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0" r:id="rId6"/>
    <p:sldId id="269" r:id="rId7"/>
    <p:sldId id="273" r:id="rId8"/>
    <p:sldId id="266" r:id="rId9"/>
    <p:sldId id="267" r:id="rId10"/>
    <p:sldId id="274" r:id="rId11"/>
    <p:sldId id="268" r:id="rId12"/>
    <p:sldId id="262" r:id="rId13"/>
    <p:sldId id="263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4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51D95-8DB6-4C14-9DB4-F941F9674E61}" type="datetimeFigureOut">
              <a:rPr lang="en-GB" smtClean="0"/>
              <a:pPr/>
              <a:t>03/02/2021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53685-7FDC-489B-9896-A0609200B7A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51D95-8DB6-4C14-9DB4-F941F9674E61}" type="datetimeFigureOut">
              <a:rPr lang="en-GB" smtClean="0"/>
              <a:pPr/>
              <a:t>03/02/2021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53685-7FDC-489B-9896-A0609200B7A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51D95-8DB6-4C14-9DB4-F941F9674E61}" type="datetimeFigureOut">
              <a:rPr lang="en-GB" smtClean="0"/>
              <a:pPr/>
              <a:t>03/02/2021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53685-7FDC-489B-9896-A0609200B7A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51D95-8DB6-4C14-9DB4-F941F9674E61}" type="datetimeFigureOut">
              <a:rPr lang="en-GB" smtClean="0"/>
              <a:pPr/>
              <a:t>03/02/2021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53685-7FDC-489B-9896-A0609200B7A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51D95-8DB6-4C14-9DB4-F941F9674E61}" type="datetimeFigureOut">
              <a:rPr lang="en-GB" smtClean="0"/>
              <a:pPr/>
              <a:t>03/02/2021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53685-7FDC-489B-9896-A0609200B7A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51D95-8DB6-4C14-9DB4-F941F9674E61}" type="datetimeFigureOut">
              <a:rPr lang="en-GB" smtClean="0"/>
              <a:pPr/>
              <a:t>03/02/2021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53685-7FDC-489B-9896-A0609200B7A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51D95-8DB6-4C14-9DB4-F941F9674E61}" type="datetimeFigureOut">
              <a:rPr lang="en-GB" smtClean="0"/>
              <a:pPr/>
              <a:t>03/02/2021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53685-7FDC-489B-9896-A0609200B7A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51D95-8DB6-4C14-9DB4-F941F9674E61}" type="datetimeFigureOut">
              <a:rPr lang="en-GB" smtClean="0"/>
              <a:pPr/>
              <a:t>03/02/2021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53685-7FDC-489B-9896-A0609200B7A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51D95-8DB6-4C14-9DB4-F941F9674E61}" type="datetimeFigureOut">
              <a:rPr lang="en-GB" smtClean="0"/>
              <a:pPr/>
              <a:t>03/02/2021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53685-7FDC-489B-9896-A0609200B7A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51D95-8DB6-4C14-9DB4-F941F9674E61}" type="datetimeFigureOut">
              <a:rPr lang="en-GB" smtClean="0"/>
              <a:pPr/>
              <a:t>03/02/2021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53685-7FDC-489B-9896-A0609200B7A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51D95-8DB6-4C14-9DB4-F941F9674E61}" type="datetimeFigureOut">
              <a:rPr lang="en-GB" smtClean="0"/>
              <a:pPr/>
              <a:t>03/02/2021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53685-7FDC-489B-9896-A0609200B7A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351D95-8DB6-4C14-9DB4-F941F9674E61}" type="datetimeFigureOut">
              <a:rPr lang="en-GB" smtClean="0"/>
              <a:pPr/>
              <a:t>03/02/2021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253685-7FDC-489B-9896-A0609200B7A0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1804" y="3573016"/>
            <a:ext cx="7772400" cy="280831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2400" b="1" i="1" dirty="0" smtClean="0">
                <a:solidFill>
                  <a:srgbClr val="C00000"/>
                </a:solidFill>
              </a:rPr>
              <a:t>Before you go to the next slide…</a:t>
            </a:r>
            <a:r>
              <a:rPr lang="en-GB" sz="5400" b="1" i="1" dirty="0" smtClean="0">
                <a:solidFill>
                  <a:srgbClr val="C00000"/>
                </a:solidFill>
              </a:rPr>
              <a:t>Draw a </a:t>
            </a:r>
            <a:r>
              <a:rPr lang="en-GB" sz="5400" b="1" i="1" dirty="0" smtClean="0">
                <a:solidFill>
                  <a:srgbClr val="C00000"/>
                </a:solidFill>
              </a:rPr>
              <a:t>mega quick sketch of what you think the lungs look like!</a:t>
            </a:r>
            <a:endParaRPr lang="en-GB" sz="5400" b="1" i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87624" y="332656"/>
            <a:ext cx="68407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i="1" dirty="0" smtClean="0">
                <a:solidFill>
                  <a:srgbClr val="990033"/>
                </a:solidFill>
              </a:rPr>
              <a:t>Thursday 4</a:t>
            </a:r>
            <a:r>
              <a:rPr lang="en-GB" sz="4000" b="1" i="1" baseline="30000" dirty="0" smtClean="0">
                <a:solidFill>
                  <a:srgbClr val="990033"/>
                </a:solidFill>
              </a:rPr>
              <a:t>th</a:t>
            </a:r>
            <a:r>
              <a:rPr lang="en-GB" sz="4000" b="1" i="1" dirty="0" smtClean="0">
                <a:solidFill>
                  <a:srgbClr val="990033"/>
                </a:solidFill>
              </a:rPr>
              <a:t> February 2021</a:t>
            </a:r>
          </a:p>
          <a:p>
            <a:pPr algn="ctr"/>
            <a:endParaRPr lang="en-GB" sz="4000" b="1" i="1" dirty="0" smtClean="0">
              <a:solidFill>
                <a:srgbClr val="990033"/>
              </a:solidFill>
            </a:endParaRPr>
          </a:p>
          <a:p>
            <a:pPr algn="ctr"/>
            <a:r>
              <a:rPr lang="en-GB" sz="4000" b="1" i="1" dirty="0" smtClean="0">
                <a:solidFill>
                  <a:srgbClr val="990033"/>
                </a:solidFill>
              </a:rPr>
              <a:t>LI. I can describe how living things breathe</a:t>
            </a:r>
            <a:endParaRPr lang="en-GB" sz="4000" b="1" i="1" dirty="0">
              <a:solidFill>
                <a:srgbClr val="9900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6800" dirty="0" smtClean="0">
                <a:solidFill>
                  <a:srgbClr val="7030A0"/>
                </a:solidFill>
                <a:latin typeface="Algerian" panose="04020705040A02060702" pitchFamily="82" charset="0"/>
              </a:rPr>
              <a:t>TASK</a:t>
            </a:r>
            <a:endParaRPr lang="en-GB" sz="6800" dirty="0">
              <a:solidFill>
                <a:srgbClr val="7030A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558608" cy="1752600"/>
          </a:xfrm>
        </p:spPr>
        <p:txBody>
          <a:bodyPr>
            <a:noAutofit/>
          </a:bodyPr>
          <a:lstStyle/>
          <a:p>
            <a:r>
              <a:rPr lang="en-GB" sz="4800" b="1" i="1" dirty="0" smtClean="0">
                <a:solidFill>
                  <a:srgbClr val="7030A0"/>
                </a:solidFill>
              </a:rPr>
              <a:t>Complete 2 (or more) tasks from the following slide…</a:t>
            </a:r>
            <a:endParaRPr lang="en-GB" sz="4800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8086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4082"/>
          </a:xfrm>
        </p:spPr>
        <p:txBody>
          <a:bodyPr>
            <a:normAutofit/>
          </a:bodyPr>
          <a:lstStyle/>
          <a:p>
            <a:r>
              <a:rPr lang="en-GB" sz="2400" b="1" i="1" dirty="0" smtClean="0">
                <a:solidFill>
                  <a:srgbClr val="7030A0"/>
                </a:solidFill>
              </a:rPr>
              <a:t>LO: Describe how the lungs help us to breathe</a:t>
            </a:r>
            <a:endParaRPr lang="en-GB" sz="2400" b="1" i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80728"/>
            <a:ext cx="3275856" cy="5688632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GB" sz="2200" b="1" i="1" dirty="0" smtClean="0">
                <a:solidFill>
                  <a:srgbClr val="00B050"/>
                </a:solidFill>
              </a:rPr>
              <a:t>BASIC:</a:t>
            </a:r>
            <a:endParaRPr lang="en-GB" sz="2200" b="1" i="1" dirty="0">
              <a:solidFill>
                <a:srgbClr val="00B050"/>
              </a:solidFill>
            </a:endParaRPr>
          </a:p>
          <a:p>
            <a:pPr algn="ctr">
              <a:buNone/>
            </a:pPr>
            <a:r>
              <a:rPr lang="en-GB" sz="2200" b="1" i="1" dirty="0" smtClean="0">
                <a:solidFill>
                  <a:srgbClr val="00B050"/>
                </a:solidFill>
              </a:rPr>
              <a:t>Recall the different structures in the lungs </a:t>
            </a:r>
          </a:p>
          <a:p>
            <a:pPr algn="ctr">
              <a:buNone/>
            </a:pPr>
            <a:endParaRPr lang="en-GB" sz="2200" b="1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>
              <a:buNone/>
            </a:pPr>
            <a:endParaRPr lang="en-GB" sz="2200" b="1" i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en-GB" sz="2200" b="1" i="1" dirty="0" smtClean="0">
                <a:solidFill>
                  <a:schemeClr val="accent6">
                    <a:lumMod val="75000"/>
                  </a:schemeClr>
                </a:solidFill>
              </a:rPr>
              <a:t>BETTER:</a:t>
            </a:r>
            <a:endParaRPr lang="en-GB" sz="2200" b="1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lvl="0" algn="ctr">
              <a:buNone/>
            </a:pPr>
            <a:r>
              <a:rPr kumimoji="0" lang="en-GB" sz="22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ea typeface="Calibri" pitchFamily="-123" charset="0"/>
                <a:cs typeface="Calibri" pitchFamily="-123" charset="0"/>
              </a:rPr>
              <a:t>Describe the pathway that oxygen takes through</a:t>
            </a:r>
            <a:r>
              <a:rPr kumimoji="0" lang="en-GB" sz="2200" b="1" i="1" u="none" strike="noStrike" cap="none" normalizeH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ea typeface="Calibri" pitchFamily="-123" charset="0"/>
                <a:cs typeface="Calibri" pitchFamily="-123" charset="0"/>
              </a:rPr>
              <a:t> our body</a:t>
            </a:r>
          </a:p>
          <a:p>
            <a:pPr lvl="0" algn="ctr">
              <a:buNone/>
            </a:pPr>
            <a:endParaRPr lang="en-GB" sz="2200" b="1" i="1" baseline="0" dirty="0" smtClean="0">
              <a:solidFill>
                <a:srgbClr val="FF0000"/>
              </a:solidFill>
              <a:ea typeface="Calibri" pitchFamily="-123" charset="0"/>
              <a:cs typeface="Calibri" pitchFamily="-123" charset="0"/>
            </a:endParaRPr>
          </a:p>
          <a:p>
            <a:pPr lvl="0" algn="ctr">
              <a:buNone/>
            </a:pPr>
            <a:endParaRPr lang="en-GB" sz="2200" b="1" i="1" dirty="0">
              <a:solidFill>
                <a:srgbClr val="FF0000"/>
              </a:solidFill>
              <a:ea typeface="Calibri" pitchFamily="-123" charset="0"/>
              <a:cs typeface="Calibri" pitchFamily="-123" charset="0"/>
            </a:endParaRPr>
          </a:p>
          <a:p>
            <a:pPr lvl="0" algn="ctr">
              <a:buNone/>
            </a:pPr>
            <a:endParaRPr lang="en-GB" sz="2200" b="1" i="1" baseline="0" dirty="0" smtClean="0">
              <a:solidFill>
                <a:srgbClr val="FF0000"/>
              </a:solidFill>
              <a:ea typeface="Calibri" pitchFamily="-123" charset="0"/>
              <a:cs typeface="Calibri" pitchFamily="-123" charset="0"/>
            </a:endParaRPr>
          </a:p>
          <a:p>
            <a:pPr lvl="0" algn="ctr">
              <a:buNone/>
            </a:pPr>
            <a:r>
              <a:rPr lang="en-GB" sz="2200" b="1" i="1" baseline="0" dirty="0" smtClean="0">
                <a:solidFill>
                  <a:srgbClr val="FF0000"/>
                </a:solidFill>
                <a:ea typeface="Calibri" pitchFamily="-123" charset="0"/>
                <a:cs typeface="Calibri" pitchFamily="-123" charset="0"/>
              </a:rPr>
              <a:t>BEST</a:t>
            </a:r>
            <a:r>
              <a:rPr lang="en-GB" sz="2200" b="1" i="1" dirty="0" smtClean="0">
                <a:solidFill>
                  <a:srgbClr val="FF0000"/>
                </a:solidFill>
                <a:ea typeface="Calibri" pitchFamily="-123" charset="0"/>
                <a:cs typeface="Calibri" pitchFamily="-123" charset="0"/>
              </a:rPr>
              <a:t>:</a:t>
            </a:r>
            <a:endParaRPr lang="en-GB" sz="2200" b="1" i="1" dirty="0" smtClean="0">
              <a:solidFill>
                <a:srgbClr val="FF0000"/>
              </a:solidFill>
              <a:ea typeface="Calibri" pitchFamily="-123" charset="0"/>
              <a:cs typeface="Calibri" pitchFamily="-123" charset="0"/>
            </a:endParaRPr>
          </a:p>
          <a:p>
            <a:pPr algn="ctr">
              <a:buNone/>
            </a:pPr>
            <a:r>
              <a:rPr lang="en-GB" sz="2200" b="1" i="1" dirty="0" smtClean="0">
                <a:solidFill>
                  <a:srgbClr val="FF0000"/>
                </a:solidFill>
              </a:rPr>
              <a:t>Explain how the lungs are suited to their function by describing the role of alveoli </a:t>
            </a:r>
          </a:p>
          <a:p>
            <a:pPr lvl="0">
              <a:buNone/>
            </a:pPr>
            <a:endParaRPr kumimoji="0" lang="en-GB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Comic Sans MS" pitchFamily="-123" charset="0"/>
              <a:ea typeface="Calibri" pitchFamily="-123" charset="0"/>
              <a:cs typeface="Calibri" pitchFamily="-123" charset="0"/>
            </a:endParaRPr>
          </a:p>
          <a:p>
            <a:pPr>
              <a:buNone/>
            </a:pP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4716016" y="612234"/>
            <a:ext cx="4248472" cy="1430179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600" i="1" dirty="0" smtClean="0">
                <a:solidFill>
                  <a:srgbClr val="00B050"/>
                </a:solidFill>
              </a:rPr>
              <a:t>Draw and label a picture of the </a:t>
            </a:r>
            <a:r>
              <a:rPr lang="en-GB" sz="2600" i="1" dirty="0" smtClean="0">
                <a:solidFill>
                  <a:srgbClr val="00B050"/>
                </a:solidFill>
              </a:rPr>
              <a:t>lungs (use slide 4 to help you)</a:t>
            </a:r>
            <a:endParaRPr lang="en-GB" sz="2600" i="1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43641" y="2110204"/>
            <a:ext cx="4788024" cy="224676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i="1" dirty="0" smtClean="0">
                <a:solidFill>
                  <a:schemeClr val="accent6">
                    <a:lumMod val="75000"/>
                  </a:schemeClr>
                </a:solidFill>
              </a:rPr>
              <a:t>Make a flow diagram to show the path oxygen takes through our body!</a:t>
            </a:r>
            <a:br>
              <a:rPr lang="en-GB" sz="2000" i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GB" sz="2000" i="1" dirty="0" smtClean="0">
                <a:solidFill>
                  <a:schemeClr val="accent6">
                    <a:lumMod val="75000"/>
                  </a:schemeClr>
                </a:solidFill>
              </a:rPr>
              <a:t>Start: Oxygen is breathed in through our mouth</a:t>
            </a:r>
            <a:br>
              <a:rPr lang="en-GB" sz="2000" i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GB" sz="2000" i="1" dirty="0" smtClean="0">
                <a:solidFill>
                  <a:srgbClr val="7030A0"/>
                </a:solidFill>
              </a:rPr>
              <a:t> Keywords: carbon </a:t>
            </a:r>
            <a:r>
              <a:rPr lang="en-GB" sz="2000" i="1" dirty="0">
                <a:solidFill>
                  <a:srgbClr val="7030A0"/>
                </a:solidFill>
              </a:rPr>
              <a:t>d</a:t>
            </a:r>
            <a:r>
              <a:rPr lang="en-GB" sz="2000" i="1" dirty="0" smtClean="0">
                <a:solidFill>
                  <a:srgbClr val="7030A0"/>
                </a:solidFill>
              </a:rPr>
              <a:t>ioxide, oxygen and oxygenated, deoxygenated, diffuse, carry, tissues, lungs, red blood cells.</a:t>
            </a:r>
            <a:endParaRPr lang="en-GB" sz="20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09361" y="4541248"/>
            <a:ext cx="5256584" cy="214526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i="1" dirty="0" smtClean="0">
                <a:solidFill>
                  <a:srgbClr val="FF0000"/>
                </a:solidFill>
              </a:rPr>
              <a:t>Using your Lung model, </a:t>
            </a:r>
            <a:r>
              <a:rPr lang="en-GB" sz="2400" b="1" i="1" u="sng" dirty="0" smtClean="0">
                <a:solidFill>
                  <a:srgbClr val="FF0000"/>
                </a:solidFill>
              </a:rPr>
              <a:t>RECORD a video</a:t>
            </a:r>
            <a:r>
              <a:rPr lang="en-GB" sz="2400" i="1" dirty="0" smtClean="0">
                <a:solidFill>
                  <a:srgbClr val="FF0000"/>
                </a:solidFill>
              </a:rPr>
              <a:t> of yourself describing the function of the Lungs using the </a:t>
            </a:r>
            <a:r>
              <a:rPr lang="en-GB" sz="2400" b="1" i="1" dirty="0" smtClean="0">
                <a:solidFill>
                  <a:srgbClr val="FF0000"/>
                </a:solidFill>
              </a:rPr>
              <a:t>keywords above </a:t>
            </a:r>
            <a:r>
              <a:rPr lang="en-GB" sz="2400" i="1" dirty="0" smtClean="0">
                <a:solidFill>
                  <a:srgbClr val="FF0000"/>
                </a:solidFill>
              </a:rPr>
              <a:t>as well as </a:t>
            </a:r>
            <a:r>
              <a:rPr lang="en-GB" sz="2400" b="1" i="1" dirty="0" smtClean="0">
                <a:solidFill>
                  <a:srgbClr val="FF0000"/>
                </a:solidFill>
              </a:rPr>
              <a:t>describing the role of the alveoli</a:t>
            </a:r>
            <a:r>
              <a:rPr lang="en-GB" sz="2400" i="1" dirty="0" smtClean="0">
                <a:solidFill>
                  <a:srgbClr val="FF0000"/>
                </a:solidFill>
              </a:rPr>
              <a:t>.</a:t>
            </a:r>
            <a:endParaRPr lang="en-GB" sz="24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116632"/>
            <a:ext cx="5256584" cy="659862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b="1" i="1" u="sng" dirty="0" smtClean="0">
                <a:solidFill>
                  <a:srgbClr val="7030A0"/>
                </a:solidFill>
              </a:rPr>
              <a:t>Extension:</a:t>
            </a:r>
            <a:r>
              <a:rPr lang="en-GB" sz="2800" i="1" dirty="0" smtClean="0">
                <a:solidFill>
                  <a:srgbClr val="7030A0"/>
                </a:solidFill>
              </a:rPr>
              <a:t/>
            </a:r>
            <a:br>
              <a:rPr lang="en-GB" sz="2800" i="1" dirty="0" smtClean="0">
                <a:solidFill>
                  <a:srgbClr val="7030A0"/>
                </a:solidFill>
              </a:rPr>
            </a:br>
            <a:r>
              <a:rPr lang="en-GB" sz="2800" i="1" dirty="0" smtClean="0">
                <a:solidFill>
                  <a:srgbClr val="7030A0"/>
                </a:solidFill>
              </a:rPr>
              <a:t>The</a:t>
            </a:r>
            <a:r>
              <a:rPr lang="en-GB" sz="2800" b="1" i="1" dirty="0" smtClean="0">
                <a:solidFill>
                  <a:srgbClr val="7030A0"/>
                </a:solidFill>
              </a:rPr>
              <a:t> </a:t>
            </a:r>
            <a:r>
              <a:rPr lang="en-GB" sz="2800" b="1" i="1" dirty="0">
                <a:solidFill>
                  <a:srgbClr val="7030A0"/>
                </a:solidFill>
              </a:rPr>
              <a:t>alveoli </a:t>
            </a:r>
            <a:r>
              <a:rPr lang="en-GB" sz="2800" i="1" dirty="0">
                <a:solidFill>
                  <a:srgbClr val="7030A0"/>
                </a:solidFill>
              </a:rPr>
              <a:t>are adapted to make gas exchange in lungs </a:t>
            </a:r>
            <a:r>
              <a:rPr lang="en-GB" sz="2800" i="1" dirty="0" smtClean="0">
                <a:solidFill>
                  <a:srgbClr val="7030A0"/>
                </a:solidFill>
              </a:rPr>
              <a:t>happen </a:t>
            </a:r>
            <a:r>
              <a:rPr lang="en-GB" sz="2800" i="1" dirty="0">
                <a:solidFill>
                  <a:srgbClr val="7030A0"/>
                </a:solidFill>
              </a:rPr>
              <a:t>easily and efficiently</a:t>
            </a:r>
            <a:r>
              <a:rPr lang="en-GB" sz="2800" i="1" dirty="0" smtClean="0">
                <a:solidFill>
                  <a:srgbClr val="7030A0"/>
                </a:solidFill>
              </a:rPr>
              <a:t>.</a:t>
            </a:r>
          </a:p>
          <a:p>
            <a:endParaRPr lang="en-GB" sz="2800" dirty="0" smtClean="0"/>
          </a:p>
          <a:p>
            <a:r>
              <a:rPr lang="en-GB" sz="2000" b="1" i="1" dirty="0">
                <a:solidFill>
                  <a:srgbClr val="7030A0"/>
                </a:solidFill>
              </a:rPr>
              <a:t>F</a:t>
            </a:r>
            <a:r>
              <a:rPr lang="en-GB" sz="2000" b="1" i="1" dirty="0" smtClean="0">
                <a:solidFill>
                  <a:srgbClr val="7030A0"/>
                </a:solidFill>
              </a:rPr>
              <a:t>eatures </a:t>
            </a:r>
            <a:r>
              <a:rPr lang="en-GB" sz="2000" b="1" i="1" dirty="0">
                <a:solidFill>
                  <a:srgbClr val="7030A0"/>
                </a:solidFill>
              </a:rPr>
              <a:t>of the alveoli that allow </a:t>
            </a:r>
            <a:r>
              <a:rPr lang="en-GB" sz="2000" b="1" i="1" dirty="0" smtClean="0">
                <a:solidFill>
                  <a:srgbClr val="7030A0"/>
                </a:solidFill>
              </a:rPr>
              <a:t>gas exchange</a:t>
            </a:r>
          </a:p>
          <a:p>
            <a:endParaRPr lang="en-GB" sz="2000" b="1" i="1" dirty="0" smtClean="0">
              <a:solidFill>
                <a:srgbClr val="7030A0"/>
              </a:solidFill>
            </a:endParaRPr>
          </a:p>
          <a:p>
            <a:pPr>
              <a:buBlip>
                <a:blip r:embed="rId2"/>
              </a:buBlip>
            </a:pPr>
            <a:r>
              <a:rPr lang="en-GB" sz="2000" b="1" i="1" dirty="0" smtClean="0">
                <a:solidFill>
                  <a:srgbClr val="7030A0"/>
                </a:solidFill>
              </a:rPr>
              <a:t>They </a:t>
            </a:r>
            <a:r>
              <a:rPr lang="en-GB" sz="2000" b="1" i="1" dirty="0">
                <a:solidFill>
                  <a:srgbClr val="7030A0"/>
                </a:solidFill>
              </a:rPr>
              <a:t>have moist, thin walls (just one cell thick</a:t>
            </a:r>
            <a:r>
              <a:rPr lang="en-GB" sz="2000" b="1" i="1" dirty="0" smtClean="0">
                <a:solidFill>
                  <a:srgbClr val="7030A0"/>
                </a:solidFill>
              </a:rPr>
              <a:t>)</a:t>
            </a:r>
          </a:p>
          <a:p>
            <a:pPr>
              <a:buBlip>
                <a:blip r:embed="rId2"/>
              </a:buBlip>
            </a:pPr>
            <a:endParaRPr lang="en-GB" sz="2000" b="1" i="1" dirty="0">
              <a:solidFill>
                <a:srgbClr val="7030A0"/>
              </a:solidFill>
            </a:endParaRPr>
          </a:p>
          <a:p>
            <a:pPr>
              <a:buBlip>
                <a:blip r:embed="rId2"/>
              </a:buBlip>
            </a:pPr>
            <a:r>
              <a:rPr lang="en-GB" sz="2000" b="1" i="1" dirty="0" smtClean="0">
                <a:solidFill>
                  <a:srgbClr val="7030A0"/>
                </a:solidFill>
              </a:rPr>
              <a:t>They give the lungs a really big surface area</a:t>
            </a:r>
          </a:p>
          <a:p>
            <a:pPr>
              <a:buBlip>
                <a:blip r:embed="rId2"/>
              </a:buBlip>
            </a:pPr>
            <a:endParaRPr lang="en-GB" sz="2000" b="1" i="1" dirty="0">
              <a:solidFill>
                <a:srgbClr val="7030A0"/>
              </a:solidFill>
            </a:endParaRPr>
          </a:p>
          <a:p>
            <a:pPr>
              <a:buBlip>
                <a:blip r:embed="rId2"/>
              </a:buBlip>
            </a:pPr>
            <a:r>
              <a:rPr lang="en-GB" sz="2000" b="1" i="1" dirty="0" smtClean="0">
                <a:solidFill>
                  <a:srgbClr val="7030A0"/>
                </a:solidFill>
              </a:rPr>
              <a:t>They </a:t>
            </a:r>
            <a:r>
              <a:rPr lang="en-GB" sz="2000" b="1" i="1" dirty="0">
                <a:solidFill>
                  <a:srgbClr val="7030A0"/>
                </a:solidFill>
              </a:rPr>
              <a:t>have a lot of tiny blood vessels called capillaries</a:t>
            </a:r>
            <a:r>
              <a:rPr lang="en-GB" sz="2800" b="1" i="1" dirty="0" smtClean="0">
                <a:solidFill>
                  <a:srgbClr val="7030A0"/>
                </a:solidFill>
              </a:rPr>
              <a:t>.</a:t>
            </a:r>
          </a:p>
          <a:p>
            <a:pPr>
              <a:buFont typeface="Arial" pitchFamily="34" charset="0"/>
              <a:buChar char="•"/>
            </a:pPr>
            <a:endParaRPr lang="en-GB" sz="2400" dirty="0"/>
          </a:p>
        </p:txBody>
      </p:sp>
      <p:pic>
        <p:nvPicPr>
          <p:cNvPr id="23554" name="Picture 2" descr="http://www.ohiohealth.com/mayo/images/image_popup/r7_bronchiolesasbestosis.jpg"/>
          <p:cNvPicPr>
            <a:picLocks noChangeAspect="1" noChangeArrowheads="1"/>
          </p:cNvPicPr>
          <p:nvPr/>
        </p:nvPicPr>
        <p:blipFill>
          <a:blip r:embed="rId3" cstate="print"/>
          <a:srcRect b="7499"/>
          <a:stretch>
            <a:fillRect/>
          </a:stretch>
        </p:blipFill>
        <p:spPr bwMode="auto">
          <a:xfrm>
            <a:off x="5508104" y="2388092"/>
            <a:ext cx="3635896" cy="248106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508104" y="548680"/>
            <a:ext cx="3491880" cy="1432500"/>
          </a:xfrm>
          <a:prstGeom prst="snip2Diag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7200" b="1" i="1" dirty="0" smtClean="0">
                <a:solidFill>
                  <a:srgbClr val="7030A0"/>
                </a:solidFill>
              </a:rPr>
              <a:t>Alveoli</a:t>
            </a:r>
            <a:endParaRPr lang="en-GB" sz="7200" b="1" i="1" dirty="0">
              <a:solidFill>
                <a:srgbClr val="7030A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63408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1" u="none" strike="noStrike" kern="120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LO: Describe how the lungs help us to breathe</a:t>
            </a:r>
            <a:endParaRPr kumimoji="0" lang="en-GB" sz="2400" b="1" i="1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404664"/>
            <a:ext cx="8496944" cy="78319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000" b="1" i="1" dirty="0" smtClean="0">
                <a:solidFill>
                  <a:srgbClr val="990033"/>
                </a:solidFill>
              </a:rPr>
              <a:t>WHAT HAVE YOU LEARNT TODAY?</a:t>
            </a:r>
            <a:endParaRPr lang="en-GB" sz="4000" b="1" i="1" dirty="0">
              <a:solidFill>
                <a:srgbClr val="990033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31840" y="1268760"/>
            <a:ext cx="2880320" cy="991731"/>
          </a:xfrm>
          <a:prstGeom prst="snip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i="1" dirty="0" smtClean="0">
                <a:solidFill>
                  <a:srgbClr val="990033"/>
                </a:solidFill>
              </a:rPr>
              <a:t>Choose one of the following...</a:t>
            </a:r>
            <a:endParaRPr lang="en-GB" sz="2400" b="1" i="1" dirty="0">
              <a:solidFill>
                <a:srgbClr val="990033"/>
              </a:solidFill>
            </a:endParaRPr>
          </a:p>
        </p:txBody>
      </p:sp>
      <p:sp>
        <p:nvSpPr>
          <p:cNvPr id="4" name="Up Arrow 3"/>
          <p:cNvSpPr/>
          <p:nvPr/>
        </p:nvSpPr>
        <p:spPr>
          <a:xfrm rot="12669483">
            <a:off x="2019980" y="2175325"/>
            <a:ext cx="1080120" cy="2037363"/>
          </a:xfrm>
          <a:prstGeom prst="up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Up Arrow 4"/>
          <p:cNvSpPr/>
          <p:nvPr/>
        </p:nvSpPr>
        <p:spPr>
          <a:xfrm rot="10589103">
            <a:off x="4126527" y="2380162"/>
            <a:ext cx="1080120" cy="1944216"/>
          </a:xfrm>
          <a:prstGeom prst="up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Up Arrow 5"/>
          <p:cNvSpPr/>
          <p:nvPr/>
        </p:nvSpPr>
        <p:spPr>
          <a:xfrm rot="8599531">
            <a:off x="6269836" y="2190972"/>
            <a:ext cx="1080120" cy="1944216"/>
          </a:xfrm>
          <a:prstGeom prst="up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251520" y="4293096"/>
            <a:ext cx="2987824" cy="224742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i="1" u="sng" dirty="0" smtClean="0">
                <a:solidFill>
                  <a:srgbClr val="990033"/>
                </a:solidFill>
              </a:rPr>
              <a:t>TEAMS CHAT</a:t>
            </a:r>
            <a:r>
              <a:rPr lang="en-GB" b="1" i="1" dirty="0" smtClean="0">
                <a:solidFill>
                  <a:srgbClr val="990033"/>
                </a:solidFill>
              </a:rPr>
              <a:t/>
            </a:r>
            <a:br>
              <a:rPr lang="en-GB" b="1" i="1" dirty="0" smtClean="0">
                <a:solidFill>
                  <a:srgbClr val="990033"/>
                </a:solidFill>
              </a:rPr>
            </a:br>
            <a:r>
              <a:rPr lang="en-GB" b="1" i="1" dirty="0" smtClean="0">
                <a:solidFill>
                  <a:srgbClr val="990033"/>
                </a:solidFill>
              </a:rPr>
              <a:t>- What was the most important thing you learnt today?</a:t>
            </a:r>
            <a:endParaRPr lang="en-GB" b="1" i="1" dirty="0">
              <a:solidFill>
                <a:srgbClr val="990033"/>
              </a:solidFill>
            </a:endParaRPr>
          </a:p>
          <a:p>
            <a:pPr algn="ctr"/>
            <a:r>
              <a:rPr lang="en-GB" b="1" i="1" dirty="0" smtClean="0">
                <a:solidFill>
                  <a:srgbClr val="990033"/>
                </a:solidFill>
              </a:rPr>
              <a:t/>
            </a:r>
            <a:br>
              <a:rPr lang="en-GB" b="1" i="1" dirty="0" smtClean="0">
                <a:solidFill>
                  <a:srgbClr val="990033"/>
                </a:solidFill>
              </a:rPr>
            </a:br>
            <a:r>
              <a:rPr lang="en-GB" b="1" i="1" dirty="0" smtClean="0">
                <a:solidFill>
                  <a:srgbClr val="990033"/>
                </a:solidFill>
              </a:rPr>
              <a:t>Post a statement and Tag me in Teams</a:t>
            </a:r>
            <a:endParaRPr lang="en-GB" b="1" i="1" dirty="0">
              <a:solidFill>
                <a:srgbClr val="990033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19872" y="4365104"/>
            <a:ext cx="2987824" cy="255389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i="1" u="sng" dirty="0" smtClean="0">
                <a:solidFill>
                  <a:srgbClr val="990033"/>
                </a:solidFill>
              </a:rPr>
              <a:t>Call my bluff!</a:t>
            </a:r>
            <a:r>
              <a:rPr lang="en-GB" b="1" i="1" dirty="0" smtClean="0">
                <a:solidFill>
                  <a:srgbClr val="990033"/>
                </a:solidFill>
              </a:rPr>
              <a:t/>
            </a:r>
            <a:br>
              <a:rPr lang="en-GB" b="1" i="1" dirty="0" smtClean="0">
                <a:solidFill>
                  <a:srgbClr val="990033"/>
                </a:solidFill>
              </a:rPr>
            </a:br>
            <a:r>
              <a:rPr lang="en-GB" b="1" i="1" dirty="0" smtClean="0">
                <a:solidFill>
                  <a:srgbClr val="990033"/>
                </a:solidFill>
              </a:rPr>
              <a:t/>
            </a:r>
            <a:br>
              <a:rPr lang="en-GB" b="1" i="1" dirty="0" smtClean="0">
                <a:solidFill>
                  <a:srgbClr val="990033"/>
                </a:solidFill>
              </a:rPr>
            </a:br>
            <a:r>
              <a:rPr lang="en-GB" b="1" i="1" dirty="0" smtClean="0">
                <a:solidFill>
                  <a:srgbClr val="990033"/>
                </a:solidFill>
              </a:rPr>
              <a:t>Write TWO true statements and one false.</a:t>
            </a:r>
            <a:br>
              <a:rPr lang="en-GB" b="1" i="1" dirty="0" smtClean="0">
                <a:solidFill>
                  <a:srgbClr val="990033"/>
                </a:solidFill>
              </a:rPr>
            </a:br>
            <a:r>
              <a:rPr lang="en-GB" b="1" i="1" dirty="0" smtClean="0">
                <a:solidFill>
                  <a:srgbClr val="990033"/>
                </a:solidFill>
              </a:rPr>
              <a:t>Post to Teams Chat so we can all guess </a:t>
            </a:r>
            <a:r>
              <a:rPr lang="en-GB" b="1" i="1" dirty="0" smtClean="0">
                <a:solidFill>
                  <a:srgbClr val="990033"/>
                </a:solidFill>
              </a:rPr>
              <a:t>the false statement and explain why?</a:t>
            </a:r>
            <a:endParaRPr lang="en-GB" b="1" i="1" dirty="0">
              <a:solidFill>
                <a:srgbClr val="990033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88224" y="4221088"/>
            <a:ext cx="2339752" cy="214526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b="1" i="1" u="sng" dirty="0" smtClean="0">
                <a:solidFill>
                  <a:srgbClr val="990033"/>
                </a:solidFill>
              </a:rPr>
              <a:t>Art Smart</a:t>
            </a:r>
            <a:r>
              <a:rPr lang="en-GB" sz="2000" b="1" i="1" dirty="0" smtClean="0">
                <a:solidFill>
                  <a:srgbClr val="990033"/>
                </a:solidFill>
              </a:rPr>
              <a:t/>
            </a:r>
            <a:br>
              <a:rPr lang="en-GB" sz="2000" b="1" i="1" dirty="0" smtClean="0">
                <a:solidFill>
                  <a:srgbClr val="990033"/>
                </a:solidFill>
              </a:rPr>
            </a:br>
            <a:r>
              <a:rPr lang="en-GB" sz="2000" b="1" i="1" dirty="0" smtClean="0">
                <a:solidFill>
                  <a:srgbClr val="990033"/>
                </a:solidFill>
              </a:rPr>
              <a:t/>
            </a:r>
            <a:br>
              <a:rPr lang="en-GB" sz="2000" b="1" i="1" dirty="0" smtClean="0">
                <a:solidFill>
                  <a:srgbClr val="990033"/>
                </a:solidFill>
              </a:rPr>
            </a:br>
            <a:r>
              <a:rPr lang="en-GB" sz="2000" b="1" i="1" dirty="0" smtClean="0">
                <a:solidFill>
                  <a:srgbClr val="990033"/>
                </a:solidFill>
              </a:rPr>
              <a:t>Draw me the most important thing you’ve learnt today</a:t>
            </a:r>
            <a:endParaRPr lang="en-GB" sz="2000" b="1" i="1" dirty="0">
              <a:solidFill>
                <a:srgbClr val="990033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0"/>
            <a:ext cx="9144000" cy="63408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1" u="none" strike="noStrike" kern="120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LO: Describe how the lungs help us to breathe</a:t>
            </a:r>
            <a:endParaRPr kumimoji="0" lang="en-GB" sz="2400" b="1" i="1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  <a:prstGeom prst="snip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GB" b="1" i="1" dirty="0" smtClean="0">
                <a:solidFill>
                  <a:srgbClr val="002060"/>
                </a:solidFill>
              </a:rPr>
              <a:t>Did any of you draw them looking like this?</a:t>
            </a:r>
            <a:endParaRPr lang="en-GB" b="1" i="1" dirty="0">
              <a:solidFill>
                <a:srgbClr val="002060"/>
              </a:solidFill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844824"/>
            <a:ext cx="6984454" cy="45510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i="1" dirty="0" smtClean="0">
                <a:solidFill>
                  <a:srgbClr val="7030A0"/>
                </a:solidFill>
              </a:rPr>
              <a:t>LO: Describe how the lungs help us to breathe</a:t>
            </a:r>
            <a:endParaRPr lang="en-GB" b="1" i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GB" b="1" i="1" dirty="0" smtClean="0">
                <a:solidFill>
                  <a:srgbClr val="00B050"/>
                </a:solidFill>
              </a:rPr>
              <a:t>BASIC: </a:t>
            </a:r>
          </a:p>
          <a:p>
            <a:pPr algn="ctr">
              <a:buNone/>
            </a:pPr>
            <a:r>
              <a:rPr lang="en-GB" b="1" i="1" dirty="0" smtClean="0">
                <a:solidFill>
                  <a:srgbClr val="00B050"/>
                </a:solidFill>
              </a:rPr>
              <a:t>Recall </a:t>
            </a:r>
            <a:r>
              <a:rPr lang="en-GB" b="1" i="1" dirty="0" smtClean="0">
                <a:solidFill>
                  <a:srgbClr val="00B050"/>
                </a:solidFill>
              </a:rPr>
              <a:t>the different structures in the lungs </a:t>
            </a:r>
          </a:p>
          <a:p>
            <a:pPr algn="ctr">
              <a:buNone/>
            </a:pPr>
            <a:r>
              <a:rPr lang="en-GB" b="1" i="1" dirty="0" smtClean="0">
                <a:solidFill>
                  <a:schemeClr val="accent6">
                    <a:lumMod val="75000"/>
                  </a:schemeClr>
                </a:solidFill>
              </a:rPr>
              <a:t>BETTER</a:t>
            </a:r>
            <a:r>
              <a:rPr lang="en-GB" b="1" i="1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  <a:endParaRPr lang="en-GB" b="1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lvl="0" algn="ctr">
              <a:buNone/>
            </a:pPr>
            <a:r>
              <a:rPr kumimoji="0" lang="en-GB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ea typeface="Calibri" pitchFamily="-123" charset="0"/>
                <a:cs typeface="Calibri" pitchFamily="-123" charset="0"/>
              </a:rPr>
              <a:t>Describe the pathway that oxygen takes through</a:t>
            </a:r>
            <a:r>
              <a:rPr kumimoji="0" lang="en-GB" b="1" i="1" u="none" strike="noStrike" cap="none" normalizeH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ea typeface="Calibri" pitchFamily="-123" charset="0"/>
                <a:cs typeface="Calibri" pitchFamily="-123" charset="0"/>
              </a:rPr>
              <a:t> our body</a:t>
            </a:r>
          </a:p>
          <a:p>
            <a:pPr lvl="0" algn="ctr">
              <a:buNone/>
            </a:pPr>
            <a:r>
              <a:rPr lang="en-GB" b="1" i="1" dirty="0" smtClean="0">
                <a:solidFill>
                  <a:srgbClr val="FF0000"/>
                </a:solidFill>
                <a:ea typeface="Calibri" pitchFamily="-123" charset="0"/>
                <a:cs typeface="Calibri" pitchFamily="-123" charset="0"/>
              </a:rPr>
              <a:t>BEST</a:t>
            </a:r>
            <a:r>
              <a:rPr lang="en-GB" b="1" i="1" dirty="0" smtClean="0">
                <a:solidFill>
                  <a:srgbClr val="FF0000"/>
                </a:solidFill>
                <a:ea typeface="Calibri" pitchFamily="-123" charset="0"/>
                <a:cs typeface="Calibri" pitchFamily="-123" charset="0"/>
              </a:rPr>
              <a:t>:</a:t>
            </a:r>
            <a:endParaRPr lang="en-GB" b="1" i="1" dirty="0" smtClean="0">
              <a:solidFill>
                <a:srgbClr val="FF0000"/>
              </a:solidFill>
              <a:ea typeface="Calibri" pitchFamily="-123" charset="0"/>
              <a:cs typeface="Calibri" pitchFamily="-123" charset="0"/>
            </a:endParaRPr>
          </a:p>
          <a:p>
            <a:pPr algn="ctr">
              <a:buNone/>
            </a:pPr>
            <a:r>
              <a:rPr lang="en-GB" b="1" i="1" dirty="0" smtClean="0">
                <a:solidFill>
                  <a:srgbClr val="FF0000"/>
                </a:solidFill>
              </a:rPr>
              <a:t>Explain how the lungs are suited to their function by describing the role of alveoli </a:t>
            </a:r>
          </a:p>
          <a:p>
            <a:pPr lvl="0">
              <a:buNone/>
            </a:pPr>
            <a:endParaRPr kumimoji="0" lang="en-GB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Comic Sans MS" pitchFamily="-123" charset="0"/>
              <a:ea typeface="Calibri" pitchFamily="-123" charset="0"/>
              <a:cs typeface="Calibri" pitchFamily="-123" charset="0"/>
            </a:endParaRPr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s.wisegeek.com/human-respiratory-system.jpg"/>
          <p:cNvPicPr>
            <a:picLocks noChangeAspect="1" noChangeArrowheads="1"/>
          </p:cNvPicPr>
          <p:nvPr/>
        </p:nvPicPr>
        <p:blipFill>
          <a:blip r:embed="rId2" cstate="print"/>
          <a:srcRect t="4725" b="14006"/>
          <a:stretch>
            <a:fillRect/>
          </a:stretch>
        </p:blipFill>
        <p:spPr bwMode="auto">
          <a:xfrm>
            <a:off x="1781867" y="44624"/>
            <a:ext cx="5814469" cy="6597352"/>
          </a:xfrm>
          <a:prstGeom prst="rect">
            <a:avLst/>
          </a:prstGeom>
          <a:noFill/>
        </p:spPr>
      </p:pic>
      <p:sp>
        <p:nvSpPr>
          <p:cNvPr id="6" name="Text Box 29"/>
          <p:cNvSpPr txBox="1">
            <a:spLocks noChangeArrowheads="1"/>
          </p:cNvSpPr>
          <p:nvPr/>
        </p:nvSpPr>
        <p:spPr bwMode="auto">
          <a:xfrm>
            <a:off x="6876256" y="2348880"/>
            <a:ext cx="226774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200" b="1" i="1" dirty="0">
                <a:solidFill>
                  <a:srgbClr val="7030A0"/>
                </a:solidFill>
                <a:cs typeface="Arial" charset="0"/>
              </a:rPr>
              <a:t>Bronchioles</a:t>
            </a:r>
          </a:p>
        </p:txBody>
      </p:sp>
      <p:sp>
        <p:nvSpPr>
          <p:cNvPr id="7" name="Text Box 30"/>
          <p:cNvSpPr txBox="1">
            <a:spLocks noChangeArrowheads="1"/>
          </p:cNvSpPr>
          <p:nvPr/>
        </p:nvSpPr>
        <p:spPr bwMode="auto">
          <a:xfrm>
            <a:off x="725587" y="2700209"/>
            <a:ext cx="190219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200" b="1" i="1" dirty="0" smtClean="0">
                <a:solidFill>
                  <a:srgbClr val="7030A0"/>
                </a:solidFill>
                <a:cs typeface="Arial" charset="0"/>
              </a:rPr>
              <a:t>Bronchus</a:t>
            </a:r>
            <a:endParaRPr lang="en-GB" sz="3200" b="1" i="1" dirty="0">
              <a:solidFill>
                <a:srgbClr val="7030A0"/>
              </a:solidFill>
              <a:cs typeface="Arial" charset="0"/>
            </a:endParaRPr>
          </a:p>
        </p:txBody>
      </p:sp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6804248" y="1196752"/>
            <a:ext cx="187220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 b="1" i="1" dirty="0">
                <a:solidFill>
                  <a:srgbClr val="7030A0"/>
                </a:solidFill>
                <a:cs typeface="Arial" charset="0"/>
              </a:rPr>
              <a:t>Trachea </a:t>
            </a:r>
          </a:p>
        </p:txBody>
      </p:sp>
      <p:sp>
        <p:nvSpPr>
          <p:cNvPr id="10" name="Text Box 33"/>
          <p:cNvSpPr txBox="1">
            <a:spLocks noChangeArrowheads="1"/>
          </p:cNvSpPr>
          <p:nvPr/>
        </p:nvSpPr>
        <p:spPr bwMode="auto">
          <a:xfrm>
            <a:off x="467544" y="3789040"/>
            <a:ext cx="129614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 b="1" i="1" dirty="0">
                <a:solidFill>
                  <a:srgbClr val="7030A0"/>
                </a:solidFill>
                <a:cs typeface="Arial" charset="0"/>
              </a:rPr>
              <a:t>Lung</a:t>
            </a:r>
          </a:p>
        </p:txBody>
      </p:sp>
      <p:sp>
        <p:nvSpPr>
          <p:cNvPr id="11" name="Text Box 34"/>
          <p:cNvSpPr txBox="1">
            <a:spLocks noChangeArrowheads="1"/>
          </p:cNvSpPr>
          <p:nvPr/>
        </p:nvSpPr>
        <p:spPr bwMode="auto">
          <a:xfrm>
            <a:off x="323528" y="5877272"/>
            <a:ext cx="208823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200" b="1" i="1" dirty="0">
                <a:solidFill>
                  <a:srgbClr val="7030A0"/>
                </a:solidFill>
                <a:cs typeface="Arial" charset="0"/>
              </a:rPr>
              <a:t>Diaphragm</a:t>
            </a:r>
          </a:p>
        </p:txBody>
      </p:sp>
      <p:sp>
        <p:nvSpPr>
          <p:cNvPr id="12" name="Text Box 35"/>
          <p:cNvSpPr txBox="1">
            <a:spLocks noChangeArrowheads="1"/>
          </p:cNvSpPr>
          <p:nvPr/>
        </p:nvSpPr>
        <p:spPr bwMode="auto">
          <a:xfrm>
            <a:off x="6444209" y="5517232"/>
            <a:ext cx="2699791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200" b="1" i="1" dirty="0">
                <a:solidFill>
                  <a:srgbClr val="7030A0"/>
                </a:solidFill>
                <a:cs typeface="Arial" charset="0"/>
              </a:rPr>
              <a:t>Alveoli </a:t>
            </a:r>
            <a:r>
              <a:rPr lang="en-GB" sz="3200" b="1" i="1" dirty="0" smtClean="0">
                <a:solidFill>
                  <a:srgbClr val="7030A0"/>
                </a:solidFill>
                <a:cs typeface="Arial" charset="0"/>
              </a:rPr>
              <a:t/>
            </a:r>
            <a:br>
              <a:rPr lang="en-GB" sz="3200" b="1" i="1" dirty="0" smtClean="0">
                <a:solidFill>
                  <a:srgbClr val="7030A0"/>
                </a:solidFill>
                <a:cs typeface="Arial" charset="0"/>
              </a:rPr>
            </a:br>
            <a:r>
              <a:rPr lang="en-GB" sz="3200" b="1" i="1" dirty="0" smtClean="0">
                <a:solidFill>
                  <a:srgbClr val="7030A0"/>
                </a:solidFill>
                <a:cs typeface="Arial" charset="0"/>
              </a:rPr>
              <a:t>(“</a:t>
            </a:r>
            <a:r>
              <a:rPr lang="en-GB" sz="3200" b="1" i="1" dirty="0">
                <a:solidFill>
                  <a:srgbClr val="7030A0"/>
                </a:solidFill>
                <a:cs typeface="Arial" charset="0"/>
              </a:rPr>
              <a:t>air sacs”) 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483768" y="2996952"/>
            <a:ext cx="1944216" cy="1296144"/>
          </a:xfrm>
          <a:prstGeom prst="straightConnector1">
            <a:avLst/>
          </a:prstGeom>
          <a:ln w="762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4644008" y="1484784"/>
            <a:ext cx="2088232" cy="1584176"/>
          </a:xfrm>
          <a:prstGeom prst="straightConnector1">
            <a:avLst/>
          </a:prstGeom>
          <a:ln w="762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5508104" y="2852936"/>
            <a:ext cx="2088232" cy="1584176"/>
          </a:xfrm>
          <a:prstGeom prst="straightConnector1">
            <a:avLst/>
          </a:prstGeom>
          <a:ln w="762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6156176" y="5589240"/>
            <a:ext cx="936104" cy="216024"/>
          </a:xfrm>
          <a:prstGeom prst="straightConnector1">
            <a:avLst/>
          </a:prstGeom>
          <a:ln w="762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1475656" y="4221088"/>
            <a:ext cx="1656184" cy="792088"/>
          </a:xfrm>
          <a:prstGeom prst="straightConnector1">
            <a:avLst/>
          </a:prstGeom>
          <a:ln w="762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1" idx="3"/>
          </p:cNvCxnSpPr>
          <p:nvPr/>
        </p:nvCxnSpPr>
        <p:spPr>
          <a:xfrm>
            <a:off x="2411760" y="6169660"/>
            <a:ext cx="2304256" cy="67652"/>
          </a:xfrm>
          <a:prstGeom prst="straightConnector1">
            <a:avLst/>
          </a:prstGeom>
          <a:ln w="762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51520" y="332656"/>
            <a:ext cx="2520280" cy="194095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600" b="1" i="1" dirty="0" smtClean="0">
                <a:solidFill>
                  <a:srgbClr val="7030A0"/>
                </a:solidFill>
              </a:rPr>
              <a:t>The respiratory system</a:t>
            </a:r>
            <a:endParaRPr lang="en-GB" sz="3600" b="1" i="1" dirty="0">
              <a:solidFill>
                <a:srgbClr val="7030A0"/>
              </a:solidFill>
            </a:endParaRPr>
          </a:p>
        </p:txBody>
      </p:sp>
      <p:sp>
        <p:nvSpPr>
          <p:cNvPr id="31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4082"/>
          </a:xfrm>
        </p:spPr>
        <p:txBody>
          <a:bodyPr>
            <a:normAutofit/>
          </a:bodyPr>
          <a:lstStyle/>
          <a:p>
            <a:r>
              <a:rPr lang="en-GB" sz="2400" b="1" i="1" dirty="0" smtClean="0">
                <a:solidFill>
                  <a:srgbClr val="7030A0"/>
                </a:solidFill>
              </a:rPr>
              <a:t>LO: Describe how the lungs help us to breathe</a:t>
            </a:r>
            <a:endParaRPr lang="en-GB" sz="2400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0"/>
          <p:cNvSpPr>
            <a:spLocks noChangeArrowheads="1"/>
          </p:cNvSpPr>
          <p:nvPr/>
        </p:nvSpPr>
        <p:spPr bwMode="auto">
          <a:xfrm>
            <a:off x="755576" y="1916832"/>
            <a:ext cx="7848872" cy="4032448"/>
          </a:xfrm>
          <a:prstGeom prst="rect">
            <a:avLst/>
          </a:prstGeom>
          <a:solidFill>
            <a:srgbClr val="D9E8F7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644008" y="2060848"/>
            <a:ext cx="3816424" cy="3643551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200" i="1" dirty="0">
                <a:solidFill>
                  <a:srgbClr val="990033"/>
                </a:solidFill>
              </a:rPr>
              <a:t>The alveoli are bunches of tiny air sacks inside the lungs. </a:t>
            </a:r>
          </a:p>
          <a:p>
            <a:pPr algn="ctr">
              <a:spcBef>
                <a:spcPct val="50000"/>
              </a:spcBef>
            </a:pPr>
            <a:r>
              <a:rPr lang="en-GB" sz="3200" i="1" dirty="0">
                <a:solidFill>
                  <a:srgbClr val="990033"/>
                </a:solidFill>
              </a:rPr>
              <a:t>When you breathe in, they fill with air.</a:t>
            </a:r>
          </a:p>
        </p:txBody>
      </p:sp>
      <p:pic>
        <p:nvPicPr>
          <p:cNvPr id="53251" name="Picture 9" descr="alveoli(MX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772816"/>
            <a:ext cx="37719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2" name="Rectangle 2"/>
          <p:cNvSpPr>
            <a:spLocks noGrp="1" noChangeArrowheads="1"/>
          </p:cNvSpPr>
          <p:nvPr>
            <p:ph type="title"/>
          </p:nvPr>
        </p:nvSpPr>
        <p:spPr>
          <a:xfrm>
            <a:off x="144016" y="548680"/>
            <a:ext cx="8892480" cy="115212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4800" b="1" i="1" dirty="0">
                <a:solidFill>
                  <a:srgbClr val="7030A0"/>
                </a:solidFill>
              </a:rPr>
              <a:t>Gas exchange at the alveoli</a:t>
            </a:r>
            <a:endParaRPr lang="en-US" sz="4800" b="1" i="1" dirty="0">
              <a:solidFill>
                <a:srgbClr val="7030A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1" u="none" strike="noStrike" kern="120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LO: Describe how the lungs help us to breathe</a:t>
            </a:r>
            <a:endParaRPr kumimoji="0" lang="en-GB" sz="2400" b="1" i="1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9816"/>
            <a:ext cx="8229600" cy="1143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GB" b="1" i="1" dirty="0" smtClean="0">
                <a:solidFill>
                  <a:srgbClr val="7030A0"/>
                </a:solidFill>
              </a:rPr>
              <a:t>TASK : Make </a:t>
            </a:r>
            <a:r>
              <a:rPr lang="en-GB" b="1" i="1" dirty="0" smtClean="0">
                <a:solidFill>
                  <a:srgbClr val="7030A0"/>
                </a:solidFill>
              </a:rPr>
              <a:t>a model </a:t>
            </a:r>
            <a:r>
              <a:rPr lang="en-GB" b="1" i="1" dirty="0" smtClean="0">
                <a:solidFill>
                  <a:srgbClr val="7030A0"/>
                </a:solidFill>
              </a:rPr>
              <a:t>lung</a:t>
            </a:r>
            <a:endParaRPr lang="en-GB" b="1" i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525963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GB" i="1" u="sng" dirty="0" smtClean="0">
                <a:solidFill>
                  <a:srgbClr val="7030A0"/>
                </a:solidFill>
              </a:rPr>
              <a:t>Using the following items:</a:t>
            </a:r>
          </a:p>
          <a:p>
            <a:pPr algn="ctr">
              <a:buNone/>
            </a:pPr>
            <a:r>
              <a:rPr lang="en-GB" i="1" dirty="0" smtClean="0">
                <a:solidFill>
                  <a:srgbClr val="7030A0"/>
                </a:solidFill>
              </a:rPr>
              <a:t>Large straw- Trachea</a:t>
            </a:r>
          </a:p>
          <a:p>
            <a:pPr algn="ctr">
              <a:buNone/>
            </a:pPr>
            <a:r>
              <a:rPr lang="en-GB" i="1" dirty="0" smtClean="0">
                <a:solidFill>
                  <a:srgbClr val="7030A0"/>
                </a:solidFill>
              </a:rPr>
              <a:t>Smaller straws- Bronchus</a:t>
            </a:r>
          </a:p>
          <a:p>
            <a:pPr algn="ctr">
              <a:buNone/>
            </a:pPr>
            <a:r>
              <a:rPr lang="en-GB" i="1" dirty="0" smtClean="0">
                <a:solidFill>
                  <a:srgbClr val="7030A0"/>
                </a:solidFill>
              </a:rPr>
              <a:t>Raisins- Alveoli </a:t>
            </a:r>
          </a:p>
          <a:p>
            <a:pPr algn="ctr">
              <a:buNone/>
            </a:pPr>
            <a:r>
              <a:rPr lang="en-GB" i="1" dirty="0" smtClean="0">
                <a:solidFill>
                  <a:srgbClr val="7030A0"/>
                </a:solidFill>
              </a:rPr>
              <a:t>Cocktail sticks- Bronchioles</a:t>
            </a:r>
          </a:p>
          <a:p>
            <a:pPr algn="ctr">
              <a:buNone/>
            </a:pPr>
            <a:endParaRPr lang="en-GB" i="1" dirty="0">
              <a:solidFill>
                <a:srgbClr val="7030A0"/>
              </a:solidFill>
            </a:endParaRPr>
          </a:p>
          <a:p>
            <a:pPr algn="ctr">
              <a:buNone/>
            </a:pPr>
            <a:r>
              <a:rPr lang="en-GB" i="1" dirty="0" smtClean="0">
                <a:solidFill>
                  <a:srgbClr val="7030A0"/>
                </a:solidFill>
              </a:rPr>
              <a:t>If you don’t have these materials at home have a hunt to see what can be used instead!</a:t>
            </a:r>
            <a:endParaRPr lang="en-GB" i="1" dirty="0">
              <a:solidFill>
                <a:srgbClr val="7030A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1" u="none" strike="noStrike" kern="120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LO: Describe how the lungs help us to breathe</a:t>
            </a:r>
            <a:endParaRPr kumimoji="0" lang="en-GB" sz="2400" b="1" i="1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16455" r="7209" b="27486"/>
          <a:stretch>
            <a:fillRect/>
          </a:stretch>
        </p:blipFill>
        <p:spPr bwMode="auto">
          <a:xfrm>
            <a:off x="1907704" y="1484784"/>
            <a:ext cx="5544616" cy="4484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11560" y="332656"/>
            <a:ext cx="7632848" cy="10215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5400" b="1" i="1" dirty="0" smtClean="0">
                <a:solidFill>
                  <a:srgbClr val="7030A0"/>
                </a:solidFill>
              </a:rPr>
              <a:t>It could look like this.....?</a:t>
            </a:r>
            <a:endParaRPr lang="en-GB" sz="5400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7808"/>
            <a:ext cx="8229600" cy="1143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GB" b="1" i="1" dirty="0" smtClean="0">
                <a:solidFill>
                  <a:srgbClr val="7030A0"/>
                </a:solidFill>
              </a:rPr>
              <a:t>PROGRESS CHECK</a:t>
            </a:r>
            <a:endParaRPr lang="en-GB" b="1" i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00200"/>
            <a:ext cx="8568952" cy="5069160"/>
          </a:xfrm>
        </p:spPr>
        <p:txBody>
          <a:bodyPr/>
          <a:lstStyle/>
          <a:p>
            <a:pPr algn="ctr">
              <a:buNone/>
            </a:pPr>
            <a:r>
              <a:rPr lang="en-GB" b="1" i="1" dirty="0" smtClean="0">
                <a:solidFill>
                  <a:srgbClr val="7030A0"/>
                </a:solidFill>
              </a:rPr>
              <a:t>Put these in the correct order...</a:t>
            </a:r>
            <a:endParaRPr lang="en-GB" b="1" i="1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3608" y="2348880"/>
            <a:ext cx="698477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i="1" dirty="0" smtClean="0">
                <a:solidFill>
                  <a:srgbClr val="990033"/>
                </a:solidFill>
              </a:rPr>
              <a:t>Mouth</a:t>
            </a:r>
            <a:br>
              <a:rPr lang="en-GB" sz="4400" b="1" i="1" dirty="0" smtClean="0">
                <a:solidFill>
                  <a:srgbClr val="990033"/>
                </a:solidFill>
              </a:rPr>
            </a:br>
            <a:r>
              <a:rPr lang="en-GB" sz="4400" b="1" i="1" dirty="0" smtClean="0">
                <a:solidFill>
                  <a:srgbClr val="990033"/>
                </a:solidFill>
              </a:rPr>
              <a:t>Alveoli</a:t>
            </a:r>
            <a:br>
              <a:rPr lang="en-GB" sz="4400" b="1" i="1" dirty="0" smtClean="0">
                <a:solidFill>
                  <a:srgbClr val="990033"/>
                </a:solidFill>
              </a:rPr>
            </a:br>
            <a:r>
              <a:rPr lang="en-GB" sz="4400" b="1" i="1" dirty="0" smtClean="0">
                <a:solidFill>
                  <a:srgbClr val="990033"/>
                </a:solidFill>
              </a:rPr>
              <a:t>Bronchus</a:t>
            </a:r>
            <a:br>
              <a:rPr lang="en-GB" sz="4400" b="1" i="1" dirty="0" smtClean="0">
                <a:solidFill>
                  <a:srgbClr val="990033"/>
                </a:solidFill>
              </a:rPr>
            </a:br>
            <a:r>
              <a:rPr lang="en-GB" sz="4400" b="1" i="1" dirty="0" smtClean="0">
                <a:solidFill>
                  <a:srgbClr val="990033"/>
                </a:solidFill>
              </a:rPr>
              <a:t>Trachea</a:t>
            </a:r>
            <a:br>
              <a:rPr lang="en-GB" sz="4400" b="1" i="1" dirty="0" smtClean="0">
                <a:solidFill>
                  <a:srgbClr val="990033"/>
                </a:solidFill>
              </a:rPr>
            </a:br>
            <a:r>
              <a:rPr lang="en-GB" sz="4400" b="1" i="1" dirty="0" smtClean="0">
                <a:solidFill>
                  <a:srgbClr val="990033"/>
                </a:solidFill>
              </a:rPr>
              <a:t>Bronchioles </a:t>
            </a:r>
            <a:endParaRPr lang="en-GB" sz="4400" b="1" i="1" dirty="0">
              <a:solidFill>
                <a:srgbClr val="990033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5805264"/>
            <a:ext cx="7848872" cy="146423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000" b="1" i="1" dirty="0" smtClean="0">
                <a:solidFill>
                  <a:srgbClr val="7030A0"/>
                </a:solidFill>
              </a:rPr>
              <a:t>Record the correct order </a:t>
            </a:r>
            <a:r>
              <a:rPr lang="en-GB" sz="4000" b="1" i="1" dirty="0" smtClean="0">
                <a:solidFill>
                  <a:srgbClr val="7030A0"/>
                </a:solidFill>
              </a:rPr>
              <a:t>in Teams Chat</a:t>
            </a:r>
            <a:endParaRPr lang="en-GB" sz="4000" b="1" i="1" dirty="0">
              <a:solidFill>
                <a:srgbClr val="7030A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40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1" u="none" strike="noStrike" kern="120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LO: Describe how the lungs help us to breathe</a:t>
            </a:r>
            <a:endParaRPr kumimoji="0" lang="en-GB" sz="2400" b="1" i="1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9816"/>
            <a:ext cx="8229600" cy="1143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GB" b="1" i="1" dirty="0" smtClean="0">
                <a:solidFill>
                  <a:srgbClr val="7030A0"/>
                </a:solidFill>
              </a:rPr>
              <a:t>PROGRESS CHECK</a:t>
            </a:r>
            <a:endParaRPr lang="en-GB" b="1" i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816224"/>
            <a:ext cx="8568952" cy="4565104"/>
          </a:xfrm>
        </p:spPr>
        <p:txBody>
          <a:bodyPr/>
          <a:lstStyle/>
          <a:p>
            <a:pPr algn="ctr">
              <a:buNone/>
            </a:pPr>
            <a:r>
              <a:rPr lang="en-GB" b="1" i="1" dirty="0" smtClean="0">
                <a:solidFill>
                  <a:srgbClr val="7030A0"/>
                </a:solidFill>
              </a:rPr>
              <a:t>In the correct order:</a:t>
            </a:r>
            <a:endParaRPr lang="en-GB" b="1" i="1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3608" y="2348880"/>
            <a:ext cx="698477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i="1" dirty="0" smtClean="0">
                <a:solidFill>
                  <a:srgbClr val="990033"/>
                </a:solidFill>
              </a:rPr>
              <a:t>Mouth</a:t>
            </a:r>
            <a:br>
              <a:rPr lang="en-GB" sz="4400" b="1" i="1" dirty="0" smtClean="0">
                <a:solidFill>
                  <a:srgbClr val="990033"/>
                </a:solidFill>
              </a:rPr>
            </a:br>
            <a:r>
              <a:rPr lang="en-GB" sz="4400" b="1" i="1" dirty="0" smtClean="0">
                <a:solidFill>
                  <a:srgbClr val="990033"/>
                </a:solidFill>
              </a:rPr>
              <a:t>Trachea</a:t>
            </a:r>
            <a:br>
              <a:rPr lang="en-GB" sz="4400" b="1" i="1" dirty="0" smtClean="0">
                <a:solidFill>
                  <a:srgbClr val="990033"/>
                </a:solidFill>
              </a:rPr>
            </a:br>
            <a:r>
              <a:rPr lang="en-GB" sz="4400" b="1" i="1" dirty="0" smtClean="0">
                <a:solidFill>
                  <a:srgbClr val="990033"/>
                </a:solidFill>
              </a:rPr>
              <a:t>Bronchus</a:t>
            </a:r>
            <a:br>
              <a:rPr lang="en-GB" sz="4400" b="1" i="1" dirty="0" smtClean="0">
                <a:solidFill>
                  <a:srgbClr val="990033"/>
                </a:solidFill>
              </a:rPr>
            </a:br>
            <a:r>
              <a:rPr lang="en-GB" sz="4400" b="1" i="1" dirty="0" smtClean="0">
                <a:solidFill>
                  <a:srgbClr val="990033"/>
                </a:solidFill>
              </a:rPr>
              <a:t>Bronchioles</a:t>
            </a:r>
            <a:br>
              <a:rPr lang="en-GB" sz="4400" b="1" i="1" dirty="0" smtClean="0">
                <a:solidFill>
                  <a:srgbClr val="990033"/>
                </a:solidFill>
              </a:rPr>
            </a:br>
            <a:r>
              <a:rPr lang="en-GB" sz="4400" b="1" i="1" dirty="0" smtClean="0">
                <a:solidFill>
                  <a:srgbClr val="990033"/>
                </a:solidFill>
              </a:rPr>
              <a:t>Alveoli</a:t>
            </a:r>
            <a:endParaRPr lang="en-GB" sz="4400" b="1" i="1" dirty="0">
              <a:solidFill>
                <a:srgbClr val="990033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1" u="none" strike="noStrike" kern="120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LO: Describe how the lungs help us to breathe</a:t>
            </a:r>
            <a:endParaRPr kumimoji="0" lang="en-GB" sz="2400" b="1" i="1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448E79B496A5489061A14BA1F573BE" ma:contentTypeVersion="9" ma:contentTypeDescription="Create a new document." ma:contentTypeScope="" ma:versionID="3777a936d4ac4bb254f9fc3fd0542266">
  <xsd:schema xmlns:xsd="http://www.w3.org/2001/XMLSchema" xmlns:xs="http://www.w3.org/2001/XMLSchema" xmlns:p="http://schemas.microsoft.com/office/2006/metadata/properties" xmlns:ns2="f205a37b-e708-4820-aff9-82ec2041064a" targetNamespace="http://schemas.microsoft.com/office/2006/metadata/properties" ma:root="true" ma:fieldsID="1391e42ac4fd228c9d46478c3c06d9e6" ns2:_="">
    <xsd:import namespace="f205a37b-e708-4820-aff9-82ec2041064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05a37b-e708-4820-aff9-82ec204106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967FB15-6CF8-4268-86AE-2146AFDF0A81}"/>
</file>

<file path=customXml/itemProps2.xml><?xml version="1.0" encoding="utf-8"?>
<ds:datastoreItem xmlns:ds="http://schemas.openxmlformats.org/officeDocument/2006/customXml" ds:itemID="{D2002FA5-B881-490B-BABE-42B1F6717AB3}"/>
</file>

<file path=customXml/itemProps3.xml><?xml version="1.0" encoding="utf-8"?>
<ds:datastoreItem xmlns:ds="http://schemas.openxmlformats.org/officeDocument/2006/customXml" ds:itemID="{4E147020-4960-460A-A96E-2751FA55DB74}"/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582</Words>
  <Application>Microsoft Office PowerPoint</Application>
  <PresentationFormat>On-screen Show (4:3)</PresentationFormat>
  <Paragraphs>78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Algerian</vt:lpstr>
      <vt:lpstr>Arial</vt:lpstr>
      <vt:lpstr>Calibri</vt:lpstr>
      <vt:lpstr>Comic Sans MS</vt:lpstr>
      <vt:lpstr>Office Theme</vt:lpstr>
      <vt:lpstr>Before you go to the next slide…Draw a mega quick sketch of what you think the lungs look like!</vt:lpstr>
      <vt:lpstr>Did any of you draw them looking like this?</vt:lpstr>
      <vt:lpstr>LO: Describe how the lungs help us to breathe</vt:lpstr>
      <vt:lpstr>LO: Describe how the lungs help us to breathe</vt:lpstr>
      <vt:lpstr>Gas exchange at the alveoli</vt:lpstr>
      <vt:lpstr>TASK : Make a model lung</vt:lpstr>
      <vt:lpstr>PowerPoint Presentation</vt:lpstr>
      <vt:lpstr>PROGRESS CHECK</vt:lpstr>
      <vt:lpstr>PROGRESS CHECK</vt:lpstr>
      <vt:lpstr>TASK</vt:lpstr>
      <vt:lpstr>LO: Describe how the lungs help us to breathe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Draw me a mega quick sketch of what you think the lungs look like!</dc:title>
  <dc:creator>Rachel</dc:creator>
  <cp:lastModifiedBy>Briggs2, Julie</cp:lastModifiedBy>
  <cp:revision>16</cp:revision>
  <dcterms:created xsi:type="dcterms:W3CDTF">2013-08-27T16:19:15Z</dcterms:created>
  <dcterms:modified xsi:type="dcterms:W3CDTF">2021-02-03T15:26:07Z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0x01010009448E79B496A5489061A14BA1F573BE</vt:lpwstr>
  </property>
</Properties>
</file>