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56" r:id="rId5"/>
    <p:sldId id="261" r:id="rId6"/>
    <p:sldId id="275" r:id="rId7"/>
    <p:sldId id="347" r:id="rId8"/>
    <p:sldId id="375" r:id="rId9"/>
    <p:sldId id="376" r:id="rId10"/>
    <p:sldId id="377" r:id="rId11"/>
    <p:sldId id="323" r:id="rId12"/>
    <p:sldId id="359" r:id="rId13"/>
    <p:sldId id="370" r:id="rId14"/>
    <p:sldId id="371" r:id="rId15"/>
    <p:sldId id="358" r:id="rId16"/>
    <p:sldId id="353" r:id="rId17"/>
    <p:sldId id="306" r:id="rId18"/>
    <p:sldId id="378" r:id="rId19"/>
    <p:sldId id="379" r:id="rId20"/>
    <p:sldId id="380" r:id="rId21"/>
    <p:sldId id="381" r:id="rId22"/>
    <p:sldId id="307" r:id="rId23"/>
    <p:sldId id="382" r:id="rId24"/>
    <p:sldId id="383" r:id="rId25"/>
    <p:sldId id="342" r:id="rId26"/>
    <p:sldId id="346" r:id="rId27"/>
    <p:sldId id="384" r:id="rId28"/>
    <p:sldId id="385" r:id="rId29"/>
    <p:sldId id="386" r:id="rId30"/>
    <p:sldId id="387" r:id="rId31"/>
    <p:sldId id="388" r:id="rId32"/>
    <p:sldId id="34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352" r:id="rId48"/>
    <p:sldId id="339" r:id="rId49"/>
    <p:sldId id="356" r:id="rId50"/>
    <p:sldId id="357" r:id="rId5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712" autoAdjust="0"/>
  </p:normalViewPr>
  <p:slideViewPr>
    <p:cSldViewPr snapToGrid="0">
      <p:cViewPr varScale="1">
        <p:scale>
          <a:sx n="82" d="100"/>
          <a:sy n="82" d="100"/>
        </p:scale>
        <p:origin x="78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1/29/2021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bc.co.uk/bitesize/topics/zjbg87h/articles/zwqt6fr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talkforwriting/multi/s-UGaRuBfv42i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clips/z4vcd2p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s7mn39/articles/zv677nb" TargetMode="External"/><Relationship Id="rId2" Type="http://schemas.openxmlformats.org/officeDocument/2006/relationships/hyperlink" Target="https://www.bbc.co.uk/bitesize/topics/zjbg87h/articles/zwqt6fr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talkforwriting/multi/s-UGaRuBfv42i" TargetMode="Externa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bc.co.uk/bitesize/topics/zs7mn39/articles/zv677nb" TargetMode="Externa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thebodycoach1" TargetMode="Externa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talkforwriting/multi/s-UGaRuBfv42i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Week beginning </a:t>
            </a:r>
          </a:p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Feb 2021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Primary 7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Miss Caldwell</a:t>
            </a:r>
            <a:endParaRPr lang="ru-R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r="9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61177" y="675368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Literacy – T4W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427" y="2454592"/>
            <a:ext cx="8567242" cy="31994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Monday 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use dictionary and thesaurus skills.</a:t>
            </a:r>
          </a:p>
        </p:txBody>
      </p:sp>
    </p:spTree>
    <p:extLst>
      <p:ext uri="{BB962C8B-B14F-4D97-AF65-F5344CB8AC3E}">
        <p14:creationId xmlns:p14="http://schemas.microsoft.com/office/powerpoint/2010/main" val="33607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1657" y="644888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Literacy – T4W</a:t>
            </a:r>
            <a:endParaRPr lang="en-US" sz="280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Monday 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use dictionary and thesaurus skills.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" y="1531336"/>
            <a:ext cx="5505450" cy="516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00" y="2647967"/>
            <a:ext cx="5524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45613" y="640241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China Topic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8800" y="254323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Monday 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research a Chinese tourist attraction of your choice and compare it to one in Scotland.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24038"/>
              </p:ext>
            </p:extLst>
          </p:nvPr>
        </p:nvGraphicFramePr>
        <p:xfrm>
          <a:off x="281205" y="1303022"/>
          <a:ext cx="5357595" cy="532999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57595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483671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393778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dirty="0" smtClean="0"/>
                        <a:t>1. Live Lesson.</a:t>
                      </a:r>
                      <a:endParaRPr lang="en-GB" sz="2400" baseline="0" dirty="0" smtClean="0"/>
                    </a:p>
                    <a:p>
                      <a:pPr marL="0" indent="0">
                        <a:buNone/>
                      </a:pPr>
                      <a:endParaRPr lang="en-GB" sz="24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2400" baseline="0" dirty="0" smtClean="0"/>
                        <a:t>2. Choose a Scottish and Chinese tourist attraction. (You may want to google to find out which ones you would like to pick)</a:t>
                      </a:r>
                    </a:p>
                    <a:p>
                      <a:pPr marL="0" indent="0">
                        <a:buNone/>
                      </a:pPr>
                      <a:endParaRPr lang="en-GB" sz="24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2400" baseline="0" dirty="0" smtClean="0"/>
                        <a:t>3. Research both attractions and compare the two. Focus on similarities and differences. Create a leaflet/table/diagram/</a:t>
                      </a:r>
                      <a:r>
                        <a:rPr lang="en-GB" sz="2400" baseline="0" dirty="0" err="1" smtClean="0"/>
                        <a:t>powerpoint</a:t>
                      </a:r>
                      <a:r>
                        <a:rPr lang="en-GB" sz="2400" baseline="0" dirty="0" smtClean="0"/>
                        <a:t>/sway/word document/poster/video to show your findings.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  <p:pic>
        <p:nvPicPr>
          <p:cNvPr id="2" name="Picture 1" descr="Forbidden City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37" y="2228440"/>
            <a:ext cx="2095500" cy="1571625"/>
          </a:xfrm>
          <a:prstGeom prst="rect">
            <a:avLst/>
          </a:prstGeom>
        </p:spPr>
      </p:pic>
      <p:pic>
        <p:nvPicPr>
          <p:cNvPr id="5" name="Picture 4" descr="February | 2015 | Building the Worl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02" y="1966777"/>
            <a:ext cx="3009865" cy="2001240"/>
          </a:xfrm>
          <a:prstGeom prst="rect">
            <a:avLst/>
          </a:prstGeom>
        </p:spPr>
      </p:pic>
      <p:pic>
        <p:nvPicPr>
          <p:cNvPr id="8" name="Picture 7" descr="The Kelpies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37" y="4599935"/>
            <a:ext cx="2710770" cy="2033078"/>
          </a:xfrm>
          <a:prstGeom prst="rect">
            <a:avLst/>
          </a:prstGeom>
        </p:spPr>
      </p:pic>
      <p:pic>
        <p:nvPicPr>
          <p:cNvPr id="9" name="Picture 8" descr="Edinburgh Castle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36" y="4524795"/>
            <a:ext cx="2971764" cy="17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22805" y="3537285"/>
            <a:ext cx="5375275" cy="34704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18 x ? = 144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Choose a strategy</a:t>
            </a:r>
            <a:endParaRPr lang="en-US" sz="2800" noProof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Talks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1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802" y="140209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MATHS –</a:t>
            </a:r>
            <a:br>
              <a:rPr lang="en-US" dirty="0" smtClean="0"/>
            </a:br>
            <a:r>
              <a:rPr lang="en-US" dirty="0" smtClean="0"/>
              <a:t>Perimeter &amp; Area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150" y="373699"/>
            <a:ext cx="2639323" cy="365125"/>
          </a:xfrm>
        </p:spPr>
        <p:txBody>
          <a:bodyPr/>
          <a:lstStyle/>
          <a:p>
            <a:r>
              <a:rPr lang="en-US" sz="3200" dirty="0" smtClean="0"/>
              <a:t>02.02.21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 txBox="1">
            <a:spLocks/>
          </p:cNvSpPr>
          <p:nvPr/>
        </p:nvSpPr>
        <p:spPr>
          <a:xfrm>
            <a:off x="2681037" y="949519"/>
            <a:ext cx="6958196" cy="13125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</a:rPr>
              <a:t>LI: to calculate area..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1407"/>
              </p:ext>
            </p:extLst>
          </p:nvPr>
        </p:nvGraphicFramePr>
        <p:xfrm>
          <a:off x="311149" y="1950388"/>
          <a:ext cx="6501131" cy="436056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501131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672017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36885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1800" baseline="0" dirty="0" smtClean="0"/>
                        <a:t>Live lesson or recap using </a:t>
                      </a:r>
                      <a:r>
                        <a:rPr lang="en-GB" sz="1800" baseline="0" dirty="0" smtClean="0">
                          <a:hlinkClick r:id="rId2"/>
                        </a:rPr>
                        <a:t>https://www.bbc.co.uk/bitesize/topics/zjbg87h/articles/zwqt6fr</a:t>
                      </a:r>
                      <a:r>
                        <a:rPr lang="en-GB" sz="1800" baseline="0" dirty="0" smtClean="0"/>
                        <a:t> to understand how to calculate area.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GB" sz="18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1800" baseline="0" dirty="0" smtClean="0"/>
                        <a:t>The daily tasks have been split into mild, medium &amp; spicy tasks. Please check the following slides to choose your task. Complete AT LEAST 1 level and challenge yourself to do 2 or 3 if possible </a:t>
                      </a:r>
                      <a:r>
                        <a:rPr lang="en-GB" sz="18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sz="18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GB" sz="1800" baseline="0" dirty="0" smtClean="0"/>
                    </a:p>
                    <a:p>
                      <a:pPr marL="342900" indent="-342900">
                        <a:buAutoNum type="arabicPeriod"/>
                      </a:pPr>
                      <a:endParaRPr lang="en-GB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  <p:pic>
        <p:nvPicPr>
          <p:cNvPr id="6" name="Picture 5" descr="Area of a Rectangle Calculator – Pi D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00" y="2622588"/>
            <a:ext cx="5106900" cy="23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82963" y="3549316"/>
            <a:ext cx="5375275" cy="347046"/>
          </a:xfrm>
        </p:spPr>
        <p:txBody>
          <a:bodyPr/>
          <a:lstStyle/>
          <a:p>
            <a:pPr algn="ctr"/>
            <a:endParaRPr lang="en-US" sz="2800" noProof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00" y="1886380"/>
            <a:ext cx="5853926" cy="3670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1691809"/>
            <a:ext cx="5844540" cy="37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82963" y="3549316"/>
            <a:ext cx="5375275" cy="347046"/>
          </a:xfrm>
        </p:spPr>
        <p:txBody>
          <a:bodyPr/>
          <a:lstStyle/>
          <a:p>
            <a:pPr algn="ctr"/>
            <a:endParaRPr lang="en-US" sz="2800" noProof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Medium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" y="1653048"/>
            <a:ext cx="6079808" cy="482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660" y="2593478"/>
            <a:ext cx="541263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058" y="563180"/>
            <a:ext cx="7345803" cy="57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Spicy cont..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19" y="335280"/>
            <a:ext cx="8311981" cy="2815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3150870"/>
            <a:ext cx="7681720" cy="32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45613" y="640241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Talk 4 Writing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Tuesday 2</a:t>
            </a:r>
            <a:r>
              <a:rPr lang="en-US" sz="2800" baseline="30000" dirty="0" smtClean="0">
                <a:solidFill>
                  <a:schemeClr val="tx2"/>
                </a:solidFill>
              </a:rPr>
              <a:t>nd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use persuasive language.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80058"/>
              </p:ext>
            </p:extLst>
          </p:nvPr>
        </p:nvGraphicFramePr>
        <p:xfrm>
          <a:off x="2300601" y="1668782"/>
          <a:ext cx="8255004" cy="453036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255004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415562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1470635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Live Lesson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GB" sz="2400" baseline="0" dirty="0" smtClean="0"/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2400" baseline="0" dirty="0" smtClean="0"/>
                        <a:t>Read or listen to the model text (see next slide or listen here: </a:t>
                      </a:r>
                      <a:r>
                        <a:rPr lang="en-GB" sz="2400" baseline="0" dirty="0" smtClean="0">
                          <a:hlinkClick r:id="rId2"/>
                        </a:rPr>
                        <a:t>https://soundcloud.com/talkforwriting/multi/s-UGaRuBfv42i</a:t>
                      </a:r>
                      <a:endParaRPr lang="en-GB" sz="2400" baseline="0" dirty="0" smtClean="0"/>
                    </a:p>
                    <a:p>
                      <a:pPr marL="457200" indent="-457200">
                        <a:buAutoNum type="arabicPeriod"/>
                      </a:pPr>
                      <a:endParaRPr lang="en-GB" sz="2400" baseline="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Create a poster to persuade someone to buy a house. (Use the template on the next slide or create your own)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HINT – REMEMBER ALL PERSUASIVE TECHNIQUES.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aseline="0" dirty="0" smtClean="0"/>
                        <a:t>Alliteration, Facts, Opinions, Rhetorical Question, Repetition, Emotive Language, Statistics, Rule of Three.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9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410192" y="675437"/>
            <a:ext cx="3960711" cy="10615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Weekly Timetable</a:t>
            </a:r>
            <a:endParaRPr lang="en-US" dirty="0"/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354674945"/>
              </p:ext>
            </p:extLst>
          </p:nvPr>
        </p:nvGraphicFramePr>
        <p:xfrm>
          <a:off x="0" y="0"/>
          <a:ext cx="12206293" cy="68190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8214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2464096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570851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259759">
                  <a:extLst>
                    <a:ext uri="{9D8B030D-6E8A-4147-A177-3AD203B41FA5}">
                      <a16:colId xmlns:a16="http://schemas.microsoft.com/office/drawing/2014/main" val="3300357525"/>
                    </a:ext>
                  </a:extLst>
                </a:gridCol>
                <a:gridCol w="1957673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  <a:gridCol w="2125700">
                  <a:extLst>
                    <a:ext uri="{9D8B030D-6E8A-4147-A177-3AD203B41FA5}">
                      <a16:colId xmlns:a16="http://schemas.microsoft.com/office/drawing/2014/main" val="3079560820"/>
                    </a:ext>
                  </a:extLst>
                </a:gridCol>
              </a:tblGrid>
              <a:tr h="12259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Monday</a:t>
                      </a:r>
                      <a:endParaRPr lang="ru-RU" sz="16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9:00am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 Live lesson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9:30am - </a:t>
                      </a:r>
                      <a:r>
                        <a:rPr lang="en-GB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Maths</a:t>
                      </a:r>
                      <a:endParaRPr lang="ru-RU" sz="16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11am – Live Lesson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11:30am</a:t>
                      </a:r>
                      <a:r>
                        <a:rPr lang="en-GB" sz="16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- </a:t>
                      </a:r>
                      <a:r>
                        <a:rPr lang="en-GB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T4W</a:t>
                      </a:r>
                      <a:endParaRPr lang="ru-RU" sz="16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Spelling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(GL words in files on teams)</a:t>
                      </a:r>
                      <a:endParaRPr lang="ru-RU" sz="16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China</a:t>
                      </a:r>
                      <a:r>
                        <a:rPr lang="en-GB" sz="16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Topic – Famous Landmarks</a:t>
                      </a:r>
                      <a:endParaRPr lang="en-GB" sz="16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2pm: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Ms </a:t>
                      </a:r>
                      <a:r>
                        <a:rPr lang="en-GB" sz="160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Ryding’s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group live lesson with Mrs Briggs</a:t>
                      </a:r>
                    </a:p>
                    <a:p>
                      <a:pPr marL="0" algn="ctr" defTabSz="914400" rtl="0" eaLnBrk="1" latinLnBrk="0" hangingPunct="1"/>
                      <a:endParaRPr lang="ru-RU" sz="1600" b="1" i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13326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Tuesday</a:t>
                      </a:r>
                      <a:endParaRPr lang="ru-RU" sz="1600" b="1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9:00am</a:t>
                      </a:r>
                      <a:r>
                        <a:rPr lang="en-GB" sz="16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Live lesson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9:30am - Maths</a:t>
                      </a:r>
                      <a:endParaRPr lang="ru-RU" sz="16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endParaRPr lang="en-US" sz="1600" i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11am</a:t>
                      </a:r>
                      <a:r>
                        <a:rPr lang="en-GB" sz="16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 Live Lesson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11:30 – T4W</a:t>
                      </a:r>
                      <a:endParaRPr lang="ru-RU" sz="16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Spelling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(GL words in files on teams)</a:t>
                      </a:r>
                      <a:endParaRPr lang="ru-RU" sz="16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1:00pm – live PE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2pm:</a:t>
                      </a:r>
                      <a:r>
                        <a:rPr lang="en-GB" sz="16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Ms </a:t>
                      </a:r>
                      <a:r>
                        <a:rPr lang="en-GB" sz="1600" b="1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Ryding’s</a:t>
                      </a:r>
                      <a:r>
                        <a:rPr lang="en-GB" sz="16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group live lesson with Mrs Briggs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1:30pm – RME</a:t>
                      </a:r>
                      <a:endParaRPr lang="en-GB" sz="1600" b="0" i="0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Wednesday</a:t>
                      </a:r>
                      <a:endParaRPr lang="ru-RU" sz="1600" b="1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9:00am – Live Lesson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9:30am - Maths</a:t>
                      </a:r>
                      <a:endParaRPr lang="ru-RU" sz="16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11am – Live Lesson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11:30 – T4W</a:t>
                      </a:r>
                      <a:endParaRPr lang="ru-RU" sz="16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Spelling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(GL words in files on teams)</a:t>
                      </a:r>
                      <a:endParaRPr lang="ru-RU" sz="16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China Topic - Art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2pm: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Ms </a:t>
                      </a:r>
                      <a:r>
                        <a:rPr lang="en-GB" sz="160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Ryding’s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group live lesson with Mrs Briggs</a:t>
                      </a:r>
                      <a:endParaRPr lang="en-GB" sz="1600" b="1" i="0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10399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Thursday</a:t>
                      </a:r>
                      <a:endParaRPr lang="ru-RU" sz="1600" b="1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Mrs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Briggs</a:t>
                      </a:r>
                      <a:endParaRPr lang="ru-RU" sz="16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Mrs Briggs</a:t>
                      </a:r>
                      <a:endParaRPr lang="ru-RU" sz="16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1:00pm –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Live Lesson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1:30pm</a:t>
                      </a:r>
                      <a:r>
                        <a:rPr lang="en-GB" sz="16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–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Reading Comprehension</a:t>
                      </a:r>
                      <a:endParaRPr lang="en-GB" sz="1600" b="0" i="0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12605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Friday – </a:t>
                      </a:r>
                      <a:r>
                        <a:rPr lang="en-US" sz="1600" b="1" u="sng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 school all day so limited access</a:t>
                      </a:r>
                      <a:r>
                        <a:rPr lang="en-US" sz="1600" b="1" u="sng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to Teams/Seesaw/Email etc.</a:t>
                      </a:r>
                      <a:endParaRPr lang="ru-RU" sz="1600" b="1" i="0" u="sng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 – workout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of your choice</a:t>
                      </a:r>
                      <a:endParaRPr lang="ru-RU" sz="160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Mental Maths practice –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Sumdog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Education City, My Maths, </a:t>
                      </a:r>
                      <a:r>
                        <a:rPr lang="en-GB" sz="160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Topmarks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Mental Maths Grid</a:t>
                      </a:r>
                      <a:endParaRPr lang="en-GB" sz="1600" b="0" i="0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1:00pm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STEM – create a famous Chinese landmark using a resource of your choice.</a:t>
                      </a:r>
                      <a:endParaRPr lang="ru-RU" sz="16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2:30pm – Fun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31</a:t>
                      </a:r>
                      <a:endParaRPr lang="ru-RU" sz="1600" i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4407" y="629647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Literacy – T4W</a:t>
            </a:r>
            <a:endParaRPr lang="en-US" sz="280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Tuesday 2</a:t>
            </a:r>
            <a:r>
              <a:rPr lang="en-US" sz="2800" baseline="30000" dirty="0" smtClean="0">
                <a:solidFill>
                  <a:schemeClr val="tx2"/>
                </a:solidFill>
              </a:rPr>
              <a:t>nd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use persuasive language.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4" y="1542530"/>
            <a:ext cx="6878956" cy="502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61177" y="675368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Literacy – T4W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427" y="2454592"/>
            <a:ext cx="8567242" cy="31994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Tuesday 2</a:t>
            </a:r>
            <a:r>
              <a:rPr lang="en-US" sz="2800" baseline="30000" dirty="0" smtClean="0">
                <a:solidFill>
                  <a:schemeClr val="tx2"/>
                </a:solidFill>
              </a:rPr>
              <a:t>nd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use persuasive language.</a:t>
            </a:r>
          </a:p>
        </p:txBody>
      </p:sp>
    </p:spTree>
    <p:extLst>
      <p:ext uri="{BB962C8B-B14F-4D97-AF65-F5344CB8AC3E}">
        <p14:creationId xmlns:p14="http://schemas.microsoft.com/office/powerpoint/2010/main" val="25106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08302" y="223024"/>
            <a:ext cx="8017727" cy="647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02" y="518751"/>
            <a:ext cx="8066109" cy="58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802" y="140209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RME – The Good Samaritan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150" y="373699"/>
            <a:ext cx="2639323" cy="365125"/>
          </a:xfrm>
        </p:spPr>
        <p:txBody>
          <a:bodyPr/>
          <a:lstStyle/>
          <a:p>
            <a:r>
              <a:rPr lang="en-US" sz="3200" dirty="0" smtClean="0"/>
              <a:t>02.02.21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23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 txBox="1">
            <a:spLocks/>
          </p:cNvSpPr>
          <p:nvPr/>
        </p:nvSpPr>
        <p:spPr>
          <a:xfrm>
            <a:off x="2720909" y="972313"/>
            <a:ext cx="6958196" cy="13125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</a:rPr>
              <a:t>LI: to discuss opinions on the teachings in religious stories.’.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80389"/>
              </p:ext>
            </p:extLst>
          </p:nvPr>
        </p:nvGraphicFramePr>
        <p:xfrm>
          <a:off x="1470876" y="2053898"/>
          <a:ext cx="9471444" cy="346298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471444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477653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2985328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1800" dirty="0" smtClean="0"/>
                        <a:t>Watch the following clip ‘The Good Samaritan’ </a:t>
                      </a:r>
                      <a:r>
                        <a:rPr lang="en-GB" sz="1800" dirty="0" smtClean="0">
                          <a:hlinkClick r:id="rId2"/>
                        </a:rPr>
                        <a:t>https://www.bbc.co.uk/bitesize/clips/z4vcd2p</a:t>
                      </a:r>
                      <a:endParaRPr lang="en-GB" sz="1800" dirty="0" smtClean="0"/>
                    </a:p>
                    <a:p>
                      <a:pPr marL="457200" indent="-457200">
                        <a:buAutoNum type="arabicPeriod"/>
                      </a:pPr>
                      <a:endParaRPr lang="en-GB" sz="1800" baseline="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en-GB" sz="1800" baseline="0" dirty="0" smtClean="0"/>
                        <a:t>Create a comic strip to show the tale of the Good Samaritan.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GB" sz="1800" baseline="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en-GB" sz="1800" baseline="0" dirty="0" smtClean="0"/>
                        <a:t>Answer the following question: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1800" b="1" u="sng" baseline="0" dirty="0" smtClean="0"/>
                        <a:t>What do you think the story of the Good Samaritan is supposed to mean?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5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802" y="140209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MATHS –</a:t>
            </a:r>
            <a:br>
              <a:rPr lang="en-US" dirty="0" smtClean="0"/>
            </a:br>
            <a:r>
              <a:rPr lang="en-US" dirty="0" smtClean="0"/>
              <a:t>Perimeter &amp; Area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150" y="373699"/>
            <a:ext cx="2639323" cy="365125"/>
          </a:xfrm>
        </p:spPr>
        <p:txBody>
          <a:bodyPr/>
          <a:lstStyle/>
          <a:p>
            <a:r>
              <a:rPr lang="en-US" sz="3200" dirty="0" smtClean="0"/>
              <a:t>03.02.21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24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 txBox="1">
            <a:spLocks/>
          </p:cNvSpPr>
          <p:nvPr/>
        </p:nvSpPr>
        <p:spPr>
          <a:xfrm>
            <a:off x="2681037" y="949519"/>
            <a:ext cx="6958196" cy="13125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</a:rPr>
              <a:t>LI: to use area &amp; perimeter to create a dream school.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11149" y="1950388"/>
          <a:ext cx="10852593" cy="436056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852593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672017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36885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1800" baseline="0" dirty="0" smtClean="0"/>
                        <a:t>Live lesson or recap using </a:t>
                      </a:r>
                      <a:r>
                        <a:rPr lang="en-GB" sz="1800" baseline="0" dirty="0" smtClean="0">
                          <a:hlinkClick r:id="rId2"/>
                        </a:rPr>
                        <a:t>https://www.bbc.co.uk/bitesize/topics/zjbg87h/articles/zwqt6fr</a:t>
                      </a:r>
                      <a:r>
                        <a:rPr lang="en-GB" sz="1800" baseline="0" dirty="0" smtClean="0"/>
                        <a:t> to understand how to calculate area and </a:t>
                      </a:r>
                      <a:r>
                        <a:rPr lang="en-GB" sz="1800" baseline="0" dirty="0" smtClean="0">
                          <a:hlinkClick r:id="rId3"/>
                        </a:rPr>
                        <a:t>https://www.bbc.co.uk/bitesize/topics/zs7mn39/articles/zv677nb</a:t>
                      </a:r>
                      <a:r>
                        <a:rPr lang="en-GB" sz="1800" baseline="0" dirty="0" smtClean="0"/>
                        <a:t> to learn about perimeter and how to calculate it.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800" baseline="0" dirty="0" smtClean="0"/>
                    </a:p>
                    <a:p>
                      <a:pPr marL="342900" indent="-342900">
                        <a:buAutoNum type="arabicPeriod"/>
                      </a:pPr>
                      <a:endParaRPr lang="en-GB" sz="18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800" baseline="0" dirty="0" smtClean="0"/>
                        <a:t>Design a floor plan of your ‘dream school’. Include classrooms, different rooms you may like (</a:t>
                      </a:r>
                      <a:r>
                        <a:rPr lang="en-GB" sz="1800" baseline="0" dirty="0" err="1" smtClean="0"/>
                        <a:t>eg</a:t>
                      </a:r>
                      <a:r>
                        <a:rPr lang="en-GB" sz="1800" baseline="0" dirty="0" smtClean="0"/>
                        <a:t> – pool, gym hall, shops, restaurant </a:t>
                      </a:r>
                      <a:r>
                        <a:rPr lang="en-GB" sz="1800" baseline="0" dirty="0" err="1" smtClean="0"/>
                        <a:t>etc</a:t>
                      </a:r>
                      <a:r>
                        <a:rPr lang="en-GB" sz="1800" baseline="0" dirty="0" smtClean="0"/>
                        <a:t>). Make up the perimeter of each room then calculate the area. Write the perimeter along the sides of each room and write the area inside each room.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8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800" baseline="0" dirty="0" smtClean="0"/>
                        <a:t>Share with me </a:t>
                      </a:r>
                      <a:r>
                        <a:rPr lang="en-GB" sz="1800" baseline="0" dirty="0" smtClean="0">
                          <a:sym typeface="Wingdings" panose="05000000000000000000" pitchFamily="2" charset="2"/>
                        </a:rPr>
                        <a:t> </a:t>
                      </a:r>
                      <a:endParaRPr lang="en-GB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7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45613" y="640241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Talk 4 Writing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Wednesday 3</a:t>
            </a:r>
            <a:r>
              <a:rPr lang="en-US" sz="2800" baseline="30000" dirty="0" smtClean="0">
                <a:solidFill>
                  <a:schemeClr val="tx2"/>
                </a:solidFill>
              </a:rPr>
              <a:t>rd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use persuasive language effectively.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63741"/>
              </p:ext>
            </p:extLst>
          </p:nvPr>
        </p:nvGraphicFramePr>
        <p:xfrm>
          <a:off x="2300601" y="1668782"/>
          <a:ext cx="8255004" cy="416460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255004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415562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1470635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Live Lesson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GB" sz="2400" baseline="0" dirty="0" smtClean="0"/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2400" baseline="0" dirty="0" smtClean="0"/>
                        <a:t>Read or listen to the model text (see next slide or listen here: </a:t>
                      </a:r>
                      <a:r>
                        <a:rPr lang="en-GB" sz="2400" baseline="0" dirty="0" smtClean="0">
                          <a:hlinkClick r:id="rId2"/>
                        </a:rPr>
                        <a:t>https://soundcloud.com/talkforwriting/multi/s-UGaRuBfv42i</a:t>
                      </a:r>
                      <a:endParaRPr lang="en-GB" sz="2400" baseline="0" dirty="0" smtClean="0"/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GB" sz="2400" baseline="0" dirty="0" smtClean="0"/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2400" baseline="0" dirty="0" smtClean="0"/>
                        <a:t>Create your own persuasive paragraphs for the prompts on the following page (after the model text).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GB" sz="2400" baseline="0" dirty="0" smtClean="0"/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GB" sz="2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5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4407" y="629647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Literacy – T4W</a:t>
            </a:r>
            <a:endParaRPr lang="en-US" sz="280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Wednesday 3</a:t>
            </a:r>
            <a:r>
              <a:rPr lang="en-US" sz="2800" baseline="30000" dirty="0" smtClean="0">
                <a:solidFill>
                  <a:schemeClr val="tx2"/>
                </a:solidFill>
              </a:rPr>
              <a:t>rd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use persuasive language.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4" y="1542530"/>
            <a:ext cx="6878956" cy="502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61177" y="675368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Literacy – T4W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427" y="2454592"/>
            <a:ext cx="8567242" cy="31994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Wednesday 3</a:t>
            </a:r>
            <a:r>
              <a:rPr lang="en-US" sz="2800" baseline="30000" dirty="0" smtClean="0">
                <a:solidFill>
                  <a:schemeClr val="tx2"/>
                </a:solidFill>
              </a:rPr>
              <a:t>rd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use persuasive language.</a:t>
            </a:r>
          </a:p>
        </p:txBody>
      </p:sp>
    </p:spTree>
    <p:extLst>
      <p:ext uri="{BB962C8B-B14F-4D97-AF65-F5344CB8AC3E}">
        <p14:creationId xmlns:p14="http://schemas.microsoft.com/office/powerpoint/2010/main" val="40359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61177" y="675368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Literacy – T4W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3655" y="299508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800" dirty="0"/>
              <a:t>✓ A cat to make friends with a dog </a:t>
            </a:r>
            <a:endParaRPr lang="en-GB" sz="2800" dirty="0" smtClean="0"/>
          </a:p>
          <a:p>
            <a:r>
              <a:rPr lang="en-GB" sz="2800" dirty="0" smtClean="0"/>
              <a:t>✓ </a:t>
            </a:r>
            <a:r>
              <a:rPr lang="en-GB" sz="2800" dirty="0"/>
              <a:t>A parent to let you stay out late </a:t>
            </a:r>
            <a:endParaRPr lang="en-GB" sz="2800" dirty="0" smtClean="0"/>
          </a:p>
          <a:p>
            <a:r>
              <a:rPr lang="en-GB" sz="2800" dirty="0" smtClean="0"/>
              <a:t>✓ </a:t>
            </a:r>
            <a:r>
              <a:rPr lang="en-GB" sz="2800" dirty="0"/>
              <a:t>A teacher to cancel all homework </a:t>
            </a:r>
            <a:endParaRPr lang="en-GB" sz="2800" dirty="0" smtClean="0"/>
          </a:p>
          <a:p>
            <a:r>
              <a:rPr lang="en-GB" sz="2800" dirty="0" smtClean="0"/>
              <a:t>✓ </a:t>
            </a:r>
            <a:r>
              <a:rPr lang="en-GB" sz="2800" dirty="0"/>
              <a:t>The </a:t>
            </a:r>
            <a:r>
              <a:rPr lang="en-GB" sz="2800" dirty="0" smtClean="0"/>
              <a:t>Scotland </a:t>
            </a:r>
            <a:r>
              <a:rPr lang="en-GB" sz="2800" dirty="0"/>
              <a:t>manager to pick you for the team </a:t>
            </a:r>
            <a:endParaRPr lang="en-GB" sz="2800" dirty="0" smtClean="0"/>
          </a:p>
          <a:p>
            <a:r>
              <a:rPr lang="en-GB" sz="2800" dirty="0" smtClean="0"/>
              <a:t>✓ </a:t>
            </a:r>
            <a:r>
              <a:rPr lang="en-GB" sz="2800" dirty="0"/>
              <a:t>A wicked witch to change her ways 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 txBox="1">
            <a:spLocks/>
          </p:cNvSpPr>
          <p:nvPr/>
        </p:nvSpPr>
        <p:spPr>
          <a:xfrm>
            <a:off x="4973455" y="218817"/>
            <a:ext cx="6958196" cy="13125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solidFill>
                  <a:schemeClr val="tx2"/>
                </a:solidFill>
              </a:rPr>
              <a:t>Wednesday 3</a:t>
            </a:r>
            <a:r>
              <a:rPr lang="en-US" sz="2800" baseline="30000" smtClean="0">
                <a:solidFill>
                  <a:schemeClr val="tx2"/>
                </a:solidFill>
              </a:rPr>
              <a:t>rd</a:t>
            </a:r>
            <a:r>
              <a:rPr lang="en-US" sz="280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smtClean="0">
                <a:solidFill>
                  <a:schemeClr val="tx2"/>
                </a:solidFill>
              </a:rPr>
              <a:t>LI: to use persuasive language.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45613" y="640241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China Topic - Art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Wednesday 3</a:t>
            </a:r>
            <a:r>
              <a:rPr lang="en-US" sz="2800" baseline="30000" dirty="0" smtClean="0">
                <a:solidFill>
                  <a:schemeClr val="tx2"/>
                </a:solidFill>
              </a:rPr>
              <a:t>rd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draw a Chinese Dragon.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49872"/>
              </p:ext>
            </p:extLst>
          </p:nvPr>
        </p:nvGraphicFramePr>
        <p:xfrm>
          <a:off x="2127246" y="1744982"/>
          <a:ext cx="8255004" cy="233580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255004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415562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1163329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Complete the step-by-step Chinese dragon art on the following slide.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GB" sz="2400" baseline="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Use bright colours to celebrate the upcoming Chinese New Year!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82963" y="3549316"/>
            <a:ext cx="5375275" cy="34704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51 divided by ? = 3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Choose a strategy</a:t>
            </a:r>
            <a:endParaRPr lang="en-US" sz="2800" noProof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Talks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45613" y="640241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China Topic - Art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Wednesday 3</a:t>
            </a:r>
            <a:r>
              <a:rPr lang="en-US" sz="2800" baseline="30000" dirty="0" smtClean="0">
                <a:solidFill>
                  <a:schemeClr val="tx2"/>
                </a:solidFill>
              </a:rPr>
              <a:t>rd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draw a Chinese Dragon.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22" y="1303022"/>
            <a:ext cx="8219838" cy="53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31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– </a:t>
            </a:r>
            <a:br>
              <a:rPr lang="en-GB" dirty="0" smtClean="0"/>
            </a:br>
            <a:r>
              <a:rPr lang="en-GB" dirty="0" smtClean="0"/>
              <a:t>Comprehension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 txBox="1">
            <a:spLocks/>
          </p:cNvSpPr>
          <p:nvPr/>
        </p:nvSpPr>
        <p:spPr>
          <a:xfrm>
            <a:off x="4973455" y="88168"/>
            <a:ext cx="6958196" cy="13125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Thursday 4</a:t>
            </a:r>
            <a:r>
              <a:rPr lang="en-US" sz="3600" baseline="30000" dirty="0" smtClean="0">
                <a:solidFill>
                  <a:schemeClr val="tx2"/>
                </a:solidFill>
              </a:rPr>
              <a:t>th</a:t>
            </a:r>
            <a:r>
              <a:rPr lang="en-US" sz="3600" dirty="0" smtClean="0">
                <a:solidFill>
                  <a:schemeClr val="tx2"/>
                </a:solidFill>
              </a:rPr>
              <a:t> February 2021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LI: to answer comprehension questions on a text.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7231"/>
              </p:ext>
            </p:extLst>
          </p:nvPr>
        </p:nvGraphicFramePr>
        <p:xfrm>
          <a:off x="3204684" y="1942690"/>
          <a:ext cx="5887507" cy="355519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887507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546870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3008323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Live Lesson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GB" sz="2400" baseline="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 Choose 1 star, 2 star or 3 star difficulty – read the passage &amp; answer the questions.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GB" sz="2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6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star passage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5" y="2294572"/>
            <a:ext cx="6115050" cy="345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77" y="1537336"/>
            <a:ext cx="55721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star passage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0" y="2262188"/>
            <a:ext cx="6322500" cy="3866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900" y="2618899"/>
            <a:ext cx="53721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star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5" y="1946911"/>
            <a:ext cx="6581775" cy="418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675" y="903923"/>
            <a:ext cx="64103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35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star questions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527" y="1770697"/>
            <a:ext cx="63722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36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 star passage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3560"/>
            <a:ext cx="6133763" cy="4497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61" y="1813560"/>
            <a:ext cx="625503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37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 star passage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" y="2091056"/>
            <a:ext cx="6406516" cy="3854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86" y="2658427"/>
            <a:ext cx="54387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 star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599"/>
            <a:ext cx="6286500" cy="432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1986599"/>
            <a:ext cx="63436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39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 star questions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147" y="1283017"/>
            <a:ext cx="64484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802" y="140209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NUMERACY &amp; MATHS – </a:t>
            </a:r>
            <a:br>
              <a:rPr lang="en-US" dirty="0" smtClean="0"/>
            </a:br>
            <a:r>
              <a:rPr lang="en-US" dirty="0" smtClean="0"/>
              <a:t>Perimeter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150" y="373699"/>
            <a:ext cx="2639323" cy="365125"/>
          </a:xfrm>
        </p:spPr>
        <p:txBody>
          <a:bodyPr/>
          <a:lstStyle/>
          <a:p>
            <a:r>
              <a:rPr lang="en-US" sz="3200" dirty="0" smtClean="0"/>
              <a:t>01.02.21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 txBox="1">
            <a:spLocks/>
          </p:cNvSpPr>
          <p:nvPr/>
        </p:nvSpPr>
        <p:spPr>
          <a:xfrm>
            <a:off x="3759344" y="942536"/>
            <a:ext cx="4823266" cy="9514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</a:rPr>
              <a:t>LI: to calculate perimeter.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106897"/>
              </p:ext>
            </p:extLst>
          </p:nvPr>
        </p:nvGraphicFramePr>
        <p:xfrm>
          <a:off x="411741" y="1774640"/>
          <a:ext cx="5425180" cy="439755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425180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677719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3719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1800" baseline="0" dirty="0" smtClean="0"/>
                        <a:t>Live lesson or use </a:t>
                      </a:r>
                      <a:r>
                        <a:rPr lang="en-GB" sz="1800" baseline="0" dirty="0" smtClean="0">
                          <a:hlinkClick r:id="rId2"/>
                        </a:rPr>
                        <a:t>https://www.bbc.co.uk/bitesize/topics/zs7mn39/articles/zv677nb</a:t>
                      </a:r>
                      <a:r>
                        <a:rPr lang="en-GB" sz="1800" baseline="0" dirty="0" smtClean="0"/>
                        <a:t> to learn about perimeter and how to calculate it.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8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800" baseline="0" dirty="0" smtClean="0"/>
                        <a:t>The daily tasks have been split into mild, medium &amp; spicy tasks. Please check the following slides to choose your task. Complete AT LEAST 1 level and challenge yourself to do 2 or 3 if possible </a:t>
                      </a:r>
                      <a:r>
                        <a:rPr lang="en-GB" sz="18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  <p:pic>
        <p:nvPicPr>
          <p:cNvPr id="6" name="Picture 5" descr="Perimeter | A Primary School Teac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1" y="2186112"/>
            <a:ext cx="6383556" cy="35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40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star passage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1722120"/>
            <a:ext cx="5958161" cy="4588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34" y="601570"/>
            <a:ext cx="547687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735" y="1942690"/>
            <a:ext cx="5524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41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star passage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504"/>
            <a:ext cx="6714279" cy="239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516504"/>
            <a:ext cx="55626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star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400" y="1714500"/>
            <a:ext cx="612457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175" y="146393"/>
            <a:ext cx="5838825" cy="1696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175" y="2114444"/>
            <a:ext cx="63341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star questions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5" y="2523172"/>
            <a:ext cx="11942959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802" y="140209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PE – Workout of your choice.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150" y="373699"/>
            <a:ext cx="2639323" cy="365125"/>
          </a:xfrm>
        </p:spPr>
        <p:txBody>
          <a:bodyPr/>
          <a:lstStyle/>
          <a:p>
            <a:r>
              <a:rPr lang="en-US" sz="3200" dirty="0" smtClean="0"/>
              <a:t>05.02.21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44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 txBox="1">
            <a:spLocks/>
          </p:cNvSpPr>
          <p:nvPr/>
        </p:nvSpPr>
        <p:spPr>
          <a:xfrm>
            <a:off x="2720909" y="972313"/>
            <a:ext cx="6958196" cy="13125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</a:rPr>
              <a:t>LI: to complete fitness workouts.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70668"/>
              </p:ext>
            </p:extLst>
          </p:nvPr>
        </p:nvGraphicFramePr>
        <p:xfrm>
          <a:off x="1470876" y="2053899"/>
          <a:ext cx="9256597" cy="45720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256597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166257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15935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800" baseline="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en-GB" sz="1800" baseline="0" dirty="0" smtClean="0"/>
                        <a:t>This morning I would love you to complete a workout to get those endorphins flowing on a Friday! It is SO important that you continue to keep your mind and body healthy during lockdown and exercising is one of the best ways to do so. Some options for workouts:</a:t>
                      </a:r>
                    </a:p>
                    <a:p>
                      <a:pPr marL="0" indent="0">
                        <a:buNone/>
                      </a:pP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1800" baseline="0" dirty="0" smtClean="0"/>
                        <a:t>I’m a Celeb Fitness Camp from last week</a:t>
                      </a:r>
                    </a:p>
                    <a:p>
                      <a:pPr marL="0" indent="0">
                        <a:buNone/>
                      </a:pP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1800" baseline="0" dirty="0" smtClean="0"/>
                        <a:t>Joe Wicks (PE with Joe is live at 9am on </a:t>
                      </a:r>
                      <a:r>
                        <a:rPr lang="en-GB" sz="1800" baseline="0" dirty="0" err="1" smtClean="0"/>
                        <a:t>youtube</a:t>
                      </a:r>
                      <a:r>
                        <a:rPr lang="en-GB" sz="1800" baseline="0" dirty="0" smtClean="0"/>
                        <a:t>) </a:t>
                      </a:r>
                      <a:r>
                        <a:rPr lang="en-GB" sz="1800" baseline="0" dirty="0" smtClean="0">
                          <a:hlinkClick r:id="rId2"/>
                        </a:rPr>
                        <a:t>https://www.youtube.com/user/thebodycoach1</a:t>
                      </a: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1800" baseline="0" dirty="0" smtClean="0"/>
                        <a:t>Complete your fitness workout you made up on Tuesday.</a:t>
                      </a:r>
                    </a:p>
                    <a:p>
                      <a:pPr marL="0" indent="0">
                        <a:buNone/>
                      </a:pP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1800" baseline="0" dirty="0" smtClean="0"/>
                        <a:t>Go a jog/run/cycle/scooter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1800" b="1" i="1" baseline="0" dirty="0" smtClean="0"/>
                        <a:t>I’d like you to let me know what exercise you completed by 11am please </a:t>
                      </a:r>
                      <a:r>
                        <a:rPr lang="en-GB" sz="1800" b="1" i="1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sz="1800" b="1" i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2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45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Maths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 txBox="1">
            <a:spLocks/>
          </p:cNvSpPr>
          <p:nvPr/>
        </p:nvSpPr>
        <p:spPr>
          <a:xfrm>
            <a:off x="4973455" y="88168"/>
            <a:ext cx="6958196" cy="13125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Friday 5</a:t>
            </a:r>
            <a:r>
              <a:rPr lang="en-US" sz="3600" baseline="30000" dirty="0" smtClean="0">
                <a:solidFill>
                  <a:schemeClr val="tx2"/>
                </a:solidFill>
              </a:rPr>
              <a:t>th</a:t>
            </a:r>
            <a:r>
              <a:rPr lang="en-US" sz="3600" dirty="0" smtClean="0">
                <a:solidFill>
                  <a:schemeClr val="tx2"/>
                </a:solidFill>
              </a:rPr>
              <a:t> February 2021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LI: to improve speed and accuracy in basic numeracy skills.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8555"/>
          <a:stretch/>
        </p:blipFill>
        <p:spPr>
          <a:xfrm>
            <a:off x="2490787" y="1737360"/>
            <a:ext cx="7887653" cy="47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46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Art/STEM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95153"/>
              </p:ext>
            </p:extLst>
          </p:nvPr>
        </p:nvGraphicFramePr>
        <p:xfrm>
          <a:off x="1394903" y="1919420"/>
          <a:ext cx="9768840" cy="184143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768840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338703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147567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aseline="0" dirty="0" smtClean="0"/>
                        <a:t>Get creative! I’d love you to make your own version of a Chinese landmark of your choice. You could do this as a diagram, drawing, picture on paint, junk model, use </a:t>
                      </a:r>
                      <a:r>
                        <a:rPr lang="en-GB" sz="1800" baseline="0" dirty="0" err="1" smtClean="0"/>
                        <a:t>lego</a:t>
                      </a:r>
                      <a:r>
                        <a:rPr lang="en-GB" sz="1800" baseline="0" dirty="0" smtClean="0"/>
                        <a:t> or KNEX, </a:t>
                      </a:r>
                      <a:r>
                        <a:rPr lang="en-GB" sz="1800" baseline="0" dirty="0" err="1" smtClean="0"/>
                        <a:t>minecraft</a:t>
                      </a:r>
                      <a:r>
                        <a:rPr lang="en-GB" sz="1800" baseline="0" dirty="0" smtClean="0"/>
                        <a:t> etc. Send me your finished product </a:t>
                      </a:r>
                      <a:r>
                        <a:rPr lang="en-GB" sz="18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endParaRPr lang="en-GB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  <p:pic>
        <p:nvPicPr>
          <p:cNvPr id="6" name="Picture 5" descr="Walking the Great Wall of China – Jinshanl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20" y="3064829"/>
            <a:ext cx="486918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49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47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 31!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37328"/>
              </p:ext>
            </p:extLst>
          </p:nvPr>
        </p:nvGraphicFramePr>
        <p:xfrm>
          <a:off x="1470876" y="2053899"/>
          <a:ext cx="9256597" cy="195932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256597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166257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15935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1800" baseline="0" dirty="0" smtClean="0"/>
                        <a:t>You have worked SO hard so enjoy your fun 31 time! Try to get away from the laptop/tablet for a wee while and enjoy your time off. </a:t>
                      </a:r>
                    </a:p>
                    <a:p>
                      <a:pPr marL="0" indent="0">
                        <a:buNone/>
                      </a:pPr>
                      <a:endParaRPr lang="en-GB" sz="18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1800" baseline="0" dirty="0" smtClean="0"/>
                        <a:t>See </a:t>
                      </a:r>
                      <a:r>
                        <a:rPr lang="en-GB" sz="1800" baseline="0" smtClean="0"/>
                        <a:t>you Monday </a:t>
                      </a:r>
                      <a:r>
                        <a:rPr lang="en-GB" sz="1800" baseline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34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82963" y="3549316"/>
            <a:ext cx="5375275" cy="347046"/>
          </a:xfrm>
        </p:spPr>
        <p:txBody>
          <a:bodyPr/>
          <a:lstStyle/>
          <a:p>
            <a:pPr algn="ctr"/>
            <a:endParaRPr lang="en-US" sz="2800" noProof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822" y="91855"/>
            <a:ext cx="5583555" cy="66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82963" y="3549316"/>
            <a:ext cx="5375275" cy="347046"/>
          </a:xfrm>
        </p:spPr>
        <p:txBody>
          <a:bodyPr/>
          <a:lstStyle/>
          <a:p>
            <a:pPr algn="ctr"/>
            <a:endParaRPr lang="en-US" sz="2800" noProof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Medium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97" y="0"/>
            <a:ext cx="4916806" cy="66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Spicy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730" y="427217"/>
            <a:ext cx="4256664" cy="176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086" y="585377"/>
            <a:ext cx="4345892" cy="1357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55" y="2524813"/>
            <a:ext cx="5043228" cy="1357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49" y="2507850"/>
            <a:ext cx="4330903" cy="153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72" y="4516874"/>
            <a:ext cx="5447177" cy="1611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049" y="4277737"/>
            <a:ext cx="4933951" cy="19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45613" y="640241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Literacy – T4W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Monday 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use dictionary and thesaurus skills.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65761"/>
              </p:ext>
            </p:extLst>
          </p:nvPr>
        </p:nvGraphicFramePr>
        <p:xfrm>
          <a:off x="2188206" y="2146982"/>
          <a:ext cx="8255004" cy="416460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255004">
                  <a:extLst>
                    <a:ext uri="{9D8B030D-6E8A-4147-A177-3AD203B41FA5}">
                      <a16:colId xmlns:a16="http://schemas.microsoft.com/office/drawing/2014/main" val="478507327"/>
                    </a:ext>
                  </a:extLst>
                </a:gridCol>
              </a:tblGrid>
              <a:tr h="415562">
                <a:tc>
                  <a:txBody>
                    <a:bodyPr/>
                    <a:lstStyle/>
                    <a:p>
                      <a:r>
                        <a:rPr lang="en-GB" dirty="0" smtClean="0"/>
                        <a:t>Task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2677"/>
                  </a:ext>
                </a:extLst>
              </a:tr>
              <a:tr h="1163329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Live Lesson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GB" sz="2400" baseline="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Read the passage on the following slide or listen here </a:t>
                      </a:r>
                      <a:r>
                        <a:rPr lang="en-GB" sz="2400" baseline="0" dirty="0" smtClean="0">
                          <a:hlinkClick r:id="rId2"/>
                        </a:rPr>
                        <a:t>https://soundcloud.com/talkforwriting/multi/s-UGaRuBfv42i</a:t>
                      </a:r>
                      <a:endParaRPr lang="en-GB" sz="2400" baseline="0" dirty="0" smtClean="0"/>
                    </a:p>
                    <a:p>
                      <a:pPr marL="457200" indent="-457200">
                        <a:buAutoNum type="arabicPeriod"/>
                      </a:pPr>
                      <a:endParaRPr lang="en-GB" sz="2400" baseline="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en-GB" sz="2400" baseline="0" dirty="0" smtClean="0"/>
                        <a:t>Complete the vocabulary task on the slide after the model text. You can use online dictionaries and online thesaurus to help you.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GB" sz="2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3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4407" y="629647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/>
              <a:t>Literacy – T4W</a:t>
            </a:r>
            <a:endParaRPr lang="en-US" sz="280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3455" y="218817"/>
            <a:ext cx="6958196" cy="13125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Monday 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February 2021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LI: to use dictionary and thesaurus skills.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4" y="1542530"/>
            <a:ext cx="6878956" cy="502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6c05727-aa75-4e4a-9b5f-8a80a1165891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1404</Words>
  <Application>Microsoft Office PowerPoint</Application>
  <PresentationFormat>Widescreen</PresentationFormat>
  <Paragraphs>270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Comic Sans MS</vt:lpstr>
      <vt:lpstr>Franklin Gothic Book</vt:lpstr>
      <vt:lpstr>Wingdings</vt:lpstr>
      <vt:lpstr>Office Theme</vt:lpstr>
      <vt:lpstr>Primary 7</vt:lpstr>
      <vt:lpstr>Weekly Timetable</vt:lpstr>
      <vt:lpstr>Number Talks</vt:lpstr>
      <vt:lpstr>NUMERACY &amp; MATHS –  Perimeter</vt:lpstr>
      <vt:lpstr>Mild</vt:lpstr>
      <vt:lpstr>Medium</vt:lpstr>
      <vt:lpstr>Spicy</vt:lpstr>
      <vt:lpstr>Literacy – T4W</vt:lpstr>
      <vt:lpstr>Literacy – T4W</vt:lpstr>
      <vt:lpstr>Literacy – T4W</vt:lpstr>
      <vt:lpstr>Literacy – T4W</vt:lpstr>
      <vt:lpstr>China Topic</vt:lpstr>
      <vt:lpstr>Number Talks</vt:lpstr>
      <vt:lpstr>MATHS – Perimeter &amp; Area</vt:lpstr>
      <vt:lpstr>Mild</vt:lpstr>
      <vt:lpstr>Medium</vt:lpstr>
      <vt:lpstr>Spicy</vt:lpstr>
      <vt:lpstr>Spicy cont..</vt:lpstr>
      <vt:lpstr>Talk 4 Writing</vt:lpstr>
      <vt:lpstr>Literacy – T4W</vt:lpstr>
      <vt:lpstr>Literacy – T4W</vt:lpstr>
      <vt:lpstr>Task</vt:lpstr>
      <vt:lpstr>RME – The Good Samaritan</vt:lpstr>
      <vt:lpstr>MATHS – Perimeter &amp; Area</vt:lpstr>
      <vt:lpstr>Talk 4 Writing</vt:lpstr>
      <vt:lpstr>Literacy – T4W</vt:lpstr>
      <vt:lpstr>Literacy – T4W</vt:lpstr>
      <vt:lpstr>Literacy – T4W</vt:lpstr>
      <vt:lpstr>China Topic - Art</vt:lpstr>
      <vt:lpstr>China Topic - Art</vt:lpstr>
      <vt:lpstr>Reading –  Comprehension</vt:lpstr>
      <vt:lpstr>1 star passage</vt:lpstr>
      <vt:lpstr>1 star passage</vt:lpstr>
      <vt:lpstr>1 star questions</vt:lpstr>
      <vt:lpstr>1 star questions</vt:lpstr>
      <vt:lpstr>2 star passage</vt:lpstr>
      <vt:lpstr>2 star passage</vt:lpstr>
      <vt:lpstr>2 star questions</vt:lpstr>
      <vt:lpstr>2 star questions</vt:lpstr>
      <vt:lpstr>3 star passage</vt:lpstr>
      <vt:lpstr>3 star passage</vt:lpstr>
      <vt:lpstr>3 star questions</vt:lpstr>
      <vt:lpstr>3 star questions</vt:lpstr>
      <vt:lpstr>PE – Workout of your choice.</vt:lpstr>
      <vt:lpstr>Mental Maths</vt:lpstr>
      <vt:lpstr>Art/STEM</vt:lpstr>
      <vt:lpstr>Fun 31!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2020-10-29T09:04:35Z</dcterms:created>
  <dcterms:modified xsi:type="dcterms:W3CDTF">2021-01-29T10:30:20Z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