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94"/>
    <p:restoredTop sz="94719"/>
  </p:normalViewPr>
  <p:slideViewPr>
    <p:cSldViewPr snapToGrid="0" snapToObjects="1">
      <p:cViewPr varScale="1">
        <p:scale>
          <a:sx n="120" d="100"/>
          <a:sy n="120"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6A721-39C5-F244-A39B-5D264052102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B1B4DCD-690A-3E46-B958-38E743B02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DAC22D2-4EAA-A948-974D-114D516E8FA8}"/>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5" name="Footer Placeholder 4">
            <a:extLst>
              <a:ext uri="{FF2B5EF4-FFF2-40B4-BE49-F238E27FC236}">
                <a16:creationId xmlns:a16="http://schemas.microsoft.com/office/drawing/2014/main" id="{6736817B-CF47-5C4C-824B-C3E5DE6DA8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C03217-E41D-1643-B825-A05EAC42E230}"/>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248634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A91E7-4AC9-2E4F-81BC-78E8E53E3B9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B46DABE-3968-2D43-A068-ABCC0AE551F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FEA45F9-369C-7E4D-8CC8-75F359110568}"/>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5" name="Footer Placeholder 4">
            <a:extLst>
              <a:ext uri="{FF2B5EF4-FFF2-40B4-BE49-F238E27FC236}">
                <a16:creationId xmlns:a16="http://schemas.microsoft.com/office/drawing/2014/main" id="{06F4A8EC-919E-E846-93ED-1220EDD18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8F123C-5990-F34E-844E-B8F0DF05005A}"/>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914314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C5CF99-D259-B54F-9282-BB42C14E321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7F05DE4-348E-C64A-ABEF-E24FBACA295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C150C90-4D28-D644-8D4D-9DC8E17CB918}"/>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5" name="Footer Placeholder 4">
            <a:extLst>
              <a:ext uri="{FF2B5EF4-FFF2-40B4-BE49-F238E27FC236}">
                <a16:creationId xmlns:a16="http://schemas.microsoft.com/office/drawing/2014/main" id="{E9BCFFF0-4889-0D47-8BFB-C0BAB932D8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3C5EA-4C4D-F14B-A441-162CE136787D}"/>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835852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9E52-C8FC-0C4E-ABF9-9F98F2F3A6A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906EE64-CD92-CD43-B1DF-0482F726E2E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1B8C93-12F8-274E-80CF-EB8F8EC1DA29}"/>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5" name="Footer Placeholder 4">
            <a:extLst>
              <a:ext uri="{FF2B5EF4-FFF2-40B4-BE49-F238E27FC236}">
                <a16:creationId xmlns:a16="http://schemas.microsoft.com/office/drawing/2014/main" id="{9B74CA53-1070-E144-9BBA-C0DCD0F93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966FBA-C582-534B-8079-D5F731A888AE}"/>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255886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DB21-073B-6540-9611-A9D13BC2BF1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DB7C3B6-7D63-2449-83C2-7C393E370B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D834821-4E4B-B841-9106-40CAB691F007}"/>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5" name="Footer Placeholder 4">
            <a:extLst>
              <a:ext uri="{FF2B5EF4-FFF2-40B4-BE49-F238E27FC236}">
                <a16:creationId xmlns:a16="http://schemas.microsoft.com/office/drawing/2014/main" id="{7A3F16C1-46C1-0E4B-8F86-5D9838BDA9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10FF5-B99E-CB45-AD79-8E51A0ED8BE7}"/>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85800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533C-F72F-554A-911B-CDE621B5055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FC32CCE-02DB-3C40-95C0-6DA2E16C533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559635E-F6C0-8645-BDCC-0A6B527572B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F1C3FC0-577B-0D48-9675-E1C33EB626B7}"/>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6" name="Footer Placeholder 5">
            <a:extLst>
              <a:ext uri="{FF2B5EF4-FFF2-40B4-BE49-F238E27FC236}">
                <a16:creationId xmlns:a16="http://schemas.microsoft.com/office/drawing/2014/main" id="{24A85B1E-84D3-8C4A-99C7-DF3EE53E45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F7EB7C-2CDA-7D44-B244-AD20857A8CBD}"/>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395115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A847-BA3E-6948-87A8-28FCD12498A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6A4DFA0-AA85-B649-A406-AB2A3E77C3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A3156D9-3E68-3A46-BC77-1380F97F43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CC8D3EF-6F19-A246-B320-92A7C1ED7A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271112C-77DD-DD4F-B109-68439AFF9DE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EF0AFF8-4A23-DF45-8233-5F3162BEC72F}"/>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8" name="Footer Placeholder 7">
            <a:extLst>
              <a:ext uri="{FF2B5EF4-FFF2-40B4-BE49-F238E27FC236}">
                <a16:creationId xmlns:a16="http://schemas.microsoft.com/office/drawing/2014/main" id="{EB782186-7C9E-8F45-AEAA-421B37AE39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744288-4A5C-DB47-8D68-750A8A9EE0CE}"/>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1040349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D98DB-AFC3-3240-AFC0-142A3007018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D9D07F0-0FF5-CD49-A9C5-93702411A186}"/>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4" name="Footer Placeholder 3">
            <a:extLst>
              <a:ext uri="{FF2B5EF4-FFF2-40B4-BE49-F238E27FC236}">
                <a16:creationId xmlns:a16="http://schemas.microsoft.com/office/drawing/2014/main" id="{080E431C-10EB-C245-BA6E-19173F5CE9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98434C-2AC5-6C4E-B6E4-E9379BD5C925}"/>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282224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BF3F17-CF46-0D47-A7D3-B299A09E669E}"/>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3" name="Footer Placeholder 2">
            <a:extLst>
              <a:ext uri="{FF2B5EF4-FFF2-40B4-BE49-F238E27FC236}">
                <a16:creationId xmlns:a16="http://schemas.microsoft.com/office/drawing/2014/main" id="{07A2DD13-E2CB-9A45-9440-119951D882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B51ABD-7290-F04C-A12B-36F5B33B3A5C}"/>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185976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BC03-1D17-8E46-AD30-613FE38978C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F4312B0-7F01-0E45-90E9-F6545414D4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75D0F7A-DBFA-6F48-A1F4-F3CA13D4A6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AE9A529-56A2-4043-A260-E1B5E7DD0AB2}"/>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6" name="Footer Placeholder 5">
            <a:extLst>
              <a:ext uri="{FF2B5EF4-FFF2-40B4-BE49-F238E27FC236}">
                <a16:creationId xmlns:a16="http://schemas.microsoft.com/office/drawing/2014/main" id="{53968217-99F1-B843-988E-974C29414D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679E10-521E-DC4C-A03D-101589FE2122}"/>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885367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5E80A-340F-4048-B193-9A4FAF9E189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512138A-1717-6142-BFF1-43CB87CD60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2126B6-2624-F54B-9CBA-D10D5C0BA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2F7CAB3-6768-4744-B8BB-0C8981341CD2}"/>
              </a:ext>
            </a:extLst>
          </p:cNvPr>
          <p:cNvSpPr>
            <a:spLocks noGrp="1"/>
          </p:cNvSpPr>
          <p:nvPr>
            <p:ph type="dt" sz="half" idx="10"/>
          </p:nvPr>
        </p:nvSpPr>
        <p:spPr/>
        <p:txBody>
          <a:bodyPr/>
          <a:lstStyle/>
          <a:p>
            <a:fld id="{CF10656F-523A-494A-930E-9DFAEBB61990}" type="datetimeFigureOut">
              <a:rPr lang="en-US" smtClean="0"/>
              <a:t>1/29/21</a:t>
            </a:fld>
            <a:endParaRPr lang="en-US"/>
          </a:p>
        </p:txBody>
      </p:sp>
      <p:sp>
        <p:nvSpPr>
          <p:cNvPr id="6" name="Footer Placeholder 5">
            <a:extLst>
              <a:ext uri="{FF2B5EF4-FFF2-40B4-BE49-F238E27FC236}">
                <a16:creationId xmlns:a16="http://schemas.microsoft.com/office/drawing/2014/main" id="{747770DB-6E7F-1846-A77E-19738827EB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2C148-F943-3C4E-B32C-261624E56D79}"/>
              </a:ext>
            </a:extLst>
          </p:cNvPr>
          <p:cNvSpPr>
            <a:spLocks noGrp="1"/>
          </p:cNvSpPr>
          <p:nvPr>
            <p:ph type="sldNum" sz="quarter" idx="12"/>
          </p:nvPr>
        </p:nvSpPr>
        <p:spPr/>
        <p:txBody>
          <a:bodyPr/>
          <a:lstStyle/>
          <a:p>
            <a:fld id="{D4A539AF-C71A-EE4D-B878-7EA4F6C400A3}" type="slidenum">
              <a:rPr lang="en-US" smtClean="0"/>
              <a:t>‹#›</a:t>
            </a:fld>
            <a:endParaRPr lang="en-US"/>
          </a:p>
        </p:txBody>
      </p:sp>
    </p:spTree>
    <p:extLst>
      <p:ext uri="{BB962C8B-B14F-4D97-AF65-F5344CB8AC3E}">
        <p14:creationId xmlns:p14="http://schemas.microsoft.com/office/powerpoint/2010/main" val="399127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4D7D4E-8095-4E44-97BC-F86FD2858D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97AFE47-47D5-1046-92F9-3CDF94B3CD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669D4B1-65B4-B44C-ACF7-F7D2C00973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0656F-523A-494A-930E-9DFAEBB61990}" type="datetimeFigureOut">
              <a:rPr lang="en-US" smtClean="0"/>
              <a:t>1/29/21</a:t>
            </a:fld>
            <a:endParaRPr lang="en-US"/>
          </a:p>
        </p:txBody>
      </p:sp>
      <p:sp>
        <p:nvSpPr>
          <p:cNvPr id="5" name="Footer Placeholder 4">
            <a:extLst>
              <a:ext uri="{FF2B5EF4-FFF2-40B4-BE49-F238E27FC236}">
                <a16:creationId xmlns:a16="http://schemas.microsoft.com/office/drawing/2014/main" id="{D2B978EA-634F-BB47-ACA1-43D33BB2CB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9F57A9-5D22-6D4D-95C3-28051ED2CE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539AF-C71A-EE4D-B878-7EA4F6C400A3}" type="slidenum">
              <a:rPr lang="en-US" smtClean="0"/>
              <a:t>‹#›</a:t>
            </a:fld>
            <a:endParaRPr lang="en-US"/>
          </a:p>
        </p:txBody>
      </p:sp>
    </p:spTree>
    <p:extLst>
      <p:ext uri="{BB962C8B-B14F-4D97-AF65-F5344CB8AC3E}">
        <p14:creationId xmlns:p14="http://schemas.microsoft.com/office/powerpoint/2010/main" val="354741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1" name="Rectangle 10">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4" name="Picture 3">
            <a:extLst>
              <a:ext uri="{FF2B5EF4-FFF2-40B4-BE49-F238E27FC236}">
                <a16:creationId xmlns:a16="http://schemas.microsoft.com/office/drawing/2014/main" id="{6D40A82C-B2E5-F848-BD8F-0F95DFF55983}"/>
              </a:ext>
            </a:extLst>
          </p:cNvPr>
          <p:cNvPicPr>
            <a:picLocks noChangeAspect="1"/>
          </p:cNvPicPr>
          <p:nvPr/>
        </p:nvPicPr>
        <p:blipFill rotWithShape="1">
          <a:blip r:embed="rId2"/>
          <a:srcRect r="1" b="4211"/>
          <a:stretch/>
        </p:blipFill>
        <p:spPr>
          <a:xfrm rot="21480000">
            <a:off x="1137837" y="1003258"/>
            <a:ext cx="9916327" cy="4764396"/>
          </a:xfrm>
          <a:prstGeom prst="rect">
            <a:avLst/>
          </a:prstGeom>
        </p:spPr>
      </p:pic>
      <p:sp>
        <p:nvSpPr>
          <p:cNvPr id="5" name="TextBox 4">
            <a:extLst>
              <a:ext uri="{FF2B5EF4-FFF2-40B4-BE49-F238E27FC236}">
                <a16:creationId xmlns:a16="http://schemas.microsoft.com/office/drawing/2014/main" id="{AC5F10D4-36AA-6F4A-8F96-0D1CAD7800ED}"/>
              </a:ext>
            </a:extLst>
          </p:cNvPr>
          <p:cNvSpPr txBox="1"/>
          <p:nvPr/>
        </p:nvSpPr>
        <p:spPr>
          <a:xfrm>
            <a:off x="1057718" y="62230"/>
            <a:ext cx="9172575" cy="769441"/>
          </a:xfrm>
          <a:prstGeom prst="rect">
            <a:avLst/>
          </a:prstGeom>
          <a:noFill/>
        </p:spPr>
        <p:txBody>
          <a:bodyPr wrap="square" rtlCol="0">
            <a:spAutoFit/>
          </a:bodyPr>
          <a:lstStyle/>
          <a:p>
            <a:pPr algn="ctr"/>
            <a:r>
              <a:rPr lang="en-US" sz="4400" dirty="0">
                <a:latin typeface="Twinkl" pitchFamily="2" charset="77"/>
              </a:rPr>
              <a:t>The Magic Porridge Pot </a:t>
            </a:r>
          </a:p>
        </p:txBody>
      </p:sp>
      <p:sp>
        <p:nvSpPr>
          <p:cNvPr id="6" name="TextBox 5">
            <a:extLst>
              <a:ext uri="{FF2B5EF4-FFF2-40B4-BE49-F238E27FC236}">
                <a16:creationId xmlns:a16="http://schemas.microsoft.com/office/drawing/2014/main" id="{5424E244-95A0-2B43-B4C3-0FE56C5C1CCF}"/>
              </a:ext>
            </a:extLst>
          </p:cNvPr>
          <p:cNvSpPr txBox="1"/>
          <p:nvPr/>
        </p:nvSpPr>
        <p:spPr>
          <a:xfrm>
            <a:off x="6815469" y="5719901"/>
            <a:ext cx="8107856" cy="1200329"/>
          </a:xfrm>
          <a:prstGeom prst="rect">
            <a:avLst/>
          </a:prstGeom>
          <a:noFill/>
        </p:spPr>
        <p:txBody>
          <a:bodyPr wrap="square" rtlCol="0">
            <a:spAutoFit/>
          </a:bodyPr>
          <a:lstStyle/>
          <a:p>
            <a:r>
              <a:rPr lang="en-US" dirty="0">
                <a:latin typeface="Twinkl" pitchFamily="2" charset="77"/>
              </a:rPr>
              <a:t>	</a:t>
            </a:r>
            <a:r>
              <a:rPr lang="en-US" b="1" u="sng" dirty="0">
                <a:latin typeface="Twinkl" pitchFamily="2" charset="77"/>
              </a:rPr>
              <a:t>Learning Intention</a:t>
            </a:r>
          </a:p>
          <a:p>
            <a:pPr marL="285750" indent="-285750">
              <a:buFont typeface="Arial" panose="020B0604020202020204" pitchFamily="34" charset="0"/>
              <a:buChar char="•"/>
            </a:pPr>
            <a:r>
              <a:rPr lang="en-US" dirty="0">
                <a:latin typeface="Twinkl" pitchFamily="2" charset="77"/>
              </a:rPr>
              <a:t>To be able to recite a story with expression</a:t>
            </a:r>
          </a:p>
          <a:p>
            <a:pPr marL="285750" indent="-285750">
              <a:buFont typeface="Arial" panose="020B0604020202020204" pitchFamily="34" charset="0"/>
              <a:buChar char="•"/>
            </a:pPr>
            <a:r>
              <a:rPr lang="en-US" dirty="0">
                <a:latin typeface="Twinkl" pitchFamily="2" charset="77"/>
              </a:rPr>
              <a:t>To be able to identify key vocabulary </a:t>
            </a:r>
          </a:p>
          <a:p>
            <a:endParaRPr lang="en-US" dirty="0">
              <a:latin typeface="Twinkl" pitchFamily="2" charset="77"/>
            </a:endParaRPr>
          </a:p>
        </p:txBody>
      </p:sp>
    </p:spTree>
    <p:extLst>
      <p:ext uri="{BB962C8B-B14F-4D97-AF65-F5344CB8AC3E}">
        <p14:creationId xmlns:p14="http://schemas.microsoft.com/office/powerpoint/2010/main" val="2248030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16711B-C6F1-3448-AAA7-15BD7BFFE87C}"/>
              </a:ext>
            </a:extLst>
          </p:cNvPr>
          <p:cNvPicPr>
            <a:picLocks noChangeAspect="1"/>
          </p:cNvPicPr>
          <p:nvPr/>
        </p:nvPicPr>
        <p:blipFill rotWithShape="1">
          <a:blip r:embed="rId2"/>
          <a:srcRect r="1" b="4211"/>
          <a:stretch/>
        </p:blipFill>
        <p:spPr>
          <a:xfrm>
            <a:off x="1" y="0"/>
            <a:ext cx="12192000" cy="6858000"/>
          </a:xfrm>
          <a:prstGeom prst="rect">
            <a:avLst/>
          </a:prstGeom>
        </p:spPr>
      </p:pic>
      <p:sp>
        <p:nvSpPr>
          <p:cNvPr id="6" name="Rounded Rectangle 5">
            <a:extLst>
              <a:ext uri="{FF2B5EF4-FFF2-40B4-BE49-F238E27FC236}">
                <a16:creationId xmlns:a16="http://schemas.microsoft.com/office/drawing/2014/main" id="{3FBA7217-CE17-FF4A-84B4-1B7298460ADC}"/>
              </a:ext>
            </a:extLst>
          </p:cNvPr>
          <p:cNvSpPr/>
          <p:nvPr/>
        </p:nvSpPr>
        <p:spPr>
          <a:xfrm>
            <a:off x="516731" y="378618"/>
            <a:ext cx="11158537" cy="610076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1DFC97F-6E22-B741-A462-C1ECCF42AC31}"/>
              </a:ext>
            </a:extLst>
          </p:cNvPr>
          <p:cNvSpPr txBox="1"/>
          <p:nvPr/>
        </p:nvSpPr>
        <p:spPr>
          <a:xfrm>
            <a:off x="3283683" y="378618"/>
            <a:ext cx="9207795" cy="646331"/>
          </a:xfrm>
          <a:prstGeom prst="rect">
            <a:avLst/>
          </a:prstGeom>
          <a:noFill/>
        </p:spPr>
        <p:txBody>
          <a:bodyPr wrap="square" rtlCol="0">
            <a:spAutoFit/>
          </a:bodyPr>
          <a:lstStyle/>
          <a:p>
            <a:r>
              <a:rPr lang="en-US" sz="3600" b="1" u="sng" dirty="0">
                <a:latin typeface="Twinkl" pitchFamily="2" charset="77"/>
              </a:rPr>
              <a:t>The Magic Porridge Pot </a:t>
            </a:r>
          </a:p>
        </p:txBody>
      </p:sp>
      <p:sp>
        <p:nvSpPr>
          <p:cNvPr id="9" name="TextBox 8">
            <a:extLst>
              <a:ext uri="{FF2B5EF4-FFF2-40B4-BE49-F238E27FC236}">
                <a16:creationId xmlns:a16="http://schemas.microsoft.com/office/drawing/2014/main" id="{9E758B41-AB44-E647-9E21-7B697F5FFF9B}"/>
              </a:ext>
            </a:extLst>
          </p:cNvPr>
          <p:cNvSpPr txBox="1"/>
          <p:nvPr/>
        </p:nvSpPr>
        <p:spPr>
          <a:xfrm>
            <a:off x="1013652" y="1505390"/>
            <a:ext cx="9865219" cy="3016210"/>
          </a:xfrm>
          <a:prstGeom prst="rect">
            <a:avLst/>
          </a:prstGeom>
          <a:noFill/>
        </p:spPr>
        <p:txBody>
          <a:bodyPr wrap="square" rtlCol="0">
            <a:spAutoFit/>
          </a:bodyPr>
          <a:lstStyle/>
          <a:p>
            <a:r>
              <a:rPr lang="en-GB" sz="4400" b="1" dirty="0">
                <a:latin typeface="Twinkl" pitchFamily="2" charset="77"/>
              </a:rPr>
              <a:t>Luckily</a:t>
            </a:r>
            <a:r>
              <a:rPr lang="en-GB" sz="4400" dirty="0">
                <a:latin typeface="Twinkl" pitchFamily="2" charset="77"/>
              </a:rPr>
              <a:t> the little pot stopped. </a:t>
            </a:r>
          </a:p>
          <a:p>
            <a:r>
              <a:rPr lang="en-GB" sz="4400" dirty="0">
                <a:latin typeface="Twinkl" pitchFamily="2" charset="77"/>
              </a:rPr>
              <a:t>In the end everyone had to eat yummy scrummy porridge for a whole month and then they lived happily ever after.</a:t>
            </a:r>
            <a:endParaRPr lang="en-GB" dirty="0"/>
          </a:p>
          <a:p>
            <a:endParaRPr lang="en-US" dirty="0"/>
          </a:p>
        </p:txBody>
      </p:sp>
    </p:spTree>
    <p:extLst>
      <p:ext uri="{BB962C8B-B14F-4D97-AF65-F5344CB8AC3E}">
        <p14:creationId xmlns:p14="http://schemas.microsoft.com/office/powerpoint/2010/main" val="1758760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16711B-C6F1-3448-AAA7-15BD7BFFE87C}"/>
              </a:ext>
            </a:extLst>
          </p:cNvPr>
          <p:cNvPicPr>
            <a:picLocks noChangeAspect="1"/>
          </p:cNvPicPr>
          <p:nvPr/>
        </p:nvPicPr>
        <p:blipFill rotWithShape="1">
          <a:blip r:embed="rId2"/>
          <a:srcRect r="1" b="4211"/>
          <a:stretch/>
        </p:blipFill>
        <p:spPr>
          <a:xfrm>
            <a:off x="1" y="0"/>
            <a:ext cx="12192000" cy="6858000"/>
          </a:xfrm>
          <a:prstGeom prst="rect">
            <a:avLst/>
          </a:prstGeom>
        </p:spPr>
      </p:pic>
      <p:sp>
        <p:nvSpPr>
          <p:cNvPr id="6" name="Rounded Rectangle 5">
            <a:extLst>
              <a:ext uri="{FF2B5EF4-FFF2-40B4-BE49-F238E27FC236}">
                <a16:creationId xmlns:a16="http://schemas.microsoft.com/office/drawing/2014/main" id="{3FBA7217-CE17-FF4A-84B4-1B7298460ADC}"/>
              </a:ext>
            </a:extLst>
          </p:cNvPr>
          <p:cNvSpPr/>
          <p:nvPr/>
        </p:nvSpPr>
        <p:spPr>
          <a:xfrm>
            <a:off x="516731" y="378618"/>
            <a:ext cx="11158537" cy="610076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1DFC97F-6E22-B741-A462-C1ECCF42AC31}"/>
              </a:ext>
            </a:extLst>
          </p:cNvPr>
          <p:cNvSpPr txBox="1"/>
          <p:nvPr/>
        </p:nvSpPr>
        <p:spPr>
          <a:xfrm>
            <a:off x="3283683" y="378618"/>
            <a:ext cx="9207795" cy="646331"/>
          </a:xfrm>
          <a:prstGeom prst="rect">
            <a:avLst/>
          </a:prstGeom>
          <a:noFill/>
        </p:spPr>
        <p:txBody>
          <a:bodyPr wrap="square" rtlCol="0">
            <a:spAutoFit/>
          </a:bodyPr>
          <a:lstStyle/>
          <a:p>
            <a:r>
              <a:rPr lang="en-US" sz="3600" b="1" u="sng" dirty="0">
                <a:latin typeface="Twinkl" pitchFamily="2" charset="77"/>
              </a:rPr>
              <a:t>The Magic Porridge Pot </a:t>
            </a:r>
          </a:p>
        </p:txBody>
      </p:sp>
      <p:sp>
        <p:nvSpPr>
          <p:cNvPr id="9" name="TextBox 8">
            <a:extLst>
              <a:ext uri="{FF2B5EF4-FFF2-40B4-BE49-F238E27FC236}">
                <a16:creationId xmlns:a16="http://schemas.microsoft.com/office/drawing/2014/main" id="{9E758B41-AB44-E647-9E21-7B697F5FFF9B}"/>
              </a:ext>
            </a:extLst>
          </p:cNvPr>
          <p:cNvSpPr txBox="1"/>
          <p:nvPr/>
        </p:nvSpPr>
        <p:spPr>
          <a:xfrm>
            <a:off x="1013652" y="1505390"/>
            <a:ext cx="9865219" cy="4154984"/>
          </a:xfrm>
          <a:prstGeom prst="rect">
            <a:avLst/>
          </a:prstGeom>
          <a:noFill/>
        </p:spPr>
        <p:txBody>
          <a:bodyPr wrap="square" rtlCol="0">
            <a:spAutoFit/>
          </a:bodyPr>
          <a:lstStyle/>
          <a:p>
            <a:pPr algn="ctr"/>
            <a:r>
              <a:rPr lang="en-US" sz="2400" b="1" u="sng" dirty="0">
                <a:latin typeface="Twinkl" pitchFamily="2" charset="77"/>
              </a:rPr>
              <a:t>Task</a:t>
            </a:r>
          </a:p>
          <a:p>
            <a:pPr algn="ctr"/>
            <a:endParaRPr lang="en-US" sz="2400" b="1" u="sng" dirty="0">
              <a:latin typeface="Twinkl" pitchFamily="2" charset="77"/>
            </a:endParaRPr>
          </a:p>
          <a:p>
            <a:pPr marL="342900" indent="-342900" algn="ctr">
              <a:buFont typeface="Arial" panose="020B0604020202020204" pitchFamily="34" charset="0"/>
              <a:buChar char="•"/>
            </a:pPr>
            <a:r>
              <a:rPr lang="en-US" sz="2400" dirty="0">
                <a:latin typeface="Twinkl" pitchFamily="2" charset="77"/>
              </a:rPr>
              <a:t>Read through the story (uploaded on Seesaw) and highlight or mark the adjectives in the text; remember these are describing words.</a:t>
            </a:r>
          </a:p>
          <a:p>
            <a:pPr marL="342900" indent="-342900" algn="ctr">
              <a:buFont typeface="Arial" panose="020B0604020202020204" pitchFamily="34" charset="0"/>
              <a:buChar char="•"/>
            </a:pPr>
            <a:endParaRPr lang="en-US" sz="2400" dirty="0">
              <a:latin typeface="Twinkl" pitchFamily="2" charset="77"/>
            </a:endParaRPr>
          </a:p>
          <a:p>
            <a:pPr marL="342900" indent="-342900" algn="ctr">
              <a:buFont typeface="Arial" panose="020B0604020202020204" pitchFamily="34" charset="0"/>
              <a:buChar char="•"/>
            </a:pPr>
            <a:r>
              <a:rPr lang="en-US" sz="2400" dirty="0">
                <a:latin typeface="Twinkl" pitchFamily="2" charset="77"/>
              </a:rPr>
              <a:t>Make sure you are confident with the key words; try to use each of the words – struggling, explained, tightly - in a sentence in your writing jotter. </a:t>
            </a:r>
          </a:p>
          <a:p>
            <a:pPr marL="342900" indent="-342900" algn="ctr">
              <a:buFont typeface="Arial" panose="020B0604020202020204" pitchFamily="34" charset="0"/>
              <a:buChar char="•"/>
            </a:pPr>
            <a:endParaRPr lang="en-US" sz="2400" dirty="0">
              <a:latin typeface="Twinkl" pitchFamily="2" charset="77"/>
            </a:endParaRPr>
          </a:p>
          <a:p>
            <a:pPr marL="342900" indent="-342900" algn="ctr">
              <a:buFont typeface="Arial" panose="020B0604020202020204" pitchFamily="34" charset="0"/>
              <a:buChar char="•"/>
            </a:pPr>
            <a:r>
              <a:rPr lang="en-US" sz="2400" dirty="0" err="1">
                <a:latin typeface="Twinkl" pitchFamily="2" charset="77"/>
              </a:rPr>
              <a:t>Practise</a:t>
            </a:r>
            <a:r>
              <a:rPr lang="en-US" sz="2400" dirty="0">
                <a:latin typeface="Twinkl" pitchFamily="2" charset="77"/>
              </a:rPr>
              <a:t> the story with actions and send a video through Seesaw of you reciting ‘The Magic Porridge Pot’ – show us your </a:t>
            </a:r>
            <a:r>
              <a:rPr lang="en-US" sz="2400">
                <a:latin typeface="Twinkl" pitchFamily="2" charset="77"/>
              </a:rPr>
              <a:t>best actions!</a:t>
            </a:r>
            <a:endParaRPr lang="en-US" sz="2400" dirty="0">
              <a:latin typeface="Twinkl" pitchFamily="2" charset="77"/>
            </a:endParaRPr>
          </a:p>
        </p:txBody>
      </p:sp>
    </p:spTree>
    <p:extLst>
      <p:ext uri="{BB962C8B-B14F-4D97-AF65-F5344CB8AC3E}">
        <p14:creationId xmlns:p14="http://schemas.microsoft.com/office/powerpoint/2010/main" val="2550697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16711B-C6F1-3448-AAA7-15BD7BFFE87C}"/>
              </a:ext>
            </a:extLst>
          </p:cNvPr>
          <p:cNvPicPr>
            <a:picLocks noChangeAspect="1"/>
          </p:cNvPicPr>
          <p:nvPr/>
        </p:nvPicPr>
        <p:blipFill rotWithShape="1">
          <a:blip r:embed="rId2"/>
          <a:srcRect r="1" b="4211"/>
          <a:stretch/>
        </p:blipFill>
        <p:spPr>
          <a:xfrm>
            <a:off x="1" y="0"/>
            <a:ext cx="12192000" cy="6858000"/>
          </a:xfrm>
          <a:prstGeom prst="rect">
            <a:avLst/>
          </a:prstGeom>
        </p:spPr>
      </p:pic>
      <p:sp>
        <p:nvSpPr>
          <p:cNvPr id="6" name="Rounded Rectangle 5">
            <a:extLst>
              <a:ext uri="{FF2B5EF4-FFF2-40B4-BE49-F238E27FC236}">
                <a16:creationId xmlns:a16="http://schemas.microsoft.com/office/drawing/2014/main" id="{3FBA7217-CE17-FF4A-84B4-1B7298460ADC}"/>
              </a:ext>
            </a:extLst>
          </p:cNvPr>
          <p:cNvSpPr/>
          <p:nvPr/>
        </p:nvSpPr>
        <p:spPr>
          <a:xfrm>
            <a:off x="516731" y="378618"/>
            <a:ext cx="11158537" cy="610076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1DFC97F-6E22-B741-A462-C1ECCF42AC31}"/>
              </a:ext>
            </a:extLst>
          </p:cNvPr>
          <p:cNvSpPr txBox="1"/>
          <p:nvPr/>
        </p:nvSpPr>
        <p:spPr>
          <a:xfrm>
            <a:off x="3327990" y="616689"/>
            <a:ext cx="9207795" cy="646331"/>
          </a:xfrm>
          <a:prstGeom prst="rect">
            <a:avLst/>
          </a:prstGeom>
          <a:noFill/>
        </p:spPr>
        <p:txBody>
          <a:bodyPr wrap="square" rtlCol="0">
            <a:spAutoFit/>
          </a:bodyPr>
          <a:lstStyle/>
          <a:p>
            <a:r>
              <a:rPr lang="en-US" sz="3600" b="1" u="sng" dirty="0">
                <a:latin typeface="Twinkl" pitchFamily="2" charset="77"/>
              </a:rPr>
              <a:t>The Magic Porridge Pot </a:t>
            </a:r>
          </a:p>
        </p:txBody>
      </p:sp>
      <p:sp>
        <p:nvSpPr>
          <p:cNvPr id="8" name="TextBox 7">
            <a:extLst>
              <a:ext uri="{FF2B5EF4-FFF2-40B4-BE49-F238E27FC236}">
                <a16:creationId xmlns:a16="http://schemas.microsoft.com/office/drawing/2014/main" id="{79ECF6CC-64F2-874E-9C36-FDC40773D3B2}"/>
              </a:ext>
            </a:extLst>
          </p:cNvPr>
          <p:cNvSpPr txBox="1"/>
          <p:nvPr/>
        </p:nvSpPr>
        <p:spPr>
          <a:xfrm>
            <a:off x="1116419" y="1690577"/>
            <a:ext cx="8644269" cy="1077218"/>
          </a:xfrm>
          <a:prstGeom prst="rect">
            <a:avLst/>
          </a:prstGeom>
          <a:noFill/>
        </p:spPr>
        <p:txBody>
          <a:bodyPr wrap="square" rtlCol="0">
            <a:spAutoFit/>
          </a:bodyPr>
          <a:lstStyle/>
          <a:p>
            <a:r>
              <a:rPr lang="en-US" sz="3200" dirty="0">
                <a:latin typeface="Twinkl" pitchFamily="2" charset="77"/>
              </a:rPr>
              <a:t>Story recap – what happened in the first part of the story? </a:t>
            </a:r>
          </a:p>
        </p:txBody>
      </p:sp>
      <p:pic>
        <p:nvPicPr>
          <p:cNvPr id="9" name="Picture 8">
            <a:extLst>
              <a:ext uri="{FF2B5EF4-FFF2-40B4-BE49-F238E27FC236}">
                <a16:creationId xmlns:a16="http://schemas.microsoft.com/office/drawing/2014/main" id="{1CF9331B-A541-3D45-9748-280BB063BF56}"/>
              </a:ext>
            </a:extLst>
          </p:cNvPr>
          <p:cNvPicPr>
            <a:picLocks noChangeAspect="1"/>
          </p:cNvPicPr>
          <p:nvPr/>
        </p:nvPicPr>
        <p:blipFill>
          <a:blip r:embed="rId3"/>
          <a:stretch>
            <a:fillRect/>
          </a:stretch>
        </p:blipFill>
        <p:spPr>
          <a:xfrm>
            <a:off x="5262058" y="3195352"/>
            <a:ext cx="2946078" cy="2399628"/>
          </a:xfrm>
          <a:prstGeom prst="rect">
            <a:avLst/>
          </a:prstGeom>
        </p:spPr>
      </p:pic>
    </p:spTree>
    <p:extLst>
      <p:ext uri="{BB962C8B-B14F-4D97-AF65-F5344CB8AC3E}">
        <p14:creationId xmlns:p14="http://schemas.microsoft.com/office/powerpoint/2010/main" val="2109938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16711B-C6F1-3448-AAA7-15BD7BFFE87C}"/>
              </a:ext>
            </a:extLst>
          </p:cNvPr>
          <p:cNvPicPr>
            <a:picLocks noChangeAspect="1"/>
          </p:cNvPicPr>
          <p:nvPr/>
        </p:nvPicPr>
        <p:blipFill rotWithShape="1">
          <a:blip r:embed="rId2"/>
          <a:srcRect r="1" b="4211"/>
          <a:stretch/>
        </p:blipFill>
        <p:spPr>
          <a:xfrm>
            <a:off x="1" y="0"/>
            <a:ext cx="12192000" cy="6858000"/>
          </a:xfrm>
          <a:prstGeom prst="rect">
            <a:avLst/>
          </a:prstGeom>
        </p:spPr>
      </p:pic>
      <p:sp>
        <p:nvSpPr>
          <p:cNvPr id="6" name="Rounded Rectangle 5">
            <a:extLst>
              <a:ext uri="{FF2B5EF4-FFF2-40B4-BE49-F238E27FC236}">
                <a16:creationId xmlns:a16="http://schemas.microsoft.com/office/drawing/2014/main" id="{3FBA7217-CE17-FF4A-84B4-1B7298460ADC}"/>
              </a:ext>
            </a:extLst>
          </p:cNvPr>
          <p:cNvSpPr/>
          <p:nvPr/>
        </p:nvSpPr>
        <p:spPr>
          <a:xfrm>
            <a:off x="516731" y="378618"/>
            <a:ext cx="11158537" cy="610076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1DFC97F-6E22-B741-A462-C1ECCF42AC31}"/>
              </a:ext>
            </a:extLst>
          </p:cNvPr>
          <p:cNvSpPr txBox="1"/>
          <p:nvPr/>
        </p:nvSpPr>
        <p:spPr>
          <a:xfrm>
            <a:off x="3327990" y="616689"/>
            <a:ext cx="9207795" cy="646331"/>
          </a:xfrm>
          <a:prstGeom prst="rect">
            <a:avLst/>
          </a:prstGeom>
          <a:noFill/>
        </p:spPr>
        <p:txBody>
          <a:bodyPr wrap="square" rtlCol="0">
            <a:spAutoFit/>
          </a:bodyPr>
          <a:lstStyle/>
          <a:p>
            <a:r>
              <a:rPr lang="en-US" sz="3600" b="1" u="sng" dirty="0">
                <a:latin typeface="Twinkl" pitchFamily="2" charset="77"/>
              </a:rPr>
              <a:t>The Magic Porridge Pot </a:t>
            </a:r>
          </a:p>
        </p:txBody>
      </p:sp>
      <p:sp>
        <p:nvSpPr>
          <p:cNvPr id="10" name="TextBox 9">
            <a:extLst>
              <a:ext uri="{FF2B5EF4-FFF2-40B4-BE49-F238E27FC236}">
                <a16:creationId xmlns:a16="http://schemas.microsoft.com/office/drawing/2014/main" id="{5DEAAE1A-4F23-094D-8683-2EFD55CC18AF}"/>
              </a:ext>
            </a:extLst>
          </p:cNvPr>
          <p:cNvSpPr txBox="1"/>
          <p:nvPr/>
        </p:nvSpPr>
        <p:spPr>
          <a:xfrm>
            <a:off x="1163389" y="1374966"/>
            <a:ext cx="9865219" cy="4739759"/>
          </a:xfrm>
          <a:prstGeom prst="rect">
            <a:avLst/>
          </a:prstGeom>
          <a:noFill/>
        </p:spPr>
        <p:txBody>
          <a:bodyPr wrap="square" rtlCol="0">
            <a:spAutoFit/>
          </a:bodyPr>
          <a:lstStyle/>
          <a:p>
            <a:r>
              <a:rPr lang="en-GB" sz="3600" dirty="0">
                <a:latin typeface="Twinkl" pitchFamily="2" charset="77"/>
              </a:rPr>
              <a:t>Once upon a time there was a little girl called Poppy who lived with her mother in a cottage on the edge of the woods. </a:t>
            </a:r>
          </a:p>
          <a:p>
            <a:r>
              <a:rPr lang="en-GB" sz="3600" dirty="0">
                <a:latin typeface="Twinkl" pitchFamily="2" charset="77"/>
              </a:rPr>
              <a:t> </a:t>
            </a:r>
          </a:p>
          <a:p>
            <a:r>
              <a:rPr lang="en-GB" sz="3600" dirty="0">
                <a:latin typeface="Twinkl" pitchFamily="2" charset="77"/>
              </a:rPr>
              <a:t>One fine sunny morning she was walking in the woods when she met an old lady </a:t>
            </a:r>
            <a:r>
              <a:rPr lang="en-GB" sz="3600" u="sng" dirty="0">
                <a:latin typeface="Twinkl" pitchFamily="2" charset="77"/>
              </a:rPr>
              <a:t>struggling</a:t>
            </a:r>
            <a:r>
              <a:rPr lang="en-GB" sz="3600" dirty="0">
                <a:latin typeface="Twinkl" pitchFamily="2" charset="77"/>
              </a:rPr>
              <a:t> to carry her cloth shopping bags home from the market. </a:t>
            </a:r>
          </a:p>
          <a:p>
            <a:endParaRPr lang="en-US" dirty="0"/>
          </a:p>
        </p:txBody>
      </p:sp>
    </p:spTree>
    <p:extLst>
      <p:ext uri="{BB962C8B-B14F-4D97-AF65-F5344CB8AC3E}">
        <p14:creationId xmlns:p14="http://schemas.microsoft.com/office/powerpoint/2010/main" val="421566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16711B-C6F1-3448-AAA7-15BD7BFFE87C}"/>
              </a:ext>
            </a:extLst>
          </p:cNvPr>
          <p:cNvPicPr>
            <a:picLocks noChangeAspect="1"/>
          </p:cNvPicPr>
          <p:nvPr/>
        </p:nvPicPr>
        <p:blipFill rotWithShape="1">
          <a:blip r:embed="rId2"/>
          <a:srcRect r="1" b="4211"/>
          <a:stretch/>
        </p:blipFill>
        <p:spPr>
          <a:xfrm>
            <a:off x="1" y="0"/>
            <a:ext cx="12192000" cy="6858000"/>
          </a:xfrm>
          <a:prstGeom prst="rect">
            <a:avLst/>
          </a:prstGeom>
        </p:spPr>
      </p:pic>
      <p:sp>
        <p:nvSpPr>
          <p:cNvPr id="6" name="Rounded Rectangle 5">
            <a:extLst>
              <a:ext uri="{FF2B5EF4-FFF2-40B4-BE49-F238E27FC236}">
                <a16:creationId xmlns:a16="http://schemas.microsoft.com/office/drawing/2014/main" id="{3FBA7217-CE17-FF4A-84B4-1B7298460ADC}"/>
              </a:ext>
            </a:extLst>
          </p:cNvPr>
          <p:cNvSpPr/>
          <p:nvPr/>
        </p:nvSpPr>
        <p:spPr>
          <a:xfrm>
            <a:off x="516731" y="378618"/>
            <a:ext cx="11158537" cy="610076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1DFC97F-6E22-B741-A462-C1ECCF42AC31}"/>
              </a:ext>
            </a:extLst>
          </p:cNvPr>
          <p:cNvSpPr txBox="1"/>
          <p:nvPr/>
        </p:nvSpPr>
        <p:spPr>
          <a:xfrm>
            <a:off x="3327990" y="616689"/>
            <a:ext cx="9207795" cy="646331"/>
          </a:xfrm>
          <a:prstGeom prst="rect">
            <a:avLst/>
          </a:prstGeom>
          <a:noFill/>
        </p:spPr>
        <p:txBody>
          <a:bodyPr wrap="square" rtlCol="0">
            <a:spAutoFit/>
          </a:bodyPr>
          <a:lstStyle/>
          <a:p>
            <a:r>
              <a:rPr lang="en-US" sz="3600" b="1" u="sng" dirty="0">
                <a:latin typeface="Twinkl" pitchFamily="2" charset="77"/>
              </a:rPr>
              <a:t>The Magic Porridge Pot </a:t>
            </a:r>
          </a:p>
        </p:txBody>
      </p:sp>
      <p:sp>
        <p:nvSpPr>
          <p:cNvPr id="2" name="Cloud 1">
            <a:extLst>
              <a:ext uri="{FF2B5EF4-FFF2-40B4-BE49-F238E27FC236}">
                <a16:creationId xmlns:a16="http://schemas.microsoft.com/office/drawing/2014/main" id="{202F7F8E-0A96-B64A-BF79-C7A2DEF939F8}"/>
              </a:ext>
            </a:extLst>
          </p:cNvPr>
          <p:cNvSpPr/>
          <p:nvPr/>
        </p:nvSpPr>
        <p:spPr>
          <a:xfrm>
            <a:off x="1945758" y="1501091"/>
            <a:ext cx="7559749" cy="4444409"/>
          </a:xfrm>
          <a:prstGeom prst="clou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5A4FC3F-275B-DA48-AAC9-6A0D1DE38E6F}"/>
              </a:ext>
            </a:extLst>
          </p:cNvPr>
          <p:cNvSpPr txBox="1"/>
          <p:nvPr/>
        </p:nvSpPr>
        <p:spPr>
          <a:xfrm>
            <a:off x="2979606" y="2490850"/>
            <a:ext cx="5911703" cy="1569660"/>
          </a:xfrm>
          <a:prstGeom prst="rect">
            <a:avLst/>
          </a:prstGeom>
          <a:noFill/>
        </p:spPr>
        <p:txBody>
          <a:bodyPr wrap="square" rtlCol="0">
            <a:spAutoFit/>
          </a:bodyPr>
          <a:lstStyle/>
          <a:p>
            <a:r>
              <a:rPr lang="en-US" sz="9600" dirty="0">
                <a:latin typeface="Twinkl" pitchFamily="2" charset="77"/>
              </a:rPr>
              <a:t>Struggling</a:t>
            </a:r>
          </a:p>
        </p:txBody>
      </p:sp>
    </p:spTree>
    <p:extLst>
      <p:ext uri="{BB962C8B-B14F-4D97-AF65-F5344CB8AC3E}">
        <p14:creationId xmlns:p14="http://schemas.microsoft.com/office/powerpoint/2010/main" val="2941927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16711B-C6F1-3448-AAA7-15BD7BFFE87C}"/>
              </a:ext>
            </a:extLst>
          </p:cNvPr>
          <p:cNvPicPr>
            <a:picLocks noChangeAspect="1"/>
          </p:cNvPicPr>
          <p:nvPr/>
        </p:nvPicPr>
        <p:blipFill rotWithShape="1">
          <a:blip r:embed="rId2"/>
          <a:srcRect r="1" b="4211"/>
          <a:stretch/>
        </p:blipFill>
        <p:spPr>
          <a:xfrm>
            <a:off x="1" y="0"/>
            <a:ext cx="12192000" cy="6858000"/>
          </a:xfrm>
          <a:prstGeom prst="rect">
            <a:avLst/>
          </a:prstGeom>
        </p:spPr>
      </p:pic>
      <p:sp>
        <p:nvSpPr>
          <p:cNvPr id="6" name="Rounded Rectangle 5">
            <a:extLst>
              <a:ext uri="{FF2B5EF4-FFF2-40B4-BE49-F238E27FC236}">
                <a16:creationId xmlns:a16="http://schemas.microsoft.com/office/drawing/2014/main" id="{3FBA7217-CE17-FF4A-84B4-1B7298460ADC}"/>
              </a:ext>
            </a:extLst>
          </p:cNvPr>
          <p:cNvSpPr/>
          <p:nvPr/>
        </p:nvSpPr>
        <p:spPr>
          <a:xfrm>
            <a:off x="516731" y="378618"/>
            <a:ext cx="11158537" cy="610076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1DFC97F-6E22-B741-A462-C1ECCF42AC31}"/>
              </a:ext>
            </a:extLst>
          </p:cNvPr>
          <p:cNvSpPr txBox="1"/>
          <p:nvPr/>
        </p:nvSpPr>
        <p:spPr>
          <a:xfrm>
            <a:off x="3327990" y="616689"/>
            <a:ext cx="9207795" cy="646331"/>
          </a:xfrm>
          <a:prstGeom prst="rect">
            <a:avLst/>
          </a:prstGeom>
          <a:noFill/>
        </p:spPr>
        <p:txBody>
          <a:bodyPr wrap="square" rtlCol="0">
            <a:spAutoFit/>
          </a:bodyPr>
          <a:lstStyle/>
          <a:p>
            <a:r>
              <a:rPr lang="en-US" sz="3600" b="1" u="sng" dirty="0">
                <a:latin typeface="Twinkl" pitchFamily="2" charset="77"/>
              </a:rPr>
              <a:t>The Magic Porridge Pot </a:t>
            </a:r>
          </a:p>
        </p:txBody>
      </p:sp>
      <p:sp>
        <p:nvSpPr>
          <p:cNvPr id="8" name="TextBox 7">
            <a:extLst>
              <a:ext uri="{FF2B5EF4-FFF2-40B4-BE49-F238E27FC236}">
                <a16:creationId xmlns:a16="http://schemas.microsoft.com/office/drawing/2014/main" id="{17C84186-9F72-BD47-8360-8883BD43B68C}"/>
              </a:ext>
            </a:extLst>
          </p:cNvPr>
          <p:cNvSpPr txBox="1"/>
          <p:nvPr/>
        </p:nvSpPr>
        <p:spPr>
          <a:xfrm>
            <a:off x="1163389" y="1384180"/>
            <a:ext cx="9865219" cy="4739759"/>
          </a:xfrm>
          <a:prstGeom prst="rect">
            <a:avLst/>
          </a:prstGeom>
          <a:noFill/>
        </p:spPr>
        <p:txBody>
          <a:bodyPr wrap="square" rtlCol="0">
            <a:spAutoFit/>
          </a:bodyPr>
          <a:lstStyle/>
          <a:p>
            <a:r>
              <a:rPr lang="en-GB" sz="3600" dirty="0">
                <a:latin typeface="Twinkl" pitchFamily="2" charset="77"/>
              </a:rPr>
              <a:t>Poppy helped her to carry the bags home so the kind old lady gave her a magic porridge pot. She </a:t>
            </a:r>
            <a:r>
              <a:rPr lang="en-GB" sz="3600" u="sng" dirty="0">
                <a:latin typeface="Twinkl" pitchFamily="2" charset="77"/>
              </a:rPr>
              <a:t>explained</a:t>
            </a:r>
            <a:r>
              <a:rPr lang="en-GB" sz="3600" dirty="0">
                <a:latin typeface="Twinkl" pitchFamily="2" charset="77"/>
              </a:rPr>
              <a:t> how it worked. </a:t>
            </a:r>
          </a:p>
          <a:p>
            <a:r>
              <a:rPr lang="en-GB" sz="3600" dirty="0">
                <a:latin typeface="Twinkl" pitchFamily="2" charset="77"/>
              </a:rPr>
              <a:t> </a:t>
            </a:r>
          </a:p>
          <a:p>
            <a:r>
              <a:rPr lang="en-GB" sz="3600" dirty="0">
                <a:latin typeface="Twinkl" pitchFamily="2" charset="77"/>
              </a:rPr>
              <a:t>“Say the words “Cook, little pot, cook” and it will give you yummy scrummy porridge. Once you have eaten enough say “Stop little pot, stop” or it will carry on cooking.” </a:t>
            </a:r>
          </a:p>
          <a:p>
            <a:endParaRPr lang="en-US" dirty="0"/>
          </a:p>
        </p:txBody>
      </p:sp>
    </p:spTree>
    <p:extLst>
      <p:ext uri="{BB962C8B-B14F-4D97-AF65-F5344CB8AC3E}">
        <p14:creationId xmlns:p14="http://schemas.microsoft.com/office/powerpoint/2010/main" val="74571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16711B-C6F1-3448-AAA7-15BD7BFFE87C}"/>
              </a:ext>
            </a:extLst>
          </p:cNvPr>
          <p:cNvPicPr>
            <a:picLocks noChangeAspect="1"/>
          </p:cNvPicPr>
          <p:nvPr/>
        </p:nvPicPr>
        <p:blipFill rotWithShape="1">
          <a:blip r:embed="rId2"/>
          <a:srcRect r="1" b="4211"/>
          <a:stretch/>
        </p:blipFill>
        <p:spPr>
          <a:xfrm>
            <a:off x="1" y="0"/>
            <a:ext cx="12192000" cy="6858000"/>
          </a:xfrm>
          <a:prstGeom prst="rect">
            <a:avLst/>
          </a:prstGeom>
        </p:spPr>
      </p:pic>
      <p:sp>
        <p:nvSpPr>
          <p:cNvPr id="6" name="Rounded Rectangle 5">
            <a:extLst>
              <a:ext uri="{FF2B5EF4-FFF2-40B4-BE49-F238E27FC236}">
                <a16:creationId xmlns:a16="http://schemas.microsoft.com/office/drawing/2014/main" id="{3FBA7217-CE17-FF4A-84B4-1B7298460ADC}"/>
              </a:ext>
            </a:extLst>
          </p:cNvPr>
          <p:cNvSpPr/>
          <p:nvPr/>
        </p:nvSpPr>
        <p:spPr>
          <a:xfrm>
            <a:off x="516731" y="378618"/>
            <a:ext cx="11158537" cy="610076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1DFC97F-6E22-B741-A462-C1ECCF42AC31}"/>
              </a:ext>
            </a:extLst>
          </p:cNvPr>
          <p:cNvSpPr txBox="1"/>
          <p:nvPr/>
        </p:nvSpPr>
        <p:spPr>
          <a:xfrm>
            <a:off x="3327990" y="616689"/>
            <a:ext cx="9207795" cy="646331"/>
          </a:xfrm>
          <a:prstGeom prst="rect">
            <a:avLst/>
          </a:prstGeom>
          <a:noFill/>
        </p:spPr>
        <p:txBody>
          <a:bodyPr wrap="square" rtlCol="0">
            <a:spAutoFit/>
          </a:bodyPr>
          <a:lstStyle/>
          <a:p>
            <a:r>
              <a:rPr lang="en-US" sz="3600" b="1" u="sng" dirty="0">
                <a:latin typeface="Twinkl" pitchFamily="2" charset="77"/>
              </a:rPr>
              <a:t>The Magic Porridge Pot </a:t>
            </a:r>
          </a:p>
        </p:txBody>
      </p:sp>
      <p:sp>
        <p:nvSpPr>
          <p:cNvPr id="2" name="Cloud 1">
            <a:extLst>
              <a:ext uri="{FF2B5EF4-FFF2-40B4-BE49-F238E27FC236}">
                <a16:creationId xmlns:a16="http://schemas.microsoft.com/office/drawing/2014/main" id="{202F7F8E-0A96-B64A-BF79-C7A2DEF939F8}"/>
              </a:ext>
            </a:extLst>
          </p:cNvPr>
          <p:cNvSpPr/>
          <p:nvPr/>
        </p:nvSpPr>
        <p:spPr>
          <a:xfrm>
            <a:off x="1945758" y="1501091"/>
            <a:ext cx="7559749" cy="4444409"/>
          </a:xfrm>
          <a:prstGeom prst="clou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5A4FC3F-275B-DA48-AAC9-6A0D1DE38E6F}"/>
              </a:ext>
            </a:extLst>
          </p:cNvPr>
          <p:cNvSpPr txBox="1"/>
          <p:nvPr/>
        </p:nvSpPr>
        <p:spPr>
          <a:xfrm>
            <a:off x="2979606" y="2490850"/>
            <a:ext cx="5911703" cy="1569660"/>
          </a:xfrm>
          <a:prstGeom prst="rect">
            <a:avLst/>
          </a:prstGeom>
          <a:noFill/>
        </p:spPr>
        <p:txBody>
          <a:bodyPr wrap="square" rtlCol="0">
            <a:spAutoFit/>
          </a:bodyPr>
          <a:lstStyle/>
          <a:p>
            <a:r>
              <a:rPr lang="en-US" sz="9600" dirty="0">
                <a:latin typeface="Twinkl" pitchFamily="2" charset="77"/>
              </a:rPr>
              <a:t>explained</a:t>
            </a:r>
          </a:p>
        </p:txBody>
      </p:sp>
    </p:spTree>
    <p:extLst>
      <p:ext uri="{BB962C8B-B14F-4D97-AF65-F5344CB8AC3E}">
        <p14:creationId xmlns:p14="http://schemas.microsoft.com/office/powerpoint/2010/main" val="5320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16711B-C6F1-3448-AAA7-15BD7BFFE87C}"/>
              </a:ext>
            </a:extLst>
          </p:cNvPr>
          <p:cNvPicPr>
            <a:picLocks noChangeAspect="1"/>
          </p:cNvPicPr>
          <p:nvPr/>
        </p:nvPicPr>
        <p:blipFill rotWithShape="1">
          <a:blip r:embed="rId2"/>
          <a:srcRect r="1" b="4211"/>
          <a:stretch/>
        </p:blipFill>
        <p:spPr>
          <a:xfrm>
            <a:off x="1" y="0"/>
            <a:ext cx="12192000" cy="6858000"/>
          </a:xfrm>
          <a:prstGeom prst="rect">
            <a:avLst/>
          </a:prstGeom>
        </p:spPr>
      </p:pic>
      <p:sp>
        <p:nvSpPr>
          <p:cNvPr id="6" name="Rounded Rectangle 5">
            <a:extLst>
              <a:ext uri="{FF2B5EF4-FFF2-40B4-BE49-F238E27FC236}">
                <a16:creationId xmlns:a16="http://schemas.microsoft.com/office/drawing/2014/main" id="{3FBA7217-CE17-FF4A-84B4-1B7298460ADC}"/>
              </a:ext>
            </a:extLst>
          </p:cNvPr>
          <p:cNvSpPr/>
          <p:nvPr/>
        </p:nvSpPr>
        <p:spPr>
          <a:xfrm>
            <a:off x="516731" y="378618"/>
            <a:ext cx="11158537" cy="610076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1DFC97F-6E22-B741-A462-C1ECCF42AC31}"/>
              </a:ext>
            </a:extLst>
          </p:cNvPr>
          <p:cNvSpPr txBox="1"/>
          <p:nvPr/>
        </p:nvSpPr>
        <p:spPr>
          <a:xfrm>
            <a:off x="3327990" y="616689"/>
            <a:ext cx="9207795" cy="646331"/>
          </a:xfrm>
          <a:prstGeom prst="rect">
            <a:avLst/>
          </a:prstGeom>
          <a:noFill/>
        </p:spPr>
        <p:txBody>
          <a:bodyPr wrap="square" rtlCol="0">
            <a:spAutoFit/>
          </a:bodyPr>
          <a:lstStyle/>
          <a:p>
            <a:r>
              <a:rPr lang="en-US" sz="3600" b="1" u="sng" dirty="0">
                <a:latin typeface="Twinkl" pitchFamily="2" charset="77"/>
              </a:rPr>
              <a:t>The Magic Porridge Pot </a:t>
            </a:r>
          </a:p>
        </p:txBody>
      </p:sp>
      <p:sp>
        <p:nvSpPr>
          <p:cNvPr id="9" name="TextBox 8">
            <a:extLst>
              <a:ext uri="{FF2B5EF4-FFF2-40B4-BE49-F238E27FC236}">
                <a16:creationId xmlns:a16="http://schemas.microsoft.com/office/drawing/2014/main" id="{6A826B10-D1D7-AB4B-8E62-BF26B158E732}"/>
              </a:ext>
            </a:extLst>
          </p:cNvPr>
          <p:cNvSpPr txBox="1"/>
          <p:nvPr/>
        </p:nvSpPr>
        <p:spPr>
          <a:xfrm>
            <a:off x="1450744" y="1133355"/>
            <a:ext cx="9865219" cy="5724644"/>
          </a:xfrm>
          <a:prstGeom prst="rect">
            <a:avLst/>
          </a:prstGeom>
          <a:noFill/>
        </p:spPr>
        <p:txBody>
          <a:bodyPr wrap="square" rtlCol="0">
            <a:spAutoFit/>
          </a:bodyPr>
          <a:lstStyle/>
          <a:p>
            <a:r>
              <a:rPr lang="en-GB" sz="3200" dirty="0">
                <a:latin typeface="Twinkl" pitchFamily="2" charset="77"/>
              </a:rPr>
              <a:t>Poppy clutched the little pot </a:t>
            </a:r>
            <a:r>
              <a:rPr lang="en-GB" sz="3200" b="1" dirty="0">
                <a:latin typeface="Twinkl" pitchFamily="2" charset="77"/>
              </a:rPr>
              <a:t>tightly</a:t>
            </a:r>
            <a:r>
              <a:rPr lang="en-GB" sz="3200" dirty="0">
                <a:latin typeface="Twinkl" pitchFamily="2" charset="77"/>
              </a:rPr>
              <a:t> in her hands and then she ran as fast as her legs would carry her home to her mother. She showed her mum how the magic porridge pot worked!</a:t>
            </a:r>
          </a:p>
          <a:p>
            <a:r>
              <a:rPr lang="en-GB" sz="3200" dirty="0">
                <a:latin typeface="Twinkl" pitchFamily="2" charset="77"/>
              </a:rPr>
              <a:t> </a:t>
            </a:r>
          </a:p>
          <a:p>
            <a:r>
              <a:rPr lang="en-GB" sz="3200" u="sng" dirty="0">
                <a:latin typeface="Twinkl" pitchFamily="2" charset="77"/>
              </a:rPr>
              <a:t>Several</a:t>
            </a:r>
            <a:r>
              <a:rPr lang="en-GB" sz="3200" dirty="0">
                <a:latin typeface="Twinkl" pitchFamily="2" charset="77"/>
              </a:rPr>
              <a:t> days later, Poppy was visiting her gran on the other side of the woods when her mother began to feel hungry. </a:t>
            </a:r>
          </a:p>
          <a:p>
            <a:r>
              <a:rPr lang="en-GB" sz="3200" dirty="0">
                <a:latin typeface="Twinkl" pitchFamily="2" charset="77"/>
              </a:rPr>
              <a:t>“Cook, little pot, cook” said her mother. </a:t>
            </a:r>
          </a:p>
          <a:p>
            <a:r>
              <a:rPr lang="en-GB" sz="3200" dirty="0">
                <a:latin typeface="Twinkl" pitchFamily="2" charset="77"/>
              </a:rPr>
              <a:t>Soon the pot was full of yummy scrummy porridge as hot as </a:t>
            </a:r>
            <a:r>
              <a:rPr lang="en-GB" sz="3200" u="sng" dirty="0">
                <a:latin typeface="Twinkl" pitchFamily="2" charset="77"/>
              </a:rPr>
              <a:t>boiling</a:t>
            </a:r>
            <a:r>
              <a:rPr lang="en-GB" sz="3200" dirty="0">
                <a:latin typeface="Twinkl" pitchFamily="2" charset="77"/>
              </a:rPr>
              <a:t> soup. </a:t>
            </a:r>
          </a:p>
          <a:p>
            <a:endParaRPr lang="en-US" dirty="0"/>
          </a:p>
        </p:txBody>
      </p:sp>
    </p:spTree>
    <p:extLst>
      <p:ext uri="{BB962C8B-B14F-4D97-AF65-F5344CB8AC3E}">
        <p14:creationId xmlns:p14="http://schemas.microsoft.com/office/powerpoint/2010/main" val="2412576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16711B-C6F1-3448-AAA7-15BD7BFFE87C}"/>
              </a:ext>
            </a:extLst>
          </p:cNvPr>
          <p:cNvPicPr>
            <a:picLocks noChangeAspect="1"/>
          </p:cNvPicPr>
          <p:nvPr/>
        </p:nvPicPr>
        <p:blipFill rotWithShape="1">
          <a:blip r:embed="rId2"/>
          <a:srcRect r="1" b="4211"/>
          <a:stretch/>
        </p:blipFill>
        <p:spPr>
          <a:xfrm>
            <a:off x="1" y="0"/>
            <a:ext cx="12192000" cy="6858000"/>
          </a:xfrm>
          <a:prstGeom prst="rect">
            <a:avLst/>
          </a:prstGeom>
        </p:spPr>
      </p:pic>
      <p:sp>
        <p:nvSpPr>
          <p:cNvPr id="6" name="Rounded Rectangle 5">
            <a:extLst>
              <a:ext uri="{FF2B5EF4-FFF2-40B4-BE49-F238E27FC236}">
                <a16:creationId xmlns:a16="http://schemas.microsoft.com/office/drawing/2014/main" id="{3FBA7217-CE17-FF4A-84B4-1B7298460ADC}"/>
              </a:ext>
            </a:extLst>
          </p:cNvPr>
          <p:cNvSpPr/>
          <p:nvPr/>
        </p:nvSpPr>
        <p:spPr>
          <a:xfrm>
            <a:off x="516731" y="378618"/>
            <a:ext cx="11158537" cy="610076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1DFC97F-6E22-B741-A462-C1ECCF42AC31}"/>
              </a:ext>
            </a:extLst>
          </p:cNvPr>
          <p:cNvSpPr txBox="1"/>
          <p:nvPr/>
        </p:nvSpPr>
        <p:spPr>
          <a:xfrm>
            <a:off x="3327990" y="616689"/>
            <a:ext cx="9207795" cy="646331"/>
          </a:xfrm>
          <a:prstGeom prst="rect">
            <a:avLst/>
          </a:prstGeom>
          <a:noFill/>
        </p:spPr>
        <p:txBody>
          <a:bodyPr wrap="square" rtlCol="0">
            <a:spAutoFit/>
          </a:bodyPr>
          <a:lstStyle/>
          <a:p>
            <a:r>
              <a:rPr lang="en-US" sz="3600" b="1" u="sng" dirty="0">
                <a:latin typeface="Twinkl" pitchFamily="2" charset="77"/>
              </a:rPr>
              <a:t>The Magic Porridge Pot </a:t>
            </a:r>
          </a:p>
        </p:txBody>
      </p:sp>
      <p:sp>
        <p:nvSpPr>
          <p:cNvPr id="2" name="Cloud 1">
            <a:extLst>
              <a:ext uri="{FF2B5EF4-FFF2-40B4-BE49-F238E27FC236}">
                <a16:creationId xmlns:a16="http://schemas.microsoft.com/office/drawing/2014/main" id="{202F7F8E-0A96-B64A-BF79-C7A2DEF939F8}"/>
              </a:ext>
            </a:extLst>
          </p:cNvPr>
          <p:cNvSpPr/>
          <p:nvPr/>
        </p:nvSpPr>
        <p:spPr>
          <a:xfrm>
            <a:off x="1945758" y="1501091"/>
            <a:ext cx="7559749" cy="4444409"/>
          </a:xfrm>
          <a:prstGeom prst="clou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5A4FC3F-275B-DA48-AAC9-6A0D1DE38E6F}"/>
              </a:ext>
            </a:extLst>
          </p:cNvPr>
          <p:cNvSpPr txBox="1"/>
          <p:nvPr/>
        </p:nvSpPr>
        <p:spPr>
          <a:xfrm>
            <a:off x="3582813" y="2644169"/>
            <a:ext cx="5911703" cy="1569660"/>
          </a:xfrm>
          <a:prstGeom prst="rect">
            <a:avLst/>
          </a:prstGeom>
          <a:noFill/>
        </p:spPr>
        <p:txBody>
          <a:bodyPr wrap="square" rtlCol="0">
            <a:spAutoFit/>
          </a:bodyPr>
          <a:lstStyle/>
          <a:p>
            <a:r>
              <a:rPr lang="en-US" sz="9600" dirty="0">
                <a:latin typeface="Twinkl" pitchFamily="2" charset="77"/>
              </a:rPr>
              <a:t>tightly</a:t>
            </a:r>
          </a:p>
        </p:txBody>
      </p:sp>
    </p:spTree>
    <p:extLst>
      <p:ext uri="{BB962C8B-B14F-4D97-AF65-F5344CB8AC3E}">
        <p14:creationId xmlns:p14="http://schemas.microsoft.com/office/powerpoint/2010/main" val="3770423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16711B-C6F1-3448-AAA7-15BD7BFFE87C}"/>
              </a:ext>
            </a:extLst>
          </p:cNvPr>
          <p:cNvPicPr>
            <a:picLocks noChangeAspect="1"/>
          </p:cNvPicPr>
          <p:nvPr/>
        </p:nvPicPr>
        <p:blipFill rotWithShape="1">
          <a:blip r:embed="rId2"/>
          <a:srcRect r="1" b="4211"/>
          <a:stretch/>
        </p:blipFill>
        <p:spPr>
          <a:xfrm>
            <a:off x="1" y="0"/>
            <a:ext cx="12192000" cy="6858000"/>
          </a:xfrm>
          <a:prstGeom prst="rect">
            <a:avLst/>
          </a:prstGeom>
        </p:spPr>
      </p:pic>
      <p:sp>
        <p:nvSpPr>
          <p:cNvPr id="6" name="Rounded Rectangle 5">
            <a:extLst>
              <a:ext uri="{FF2B5EF4-FFF2-40B4-BE49-F238E27FC236}">
                <a16:creationId xmlns:a16="http://schemas.microsoft.com/office/drawing/2014/main" id="{3FBA7217-CE17-FF4A-84B4-1B7298460ADC}"/>
              </a:ext>
            </a:extLst>
          </p:cNvPr>
          <p:cNvSpPr/>
          <p:nvPr/>
        </p:nvSpPr>
        <p:spPr>
          <a:xfrm>
            <a:off x="516731" y="378618"/>
            <a:ext cx="11158537" cy="610076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1DFC97F-6E22-B741-A462-C1ECCF42AC31}"/>
              </a:ext>
            </a:extLst>
          </p:cNvPr>
          <p:cNvSpPr txBox="1"/>
          <p:nvPr/>
        </p:nvSpPr>
        <p:spPr>
          <a:xfrm>
            <a:off x="3283683" y="378618"/>
            <a:ext cx="9207795" cy="646331"/>
          </a:xfrm>
          <a:prstGeom prst="rect">
            <a:avLst/>
          </a:prstGeom>
          <a:noFill/>
        </p:spPr>
        <p:txBody>
          <a:bodyPr wrap="square" rtlCol="0">
            <a:spAutoFit/>
          </a:bodyPr>
          <a:lstStyle/>
          <a:p>
            <a:r>
              <a:rPr lang="en-US" sz="3600" b="1" u="sng" dirty="0">
                <a:latin typeface="Twinkl" pitchFamily="2" charset="77"/>
              </a:rPr>
              <a:t>The Magic Porridge Pot </a:t>
            </a:r>
          </a:p>
        </p:txBody>
      </p:sp>
      <p:sp>
        <p:nvSpPr>
          <p:cNvPr id="8" name="TextBox 7">
            <a:extLst>
              <a:ext uri="{FF2B5EF4-FFF2-40B4-BE49-F238E27FC236}">
                <a16:creationId xmlns:a16="http://schemas.microsoft.com/office/drawing/2014/main" id="{5221B6EA-A10A-5A4B-8BAD-12B56351ADF8}"/>
              </a:ext>
            </a:extLst>
          </p:cNvPr>
          <p:cNvSpPr txBox="1"/>
          <p:nvPr/>
        </p:nvSpPr>
        <p:spPr>
          <a:xfrm>
            <a:off x="1313130" y="1004605"/>
            <a:ext cx="9865219" cy="5724644"/>
          </a:xfrm>
          <a:prstGeom prst="rect">
            <a:avLst/>
          </a:prstGeom>
          <a:noFill/>
        </p:spPr>
        <p:txBody>
          <a:bodyPr wrap="square" rtlCol="0">
            <a:spAutoFit/>
          </a:bodyPr>
          <a:lstStyle/>
          <a:p>
            <a:r>
              <a:rPr lang="en-GB" sz="3200" b="1" dirty="0">
                <a:latin typeface="Twinkl" pitchFamily="2" charset="77"/>
              </a:rPr>
              <a:t>Unfortunately</a:t>
            </a:r>
            <a:r>
              <a:rPr lang="en-GB" sz="3200" dirty="0">
                <a:latin typeface="Twinkl" pitchFamily="2" charset="77"/>
              </a:rPr>
              <a:t>, she could not remember the words to make the pot stop! </a:t>
            </a:r>
          </a:p>
          <a:p>
            <a:r>
              <a:rPr lang="en-GB" sz="3200" dirty="0">
                <a:latin typeface="Twinkl" pitchFamily="2" charset="77"/>
              </a:rPr>
              <a:t>The porridge poured – </a:t>
            </a:r>
          </a:p>
          <a:p>
            <a:r>
              <a:rPr lang="en-GB" sz="3200" dirty="0">
                <a:latin typeface="Twinkl" pitchFamily="2" charset="77"/>
              </a:rPr>
              <a:t>out of the pot, onto the floor </a:t>
            </a:r>
          </a:p>
          <a:p>
            <a:r>
              <a:rPr lang="en-GB" sz="3200" dirty="0">
                <a:latin typeface="Twinkl" pitchFamily="2" charset="77"/>
              </a:rPr>
              <a:t>up the stairs, out of the door </a:t>
            </a:r>
          </a:p>
          <a:p>
            <a:r>
              <a:rPr lang="en-GB" sz="3200" dirty="0">
                <a:latin typeface="Twinkl" pitchFamily="2" charset="77"/>
              </a:rPr>
              <a:t>into the rooms, down the stair</a:t>
            </a:r>
          </a:p>
          <a:p>
            <a:r>
              <a:rPr lang="en-GB" sz="3200" dirty="0">
                <a:latin typeface="Twinkl" pitchFamily="2" charset="77"/>
              </a:rPr>
              <a:t>all over the town </a:t>
            </a:r>
          </a:p>
          <a:p>
            <a:r>
              <a:rPr lang="en-GB" sz="3200" dirty="0">
                <a:latin typeface="Twinkl" pitchFamily="2" charset="77"/>
              </a:rPr>
              <a:t>there was porridge everywhere! </a:t>
            </a:r>
          </a:p>
          <a:p>
            <a:r>
              <a:rPr lang="en-GB" sz="3200" dirty="0">
                <a:latin typeface="Twinkl" pitchFamily="2" charset="77"/>
              </a:rPr>
              <a:t> </a:t>
            </a:r>
          </a:p>
          <a:p>
            <a:r>
              <a:rPr lang="en-GB" sz="3200" dirty="0">
                <a:latin typeface="Twinkl" pitchFamily="2" charset="77"/>
              </a:rPr>
              <a:t>When Poppy came back she shouted out “Stop little pot, stop”</a:t>
            </a:r>
          </a:p>
          <a:p>
            <a:endParaRPr lang="en-US" dirty="0"/>
          </a:p>
        </p:txBody>
      </p:sp>
    </p:spTree>
    <p:extLst>
      <p:ext uri="{BB962C8B-B14F-4D97-AF65-F5344CB8AC3E}">
        <p14:creationId xmlns:p14="http://schemas.microsoft.com/office/powerpoint/2010/main" val="1319491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469</Words>
  <Application>Microsoft Macintosh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Impact</vt:lpstr>
      <vt:lpstr>Twinkl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Morrison (A0017172)</dc:creator>
  <cp:lastModifiedBy>Andrea Morrison (A0017172)</cp:lastModifiedBy>
  <cp:revision>3</cp:revision>
  <dcterms:created xsi:type="dcterms:W3CDTF">2021-01-29T13:55:38Z</dcterms:created>
  <dcterms:modified xsi:type="dcterms:W3CDTF">2021-01-29T14:19:33Z</dcterms:modified>
</cp:coreProperties>
</file>