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376" r:id="rId2"/>
    <p:sldId id="413" r:id="rId3"/>
    <p:sldId id="368" r:id="rId4"/>
    <p:sldId id="372" r:id="rId5"/>
    <p:sldId id="414" r:id="rId6"/>
    <p:sldId id="373" r:id="rId7"/>
    <p:sldId id="415" r:id="rId8"/>
    <p:sldId id="370"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KAHighway Medium" panose="020B0604020202020204" charset="0"/>
      <p:regular r:id="rId17"/>
    </p:embeddedFont>
    <p:embeddedFont>
      <p:font typeface="KG HAPPY Solid" panose="020B0604020202020204" charset="0"/>
      <p:regular r:id="rId18"/>
    </p:embeddedFont>
    <p:embeddedFont>
      <p:font typeface="Twinkl"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FCD"/>
    <a:srgbClr val="91C4C4"/>
    <a:srgbClr val="E4AF3E"/>
    <a:srgbClr val="A4B8C5"/>
    <a:srgbClr val="F8AAA1"/>
    <a:srgbClr val="F05EAB"/>
    <a:srgbClr val="FBAAD6"/>
    <a:srgbClr val="AFE890"/>
    <a:srgbClr val="C7F2F0"/>
    <a:srgbClr val="FFB9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6"/>
    <p:restoredTop sz="94762"/>
  </p:normalViewPr>
  <p:slideViewPr>
    <p:cSldViewPr snapToGrid="0" snapToObjects="1">
      <p:cViewPr varScale="1">
        <p:scale>
          <a:sx n="63" d="100"/>
          <a:sy n="63" d="100"/>
        </p:scale>
        <p:origin x="872" y="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72769-9CE5-0C49-A3B3-FA42AEE0966C}"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A845D-8435-704F-9A0B-65C18445E4CB}" type="slidenum">
              <a:rPr lang="en-US" smtClean="0"/>
              <a:t>‹#›</a:t>
            </a:fld>
            <a:endParaRPr lang="en-US"/>
          </a:p>
        </p:txBody>
      </p:sp>
    </p:spTree>
    <p:extLst>
      <p:ext uri="{BB962C8B-B14F-4D97-AF65-F5344CB8AC3E}">
        <p14:creationId xmlns:p14="http://schemas.microsoft.com/office/powerpoint/2010/main" val="136219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7B35-97F3-7548-AC10-09B47365C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773A9-935C-394D-B4C4-9D4103A15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2DB073-D800-FC47-94F7-19CB140650DC}"/>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5" name="Footer Placeholder 4">
            <a:extLst>
              <a:ext uri="{FF2B5EF4-FFF2-40B4-BE49-F238E27FC236}">
                <a16:creationId xmlns:a16="http://schemas.microsoft.com/office/drawing/2014/main" id="{9080B5DE-7C07-9C48-A533-BF0AF388F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1FCD-A9CC-CD4F-9D9B-EA733050A2E7}"/>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253533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0E08-012F-FA47-BC60-5A4C041D4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9B486-CF5A-C740-AB6F-36FF395322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CF31C-0F06-6749-A016-CC4FF39B1F1D}"/>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5" name="Footer Placeholder 4">
            <a:extLst>
              <a:ext uri="{FF2B5EF4-FFF2-40B4-BE49-F238E27FC236}">
                <a16:creationId xmlns:a16="http://schemas.microsoft.com/office/drawing/2014/main" id="{887DA5EE-C578-FC4B-AFFD-885188DA2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70FE3-570E-C74F-8D86-5C8B391B38C6}"/>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337409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D4506-9801-484C-BB85-98C2A59F6E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B772-13A7-2B46-8ED3-F17C7CB22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E61EE-5423-1A41-8CA6-4BC8064D4506}"/>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5" name="Footer Placeholder 4">
            <a:extLst>
              <a:ext uri="{FF2B5EF4-FFF2-40B4-BE49-F238E27FC236}">
                <a16:creationId xmlns:a16="http://schemas.microsoft.com/office/drawing/2014/main" id="{4B4DA90E-0A1A-3149-B25D-86C45AEFC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CA0E-15D2-8043-89F9-C5F1FB9AFE69}"/>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38648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6174-D737-7347-A44E-74780AC74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7A482-FB57-AC48-957C-012A00627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F56E1-8F31-B840-BB85-925F9C93E85E}"/>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5" name="Footer Placeholder 4">
            <a:extLst>
              <a:ext uri="{FF2B5EF4-FFF2-40B4-BE49-F238E27FC236}">
                <a16:creationId xmlns:a16="http://schemas.microsoft.com/office/drawing/2014/main" id="{79B84AD0-787B-FF43-BB06-13B04DEFE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B1ABB-575C-4447-9C58-FFC1D6DE2353}"/>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306003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9D08-4E4E-A148-89A9-E08599E851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4A0683-2FAD-7945-AFC2-2FC7F7150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338FDF-40FD-B74D-BBB3-5FCF3EB09416}"/>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5" name="Footer Placeholder 4">
            <a:extLst>
              <a:ext uri="{FF2B5EF4-FFF2-40B4-BE49-F238E27FC236}">
                <a16:creationId xmlns:a16="http://schemas.microsoft.com/office/drawing/2014/main" id="{233C0ABD-9744-D044-B39D-CC1FB03C8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9E2D6-FA14-374C-B4F9-40BB0D3E5FFA}"/>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280664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671D-2B1A-B341-94E1-35A659918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C5B6E-29DE-8F44-8D03-B438F239B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16793-8208-544A-A077-F7BC52544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E02972-D744-D948-B297-7FD20D1C9805}"/>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6" name="Footer Placeholder 5">
            <a:extLst>
              <a:ext uri="{FF2B5EF4-FFF2-40B4-BE49-F238E27FC236}">
                <a16:creationId xmlns:a16="http://schemas.microsoft.com/office/drawing/2014/main" id="{28AD8A2F-18E8-6C44-9F01-275B3146B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BC91C-4A44-5A4E-90FC-2E8DBDCDFB0E}"/>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08633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75C4-A5A9-AA4E-9282-12899EB0F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42430-A00A-EC4F-A15D-6561A61DD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FAC17-0EA5-B241-BDFD-30EFE2F132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C580F-E812-DA40-AFF9-BA8B175BBC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33F7A-5F95-BA4D-8674-0D9AD444B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0902C-E62D-D24B-8A02-535B31534901}"/>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8" name="Footer Placeholder 7">
            <a:extLst>
              <a:ext uri="{FF2B5EF4-FFF2-40B4-BE49-F238E27FC236}">
                <a16:creationId xmlns:a16="http://schemas.microsoft.com/office/drawing/2014/main" id="{D12D6977-7D11-A840-AF8D-26BF9B0DCE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BB2D0-DA23-F94F-9BCE-05A4E2DD0950}"/>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291684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36D-C0AE-CE41-B9B6-189140A547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9F8DE-450D-3846-80BF-6EA2C89F1840}"/>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4" name="Footer Placeholder 3">
            <a:extLst>
              <a:ext uri="{FF2B5EF4-FFF2-40B4-BE49-F238E27FC236}">
                <a16:creationId xmlns:a16="http://schemas.microsoft.com/office/drawing/2014/main" id="{B822F93E-D850-F147-8260-CAB26DF604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A413B-CCF4-D14A-AC4D-7059F02897CB}"/>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95115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5BAC4-CFAB-5E4D-9C7E-0E25CA1E526F}"/>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3" name="Footer Placeholder 2">
            <a:extLst>
              <a:ext uri="{FF2B5EF4-FFF2-40B4-BE49-F238E27FC236}">
                <a16:creationId xmlns:a16="http://schemas.microsoft.com/office/drawing/2014/main" id="{E378BECD-1789-364B-887D-9B8616AE5A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85C3A-B98B-EE4E-91AE-9E356C795339}"/>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21599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F2E1-A3ED-9249-BB01-176BAF5F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EE12E-57DD-344B-BDF3-186F10F91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C8E22-9A7F-8F47-8B22-A73A84E78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C0779-22C1-7E48-B07C-FCAAB7FDCD61}"/>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6" name="Footer Placeholder 5">
            <a:extLst>
              <a:ext uri="{FF2B5EF4-FFF2-40B4-BE49-F238E27FC236}">
                <a16:creationId xmlns:a16="http://schemas.microsoft.com/office/drawing/2014/main" id="{704F8799-C8FF-5F43-A1AB-6B28E21A0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F68A3-A4DA-B044-ACD0-C1A9DBCF6D9F}"/>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70846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57AF-DC74-8C40-8ED4-A4BB6F3D2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D7B14-492F-B344-9BE8-DD0B9DACA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86391F-43CB-CD44-9186-7DA6B880F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0DD6D-E21B-A04B-9396-0004E8A0492A}"/>
              </a:ext>
            </a:extLst>
          </p:cNvPr>
          <p:cNvSpPr>
            <a:spLocks noGrp="1"/>
          </p:cNvSpPr>
          <p:nvPr>
            <p:ph type="dt" sz="half" idx="10"/>
          </p:nvPr>
        </p:nvSpPr>
        <p:spPr/>
        <p:txBody>
          <a:bodyPr/>
          <a:lstStyle/>
          <a:p>
            <a:fld id="{2A621F70-9D78-F942-AC21-E44030292C16}" type="datetimeFigureOut">
              <a:rPr lang="en-US" smtClean="0"/>
              <a:t>1/28/2021</a:t>
            </a:fld>
            <a:endParaRPr lang="en-US"/>
          </a:p>
        </p:txBody>
      </p:sp>
      <p:sp>
        <p:nvSpPr>
          <p:cNvPr id="6" name="Footer Placeholder 5">
            <a:extLst>
              <a:ext uri="{FF2B5EF4-FFF2-40B4-BE49-F238E27FC236}">
                <a16:creationId xmlns:a16="http://schemas.microsoft.com/office/drawing/2014/main" id="{2504F11A-AF53-744D-9C18-F457EFC81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FB47A-DC15-F048-A957-96625292B23C}"/>
              </a:ext>
            </a:extLst>
          </p:cNvPr>
          <p:cNvSpPr>
            <a:spLocks noGrp="1"/>
          </p:cNvSpPr>
          <p:nvPr>
            <p:ph type="sldNum" sz="quarter" idx="12"/>
          </p:nvPr>
        </p:nvSpPr>
        <p:spPr/>
        <p:txBody>
          <a:bodyPr/>
          <a:lstStyle/>
          <a:p>
            <a:fld id="{6743CDB8-AD47-4A49-815A-D747C5A2C7FF}" type="slidenum">
              <a:rPr lang="en-US" smtClean="0"/>
              <a:t>‹#›</a:t>
            </a:fld>
            <a:endParaRPr lang="en-US"/>
          </a:p>
        </p:txBody>
      </p:sp>
    </p:spTree>
    <p:extLst>
      <p:ext uri="{BB962C8B-B14F-4D97-AF65-F5344CB8AC3E}">
        <p14:creationId xmlns:p14="http://schemas.microsoft.com/office/powerpoint/2010/main" val="130675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E6231-810D-F343-B2EE-FB26B704D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65CC67-5CA5-6F4C-B65C-6556226B1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509CD-07AA-B342-8383-8304997D2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21F70-9D78-F942-AC21-E44030292C16}" type="datetimeFigureOut">
              <a:rPr lang="en-US" smtClean="0"/>
              <a:t>1/28/2021</a:t>
            </a:fld>
            <a:endParaRPr lang="en-US"/>
          </a:p>
        </p:txBody>
      </p:sp>
      <p:sp>
        <p:nvSpPr>
          <p:cNvPr id="5" name="Footer Placeholder 4">
            <a:extLst>
              <a:ext uri="{FF2B5EF4-FFF2-40B4-BE49-F238E27FC236}">
                <a16:creationId xmlns:a16="http://schemas.microsoft.com/office/drawing/2014/main" id="{80F7E34F-DE99-B440-82AC-ED11C9EFA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0FE918-FB42-CB45-90B9-4382DBB21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CDB8-AD47-4A49-815A-D747C5A2C7FF}" type="slidenum">
              <a:rPr lang="en-US" smtClean="0"/>
              <a:t>‹#›</a:t>
            </a:fld>
            <a:endParaRPr lang="en-US"/>
          </a:p>
        </p:txBody>
      </p:sp>
    </p:spTree>
    <p:extLst>
      <p:ext uri="{BB962C8B-B14F-4D97-AF65-F5344CB8AC3E}">
        <p14:creationId xmlns:p14="http://schemas.microsoft.com/office/powerpoint/2010/main" val="372754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802B0D-806A-4342-B10E-EE1C76AB34C4}"/>
              </a:ext>
            </a:extLst>
          </p:cNvPr>
          <p:cNvSpPr txBox="1"/>
          <p:nvPr/>
        </p:nvSpPr>
        <p:spPr>
          <a:xfrm>
            <a:off x="1140996" y="996824"/>
            <a:ext cx="9910009" cy="6617196"/>
          </a:xfrm>
          <a:prstGeom prst="rect">
            <a:avLst/>
          </a:prstGeom>
          <a:noFill/>
        </p:spPr>
        <p:txBody>
          <a:bodyPr wrap="square" rtlCol="0">
            <a:spAutoFit/>
          </a:bodyPr>
          <a:lstStyle/>
          <a:p>
            <a:pPr algn="ctr"/>
            <a:endParaRPr lang="en-US" sz="4400" dirty="0">
              <a:latin typeface="KAHighway Medium" panose="02000603000000000000" pitchFamily="2" charset="0"/>
              <a:ea typeface="KAHighway Medium" panose="02000603000000000000" pitchFamily="2" charset="0"/>
            </a:endParaRPr>
          </a:p>
          <a:p>
            <a:pPr algn="ctr"/>
            <a:endParaRPr lang="en-US" sz="4400" dirty="0">
              <a:latin typeface="KAHighway Medium" panose="02000603000000000000" pitchFamily="2" charset="0"/>
              <a:ea typeface="KAHighway Medium" panose="02000603000000000000" pitchFamily="2" charset="0"/>
            </a:endParaRPr>
          </a:p>
          <a:p>
            <a:pPr algn="ctr"/>
            <a:r>
              <a:rPr lang="en-US" sz="8000" dirty="0">
                <a:latin typeface="Twinkl" pitchFamily="2" charset="77"/>
                <a:ea typeface="KAHighway Medium" panose="02000603000000000000" pitchFamily="2" charset="0"/>
              </a:rPr>
              <a:t>Monday 1st February </a:t>
            </a:r>
          </a:p>
          <a:p>
            <a:pPr algn="ctr"/>
            <a:r>
              <a:rPr lang="en-US" sz="8000" dirty="0">
                <a:latin typeface="Twinkl" pitchFamily="2" charset="77"/>
                <a:ea typeface="KAHighway Medium" panose="02000603000000000000" pitchFamily="2" charset="0"/>
              </a:rPr>
              <a:t>01.02.21</a:t>
            </a:r>
            <a:endParaRPr lang="en-US" sz="4400" dirty="0">
              <a:latin typeface="Twinkl" pitchFamily="2" charset="77"/>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p:txBody>
      </p:sp>
    </p:spTree>
    <p:extLst>
      <p:ext uri="{BB962C8B-B14F-4D97-AF65-F5344CB8AC3E}">
        <p14:creationId xmlns:p14="http://schemas.microsoft.com/office/powerpoint/2010/main" val="421261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2ED9E-113A-F241-9166-E5A51A394AC9}"/>
              </a:ext>
            </a:extLst>
          </p:cNvPr>
          <p:cNvSpPr txBox="1"/>
          <p:nvPr/>
        </p:nvSpPr>
        <p:spPr>
          <a:xfrm>
            <a:off x="3052154" y="293096"/>
            <a:ext cx="5896305" cy="923330"/>
          </a:xfrm>
          <a:prstGeom prst="rect">
            <a:avLst/>
          </a:prstGeom>
          <a:noFill/>
        </p:spPr>
        <p:txBody>
          <a:bodyPr wrap="square" rtlCol="0">
            <a:spAutoFit/>
          </a:bodyPr>
          <a:lstStyle/>
          <a:p>
            <a:pPr algn="ctr"/>
            <a:r>
              <a:rPr lang="en-US" sz="5400" dirty="0">
                <a:latin typeface="Twinkl" pitchFamily="2" charset="77"/>
                <a:ea typeface="KAHighway Medium" panose="02000603000000000000" pitchFamily="2" charset="0"/>
              </a:rPr>
              <a:t>Task Overview</a:t>
            </a:r>
          </a:p>
        </p:txBody>
      </p:sp>
      <p:sp>
        <p:nvSpPr>
          <p:cNvPr id="3" name="TextBox 2">
            <a:extLst>
              <a:ext uri="{FF2B5EF4-FFF2-40B4-BE49-F238E27FC236}">
                <a16:creationId xmlns:a16="http://schemas.microsoft.com/office/drawing/2014/main" id="{8F0FC542-EC83-C340-99B1-6EDDA24AD263}"/>
              </a:ext>
            </a:extLst>
          </p:cNvPr>
          <p:cNvSpPr txBox="1"/>
          <p:nvPr/>
        </p:nvSpPr>
        <p:spPr>
          <a:xfrm>
            <a:off x="1635758" y="2338169"/>
            <a:ext cx="2672080" cy="489364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winkl" pitchFamily="2" charset="77"/>
                <a:ea typeface="KAHighway Medium" panose="02000603000000000000" pitchFamily="2" charset="0"/>
              </a:rPr>
              <a:t>Live lesson </a:t>
            </a:r>
            <a:r>
              <a:rPr lang="en-US" sz="2000" b="1" u="sng" dirty="0">
                <a:latin typeface="Twinkl" pitchFamily="2" charset="77"/>
                <a:ea typeface="KAHighway Medium" panose="02000603000000000000" pitchFamily="2" charset="0"/>
              </a:rPr>
              <a:t>11am</a:t>
            </a:r>
            <a:r>
              <a:rPr lang="en-US" sz="2000" dirty="0">
                <a:latin typeface="Twinkl" pitchFamily="2" charset="77"/>
                <a:ea typeface="KAHighway Medium" panose="02000603000000000000" pitchFamily="2" charset="0"/>
              </a:rPr>
              <a:t>; Talk for Writing </a:t>
            </a:r>
          </a:p>
          <a:p>
            <a:pPr marL="342900" indent="-342900">
              <a:buFont typeface="Arial" panose="020B0604020202020204" pitchFamily="34" charset="0"/>
              <a:buChar char="•"/>
            </a:pPr>
            <a:endParaRPr lang="en-US" sz="2000" dirty="0">
              <a:latin typeface="Twinkl" pitchFamily="2" charset="77"/>
              <a:ea typeface="KAHighway Medium" panose="02000603000000000000" pitchFamily="2" charset="0"/>
            </a:endParaRPr>
          </a:p>
          <a:p>
            <a:pPr marL="342900" indent="-342900">
              <a:buFont typeface="Arial" panose="020B0604020202020204" pitchFamily="34" charset="0"/>
              <a:buChar char="•"/>
            </a:pPr>
            <a:r>
              <a:rPr lang="en-US" sz="2000" dirty="0">
                <a:latin typeface="Twinkl" pitchFamily="2" charset="77"/>
                <a:ea typeface="KAHighway Medium" panose="02000603000000000000" pitchFamily="2" charset="0"/>
              </a:rPr>
              <a:t>Spelling list – differentiated tasks </a:t>
            </a: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p:txBody>
      </p:sp>
      <p:sp>
        <p:nvSpPr>
          <p:cNvPr id="4" name="TextBox 3">
            <a:extLst>
              <a:ext uri="{FF2B5EF4-FFF2-40B4-BE49-F238E27FC236}">
                <a16:creationId xmlns:a16="http://schemas.microsoft.com/office/drawing/2014/main" id="{3C73B758-ADA3-6D4F-8EC8-00458B8EB043}"/>
              </a:ext>
            </a:extLst>
          </p:cNvPr>
          <p:cNvSpPr txBox="1"/>
          <p:nvPr/>
        </p:nvSpPr>
        <p:spPr>
          <a:xfrm>
            <a:off x="4759960" y="2338169"/>
            <a:ext cx="2672080" cy="4985980"/>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Twinkl" pitchFamily="2" charset="77"/>
                <a:ea typeface="KAHighway Medium" panose="02000603000000000000" pitchFamily="2" charset="0"/>
              </a:rPr>
              <a:t>Daily 10</a:t>
            </a:r>
          </a:p>
          <a:p>
            <a:pPr marL="457200" indent="-457200">
              <a:buFont typeface="Arial" panose="020B0604020202020204" pitchFamily="34" charset="0"/>
              <a:buChar char="•"/>
            </a:pPr>
            <a:endParaRPr lang="en-US" dirty="0">
              <a:latin typeface="Twinkl" pitchFamily="2" charset="77"/>
              <a:ea typeface="KAHighway Medium" panose="02000603000000000000" pitchFamily="2" charset="0"/>
            </a:endParaRPr>
          </a:p>
          <a:p>
            <a:pPr marL="457200" indent="-457200">
              <a:buFont typeface="Arial" panose="020B0604020202020204" pitchFamily="34" charset="0"/>
              <a:buChar char="•"/>
            </a:pPr>
            <a:r>
              <a:rPr lang="en-US" dirty="0">
                <a:latin typeface="Twinkl" pitchFamily="2" charset="77"/>
                <a:ea typeface="KAHighway Medium" panose="02000603000000000000" pitchFamily="2" charset="0"/>
              </a:rPr>
              <a:t>Number work; assigned games on Education City </a:t>
            </a:r>
          </a:p>
          <a:p>
            <a:pPr marL="457200" indent="-457200">
              <a:buFont typeface="Arial" panose="020B0604020202020204" pitchFamily="34" charset="0"/>
              <a:buChar char="•"/>
            </a:pPr>
            <a:endParaRPr lang="en-US" dirty="0">
              <a:latin typeface="Twinkl" pitchFamily="2" charset="77"/>
              <a:ea typeface="KAHighway Medium" panose="02000603000000000000" pitchFamily="2" charset="0"/>
            </a:endParaRPr>
          </a:p>
          <a:p>
            <a:pPr marL="457200" indent="-457200">
              <a:buFont typeface="Arial" panose="020B0604020202020204" pitchFamily="34" charset="0"/>
              <a:buChar char="•"/>
            </a:pPr>
            <a:endParaRPr lang="en-US" dirty="0">
              <a:latin typeface="Twinkl" pitchFamily="2" charset="77"/>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p:txBody>
      </p:sp>
      <p:sp>
        <p:nvSpPr>
          <p:cNvPr id="5" name="TextBox 4">
            <a:extLst>
              <a:ext uri="{FF2B5EF4-FFF2-40B4-BE49-F238E27FC236}">
                <a16:creationId xmlns:a16="http://schemas.microsoft.com/office/drawing/2014/main" id="{3D10CBDE-D066-A744-9CA5-1B1E39809E28}"/>
              </a:ext>
            </a:extLst>
          </p:cNvPr>
          <p:cNvSpPr txBox="1"/>
          <p:nvPr/>
        </p:nvSpPr>
        <p:spPr>
          <a:xfrm>
            <a:off x="7884162" y="2338169"/>
            <a:ext cx="2672080" cy="4154984"/>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winkl" pitchFamily="2" charset="77"/>
                <a:ea typeface="KAHighway Medium" panose="02000603000000000000" pitchFamily="2" charset="0"/>
              </a:rPr>
              <a:t>Scottish artists – create a picture in the style of a Sottish artist  </a:t>
            </a: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a:p>
            <a:pPr algn="ctr"/>
            <a:endParaRPr lang="en-US" sz="3200" dirty="0">
              <a:latin typeface="KAHighway Medium" panose="02000603000000000000" pitchFamily="2" charset="0"/>
              <a:ea typeface="KAHighway Medium" panose="02000603000000000000" pitchFamily="2" charset="0"/>
            </a:endParaRPr>
          </a:p>
        </p:txBody>
      </p:sp>
      <p:sp>
        <p:nvSpPr>
          <p:cNvPr id="6" name="TextBox 5">
            <a:extLst>
              <a:ext uri="{FF2B5EF4-FFF2-40B4-BE49-F238E27FC236}">
                <a16:creationId xmlns:a16="http://schemas.microsoft.com/office/drawing/2014/main" id="{B996FE21-31E9-DE49-9315-EE37887A5E95}"/>
              </a:ext>
            </a:extLst>
          </p:cNvPr>
          <p:cNvSpPr txBox="1"/>
          <p:nvPr/>
        </p:nvSpPr>
        <p:spPr>
          <a:xfrm>
            <a:off x="1595120" y="1586329"/>
            <a:ext cx="2672080" cy="646331"/>
          </a:xfrm>
          <a:prstGeom prst="rect">
            <a:avLst/>
          </a:prstGeom>
          <a:noFill/>
        </p:spPr>
        <p:txBody>
          <a:bodyPr wrap="square" rtlCol="0">
            <a:spAutoFit/>
          </a:bodyPr>
          <a:lstStyle/>
          <a:p>
            <a:pPr algn="ctr"/>
            <a:r>
              <a:rPr lang="en-US" sz="2800" dirty="0">
                <a:latin typeface="Twinkl" pitchFamily="2" charset="77"/>
                <a:ea typeface="KAHighway Medium" panose="02000603000000000000" pitchFamily="2" charset="0"/>
              </a:rPr>
              <a:t>Literacy</a:t>
            </a:r>
            <a:r>
              <a:rPr lang="en-US" sz="3600" dirty="0">
                <a:latin typeface="Twinkl" pitchFamily="2" charset="77"/>
                <a:ea typeface="KAHighway Medium" panose="02000603000000000000" pitchFamily="2" charset="0"/>
              </a:rPr>
              <a:t> </a:t>
            </a:r>
          </a:p>
        </p:txBody>
      </p:sp>
      <p:sp>
        <p:nvSpPr>
          <p:cNvPr id="7" name="TextBox 6">
            <a:extLst>
              <a:ext uri="{FF2B5EF4-FFF2-40B4-BE49-F238E27FC236}">
                <a16:creationId xmlns:a16="http://schemas.microsoft.com/office/drawing/2014/main" id="{4896AF81-8803-6A4A-84C4-448F63357E77}"/>
              </a:ext>
            </a:extLst>
          </p:cNvPr>
          <p:cNvSpPr txBox="1"/>
          <p:nvPr/>
        </p:nvSpPr>
        <p:spPr>
          <a:xfrm>
            <a:off x="4759959" y="1711884"/>
            <a:ext cx="2672080" cy="523220"/>
          </a:xfrm>
          <a:prstGeom prst="rect">
            <a:avLst/>
          </a:prstGeom>
          <a:noFill/>
        </p:spPr>
        <p:txBody>
          <a:bodyPr wrap="square" rtlCol="0">
            <a:spAutoFit/>
          </a:bodyPr>
          <a:lstStyle/>
          <a:p>
            <a:pPr algn="ctr"/>
            <a:r>
              <a:rPr lang="en-US" sz="2800" dirty="0">
                <a:latin typeface="Twinkl" pitchFamily="2" charset="77"/>
                <a:ea typeface="KAHighway Medium" panose="02000603000000000000" pitchFamily="2" charset="0"/>
              </a:rPr>
              <a:t>Numeracy</a:t>
            </a:r>
          </a:p>
        </p:txBody>
      </p:sp>
      <p:sp>
        <p:nvSpPr>
          <p:cNvPr id="8" name="TextBox 7">
            <a:extLst>
              <a:ext uri="{FF2B5EF4-FFF2-40B4-BE49-F238E27FC236}">
                <a16:creationId xmlns:a16="http://schemas.microsoft.com/office/drawing/2014/main" id="{896FE617-2828-D14C-860B-209307499347}"/>
              </a:ext>
            </a:extLst>
          </p:cNvPr>
          <p:cNvSpPr txBox="1"/>
          <p:nvPr/>
        </p:nvSpPr>
        <p:spPr>
          <a:xfrm>
            <a:off x="7607716" y="1700885"/>
            <a:ext cx="3386350" cy="523220"/>
          </a:xfrm>
          <a:prstGeom prst="rect">
            <a:avLst/>
          </a:prstGeom>
          <a:noFill/>
        </p:spPr>
        <p:txBody>
          <a:bodyPr wrap="square" rtlCol="0">
            <a:spAutoFit/>
          </a:bodyPr>
          <a:lstStyle/>
          <a:p>
            <a:pPr algn="ctr"/>
            <a:r>
              <a:rPr lang="en-US" sz="2800" dirty="0">
                <a:latin typeface="Twinkl" pitchFamily="2" charset="77"/>
                <a:ea typeface="KAHighway Medium" panose="02000603000000000000" pitchFamily="2" charset="0"/>
              </a:rPr>
              <a:t>IDL</a:t>
            </a:r>
          </a:p>
        </p:txBody>
      </p:sp>
    </p:spTree>
    <p:extLst>
      <p:ext uri="{BB962C8B-B14F-4D97-AF65-F5344CB8AC3E}">
        <p14:creationId xmlns:p14="http://schemas.microsoft.com/office/powerpoint/2010/main" val="146760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99067A-7BDC-884D-94ED-39DAFD464AA2}"/>
              </a:ext>
            </a:extLst>
          </p:cNvPr>
          <p:cNvSpPr txBox="1"/>
          <p:nvPr/>
        </p:nvSpPr>
        <p:spPr>
          <a:xfrm>
            <a:off x="1205303" y="474897"/>
            <a:ext cx="9504947" cy="3631763"/>
          </a:xfrm>
          <a:prstGeom prst="rect">
            <a:avLst/>
          </a:prstGeom>
          <a:noFill/>
        </p:spPr>
        <p:txBody>
          <a:bodyPr wrap="square" rtlCol="0">
            <a:spAutoFit/>
          </a:bodyPr>
          <a:lstStyle/>
          <a:p>
            <a:pPr algn="ctr"/>
            <a:endParaRPr lang="en-US" sz="4400" dirty="0">
              <a:latin typeface="KAHighway Medium" panose="02000603000000000000" pitchFamily="2" charset="0"/>
              <a:ea typeface="KAHighway Medium" panose="02000603000000000000" pitchFamily="2" charset="0"/>
            </a:endParaRPr>
          </a:p>
          <a:p>
            <a:pPr algn="ctr"/>
            <a:r>
              <a:rPr lang="en-US" sz="4800" u="sng" dirty="0">
                <a:latin typeface="KG HAPPY Solid" panose="02000000000000000000" pitchFamily="2" charset="77"/>
                <a:ea typeface="KAHighway Medium" panose="02000603000000000000" pitchFamily="2" charset="0"/>
              </a:rPr>
              <a:t>Writing</a:t>
            </a:r>
            <a:r>
              <a:rPr lang="en-US" sz="1400" dirty="0">
                <a:latin typeface="Twinkl" pitchFamily="2" charset="77"/>
                <a:ea typeface="KAHighway Medium" panose="02000603000000000000" pitchFamily="2" charset="0"/>
              </a:rPr>
              <a:t> </a:t>
            </a: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p:txBody>
      </p:sp>
      <p:sp>
        <p:nvSpPr>
          <p:cNvPr id="5" name="TextBox 4">
            <a:extLst>
              <a:ext uri="{FF2B5EF4-FFF2-40B4-BE49-F238E27FC236}">
                <a16:creationId xmlns:a16="http://schemas.microsoft.com/office/drawing/2014/main" id="{CA791015-A871-3549-9ABE-6BB56C32F7EC}"/>
              </a:ext>
            </a:extLst>
          </p:cNvPr>
          <p:cNvSpPr txBox="1"/>
          <p:nvPr/>
        </p:nvSpPr>
        <p:spPr>
          <a:xfrm>
            <a:off x="1481750" y="2110024"/>
            <a:ext cx="9228500" cy="2246769"/>
          </a:xfrm>
          <a:prstGeom prst="rect">
            <a:avLst/>
          </a:prstGeom>
          <a:noFill/>
        </p:spPr>
        <p:txBody>
          <a:bodyPr wrap="square" rtlCol="0">
            <a:spAutoFit/>
          </a:bodyPr>
          <a:lstStyle/>
          <a:p>
            <a:r>
              <a:rPr lang="en-US" sz="2000" dirty="0">
                <a:latin typeface="Twinkl" pitchFamily="2" charset="77"/>
              </a:rPr>
              <a:t>Join our live lesson at </a:t>
            </a:r>
            <a:r>
              <a:rPr lang="en-US" sz="2000" b="1" u="sng" dirty="0">
                <a:latin typeface="Twinkl" pitchFamily="2" charset="77"/>
              </a:rPr>
              <a:t>11am</a:t>
            </a:r>
            <a:r>
              <a:rPr lang="en-US" sz="2000" dirty="0">
                <a:latin typeface="Twinkl" pitchFamily="2" charset="77"/>
              </a:rPr>
              <a:t> on Teams for this week’s writing task. We will </a:t>
            </a:r>
            <a:r>
              <a:rPr lang="en-US" sz="2000" dirty="0" err="1">
                <a:latin typeface="Twinkl" pitchFamily="2" charset="77"/>
              </a:rPr>
              <a:t>practise</a:t>
            </a:r>
            <a:r>
              <a:rPr lang="en-US" sz="2000" dirty="0">
                <a:latin typeface="Twinkl" pitchFamily="2" charset="77"/>
              </a:rPr>
              <a:t> our story, ‘The Magic Porridge Pot’ and continue to learn this with actions. We will have a look at some key words in the story. </a:t>
            </a:r>
          </a:p>
          <a:p>
            <a:endParaRPr lang="en-US" sz="2000" dirty="0">
              <a:latin typeface="Twinkl" pitchFamily="2" charset="77"/>
            </a:endParaRPr>
          </a:p>
          <a:p>
            <a:r>
              <a:rPr lang="en-US" sz="2000" dirty="0">
                <a:latin typeface="Twinkl" pitchFamily="2" charset="77"/>
              </a:rPr>
              <a:t>If you can’t make the live, the story and all information from the live relating to follow up tasks will be available on Seesaw, the class BLOG page, and our class Teams </a:t>
            </a:r>
            <a:r>
              <a:rPr lang="en-US" sz="2000" dirty="0">
                <a:latin typeface="Twinkl" pitchFamily="2" charset="77"/>
                <a:sym typeface="Wingdings" pitchFamily="2" charset="2"/>
              </a:rPr>
              <a:t> </a:t>
            </a:r>
            <a:endParaRPr lang="en-US" sz="2000" dirty="0">
              <a:latin typeface="Twinkl" pitchFamily="2" charset="77"/>
            </a:endParaRPr>
          </a:p>
        </p:txBody>
      </p:sp>
    </p:spTree>
    <p:extLst>
      <p:ext uri="{BB962C8B-B14F-4D97-AF65-F5344CB8AC3E}">
        <p14:creationId xmlns:p14="http://schemas.microsoft.com/office/powerpoint/2010/main" val="107295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C1D1D-11EC-E84D-8DB7-4DFC04B32D09}"/>
              </a:ext>
            </a:extLst>
          </p:cNvPr>
          <p:cNvSpPr txBox="1"/>
          <p:nvPr/>
        </p:nvSpPr>
        <p:spPr>
          <a:xfrm>
            <a:off x="1343526" y="-662788"/>
            <a:ext cx="9504947" cy="4708981"/>
          </a:xfrm>
          <a:prstGeom prst="rect">
            <a:avLst/>
          </a:prstGeom>
          <a:noFill/>
        </p:spPr>
        <p:txBody>
          <a:bodyPr wrap="square" rtlCol="0">
            <a:spAutoFit/>
          </a:bodyPr>
          <a:lstStyle/>
          <a:p>
            <a:pPr algn="ctr"/>
            <a:endParaRPr lang="en-US" sz="4400" dirty="0">
              <a:latin typeface="KAHighway Medium" panose="02000603000000000000" pitchFamily="2" charset="0"/>
              <a:ea typeface="KAHighway Medium" panose="02000603000000000000" pitchFamily="2" charset="0"/>
            </a:endParaRPr>
          </a:p>
          <a:p>
            <a:pPr algn="ctr"/>
            <a:endParaRPr lang="en-US" sz="4400" dirty="0">
              <a:latin typeface="KAHighway Medium" panose="02000603000000000000" pitchFamily="2" charset="0"/>
              <a:ea typeface="KAHighway Medium" panose="02000603000000000000" pitchFamily="2" charset="0"/>
            </a:endParaRPr>
          </a:p>
          <a:p>
            <a:pPr algn="ctr"/>
            <a:r>
              <a:rPr lang="en-US" sz="4800" u="sng" dirty="0">
                <a:latin typeface="KG HAPPY Solid" panose="02000000000000000000" pitchFamily="2" charset="77"/>
                <a:ea typeface="KAHighway Medium" panose="02000603000000000000" pitchFamily="2" charset="0"/>
              </a:rPr>
              <a:t>Spelling</a:t>
            </a:r>
            <a:r>
              <a:rPr lang="en-US" sz="8000" dirty="0">
                <a:latin typeface="KAHighway Medium" panose="02000603000000000000" pitchFamily="2" charset="0"/>
                <a:ea typeface="KAHighway Medium" panose="02000603000000000000" pitchFamily="2" charset="0"/>
              </a:rPr>
              <a:t> </a:t>
            </a:r>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p:txBody>
      </p:sp>
      <p:sp>
        <p:nvSpPr>
          <p:cNvPr id="3" name="TextBox 2">
            <a:extLst>
              <a:ext uri="{FF2B5EF4-FFF2-40B4-BE49-F238E27FC236}">
                <a16:creationId xmlns:a16="http://schemas.microsoft.com/office/drawing/2014/main" id="{BA591464-1E25-C642-A061-7450766F6318}"/>
              </a:ext>
            </a:extLst>
          </p:cNvPr>
          <p:cNvSpPr txBox="1"/>
          <p:nvPr/>
        </p:nvSpPr>
        <p:spPr>
          <a:xfrm>
            <a:off x="1710069" y="1956391"/>
            <a:ext cx="8771860" cy="2308324"/>
          </a:xfrm>
          <a:prstGeom prst="rect">
            <a:avLst/>
          </a:prstGeom>
          <a:noFill/>
        </p:spPr>
        <p:txBody>
          <a:bodyPr wrap="square" rtlCol="0">
            <a:spAutoFit/>
          </a:bodyPr>
          <a:lstStyle/>
          <a:p>
            <a:r>
              <a:rPr lang="en-US" b="1" u="sng" dirty="0">
                <a:latin typeface="Twinkl" pitchFamily="2" charset="77"/>
              </a:rPr>
              <a:t>Coco Pops &amp; Shreddies</a:t>
            </a:r>
            <a:r>
              <a:rPr lang="en-US" dirty="0">
                <a:latin typeface="Twinkl" pitchFamily="2" charset="77"/>
              </a:rPr>
              <a:t> – look at this week’s spelling list and try to identify the 		                       spelling sound of the week; look for a common sound or 		          pattern in your words. When you think you have spotted     		          the pattern, write this at the top of a new page in your   		          </a:t>
            </a:r>
            <a:r>
              <a:rPr lang="en-US" b="1" u="sng" dirty="0">
                <a:latin typeface="Twinkl" pitchFamily="2" charset="77"/>
              </a:rPr>
              <a:t>blue</a:t>
            </a:r>
            <a:r>
              <a:rPr lang="en-US" dirty="0">
                <a:latin typeface="Twinkl" pitchFamily="2" charset="77"/>
              </a:rPr>
              <a:t> jotter. Underneath, put your words into Elkonin boxes. 	                      Remember to write the word out once first, and then re-	   		         write the word in the boxes. Your page should look like the 		         example shown to the left. </a:t>
            </a:r>
            <a:endParaRPr lang="en-US" b="1" u="sng" dirty="0">
              <a:latin typeface="Twinkl" pitchFamily="2" charset="77"/>
            </a:endParaRPr>
          </a:p>
        </p:txBody>
      </p:sp>
      <p:pic>
        <p:nvPicPr>
          <p:cNvPr id="4" name="Picture 3">
            <a:extLst>
              <a:ext uri="{FF2B5EF4-FFF2-40B4-BE49-F238E27FC236}">
                <a16:creationId xmlns:a16="http://schemas.microsoft.com/office/drawing/2014/main" id="{B5D8ECF0-CFC9-9746-A0F4-5A0B888DC3EB}"/>
              </a:ext>
            </a:extLst>
          </p:cNvPr>
          <p:cNvPicPr>
            <a:picLocks noChangeAspect="1"/>
          </p:cNvPicPr>
          <p:nvPr/>
        </p:nvPicPr>
        <p:blipFill>
          <a:blip r:embed="rId3"/>
          <a:stretch>
            <a:fillRect/>
          </a:stretch>
        </p:blipFill>
        <p:spPr>
          <a:xfrm>
            <a:off x="1460483" y="2361367"/>
            <a:ext cx="2579889" cy="3369651"/>
          </a:xfrm>
          <a:prstGeom prst="rect">
            <a:avLst/>
          </a:prstGeom>
        </p:spPr>
      </p:pic>
      <p:sp>
        <p:nvSpPr>
          <p:cNvPr id="5" name="TextBox 4">
            <a:extLst>
              <a:ext uri="{FF2B5EF4-FFF2-40B4-BE49-F238E27FC236}">
                <a16:creationId xmlns:a16="http://schemas.microsoft.com/office/drawing/2014/main" id="{11E4F9E3-F023-0141-8F26-2D14B7043C5B}"/>
              </a:ext>
            </a:extLst>
          </p:cNvPr>
          <p:cNvSpPr txBox="1"/>
          <p:nvPr/>
        </p:nvSpPr>
        <p:spPr>
          <a:xfrm>
            <a:off x="1903228" y="2470629"/>
            <a:ext cx="1956391" cy="307777"/>
          </a:xfrm>
          <a:prstGeom prst="rect">
            <a:avLst/>
          </a:prstGeom>
          <a:noFill/>
        </p:spPr>
        <p:txBody>
          <a:bodyPr wrap="square" rtlCol="0">
            <a:spAutoFit/>
          </a:bodyPr>
          <a:lstStyle/>
          <a:p>
            <a:r>
              <a:rPr lang="en-US" sz="1400" dirty="0">
                <a:latin typeface="Twinkl" pitchFamily="2" charset="77"/>
              </a:rPr>
              <a:t>Monday 1st February </a:t>
            </a:r>
          </a:p>
        </p:txBody>
      </p:sp>
      <p:sp>
        <p:nvSpPr>
          <p:cNvPr id="6" name="Cloud 5">
            <a:extLst>
              <a:ext uri="{FF2B5EF4-FFF2-40B4-BE49-F238E27FC236}">
                <a16:creationId xmlns:a16="http://schemas.microsoft.com/office/drawing/2014/main" id="{D3E0FC40-3176-7941-B0C8-54735617F23E}"/>
              </a:ext>
            </a:extLst>
          </p:cNvPr>
          <p:cNvSpPr/>
          <p:nvPr/>
        </p:nvSpPr>
        <p:spPr>
          <a:xfrm>
            <a:off x="2070898" y="2801732"/>
            <a:ext cx="1359057" cy="709825"/>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3E5FF1-D005-3042-A717-D5DD5AFAD14D}"/>
              </a:ext>
            </a:extLst>
          </p:cNvPr>
          <p:cNvSpPr txBox="1"/>
          <p:nvPr/>
        </p:nvSpPr>
        <p:spPr>
          <a:xfrm>
            <a:off x="2376106" y="3002755"/>
            <a:ext cx="1359057" cy="307777"/>
          </a:xfrm>
          <a:prstGeom prst="rect">
            <a:avLst/>
          </a:prstGeom>
          <a:noFill/>
        </p:spPr>
        <p:txBody>
          <a:bodyPr wrap="square" rtlCol="0">
            <a:spAutoFit/>
          </a:bodyPr>
          <a:lstStyle/>
          <a:p>
            <a:r>
              <a:rPr lang="en-US" sz="1400" dirty="0">
                <a:latin typeface="Twinkl" pitchFamily="2" charset="77"/>
              </a:rPr>
              <a:t>sound</a:t>
            </a:r>
          </a:p>
        </p:txBody>
      </p:sp>
      <p:sp>
        <p:nvSpPr>
          <p:cNvPr id="8" name="TextBox 7">
            <a:extLst>
              <a:ext uri="{FF2B5EF4-FFF2-40B4-BE49-F238E27FC236}">
                <a16:creationId xmlns:a16="http://schemas.microsoft.com/office/drawing/2014/main" id="{30A50E1A-FAE1-D64F-8274-01A72F8248A9}"/>
              </a:ext>
            </a:extLst>
          </p:cNvPr>
          <p:cNvSpPr txBox="1"/>
          <p:nvPr/>
        </p:nvSpPr>
        <p:spPr>
          <a:xfrm>
            <a:off x="1772230" y="3535711"/>
            <a:ext cx="1956391" cy="261610"/>
          </a:xfrm>
          <a:prstGeom prst="rect">
            <a:avLst/>
          </a:prstGeom>
          <a:noFill/>
        </p:spPr>
        <p:txBody>
          <a:bodyPr wrap="square" rtlCol="0">
            <a:spAutoFit/>
          </a:bodyPr>
          <a:lstStyle/>
          <a:p>
            <a:r>
              <a:rPr lang="en-US" sz="1100" dirty="0">
                <a:latin typeface="Twinkl" pitchFamily="2" charset="77"/>
              </a:rPr>
              <a:t>red</a:t>
            </a:r>
          </a:p>
        </p:txBody>
      </p:sp>
      <p:sp>
        <p:nvSpPr>
          <p:cNvPr id="9" name="Frame 8">
            <a:extLst>
              <a:ext uri="{FF2B5EF4-FFF2-40B4-BE49-F238E27FC236}">
                <a16:creationId xmlns:a16="http://schemas.microsoft.com/office/drawing/2014/main" id="{E5171B17-B2A8-9746-BE87-EC485872D8D6}"/>
              </a:ext>
            </a:extLst>
          </p:cNvPr>
          <p:cNvSpPr/>
          <p:nvPr/>
        </p:nvSpPr>
        <p:spPr>
          <a:xfrm>
            <a:off x="2369667" y="3573225"/>
            <a:ext cx="122395" cy="165111"/>
          </a:xfrm>
          <a:prstGeom prst="frame">
            <a:avLst/>
          </a:prstGeom>
          <a:solidFill>
            <a:schemeClr val="tx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4E95799C-A343-684C-8110-71039A4CB7DF}"/>
              </a:ext>
            </a:extLst>
          </p:cNvPr>
          <p:cNvSpPr/>
          <p:nvPr/>
        </p:nvSpPr>
        <p:spPr>
          <a:xfrm>
            <a:off x="2483433" y="3577523"/>
            <a:ext cx="122395" cy="165111"/>
          </a:xfrm>
          <a:prstGeom prst="frame">
            <a:avLst/>
          </a:prstGeom>
          <a:solidFill>
            <a:schemeClr val="tx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E43ED3AD-0D77-324F-8545-A2FBA0A60A99}"/>
              </a:ext>
            </a:extLst>
          </p:cNvPr>
          <p:cNvSpPr/>
          <p:nvPr/>
        </p:nvSpPr>
        <p:spPr>
          <a:xfrm>
            <a:off x="2586457" y="3577523"/>
            <a:ext cx="122395" cy="165111"/>
          </a:xfrm>
          <a:prstGeom prst="frame">
            <a:avLst/>
          </a:prstGeom>
          <a:solidFill>
            <a:schemeClr val="tx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E598618B-88DD-7144-B7AA-8C0243A51A75}"/>
              </a:ext>
            </a:extLst>
          </p:cNvPr>
          <p:cNvSpPr txBox="1"/>
          <p:nvPr/>
        </p:nvSpPr>
        <p:spPr>
          <a:xfrm>
            <a:off x="1778772" y="3852293"/>
            <a:ext cx="1956391" cy="261610"/>
          </a:xfrm>
          <a:prstGeom prst="rect">
            <a:avLst/>
          </a:prstGeom>
          <a:noFill/>
        </p:spPr>
        <p:txBody>
          <a:bodyPr wrap="square" rtlCol="0">
            <a:spAutoFit/>
          </a:bodyPr>
          <a:lstStyle/>
          <a:p>
            <a:r>
              <a:rPr lang="en-US" sz="1100" dirty="0">
                <a:latin typeface="Twinkl" pitchFamily="2" charset="77"/>
              </a:rPr>
              <a:t>win</a:t>
            </a:r>
          </a:p>
        </p:txBody>
      </p:sp>
      <p:sp>
        <p:nvSpPr>
          <p:cNvPr id="14" name="TextBox 13">
            <a:extLst>
              <a:ext uri="{FF2B5EF4-FFF2-40B4-BE49-F238E27FC236}">
                <a16:creationId xmlns:a16="http://schemas.microsoft.com/office/drawing/2014/main" id="{73D5D10C-6B5B-A44F-95D6-F442C095C505}"/>
              </a:ext>
            </a:extLst>
          </p:cNvPr>
          <p:cNvSpPr txBox="1"/>
          <p:nvPr/>
        </p:nvSpPr>
        <p:spPr>
          <a:xfrm>
            <a:off x="4040372" y="4338320"/>
            <a:ext cx="6617468" cy="1323439"/>
          </a:xfrm>
          <a:prstGeom prst="rect">
            <a:avLst/>
          </a:prstGeom>
          <a:noFill/>
        </p:spPr>
        <p:txBody>
          <a:bodyPr wrap="square" rtlCol="0">
            <a:spAutoFit/>
          </a:bodyPr>
          <a:lstStyle/>
          <a:p>
            <a:r>
              <a:rPr lang="en-US" sz="1600" b="1" u="sng" dirty="0">
                <a:latin typeface="Twinkl" pitchFamily="2" charset="77"/>
              </a:rPr>
              <a:t>Rice Krispies</a:t>
            </a:r>
            <a:r>
              <a:rPr lang="en-US" sz="1600" dirty="0">
                <a:latin typeface="Twinkl" pitchFamily="2" charset="77"/>
              </a:rPr>
              <a:t> – look at your new spelling words for this week      	        and read each out loud until you are confident with them all. In the virtual classroom, find the digraph poster and watch the videos for the ‘</a:t>
            </a:r>
            <a:r>
              <a:rPr lang="en-US" sz="1600" dirty="0" err="1">
                <a:latin typeface="Twinkl" pitchFamily="2" charset="77"/>
              </a:rPr>
              <a:t>sh</a:t>
            </a:r>
            <a:r>
              <a:rPr lang="en-US" sz="1600" dirty="0">
                <a:latin typeface="Twinkl" pitchFamily="2" charset="77"/>
              </a:rPr>
              <a:t>’ sound. When you are confident with the sound and have read the words, pick a task to complete from this week’s spelling menu. </a:t>
            </a:r>
            <a:endParaRPr lang="en-US" sz="1600" b="1" u="sng" dirty="0">
              <a:latin typeface="Twinkl" pitchFamily="2" charset="77"/>
            </a:endParaRPr>
          </a:p>
        </p:txBody>
      </p:sp>
    </p:spTree>
    <p:extLst>
      <p:ext uri="{BB962C8B-B14F-4D97-AF65-F5344CB8AC3E}">
        <p14:creationId xmlns:p14="http://schemas.microsoft.com/office/powerpoint/2010/main" val="285733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72184FB-C778-DE4A-ACCC-722CEF63D55A}"/>
              </a:ext>
            </a:extLst>
          </p:cNvPr>
          <p:cNvSpPr txBox="1"/>
          <p:nvPr/>
        </p:nvSpPr>
        <p:spPr>
          <a:xfrm>
            <a:off x="2306320" y="1381759"/>
            <a:ext cx="2540000" cy="4401205"/>
          </a:xfrm>
          <a:prstGeom prst="rect">
            <a:avLst/>
          </a:prstGeom>
          <a:noFill/>
          <a:ln>
            <a:solidFill>
              <a:schemeClr val="tx1"/>
            </a:solidFill>
          </a:ln>
        </p:spPr>
        <p:txBody>
          <a:bodyPr wrap="square" rtlCol="0">
            <a:spAutoFit/>
          </a:bodyPr>
          <a:lstStyle/>
          <a:p>
            <a:pPr marL="342900" indent="-342900">
              <a:buAutoNum type="arabicPeriod"/>
            </a:pPr>
            <a:r>
              <a:rPr lang="en-US" sz="2800" dirty="0">
                <a:latin typeface="Twinkl" pitchFamily="2" charset="77"/>
              </a:rPr>
              <a:t>red</a:t>
            </a:r>
          </a:p>
          <a:p>
            <a:pPr marL="342900" indent="-342900">
              <a:buAutoNum type="arabicPeriod"/>
            </a:pPr>
            <a:r>
              <a:rPr lang="en-US" sz="2800" dirty="0">
                <a:latin typeface="Twinkl" pitchFamily="2" charset="77"/>
              </a:rPr>
              <a:t>win</a:t>
            </a:r>
          </a:p>
          <a:p>
            <a:pPr marL="342900" indent="-342900">
              <a:buAutoNum type="arabicPeriod"/>
            </a:pPr>
            <a:r>
              <a:rPr lang="en-US" sz="2800" dirty="0">
                <a:latin typeface="Twinkl" pitchFamily="2" charset="77"/>
              </a:rPr>
              <a:t>drum</a:t>
            </a:r>
          </a:p>
          <a:p>
            <a:pPr marL="342900" indent="-342900">
              <a:buAutoNum type="arabicPeriod"/>
            </a:pPr>
            <a:r>
              <a:rPr lang="en-US" sz="2800" dirty="0">
                <a:latin typeface="Twinkl" pitchFamily="2" charset="77"/>
              </a:rPr>
              <a:t>will</a:t>
            </a:r>
          </a:p>
          <a:p>
            <a:pPr marL="342900" indent="-342900">
              <a:buAutoNum type="arabicPeriod"/>
            </a:pPr>
            <a:r>
              <a:rPr lang="en-US" sz="2800" dirty="0">
                <a:latin typeface="Twinkl" pitchFamily="2" charset="77"/>
              </a:rPr>
              <a:t>bell</a:t>
            </a:r>
          </a:p>
          <a:p>
            <a:pPr marL="342900" indent="-342900">
              <a:buAutoNum type="arabicPeriod"/>
            </a:pPr>
            <a:r>
              <a:rPr lang="en-US" sz="2800" dirty="0">
                <a:latin typeface="Twinkl" pitchFamily="2" charset="77"/>
              </a:rPr>
              <a:t>doll</a:t>
            </a:r>
          </a:p>
          <a:p>
            <a:pPr marL="342900" indent="-342900">
              <a:buAutoNum type="arabicPeriod"/>
            </a:pPr>
            <a:r>
              <a:rPr lang="en-US" sz="2800" dirty="0">
                <a:latin typeface="Twinkl" pitchFamily="2" charset="77"/>
              </a:rPr>
              <a:t>skull</a:t>
            </a:r>
          </a:p>
          <a:p>
            <a:pPr marL="342900" indent="-342900">
              <a:buAutoNum type="arabicPeriod"/>
            </a:pPr>
            <a:r>
              <a:rPr lang="en-US" sz="2800" dirty="0">
                <a:latin typeface="Twinkl" pitchFamily="2" charset="77"/>
              </a:rPr>
              <a:t>said</a:t>
            </a:r>
          </a:p>
          <a:p>
            <a:pPr marL="342900" indent="-342900">
              <a:buAutoNum type="arabicPeriod"/>
            </a:pPr>
            <a:r>
              <a:rPr lang="en-US" sz="2800" dirty="0">
                <a:latin typeface="Twinkl" pitchFamily="2" charset="77"/>
              </a:rPr>
              <a:t>here</a:t>
            </a:r>
          </a:p>
          <a:p>
            <a:pPr marL="342900" indent="-342900">
              <a:buAutoNum type="arabicPeriod"/>
            </a:pPr>
            <a:r>
              <a:rPr lang="en-US" sz="2800" dirty="0">
                <a:latin typeface="Twinkl" pitchFamily="2" charset="77"/>
              </a:rPr>
              <a:t>windmill</a:t>
            </a:r>
          </a:p>
        </p:txBody>
      </p:sp>
      <p:sp>
        <p:nvSpPr>
          <p:cNvPr id="16" name="TextBox 15">
            <a:extLst>
              <a:ext uri="{FF2B5EF4-FFF2-40B4-BE49-F238E27FC236}">
                <a16:creationId xmlns:a16="http://schemas.microsoft.com/office/drawing/2014/main" id="{EED4DD77-39F1-544E-B85C-8BDDA39607C7}"/>
              </a:ext>
            </a:extLst>
          </p:cNvPr>
          <p:cNvSpPr txBox="1"/>
          <p:nvPr/>
        </p:nvSpPr>
        <p:spPr>
          <a:xfrm>
            <a:off x="7203440" y="1381758"/>
            <a:ext cx="2540000" cy="4401205"/>
          </a:xfrm>
          <a:prstGeom prst="rect">
            <a:avLst/>
          </a:prstGeom>
          <a:noFill/>
          <a:ln>
            <a:solidFill>
              <a:schemeClr val="tx1"/>
            </a:solidFill>
          </a:ln>
        </p:spPr>
        <p:txBody>
          <a:bodyPr wrap="square" rtlCol="0">
            <a:spAutoFit/>
          </a:bodyPr>
          <a:lstStyle/>
          <a:p>
            <a:pPr marL="342900" indent="-342900">
              <a:buAutoNum type="arabicPeriod"/>
            </a:pPr>
            <a:r>
              <a:rPr lang="en-US" sz="2800" dirty="0">
                <a:latin typeface="Twinkl" pitchFamily="2" charset="77"/>
              </a:rPr>
              <a:t>am</a:t>
            </a:r>
          </a:p>
          <a:p>
            <a:pPr marL="342900" indent="-342900">
              <a:buAutoNum type="arabicPeriod"/>
            </a:pPr>
            <a:r>
              <a:rPr lang="en-US" sz="2800" dirty="0">
                <a:latin typeface="Twinkl" pitchFamily="2" charset="77"/>
              </a:rPr>
              <a:t>get</a:t>
            </a:r>
          </a:p>
          <a:p>
            <a:pPr marL="342900" indent="-342900">
              <a:buAutoNum type="arabicPeriod"/>
            </a:pPr>
            <a:r>
              <a:rPr lang="en-US" sz="2800" dirty="0">
                <a:latin typeface="Twinkl" pitchFamily="2" charset="77"/>
              </a:rPr>
              <a:t>clap</a:t>
            </a:r>
          </a:p>
          <a:p>
            <a:pPr marL="342900" indent="-342900">
              <a:buAutoNum type="arabicPeriod"/>
            </a:pPr>
            <a:r>
              <a:rPr lang="en-US" sz="2800" dirty="0">
                <a:latin typeface="Twinkl" pitchFamily="2" charset="77"/>
              </a:rPr>
              <a:t>shop</a:t>
            </a:r>
          </a:p>
          <a:p>
            <a:pPr marL="342900" indent="-342900">
              <a:buAutoNum type="arabicPeriod"/>
            </a:pPr>
            <a:r>
              <a:rPr lang="en-US" sz="2800" dirty="0">
                <a:latin typeface="Twinkl" pitchFamily="2" charset="77"/>
              </a:rPr>
              <a:t>fish</a:t>
            </a:r>
          </a:p>
          <a:p>
            <a:pPr marL="342900" indent="-342900">
              <a:buAutoNum type="arabicPeriod"/>
            </a:pPr>
            <a:r>
              <a:rPr lang="en-US" sz="2800" dirty="0">
                <a:latin typeface="Twinkl" pitchFamily="2" charset="77"/>
              </a:rPr>
              <a:t>shut</a:t>
            </a:r>
          </a:p>
          <a:p>
            <a:pPr marL="342900" indent="-342900">
              <a:buAutoNum type="arabicPeriod"/>
            </a:pPr>
            <a:r>
              <a:rPr lang="en-US" sz="2800" dirty="0">
                <a:latin typeface="Twinkl" pitchFamily="2" charset="77"/>
              </a:rPr>
              <a:t>wish</a:t>
            </a:r>
          </a:p>
          <a:p>
            <a:pPr marL="342900" indent="-342900">
              <a:buAutoNum type="arabicPeriod"/>
            </a:pPr>
            <a:r>
              <a:rPr lang="en-US" sz="2800" dirty="0">
                <a:latin typeface="Twinkl" pitchFamily="2" charset="77"/>
              </a:rPr>
              <a:t>I</a:t>
            </a:r>
          </a:p>
          <a:p>
            <a:pPr marL="342900" indent="-342900">
              <a:buAutoNum type="arabicPeriod"/>
            </a:pPr>
            <a:r>
              <a:rPr lang="en-US" sz="2800" dirty="0">
                <a:latin typeface="Twinkl" pitchFamily="2" charset="77"/>
              </a:rPr>
              <a:t>the</a:t>
            </a:r>
          </a:p>
          <a:p>
            <a:pPr marL="342900" indent="-342900">
              <a:buAutoNum type="arabicPeriod"/>
            </a:pPr>
            <a:r>
              <a:rPr lang="en-US" sz="2800" dirty="0">
                <a:latin typeface="Twinkl" pitchFamily="2" charset="77"/>
              </a:rPr>
              <a:t> we </a:t>
            </a:r>
          </a:p>
        </p:txBody>
      </p:sp>
      <p:sp>
        <p:nvSpPr>
          <p:cNvPr id="17" name="TextBox 16">
            <a:extLst>
              <a:ext uri="{FF2B5EF4-FFF2-40B4-BE49-F238E27FC236}">
                <a16:creationId xmlns:a16="http://schemas.microsoft.com/office/drawing/2014/main" id="{47C26DCC-7C04-DD4C-85F5-83122317036D}"/>
              </a:ext>
            </a:extLst>
          </p:cNvPr>
          <p:cNvSpPr txBox="1"/>
          <p:nvPr/>
        </p:nvSpPr>
        <p:spPr>
          <a:xfrm>
            <a:off x="2316481" y="1012426"/>
            <a:ext cx="2763520" cy="369332"/>
          </a:xfrm>
          <a:prstGeom prst="rect">
            <a:avLst/>
          </a:prstGeom>
          <a:noFill/>
        </p:spPr>
        <p:txBody>
          <a:bodyPr wrap="square" rtlCol="0">
            <a:spAutoFit/>
          </a:bodyPr>
          <a:lstStyle/>
          <a:p>
            <a:r>
              <a:rPr lang="en-US" b="1" u="sng" dirty="0">
                <a:latin typeface="Twinkl" pitchFamily="2" charset="77"/>
              </a:rPr>
              <a:t>Coco Pops &amp; Shreddies </a:t>
            </a:r>
          </a:p>
        </p:txBody>
      </p:sp>
      <p:sp>
        <p:nvSpPr>
          <p:cNvPr id="18" name="TextBox 17">
            <a:extLst>
              <a:ext uri="{FF2B5EF4-FFF2-40B4-BE49-F238E27FC236}">
                <a16:creationId xmlns:a16="http://schemas.microsoft.com/office/drawing/2014/main" id="{2D78EE80-FA52-614B-84B5-8BC7053BE12A}"/>
              </a:ext>
            </a:extLst>
          </p:cNvPr>
          <p:cNvSpPr txBox="1"/>
          <p:nvPr/>
        </p:nvSpPr>
        <p:spPr>
          <a:xfrm>
            <a:off x="7711440" y="1012426"/>
            <a:ext cx="2763520" cy="369332"/>
          </a:xfrm>
          <a:prstGeom prst="rect">
            <a:avLst/>
          </a:prstGeom>
          <a:noFill/>
        </p:spPr>
        <p:txBody>
          <a:bodyPr wrap="square" rtlCol="0">
            <a:spAutoFit/>
          </a:bodyPr>
          <a:lstStyle/>
          <a:p>
            <a:r>
              <a:rPr lang="en-US" b="1" u="sng" dirty="0">
                <a:latin typeface="Twinkl" pitchFamily="2" charset="77"/>
              </a:rPr>
              <a:t>Rice Krispies</a:t>
            </a:r>
          </a:p>
        </p:txBody>
      </p:sp>
      <p:sp>
        <p:nvSpPr>
          <p:cNvPr id="12" name="TextBox 11">
            <a:extLst>
              <a:ext uri="{FF2B5EF4-FFF2-40B4-BE49-F238E27FC236}">
                <a16:creationId xmlns:a16="http://schemas.microsoft.com/office/drawing/2014/main" id="{4FCA20F7-0D94-2A4A-BC99-E8F932E3A5D1}"/>
              </a:ext>
            </a:extLst>
          </p:cNvPr>
          <p:cNvSpPr txBox="1"/>
          <p:nvPr/>
        </p:nvSpPr>
        <p:spPr>
          <a:xfrm>
            <a:off x="2316481" y="135263"/>
            <a:ext cx="7162800" cy="584775"/>
          </a:xfrm>
          <a:prstGeom prst="rect">
            <a:avLst/>
          </a:prstGeom>
          <a:noFill/>
        </p:spPr>
        <p:txBody>
          <a:bodyPr wrap="square" rtlCol="0">
            <a:spAutoFit/>
          </a:bodyPr>
          <a:lstStyle/>
          <a:p>
            <a:r>
              <a:rPr lang="en-US" sz="3200" dirty="0">
                <a:latin typeface="KG HAPPY Solid" panose="02000000000000000000" pitchFamily="2" charset="77"/>
              </a:rPr>
              <a:t>Spelling List – Week 01.02.21</a:t>
            </a:r>
          </a:p>
        </p:txBody>
      </p:sp>
    </p:spTree>
    <p:extLst>
      <p:ext uri="{BB962C8B-B14F-4D97-AF65-F5344CB8AC3E}">
        <p14:creationId xmlns:p14="http://schemas.microsoft.com/office/powerpoint/2010/main" val="386418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FCB01C-6D9C-9B4A-BC31-1D61C2222CC5}"/>
              </a:ext>
            </a:extLst>
          </p:cNvPr>
          <p:cNvSpPr txBox="1"/>
          <p:nvPr/>
        </p:nvSpPr>
        <p:spPr>
          <a:xfrm>
            <a:off x="3952240" y="944880"/>
            <a:ext cx="5598160" cy="830997"/>
          </a:xfrm>
          <a:prstGeom prst="rect">
            <a:avLst/>
          </a:prstGeom>
          <a:noFill/>
        </p:spPr>
        <p:txBody>
          <a:bodyPr wrap="square" rtlCol="0">
            <a:spAutoFit/>
          </a:bodyPr>
          <a:lstStyle/>
          <a:p>
            <a:r>
              <a:rPr lang="en-US" sz="4800" b="1" u="sng" dirty="0">
                <a:latin typeface="KG HAPPY Solid" panose="02000000000000000000" pitchFamily="2" charset="77"/>
              </a:rPr>
              <a:t>Numeracy</a:t>
            </a:r>
          </a:p>
        </p:txBody>
      </p:sp>
      <p:sp>
        <p:nvSpPr>
          <p:cNvPr id="8" name="TextBox 7">
            <a:extLst>
              <a:ext uri="{FF2B5EF4-FFF2-40B4-BE49-F238E27FC236}">
                <a16:creationId xmlns:a16="http://schemas.microsoft.com/office/drawing/2014/main" id="{2B862886-0719-B143-A07F-29E969D6C44A}"/>
              </a:ext>
            </a:extLst>
          </p:cNvPr>
          <p:cNvSpPr txBox="1"/>
          <p:nvPr/>
        </p:nvSpPr>
        <p:spPr>
          <a:xfrm>
            <a:off x="1432560" y="1889760"/>
            <a:ext cx="9428480" cy="3970318"/>
          </a:xfrm>
          <a:prstGeom prst="rect">
            <a:avLst/>
          </a:prstGeom>
          <a:noFill/>
        </p:spPr>
        <p:txBody>
          <a:bodyPr wrap="square" rtlCol="0">
            <a:spAutoFit/>
          </a:bodyPr>
          <a:lstStyle/>
          <a:p>
            <a:r>
              <a:rPr lang="en-US" dirty="0">
                <a:latin typeface="Twinkl" pitchFamily="2" charset="77"/>
              </a:rPr>
              <a:t>Complete today’s Daily 10 in your numeracy jotter. Remember to put the date at the top of your page, and leave a line between each question. </a:t>
            </a:r>
          </a:p>
          <a:p>
            <a:endParaRPr lang="en-US" dirty="0">
              <a:latin typeface="Twinkl" pitchFamily="2" charset="77"/>
            </a:endParaRPr>
          </a:p>
          <a:p>
            <a:r>
              <a:rPr lang="en-US" dirty="0">
                <a:latin typeface="Twinkl" pitchFamily="2" charset="77"/>
              </a:rPr>
              <a:t>Try to complete the questions on your own first, and then ask for help if you need it! The </a:t>
            </a:r>
            <a:r>
              <a:rPr lang="en-US" dirty="0" err="1">
                <a:latin typeface="Twinkl" pitchFamily="2" charset="77"/>
              </a:rPr>
              <a:t>Didax</a:t>
            </a:r>
            <a:r>
              <a:rPr lang="en-US" dirty="0">
                <a:latin typeface="Twinkl" pitchFamily="2" charset="77"/>
              </a:rPr>
              <a:t> website can be used, where you can choose from cubes, ten frames or any other method you like, or you can use some household items like pasta/</a:t>
            </a:r>
            <a:r>
              <a:rPr lang="en-US" dirty="0" err="1">
                <a:latin typeface="Twinkl" pitchFamily="2" charset="77"/>
              </a:rPr>
              <a:t>lego</a:t>
            </a:r>
            <a:r>
              <a:rPr lang="en-US" dirty="0">
                <a:latin typeface="Twinkl" pitchFamily="2" charset="77"/>
              </a:rPr>
              <a:t> to help you. </a:t>
            </a:r>
          </a:p>
          <a:p>
            <a:endParaRPr lang="en-US" dirty="0">
              <a:latin typeface="Twinkl" pitchFamily="2" charset="77"/>
            </a:endParaRPr>
          </a:p>
          <a:p>
            <a:r>
              <a:rPr lang="en-US" dirty="0">
                <a:latin typeface="Twinkl" pitchFamily="2" charset="77"/>
              </a:rPr>
              <a:t>This week, I have differentiated the daily 10 by our usual class working groups. Children should be familiar with their group, but if you feel you would like more challenge/ further consolidation before moving on to trickier questions, complete the group that you feel is most appropriate. </a:t>
            </a:r>
          </a:p>
          <a:p>
            <a:endParaRPr lang="en-US" dirty="0">
              <a:latin typeface="Twinkl" pitchFamily="2" charset="77"/>
            </a:endParaRPr>
          </a:p>
          <a:p>
            <a:r>
              <a:rPr lang="en-US" i="1" u="sng" dirty="0">
                <a:latin typeface="Twinkl" pitchFamily="2" charset="77"/>
              </a:rPr>
              <a:t>The Daily 10 sheets can be found through the virtual classroom, class Blog page and class Teams. </a:t>
            </a:r>
          </a:p>
        </p:txBody>
      </p:sp>
    </p:spTree>
    <p:extLst>
      <p:ext uri="{BB962C8B-B14F-4D97-AF65-F5344CB8AC3E}">
        <p14:creationId xmlns:p14="http://schemas.microsoft.com/office/powerpoint/2010/main" val="149106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FCB01C-6D9C-9B4A-BC31-1D61C2222CC5}"/>
              </a:ext>
            </a:extLst>
          </p:cNvPr>
          <p:cNvSpPr txBox="1"/>
          <p:nvPr/>
        </p:nvSpPr>
        <p:spPr>
          <a:xfrm>
            <a:off x="3952240" y="944880"/>
            <a:ext cx="5598160" cy="830997"/>
          </a:xfrm>
          <a:prstGeom prst="rect">
            <a:avLst/>
          </a:prstGeom>
          <a:noFill/>
        </p:spPr>
        <p:txBody>
          <a:bodyPr wrap="square" rtlCol="0">
            <a:spAutoFit/>
          </a:bodyPr>
          <a:lstStyle/>
          <a:p>
            <a:r>
              <a:rPr lang="en-US" sz="4800" b="1" u="sng" dirty="0">
                <a:latin typeface="KG HAPPY Solid" panose="02000000000000000000" pitchFamily="2" charset="77"/>
              </a:rPr>
              <a:t>Numeracy</a:t>
            </a:r>
          </a:p>
        </p:txBody>
      </p:sp>
      <p:sp>
        <p:nvSpPr>
          <p:cNvPr id="8" name="TextBox 7">
            <a:extLst>
              <a:ext uri="{FF2B5EF4-FFF2-40B4-BE49-F238E27FC236}">
                <a16:creationId xmlns:a16="http://schemas.microsoft.com/office/drawing/2014/main" id="{2B862886-0719-B143-A07F-29E969D6C44A}"/>
              </a:ext>
            </a:extLst>
          </p:cNvPr>
          <p:cNvSpPr txBox="1"/>
          <p:nvPr/>
        </p:nvSpPr>
        <p:spPr>
          <a:xfrm>
            <a:off x="1432560" y="1889760"/>
            <a:ext cx="9428480" cy="1477328"/>
          </a:xfrm>
          <a:prstGeom prst="rect">
            <a:avLst/>
          </a:prstGeom>
          <a:noFill/>
        </p:spPr>
        <p:txBody>
          <a:bodyPr wrap="square" rtlCol="0">
            <a:spAutoFit/>
          </a:bodyPr>
          <a:lstStyle/>
          <a:p>
            <a:r>
              <a:rPr lang="en-US" dirty="0">
                <a:latin typeface="Twinkl" pitchFamily="2" charset="77"/>
              </a:rPr>
              <a:t>Complete some tasks on Education City to consolidate our number work to 20. Each group have been assigned suitable activities. </a:t>
            </a:r>
          </a:p>
          <a:p>
            <a:endParaRPr lang="en-US" i="1" u="sng" dirty="0">
              <a:latin typeface="Twinkl" pitchFamily="2" charset="77"/>
            </a:endParaRPr>
          </a:p>
          <a:p>
            <a:r>
              <a:rPr lang="en-US" i="1" u="sng" dirty="0">
                <a:latin typeface="Twinkl" pitchFamily="2" charset="77"/>
              </a:rPr>
              <a:t>Log-in information for education city can be found in the home learning packs. This should be a laminated sheet. </a:t>
            </a:r>
          </a:p>
        </p:txBody>
      </p:sp>
    </p:spTree>
    <p:extLst>
      <p:ext uri="{BB962C8B-B14F-4D97-AF65-F5344CB8AC3E}">
        <p14:creationId xmlns:p14="http://schemas.microsoft.com/office/powerpoint/2010/main" val="143289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3F5327-0635-6B4B-9AE5-CCEEB94AAA23}"/>
              </a:ext>
            </a:extLst>
          </p:cNvPr>
          <p:cNvSpPr txBox="1"/>
          <p:nvPr/>
        </p:nvSpPr>
        <p:spPr>
          <a:xfrm>
            <a:off x="1343526" y="-220237"/>
            <a:ext cx="9504947" cy="4216539"/>
          </a:xfrm>
          <a:prstGeom prst="rect">
            <a:avLst/>
          </a:prstGeom>
          <a:noFill/>
        </p:spPr>
        <p:txBody>
          <a:bodyPr wrap="square" rtlCol="0">
            <a:spAutoFit/>
          </a:bodyPr>
          <a:lstStyle/>
          <a:p>
            <a:pPr algn="ctr"/>
            <a:endParaRPr lang="en-US" sz="4400" dirty="0">
              <a:latin typeface="KAHighway Medium" panose="02000603000000000000" pitchFamily="2" charset="0"/>
              <a:ea typeface="KAHighway Medium" panose="02000603000000000000" pitchFamily="2" charset="0"/>
            </a:endParaRPr>
          </a:p>
          <a:p>
            <a:pPr algn="ctr"/>
            <a:endParaRPr lang="en-US" sz="4400" dirty="0">
              <a:latin typeface="KAHighway Medium" panose="02000603000000000000" pitchFamily="2" charset="0"/>
              <a:ea typeface="KAHighway Medium" panose="02000603000000000000" pitchFamily="2" charset="0"/>
            </a:endParaRPr>
          </a:p>
          <a:p>
            <a:pPr algn="ctr"/>
            <a:r>
              <a:rPr lang="en-US" sz="4800" b="1" u="sng" dirty="0">
                <a:latin typeface="KG HAPPY Solid" panose="02000000000000000000" pitchFamily="2" charset="77"/>
                <a:ea typeface="KAHighway Medium" panose="02000603000000000000" pitchFamily="2" charset="0"/>
              </a:rPr>
              <a:t>IDL</a:t>
            </a: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a:p>
            <a:endParaRPr lang="en-US" sz="4400" dirty="0">
              <a:latin typeface="KAHighway Medium" panose="02000603000000000000" pitchFamily="2" charset="0"/>
              <a:ea typeface="KAHighway Medium" panose="02000603000000000000" pitchFamily="2" charset="0"/>
            </a:endParaRPr>
          </a:p>
        </p:txBody>
      </p:sp>
      <p:sp>
        <p:nvSpPr>
          <p:cNvPr id="3" name="TextBox 2">
            <a:extLst>
              <a:ext uri="{FF2B5EF4-FFF2-40B4-BE49-F238E27FC236}">
                <a16:creationId xmlns:a16="http://schemas.microsoft.com/office/drawing/2014/main" id="{5D4C8BDF-AFA4-8B4B-BC49-DD87D0B865EB}"/>
              </a:ext>
            </a:extLst>
          </p:cNvPr>
          <p:cNvSpPr txBox="1"/>
          <p:nvPr/>
        </p:nvSpPr>
        <p:spPr>
          <a:xfrm>
            <a:off x="1625600" y="1960880"/>
            <a:ext cx="8696960" cy="1569660"/>
          </a:xfrm>
          <a:prstGeom prst="rect">
            <a:avLst/>
          </a:prstGeom>
          <a:noFill/>
        </p:spPr>
        <p:txBody>
          <a:bodyPr wrap="square" rtlCol="0">
            <a:spAutoFit/>
          </a:bodyPr>
          <a:lstStyle/>
          <a:p>
            <a:r>
              <a:rPr lang="en-US" sz="1600" dirty="0">
                <a:latin typeface="Twinkl" pitchFamily="2" charset="77"/>
              </a:rPr>
              <a:t>Miss Morrison and Miss Lee are very excited to hear you all </a:t>
            </a:r>
            <a:r>
              <a:rPr lang="en-US" sz="1600">
                <a:latin typeface="Twinkl" pitchFamily="2" charset="77"/>
              </a:rPr>
              <a:t>recite ‘Crocodile</a:t>
            </a:r>
            <a:r>
              <a:rPr lang="en-US" sz="1600" dirty="0">
                <a:latin typeface="Twinkl" pitchFamily="2" charset="77"/>
              </a:rPr>
              <a:t>’. We would like you to </a:t>
            </a:r>
            <a:r>
              <a:rPr lang="en-US" sz="1600" dirty="0" err="1">
                <a:latin typeface="Twinkl" pitchFamily="2" charset="77"/>
              </a:rPr>
              <a:t>practise</a:t>
            </a:r>
            <a:r>
              <a:rPr lang="en-US" sz="1600" dirty="0">
                <a:latin typeface="Twinkl" pitchFamily="2" charset="77"/>
              </a:rPr>
              <a:t> your poem and ask someone at home to take a video of you to send to us. </a:t>
            </a:r>
          </a:p>
          <a:p>
            <a:endParaRPr lang="en-US" sz="1600" dirty="0">
              <a:latin typeface="Twinkl" pitchFamily="2" charset="77"/>
            </a:endParaRPr>
          </a:p>
          <a:p>
            <a:r>
              <a:rPr lang="en-US" sz="1600" dirty="0">
                <a:latin typeface="Twinkl" pitchFamily="2" charset="77"/>
              </a:rPr>
              <a:t>We will have a little competition, so we are looking for lots of energy and expression when you are saying your poem! Miss Morrison and Miss Lee will judge and we will pick a winner to send a special prize to. </a:t>
            </a:r>
          </a:p>
        </p:txBody>
      </p:sp>
    </p:spTree>
    <p:extLst>
      <p:ext uri="{BB962C8B-B14F-4D97-AF65-F5344CB8AC3E}">
        <p14:creationId xmlns:p14="http://schemas.microsoft.com/office/powerpoint/2010/main" val="359984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302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645</Words>
  <Application>Microsoft Office PowerPoint</Application>
  <PresentationFormat>Widescreen</PresentationFormat>
  <Paragraphs>89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 Light</vt:lpstr>
      <vt:lpstr>Calibri</vt:lpstr>
      <vt:lpstr>Arial</vt:lpstr>
      <vt:lpstr>KG HAPPY Solid</vt:lpstr>
      <vt:lpstr>Twinkl</vt:lpstr>
      <vt:lpstr>Wingdings</vt:lpstr>
      <vt:lpstr>KAHighway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Shayna N Neal</dc:creator>
  <cp:lastModifiedBy>Lee2, Samantha</cp:lastModifiedBy>
  <cp:revision>141</cp:revision>
  <dcterms:created xsi:type="dcterms:W3CDTF">2020-05-16T00:29:01Z</dcterms:created>
  <dcterms:modified xsi:type="dcterms:W3CDTF">2021-01-28T14:32:10Z</dcterms:modified>
</cp:coreProperties>
</file>