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41"/>
  </p:notesMasterIdLst>
  <p:handoutMasterIdLst>
    <p:handoutMasterId r:id="rId42"/>
  </p:handoutMasterIdLst>
  <p:sldIdLst>
    <p:sldId id="256" r:id="rId5"/>
    <p:sldId id="261" r:id="rId6"/>
    <p:sldId id="369" r:id="rId7"/>
    <p:sldId id="275" r:id="rId8"/>
    <p:sldId id="347" r:id="rId9"/>
    <p:sldId id="323" r:id="rId10"/>
    <p:sldId id="359" r:id="rId11"/>
    <p:sldId id="370" r:id="rId12"/>
    <p:sldId id="371" r:id="rId13"/>
    <p:sldId id="372" r:id="rId14"/>
    <p:sldId id="358" r:id="rId15"/>
    <p:sldId id="344" r:id="rId16"/>
    <p:sldId id="343" r:id="rId17"/>
    <p:sldId id="353" r:id="rId18"/>
    <p:sldId id="306" r:id="rId19"/>
    <p:sldId id="307" r:id="rId20"/>
    <p:sldId id="340" r:id="rId21"/>
    <p:sldId id="341" r:id="rId22"/>
    <p:sldId id="342" r:id="rId23"/>
    <p:sldId id="366" r:id="rId24"/>
    <p:sldId id="346" r:id="rId25"/>
    <p:sldId id="345" r:id="rId26"/>
    <p:sldId id="361" r:id="rId27"/>
    <p:sldId id="363" r:id="rId28"/>
    <p:sldId id="364" r:id="rId29"/>
    <p:sldId id="368" r:id="rId30"/>
    <p:sldId id="348" r:id="rId31"/>
    <p:sldId id="349" r:id="rId32"/>
    <p:sldId id="350" r:id="rId33"/>
    <p:sldId id="373" r:id="rId34"/>
    <p:sldId id="374" r:id="rId35"/>
    <p:sldId id="286" r:id="rId36"/>
    <p:sldId id="356" r:id="rId37"/>
    <p:sldId id="339" r:id="rId38"/>
    <p:sldId id="357" r:id="rId39"/>
    <p:sldId id="352" r:id="rId40"/>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0" autoAdjust="0"/>
    <p:restoredTop sz="94712" autoAdjust="0"/>
  </p:normalViewPr>
  <p:slideViewPr>
    <p:cSldViewPr snapToGrid="0">
      <p:cViewPr varScale="1">
        <p:scale>
          <a:sx n="63" d="100"/>
          <a:sy n="63" d="100"/>
        </p:scale>
        <p:origin x="810" y="60"/>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50444" y="0"/>
            <a:ext cx="2945659" cy="498136"/>
          </a:xfrm>
          <a:prstGeom prst="rect">
            <a:avLst/>
          </a:prstGeom>
        </p:spPr>
        <p:txBody>
          <a:bodyPr vert="horz" lIns="91440" tIns="45720" rIns="91440" bIns="45720" rtlCol="0"/>
          <a:lstStyle>
            <a:lvl1pPr algn="r">
              <a:defRPr sz="1200"/>
            </a:lvl1pPr>
          </a:lstStyle>
          <a:p>
            <a:fld id="{FC23E10C-4735-4A0D-A76B-FFFBF4B6ED03}" type="datetimeFigureOut">
              <a:rPr lang="en-US" smtClean="0"/>
              <a:t>1/19/2021</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1" y="9430092"/>
            <a:ext cx="2945659" cy="49813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50444" y="9430092"/>
            <a:ext cx="2945659" cy="498135"/>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1/19/2021</a:t>
            </a:fld>
            <a:endParaRPr lang="en-US" noProof="0"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smtClean="0"/>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smtClean="0"/>
              <a:t>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smtClean="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smtClean="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smtClean="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smtClean="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smtClean="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smtClean="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smtClean="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smtClean="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smtClean="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smtClean="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smtClean="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smtClean="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smtClean="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smtClean="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smtClean="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smtClean="0"/>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smtClean="0"/>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smtClean="0"/>
              <a:t>Edit Master text styles</a:t>
            </a:r>
          </a:p>
          <a:p>
            <a:pPr lvl="1"/>
            <a:r>
              <a:rPr lang="en-US" noProof="0" smtClean="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smtClean="0"/>
              <a:t>Edit Master text styles</a:t>
            </a:r>
          </a:p>
          <a:p>
            <a:pPr lvl="1"/>
            <a:r>
              <a:rPr lang="en-US" noProof="0" smtClean="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smtClean="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smtClean="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smtClean="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hyperlink" Target="https://soundcloud.com/talkforwriting/swamp/s-28ED2KJCK6n" TargetMode="Externa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hyperlink" Target="https://soundcloud.com/talkforwriting/swamp/s-28ED2KJCK6n" TargetMode="Externa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hyperlink" Target="https://www.youtube.com/user/thebodycoach1"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671E014-38A6-4604-84E2-0E92500FBC52}"/>
              </a:ext>
            </a:extLst>
          </p:cNvPr>
          <p:cNvSpPr>
            <a:spLocks noGrp="1"/>
          </p:cNvSpPr>
          <p:nvPr>
            <p:ph type="body" sz="quarter" idx="16"/>
          </p:nvPr>
        </p:nvSpPr>
        <p:spPr/>
        <p:txBody>
          <a:bodyPr>
            <a:normAutofit fontScale="55000" lnSpcReduction="20000"/>
          </a:bodyPr>
          <a:lstStyle/>
          <a:p>
            <a:r>
              <a:rPr lang="en-US" dirty="0" smtClean="0"/>
              <a:t>Week beginning </a:t>
            </a:r>
          </a:p>
          <a:p>
            <a:r>
              <a:rPr lang="en-US" dirty="0" smtClean="0"/>
              <a:t>2</a:t>
            </a:r>
            <a:r>
              <a:rPr lang="en-US" baseline="30000" dirty="0" smtClean="0"/>
              <a:t>nd</a:t>
            </a:r>
            <a:r>
              <a:rPr lang="en-US" dirty="0" smtClean="0"/>
              <a:t> November 2020</a:t>
            </a:r>
            <a:endParaRPr lang="ru-RU" dirty="0"/>
          </a:p>
        </p:txBody>
      </p:sp>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lstStyle/>
          <a:p>
            <a:r>
              <a:rPr lang="en-US" dirty="0" smtClean="0"/>
              <a:t>Primary 7</a:t>
            </a:r>
            <a:endParaRPr lang="ru-RU" dirty="0"/>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p:txBody>
          <a:bodyPr/>
          <a:lstStyle/>
          <a:p>
            <a:r>
              <a:rPr lang="en-US" dirty="0" smtClean="0"/>
              <a:t>Miss Caldwell</a:t>
            </a:r>
            <a:endParaRPr lang="ru-RU" dirty="0"/>
          </a:p>
        </p:txBody>
      </p:sp>
      <p:pic>
        <p:nvPicPr>
          <p:cNvPr id="5" name="Picture Placeholder 4"/>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9930" r="9930"/>
          <a:stretch>
            <a:fillRect/>
          </a:stretch>
        </p:blipFill>
        <p:spPr/>
      </p:pic>
    </p:spTree>
    <p:extLst>
      <p:ext uri="{BB962C8B-B14F-4D97-AF65-F5344CB8AC3E}">
        <p14:creationId xmlns:p14="http://schemas.microsoft.com/office/powerpoint/2010/main" val="3997746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10</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398337" y="370568"/>
            <a:ext cx="4391191" cy="1325563"/>
          </a:xfrm>
        </p:spPr>
        <p:txBody>
          <a:bodyPr anchor="t">
            <a:normAutofit/>
          </a:bodyPr>
          <a:lstStyle/>
          <a:p>
            <a:pPr algn="ctr"/>
            <a:r>
              <a:rPr lang="en-US" sz="2800" dirty="0" smtClean="0"/>
              <a:t>Literacy - Comprehension</a:t>
            </a:r>
            <a:endParaRPr lang="en-US" sz="2800" dirty="0"/>
          </a:p>
        </p:txBody>
      </p:sp>
      <p:sp>
        <p:nvSpPr>
          <p:cNvPr id="8" name="Text Placeholder 6">
            <a:extLst>
              <a:ext uri="{FF2B5EF4-FFF2-40B4-BE49-F238E27FC236}">
                <a16:creationId xmlns:a16="http://schemas.microsoft.com/office/drawing/2014/main" id="{AE495B20-FF2C-4679-89D6-BE7A90DA9F73}"/>
              </a:ext>
            </a:extLst>
          </p:cNvPr>
          <p:cNvSpPr txBox="1">
            <a:spLocks/>
          </p:cNvSpPr>
          <p:nvPr/>
        </p:nvSpPr>
        <p:spPr>
          <a:xfrm>
            <a:off x="5187867" y="107933"/>
            <a:ext cx="5708733" cy="836948"/>
          </a:xfrm>
          <a:prstGeom prst="rect">
            <a:avLst/>
          </a:prstGeom>
          <a:solidFill>
            <a:schemeClr val="bg1"/>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solidFill>
                  <a:schemeClr val="tx2"/>
                </a:solidFill>
              </a:rPr>
              <a:t>Monday </a:t>
            </a:r>
            <a:r>
              <a:rPr lang="en-US" sz="1800" dirty="0" smtClean="0">
                <a:solidFill>
                  <a:schemeClr val="tx2"/>
                </a:solidFill>
              </a:rPr>
              <a:t>25th</a:t>
            </a:r>
            <a:r>
              <a:rPr lang="en-US" sz="1800" dirty="0" smtClean="0">
                <a:solidFill>
                  <a:schemeClr val="tx2"/>
                </a:solidFill>
              </a:rPr>
              <a:t> </a:t>
            </a:r>
            <a:r>
              <a:rPr lang="en-US" sz="1800" dirty="0" smtClean="0">
                <a:solidFill>
                  <a:schemeClr val="tx2"/>
                </a:solidFill>
              </a:rPr>
              <a:t>January 2021</a:t>
            </a:r>
          </a:p>
          <a:p>
            <a:r>
              <a:rPr lang="en-US" sz="1800" dirty="0" smtClean="0">
                <a:solidFill>
                  <a:schemeClr val="tx2"/>
                </a:solidFill>
              </a:rPr>
              <a:t>LI: to </a:t>
            </a:r>
            <a:r>
              <a:rPr lang="en-US" sz="1800" dirty="0" smtClean="0">
                <a:solidFill>
                  <a:schemeClr val="tx2"/>
                </a:solidFill>
              </a:rPr>
              <a:t>use comprehension strategies to answer questions relating to a text. </a:t>
            </a:r>
            <a:endParaRPr lang="en-US" sz="1800" dirty="0" smtClean="0">
              <a:solidFill>
                <a:schemeClr val="tx2"/>
              </a:solidFill>
            </a:endParaRPr>
          </a:p>
        </p:txBody>
      </p:sp>
      <p:pic>
        <p:nvPicPr>
          <p:cNvPr id="2" name="Picture 1"/>
          <p:cNvPicPr>
            <a:picLocks noChangeAspect="1"/>
          </p:cNvPicPr>
          <p:nvPr/>
        </p:nvPicPr>
        <p:blipFill>
          <a:blip r:embed="rId2"/>
          <a:stretch>
            <a:fillRect/>
          </a:stretch>
        </p:blipFill>
        <p:spPr>
          <a:xfrm>
            <a:off x="2740342" y="1590674"/>
            <a:ext cx="7325989" cy="1914525"/>
          </a:xfrm>
          <a:prstGeom prst="rect">
            <a:avLst/>
          </a:prstGeom>
        </p:spPr>
      </p:pic>
      <p:pic>
        <p:nvPicPr>
          <p:cNvPr id="10" name="Picture 9"/>
          <p:cNvPicPr>
            <a:picLocks noChangeAspect="1"/>
          </p:cNvPicPr>
          <p:nvPr/>
        </p:nvPicPr>
        <p:blipFill>
          <a:blip r:embed="rId3"/>
          <a:stretch>
            <a:fillRect/>
          </a:stretch>
        </p:blipFill>
        <p:spPr>
          <a:xfrm>
            <a:off x="2740342" y="3850957"/>
            <a:ext cx="7424798" cy="1833563"/>
          </a:xfrm>
          <a:prstGeom prst="rect">
            <a:avLst/>
          </a:prstGeom>
        </p:spPr>
      </p:pic>
    </p:spTree>
    <p:extLst>
      <p:ext uri="{BB962C8B-B14F-4D97-AF65-F5344CB8AC3E}">
        <p14:creationId xmlns:p14="http://schemas.microsoft.com/office/powerpoint/2010/main" val="3704362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11</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345613" y="640241"/>
            <a:ext cx="4391191" cy="1325563"/>
          </a:xfrm>
        </p:spPr>
        <p:txBody>
          <a:bodyPr anchor="t">
            <a:normAutofit/>
          </a:bodyPr>
          <a:lstStyle/>
          <a:p>
            <a:pPr algn="ctr"/>
            <a:r>
              <a:rPr lang="en-US" sz="2800" dirty="0" smtClean="0"/>
              <a:t>Scotland Topic - Burns</a:t>
            </a:r>
            <a:endParaRPr lang="en-US" sz="2800" dirty="0"/>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Monday </a:t>
            </a:r>
            <a:r>
              <a:rPr lang="en-US" sz="2800" dirty="0" smtClean="0">
                <a:solidFill>
                  <a:schemeClr val="tx2"/>
                </a:solidFill>
              </a:rPr>
              <a:t>25</a:t>
            </a:r>
            <a:r>
              <a:rPr lang="en-US" sz="2800" baseline="30000" dirty="0" smtClean="0">
                <a:solidFill>
                  <a:schemeClr val="tx2"/>
                </a:solidFill>
              </a:rPr>
              <a:t>th</a:t>
            </a:r>
            <a:r>
              <a:rPr lang="en-US" sz="2800" dirty="0" smtClean="0">
                <a:solidFill>
                  <a:schemeClr val="tx2"/>
                </a:solidFill>
              </a:rPr>
              <a:t> </a:t>
            </a:r>
            <a:r>
              <a:rPr lang="en-US" sz="2800" dirty="0" smtClean="0">
                <a:solidFill>
                  <a:schemeClr val="tx2"/>
                </a:solidFill>
              </a:rPr>
              <a:t>January 2021</a:t>
            </a:r>
          </a:p>
          <a:p>
            <a:r>
              <a:rPr lang="en-US" sz="2800" dirty="0" smtClean="0">
                <a:solidFill>
                  <a:schemeClr val="tx2"/>
                </a:solidFill>
              </a:rPr>
              <a:t>LI: to learn the life and works of Robert Burns.</a:t>
            </a:r>
          </a:p>
        </p:txBody>
      </p:sp>
      <p:graphicFrame>
        <p:nvGraphicFramePr>
          <p:cNvPr id="6" name="Table 5"/>
          <p:cNvGraphicFramePr>
            <a:graphicFrameLocks noGrp="1"/>
          </p:cNvGraphicFramePr>
          <p:nvPr>
            <p:extLst>
              <p:ext uri="{D42A27DB-BD31-4B8C-83A1-F6EECF244321}">
                <p14:modId xmlns:p14="http://schemas.microsoft.com/office/powerpoint/2010/main" val="1174600992"/>
              </p:ext>
            </p:extLst>
          </p:nvPr>
        </p:nvGraphicFramePr>
        <p:xfrm>
          <a:off x="2096766" y="2065022"/>
          <a:ext cx="8255004" cy="4164602"/>
        </p:xfrm>
        <a:graphic>
          <a:graphicData uri="http://schemas.openxmlformats.org/drawingml/2006/table">
            <a:tbl>
              <a:tblPr firstRow="1" bandRow="1">
                <a:tableStyleId>{793D81CF-94F2-401A-BA57-92F5A7B2D0C5}</a:tableStyleId>
              </a:tblPr>
              <a:tblGrid>
                <a:gridCol w="8255004">
                  <a:extLst>
                    <a:ext uri="{9D8B030D-6E8A-4147-A177-3AD203B41FA5}">
                      <a16:colId xmlns:a16="http://schemas.microsoft.com/office/drawing/2014/main" val="478507327"/>
                    </a:ext>
                  </a:extLst>
                </a:gridCol>
              </a:tblGrid>
              <a:tr h="415562">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1163329">
                <a:tc>
                  <a:txBody>
                    <a:bodyPr/>
                    <a:lstStyle/>
                    <a:p>
                      <a:pPr marL="0" indent="0">
                        <a:buNone/>
                      </a:pPr>
                      <a:r>
                        <a:rPr lang="en-GB" sz="2400" dirty="0" smtClean="0"/>
                        <a:t>1. </a:t>
                      </a:r>
                      <a:r>
                        <a:rPr lang="en-GB" sz="2400" dirty="0" smtClean="0"/>
                        <a:t>Complete the literacy task if you have not yet completed all questions.</a:t>
                      </a:r>
                      <a:endParaRPr lang="en-GB" sz="2400" baseline="0" dirty="0" smtClean="0"/>
                    </a:p>
                    <a:p>
                      <a:pPr marL="0" indent="0">
                        <a:buNone/>
                      </a:pPr>
                      <a:endParaRPr lang="en-GB" sz="2400" baseline="0" dirty="0" smtClean="0"/>
                    </a:p>
                    <a:p>
                      <a:pPr marL="0" indent="0">
                        <a:buNone/>
                      </a:pPr>
                      <a:r>
                        <a:rPr lang="en-GB" sz="2400" baseline="0" dirty="0" smtClean="0"/>
                        <a:t>2. </a:t>
                      </a:r>
                      <a:r>
                        <a:rPr lang="en-GB" sz="2400" baseline="0" dirty="0" smtClean="0"/>
                        <a:t>Continue working on your Robert Burns ‘Immortal Memory’ project. See next slide for success criteria.</a:t>
                      </a:r>
                    </a:p>
                    <a:p>
                      <a:pPr marL="0" indent="0">
                        <a:buNone/>
                      </a:pPr>
                      <a:endParaRPr lang="en-GB" sz="2400" baseline="0" dirty="0" smtClean="0"/>
                    </a:p>
                    <a:p>
                      <a:pPr marL="0" indent="0">
                        <a:buNone/>
                      </a:pPr>
                      <a:r>
                        <a:rPr lang="en-GB" sz="2400" baseline="0" dirty="0" smtClean="0"/>
                        <a:t>3. Practice Auld Lang </a:t>
                      </a:r>
                      <a:r>
                        <a:rPr lang="en-GB" sz="2400" baseline="0" dirty="0" err="1" smtClean="0"/>
                        <a:t>Syne</a:t>
                      </a:r>
                      <a:r>
                        <a:rPr lang="en-GB" sz="2400" baseline="0" dirty="0" smtClean="0"/>
                        <a:t> &amp; Caledonia.</a:t>
                      </a:r>
                    </a:p>
                    <a:p>
                      <a:pPr marL="0" indent="0">
                        <a:buNone/>
                      </a:pPr>
                      <a:endParaRPr lang="en-GB" sz="2400" baseline="0" dirty="0" smtClean="0"/>
                    </a:p>
                    <a:p>
                      <a:pPr marL="0" indent="0">
                        <a:buNone/>
                      </a:pPr>
                      <a:r>
                        <a:rPr lang="en-GB" sz="2400" baseline="0" dirty="0" smtClean="0"/>
                        <a:t>4. Create your own tartan name label for our virtual Burns supper on Friday.</a:t>
                      </a:r>
                      <a:endParaRPr lang="en-GB" sz="2400" dirty="0"/>
                    </a:p>
                  </a:txBody>
                  <a:tcPr/>
                </a:tc>
                <a:extLst>
                  <a:ext uri="{0D108BD9-81ED-4DB2-BD59-A6C34878D82A}">
                    <a16:rowId xmlns:a16="http://schemas.microsoft.com/office/drawing/2014/main" val="803849920"/>
                  </a:ext>
                </a:extLst>
              </a:tr>
            </a:tbl>
          </a:graphicData>
        </a:graphic>
      </p:graphicFrame>
    </p:spTree>
    <p:extLst>
      <p:ext uri="{BB962C8B-B14F-4D97-AF65-F5344CB8AC3E}">
        <p14:creationId xmlns:p14="http://schemas.microsoft.com/office/powerpoint/2010/main" val="580562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198071" y="562228"/>
            <a:ext cx="2639323" cy="365125"/>
          </a:xfrm>
          <a:solidFill>
            <a:schemeClr val="bg1"/>
          </a:solidFill>
        </p:spPr>
        <p:txBody>
          <a:bodyPr/>
          <a:lstStyle/>
          <a:p>
            <a:pPr algn="ctr"/>
            <a:r>
              <a:rPr lang="en-US" noProof="0" dirty="0" smtClean="0"/>
              <a:t>Learn these 4 by next Monday 18th</a:t>
            </a:r>
            <a:endParaRPr lang="en-US" noProof="0" dirty="0"/>
          </a:p>
        </p:txBody>
      </p:sp>
      <p:sp>
        <p:nvSpPr>
          <p:cNvPr id="3" name="Slide Number Placeholder 2"/>
          <p:cNvSpPr>
            <a:spLocks noGrp="1"/>
          </p:cNvSpPr>
          <p:nvPr>
            <p:ph type="sldNum" sz="quarter" idx="12"/>
          </p:nvPr>
        </p:nvSpPr>
        <p:spPr/>
        <p:txBody>
          <a:bodyPr/>
          <a:lstStyle/>
          <a:p>
            <a:fld id="{98C0CDE5-970C-4CC4-BF43-0DA127E73E82}" type="slidenum">
              <a:rPr lang="en-US" noProof="0" smtClean="0"/>
              <a:t>12</a:t>
            </a:fld>
            <a:endParaRPr lang="en-US" noProof="0" dirty="0"/>
          </a:p>
        </p:txBody>
      </p:sp>
      <p:sp>
        <p:nvSpPr>
          <p:cNvPr id="4" name="Title 3"/>
          <p:cNvSpPr>
            <a:spLocks noGrp="1"/>
          </p:cNvSpPr>
          <p:nvPr>
            <p:ph type="title"/>
          </p:nvPr>
        </p:nvSpPr>
        <p:spPr/>
        <p:txBody>
          <a:bodyPr/>
          <a:lstStyle/>
          <a:p>
            <a:pPr algn="ctr"/>
            <a:r>
              <a:rPr lang="en-GB" dirty="0" smtClean="0"/>
              <a:t>Address Tae A Haggis</a:t>
            </a:r>
            <a:endParaRPr lang="en-GB" dirty="0"/>
          </a:p>
        </p:txBody>
      </p:sp>
      <p:pic>
        <p:nvPicPr>
          <p:cNvPr id="8" name="Picture 7"/>
          <p:cNvPicPr>
            <a:picLocks noChangeAspect="1"/>
          </p:cNvPicPr>
          <p:nvPr/>
        </p:nvPicPr>
        <p:blipFill>
          <a:blip r:embed="rId2"/>
          <a:stretch>
            <a:fillRect/>
          </a:stretch>
        </p:blipFill>
        <p:spPr>
          <a:xfrm>
            <a:off x="4883720" y="1017272"/>
            <a:ext cx="3455735" cy="5402465"/>
          </a:xfrm>
          <a:prstGeom prst="rect">
            <a:avLst/>
          </a:prstGeom>
        </p:spPr>
      </p:pic>
      <p:sp>
        <p:nvSpPr>
          <p:cNvPr id="7" name="Text Placeholder 6"/>
          <p:cNvSpPr>
            <a:spLocks noGrp="1"/>
          </p:cNvSpPr>
          <p:nvPr>
            <p:ph type="body" sz="quarter" idx="13"/>
          </p:nvPr>
        </p:nvSpPr>
        <p:spPr/>
        <p:txBody>
          <a:bodyPr/>
          <a:lstStyle/>
          <a:p>
            <a:r>
              <a:rPr lang="en-GB" dirty="0" smtClean="0"/>
              <a:t> </a:t>
            </a:r>
            <a:endParaRPr lang="en-GB" dirty="0"/>
          </a:p>
        </p:txBody>
      </p:sp>
      <p:pic>
        <p:nvPicPr>
          <p:cNvPr id="9" name="Picture 8"/>
          <p:cNvPicPr>
            <a:picLocks noChangeAspect="1"/>
          </p:cNvPicPr>
          <p:nvPr/>
        </p:nvPicPr>
        <p:blipFill>
          <a:blip r:embed="rId3"/>
          <a:stretch>
            <a:fillRect/>
          </a:stretch>
        </p:blipFill>
        <p:spPr>
          <a:xfrm>
            <a:off x="8128537" y="1254974"/>
            <a:ext cx="4028589" cy="5254682"/>
          </a:xfrm>
          <a:prstGeom prst="rect">
            <a:avLst/>
          </a:prstGeom>
        </p:spPr>
      </p:pic>
      <p:sp>
        <p:nvSpPr>
          <p:cNvPr id="10" name="Footer Placeholder 1"/>
          <p:cNvSpPr txBox="1">
            <a:spLocks/>
          </p:cNvSpPr>
          <p:nvPr/>
        </p:nvSpPr>
        <p:spPr>
          <a:xfrm>
            <a:off x="8479113" y="652147"/>
            <a:ext cx="2639323" cy="365125"/>
          </a:xfrm>
          <a:prstGeom prst="rect">
            <a:avLst/>
          </a:prstGeom>
        </p:spPr>
        <p:txBody>
          <a:bodyPr vert="horz" lIns="0" tIns="45720" rIns="91440" bIns="45720" rtlCol="0" anchor="ctr"/>
          <a:lstStyle>
            <a:defPPr>
              <a:defRPr lang="ru-RU"/>
            </a:defPPr>
            <a:lvl1pPr marL="0" algn="l" defTabSz="914400" rtl="0" eaLnBrk="1" latinLnBrk="0" hangingPunct="1">
              <a:defRPr sz="1600" b="1"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Learn these by Monday 25</a:t>
            </a:r>
            <a:r>
              <a:rPr lang="en-US" baseline="30000" dirty="0" smtClean="0"/>
              <a:t>th</a:t>
            </a:r>
            <a:r>
              <a:rPr lang="en-US" dirty="0" smtClean="0"/>
              <a:t>.</a:t>
            </a:r>
            <a:endParaRPr lang="en-US" dirty="0"/>
          </a:p>
        </p:txBody>
      </p:sp>
      <p:pic>
        <p:nvPicPr>
          <p:cNvPr id="11" name="Picture 10" descr="I ate it so you don't have to: Haggis | masslive.co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645" y="1942690"/>
            <a:ext cx="4495020" cy="3679902"/>
          </a:xfrm>
          <a:prstGeom prst="rect">
            <a:avLst/>
          </a:prstGeom>
        </p:spPr>
      </p:pic>
    </p:spTree>
    <p:extLst>
      <p:ext uri="{BB962C8B-B14F-4D97-AF65-F5344CB8AC3E}">
        <p14:creationId xmlns:p14="http://schemas.microsoft.com/office/powerpoint/2010/main" val="874446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13</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345613" y="640241"/>
            <a:ext cx="4391191" cy="1325563"/>
          </a:xfrm>
        </p:spPr>
        <p:txBody>
          <a:bodyPr anchor="t">
            <a:normAutofit/>
          </a:bodyPr>
          <a:lstStyle/>
          <a:p>
            <a:pPr algn="ctr"/>
            <a:r>
              <a:rPr lang="en-US" sz="2800" dirty="0" smtClean="0"/>
              <a:t>Scotland Topic - Burns</a:t>
            </a:r>
            <a:endParaRPr lang="en-US" sz="2800" dirty="0"/>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Monday </a:t>
            </a:r>
            <a:r>
              <a:rPr lang="en-US" sz="2800" dirty="0" smtClean="0">
                <a:solidFill>
                  <a:schemeClr val="tx2"/>
                </a:solidFill>
              </a:rPr>
              <a:t>25</a:t>
            </a:r>
            <a:r>
              <a:rPr lang="en-US" sz="2800" baseline="30000" dirty="0" smtClean="0">
                <a:solidFill>
                  <a:schemeClr val="tx2"/>
                </a:solidFill>
              </a:rPr>
              <a:t>th</a:t>
            </a:r>
            <a:r>
              <a:rPr lang="en-US" sz="2800" dirty="0" smtClean="0">
                <a:solidFill>
                  <a:schemeClr val="tx2"/>
                </a:solidFill>
              </a:rPr>
              <a:t> </a:t>
            </a:r>
            <a:r>
              <a:rPr lang="en-US" sz="2800" dirty="0" smtClean="0">
                <a:solidFill>
                  <a:schemeClr val="tx2"/>
                </a:solidFill>
              </a:rPr>
              <a:t>January 2021</a:t>
            </a:r>
          </a:p>
          <a:p>
            <a:r>
              <a:rPr lang="en-US" sz="2800" dirty="0" smtClean="0">
                <a:solidFill>
                  <a:schemeClr val="tx2"/>
                </a:solidFill>
              </a:rPr>
              <a:t>LI: to learn the life and works of Robert Burns.</a:t>
            </a:r>
          </a:p>
        </p:txBody>
      </p:sp>
      <p:sp>
        <p:nvSpPr>
          <p:cNvPr id="19" name="TextBox 18"/>
          <p:cNvSpPr txBox="1"/>
          <p:nvPr/>
        </p:nvSpPr>
        <p:spPr>
          <a:xfrm>
            <a:off x="3768958" y="1303022"/>
            <a:ext cx="8162693" cy="6063198"/>
          </a:xfrm>
          <a:prstGeom prst="rect">
            <a:avLst/>
          </a:prstGeom>
          <a:noFill/>
        </p:spPr>
        <p:txBody>
          <a:bodyPr wrap="square" rtlCol="0">
            <a:spAutoFit/>
          </a:bodyPr>
          <a:lstStyle/>
          <a:p>
            <a:r>
              <a:rPr lang="en-GB" sz="1600" b="1" u="sng" dirty="0" smtClean="0"/>
              <a:t>Due Friday 29</a:t>
            </a:r>
            <a:r>
              <a:rPr lang="en-GB" sz="1600" b="1" u="sng" baseline="30000" dirty="0" smtClean="0"/>
              <a:t>th</a:t>
            </a:r>
            <a:r>
              <a:rPr lang="en-GB" sz="1600" b="1" u="sng" dirty="0" smtClean="0"/>
              <a:t> January</a:t>
            </a:r>
            <a:endParaRPr lang="en-GB" sz="1600" dirty="0"/>
          </a:p>
          <a:p>
            <a:r>
              <a:rPr lang="en-GB" sz="1600" b="1" dirty="0"/>
              <a:t> </a:t>
            </a:r>
            <a:endParaRPr lang="en-GB" sz="1600" dirty="0"/>
          </a:p>
          <a:p>
            <a:r>
              <a:rPr lang="en-GB" sz="1600" dirty="0"/>
              <a:t>LI: to research and present information on the life, works and impact of Robert Burns.</a:t>
            </a:r>
          </a:p>
          <a:p>
            <a:r>
              <a:rPr lang="en-GB" sz="1600" dirty="0"/>
              <a:t>SC: You must include </a:t>
            </a:r>
            <a:r>
              <a:rPr lang="en-GB" sz="1600" dirty="0" smtClean="0"/>
              <a:t>–</a:t>
            </a:r>
          </a:p>
          <a:p>
            <a:endParaRPr lang="en-GB" sz="1600" dirty="0"/>
          </a:p>
          <a:p>
            <a:pPr marL="285750" lvl="0" indent="-285750">
              <a:buFont typeface="Arial" panose="020B0604020202020204" pitchFamily="34" charset="0"/>
              <a:buChar char="•"/>
            </a:pPr>
            <a:r>
              <a:rPr lang="en-GB" sz="1600" dirty="0"/>
              <a:t>Information on Robert Burns and his life (facts, age, birthday, death, schooling, job, lives </a:t>
            </a:r>
            <a:r>
              <a:rPr lang="en-GB" sz="1600" dirty="0" err="1"/>
              <a:t>etc</a:t>
            </a:r>
            <a:r>
              <a:rPr lang="en-GB" sz="1600" dirty="0"/>
              <a:t>).</a:t>
            </a:r>
          </a:p>
          <a:p>
            <a:endParaRPr lang="en-GB" sz="1600" dirty="0"/>
          </a:p>
          <a:p>
            <a:pPr marL="285750" lvl="0" indent="-285750">
              <a:buFont typeface="Arial" panose="020B0604020202020204" pitchFamily="34" charset="0"/>
              <a:buChar char="•"/>
            </a:pPr>
            <a:r>
              <a:rPr lang="en-GB" sz="1600" dirty="0"/>
              <a:t>Information on Robert Burns’ works (poems, songs </a:t>
            </a:r>
            <a:r>
              <a:rPr lang="en-GB" sz="1600" dirty="0" err="1"/>
              <a:t>etc</a:t>
            </a:r>
            <a:r>
              <a:rPr lang="en-GB" sz="1600" dirty="0"/>
              <a:t> – what was the influence for them, what do they mean</a:t>
            </a:r>
            <a:r>
              <a:rPr lang="en-GB" sz="1600" dirty="0" smtClean="0"/>
              <a:t>?)</a:t>
            </a:r>
          </a:p>
          <a:p>
            <a:pPr marL="285750" lvl="0" indent="-285750">
              <a:buFont typeface="Arial" panose="020B0604020202020204" pitchFamily="34" charset="0"/>
              <a:buChar char="•"/>
            </a:pPr>
            <a:endParaRPr lang="en-GB" sz="1600" dirty="0"/>
          </a:p>
          <a:p>
            <a:pPr marL="285750" lvl="0" indent="-285750">
              <a:buFont typeface="Arial" panose="020B0604020202020204" pitchFamily="34" charset="0"/>
              <a:buChar char="•"/>
            </a:pPr>
            <a:r>
              <a:rPr lang="en-GB" sz="1600" dirty="0"/>
              <a:t>Examples of poems/songs.</a:t>
            </a:r>
          </a:p>
          <a:p>
            <a:endParaRPr lang="en-GB" sz="1600" dirty="0"/>
          </a:p>
          <a:p>
            <a:pPr marL="285750" lvl="0" indent="-285750">
              <a:buFont typeface="Arial" panose="020B0604020202020204" pitchFamily="34" charset="0"/>
              <a:buChar char="•"/>
            </a:pPr>
            <a:r>
              <a:rPr lang="en-GB" sz="1600" dirty="0"/>
              <a:t>Impact Robert Burns has on Scottish culture today (how do we remember Burns, celebrate his life and works </a:t>
            </a:r>
            <a:r>
              <a:rPr lang="en-GB" sz="1600" dirty="0" err="1"/>
              <a:t>etc</a:t>
            </a:r>
            <a:r>
              <a:rPr lang="en-GB" sz="1600" dirty="0"/>
              <a:t>)</a:t>
            </a:r>
          </a:p>
          <a:p>
            <a:pPr marL="285750" lvl="0" indent="-285750">
              <a:buFont typeface="Arial" panose="020B0604020202020204" pitchFamily="34" charset="0"/>
              <a:buChar char="•"/>
            </a:pPr>
            <a:r>
              <a:rPr lang="en-GB" sz="1600" dirty="0"/>
              <a:t>Impact Robert Burns has on the rest of the world today (statues/songs sung </a:t>
            </a:r>
            <a:r>
              <a:rPr lang="en-GB" sz="1600" dirty="0" err="1"/>
              <a:t>etc</a:t>
            </a:r>
            <a:r>
              <a:rPr lang="en-GB" sz="1600" dirty="0"/>
              <a:t>).</a:t>
            </a:r>
          </a:p>
          <a:p>
            <a:endParaRPr lang="en-GB" sz="1600" dirty="0"/>
          </a:p>
          <a:p>
            <a:pPr marL="285750" lvl="0" indent="-285750">
              <a:buFont typeface="Arial" panose="020B0604020202020204" pitchFamily="34" charset="0"/>
              <a:buChar char="•"/>
            </a:pPr>
            <a:r>
              <a:rPr lang="en-GB" sz="1600" dirty="0"/>
              <a:t>Pictures/photos</a:t>
            </a:r>
          </a:p>
          <a:p>
            <a:r>
              <a:rPr lang="en-GB" sz="1600" dirty="0"/>
              <a:t> </a:t>
            </a:r>
          </a:p>
          <a:p>
            <a:pPr marL="285750" lvl="0" indent="-285750">
              <a:buFont typeface="Arial" panose="020B0604020202020204" pitchFamily="34" charset="0"/>
              <a:buChar char="•"/>
            </a:pPr>
            <a:r>
              <a:rPr lang="en-GB" sz="1600" dirty="0"/>
              <a:t>Include some examples of Scots language.</a:t>
            </a:r>
          </a:p>
          <a:p>
            <a:pPr marL="285750" indent="-285750">
              <a:buFont typeface="Arial" panose="020B0604020202020204" pitchFamily="34" charset="0"/>
              <a:buChar char="•"/>
            </a:pPr>
            <a:endParaRPr lang="en-GB" sz="1600" dirty="0"/>
          </a:p>
          <a:p>
            <a:pPr marL="285750" lvl="0" indent="-285750">
              <a:buFont typeface="Arial" panose="020B0604020202020204" pitchFamily="34" charset="0"/>
              <a:buChar char="•"/>
            </a:pPr>
            <a:r>
              <a:rPr lang="en-GB" sz="1600" dirty="0"/>
              <a:t>Appropriately written using writing skills.</a:t>
            </a:r>
          </a:p>
          <a:p>
            <a:endParaRPr lang="en-GB" dirty="0"/>
          </a:p>
          <a:p>
            <a:endParaRPr lang="en-GB" dirty="0"/>
          </a:p>
        </p:txBody>
      </p:sp>
    </p:spTree>
    <p:extLst>
      <p:ext uri="{BB962C8B-B14F-4D97-AF65-F5344CB8AC3E}">
        <p14:creationId xmlns:p14="http://schemas.microsoft.com/office/powerpoint/2010/main" val="28148627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322805" y="3537285"/>
            <a:ext cx="5375275" cy="347046"/>
          </a:xfrm>
        </p:spPr>
        <p:txBody>
          <a:bodyPr/>
          <a:lstStyle/>
          <a:p>
            <a:pPr algn="ctr"/>
            <a:r>
              <a:rPr lang="en-US" sz="4400" dirty="0" smtClean="0">
                <a:solidFill>
                  <a:schemeClr val="tx2"/>
                </a:solidFill>
              </a:rPr>
              <a:t>1023.03 + 12.25</a:t>
            </a:r>
            <a:endParaRPr lang="en-US" sz="4400" dirty="0" smtClean="0">
              <a:solidFill>
                <a:schemeClr val="tx2"/>
              </a:solidFill>
            </a:endParaRPr>
          </a:p>
          <a:p>
            <a:pPr algn="ctr"/>
            <a:r>
              <a:rPr lang="en-US" sz="2800" dirty="0" smtClean="0">
                <a:solidFill>
                  <a:schemeClr val="tx2"/>
                </a:solidFill>
              </a:rPr>
              <a:t>Choose a strategy</a:t>
            </a:r>
            <a:endParaRPr lang="en-US" sz="2800" noProof="0" dirty="0">
              <a:solidFill>
                <a:schemeClr val="tx2"/>
              </a:solidFill>
            </a:endParaRPr>
          </a:p>
        </p:txBody>
      </p:sp>
      <p:sp>
        <p:nvSpPr>
          <p:cNvPr id="3" name="Slide Number Placeholder 2"/>
          <p:cNvSpPr>
            <a:spLocks noGrp="1"/>
          </p:cNvSpPr>
          <p:nvPr>
            <p:ph type="sldNum" sz="quarter" idx="12"/>
          </p:nvPr>
        </p:nvSpPr>
        <p:spPr/>
        <p:txBody>
          <a:bodyPr/>
          <a:lstStyle/>
          <a:p>
            <a:fld id="{98C0CDE5-970C-4CC4-BF43-0DA127E73E82}" type="slidenum">
              <a:rPr lang="en-US" noProof="0" smtClean="0"/>
              <a:t>14</a:t>
            </a:fld>
            <a:endParaRPr lang="en-US" noProof="0" dirty="0"/>
          </a:p>
        </p:txBody>
      </p:sp>
      <p:sp>
        <p:nvSpPr>
          <p:cNvPr id="4" name="Title 3"/>
          <p:cNvSpPr>
            <a:spLocks noGrp="1"/>
          </p:cNvSpPr>
          <p:nvPr>
            <p:ph type="title"/>
          </p:nvPr>
        </p:nvSpPr>
        <p:spPr/>
        <p:txBody>
          <a:bodyPr/>
          <a:lstStyle/>
          <a:p>
            <a:r>
              <a:rPr lang="en-GB" dirty="0" smtClean="0"/>
              <a:t>Number Talks</a:t>
            </a:r>
            <a:endParaRPr lang="en-GB" dirty="0"/>
          </a:p>
        </p:txBody>
      </p:sp>
    </p:spTree>
    <p:extLst>
      <p:ext uri="{BB962C8B-B14F-4D97-AF65-F5344CB8AC3E}">
        <p14:creationId xmlns:p14="http://schemas.microsoft.com/office/powerpoint/2010/main" val="2524153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4064802" y="140209"/>
            <a:ext cx="3968496" cy="832104"/>
          </a:xfrm>
        </p:spPr>
        <p:txBody>
          <a:bodyPr>
            <a:normAutofit/>
          </a:bodyPr>
          <a:lstStyle/>
          <a:p>
            <a:pPr algn="ctr"/>
            <a:r>
              <a:rPr lang="en-US" dirty="0" smtClean="0"/>
              <a:t>MATHS </a:t>
            </a:r>
            <a:r>
              <a:rPr lang="en-US" dirty="0" smtClean="0"/>
              <a:t>–</a:t>
            </a:r>
            <a:br>
              <a:rPr lang="en-US" dirty="0" smtClean="0"/>
            </a:br>
            <a:r>
              <a:rPr lang="en-US" dirty="0" smtClean="0"/>
              <a:t>Weight</a:t>
            </a:r>
            <a:endParaRPr lang="en-US" dirty="0"/>
          </a:p>
        </p:txBody>
      </p:sp>
      <p:sp>
        <p:nvSpPr>
          <p:cNvPr id="3" name="Footer Placeholder 2">
            <a:extLst>
              <a:ext uri="{FF2B5EF4-FFF2-40B4-BE49-F238E27FC236}">
                <a16:creationId xmlns:a16="http://schemas.microsoft.com/office/drawing/2014/main" id="{E6ED2A0C-51B7-4C46-8FCB-2E66B0949EA3}"/>
              </a:ext>
            </a:extLst>
          </p:cNvPr>
          <p:cNvSpPr>
            <a:spLocks noGrp="1"/>
          </p:cNvSpPr>
          <p:nvPr>
            <p:ph type="ftr" sz="quarter" idx="11"/>
          </p:nvPr>
        </p:nvSpPr>
        <p:spPr>
          <a:xfrm>
            <a:off x="311150" y="373699"/>
            <a:ext cx="2639323" cy="365125"/>
          </a:xfrm>
        </p:spPr>
        <p:txBody>
          <a:bodyPr/>
          <a:lstStyle/>
          <a:p>
            <a:r>
              <a:rPr lang="en-US" sz="3200" dirty="0" smtClean="0"/>
              <a:t>26</a:t>
            </a:r>
            <a:r>
              <a:rPr lang="en-US" sz="3200" dirty="0" smtClean="0"/>
              <a:t>.01.21</a:t>
            </a:r>
            <a:endParaRPr lang="en-US" sz="3200" dirty="0"/>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15</a:t>
            </a:fld>
            <a:endParaRPr lang="en-US" dirty="0"/>
          </a:p>
        </p:txBody>
      </p:sp>
      <p:sp>
        <p:nvSpPr>
          <p:cNvPr id="12" name="Text Placeholder 6">
            <a:extLst>
              <a:ext uri="{FF2B5EF4-FFF2-40B4-BE49-F238E27FC236}">
                <a16:creationId xmlns:a16="http://schemas.microsoft.com/office/drawing/2014/main" id="{AE495B20-FF2C-4679-89D6-BE7A90DA9F73}"/>
              </a:ext>
            </a:extLst>
          </p:cNvPr>
          <p:cNvSpPr txBox="1">
            <a:spLocks/>
          </p:cNvSpPr>
          <p:nvPr/>
        </p:nvSpPr>
        <p:spPr>
          <a:xfrm>
            <a:off x="2720909" y="972313"/>
            <a:ext cx="6958196" cy="1312519"/>
          </a:xfrm>
          <a:prstGeom prst="rect">
            <a:avLst/>
          </a:prstGeom>
          <a:solidFill>
            <a:schemeClr val="bg1"/>
          </a:solidFill>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chemeClr val="tx2"/>
                </a:solidFill>
              </a:rPr>
              <a:t>LI: to use </a:t>
            </a:r>
            <a:r>
              <a:rPr lang="en-US" sz="2800" dirty="0" smtClean="0">
                <a:solidFill>
                  <a:schemeClr val="tx2"/>
                </a:solidFill>
              </a:rPr>
              <a:t>knowledge of familiar objects to estimate weight</a:t>
            </a:r>
            <a:r>
              <a:rPr lang="en-US" sz="2800" dirty="0" smtClean="0">
                <a:solidFill>
                  <a:schemeClr val="tx2"/>
                </a:solidFill>
              </a:rPr>
              <a:t>.</a:t>
            </a:r>
            <a:endParaRPr lang="en-US" sz="2800" dirty="0" smtClean="0">
              <a:solidFill>
                <a:schemeClr val="tx2"/>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804032761"/>
              </p:ext>
            </p:extLst>
          </p:nvPr>
        </p:nvGraphicFramePr>
        <p:xfrm>
          <a:off x="723745" y="2031596"/>
          <a:ext cx="4981862" cy="4160727"/>
        </p:xfrm>
        <a:graphic>
          <a:graphicData uri="http://schemas.openxmlformats.org/drawingml/2006/table">
            <a:tbl>
              <a:tblPr firstRow="1" bandRow="1">
                <a:tableStyleId>{793D81CF-94F2-401A-BA57-92F5A7B2D0C5}</a:tableStyleId>
              </a:tblPr>
              <a:tblGrid>
                <a:gridCol w="4981862">
                  <a:extLst>
                    <a:ext uri="{9D8B030D-6E8A-4147-A177-3AD203B41FA5}">
                      <a16:colId xmlns:a16="http://schemas.microsoft.com/office/drawing/2014/main" val="478507327"/>
                    </a:ext>
                  </a:extLst>
                </a:gridCol>
              </a:tblGrid>
              <a:tr h="393081">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3767646">
                <a:tc>
                  <a:txBody>
                    <a:bodyPr/>
                    <a:lstStyle/>
                    <a:p>
                      <a:pPr marL="457200" indent="-457200">
                        <a:buAutoNum type="arabicPeriod"/>
                      </a:pPr>
                      <a:r>
                        <a:rPr lang="en-GB" sz="1800" dirty="0" smtClean="0"/>
                        <a:t>Live Lesson – </a:t>
                      </a:r>
                      <a:r>
                        <a:rPr lang="en-GB" sz="1800" dirty="0" smtClean="0"/>
                        <a:t>measuring in grams</a:t>
                      </a:r>
                      <a:r>
                        <a:rPr lang="en-GB" sz="1800" baseline="0" dirty="0" smtClean="0"/>
                        <a:t> and kilograms. </a:t>
                      </a:r>
                    </a:p>
                    <a:p>
                      <a:pPr marL="457200" indent="-457200">
                        <a:buAutoNum type="arabicPeriod"/>
                      </a:pPr>
                      <a:endParaRPr lang="en-GB" sz="1800" baseline="0" dirty="0" smtClean="0"/>
                    </a:p>
                    <a:p>
                      <a:pPr marL="457200" indent="-457200">
                        <a:buAutoNum type="arabicPeriod"/>
                      </a:pPr>
                      <a:r>
                        <a:rPr lang="en-GB" sz="1800" baseline="0" dirty="0" smtClean="0"/>
                        <a:t>Go into your kitchen and look on the packaging of different foods in your cupboards/fridge/freezer. Note down the item and it’s weight.</a:t>
                      </a:r>
                      <a:endParaRPr lang="en-GB" sz="1800" baseline="0" dirty="0" smtClean="0"/>
                    </a:p>
                    <a:p>
                      <a:pPr marL="457200" indent="-457200">
                        <a:buAutoNum type="arabicPeriod"/>
                      </a:pPr>
                      <a:endParaRPr lang="en-GB" sz="1800" baseline="0" dirty="0" smtClean="0"/>
                    </a:p>
                    <a:p>
                      <a:pPr marL="457200" indent="-457200">
                        <a:buAutoNum type="arabicPeriod"/>
                      </a:pPr>
                      <a:r>
                        <a:rPr lang="en-GB" sz="1800" baseline="0" dirty="0" smtClean="0"/>
                        <a:t>Find other items in your house that DON’T have their weight written on them. Try to find objects which you ESTIMATE would be around the same weight as the items you found in your kitchen.</a:t>
                      </a:r>
                      <a:endParaRPr lang="en-GB" sz="1800" baseline="0" dirty="0" smtClean="0"/>
                    </a:p>
                  </a:txBody>
                  <a:tcPr/>
                </a:tc>
                <a:extLst>
                  <a:ext uri="{0D108BD9-81ED-4DB2-BD59-A6C34878D82A}">
                    <a16:rowId xmlns:a16="http://schemas.microsoft.com/office/drawing/2014/main" val="803849920"/>
                  </a:ext>
                </a:extLst>
              </a:tr>
            </a:tbl>
          </a:graphicData>
        </a:graphic>
      </p:graphicFrame>
      <p:pic>
        <p:nvPicPr>
          <p:cNvPr id="1026" name="Picture 2" descr="https://education.gov.scot/media/54qasq40/image.png?width=444&amp;height=194&amp;mode=ma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0135" y="2670721"/>
            <a:ext cx="5761842" cy="2517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56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16</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345613" y="640241"/>
            <a:ext cx="4391191" cy="1325563"/>
          </a:xfrm>
        </p:spPr>
        <p:txBody>
          <a:bodyPr anchor="t">
            <a:normAutofit/>
          </a:bodyPr>
          <a:lstStyle/>
          <a:p>
            <a:pPr algn="ctr"/>
            <a:r>
              <a:rPr lang="en-US" sz="2800" dirty="0" smtClean="0"/>
              <a:t>Talk 4 Writing</a:t>
            </a:r>
            <a:endParaRPr lang="en-US" sz="2800" dirty="0"/>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Tuesday </a:t>
            </a:r>
            <a:r>
              <a:rPr lang="en-US" sz="2800" dirty="0" smtClean="0">
                <a:solidFill>
                  <a:schemeClr val="tx2"/>
                </a:solidFill>
              </a:rPr>
              <a:t>26th</a:t>
            </a:r>
            <a:r>
              <a:rPr lang="en-US" sz="2800" dirty="0" smtClean="0">
                <a:solidFill>
                  <a:schemeClr val="tx2"/>
                </a:solidFill>
              </a:rPr>
              <a:t> </a:t>
            </a:r>
            <a:r>
              <a:rPr lang="en-US" sz="2800" dirty="0" smtClean="0">
                <a:solidFill>
                  <a:schemeClr val="tx2"/>
                </a:solidFill>
              </a:rPr>
              <a:t>January 2021</a:t>
            </a:r>
          </a:p>
          <a:p>
            <a:r>
              <a:rPr lang="en-US" sz="2800" dirty="0" smtClean="0">
                <a:solidFill>
                  <a:schemeClr val="tx2"/>
                </a:solidFill>
              </a:rPr>
              <a:t>LI: </a:t>
            </a:r>
            <a:r>
              <a:rPr lang="en-US" sz="2800" dirty="0" smtClean="0">
                <a:solidFill>
                  <a:schemeClr val="tx2"/>
                </a:solidFill>
              </a:rPr>
              <a:t>to plan &amp; write a hot piece Monster text.</a:t>
            </a:r>
            <a:endParaRPr lang="en-US" sz="2800" dirty="0" smtClean="0">
              <a:solidFill>
                <a:schemeClr val="tx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675194585"/>
              </p:ext>
            </p:extLst>
          </p:nvPr>
        </p:nvGraphicFramePr>
        <p:xfrm>
          <a:off x="2300601" y="1668782"/>
          <a:ext cx="8255004" cy="4896122"/>
        </p:xfrm>
        <a:graphic>
          <a:graphicData uri="http://schemas.openxmlformats.org/drawingml/2006/table">
            <a:tbl>
              <a:tblPr firstRow="1" bandRow="1">
                <a:tableStyleId>{793D81CF-94F2-401A-BA57-92F5A7B2D0C5}</a:tableStyleId>
              </a:tblPr>
              <a:tblGrid>
                <a:gridCol w="8255004">
                  <a:extLst>
                    <a:ext uri="{9D8B030D-6E8A-4147-A177-3AD203B41FA5}">
                      <a16:colId xmlns:a16="http://schemas.microsoft.com/office/drawing/2014/main" val="478507327"/>
                    </a:ext>
                  </a:extLst>
                </a:gridCol>
              </a:tblGrid>
              <a:tr h="415562">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1470635">
                <a:tc>
                  <a:txBody>
                    <a:bodyPr/>
                    <a:lstStyle/>
                    <a:p>
                      <a:pPr marL="457200" indent="-457200">
                        <a:buAutoNum type="arabicPeriod"/>
                      </a:pPr>
                      <a:r>
                        <a:rPr lang="en-GB" sz="2400" baseline="0" dirty="0" smtClean="0"/>
                        <a:t>Live Lesson</a:t>
                      </a:r>
                    </a:p>
                    <a:p>
                      <a:pPr marL="457200" indent="-457200">
                        <a:buAutoNum type="arabicPeriod"/>
                      </a:pPr>
                      <a:endParaRPr lang="en-GB" sz="2400" baseline="0" dirty="0" smtClean="0"/>
                    </a:p>
                    <a:p>
                      <a:pPr marL="457200" indent="-457200">
                        <a:buAutoNum type="arabicPeriod"/>
                      </a:pPr>
                      <a:r>
                        <a:rPr lang="en-GB" sz="2400" baseline="0" dirty="0" smtClean="0"/>
                        <a:t>Read or listen to the model text (see next slide or listen here: </a:t>
                      </a:r>
                      <a:r>
                        <a:rPr lang="en-GB" sz="1800" b="0" i="0" u="none" strike="noStrike" kern="1200" baseline="0" dirty="0" smtClean="0">
                          <a:solidFill>
                            <a:schemeClr val="dk1"/>
                          </a:solidFill>
                          <a:latin typeface="+mn-lt"/>
                          <a:ea typeface="+mn-ea"/>
                          <a:cs typeface="+mn-cs"/>
                          <a:hlinkClick r:id="rId2"/>
                        </a:rPr>
                        <a:t>https://soundcloud.com/talkforwriting/swamp/s-28ED2KJCK6n</a:t>
                      </a:r>
                      <a:endParaRPr lang="en-GB" sz="1800" b="0" i="0" u="none" strike="noStrike" kern="1200" baseline="0" dirty="0" smtClean="0">
                        <a:solidFill>
                          <a:schemeClr val="dk1"/>
                        </a:solidFill>
                        <a:latin typeface="+mn-lt"/>
                        <a:ea typeface="+mn-ea"/>
                        <a:cs typeface="+mn-cs"/>
                      </a:endParaRPr>
                    </a:p>
                    <a:p>
                      <a:pPr marL="457200" indent="-457200">
                        <a:buAutoNum type="arabicPeriod"/>
                      </a:pPr>
                      <a:endParaRPr lang="en-GB" sz="2400" baseline="0" dirty="0" smtClean="0"/>
                    </a:p>
                    <a:p>
                      <a:pPr marL="457200" indent="-457200">
                        <a:buAutoNum type="arabicPeriod"/>
                      </a:pPr>
                      <a:r>
                        <a:rPr lang="en-GB" sz="2400" baseline="0" dirty="0" smtClean="0"/>
                        <a:t>Complete the plan on the next slide with as many details as you can. (on the slide after the model text)</a:t>
                      </a:r>
                    </a:p>
                    <a:p>
                      <a:pPr marL="457200" indent="-457200">
                        <a:buAutoNum type="arabicPeriod"/>
                      </a:pPr>
                      <a:endParaRPr lang="en-GB" sz="2400" baseline="0" dirty="0" smtClean="0"/>
                    </a:p>
                    <a:p>
                      <a:pPr marL="457200" indent="-457200">
                        <a:buAutoNum type="arabicPeriod"/>
                      </a:pPr>
                      <a:r>
                        <a:rPr lang="en-GB" sz="2400" baseline="0" dirty="0" smtClean="0"/>
                        <a:t>Write your hot piece! Include everything you have learned – formal language, ambitious technical vocabulary, a diagram of your monster, topic sentences, clear paragraphs.</a:t>
                      </a:r>
                      <a:endParaRPr lang="en-GB" sz="2400" baseline="0" dirty="0" smtClean="0"/>
                    </a:p>
                  </a:txBody>
                  <a:tcPr/>
                </a:tc>
                <a:extLst>
                  <a:ext uri="{0D108BD9-81ED-4DB2-BD59-A6C34878D82A}">
                    <a16:rowId xmlns:a16="http://schemas.microsoft.com/office/drawing/2014/main" val="803849920"/>
                  </a:ext>
                </a:extLst>
              </a:tr>
            </a:tbl>
          </a:graphicData>
        </a:graphic>
      </p:graphicFrame>
    </p:spTree>
    <p:extLst>
      <p:ext uri="{BB962C8B-B14F-4D97-AF65-F5344CB8AC3E}">
        <p14:creationId xmlns:p14="http://schemas.microsoft.com/office/powerpoint/2010/main" val="627937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08302" y="512956"/>
            <a:ext cx="8017727" cy="6188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98C0CDE5-970C-4CC4-BF43-0DA127E73E82}" type="slidenum">
              <a:rPr lang="en-US" noProof="0" smtClean="0"/>
              <a:t>17</a:t>
            </a:fld>
            <a:endParaRPr lang="en-US" noProof="0" dirty="0"/>
          </a:p>
        </p:txBody>
      </p:sp>
      <p:sp>
        <p:nvSpPr>
          <p:cNvPr id="4" name="Title 3"/>
          <p:cNvSpPr>
            <a:spLocks noGrp="1"/>
          </p:cNvSpPr>
          <p:nvPr>
            <p:ph type="title"/>
          </p:nvPr>
        </p:nvSpPr>
        <p:spPr/>
        <p:txBody>
          <a:bodyPr/>
          <a:lstStyle/>
          <a:p>
            <a:r>
              <a:rPr lang="en-GB" dirty="0" smtClean="0"/>
              <a:t>Part 1</a:t>
            </a:r>
            <a:endParaRPr lang="en-GB" dirty="0"/>
          </a:p>
        </p:txBody>
      </p:sp>
      <p:sp>
        <p:nvSpPr>
          <p:cNvPr id="5" name="Text Placeholder 4"/>
          <p:cNvSpPr>
            <a:spLocks noGrp="1"/>
          </p:cNvSpPr>
          <p:nvPr>
            <p:ph type="body" sz="quarter" idx="13"/>
          </p:nvPr>
        </p:nvSpPr>
        <p:spPr>
          <a:xfrm>
            <a:off x="1444440" y="2774690"/>
            <a:ext cx="9303119" cy="2111508"/>
          </a:xfrm>
        </p:spPr>
        <p:txBody>
          <a:bodyPr>
            <a:noAutofit/>
          </a:bodyPr>
          <a:lstStyle/>
          <a:p>
            <a:r>
              <a:rPr lang="en-GB" sz="2000" b="1" u="sng" dirty="0"/>
              <a:t>Swamp Monsters</a:t>
            </a:r>
          </a:p>
          <a:p>
            <a:r>
              <a:rPr lang="en-GB" sz="2000" dirty="0"/>
              <a:t>Do you ever wonder what might be lurking in the murky swamps of</a:t>
            </a:r>
          </a:p>
          <a:p>
            <a:r>
              <a:rPr lang="en-GB" sz="2000" dirty="0"/>
              <a:t>our world? Rumour has it that the fabled swamp monster is not</a:t>
            </a:r>
          </a:p>
          <a:p>
            <a:r>
              <a:rPr lang="en-GB" sz="2000" dirty="0"/>
              <a:t>just a creature mentioned in myth and legend but it actually</a:t>
            </a:r>
          </a:p>
          <a:p>
            <a:r>
              <a:rPr lang="en-GB" sz="2000" dirty="0"/>
              <a:t>exists! Now is your chance to find out all that has been discovered</a:t>
            </a:r>
          </a:p>
          <a:p>
            <a:r>
              <a:rPr lang="en-GB" sz="2000" dirty="0"/>
              <a:t>about this unique being.</a:t>
            </a:r>
          </a:p>
          <a:p>
            <a:r>
              <a:rPr lang="en-GB" sz="2000" dirty="0"/>
              <a:t>Swamp monsters are rumoured to inhabit the most remote and</a:t>
            </a:r>
          </a:p>
          <a:p>
            <a:r>
              <a:rPr lang="en-GB" sz="2000" dirty="0"/>
              <a:t>humid swamps of the Amazon rainforest. Living in total solitude, it is</a:t>
            </a:r>
          </a:p>
          <a:p>
            <a:r>
              <a:rPr lang="en-GB" sz="2000" dirty="0"/>
              <a:t>believed that there is, perhaps, only one swamp monster on our</a:t>
            </a:r>
          </a:p>
          <a:p>
            <a:r>
              <a:rPr lang="en-GB" sz="2000" dirty="0"/>
              <a:t>planet, making it a mystery how they reproduce. Dr Patrick Thurston</a:t>
            </a:r>
          </a:p>
          <a:p>
            <a:r>
              <a:rPr lang="en-GB" sz="2000" dirty="0"/>
              <a:t>- world renowned </a:t>
            </a:r>
            <a:r>
              <a:rPr lang="en-GB" sz="2000" dirty="0" err="1"/>
              <a:t>monsterologist</a:t>
            </a:r>
            <a:r>
              <a:rPr lang="en-GB" sz="2000" dirty="0"/>
              <a:t> from Bristol University - could</a:t>
            </a:r>
          </a:p>
          <a:p>
            <a:r>
              <a:rPr lang="en-GB" sz="2000" dirty="0"/>
              <a:t>perhaps be the only living person ever to see this magnificent</a:t>
            </a:r>
          </a:p>
          <a:p>
            <a:r>
              <a:rPr lang="en-GB" sz="2000" dirty="0"/>
              <a:t>creature: “You cannot believe the pure majesty of the swamp</a:t>
            </a:r>
          </a:p>
          <a:p>
            <a:r>
              <a:rPr lang="en-GB" sz="2000" dirty="0"/>
              <a:t>monster. They seem as if they are ‘one with the swamp’ living in pure</a:t>
            </a:r>
          </a:p>
          <a:p>
            <a:r>
              <a:rPr lang="en-GB" sz="2000" dirty="0"/>
              <a:t>harmony with their habitat.”</a:t>
            </a:r>
          </a:p>
          <a:p>
            <a:r>
              <a:rPr lang="en-GB" sz="2000" dirty="0" smtClean="0"/>
              <a:t>.</a:t>
            </a:r>
            <a:endParaRPr lang="en-GB" sz="2000" dirty="0"/>
          </a:p>
        </p:txBody>
      </p:sp>
    </p:spTree>
    <p:extLst>
      <p:ext uri="{BB962C8B-B14F-4D97-AF65-F5344CB8AC3E}">
        <p14:creationId xmlns:p14="http://schemas.microsoft.com/office/powerpoint/2010/main" val="904501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08302" y="223024"/>
            <a:ext cx="8017727" cy="647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98C0CDE5-970C-4CC4-BF43-0DA127E73E82}" type="slidenum">
              <a:rPr lang="en-US" noProof="0" smtClean="0"/>
              <a:t>18</a:t>
            </a:fld>
            <a:endParaRPr lang="en-US" noProof="0" dirty="0"/>
          </a:p>
        </p:txBody>
      </p:sp>
      <p:sp>
        <p:nvSpPr>
          <p:cNvPr id="4" name="Title 3"/>
          <p:cNvSpPr>
            <a:spLocks noGrp="1"/>
          </p:cNvSpPr>
          <p:nvPr>
            <p:ph type="title"/>
          </p:nvPr>
        </p:nvSpPr>
        <p:spPr/>
        <p:txBody>
          <a:bodyPr/>
          <a:lstStyle/>
          <a:p>
            <a:r>
              <a:rPr lang="en-GB" dirty="0" smtClean="0"/>
              <a:t>Part 2</a:t>
            </a:r>
            <a:endParaRPr lang="en-GB" dirty="0"/>
          </a:p>
        </p:txBody>
      </p:sp>
      <p:sp>
        <p:nvSpPr>
          <p:cNvPr id="5" name="Text Placeholder 4"/>
          <p:cNvSpPr>
            <a:spLocks noGrp="1"/>
          </p:cNvSpPr>
          <p:nvPr>
            <p:ph type="body" sz="quarter" idx="13"/>
          </p:nvPr>
        </p:nvSpPr>
        <p:spPr>
          <a:xfrm>
            <a:off x="1444440" y="2363791"/>
            <a:ext cx="9303119" cy="2111508"/>
          </a:xfrm>
        </p:spPr>
        <p:txBody>
          <a:bodyPr>
            <a:noAutofit/>
          </a:bodyPr>
          <a:lstStyle/>
          <a:p>
            <a:r>
              <a:rPr lang="en-GB" sz="1600" dirty="0">
                <a:solidFill>
                  <a:srgbClr val="FF0000"/>
                </a:solidFill>
              </a:rPr>
              <a:t>Swamp monsters don’t just live in swamps they resemble them.</a:t>
            </a:r>
          </a:p>
          <a:p>
            <a:r>
              <a:rPr lang="en-GB" sz="1600" dirty="0"/>
              <a:t>Being experts in camouflage, they are indistinguishable from their</a:t>
            </a:r>
          </a:p>
          <a:p>
            <a:r>
              <a:rPr lang="en-GB" sz="1600" dirty="0"/>
              <a:t>environment. Their bodies are made from this environment: limbs</a:t>
            </a:r>
          </a:p>
          <a:p>
            <a:r>
              <a:rPr lang="en-GB" sz="1600" dirty="0"/>
              <a:t>of gnarled branches, incredibly long fingers and glowing, iridescent</a:t>
            </a:r>
          </a:p>
          <a:p>
            <a:r>
              <a:rPr lang="en-GB" sz="1600" dirty="0"/>
              <a:t>hair which changes colour to match their mood. The most</a:t>
            </a:r>
          </a:p>
          <a:p>
            <a:r>
              <a:rPr lang="en-GB" sz="1600" dirty="0"/>
              <a:t>incredible thing about a swamp monster is that they have</a:t>
            </a:r>
          </a:p>
          <a:p>
            <a:r>
              <a:rPr lang="en-GB" sz="1600" dirty="0"/>
              <a:t>translucent breathing tubes meaning they can stay underwater</a:t>
            </a:r>
          </a:p>
          <a:p>
            <a:r>
              <a:rPr lang="en-GB" sz="1600" dirty="0"/>
              <a:t>indefinitely but continue to breathe.</a:t>
            </a:r>
          </a:p>
          <a:p>
            <a:r>
              <a:rPr lang="en-GB" sz="1600" dirty="0">
                <a:solidFill>
                  <a:schemeClr val="accent1"/>
                </a:solidFill>
              </a:rPr>
              <a:t>Have you ever wondered what a swamp monster eats? </a:t>
            </a:r>
            <a:r>
              <a:rPr lang="en-GB" sz="1600" dirty="0"/>
              <a:t>Their diet</a:t>
            </a:r>
          </a:p>
          <a:p>
            <a:r>
              <a:rPr lang="en-GB" sz="1600" dirty="0"/>
              <a:t>consists of herons, rats and even alligators which they hypnotise</a:t>
            </a:r>
          </a:p>
          <a:p>
            <a:r>
              <a:rPr lang="en-GB" sz="1600" dirty="0"/>
              <a:t>with their ever-staring, haunting eyes. Transfixed, any animal is</a:t>
            </a:r>
          </a:p>
          <a:p>
            <a:r>
              <a:rPr lang="en-GB" sz="1600" dirty="0"/>
              <a:t>helpless to the swamp monster who squeezes the life from them</a:t>
            </a:r>
          </a:p>
          <a:p>
            <a:r>
              <a:rPr lang="en-GB" sz="1600" dirty="0"/>
              <a:t>with its lean, powerful limbs. The swamp monster’s tongue has the</a:t>
            </a:r>
          </a:p>
          <a:p>
            <a:r>
              <a:rPr lang="en-GB" sz="1600" dirty="0"/>
              <a:t>ability to taste the air; this allows it to identify when its prey is</a:t>
            </a:r>
          </a:p>
          <a:p>
            <a:r>
              <a:rPr lang="en-GB" sz="1600" dirty="0"/>
              <a:t>close by.</a:t>
            </a:r>
          </a:p>
          <a:p>
            <a:r>
              <a:rPr lang="en-GB" sz="1600" dirty="0"/>
              <a:t>If you are now tempted to try and spot a swamp monster, we advise</a:t>
            </a:r>
          </a:p>
          <a:p>
            <a:r>
              <a:rPr lang="en-GB" sz="1600" dirty="0"/>
              <a:t>extreme caution! This beautiful but deadly creature should be left in</a:t>
            </a:r>
          </a:p>
          <a:p>
            <a:r>
              <a:rPr lang="en-GB" sz="1600" dirty="0"/>
              <a:t>solitude to be studied only by experts trained in </a:t>
            </a:r>
            <a:r>
              <a:rPr lang="en-GB" sz="1600" dirty="0" err="1"/>
              <a:t>monsterology</a:t>
            </a:r>
            <a:r>
              <a:rPr lang="en-GB" sz="1600" dirty="0" smtClean="0"/>
              <a:t>.</a:t>
            </a:r>
            <a:endParaRPr lang="en-GB" sz="1600" dirty="0"/>
          </a:p>
        </p:txBody>
      </p:sp>
    </p:spTree>
    <p:extLst>
      <p:ext uri="{BB962C8B-B14F-4D97-AF65-F5344CB8AC3E}">
        <p14:creationId xmlns:p14="http://schemas.microsoft.com/office/powerpoint/2010/main" val="3349071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08302" y="223024"/>
            <a:ext cx="8017727" cy="647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98C0CDE5-970C-4CC4-BF43-0DA127E73E82}" type="slidenum">
              <a:rPr lang="en-US" noProof="0" smtClean="0"/>
              <a:t>19</a:t>
            </a:fld>
            <a:endParaRPr lang="en-US" noProof="0" dirty="0"/>
          </a:p>
        </p:txBody>
      </p:sp>
      <p:sp>
        <p:nvSpPr>
          <p:cNvPr id="4" name="Title 3"/>
          <p:cNvSpPr>
            <a:spLocks noGrp="1"/>
          </p:cNvSpPr>
          <p:nvPr>
            <p:ph type="title"/>
          </p:nvPr>
        </p:nvSpPr>
        <p:spPr/>
        <p:txBody>
          <a:bodyPr/>
          <a:lstStyle/>
          <a:p>
            <a:r>
              <a:rPr lang="en-GB" dirty="0" smtClean="0"/>
              <a:t>Task</a:t>
            </a:r>
            <a:endParaRPr lang="en-GB" dirty="0"/>
          </a:p>
        </p:txBody>
      </p:sp>
      <p:pic>
        <p:nvPicPr>
          <p:cNvPr id="2" name="Picture 1"/>
          <p:cNvPicPr>
            <a:picLocks noChangeAspect="1"/>
          </p:cNvPicPr>
          <p:nvPr/>
        </p:nvPicPr>
        <p:blipFill rotWithShape="1">
          <a:blip r:embed="rId2"/>
          <a:srcRect t="18653"/>
          <a:stretch/>
        </p:blipFill>
        <p:spPr>
          <a:xfrm>
            <a:off x="5581776" y="428909"/>
            <a:ext cx="5944529" cy="6272974"/>
          </a:xfrm>
          <a:prstGeom prst="rect">
            <a:avLst/>
          </a:prstGeom>
        </p:spPr>
      </p:pic>
      <p:pic>
        <p:nvPicPr>
          <p:cNvPr id="9" name="Picture 8"/>
          <p:cNvPicPr>
            <a:picLocks noChangeAspect="1"/>
          </p:cNvPicPr>
          <p:nvPr/>
        </p:nvPicPr>
        <p:blipFill rotWithShape="1">
          <a:blip r:embed="rId3"/>
          <a:srcRect l="20955" r="3997"/>
          <a:stretch/>
        </p:blipFill>
        <p:spPr>
          <a:xfrm>
            <a:off x="0" y="2609622"/>
            <a:ext cx="5700500" cy="1705661"/>
          </a:xfrm>
          <a:prstGeom prst="rect">
            <a:avLst/>
          </a:prstGeom>
        </p:spPr>
      </p:pic>
    </p:spTree>
    <p:extLst>
      <p:ext uri="{BB962C8B-B14F-4D97-AF65-F5344CB8AC3E}">
        <p14:creationId xmlns:p14="http://schemas.microsoft.com/office/powerpoint/2010/main" val="2175109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a:xfrm rot="-360000">
            <a:off x="2410192" y="675437"/>
            <a:ext cx="3960711" cy="1061509"/>
          </a:xfrm>
        </p:spPr>
        <p:txBody>
          <a:bodyPr>
            <a:normAutofit fontScale="90000"/>
          </a:bodyPr>
          <a:lstStyle/>
          <a:p>
            <a:r>
              <a:rPr lang="en-US" dirty="0" smtClean="0"/>
              <a:t>Weekly Timetable</a:t>
            </a:r>
            <a:endParaRPr lang="en-US" dirty="0"/>
          </a:p>
        </p:txBody>
      </p:sp>
      <p:graphicFrame>
        <p:nvGraphicFramePr>
          <p:cNvPr id="7" name="Table Placeholder 6" descr="table">
            <a:extLst>
              <a:ext uri="{FF2B5EF4-FFF2-40B4-BE49-F238E27FC236}">
                <a16:creationId xmlns:a16="http://schemas.microsoft.com/office/drawing/2014/main" id="{D83D9E27-1AC3-4FB1-9CE1-A4C5BB26FFF8}"/>
              </a:ext>
            </a:extLst>
          </p:cNvPr>
          <p:cNvGraphicFramePr>
            <a:graphicFrameLocks noGrp="1"/>
          </p:cNvGraphicFramePr>
          <p:nvPr>
            <p:ph type="tbl" sz="quarter" idx="13"/>
            <p:extLst>
              <p:ext uri="{D42A27DB-BD31-4B8C-83A1-F6EECF244321}">
                <p14:modId xmlns:p14="http://schemas.microsoft.com/office/powerpoint/2010/main" val="2293695535"/>
              </p:ext>
            </p:extLst>
          </p:nvPr>
        </p:nvGraphicFramePr>
        <p:xfrm>
          <a:off x="0" y="-89851"/>
          <a:ext cx="12206293" cy="7081253"/>
        </p:xfrm>
        <a:graphic>
          <a:graphicData uri="http://schemas.openxmlformats.org/drawingml/2006/table">
            <a:tbl>
              <a:tblPr firstRow="1" bandRow="1">
                <a:tableStyleId>{5C22544A-7EE6-4342-B048-85BDC9FD1C3A}</a:tableStyleId>
              </a:tblPr>
              <a:tblGrid>
                <a:gridCol w="2828214">
                  <a:extLst>
                    <a:ext uri="{9D8B030D-6E8A-4147-A177-3AD203B41FA5}">
                      <a16:colId xmlns:a16="http://schemas.microsoft.com/office/drawing/2014/main" val="1078058074"/>
                    </a:ext>
                  </a:extLst>
                </a:gridCol>
                <a:gridCol w="2464096">
                  <a:extLst>
                    <a:ext uri="{9D8B030D-6E8A-4147-A177-3AD203B41FA5}">
                      <a16:colId xmlns:a16="http://schemas.microsoft.com/office/drawing/2014/main" val="3420017166"/>
                    </a:ext>
                  </a:extLst>
                </a:gridCol>
                <a:gridCol w="1570851">
                  <a:extLst>
                    <a:ext uri="{9D8B030D-6E8A-4147-A177-3AD203B41FA5}">
                      <a16:colId xmlns:a16="http://schemas.microsoft.com/office/drawing/2014/main" val="3617295776"/>
                    </a:ext>
                  </a:extLst>
                </a:gridCol>
                <a:gridCol w="1348322">
                  <a:extLst>
                    <a:ext uri="{9D8B030D-6E8A-4147-A177-3AD203B41FA5}">
                      <a16:colId xmlns:a16="http://schemas.microsoft.com/office/drawing/2014/main" val="3300357525"/>
                    </a:ext>
                  </a:extLst>
                </a:gridCol>
                <a:gridCol w="1869110">
                  <a:extLst>
                    <a:ext uri="{9D8B030D-6E8A-4147-A177-3AD203B41FA5}">
                      <a16:colId xmlns:a16="http://schemas.microsoft.com/office/drawing/2014/main" val="234452497"/>
                    </a:ext>
                  </a:extLst>
                </a:gridCol>
                <a:gridCol w="2125700">
                  <a:extLst>
                    <a:ext uri="{9D8B030D-6E8A-4147-A177-3AD203B41FA5}">
                      <a16:colId xmlns:a16="http://schemas.microsoft.com/office/drawing/2014/main" val="3079560820"/>
                    </a:ext>
                  </a:extLst>
                </a:gridCol>
              </a:tblGrid>
              <a:tr h="1368472">
                <a:tc>
                  <a:txBody>
                    <a:bodyPr/>
                    <a:lstStyle/>
                    <a:p>
                      <a:pPr marL="0" algn="l" defTabSz="914400" rtl="0" eaLnBrk="1" latinLnBrk="0" hangingPunct="1"/>
                      <a:r>
                        <a:rPr lang="en-US" sz="1600" b="1" i="0" kern="1200" dirty="0" smtClean="0">
                          <a:solidFill>
                            <a:schemeClr val="accent4"/>
                          </a:solidFill>
                          <a:latin typeface="+mn-lt"/>
                          <a:ea typeface="+mn-ea"/>
                          <a:cs typeface="+mn-cs"/>
                        </a:rPr>
                        <a:t>Monday</a:t>
                      </a:r>
                      <a:endParaRPr lang="ru-RU" sz="1600" b="1" i="0" kern="1200" dirty="0">
                        <a:solidFill>
                          <a:schemeClr val="accent4"/>
                        </a:solidFill>
                        <a:latin typeface="+mn-lt"/>
                        <a:ea typeface="+mn-ea"/>
                        <a:cs typeface="+mn-cs"/>
                      </a:endParaRPr>
                    </a:p>
                  </a:txBody>
                  <a:tcPr marL="92013" marR="92013"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marL="0" algn="ctr" defTabSz="914400" rtl="0" eaLnBrk="1" latinLnBrk="0" hangingPunct="1"/>
                      <a:r>
                        <a:rPr lang="en-GB" sz="1600" b="1" i="0" kern="1200" baseline="0" dirty="0" smtClean="0">
                          <a:solidFill>
                            <a:schemeClr val="accent4"/>
                          </a:solidFill>
                          <a:latin typeface="+mn-lt"/>
                          <a:ea typeface="+mn-ea"/>
                          <a:cs typeface="+mn-cs"/>
                        </a:rPr>
                        <a:t>9:00am – BOYS ONLY address </a:t>
                      </a:r>
                      <a:r>
                        <a:rPr lang="en-GB" sz="1600" b="1" i="0" kern="1200" baseline="0" dirty="0" err="1" smtClean="0">
                          <a:solidFill>
                            <a:schemeClr val="accent4"/>
                          </a:solidFill>
                          <a:latin typeface="+mn-lt"/>
                          <a:ea typeface="+mn-ea"/>
                          <a:cs typeface="+mn-cs"/>
                        </a:rPr>
                        <a:t>tae</a:t>
                      </a:r>
                      <a:r>
                        <a:rPr lang="en-GB" sz="1600" b="1" i="0" kern="1200" baseline="0" dirty="0" smtClean="0">
                          <a:solidFill>
                            <a:schemeClr val="accent4"/>
                          </a:solidFill>
                          <a:latin typeface="+mn-lt"/>
                          <a:ea typeface="+mn-ea"/>
                          <a:cs typeface="+mn-cs"/>
                        </a:rPr>
                        <a:t> lassies</a:t>
                      </a:r>
                    </a:p>
                    <a:p>
                      <a:pPr marL="0" algn="ctr" defTabSz="914400" rtl="0" eaLnBrk="1" latinLnBrk="0" hangingPunct="1"/>
                      <a:r>
                        <a:rPr lang="en-GB" sz="1600" b="1" i="0" kern="1200" baseline="0" dirty="0" smtClean="0">
                          <a:solidFill>
                            <a:schemeClr val="accent4"/>
                          </a:solidFill>
                          <a:latin typeface="+mn-lt"/>
                          <a:ea typeface="+mn-ea"/>
                          <a:cs typeface="+mn-cs"/>
                        </a:rPr>
                        <a:t>9:30am – GIRLS ONLY </a:t>
                      </a:r>
                    </a:p>
                    <a:p>
                      <a:pPr marL="0" algn="ctr" defTabSz="914400" rtl="0" eaLnBrk="1" latinLnBrk="0" hangingPunct="1"/>
                      <a:r>
                        <a:rPr lang="en-GB" sz="1600" b="1" i="0" kern="1200" baseline="0" dirty="0" smtClean="0">
                          <a:solidFill>
                            <a:schemeClr val="accent4"/>
                          </a:solidFill>
                          <a:latin typeface="+mn-lt"/>
                          <a:ea typeface="+mn-ea"/>
                          <a:cs typeface="+mn-cs"/>
                        </a:rPr>
                        <a:t>Reply </a:t>
                      </a:r>
                      <a:r>
                        <a:rPr lang="en-GB" sz="1600" b="1" i="0" kern="1200" baseline="0" dirty="0" err="1" smtClean="0">
                          <a:solidFill>
                            <a:schemeClr val="accent4"/>
                          </a:solidFill>
                          <a:latin typeface="+mn-lt"/>
                          <a:ea typeface="+mn-ea"/>
                          <a:cs typeface="+mn-cs"/>
                        </a:rPr>
                        <a:t>tae</a:t>
                      </a:r>
                      <a:r>
                        <a:rPr lang="en-GB" sz="1600" b="1" i="0" kern="1200" baseline="0" dirty="0" smtClean="0">
                          <a:solidFill>
                            <a:schemeClr val="accent4"/>
                          </a:solidFill>
                          <a:latin typeface="+mn-lt"/>
                          <a:ea typeface="+mn-ea"/>
                          <a:cs typeface="+mn-cs"/>
                        </a:rPr>
                        <a:t> lads</a:t>
                      </a:r>
                    </a:p>
                    <a:p>
                      <a:pPr marL="0" algn="ctr" defTabSz="914400" rtl="0" eaLnBrk="1" latinLnBrk="0" hangingPunct="1"/>
                      <a:r>
                        <a:rPr lang="en-GB" sz="1600" i="0" kern="1200" baseline="0" dirty="0" smtClean="0">
                          <a:solidFill>
                            <a:schemeClr val="accent4"/>
                          </a:solidFill>
                          <a:latin typeface="+mn-lt"/>
                          <a:ea typeface="+mn-ea"/>
                          <a:cs typeface="+mn-cs"/>
                        </a:rPr>
                        <a:t> Maths</a:t>
                      </a:r>
                    </a:p>
                    <a:p>
                      <a:pPr marL="0" algn="ctr" defTabSz="914400" rtl="0" eaLnBrk="1" latinLnBrk="0" hangingPunct="1"/>
                      <a:r>
                        <a:rPr lang="en-GB" sz="1600" i="0" kern="1200" baseline="0" dirty="0" smtClean="0">
                          <a:solidFill>
                            <a:schemeClr val="accent4"/>
                          </a:solidFill>
                          <a:latin typeface="+mn-lt"/>
                          <a:ea typeface="+mn-ea"/>
                          <a:cs typeface="+mn-cs"/>
                        </a:rPr>
                        <a:t>Burns Supper budgeting activity</a:t>
                      </a:r>
                      <a:endParaRPr lang="ru-RU" sz="1600" i="1" kern="1200" dirty="0">
                        <a:solidFill>
                          <a:schemeClr val="accent4"/>
                        </a:solidFill>
                        <a:latin typeface="+mn-lt"/>
                        <a:ea typeface="+mn-ea"/>
                        <a:cs typeface="+mn-cs"/>
                      </a:endParaRPr>
                    </a:p>
                  </a:txBody>
                  <a:tcPr marL="92013" marR="92013"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GB" sz="1600" b="1" i="0" kern="1200" baseline="0" dirty="0" smtClean="0">
                          <a:solidFill>
                            <a:schemeClr val="accent4"/>
                          </a:solidFill>
                          <a:latin typeface="+mn-lt"/>
                          <a:ea typeface="+mn-ea"/>
                          <a:cs typeface="+mn-cs"/>
                        </a:rPr>
                        <a:t>Lili &amp; Jack – chairperson live </a:t>
                      </a:r>
                      <a:r>
                        <a:rPr lang="en-GB" sz="1600" i="0" kern="1200" baseline="0" dirty="0" smtClean="0">
                          <a:solidFill>
                            <a:schemeClr val="accent4"/>
                          </a:solidFill>
                          <a:latin typeface="+mn-lt"/>
                          <a:ea typeface="+mn-ea"/>
                          <a:cs typeface="+mn-cs"/>
                        </a:rPr>
                        <a:t>Burns reading comprehension</a:t>
                      </a:r>
                      <a:endParaRPr lang="ru-RU" sz="1600" i="0" kern="1200" dirty="0">
                        <a:solidFill>
                          <a:schemeClr val="accent4"/>
                        </a:solidFill>
                        <a:latin typeface="+mn-lt"/>
                        <a:ea typeface="+mn-ea"/>
                        <a:cs typeface="+mn-cs"/>
                      </a:endParaRPr>
                    </a:p>
                  </a:txBody>
                  <a:tcPr marL="92013" marR="92013"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GB" sz="1600" i="0" kern="1200" dirty="0" smtClean="0">
                          <a:solidFill>
                            <a:schemeClr val="accent4"/>
                          </a:solidFill>
                          <a:latin typeface="+mn-lt"/>
                          <a:ea typeface="+mn-ea"/>
                          <a:cs typeface="+mn-cs"/>
                        </a:rPr>
                        <a:t>Spelling</a:t>
                      </a:r>
                    </a:p>
                    <a:p>
                      <a:pPr marL="0" algn="ctr" defTabSz="914400" rtl="0" eaLnBrk="1" latinLnBrk="0" hangingPunct="1"/>
                      <a:r>
                        <a:rPr lang="en-GB" sz="1600" i="0" kern="1200" dirty="0" smtClean="0">
                          <a:solidFill>
                            <a:schemeClr val="accent4"/>
                          </a:solidFill>
                          <a:latin typeface="+mn-lt"/>
                          <a:ea typeface="+mn-ea"/>
                          <a:cs typeface="+mn-cs"/>
                        </a:rPr>
                        <a:t>(GL words in files on teams)</a:t>
                      </a:r>
                      <a:endParaRPr lang="ru-RU" sz="1600" i="0" kern="1200" dirty="0">
                        <a:solidFill>
                          <a:schemeClr val="accent4"/>
                        </a:solidFill>
                        <a:latin typeface="+mn-lt"/>
                        <a:ea typeface="+mn-ea"/>
                        <a:cs typeface="+mn-cs"/>
                      </a:endParaRPr>
                    </a:p>
                  </a:txBody>
                  <a:tcPr marL="92013" marR="92013"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gridSpan="2">
                  <a:txBody>
                    <a:bodyPr/>
                    <a:lstStyle/>
                    <a:p>
                      <a:pPr marL="0" algn="ctr" defTabSz="914400" rtl="0" eaLnBrk="1" latinLnBrk="0" hangingPunct="1"/>
                      <a:r>
                        <a:rPr lang="en-GB" sz="1600" b="1" i="0" kern="1200" dirty="0" smtClean="0">
                          <a:solidFill>
                            <a:schemeClr val="accent4"/>
                          </a:solidFill>
                          <a:latin typeface="+mn-lt"/>
                          <a:ea typeface="+mn-ea"/>
                          <a:cs typeface="+mn-cs"/>
                        </a:rPr>
                        <a:t>1pm:</a:t>
                      </a:r>
                      <a:r>
                        <a:rPr lang="en-GB" sz="1600" b="1" i="0" kern="1200" baseline="0" dirty="0" smtClean="0">
                          <a:solidFill>
                            <a:schemeClr val="accent4"/>
                          </a:solidFill>
                          <a:latin typeface="+mn-lt"/>
                          <a:ea typeface="+mn-ea"/>
                          <a:cs typeface="+mn-cs"/>
                        </a:rPr>
                        <a:t> Ms </a:t>
                      </a:r>
                      <a:r>
                        <a:rPr lang="en-GB" sz="1600" b="1" i="0" kern="1200" baseline="0" dirty="0" err="1" smtClean="0">
                          <a:solidFill>
                            <a:schemeClr val="accent4"/>
                          </a:solidFill>
                          <a:latin typeface="+mn-lt"/>
                          <a:ea typeface="+mn-ea"/>
                          <a:cs typeface="+mn-cs"/>
                        </a:rPr>
                        <a:t>Ryding’s</a:t>
                      </a:r>
                      <a:r>
                        <a:rPr lang="en-GB" sz="1600" b="1" i="0" kern="1200" baseline="0" dirty="0" smtClean="0">
                          <a:solidFill>
                            <a:schemeClr val="accent4"/>
                          </a:solidFill>
                          <a:latin typeface="+mn-lt"/>
                          <a:ea typeface="+mn-ea"/>
                          <a:cs typeface="+mn-cs"/>
                        </a:rPr>
                        <a:t> group live lesson with Mrs Briggs</a:t>
                      </a:r>
                    </a:p>
                    <a:p>
                      <a:pPr marL="0" algn="ctr" defTabSz="914400" rtl="0" eaLnBrk="1" latinLnBrk="0" hangingPunct="1"/>
                      <a:r>
                        <a:rPr lang="en-GB" sz="1600" b="0" i="0" kern="1200" baseline="0" dirty="0" smtClean="0">
                          <a:solidFill>
                            <a:schemeClr val="accent4"/>
                          </a:solidFill>
                          <a:latin typeface="+mn-lt"/>
                          <a:ea typeface="+mn-ea"/>
                          <a:cs typeface="+mn-cs"/>
                        </a:rPr>
                        <a:t>Work independently on your Robert Burns ‘immortal memory’ project/learn Auld Lang </a:t>
                      </a:r>
                      <a:r>
                        <a:rPr lang="en-GB" sz="1600" b="0" i="0" kern="1200" baseline="0" dirty="0" err="1" smtClean="0">
                          <a:solidFill>
                            <a:schemeClr val="accent4"/>
                          </a:solidFill>
                          <a:latin typeface="+mn-lt"/>
                          <a:ea typeface="+mn-ea"/>
                          <a:cs typeface="+mn-cs"/>
                        </a:rPr>
                        <a:t>Syne</a:t>
                      </a:r>
                      <a:r>
                        <a:rPr lang="en-GB" sz="1600" b="0" i="0" kern="1200" baseline="0" dirty="0" smtClean="0">
                          <a:solidFill>
                            <a:schemeClr val="accent4"/>
                          </a:solidFill>
                          <a:latin typeface="+mn-lt"/>
                          <a:ea typeface="+mn-ea"/>
                          <a:cs typeface="+mn-cs"/>
                        </a:rPr>
                        <a:t> &amp; Caledonia.</a:t>
                      </a:r>
                    </a:p>
                    <a:p>
                      <a:pPr marL="0" algn="ctr" defTabSz="914400" rtl="0" eaLnBrk="1" latinLnBrk="0" hangingPunct="1"/>
                      <a:endParaRPr lang="ru-RU" sz="1600" b="1" i="0" kern="1200" dirty="0" smtClean="0">
                        <a:solidFill>
                          <a:schemeClr val="accent4"/>
                        </a:solidFill>
                        <a:latin typeface="+mn-lt"/>
                        <a:ea typeface="+mn-ea"/>
                        <a:cs typeface="+mn-cs"/>
                      </a:endParaRPr>
                    </a:p>
                  </a:txBody>
                  <a:tcPr marL="92013" marR="92013"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GB"/>
                    </a:p>
                  </a:txBody>
                  <a:tcPr/>
                </a:tc>
                <a:extLst>
                  <a:ext uri="{0D108BD9-81ED-4DB2-BD59-A6C34878D82A}">
                    <a16:rowId xmlns:a16="http://schemas.microsoft.com/office/drawing/2014/main" val="759479917"/>
                  </a:ext>
                </a:extLst>
              </a:tr>
              <a:tr h="1368472">
                <a:tc>
                  <a:txBody>
                    <a:bodyPr/>
                    <a:lstStyle/>
                    <a:p>
                      <a:pPr marL="0" algn="l" defTabSz="914400" rtl="0" eaLnBrk="1" latinLnBrk="0" hangingPunct="1"/>
                      <a:r>
                        <a:rPr lang="en-US" sz="1600" b="1" i="0" kern="1200" dirty="0" smtClean="0">
                          <a:solidFill>
                            <a:schemeClr val="accent4"/>
                          </a:solidFill>
                          <a:latin typeface="+mn-lt"/>
                          <a:ea typeface="+mn-ea"/>
                          <a:cs typeface="+mn-cs"/>
                        </a:rPr>
                        <a:t>Tuesday</a:t>
                      </a:r>
                      <a:endParaRPr lang="ru-RU" sz="1600" b="1"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en-GB" sz="1600" b="1" i="0" kern="1200" dirty="0" smtClean="0">
                          <a:solidFill>
                            <a:schemeClr val="accent4"/>
                          </a:solidFill>
                          <a:latin typeface="+mn-lt"/>
                          <a:ea typeface="+mn-ea"/>
                          <a:cs typeface="+mn-cs"/>
                        </a:rPr>
                        <a:t>9:00am</a:t>
                      </a:r>
                      <a:r>
                        <a:rPr lang="en-GB" sz="1600" b="1" i="0" kern="1200" baseline="0" dirty="0" smtClean="0">
                          <a:solidFill>
                            <a:schemeClr val="accent4"/>
                          </a:solidFill>
                          <a:latin typeface="+mn-lt"/>
                          <a:ea typeface="+mn-ea"/>
                          <a:cs typeface="+mn-cs"/>
                        </a:rPr>
                        <a:t> – </a:t>
                      </a:r>
                    </a:p>
                    <a:p>
                      <a:pPr marL="0" algn="ctr" defTabSz="914400" rtl="0" eaLnBrk="1" latinLnBrk="0" hangingPunct="1"/>
                      <a:r>
                        <a:rPr lang="en-GB" sz="1600" b="1" i="0" kern="1200" baseline="0" dirty="0" smtClean="0">
                          <a:solidFill>
                            <a:schemeClr val="accent4"/>
                          </a:solidFill>
                          <a:latin typeface="+mn-lt"/>
                          <a:ea typeface="+mn-ea"/>
                          <a:cs typeface="+mn-cs"/>
                        </a:rPr>
                        <a:t>Live lesson</a:t>
                      </a:r>
                    </a:p>
                    <a:p>
                      <a:pPr marL="0" algn="ctr" defTabSz="914400" rtl="0" eaLnBrk="1" latinLnBrk="0" hangingPunct="1"/>
                      <a:r>
                        <a:rPr lang="en-GB" sz="1600" i="0" kern="1200" baseline="0" dirty="0" smtClean="0">
                          <a:solidFill>
                            <a:schemeClr val="accent4"/>
                          </a:solidFill>
                          <a:latin typeface="+mn-lt"/>
                          <a:ea typeface="+mn-ea"/>
                          <a:cs typeface="+mn-cs"/>
                        </a:rPr>
                        <a:t>9:30am - Maths</a:t>
                      </a:r>
                      <a:endParaRPr lang="ru-RU" sz="1600" i="0" kern="1200" dirty="0" smtClean="0">
                        <a:solidFill>
                          <a:schemeClr val="accent4"/>
                        </a:solidFill>
                        <a:latin typeface="+mn-lt"/>
                        <a:ea typeface="+mn-ea"/>
                        <a:cs typeface="+mn-cs"/>
                      </a:endParaRPr>
                    </a:p>
                    <a:p>
                      <a:pPr marL="0" algn="ctr" defTabSz="914400" rtl="0" eaLnBrk="1" latinLnBrk="0" hangingPunct="1"/>
                      <a:endParaRPr lang="en-US" sz="1600" i="0" kern="1200" dirty="0" smtClean="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marL="0" algn="ctr" defTabSz="914400" rtl="0" eaLnBrk="1" latinLnBrk="0" hangingPunct="1"/>
                      <a:r>
                        <a:rPr lang="en-GB" sz="1600" b="1" i="0" kern="1200" dirty="0" smtClean="0">
                          <a:solidFill>
                            <a:schemeClr val="accent4"/>
                          </a:solidFill>
                          <a:latin typeface="+mn-lt"/>
                          <a:ea typeface="+mn-ea"/>
                          <a:cs typeface="+mn-cs"/>
                        </a:rPr>
                        <a:t>11:00am</a:t>
                      </a:r>
                      <a:r>
                        <a:rPr lang="en-GB" sz="1600" b="1" i="0" kern="1200" baseline="0" dirty="0" smtClean="0">
                          <a:solidFill>
                            <a:schemeClr val="accent4"/>
                          </a:solidFill>
                          <a:latin typeface="+mn-lt"/>
                          <a:ea typeface="+mn-ea"/>
                          <a:cs typeface="+mn-cs"/>
                        </a:rPr>
                        <a:t> – Live Lesson</a:t>
                      </a:r>
                    </a:p>
                    <a:p>
                      <a:pPr marL="0" algn="ctr" defTabSz="914400" rtl="0" eaLnBrk="1" latinLnBrk="0" hangingPunct="1"/>
                      <a:r>
                        <a:rPr lang="en-GB" sz="1600" i="0" kern="1200" baseline="0" dirty="0" smtClean="0">
                          <a:solidFill>
                            <a:schemeClr val="accent4"/>
                          </a:solidFill>
                          <a:latin typeface="+mn-lt"/>
                          <a:ea typeface="+mn-ea"/>
                          <a:cs typeface="+mn-cs"/>
                        </a:rPr>
                        <a:t>11:30 – T4W</a:t>
                      </a:r>
                      <a:endParaRPr lang="ru-RU" sz="1600"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GB" sz="1600" i="0" kern="1200" dirty="0" smtClean="0">
                          <a:solidFill>
                            <a:schemeClr val="accent4"/>
                          </a:solidFill>
                          <a:latin typeface="+mn-lt"/>
                          <a:ea typeface="+mn-ea"/>
                          <a:cs typeface="+mn-cs"/>
                        </a:rPr>
                        <a:t>Spelling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i="0" kern="1200" dirty="0" smtClean="0">
                          <a:solidFill>
                            <a:schemeClr val="accent4"/>
                          </a:solidFill>
                          <a:latin typeface="+mn-lt"/>
                          <a:ea typeface="+mn-ea"/>
                          <a:cs typeface="+mn-cs"/>
                        </a:rPr>
                        <a:t>(GL words in files on teams)</a:t>
                      </a:r>
                      <a:endParaRPr lang="ru-RU" sz="1600" i="0" kern="1200" dirty="0" smtClean="0">
                        <a:solidFill>
                          <a:schemeClr val="accent4"/>
                        </a:solidFill>
                        <a:latin typeface="+mn-lt"/>
                        <a:ea typeface="+mn-ea"/>
                        <a:cs typeface="+mn-cs"/>
                      </a:endParaRPr>
                    </a:p>
                    <a:p>
                      <a:pPr marL="0" algn="ctr" defTabSz="914400" rtl="0" eaLnBrk="1" latinLnBrk="0" hangingPunct="1"/>
                      <a:endParaRPr lang="ru-RU" sz="1600"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0" algn="ctr" defTabSz="914400" rtl="0" eaLnBrk="1" latinLnBrk="0" hangingPunct="1"/>
                      <a:r>
                        <a:rPr lang="en-GB" sz="1600" b="1" i="0" kern="1200" dirty="0" smtClean="0">
                          <a:solidFill>
                            <a:schemeClr val="accent4"/>
                          </a:solidFill>
                          <a:latin typeface="+mn-lt"/>
                          <a:ea typeface="+mn-ea"/>
                          <a:cs typeface="+mn-cs"/>
                        </a:rPr>
                        <a:t>1pm:</a:t>
                      </a:r>
                      <a:r>
                        <a:rPr lang="en-GB" sz="1600" b="1" i="0" kern="1200" baseline="0" dirty="0" smtClean="0">
                          <a:solidFill>
                            <a:schemeClr val="accent4"/>
                          </a:solidFill>
                          <a:latin typeface="+mn-lt"/>
                          <a:ea typeface="+mn-ea"/>
                          <a:cs typeface="+mn-cs"/>
                        </a:rPr>
                        <a:t> Ms </a:t>
                      </a:r>
                      <a:r>
                        <a:rPr lang="en-GB" sz="1600" b="1" i="0" kern="1200" baseline="0" dirty="0" err="1" smtClean="0">
                          <a:solidFill>
                            <a:schemeClr val="accent4"/>
                          </a:solidFill>
                          <a:latin typeface="+mn-lt"/>
                          <a:ea typeface="+mn-ea"/>
                          <a:cs typeface="+mn-cs"/>
                        </a:rPr>
                        <a:t>Ryding’s</a:t>
                      </a:r>
                      <a:r>
                        <a:rPr lang="en-GB" sz="1600" b="1" i="0" kern="1200" baseline="0" dirty="0" smtClean="0">
                          <a:solidFill>
                            <a:schemeClr val="accent4"/>
                          </a:solidFill>
                          <a:latin typeface="+mn-lt"/>
                          <a:ea typeface="+mn-ea"/>
                          <a:cs typeface="+mn-cs"/>
                        </a:rPr>
                        <a:t> group live lesson with Mrs Briggs</a:t>
                      </a:r>
                    </a:p>
                    <a:p>
                      <a:pPr marL="0" algn="ctr" defTabSz="914400" rtl="0" eaLnBrk="1" latinLnBrk="0" hangingPunct="1"/>
                      <a:r>
                        <a:rPr lang="en-GB" sz="1600" b="0" i="0" kern="1200" baseline="0" dirty="0" smtClean="0">
                          <a:solidFill>
                            <a:schemeClr val="accent4"/>
                          </a:solidFill>
                          <a:latin typeface="+mn-lt"/>
                          <a:ea typeface="+mn-ea"/>
                          <a:cs typeface="+mn-cs"/>
                        </a:rPr>
                        <a:t>1:30pm – make up your own fitness workout to complete.</a:t>
                      </a:r>
                      <a:endParaRPr lang="en-GB" sz="1600" b="0" i="0" kern="1200" baseline="0" dirty="0" smtClean="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3102921562"/>
                  </a:ext>
                </a:extLst>
              </a:tr>
              <a:tr h="1368472">
                <a:tc>
                  <a:txBody>
                    <a:bodyPr/>
                    <a:lstStyle/>
                    <a:p>
                      <a:pPr marL="0" algn="l" defTabSz="914400" rtl="0" eaLnBrk="1" latinLnBrk="0" hangingPunct="1"/>
                      <a:r>
                        <a:rPr lang="en-US" sz="1600" b="1" i="0" kern="1200" dirty="0" smtClean="0">
                          <a:solidFill>
                            <a:schemeClr val="accent4"/>
                          </a:solidFill>
                          <a:latin typeface="+mn-lt"/>
                          <a:ea typeface="+mn-ea"/>
                          <a:cs typeface="+mn-cs"/>
                        </a:rPr>
                        <a:t>Wednesday</a:t>
                      </a:r>
                      <a:endParaRPr lang="ru-RU" sz="1600" b="1"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marL="0" algn="ctr" defTabSz="914400" rtl="0" eaLnBrk="1" latinLnBrk="0" hangingPunct="1"/>
                      <a:r>
                        <a:rPr lang="en-GB" sz="1600" b="1" i="0" kern="1200" baseline="0" dirty="0" smtClean="0">
                          <a:solidFill>
                            <a:schemeClr val="accent4"/>
                          </a:solidFill>
                          <a:latin typeface="+mn-lt"/>
                          <a:ea typeface="+mn-ea"/>
                          <a:cs typeface="+mn-cs"/>
                        </a:rPr>
                        <a:t>Miss Caldwell in school so not on teams.</a:t>
                      </a:r>
                    </a:p>
                    <a:p>
                      <a:pPr marL="0" algn="ctr" defTabSz="914400" rtl="0" eaLnBrk="1" latinLnBrk="0" hangingPunct="1"/>
                      <a:r>
                        <a:rPr lang="en-GB" sz="1600" i="0" kern="1200" baseline="0" dirty="0" smtClean="0">
                          <a:solidFill>
                            <a:schemeClr val="accent4"/>
                          </a:solidFill>
                          <a:latin typeface="+mn-lt"/>
                          <a:ea typeface="+mn-ea"/>
                          <a:cs typeface="+mn-cs"/>
                        </a:rPr>
                        <a:t>9:30am </a:t>
                      </a:r>
                      <a:r>
                        <a:rPr lang="en-GB" sz="1600" i="0" kern="1200" baseline="0" dirty="0" smtClean="0">
                          <a:solidFill>
                            <a:schemeClr val="accent4"/>
                          </a:solidFill>
                          <a:latin typeface="+mn-lt"/>
                          <a:ea typeface="+mn-ea"/>
                          <a:cs typeface="+mn-cs"/>
                        </a:rPr>
                        <a:t>- Maths</a:t>
                      </a:r>
                      <a:endParaRPr lang="ru-RU" sz="1600" i="0" kern="1200" dirty="0" smtClean="0">
                        <a:solidFill>
                          <a:schemeClr val="accent4"/>
                        </a:solidFill>
                        <a:latin typeface="+mn-lt"/>
                        <a:ea typeface="+mn-ea"/>
                        <a:cs typeface="+mn-cs"/>
                      </a:endParaRPr>
                    </a:p>
                    <a:p>
                      <a:pPr marL="0" algn="ctr" defTabSz="914400" rtl="0" eaLnBrk="1" latinLnBrk="0" hangingPunct="1"/>
                      <a:endParaRPr lang="ru-RU" sz="1600"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GB" sz="1600" b="1" i="0" kern="1200" baseline="0" dirty="0" smtClean="0">
                          <a:solidFill>
                            <a:schemeClr val="accent4"/>
                          </a:solidFill>
                          <a:latin typeface="+mn-lt"/>
                          <a:ea typeface="+mn-ea"/>
                          <a:cs typeface="+mn-cs"/>
                        </a:rPr>
                        <a:t>Miss Caldwell in school so not on teams.</a:t>
                      </a:r>
                    </a:p>
                    <a:p>
                      <a:pPr marL="0" algn="ctr" defTabSz="914400" rtl="0" eaLnBrk="1" latinLnBrk="0" hangingPunct="1"/>
                      <a:r>
                        <a:rPr lang="en-GB" sz="1600" i="0" kern="1200" baseline="0" dirty="0" smtClean="0">
                          <a:solidFill>
                            <a:schemeClr val="accent4"/>
                          </a:solidFill>
                          <a:latin typeface="+mn-lt"/>
                          <a:ea typeface="+mn-ea"/>
                          <a:cs typeface="+mn-cs"/>
                        </a:rPr>
                        <a:t>11:30 </a:t>
                      </a:r>
                      <a:r>
                        <a:rPr lang="en-GB" sz="1600" i="0" kern="1200" baseline="0" dirty="0" smtClean="0">
                          <a:solidFill>
                            <a:schemeClr val="accent4"/>
                          </a:solidFill>
                          <a:latin typeface="+mn-lt"/>
                          <a:ea typeface="+mn-ea"/>
                          <a:cs typeface="+mn-cs"/>
                        </a:rPr>
                        <a:t>– T4W</a:t>
                      </a:r>
                      <a:endParaRPr lang="ru-RU" sz="1600"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GB" sz="1600" i="0" kern="1200" dirty="0" smtClean="0">
                        <a:solidFill>
                          <a:schemeClr val="accent4"/>
                        </a:solidFill>
                        <a:latin typeface="+mn-lt"/>
                        <a:ea typeface="+mn-ea"/>
                        <a:cs typeface="+mn-cs"/>
                      </a:endParaRPr>
                    </a:p>
                    <a:p>
                      <a:pPr marL="0" algn="ctr" defTabSz="914400" rtl="0" eaLnBrk="1" latinLnBrk="0" hangingPunct="1"/>
                      <a:r>
                        <a:rPr lang="en-GB" sz="1600" i="0" kern="1200" dirty="0" smtClean="0">
                          <a:solidFill>
                            <a:schemeClr val="accent4"/>
                          </a:solidFill>
                          <a:latin typeface="+mn-lt"/>
                          <a:ea typeface="+mn-ea"/>
                          <a:cs typeface="+mn-cs"/>
                        </a:rPr>
                        <a:t>Spelling</a:t>
                      </a:r>
                      <a:endParaRPr lang="en-GB" sz="1600" i="0" kern="1200" dirty="0" smtClean="0">
                        <a:solidFill>
                          <a:schemeClr val="accent4"/>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i="0" kern="1200" dirty="0" smtClean="0">
                          <a:solidFill>
                            <a:schemeClr val="accent4"/>
                          </a:solidFill>
                          <a:latin typeface="+mn-lt"/>
                          <a:ea typeface="+mn-ea"/>
                          <a:cs typeface="+mn-cs"/>
                        </a:rPr>
                        <a:t>(GL words in files on teams)</a:t>
                      </a:r>
                      <a:endParaRPr lang="ru-RU" sz="1600" i="0" kern="1200" dirty="0" smtClean="0">
                        <a:solidFill>
                          <a:schemeClr val="accent4"/>
                        </a:solidFill>
                        <a:latin typeface="+mn-lt"/>
                        <a:ea typeface="+mn-ea"/>
                        <a:cs typeface="+mn-cs"/>
                      </a:endParaRPr>
                    </a:p>
                    <a:p>
                      <a:pPr marL="0" algn="ctr" defTabSz="914400" rtl="0" eaLnBrk="1" latinLnBrk="0" hangingPunct="1"/>
                      <a:endParaRPr lang="ru-RU" sz="1600"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i="0" kern="1200" dirty="0" smtClean="0">
                          <a:solidFill>
                            <a:schemeClr val="accent4"/>
                          </a:solidFill>
                          <a:latin typeface="+mn-lt"/>
                          <a:ea typeface="+mn-ea"/>
                          <a:cs typeface="+mn-cs"/>
                        </a:rPr>
                        <a:t>1pm:</a:t>
                      </a:r>
                      <a:r>
                        <a:rPr lang="en-GB" sz="1600" b="1" i="0" kern="1200" baseline="0" dirty="0" smtClean="0">
                          <a:solidFill>
                            <a:schemeClr val="accent4"/>
                          </a:solidFill>
                          <a:latin typeface="+mn-lt"/>
                          <a:ea typeface="+mn-ea"/>
                          <a:cs typeface="+mn-cs"/>
                        </a:rPr>
                        <a:t> Ms </a:t>
                      </a:r>
                      <a:r>
                        <a:rPr lang="en-GB" sz="1600" b="1" i="0" kern="1200" baseline="0" dirty="0" err="1" smtClean="0">
                          <a:solidFill>
                            <a:schemeClr val="accent4"/>
                          </a:solidFill>
                          <a:latin typeface="+mn-lt"/>
                          <a:ea typeface="+mn-ea"/>
                          <a:cs typeface="+mn-cs"/>
                        </a:rPr>
                        <a:t>Ryding’s</a:t>
                      </a:r>
                      <a:r>
                        <a:rPr lang="en-GB" sz="1600" b="1" i="0" kern="1200" baseline="0" dirty="0" smtClean="0">
                          <a:solidFill>
                            <a:schemeClr val="accent4"/>
                          </a:solidFill>
                          <a:latin typeface="+mn-lt"/>
                          <a:ea typeface="+mn-ea"/>
                          <a:cs typeface="+mn-cs"/>
                        </a:rPr>
                        <a:t> group live lesson with Mrs Briggs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i="0" kern="1200" baseline="0" dirty="0" smtClean="0">
                          <a:solidFill>
                            <a:schemeClr val="accent4"/>
                          </a:solidFill>
                          <a:latin typeface="+mn-lt"/>
                          <a:ea typeface="+mn-ea"/>
                          <a:cs typeface="+mn-cs"/>
                        </a:rPr>
                        <a:t>Miss Caldwell in school so not on teams.</a:t>
                      </a:r>
                    </a:p>
                    <a:p>
                      <a:pPr marL="0" algn="ctr" defTabSz="914400" rtl="0" eaLnBrk="1" latinLnBrk="0" hangingPunct="1"/>
                      <a:r>
                        <a:rPr lang="en-GB" sz="1600" b="0" i="0" kern="1200" baseline="0" dirty="0" smtClean="0">
                          <a:solidFill>
                            <a:schemeClr val="accent4"/>
                          </a:solidFill>
                          <a:latin typeface="+mn-lt"/>
                          <a:ea typeface="+mn-ea"/>
                          <a:cs typeface="+mn-cs"/>
                        </a:rPr>
                        <a:t>Robert </a:t>
                      </a:r>
                      <a:r>
                        <a:rPr lang="en-GB" sz="1600" b="0" i="0" kern="1200" baseline="0" dirty="0" smtClean="0">
                          <a:solidFill>
                            <a:schemeClr val="accent4"/>
                          </a:solidFill>
                          <a:latin typeface="+mn-lt"/>
                          <a:ea typeface="+mn-ea"/>
                          <a:cs typeface="+mn-cs"/>
                        </a:rPr>
                        <a:t>Burns Immortal Memory &amp; Learn Poems</a:t>
                      </a: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algn="ctr" defTabSz="914400" rtl="0" eaLnBrk="1" latinLnBrk="0" hangingPunct="1"/>
                      <a:endParaRPr lang="ru-RU" sz="1600"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0525708"/>
                  </a:ext>
                </a:extLst>
              </a:tr>
              <a:tr h="1052589">
                <a:tc>
                  <a:txBody>
                    <a:bodyPr/>
                    <a:lstStyle/>
                    <a:p>
                      <a:pPr marL="0" algn="l" defTabSz="914400" rtl="0" eaLnBrk="1" latinLnBrk="0" hangingPunct="1"/>
                      <a:r>
                        <a:rPr lang="en-US" sz="1600" b="1" i="0" kern="1200" dirty="0" smtClean="0">
                          <a:solidFill>
                            <a:schemeClr val="accent4"/>
                          </a:solidFill>
                          <a:latin typeface="+mn-lt"/>
                          <a:ea typeface="+mn-ea"/>
                          <a:cs typeface="+mn-cs"/>
                        </a:rPr>
                        <a:t>Thursday</a:t>
                      </a:r>
                      <a:endParaRPr lang="ru-RU" sz="1600" b="1"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en-GB" sz="1600" i="0" kern="1200" dirty="0" smtClean="0">
                          <a:solidFill>
                            <a:schemeClr val="accent4"/>
                          </a:solidFill>
                          <a:latin typeface="+mn-lt"/>
                          <a:ea typeface="+mn-ea"/>
                          <a:cs typeface="+mn-cs"/>
                        </a:rPr>
                        <a:t>Mrs</a:t>
                      </a:r>
                      <a:r>
                        <a:rPr lang="en-GB" sz="1600" i="0" kern="1200" baseline="0" dirty="0" smtClean="0">
                          <a:solidFill>
                            <a:schemeClr val="accent4"/>
                          </a:solidFill>
                          <a:latin typeface="+mn-lt"/>
                          <a:ea typeface="+mn-ea"/>
                          <a:cs typeface="+mn-cs"/>
                        </a:rPr>
                        <a:t> Briggs</a:t>
                      </a:r>
                      <a:endParaRPr lang="ru-RU" sz="1600"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030A0">
                        <a:alpha val="10000"/>
                      </a:srgbClr>
                    </a:solidFill>
                  </a:tcPr>
                </a:tc>
                <a:tc gridSpan="2">
                  <a:txBody>
                    <a:bodyPr/>
                    <a:lstStyle/>
                    <a:p>
                      <a:pPr marL="0" algn="ctr" defTabSz="914400" rtl="0" eaLnBrk="1" latinLnBrk="0" hangingPunct="1"/>
                      <a:r>
                        <a:rPr lang="en-GB" sz="1600" i="0" kern="1200" dirty="0" smtClean="0">
                          <a:solidFill>
                            <a:schemeClr val="accent4"/>
                          </a:solidFill>
                          <a:latin typeface="+mn-lt"/>
                          <a:ea typeface="+mn-ea"/>
                          <a:cs typeface="+mn-cs"/>
                        </a:rPr>
                        <a:t>Mrs Briggs</a:t>
                      </a:r>
                      <a:endParaRPr lang="ru-RU" sz="1600"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030A0">
                        <a:alpha val="10000"/>
                      </a:srgbClr>
                    </a:solidFill>
                  </a:tcPr>
                </a:tc>
                <a:tc hMerge="1">
                  <a:txBody>
                    <a:bodyPr/>
                    <a:lstStyle/>
                    <a:p>
                      <a:endParaRPr lang="en-GB"/>
                    </a:p>
                  </a:txBody>
                  <a:tcPr/>
                </a:tc>
                <a:tc gridSpan="2">
                  <a:txBody>
                    <a:bodyPr/>
                    <a:lstStyle/>
                    <a:p>
                      <a:pPr marL="0" algn="ctr" defTabSz="914400" rtl="0" eaLnBrk="1" latinLnBrk="0" hangingPunct="1"/>
                      <a:r>
                        <a:rPr lang="en-GB" sz="1600" i="0" kern="1200" dirty="0" smtClean="0">
                          <a:solidFill>
                            <a:schemeClr val="accent4"/>
                          </a:solidFill>
                          <a:latin typeface="+mn-lt"/>
                          <a:ea typeface="+mn-ea"/>
                          <a:cs typeface="+mn-cs"/>
                        </a:rPr>
                        <a:t>1:00pm –</a:t>
                      </a:r>
                    </a:p>
                    <a:p>
                      <a:pPr marL="0" algn="ctr" defTabSz="914400" rtl="0" eaLnBrk="1" latinLnBrk="0" hangingPunct="1"/>
                      <a:r>
                        <a:rPr lang="en-GB" sz="1600" b="1" i="0" kern="1200" dirty="0" smtClean="0">
                          <a:solidFill>
                            <a:schemeClr val="accent4"/>
                          </a:solidFill>
                          <a:latin typeface="+mn-lt"/>
                          <a:ea typeface="+mn-ea"/>
                          <a:cs typeface="+mn-cs"/>
                        </a:rPr>
                        <a:t>Live Lesson + Video</a:t>
                      </a:r>
                      <a:r>
                        <a:rPr lang="en-GB" sz="1600" b="1" i="0" kern="1200" baseline="0" dirty="0" smtClean="0">
                          <a:solidFill>
                            <a:schemeClr val="accent4"/>
                          </a:solidFill>
                          <a:latin typeface="+mn-lt"/>
                          <a:ea typeface="+mn-ea"/>
                          <a:cs typeface="+mn-cs"/>
                        </a:rPr>
                        <a:t> Recording</a:t>
                      </a:r>
                      <a:endParaRPr lang="en-GB" sz="1600" b="1" i="0" kern="1200" dirty="0" smtClean="0">
                        <a:solidFill>
                          <a:schemeClr val="accent4"/>
                        </a:solidFill>
                        <a:latin typeface="+mn-lt"/>
                        <a:ea typeface="+mn-ea"/>
                        <a:cs typeface="+mn-cs"/>
                      </a:endParaRPr>
                    </a:p>
                    <a:p>
                      <a:pPr marL="0" algn="ctr" defTabSz="914400" rtl="0" eaLnBrk="1" latinLnBrk="0" hangingPunct="1"/>
                      <a:r>
                        <a:rPr lang="en-GB" sz="1600" b="0" i="0" kern="1200" dirty="0" smtClean="0">
                          <a:solidFill>
                            <a:schemeClr val="accent4"/>
                          </a:solidFill>
                          <a:latin typeface="+mn-lt"/>
                          <a:ea typeface="+mn-ea"/>
                          <a:cs typeface="+mn-cs"/>
                        </a:rPr>
                        <a:t>1:30pm</a:t>
                      </a:r>
                      <a:r>
                        <a:rPr lang="en-GB" sz="1600" b="0" i="0" kern="1200" baseline="0" dirty="0">
                          <a:solidFill>
                            <a:schemeClr val="accent4"/>
                          </a:solidFill>
                          <a:latin typeface="+mn-lt"/>
                          <a:ea typeface="+mn-ea"/>
                          <a:cs typeface="+mn-cs"/>
                        </a:rPr>
                        <a:t> </a:t>
                      </a:r>
                      <a:r>
                        <a:rPr lang="en-GB" sz="1600" b="0" i="0" kern="1200" baseline="0" dirty="0" smtClean="0">
                          <a:solidFill>
                            <a:schemeClr val="accent4"/>
                          </a:solidFill>
                          <a:latin typeface="+mn-lt"/>
                          <a:ea typeface="+mn-ea"/>
                          <a:cs typeface="+mn-cs"/>
                        </a:rPr>
                        <a:t>– </a:t>
                      </a:r>
                    </a:p>
                    <a:p>
                      <a:pPr marL="0" algn="ctr" defTabSz="914400" rtl="0" eaLnBrk="1" latinLnBrk="0" hangingPunct="1"/>
                      <a:r>
                        <a:rPr lang="en-GB" sz="1600" b="0" i="0" kern="1200" baseline="0" dirty="0" smtClean="0">
                          <a:solidFill>
                            <a:schemeClr val="accent4"/>
                          </a:solidFill>
                          <a:latin typeface="+mn-lt"/>
                          <a:ea typeface="+mn-ea"/>
                          <a:cs typeface="+mn-cs"/>
                        </a:rPr>
                        <a:t>Reading Task</a:t>
                      </a: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c hMerge="1">
                  <a:txBody>
                    <a:bodyPr/>
                    <a:lstStyle/>
                    <a:p>
                      <a:endParaRPr lang="en-GB"/>
                    </a:p>
                  </a:txBody>
                  <a:tcPr/>
                </a:tc>
                <a:extLst>
                  <a:ext uri="{0D108BD9-81ED-4DB2-BD59-A6C34878D82A}">
                    <a16:rowId xmlns:a16="http://schemas.microsoft.com/office/drawing/2014/main" val="3774068911"/>
                  </a:ext>
                </a:extLst>
              </a:tr>
              <a:tr h="1293181">
                <a:tc>
                  <a:txBody>
                    <a:bodyPr/>
                    <a:lstStyle/>
                    <a:p>
                      <a:pPr marL="0" algn="l" defTabSz="914400" rtl="0" eaLnBrk="1" latinLnBrk="0" hangingPunct="1"/>
                      <a:r>
                        <a:rPr lang="en-US" sz="1600" b="1" i="0" kern="1200" dirty="0" smtClean="0">
                          <a:solidFill>
                            <a:schemeClr val="accent4"/>
                          </a:solidFill>
                          <a:latin typeface="+mn-lt"/>
                          <a:ea typeface="+mn-ea"/>
                          <a:cs typeface="+mn-cs"/>
                        </a:rPr>
                        <a:t>Friday</a:t>
                      </a:r>
                      <a:endParaRPr lang="ru-RU" sz="1600" b="1"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marL="0" algn="ctr" defTabSz="914400" rtl="0" eaLnBrk="1" latinLnBrk="0" hangingPunct="1"/>
                      <a:r>
                        <a:rPr lang="en-GB" sz="1600" i="0" kern="1200" dirty="0" smtClean="0">
                          <a:solidFill>
                            <a:schemeClr val="accent4"/>
                          </a:solidFill>
                          <a:latin typeface="+mn-lt"/>
                          <a:ea typeface="+mn-ea"/>
                          <a:cs typeface="+mn-cs"/>
                        </a:rPr>
                        <a:t>STEM</a:t>
                      </a:r>
                      <a:r>
                        <a:rPr lang="en-GB" sz="1600" i="0" kern="1200" baseline="0" dirty="0" smtClean="0">
                          <a:solidFill>
                            <a:schemeClr val="accent4"/>
                          </a:solidFill>
                          <a:latin typeface="+mn-lt"/>
                          <a:ea typeface="+mn-ea"/>
                          <a:cs typeface="+mn-cs"/>
                        </a:rPr>
                        <a:t> challenge – make your own Robert Burns cottage junk model/</a:t>
                      </a:r>
                      <a:r>
                        <a:rPr lang="en-GB" sz="1600" i="0" kern="1200" baseline="0" dirty="0" err="1" smtClean="0">
                          <a:solidFill>
                            <a:schemeClr val="accent4"/>
                          </a:solidFill>
                          <a:latin typeface="+mn-lt"/>
                          <a:ea typeface="+mn-ea"/>
                          <a:cs typeface="+mn-cs"/>
                        </a:rPr>
                        <a:t>minecraft</a:t>
                      </a:r>
                      <a:r>
                        <a:rPr lang="en-GB" sz="1600" i="0" kern="1200" baseline="0" dirty="0" smtClean="0">
                          <a:solidFill>
                            <a:schemeClr val="accent4"/>
                          </a:solidFill>
                          <a:latin typeface="+mn-lt"/>
                          <a:ea typeface="+mn-ea"/>
                          <a:cs typeface="+mn-cs"/>
                        </a:rPr>
                        <a:t>/diagram</a:t>
                      </a:r>
                      <a:endParaRPr lang="ru-RU" sz="1600"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i="0" kern="1200" dirty="0" smtClean="0">
                          <a:solidFill>
                            <a:schemeClr val="accent4"/>
                          </a:solidFill>
                          <a:latin typeface="+mn-lt"/>
                          <a:ea typeface="+mn-ea"/>
                          <a:cs typeface="+mn-cs"/>
                        </a:rPr>
                        <a:t>11:00am</a:t>
                      </a:r>
                      <a:r>
                        <a:rPr lang="en-GB" sz="1600" b="1" i="0" kern="1200" baseline="0" dirty="0" smtClean="0">
                          <a:solidFill>
                            <a:schemeClr val="accent4"/>
                          </a:solidFill>
                          <a:latin typeface="+mn-lt"/>
                          <a:ea typeface="+mn-ea"/>
                          <a:cs typeface="+mn-cs"/>
                        </a:rPr>
                        <a:t> – Live </a:t>
                      </a:r>
                      <a:r>
                        <a:rPr lang="en-GB" sz="1600" b="1" i="0" kern="1200" baseline="0" dirty="0" smtClean="0">
                          <a:solidFill>
                            <a:schemeClr val="accent4"/>
                          </a:solidFill>
                          <a:latin typeface="+mn-lt"/>
                          <a:ea typeface="+mn-ea"/>
                          <a:cs typeface="+mn-cs"/>
                        </a:rPr>
                        <a:t>Burns Supper</a:t>
                      </a:r>
                      <a:endParaRPr lang="en-GB" sz="1600" b="1" i="0" kern="1200" baseline="0" dirty="0" smtClean="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pPr marL="0" algn="ctr" defTabSz="914400" rtl="0" eaLnBrk="1" latinLnBrk="0" hangingPunct="1"/>
                      <a:r>
                        <a:rPr lang="en-GB" sz="1600" b="1" i="0" kern="1200" dirty="0" smtClean="0">
                          <a:solidFill>
                            <a:schemeClr val="accent4"/>
                          </a:solidFill>
                          <a:latin typeface="+mn-lt"/>
                          <a:ea typeface="+mn-ea"/>
                          <a:cs typeface="+mn-cs"/>
                        </a:rPr>
                        <a:t>1:00pm</a:t>
                      </a:r>
                      <a:r>
                        <a:rPr lang="en-GB" sz="1600" b="1" i="0" kern="1200" baseline="0" dirty="0" smtClean="0">
                          <a:solidFill>
                            <a:schemeClr val="accent4"/>
                          </a:solidFill>
                          <a:latin typeface="+mn-lt"/>
                          <a:ea typeface="+mn-ea"/>
                          <a:cs typeface="+mn-cs"/>
                        </a:rPr>
                        <a:t> –</a:t>
                      </a:r>
                    </a:p>
                    <a:p>
                      <a:pPr marL="0" algn="ctr" defTabSz="914400" rtl="0" eaLnBrk="1" latinLnBrk="0" hangingPunct="1"/>
                      <a:r>
                        <a:rPr lang="en-GB" sz="1600" b="1" i="0" kern="1200" baseline="0" dirty="0" smtClean="0">
                          <a:solidFill>
                            <a:schemeClr val="accent4"/>
                          </a:solidFill>
                          <a:latin typeface="+mn-lt"/>
                          <a:ea typeface="+mn-ea"/>
                          <a:cs typeface="+mn-cs"/>
                        </a:rPr>
                        <a:t>Live Fun 31 games</a:t>
                      </a:r>
                      <a:endParaRPr lang="ru-RU" sz="1600" b="1"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i="0" kern="1200" baseline="0" dirty="0" smtClean="0">
                          <a:solidFill>
                            <a:schemeClr val="accent4"/>
                          </a:solidFill>
                          <a:latin typeface="+mn-lt"/>
                          <a:ea typeface="+mn-ea"/>
                          <a:cs typeface="+mn-cs"/>
                        </a:rPr>
                        <a:t>PE – complete your fitness workout that you created on Tuesday afternoon</a:t>
                      </a:r>
                      <a:endParaRPr lang="ru-RU" sz="1600" i="0" kern="1200" dirty="0" smtClean="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35263446"/>
                  </a:ext>
                </a:extLst>
              </a:tr>
            </a:tbl>
          </a:graphicData>
        </a:graphic>
      </p:graphicFrame>
      <p:sp>
        <p:nvSpPr>
          <p:cNvPr id="3" name="Slide Number Placeholder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en-US" smtClean="0"/>
              <a:t>2</a:t>
            </a:fld>
            <a:endParaRPr lang="en-US" dirty="0"/>
          </a:p>
        </p:txBody>
      </p:sp>
    </p:spTree>
    <p:extLst>
      <p:ext uri="{BB962C8B-B14F-4D97-AF65-F5344CB8AC3E}">
        <p14:creationId xmlns:p14="http://schemas.microsoft.com/office/powerpoint/2010/main" val="22118442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08302" y="223024"/>
            <a:ext cx="8017727" cy="647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98C0CDE5-970C-4CC4-BF43-0DA127E73E82}" type="slidenum">
              <a:rPr lang="en-US" noProof="0" smtClean="0"/>
              <a:t>20</a:t>
            </a:fld>
            <a:endParaRPr lang="en-US" noProof="0" dirty="0"/>
          </a:p>
        </p:txBody>
      </p:sp>
      <p:sp>
        <p:nvSpPr>
          <p:cNvPr id="4" name="Title 3"/>
          <p:cNvSpPr>
            <a:spLocks noGrp="1"/>
          </p:cNvSpPr>
          <p:nvPr>
            <p:ph type="title"/>
          </p:nvPr>
        </p:nvSpPr>
        <p:spPr/>
        <p:txBody>
          <a:bodyPr/>
          <a:lstStyle/>
          <a:p>
            <a:r>
              <a:rPr lang="en-GB" dirty="0" smtClean="0"/>
              <a:t>Task</a:t>
            </a:r>
            <a:endParaRPr lang="en-GB" dirty="0"/>
          </a:p>
        </p:txBody>
      </p:sp>
      <p:pic>
        <p:nvPicPr>
          <p:cNvPr id="5" name="Picture 4"/>
          <p:cNvPicPr>
            <a:picLocks noChangeAspect="1"/>
          </p:cNvPicPr>
          <p:nvPr/>
        </p:nvPicPr>
        <p:blipFill>
          <a:blip r:embed="rId2"/>
          <a:stretch>
            <a:fillRect/>
          </a:stretch>
        </p:blipFill>
        <p:spPr>
          <a:xfrm>
            <a:off x="3646169" y="829596"/>
            <a:ext cx="5887379" cy="5481353"/>
          </a:xfrm>
          <a:prstGeom prst="rect">
            <a:avLst/>
          </a:prstGeom>
        </p:spPr>
      </p:pic>
    </p:spTree>
    <p:extLst>
      <p:ext uri="{BB962C8B-B14F-4D97-AF65-F5344CB8AC3E}">
        <p14:creationId xmlns:p14="http://schemas.microsoft.com/office/powerpoint/2010/main" val="3417377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4064802" y="140209"/>
            <a:ext cx="3968496" cy="832104"/>
          </a:xfrm>
        </p:spPr>
        <p:txBody>
          <a:bodyPr>
            <a:normAutofit/>
          </a:bodyPr>
          <a:lstStyle/>
          <a:p>
            <a:pPr algn="ctr"/>
            <a:r>
              <a:rPr lang="en-US" dirty="0" smtClean="0"/>
              <a:t>PE Fitness</a:t>
            </a:r>
            <a:endParaRPr lang="en-US" dirty="0"/>
          </a:p>
        </p:txBody>
      </p:sp>
      <p:sp>
        <p:nvSpPr>
          <p:cNvPr id="3" name="Footer Placeholder 2">
            <a:extLst>
              <a:ext uri="{FF2B5EF4-FFF2-40B4-BE49-F238E27FC236}">
                <a16:creationId xmlns:a16="http://schemas.microsoft.com/office/drawing/2014/main" id="{E6ED2A0C-51B7-4C46-8FCB-2E66B0949EA3}"/>
              </a:ext>
            </a:extLst>
          </p:cNvPr>
          <p:cNvSpPr>
            <a:spLocks noGrp="1"/>
          </p:cNvSpPr>
          <p:nvPr>
            <p:ph type="ftr" sz="quarter" idx="11"/>
          </p:nvPr>
        </p:nvSpPr>
        <p:spPr>
          <a:xfrm>
            <a:off x="311150" y="373699"/>
            <a:ext cx="2639323" cy="365125"/>
          </a:xfrm>
        </p:spPr>
        <p:txBody>
          <a:bodyPr/>
          <a:lstStyle/>
          <a:p>
            <a:r>
              <a:rPr lang="en-US" sz="3200" dirty="0" smtClean="0"/>
              <a:t>26</a:t>
            </a:r>
            <a:r>
              <a:rPr lang="en-US" sz="3200" dirty="0" smtClean="0"/>
              <a:t>.01.21</a:t>
            </a:r>
            <a:endParaRPr lang="en-US" sz="3200" dirty="0"/>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21</a:t>
            </a:fld>
            <a:endParaRPr lang="en-US" dirty="0"/>
          </a:p>
        </p:txBody>
      </p:sp>
      <p:sp>
        <p:nvSpPr>
          <p:cNvPr id="12" name="Text Placeholder 6">
            <a:extLst>
              <a:ext uri="{FF2B5EF4-FFF2-40B4-BE49-F238E27FC236}">
                <a16:creationId xmlns:a16="http://schemas.microsoft.com/office/drawing/2014/main" id="{AE495B20-FF2C-4679-89D6-BE7A90DA9F73}"/>
              </a:ext>
            </a:extLst>
          </p:cNvPr>
          <p:cNvSpPr txBox="1">
            <a:spLocks/>
          </p:cNvSpPr>
          <p:nvPr/>
        </p:nvSpPr>
        <p:spPr>
          <a:xfrm>
            <a:off x="2720909" y="972313"/>
            <a:ext cx="6958196" cy="1312519"/>
          </a:xfrm>
          <a:prstGeom prst="rect">
            <a:avLst/>
          </a:prstGeom>
          <a:solidFill>
            <a:schemeClr val="bg1"/>
          </a:solidFill>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chemeClr val="tx2"/>
                </a:solidFill>
              </a:rPr>
              <a:t>LI: to research into ‘the Year of the Ox’.</a:t>
            </a:r>
          </a:p>
        </p:txBody>
      </p:sp>
      <p:graphicFrame>
        <p:nvGraphicFramePr>
          <p:cNvPr id="13" name="Table 12"/>
          <p:cNvGraphicFramePr>
            <a:graphicFrameLocks noGrp="1"/>
          </p:cNvGraphicFramePr>
          <p:nvPr>
            <p:extLst>
              <p:ext uri="{D42A27DB-BD31-4B8C-83A1-F6EECF244321}">
                <p14:modId xmlns:p14="http://schemas.microsoft.com/office/powerpoint/2010/main" val="1765151671"/>
              </p:ext>
            </p:extLst>
          </p:nvPr>
        </p:nvGraphicFramePr>
        <p:xfrm>
          <a:off x="1470876" y="2053898"/>
          <a:ext cx="9471444" cy="4683893"/>
        </p:xfrm>
        <a:graphic>
          <a:graphicData uri="http://schemas.openxmlformats.org/drawingml/2006/table">
            <a:tbl>
              <a:tblPr firstRow="1" bandRow="1">
                <a:tableStyleId>{793D81CF-94F2-401A-BA57-92F5A7B2D0C5}</a:tableStyleId>
              </a:tblPr>
              <a:tblGrid>
                <a:gridCol w="9471444">
                  <a:extLst>
                    <a:ext uri="{9D8B030D-6E8A-4147-A177-3AD203B41FA5}">
                      <a16:colId xmlns:a16="http://schemas.microsoft.com/office/drawing/2014/main" val="478507327"/>
                    </a:ext>
                  </a:extLst>
                </a:gridCol>
              </a:tblGrid>
              <a:tr h="477653">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2985328">
                <a:tc>
                  <a:txBody>
                    <a:bodyPr/>
                    <a:lstStyle/>
                    <a:p>
                      <a:pPr marL="457200" indent="-457200">
                        <a:buAutoNum type="arabicPeriod"/>
                      </a:pPr>
                      <a:r>
                        <a:rPr lang="en-GB" sz="1800" dirty="0" smtClean="0"/>
                        <a:t>Live </a:t>
                      </a:r>
                      <a:r>
                        <a:rPr lang="en-GB" sz="1800" dirty="0" smtClean="0"/>
                        <a:t>Lesson</a:t>
                      </a:r>
                      <a:r>
                        <a:rPr lang="en-GB" sz="1800" baseline="0" dirty="0" smtClean="0"/>
                        <a:t> – 100 rep challenge.</a:t>
                      </a:r>
                    </a:p>
                    <a:p>
                      <a:pPr marL="0" indent="0">
                        <a:buNone/>
                      </a:pPr>
                      <a:endParaRPr lang="en-GB" sz="1800" baseline="0" dirty="0" smtClean="0"/>
                    </a:p>
                    <a:p>
                      <a:pPr marL="457200" indent="-457200">
                        <a:buAutoNum type="arabicPeriod"/>
                      </a:pPr>
                      <a:r>
                        <a:rPr lang="en-GB" sz="1800" baseline="0" dirty="0" smtClean="0"/>
                        <a:t>Create your own workout of 100 reps. You will complete this on Friday morning.</a:t>
                      </a:r>
                      <a:endParaRPr lang="en-GB" sz="1800" baseline="0" dirty="0" smtClean="0"/>
                    </a:p>
                    <a:p>
                      <a:pPr marL="457200" indent="-457200">
                        <a:buAutoNum type="arabicPeriod"/>
                      </a:pPr>
                      <a:endParaRPr lang="en-GB" sz="1800" baseline="0" dirty="0" smtClean="0"/>
                    </a:p>
                    <a:p>
                      <a:pPr marL="457200" indent="-457200">
                        <a:buAutoNum type="arabicPeriod"/>
                      </a:pPr>
                      <a:r>
                        <a:rPr lang="en-GB" sz="1800" baseline="0" dirty="0" smtClean="0"/>
                        <a:t>If you can’t join the live lesson the workout is as follows – calculate your time!</a:t>
                      </a:r>
                    </a:p>
                    <a:p>
                      <a:pPr marL="457200" indent="-457200">
                        <a:buAutoNum type="arabicPeriod"/>
                      </a:pPr>
                      <a:endParaRPr lang="en-GB" sz="1800" baseline="0" dirty="0" smtClean="0"/>
                    </a:p>
                    <a:p>
                      <a:pPr marL="0" indent="0">
                        <a:buNone/>
                      </a:pPr>
                      <a:r>
                        <a:rPr lang="en-GB" sz="1800" baseline="0" dirty="0" smtClean="0"/>
                        <a:t>100 high knees </a:t>
                      </a:r>
                    </a:p>
                    <a:p>
                      <a:pPr marL="0" indent="0">
                        <a:buNone/>
                      </a:pPr>
                      <a:r>
                        <a:rPr lang="en-GB" sz="1800" baseline="0" dirty="0" smtClean="0"/>
                        <a:t>50 lunges</a:t>
                      </a:r>
                    </a:p>
                    <a:p>
                      <a:pPr marL="0" indent="0">
                        <a:buNone/>
                      </a:pPr>
                      <a:r>
                        <a:rPr lang="en-GB" sz="1800" baseline="0" dirty="0" smtClean="0"/>
                        <a:t>50 squats</a:t>
                      </a:r>
                    </a:p>
                    <a:p>
                      <a:pPr marL="0" indent="0">
                        <a:buNone/>
                      </a:pPr>
                      <a:r>
                        <a:rPr lang="en-GB" sz="1800" baseline="0" dirty="0" smtClean="0"/>
                        <a:t>50 push ups</a:t>
                      </a:r>
                    </a:p>
                    <a:p>
                      <a:pPr marL="0" indent="0">
                        <a:buNone/>
                      </a:pPr>
                      <a:r>
                        <a:rPr lang="en-GB" sz="1800" baseline="0" dirty="0" smtClean="0"/>
                        <a:t>50 sit ups</a:t>
                      </a:r>
                    </a:p>
                    <a:p>
                      <a:pPr marL="0" indent="0">
                        <a:buNone/>
                      </a:pPr>
                      <a:r>
                        <a:rPr lang="en-GB" sz="1800" baseline="0" dirty="0" smtClean="0"/>
                        <a:t>50 shoulder taps</a:t>
                      </a:r>
                    </a:p>
                    <a:p>
                      <a:pPr marL="0" indent="0">
                        <a:buNone/>
                      </a:pPr>
                      <a:r>
                        <a:rPr lang="en-GB" sz="1800" baseline="0" dirty="0" smtClean="0"/>
                        <a:t>50 star jumps</a:t>
                      </a:r>
                    </a:p>
                    <a:p>
                      <a:pPr marL="0" indent="0">
                        <a:buNone/>
                      </a:pPr>
                      <a:r>
                        <a:rPr lang="en-GB" sz="1800" baseline="0" dirty="0" smtClean="0"/>
                        <a:t>50 burpees</a:t>
                      </a:r>
                    </a:p>
                    <a:p>
                      <a:pPr marL="0" indent="0">
                        <a:buNone/>
                      </a:pPr>
                      <a:r>
                        <a:rPr lang="en-GB" sz="1800" baseline="0" dirty="0" smtClean="0"/>
                        <a:t>REPEAT x once more ^</a:t>
                      </a:r>
                    </a:p>
                  </a:txBody>
                  <a:tcPr/>
                </a:tc>
                <a:extLst>
                  <a:ext uri="{0D108BD9-81ED-4DB2-BD59-A6C34878D82A}">
                    <a16:rowId xmlns:a16="http://schemas.microsoft.com/office/drawing/2014/main" val="803849920"/>
                  </a:ext>
                </a:extLst>
              </a:tr>
            </a:tbl>
          </a:graphicData>
        </a:graphic>
      </p:graphicFrame>
    </p:spTree>
    <p:extLst>
      <p:ext uri="{BB962C8B-B14F-4D97-AF65-F5344CB8AC3E}">
        <p14:creationId xmlns:p14="http://schemas.microsoft.com/office/powerpoint/2010/main" val="33755034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4064802" y="140209"/>
            <a:ext cx="3968496" cy="832104"/>
          </a:xfrm>
        </p:spPr>
        <p:txBody>
          <a:bodyPr>
            <a:normAutofit/>
          </a:bodyPr>
          <a:lstStyle/>
          <a:p>
            <a:pPr algn="ctr"/>
            <a:r>
              <a:rPr lang="en-US" dirty="0" smtClean="0"/>
              <a:t>NUMERACY &amp; MATHS – </a:t>
            </a:r>
            <a:br>
              <a:rPr lang="en-US" dirty="0" smtClean="0"/>
            </a:br>
            <a:r>
              <a:rPr lang="en-US" dirty="0" smtClean="0"/>
              <a:t>Measure</a:t>
            </a:r>
            <a:endParaRPr lang="en-US" dirty="0"/>
          </a:p>
        </p:txBody>
      </p:sp>
      <p:sp>
        <p:nvSpPr>
          <p:cNvPr id="3" name="Footer Placeholder 2">
            <a:extLst>
              <a:ext uri="{FF2B5EF4-FFF2-40B4-BE49-F238E27FC236}">
                <a16:creationId xmlns:a16="http://schemas.microsoft.com/office/drawing/2014/main" id="{E6ED2A0C-51B7-4C46-8FCB-2E66B0949EA3}"/>
              </a:ext>
            </a:extLst>
          </p:cNvPr>
          <p:cNvSpPr>
            <a:spLocks noGrp="1"/>
          </p:cNvSpPr>
          <p:nvPr>
            <p:ph type="ftr" sz="quarter" idx="11"/>
          </p:nvPr>
        </p:nvSpPr>
        <p:spPr>
          <a:xfrm>
            <a:off x="311150" y="373699"/>
            <a:ext cx="2639323" cy="365125"/>
          </a:xfrm>
        </p:spPr>
        <p:txBody>
          <a:bodyPr/>
          <a:lstStyle/>
          <a:p>
            <a:r>
              <a:rPr lang="en-US" sz="3200" dirty="0" smtClean="0"/>
              <a:t>27.01.21</a:t>
            </a:r>
            <a:endParaRPr lang="en-US" sz="3200" dirty="0"/>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22</a:t>
            </a:fld>
            <a:endParaRPr lang="en-US" dirty="0"/>
          </a:p>
        </p:txBody>
      </p:sp>
      <p:sp>
        <p:nvSpPr>
          <p:cNvPr id="12" name="Text Placeholder 6">
            <a:extLst>
              <a:ext uri="{FF2B5EF4-FFF2-40B4-BE49-F238E27FC236}">
                <a16:creationId xmlns:a16="http://schemas.microsoft.com/office/drawing/2014/main" id="{AE495B20-FF2C-4679-89D6-BE7A90DA9F73}"/>
              </a:ext>
            </a:extLst>
          </p:cNvPr>
          <p:cNvSpPr txBox="1">
            <a:spLocks/>
          </p:cNvSpPr>
          <p:nvPr/>
        </p:nvSpPr>
        <p:spPr>
          <a:xfrm>
            <a:off x="2720909" y="853315"/>
            <a:ext cx="6958196" cy="1312519"/>
          </a:xfrm>
          <a:prstGeom prst="rect">
            <a:avLst/>
          </a:prstGeom>
          <a:solidFill>
            <a:schemeClr val="bg1"/>
          </a:solidFill>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chemeClr val="tx2"/>
                </a:solidFill>
              </a:rPr>
              <a:t>LI: to </a:t>
            </a:r>
            <a:r>
              <a:rPr lang="en-US" sz="2800" dirty="0" smtClean="0">
                <a:solidFill>
                  <a:schemeClr val="tx2"/>
                </a:solidFill>
              </a:rPr>
              <a:t>use non-standard units of measurement.</a:t>
            </a:r>
            <a:endParaRPr lang="en-US" sz="2800" dirty="0" smtClean="0">
              <a:solidFill>
                <a:schemeClr val="tx2"/>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4204277972"/>
              </p:ext>
            </p:extLst>
          </p:nvPr>
        </p:nvGraphicFramePr>
        <p:xfrm>
          <a:off x="365059" y="2046836"/>
          <a:ext cx="4981862" cy="4572000"/>
        </p:xfrm>
        <a:graphic>
          <a:graphicData uri="http://schemas.openxmlformats.org/drawingml/2006/table">
            <a:tbl>
              <a:tblPr firstRow="1" bandRow="1">
                <a:tableStyleId>{793D81CF-94F2-401A-BA57-92F5A7B2D0C5}</a:tableStyleId>
              </a:tblPr>
              <a:tblGrid>
                <a:gridCol w="4981862">
                  <a:extLst>
                    <a:ext uri="{9D8B030D-6E8A-4147-A177-3AD203B41FA5}">
                      <a16:colId xmlns:a16="http://schemas.microsoft.com/office/drawing/2014/main" val="478507327"/>
                    </a:ext>
                  </a:extLst>
                </a:gridCol>
              </a:tblGrid>
              <a:tr h="343920">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3920193">
                <a:tc>
                  <a:txBody>
                    <a:bodyPr/>
                    <a:lstStyle/>
                    <a:p>
                      <a:pPr marL="457200" indent="-457200">
                        <a:buAutoNum type="arabicPeriod"/>
                      </a:pPr>
                      <a:r>
                        <a:rPr lang="en-GB" sz="1800" dirty="0" smtClean="0"/>
                        <a:t>Live Lesson – </a:t>
                      </a:r>
                      <a:r>
                        <a:rPr lang="en-GB" sz="1800" dirty="0" smtClean="0"/>
                        <a:t>units of measurement.</a:t>
                      </a:r>
                      <a:endParaRPr lang="en-GB" sz="1800" baseline="0" dirty="0" smtClean="0"/>
                    </a:p>
                    <a:p>
                      <a:pPr marL="457200" indent="-457200">
                        <a:buAutoNum type="arabicPeriod"/>
                      </a:pPr>
                      <a:endParaRPr lang="en-GB" sz="1800" baseline="0" dirty="0" smtClean="0"/>
                    </a:p>
                    <a:p>
                      <a:pPr marL="457200" indent="-457200">
                        <a:buAutoNum type="arabicPeriod"/>
                      </a:pPr>
                      <a:r>
                        <a:rPr lang="en-GB" sz="1800" baseline="0" dirty="0" smtClean="0"/>
                        <a:t>Have a look at </a:t>
                      </a:r>
                      <a:r>
                        <a:rPr lang="en-GB" sz="1800" baseline="0" dirty="0" smtClean="0"/>
                        <a:t>different objects, distances </a:t>
                      </a:r>
                      <a:r>
                        <a:rPr lang="en-GB" sz="1800" baseline="0" dirty="0" err="1" smtClean="0"/>
                        <a:t>etc</a:t>
                      </a:r>
                      <a:r>
                        <a:rPr lang="en-GB" sz="1800" baseline="0" dirty="0" smtClean="0"/>
                        <a:t> around your home. Make an estimate and then measure them using non-standard units of measurement. (</a:t>
                      </a:r>
                      <a:r>
                        <a:rPr lang="en-GB" sz="1800" baseline="0" dirty="0" err="1" smtClean="0"/>
                        <a:t>Eg</a:t>
                      </a:r>
                      <a:r>
                        <a:rPr lang="en-GB" sz="1800" baseline="0" dirty="0" smtClean="0"/>
                        <a:t> – how many hands long is your table, how many pencils long is your bed, how many shoes long is the distance between your bedroom and the bathroom).</a:t>
                      </a:r>
                    </a:p>
                    <a:p>
                      <a:pPr marL="457200" indent="-457200">
                        <a:buAutoNum type="arabicPeriod"/>
                      </a:pPr>
                      <a:endParaRPr lang="en-GB" sz="1800" baseline="0" dirty="0" smtClean="0"/>
                    </a:p>
                    <a:p>
                      <a:pPr marL="457200" indent="-457200">
                        <a:buAutoNum type="arabicPeriod"/>
                      </a:pPr>
                      <a:r>
                        <a:rPr lang="en-GB" sz="1800" baseline="0" dirty="0" smtClean="0"/>
                        <a:t>Note your findings down and send them to me </a:t>
                      </a:r>
                      <a:r>
                        <a:rPr lang="en-GB" sz="1800" baseline="0" dirty="0" smtClean="0">
                          <a:sym typeface="Wingdings" panose="05000000000000000000" pitchFamily="2" charset="2"/>
                        </a:rPr>
                        <a:t></a:t>
                      </a:r>
                      <a:endParaRPr lang="en-GB" sz="1800" baseline="0" dirty="0" smtClean="0"/>
                    </a:p>
                    <a:p>
                      <a:pPr marL="0" indent="0">
                        <a:buNone/>
                      </a:pPr>
                      <a:endParaRPr lang="en-GB" sz="1800" baseline="0" dirty="0" smtClean="0"/>
                    </a:p>
                    <a:p>
                      <a:pPr marL="457200" indent="-457200">
                        <a:buAutoNum type="arabicPeriod"/>
                      </a:pPr>
                      <a:endParaRPr lang="en-GB" sz="1800" baseline="0" dirty="0" smtClean="0"/>
                    </a:p>
                  </a:txBody>
                  <a:tcPr/>
                </a:tc>
                <a:extLst>
                  <a:ext uri="{0D108BD9-81ED-4DB2-BD59-A6C34878D82A}">
                    <a16:rowId xmlns:a16="http://schemas.microsoft.com/office/drawing/2014/main" val="803849920"/>
                  </a:ext>
                </a:extLst>
              </a:tr>
            </a:tbl>
          </a:graphicData>
        </a:graphic>
      </p:graphicFrame>
      <p:pic>
        <p:nvPicPr>
          <p:cNvPr id="2050" name="Picture 2" descr="non-standard units ~ A Maths Dictionary for Kids Quick Reference by Jenny  E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7696" y="1685419"/>
            <a:ext cx="4067175" cy="48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52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23</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345613" y="640241"/>
            <a:ext cx="4391191" cy="1325563"/>
          </a:xfrm>
        </p:spPr>
        <p:txBody>
          <a:bodyPr anchor="t">
            <a:normAutofit/>
          </a:bodyPr>
          <a:lstStyle/>
          <a:p>
            <a:pPr algn="ctr"/>
            <a:r>
              <a:rPr lang="en-US" sz="2800" dirty="0" smtClean="0"/>
              <a:t>Talk 4 Writing</a:t>
            </a:r>
            <a:endParaRPr lang="en-US" sz="2800" dirty="0"/>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Wednesday </a:t>
            </a:r>
            <a:r>
              <a:rPr lang="en-US" sz="2800" dirty="0" smtClean="0">
                <a:solidFill>
                  <a:schemeClr val="tx2"/>
                </a:solidFill>
              </a:rPr>
              <a:t>27th </a:t>
            </a:r>
            <a:r>
              <a:rPr lang="en-US" sz="2800" dirty="0" smtClean="0">
                <a:solidFill>
                  <a:schemeClr val="tx2"/>
                </a:solidFill>
              </a:rPr>
              <a:t>January 2021</a:t>
            </a:r>
          </a:p>
          <a:p>
            <a:r>
              <a:rPr lang="en-US" sz="2800" dirty="0" smtClean="0">
                <a:solidFill>
                  <a:schemeClr val="tx2"/>
                </a:solidFill>
              </a:rPr>
              <a:t>LI: to </a:t>
            </a:r>
            <a:r>
              <a:rPr lang="en-US" sz="2800" dirty="0" smtClean="0">
                <a:solidFill>
                  <a:schemeClr val="tx2"/>
                </a:solidFill>
              </a:rPr>
              <a:t>invent a monster’s land using descriptive language.</a:t>
            </a:r>
            <a:endParaRPr lang="en-US" sz="2800" dirty="0" smtClean="0">
              <a:solidFill>
                <a:schemeClr val="tx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718599814"/>
              </p:ext>
            </p:extLst>
          </p:nvPr>
        </p:nvGraphicFramePr>
        <p:xfrm>
          <a:off x="2315841" y="1531336"/>
          <a:ext cx="8255004" cy="4560842"/>
        </p:xfrm>
        <a:graphic>
          <a:graphicData uri="http://schemas.openxmlformats.org/drawingml/2006/table">
            <a:tbl>
              <a:tblPr firstRow="1" bandRow="1">
                <a:tableStyleId>{793D81CF-94F2-401A-BA57-92F5A7B2D0C5}</a:tableStyleId>
              </a:tblPr>
              <a:tblGrid>
                <a:gridCol w="8255004">
                  <a:extLst>
                    <a:ext uri="{9D8B030D-6E8A-4147-A177-3AD203B41FA5}">
                      <a16:colId xmlns:a16="http://schemas.microsoft.com/office/drawing/2014/main" val="478507327"/>
                    </a:ext>
                  </a:extLst>
                </a:gridCol>
              </a:tblGrid>
              <a:tr h="387105">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4173737">
                <a:tc>
                  <a:txBody>
                    <a:bodyPr/>
                    <a:lstStyle/>
                    <a:p>
                      <a:pPr marL="0" indent="0">
                        <a:buNone/>
                      </a:pPr>
                      <a:endParaRPr lang="en-GB" sz="2400" baseline="0" dirty="0" smtClean="0"/>
                    </a:p>
                    <a:p>
                      <a:pPr marL="457200" indent="-457200">
                        <a:buAutoNum type="arabicPeriod"/>
                      </a:pPr>
                      <a:r>
                        <a:rPr lang="en-GB" sz="2400" baseline="0" dirty="0" smtClean="0"/>
                        <a:t>Read or listen to the model text (see next slide or listen here: </a:t>
                      </a:r>
                      <a:r>
                        <a:rPr lang="en-GB" sz="1800" b="0" i="0" u="none" strike="noStrike" kern="1200" baseline="0" dirty="0" smtClean="0">
                          <a:solidFill>
                            <a:schemeClr val="dk1"/>
                          </a:solidFill>
                          <a:latin typeface="+mn-lt"/>
                          <a:ea typeface="+mn-ea"/>
                          <a:cs typeface="+mn-cs"/>
                          <a:hlinkClick r:id="rId2"/>
                        </a:rPr>
                        <a:t>https://soundcloud.com/talkforwriting/swamp/s-28ED2KJCK6n</a:t>
                      </a:r>
                      <a:endParaRPr lang="en-GB" sz="1800" b="0" i="0" u="none" strike="noStrike" kern="1200" baseline="0" dirty="0" smtClean="0">
                        <a:solidFill>
                          <a:schemeClr val="dk1"/>
                        </a:solidFill>
                        <a:latin typeface="+mn-lt"/>
                        <a:ea typeface="+mn-ea"/>
                        <a:cs typeface="+mn-cs"/>
                      </a:endParaRPr>
                    </a:p>
                    <a:p>
                      <a:pPr marL="457200" indent="-457200">
                        <a:buAutoNum type="arabicPeriod"/>
                      </a:pPr>
                      <a:endParaRPr lang="en-GB" sz="2400" baseline="0" dirty="0" smtClean="0"/>
                    </a:p>
                    <a:p>
                      <a:pPr marL="457200" indent="-457200">
                        <a:buAutoNum type="arabicPeriod"/>
                      </a:pPr>
                      <a:r>
                        <a:rPr lang="en-GB" sz="2400" baseline="0" dirty="0" smtClean="0"/>
                        <a:t>Create your own map and descriptive paragraph of your monsters land (use your hot piece to help you). See task on next slide.</a:t>
                      </a:r>
                      <a:endParaRPr lang="en-GB" sz="2400" baseline="0" dirty="0" smtClean="0"/>
                    </a:p>
                    <a:p>
                      <a:pPr marL="0" indent="0">
                        <a:buNone/>
                      </a:pPr>
                      <a:endParaRPr lang="en-GB" sz="2400" dirty="0" smtClean="0"/>
                    </a:p>
                    <a:p>
                      <a:pPr marL="457200" indent="-457200">
                        <a:buAutoNum type="arabicPeriod"/>
                      </a:pPr>
                      <a:endParaRPr lang="en-GB" sz="2400" dirty="0"/>
                    </a:p>
                  </a:txBody>
                  <a:tcPr/>
                </a:tc>
                <a:extLst>
                  <a:ext uri="{0D108BD9-81ED-4DB2-BD59-A6C34878D82A}">
                    <a16:rowId xmlns:a16="http://schemas.microsoft.com/office/drawing/2014/main" val="803849920"/>
                  </a:ext>
                </a:extLst>
              </a:tr>
            </a:tbl>
          </a:graphicData>
        </a:graphic>
      </p:graphicFrame>
    </p:spTree>
    <p:extLst>
      <p:ext uri="{BB962C8B-B14F-4D97-AF65-F5344CB8AC3E}">
        <p14:creationId xmlns:p14="http://schemas.microsoft.com/office/powerpoint/2010/main" val="24333775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08302" y="512956"/>
            <a:ext cx="8017727" cy="6188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98C0CDE5-970C-4CC4-BF43-0DA127E73E82}" type="slidenum">
              <a:rPr lang="en-US" noProof="0" smtClean="0"/>
              <a:t>24</a:t>
            </a:fld>
            <a:endParaRPr lang="en-US" noProof="0" dirty="0"/>
          </a:p>
        </p:txBody>
      </p:sp>
      <p:sp>
        <p:nvSpPr>
          <p:cNvPr id="4" name="Title 3"/>
          <p:cNvSpPr>
            <a:spLocks noGrp="1"/>
          </p:cNvSpPr>
          <p:nvPr>
            <p:ph type="title"/>
          </p:nvPr>
        </p:nvSpPr>
        <p:spPr/>
        <p:txBody>
          <a:bodyPr/>
          <a:lstStyle/>
          <a:p>
            <a:r>
              <a:rPr lang="en-GB" dirty="0" smtClean="0"/>
              <a:t>Part 1</a:t>
            </a:r>
            <a:endParaRPr lang="en-GB" dirty="0"/>
          </a:p>
        </p:txBody>
      </p:sp>
      <p:sp>
        <p:nvSpPr>
          <p:cNvPr id="5" name="Text Placeholder 4"/>
          <p:cNvSpPr>
            <a:spLocks noGrp="1"/>
          </p:cNvSpPr>
          <p:nvPr>
            <p:ph type="body" sz="quarter" idx="13"/>
          </p:nvPr>
        </p:nvSpPr>
        <p:spPr>
          <a:xfrm>
            <a:off x="1444440" y="2774690"/>
            <a:ext cx="9303119" cy="2111508"/>
          </a:xfrm>
        </p:spPr>
        <p:txBody>
          <a:bodyPr>
            <a:noAutofit/>
          </a:bodyPr>
          <a:lstStyle/>
          <a:p>
            <a:r>
              <a:rPr lang="en-GB" sz="2000" b="1" u="sng" dirty="0"/>
              <a:t>Swamp Monsters</a:t>
            </a:r>
          </a:p>
          <a:p>
            <a:r>
              <a:rPr lang="en-GB" sz="2000" dirty="0">
                <a:solidFill>
                  <a:schemeClr val="accent1"/>
                </a:solidFill>
              </a:rPr>
              <a:t>Do you ever wonder what might be lurking in the murky swamps of</a:t>
            </a:r>
          </a:p>
          <a:p>
            <a:r>
              <a:rPr lang="en-GB" sz="2000" dirty="0">
                <a:solidFill>
                  <a:schemeClr val="accent1"/>
                </a:solidFill>
              </a:rPr>
              <a:t>our world? </a:t>
            </a:r>
            <a:r>
              <a:rPr lang="en-GB" sz="2000" dirty="0">
                <a:solidFill>
                  <a:srgbClr val="FF0000"/>
                </a:solidFill>
              </a:rPr>
              <a:t>Rumour has it that the fabled swamp monster is not</a:t>
            </a:r>
          </a:p>
          <a:p>
            <a:r>
              <a:rPr lang="en-GB" sz="2000" dirty="0">
                <a:solidFill>
                  <a:srgbClr val="FF0000"/>
                </a:solidFill>
              </a:rPr>
              <a:t>just a creature mentioned in myth and legend but it actually</a:t>
            </a:r>
          </a:p>
          <a:p>
            <a:r>
              <a:rPr lang="en-GB" sz="2000" dirty="0">
                <a:solidFill>
                  <a:srgbClr val="FF0000"/>
                </a:solidFill>
              </a:rPr>
              <a:t>exists! Now is your chance to find out all that has been discovered</a:t>
            </a:r>
          </a:p>
          <a:p>
            <a:r>
              <a:rPr lang="en-GB" sz="2000" dirty="0">
                <a:solidFill>
                  <a:srgbClr val="FF0000"/>
                </a:solidFill>
              </a:rPr>
              <a:t>about this unique being.</a:t>
            </a:r>
          </a:p>
          <a:p>
            <a:r>
              <a:rPr lang="en-GB" sz="2000" dirty="0" smtClean="0">
                <a:solidFill>
                  <a:schemeClr val="accent3"/>
                </a:solidFill>
              </a:rPr>
              <a:t>Swamp monsters are rumoured to inhabit the most remote and</a:t>
            </a:r>
          </a:p>
          <a:p>
            <a:r>
              <a:rPr lang="en-GB" sz="2000" dirty="0" smtClean="0">
                <a:solidFill>
                  <a:schemeClr val="accent3"/>
                </a:solidFill>
              </a:rPr>
              <a:t>humid swamps of the Amazon rainforest. Living in total solitude, it is</a:t>
            </a:r>
          </a:p>
          <a:p>
            <a:r>
              <a:rPr lang="en-GB" sz="2000" dirty="0" smtClean="0">
                <a:solidFill>
                  <a:schemeClr val="accent3"/>
                </a:solidFill>
              </a:rPr>
              <a:t>believed that there is, perhaps, only one swamp monster on our</a:t>
            </a:r>
          </a:p>
          <a:p>
            <a:r>
              <a:rPr lang="en-GB" sz="2000" dirty="0" smtClean="0">
                <a:solidFill>
                  <a:schemeClr val="accent3"/>
                </a:solidFill>
              </a:rPr>
              <a:t>planet, making it a mystery how they reproduce. Dr Patrick Thurston</a:t>
            </a:r>
          </a:p>
          <a:p>
            <a:r>
              <a:rPr lang="en-GB" sz="2000" dirty="0" smtClean="0">
                <a:solidFill>
                  <a:schemeClr val="accent3"/>
                </a:solidFill>
              </a:rPr>
              <a:t>- world renowned </a:t>
            </a:r>
            <a:r>
              <a:rPr lang="en-GB" sz="2000" dirty="0" err="1" smtClean="0">
                <a:solidFill>
                  <a:schemeClr val="accent3"/>
                </a:solidFill>
              </a:rPr>
              <a:t>monsterologist</a:t>
            </a:r>
            <a:r>
              <a:rPr lang="en-GB" sz="2000" dirty="0" smtClean="0">
                <a:solidFill>
                  <a:schemeClr val="accent3"/>
                </a:solidFill>
              </a:rPr>
              <a:t> from Bristol University - could</a:t>
            </a:r>
          </a:p>
          <a:p>
            <a:r>
              <a:rPr lang="en-GB" sz="2000" dirty="0" smtClean="0">
                <a:solidFill>
                  <a:schemeClr val="accent3"/>
                </a:solidFill>
              </a:rPr>
              <a:t>perhaps be the only living person ever to see this magnificent</a:t>
            </a:r>
          </a:p>
          <a:p>
            <a:r>
              <a:rPr lang="en-GB" sz="2000" dirty="0" smtClean="0">
                <a:solidFill>
                  <a:schemeClr val="accent3"/>
                </a:solidFill>
              </a:rPr>
              <a:t>creature: “You cannot believe the pure majesty of the swamp</a:t>
            </a:r>
          </a:p>
          <a:p>
            <a:r>
              <a:rPr lang="en-GB" sz="2000" dirty="0" smtClean="0">
                <a:solidFill>
                  <a:schemeClr val="accent3"/>
                </a:solidFill>
              </a:rPr>
              <a:t>monster. They seem as if they are ‘one with the swamp’ living in pure</a:t>
            </a:r>
          </a:p>
          <a:p>
            <a:r>
              <a:rPr lang="en-GB" sz="2000" dirty="0" smtClean="0">
                <a:solidFill>
                  <a:schemeClr val="accent3"/>
                </a:solidFill>
              </a:rPr>
              <a:t>harmony with their habitat.”</a:t>
            </a:r>
          </a:p>
          <a:p>
            <a:r>
              <a:rPr lang="en-GB" sz="2000" dirty="0" smtClean="0"/>
              <a:t>.</a:t>
            </a:r>
            <a:endParaRPr lang="en-GB" sz="2000" dirty="0"/>
          </a:p>
        </p:txBody>
      </p:sp>
    </p:spTree>
    <p:extLst>
      <p:ext uri="{BB962C8B-B14F-4D97-AF65-F5344CB8AC3E}">
        <p14:creationId xmlns:p14="http://schemas.microsoft.com/office/powerpoint/2010/main" val="692036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08302" y="223024"/>
            <a:ext cx="8017727" cy="647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98C0CDE5-970C-4CC4-BF43-0DA127E73E82}" type="slidenum">
              <a:rPr lang="en-US" noProof="0" smtClean="0"/>
              <a:t>25</a:t>
            </a:fld>
            <a:endParaRPr lang="en-US" noProof="0" dirty="0"/>
          </a:p>
        </p:txBody>
      </p:sp>
      <p:sp>
        <p:nvSpPr>
          <p:cNvPr id="4" name="Title 3"/>
          <p:cNvSpPr>
            <a:spLocks noGrp="1"/>
          </p:cNvSpPr>
          <p:nvPr>
            <p:ph type="title"/>
          </p:nvPr>
        </p:nvSpPr>
        <p:spPr/>
        <p:txBody>
          <a:bodyPr/>
          <a:lstStyle/>
          <a:p>
            <a:r>
              <a:rPr lang="en-GB" dirty="0" smtClean="0"/>
              <a:t>Part 2</a:t>
            </a:r>
            <a:endParaRPr lang="en-GB" dirty="0"/>
          </a:p>
        </p:txBody>
      </p:sp>
      <p:sp>
        <p:nvSpPr>
          <p:cNvPr id="5" name="Text Placeholder 4"/>
          <p:cNvSpPr>
            <a:spLocks noGrp="1"/>
          </p:cNvSpPr>
          <p:nvPr>
            <p:ph type="body" sz="quarter" idx="13"/>
          </p:nvPr>
        </p:nvSpPr>
        <p:spPr>
          <a:xfrm>
            <a:off x="1444440" y="2363791"/>
            <a:ext cx="9303119" cy="2111508"/>
          </a:xfrm>
        </p:spPr>
        <p:txBody>
          <a:bodyPr>
            <a:noAutofit/>
          </a:bodyPr>
          <a:lstStyle/>
          <a:p>
            <a:r>
              <a:rPr lang="en-GB" sz="1600" dirty="0">
                <a:solidFill>
                  <a:schemeClr val="tx1"/>
                </a:solidFill>
              </a:rPr>
              <a:t>Swamp monsters don’t just live in swamps they resemble them.</a:t>
            </a:r>
          </a:p>
          <a:p>
            <a:r>
              <a:rPr lang="en-GB" sz="1600" dirty="0">
                <a:solidFill>
                  <a:schemeClr val="tx1"/>
                </a:solidFill>
              </a:rPr>
              <a:t>Being experts in camouflage, they are indistinguishable from their</a:t>
            </a:r>
          </a:p>
          <a:p>
            <a:r>
              <a:rPr lang="en-GB" sz="1600" dirty="0">
                <a:solidFill>
                  <a:schemeClr val="tx1"/>
                </a:solidFill>
              </a:rPr>
              <a:t>environment. Their bodies are made from this environment: limbs</a:t>
            </a:r>
          </a:p>
          <a:p>
            <a:r>
              <a:rPr lang="en-GB" sz="1600" dirty="0">
                <a:solidFill>
                  <a:schemeClr val="tx1"/>
                </a:solidFill>
              </a:rPr>
              <a:t>of gnarled branches, incredibly long fingers and glowing, iridescent</a:t>
            </a:r>
          </a:p>
          <a:p>
            <a:r>
              <a:rPr lang="en-GB" sz="1600" dirty="0">
                <a:solidFill>
                  <a:schemeClr val="tx1"/>
                </a:solidFill>
              </a:rPr>
              <a:t>hair which changes colour to match their mood. The most</a:t>
            </a:r>
          </a:p>
          <a:p>
            <a:r>
              <a:rPr lang="en-GB" sz="1600" dirty="0">
                <a:solidFill>
                  <a:schemeClr val="tx1"/>
                </a:solidFill>
              </a:rPr>
              <a:t>incredible thing about a swamp monster is that they have</a:t>
            </a:r>
          </a:p>
          <a:p>
            <a:r>
              <a:rPr lang="en-GB" sz="1600" dirty="0">
                <a:solidFill>
                  <a:schemeClr val="tx1"/>
                </a:solidFill>
              </a:rPr>
              <a:t>translucent breathing tubes meaning they can stay underwater</a:t>
            </a:r>
          </a:p>
          <a:p>
            <a:r>
              <a:rPr lang="en-GB" sz="1600" dirty="0">
                <a:solidFill>
                  <a:schemeClr val="tx1"/>
                </a:solidFill>
              </a:rPr>
              <a:t>indefinitely but continue to breathe.</a:t>
            </a:r>
          </a:p>
          <a:p>
            <a:r>
              <a:rPr lang="en-GB" sz="1600" dirty="0">
                <a:solidFill>
                  <a:schemeClr val="accent1"/>
                </a:solidFill>
              </a:rPr>
              <a:t>Have you ever wondered what a swamp monster eats? Their diet</a:t>
            </a:r>
          </a:p>
          <a:p>
            <a:r>
              <a:rPr lang="en-GB" sz="1600" dirty="0">
                <a:solidFill>
                  <a:schemeClr val="accent1"/>
                </a:solidFill>
              </a:rPr>
              <a:t>consists of herons, rats and even alligators which they hypnotise</a:t>
            </a:r>
          </a:p>
          <a:p>
            <a:r>
              <a:rPr lang="en-GB" sz="1600" dirty="0">
                <a:solidFill>
                  <a:schemeClr val="accent1"/>
                </a:solidFill>
              </a:rPr>
              <a:t>with their ever-staring, haunting eyes. Transfixed, any animal is</a:t>
            </a:r>
          </a:p>
          <a:p>
            <a:r>
              <a:rPr lang="en-GB" sz="1600" dirty="0">
                <a:solidFill>
                  <a:schemeClr val="accent1"/>
                </a:solidFill>
              </a:rPr>
              <a:t>helpless to the swamp monster who squeezes the life from them</a:t>
            </a:r>
          </a:p>
          <a:p>
            <a:r>
              <a:rPr lang="en-GB" sz="1600" dirty="0">
                <a:solidFill>
                  <a:schemeClr val="accent1"/>
                </a:solidFill>
              </a:rPr>
              <a:t>with its lean, powerful limbs. The swamp monster’s tongue has the</a:t>
            </a:r>
          </a:p>
          <a:p>
            <a:r>
              <a:rPr lang="en-GB" sz="1600" dirty="0">
                <a:solidFill>
                  <a:schemeClr val="accent1"/>
                </a:solidFill>
              </a:rPr>
              <a:t>ability to taste the air; this allows it to identify when its prey is</a:t>
            </a:r>
          </a:p>
          <a:p>
            <a:r>
              <a:rPr lang="en-GB" sz="1600" dirty="0">
                <a:solidFill>
                  <a:schemeClr val="accent1"/>
                </a:solidFill>
              </a:rPr>
              <a:t>close by.</a:t>
            </a:r>
          </a:p>
          <a:p>
            <a:r>
              <a:rPr lang="en-GB" sz="1600" dirty="0">
                <a:solidFill>
                  <a:schemeClr val="accent6"/>
                </a:solidFill>
              </a:rPr>
              <a:t>If you are now tempted to try and spot a swamp monster, we advise</a:t>
            </a:r>
          </a:p>
          <a:p>
            <a:r>
              <a:rPr lang="en-GB" sz="1600" dirty="0">
                <a:solidFill>
                  <a:schemeClr val="accent6"/>
                </a:solidFill>
              </a:rPr>
              <a:t>extreme caution! This beautiful but deadly creature should be left in</a:t>
            </a:r>
          </a:p>
          <a:p>
            <a:r>
              <a:rPr lang="en-GB" sz="1600" dirty="0">
                <a:solidFill>
                  <a:schemeClr val="accent6"/>
                </a:solidFill>
              </a:rPr>
              <a:t>solitude to be studied only by experts trained in </a:t>
            </a:r>
            <a:r>
              <a:rPr lang="en-GB" sz="1600" dirty="0" err="1">
                <a:solidFill>
                  <a:schemeClr val="accent6"/>
                </a:solidFill>
              </a:rPr>
              <a:t>monsterology</a:t>
            </a:r>
            <a:r>
              <a:rPr lang="en-GB" sz="1600" dirty="0" smtClean="0">
                <a:solidFill>
                  <a:schemeClr val="accent6"/>
                </a:solidFill>
              </a:rPr>
              <a:t>.</a:t>
            </a:r>
            <a:endParaRPr lang="en-GB" sz="1600" dirty="0">
              <a:solidFill>
                <a:schemeClr val="accent6"/>
              </a:solidFill>
            </a:endParaRPr>
          </a:p>
        </p:txBody>
      </p:sp>
    </p:spTree>
    <p:extLst>
      <p:ext uri="{BB962C8B-B14F-4D97-AF65-F5344CB8AC3E}">
        <p14:creationId xmlns:p14="http://schemas.microsoft.com/office/powerpoint/2010/main" val="489872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26</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345613" y="640241"/>
            <a:ext cx="4391191" cy="1325563"/>
          </a:xfrm>
        </p:spPr>
        <p:txBody>
          <a:bodyPr anchor="t">
            <a:normAutofit/>
          </a:bodyPr>
          <a:lstStyle/>
          <a:p>
            <a:pPr algn="ctr"/>
            <a:r>
              <a:rPr lang="en-US" sz="2800" dirty="0" smtClean="0"/>
              <a:t>Talk 4 Writing</a:t>
            </a:r>
            <a:endParaRPr lang="en-US" sz="2800" dirty="0"/>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Wednesday </a:t>
            </a:r>
            <a:r>
              <a:rPr lang="en-US" sz="2800" dirty="0" smtClean="0">
                <a:solidFill>
                  <a:schemeClr val="tx2"/>
                </a:solidFill>
              </a:rPr>
              <a:t>27th</a:t>
            </a:r>
            <a:r>
              <a:rPr lang="en-US" sz="2800" dirty="0" smtClean="0">
                <a:solidFill>
                  <a:schemeClr val="tx2"/>
                </a:solidFill>
              </a:rPr>
              <a:t> </a:t>
            </a:r>
            <a:r>
              <a:rPr lang="en-US" sz="2800" dirty="0" smtClean="0">
                <a:solidFill>
                  <a:schemeClr val="tx2"/>
                </a:solidFill>
              </a:rPr>
              <a:t>January 2021</a:t>
            </a:r>
          </a:p>
          <a:p>
            <a:r>
              <a:rPr lang="en-US" sz="2800" dirty="0" smtClean="0">
                <a:solidFill>
                  <a:schemeClr val="tx2"/>
                </a:solidFill>
              </a:rPr>
              <a:t>LI: to </a:t>
            </a:r>
            <a:r>
              <a:rPr lang="en-US" sz="2800" dirty="0" smtClean="0">
                <a:solidFill>
                  <a:schemeClr val="tx2"/>
                </a:solidFill>
              </a:rPr>
              <a:t>invent a monster’s land using descriptive vocabulary.</a:t>
            </a:r>
            <a:endParaRPr lang="en-US" sz="2800" dirty="0" smtClean="0">
              <a:solidFill>
                <a:schemeClr val="tx2"/>
              </a:solidFill>
            </a:endParaRPr>
          </a:p>
        </p:txBody>
      </p:sp>
      <p:pic>
        <p:nvPicPr>
          <p:cNvPr id="6" name="Picture 5"/>
          <p:cNvPicPr>
            <a:picLocks noChangeAspect="1"/>
          </p:cNvPicPr>
          <p:nvPr/>
        </p:nvPicPr>
        <p:blipFill>
          <a:blip r:embed="rId2"/>
          <a:stretch>
            <a:fillRect/>
          </a:stretch>
        </p:blipFill>
        <p:spPr>
          <a:xfrm>
            <a:off x="1002030" y="1865772"/>
            <a:ext cx="5353050" cy="4262614"/>
          </a:xfrm>
          <a:prstGeom prst="rect">
            <a:avLst/>
          </a:prstGeom>
        </p:spPr>
      </p:pic>
      <p:pic>
        <p:nvPicPr>
          <p:cNvPr id="8" name="Picture 7"/>
          <p:cNvPicPr>
            <a:picLocks noChangeAspect="1"/>
          </p:cNvPicPr>
          <p:nvPr/>
        </p:nvPicPr>
        <p:blipFill>
          <a:blip r:embed="rId3"/>
          <a:stretch>
            <a:fillRect/>
          </a:stretch>
        </p:blipFill>
        <p:spPr>
          <a:xfrm>
            <a:off x="6355080" y="2228440"/>
            <a:ext cx="5305425" cy="3574577"/>
          </a:xfrm>
          <a:prstGeom prst="rect">
            <a:avLst/>
          </a:prstGeom>
        </p:spPr>
      </p:pic>
    </p:spTree>
    <p:extLst>
      <p:ext uri="{BB962C8B-B14F-4D97-AF65-F5344CB8AC3E}">
        <p14:creationId xmlns:p14="http://schemas.microsoft.com/office/powerpoint/2010/main" val="8234533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27</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345613" y="640241"/>
            <a:ext cx="4391191" cy="1325563"/>
          </a:xfrm>
        </p:spPr>
        <p:txBody>
          <a:bodyPr anchor="t">
            <a:normAutofit/>
          </a:bodyPr>
          <a:lstStyle/>
          <a:p>
            <a:pPr algn="ctr"/>
            <a:r>
              <a:rPr lang="en-US" sz="2800" dirty="0" smtClean="0"/>
              <a:t>Scotland Topic - Burns</a:t>
            </a:r>
            <a:endParaRPr lang="en-US" sz="2800" dirty="0"/>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Wednesday 20</a:t>
            </a:r>
            <a:r>
              <a:rPr lang="en-US" sz="2800" baseline="30000" dirty="0" smtClean="0">
                <a:solidFill>
                  <a:schemeClr val="tx2"/>
                </a:solidFill>
              </a:rPr>
              <a:t>th</a:t>
            </a:r>
            <a:r>
              <a:rPr lang="en-US" sz="2800" dirty="0" smtClean="0">
                <a:solidFill>
                  <a:schemeClr val="tx2"/>
                </a:solidFill>
              </a:rPr>
              <a:t> January 2021</a:t>
            </a:r>
          </a:p>
          <a:p>
            <a:r>
              <a:rPr lang="en-US" sz="2800" dirty="0" smtClean="0">
                <a:solidFill>
                  <a:schemeClr val="tx2"/>
                </a:solidFill>
              </a:rPr>
              <a:t>LI: to learn the life and works of Robert Burns.</a:t>
            </a:r>
          </a:p>
        </p:txBody>
      </p:sp>
      <p:graphicFrame>
        <p:nvGraphicFramePr>
          <p:cNvPr id="6" name="Table 5"/>
          <p:cNvGraphicFramePr>
            <a:graphicFrameLocks noGrp="1"/>
          </p:cNvGraphicFramePr>
          <p:nvPr>
            <p:extLst>
              <p:ext uri="{D42A27DB-BD31-4B8C-83A1-F6EECF244321}">
                <p14:modId xmlns:p14="http://schemas.microsoft.com/office/powerpoint/2010/main" val="3493188536"/>
              </p:ext>
            </p:extLst>
          </p:nvPr>
        </p:nvGraphicFramePr>
        <p:xfrm>
          <a:off x="2127246" y="1744982"/>
          <a:ext cx="8255004" cy="3433082"/>
        </p:xfrm>
        <a:graphic>
          <a:graphicData uri="http://schemas.openxmlformats.org/drawingml/2006/table">
            <a:tbl>
              <a:tblPr firstRow="1" bandRow="1">
                <a:tableStyleId>{793D81CF-94F2-401A-BA57-92F5A7B2D0C5}</a:tableStyleId>
              </a:tblPr>
              <a:tblGrid>
                <a:gridCol w="8255004">
                  <a:extLst>
                    <a:ext uri="{9D8B030D-6E8A-4147-A177-3AD203B41FA5}">
                      <a16:colId xmlns:a16="http://schemas.microsoft.com/office/drawing/2014/main" val="478507327"/>
                    </a:ext>
                  </a:extLst>
                </a:gridCol>
              </a:tblGrid>
              <a:tr h="415562">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1163329">
                <a:tc>
                  <a:txBody>
                    <a:bodyPr/>
                    <a:lstStyle/>
                    <a:p>
                      <a:pPr marL="457200" indent="-457200">
                        <a:buAutoNum type="arabicPeriod"/>
                      </a:pPr>
                      <a:r>
                        <a:rPr lang="en-GB" sz="2400" baseline="0" dirty="0" smtClean="0"/>
                        <a:t>Continue </a:t>
                      </a:r>
                      <a:r>
                        <a:rPr lang="en-GB" sz="2400" baseline="0" dirty="0" smtClean="0"/>
                        <a:t>working on your Robert Burns ‘Immortal Memory’ project. See next slide for success criteria</a:t>
                      </a:r>
                      <a:r>
                        <a:rPr lang="en-GB" sz="2400" baseline="0" dirty="0" smtClean="0"/>
                        <a:t>.</a:t>
                      </a:r>
                    </a:p>
                    <a:p>
                      <a:pPr marL="457200" indent="-457200">
                        <a:buAutoNum type="arabicPeriod"/>
                      </a:pPr>
                      <a:endParaRPr lang="en-GB" sz="2400" baseline="0" dirty="0" smtClean="0"/>
                    </a:p>
                    <a:p>
                      <a:pPr marL="457200" indent="-457200">
                        <a:buAutoNum type="arabicPeriod"/>
                      </a:pPr>
                      <a:r>
                        <a:rPr lang="en-GB" sz="2400" baseline="0" dirty="0" smtClean="0"/>
                        <a:t>Do some research online to find out what the Scots words mean in ‘Address Tae a Haggis’.</a:t>
                      </a:r>
                    </a:p>
                    <a:p>
                      <a:pPr marL="457200" indent="-457200">
                        <a:buAutoNum type="arabicPeriod"/>
                      </a:pPr>
                      <a:endParaRPr lang="en-GB" sz="2400" baseline="0" dirty="0" smtClean="0"/>
                    </a:p>
                    <a:p>
                      <a:pPr marL="457200" indent="-457200">
                        <a:buAutoNum type="arabicPeriod"/>
                      </a:pPr>
                      <a:r>
                        <a:rPr lang="en-GB" sz="2400" baseline="0" dirty="0" smtClean="0"/>
                        <a:t>Using your research, complete the ‘Address Tae a Haggis’ crossword task.</a:t>
                      </a:r>
                      <a:endParaRPr lang="en-GB" sz="2400" baseline="0" dirty="0" smtClean="0"/>
                    </a:p>
                  </a:txBody>
                  <a:tcPr/>
                </a:tc>
                <a:extLst>
                  <a:ext uri="{0D108BD9-81ED-4DB2-BD59-A6C34878D82A}">
                    <a16:rowId xmlns:a16="http://schemas.microsoft.com/office/drawing/2014/main" val="803849920"/>
                  </a:ext>
                </a:extLst>
              </a:tr>
            </a:tbl>
          </a:graphicData>
        </a:graphic>
      </p:graphicFrame>
    </p:spTree>
    <p:extLst>
      <p:ext uri="{BB962C8B-B14F-4D97-AF65-F5344CB8AC3E}">
        <p14:creationId xmlns:p14="http://schemas.microsoft.com/office/powerpoint/2010/main" val="293477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198071" y="562228"/>
            <a:ext cx="2639323" cy="365125"/>
          </a:xfrm>
          <a:solidFill>
            <a:schemeClr val="bg1"/>
          </a:solidFill>
        </p:spPr>
        <p:txBody>
          <a:bodyPr/>
          <a:lstStyle/>
          <a:p>
            <a:pPr algn="ctr"/>
            <a:r>
              <a:rPr lang="en-US" noProof="0" dirty="0" smtClean="0"/>
              <a:t>Learn these 4 by next Monday 18th</a:t>
            </a:r>
            <a:endParaRPr lang="en-US" noProof="0" dirty="0"/>
          </a:p>
        </p:txBody>
      </p:sp>
      <p:sp>
        <p:nvSpPr>
          <p:cNvPr id="3" name="Slide Number Placeholder 2"/>
          <p:cNvSpPr>
            <a:spLocks noGrp="1"/>
          </p:cNvSpPr>
          <p:nvPr>
            <p:ph type="sldNum" sz="quarter" idx="12"/>
          </p:nvPr>
        </p:nvSpPr>
        <p:spPr/>
        <p:txBody>
          <a:bodyPr/>
          <a:lstStyle/>
          <a:p>
            <a:fld id="{98C0CDE5-970C-4CC4-BF43-0DA127E73E82}" type="slidenum">
              <a:rPr lang="en-US" noProof="0" smtClean="0"/>
              <a:t>28</a:t>
            </a:fld>
            <a:endParaRPr lang="en-US" noProof="0" dirty="0"/>
          </a:p>
        </p:txBody>
      </p:sp>
      <p:sp>
        <p:nvSpPr>
          <p:cNvPr id="4" name="Title 3"/>
          <p:cNvSpPr>
            <a:spLocks noGrp="1"/>
          </p:cNvSpPr>
          <p:nvPr>
            <p:ph type="title"/>
          </p:nvPr>
        </p:nvSpPr>
        <p:spPr/>
        <p:txBody>
          <a:bodyPr/>
          <a:lstStyle/>
          <a:p>
            <a:pPr algn="ctr"/>
            <a:r>
              <a:rPr lang="en-GB" dirty="0" smtClean="0"/>
              <a:t>Address Tae A Haggis</a:t>
            </a:r>
            <a:endParaRPr lang="en-GB" dirty="0"/>
          </a:p>
        </p:txBody>
      </p:sp>
      <p:pic>
        <p:nvPicPr>
          <p:cNvPr id="8" name="Picture 7"/>
          <p:cNvPicPr>
            <a:picLocks noChangeAspect="1"/>
          </p:cNvPicPr>
          <p:nvPr/>
        </p:nvPicPr>
        <p:blipFill>
          <a:blip r:embed="rId2"/>
          <a:stretch>
            <a:fillRect/>
          </a:stretch>
        </p:blipFill>
        <p:spPr>
          <a:xfrm>
            <a:off x="4883720" y="1017272"/>
            <a:ext cx="3455735" cy="5402465"/>
          </a:xfrm>
          <a:prstGeom prst="rect">
            <a:avLst/>
          </a:prstGeom>
        </p:spPr>
      </p:pic>
      <p:sp>
        <p:nvSpPr>
          <p:cNvPr id="7" name="Text Placeholder 6"/>
          <p:cNvSpPr>
            <a:spLocks noGrp="1"/>
          </p:cNvSpPr>
          <p:nvPr>
            <p:ph type="body" sz="quarter" idx="13"/>
          </p:nvPr>
        </p:nvSpPr>
        <p:spPr/>
        <p:txBody>
          <a:bodyPr/>
          <a:lstStyle/>
          <a:p>
            <a:r>
              <a:rPr lang="en-GB" dirty="0" smtClean="0"/>
              <a:t> </a:t>
            </a:r>
            <a:endParaRPr lang="en-GB" dirty="0"/>
          </a:p>
        </p:txBody>
      </p:sp>
      <p:pic>
        <p:nvPicPr>
          <p:cNvPr id="9" name="Picture 8"/>
          <p:cNvPicPr>
            <a:picLocks noChangeAspect="1"/>
          </p:cNvPicPr>
          <p:nvPr/>
        </p:nvPicPr>
        <p:blipFill>
          <a:blip r:embed="rId3"/>
          <a:stretch>
            <a:fillRect/>
          </a:stretch>
        </p:blipFill>
        <p:spPr>
          <a:xfrm>
            <a:off x="8128537" y="1254974"/>
            <a:ext cx="4028589" cy="5254682"/>
          </a:xfrm>
          <a:prstGeom prst="rect">
            <a:avLst/>
          </a:prstGeom>
        </p:spPr>
      </p:pic>
      <p:sp>
        <p:nvSpPr>
          <p:cNvPr id="10" name="Footer Placeholder 1"/>
          <p:cNvSpPr txBox="1">
            <a:spLocks/>
          </p:cNvSpPr>
          <p:nvPr/>
        </p:nvSpPr>
        <p:spPr>
          <a:xfrm>
            <a:off x="8479113" y="652147"/>
            <a:ext cx="2639323" cy="365125"/>
          </a:xfrm>
          <a:prstGeom prst="rect">
            <a:avLst/>
          </a:prstGeom>
        </p:spPr>
        <p:txBody>
          <a:bodyPr vert="horz" lIns="0" tIns="45720" rIns="91440" bIns="45720" rtlCol="0" anchor="ctr"/>
          <a:lstStyle>
            <a:defPPr>
              <a:defRPr lang="ru-RU"/>
            </a:defPPr>
            <a:lvl1pPr marL="0" algn="l" defTabSz="914400" rtl="0" eaLnBrk="1" latinLnBrk="0" hangingPunct="1">
              <a:defRPr sz="1600" b="1"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Learn these by Monday 25</a:t>
            </a:r>
            <a:r>
              <a:rPr lang="en-US" baseline="30000" dirty="0" smtClean="0"/>
              <a:t>th</a:t>
            </a:r>
            <a:r>
              <a:rPr lang="en-US" dirty="0" smtClean="0"/>
              <a:t>.</a:t>
            </a:r>
            <a:endParaRPr lang="en-US" dirty="0"/>
          </a:p>
        </p:txBody>
      </p:sp>
      <p:pic>
        <p:nvPicPr>
          <p:cNvPr id="11" name="Picture 10" descr="I ate it so you don't have to: Haggis | masslive.co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645" y="1942690"/>
            <a:ext cx="4495020" cy="3679902"/>
          </a:xfrm>
          <a:prstGeom prst="rect">
            <a:avLst/>
          </a:prstGeom>
        </p:spPr>
      </p:pic>
    </p:spTree>
    <p:extLst>
      <p:ext uri="{BB962C8B-B14F-4D97-AF65-F5344CB8AC3E}">
        <p14:creationId xmlns:p14="http://schemas.microsoft.com/office/powerpoint/2010/main" val="709746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29</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345613" y="640241"/>
            <a:ext cx="4391191" cy="1325563"/>
          </a:xfrm>
        </p:spPr>
        <p:txBody>
          <a:bodyPr anchor="t">
            <a:normAutofit/>
          </a:bodyPr>
          <a:lstStyle/>
          <a:p>
            <a:pPr algn="ctr"/>
            <a:r>
              <a:rPr lang="en-US" sz="2800" dirty="0" smtClean="0"/>
              <a:t>Scotland Topic - Burns</a:t>
            </a:r>
            <a:endParaRPr lang="en-US" sz="2800" dirty="0"/>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Wednesday </a:t>
            </a:r>
            <a:r>
              <a:rPr lang="en-US" sz="2800" dirty="0" smtClean="0">
                <a:solidFill>
                  <a:schemeClr val="tx2"/>
                </a:solidFill>
              </a:rPr>
              <a:t>27</a:t>
            </a:r>
            <a:r>
              <a:rPr lang="en-US" sz="2800" baseline="30000" dirty="0" smtClean="0">
                <a:solidFill>
                  <a:schemeClr val="tx2"/>
                </a:solidFill>
              </a:rPr>
              <a:t>th</a:t>
            </a:r>
            <a:r>
              <a:rPr lang="en-US" sz="2800" dirty="0" smtClean="0">
                <a:solidFill>
                  <a:schemeClr val="tx2"/>
                </a:solidFill>
              </a:rPr>
              <a:t> </a:t>
            </a:r>
            <a:r>
              <a:rPr lang="en-US" sz="2800" dirty="0" smtClean="0">
                <a:solidFill>
                  <a:schemeClr val="tx2"/>
                </a:solidFill>
              </a:rPr>
              <a:t>January 2021</a:t>
            </a:r>
          </a:p>
          <a:p>
            <a:r>
              <a:rPr lang="en-US" sz="2800" dirty="0" smtClean="0">
                <a:solidFill>
                  <a:schemeClr val="tx2"/>
                </a:solidFill>
              </a:rPr>
              <a:t>LI: to learn the life and works of Robert Burns.</a:t>
            </a:r>
          </a:p>
        </p:txBody>
      </p:sp>
      <p:sp>
        <p:nvSpPr>
          <p:cNvPr id="19" name="TextBox 18"/>
          <p:cNvSpPr txBox="1"/>
          <p:nvPr/>
        </p:nvSpPr>
        <p:spPr>
          <a:xfrm>
            <a:off x="3768958" y="1303022"/>
            <a:ext cx="8162693" cy="6063198"/>
          </a:xfrm>
          <a:prstGeom prst="rect">
            <a:avLst/>
          </a:prstGeom>
          <a:noFill/>
        </p:spPr>
        <p:txBody>
          <a:bodyPr wrap="square" rtlCol="0">
            <a:spAutoFit/>
          </a:bodyPr>
          <a:lstStyle/>
          <a:p>
            <a:r>
              <a:rPr lang="en-GB" sz="1600" b="1" u="sng" dirty="0" smtClean="0"/>
              <a:t>Due Friday 29</a:t>
            </a:r>
            <a:r>
              <a:rPr lang="en-GB" sz="1600" b="1" u="sng" baseline="30000" dirty="0" smtClean="0"/>
              <a:t>th</a:t>
            </a:r>
            <a:r>
              <a:rPr lang="en-GB" sz="1600" b="1" u="sng" dirty="0" smtClean="0"/>
              <a:t> January</a:t>
            </a:r>
            <a:endParaRPr lang="en-GB" sz="1600" dirty="0"/>
          </a:p>
          <a:p>
            <a:r>
              <a:rPr lang="en-GB" sz="1600" b="1" dirty="0"/>
              <a:t> </a:t>
            </a:r>
            <a:endParaRPr lang="en-GB" sz="1600" dirty="0"/>
          </a:p>
          <a:p>
            <a:r>
              <a:rPr lang="en-GB" sz="1600" dirty="0"/>
              <a:t>LI: to research and present information on the life, works and impact of Robert Burns.</a:t>
            </a:r>
          </a:p>
          <a:p>
            <a:r>
              <a:rPr lang="en-GB" sz="1600" dirty="0"/>
              <a:t>SC: You must include </a:t>
            </a:r>
            <a:r>
              <a:rPr lang="en-GB" sz="1600" dirty="0" smtClean="0"/>
              <a:t>–</a:t>
            </a:r>
          </a:p>
          <a:p>
            <a:endParaRPr lang="en-GB" sz="1600" dirty="0"/>
          </a:p>
          <a:p>
            <a:pPr marL="285750" lvl="0" indent="-285750">
              <a:buFont typeface="Arial" panose="020B0604020202020204" pitchFamily="34" charset="0"/>
              <a:buChar char="•"/>
            </a:pPr>
            <a:r>
              <a:rPr lang="en-GB" sz="1600" dirty="0"/>
              <a:t>Information on Robert Burns and his life (facts, age, birthday, death, schooling, job, lives </a:t>
            </a:r>
            <a:r>
              <a:rPr lang="en-GB" sz="1600" dirty="0" err="1"/>
              <a:t>etc</a:t>
            </a:r>
            <a:r>
              <a:rPr lang="en-GB" sz="1600" dirty="0"/>
              <a:t>).</a:t>
            </a:r>
          </a:p>
          <a:p>
            <a:endParaRPr lang="en-GB" sz="1600" dirty="0"/>
          </a:p>
          <a:p>
            <a:pPr marL="285750" lvl="0" indent="-285750">
              <a:buFont typeface="Arial" panose="020B0604020202020204" pitchFamily="34" charset="0"/>
              <a:buChar char="•"/>
            </a:pPr>
            <a:r>
              <a:rPr lang="en-GB" sz="1600" dirty="0"/>
              <a:t>Information on Robert Burns’ works (poems, songs </a:t>
            </a:r>
            <a:r>
              <a:rPr lang="en-GB" sz="1600" dirty="0" err="1"/>
              <a:t>etc</a:t>
            </a:r>
            <a:r>
              <a:rPr lang="en-GB" sz="1600" dirty="0"/>
              <a:t> – what was the influence for them, what do they mean</a:t>
            </a:r>
            <a:r>
              <a:rPr lang="en-GB" sz="1600" dirty="0" smtClean="0"/>
              <a:t>?)</a:t>
            </a:r>
          </a:p>
          <a:p>
            <a:pPr marL="285750" lvl="0" indent="-285750">
              <a:buFont typeface="Arial" panose="020B0604020202020204" pitchFamily="34" charset="0"/>
              <a:buChar char="•"/>
            </a:pPr>
            <a:endParaRPr lang="en-GB" sz="1600" dirty="0"/>
          </a:p>
          <a:p>
            <a:pPr marL="285750" lvl="0" indent="-285750">
              <a:buFont typeface="Arial" panose="020B0604020202020204" pitchFamily="34" charset="0"/>
              <a:buChar char="•"/>
            </a:pPr>
            <a:r>
              <a:rPr lang="en-GB" sz="1600" dirty="0"/>
              <a:t>Examples of poems/songs.</a:t>
            </a:r>
          </a:p>
          <a:p>
            <a:endParaRPr lang="en-GB" sz="1600" dirty="0"/>
          </a:p>
          <a:p>
            <a:pPr marL="285750" lvl="0" indent="-285750">
              <a:buFont typeface="Arial" panose="020B0604020202020204" pitchFamily="34" charset="0"/>
              <a:buChar char="•"/>
            </a:pPr>
            <a:r>
              <a:rPr lang="en-GB" sz="1600" dirty="0"/>
              <a:t>Impact Robert Burns has on Scottish culture today (how do we remember Burns, celebrate his life and works </a:t>
            </a:r>
            <a:r>
              <a:rPr lang="en-GB" sz="1600" dirty="0" err="1"/>
              <a:t>etc</a:t>
            </a:r>
            <a:r>
              <a:rPr lang="en-GB" sz="1600" dirty="0"/>
              <a:t>)</a:t>
            </a:r>
          </a:p>
          <a:p>
            <a:pPr marL="285750" lvl="0" indent="-285750">
              <a:buFont typeface="Arial" panose="020B0604020202020204" pitchFamily="34" charset="0"/>
              <a:buChar char="•"/>
            </a:pPr>
            <a:r>
              <a:rPr lang="en-GB" sz="1600" dirty="0"/>
              <a:t>Impact Robert Burns has on the rest of the world today (statues/songs sung </a:t>
            </a:r>
            <a:r>
              <a:rPr lang="en-GB" sz="1600" dirty="0" err="1"/>
              <a:t>etc</a:t>
            </a:r>
            <a:r>
              <a:rPr lang="en-GB" sz="1600" dirty="0"/>
              <a:t>).</a:t>
            </a:r>
          </a:p>
          <a:p>
            <a:endParaRPr lang="en-GB" sz="1600" dirty="0"/>
          </a:p>
          <a:p>
            <a:pPr marL="285750" lvl="0" indent="-285750">
              <a:buFont typeface="Arial" panose="020B0604020202020204" pitchFamily="34" charset="0"/>
              <a:buChar char="•"/>
            </a:pPr>
            <a:r>
              <a:rPr lang="en-GB" sz="1600" dirty="0"/>
              <a:t>Pictures/photos</a:t>
            </a:r>
          </a:p>
          <a:p>
            <a:r>
              <a:rPr lang="en-GB" sz="1600" dirty="0"/>
              <a:t> </a:t>
            </a:r>
          </a:p>
          <a:p>
            <a:pPr marL="285750" lvl="0" indent="-285750">
              <a:buFont typeface="Arial" panose="020B0604020202020204" pitchFamily="34" charset="0"/>
              <a:buChar char="•"/>
            </a:pPr>
            <a:r>
              <a:rPr lang="en-GB" sz="1600" dirty="0"/>
              <a:t>Include some examples of Scots language.</a:t>
            </a:r>
          </a:p>
          <a:p>
            <a:pPr marL="285750" indent="-285750">
              <a:buFont typeface="Arial" panose="020B0604020202020204" pitchFamily="34" charset="0"/>
              <a:buChar char="•"/>
            </a:pPr>
            <a:endParaRPr lang="en-GB" sz="1600" dirty="0"/>
          </a:p>
          <a:p>
            <a:pPr marL="285750" lvl="0" indent="-285750">
              <a:buFont typeface="Arial" panose="020B0604020202020204" pitchFamily="34" charset="0"/>
              <a:buChar char="•"/>
            </a:pPr>
            <a:r>
              <a:rPr lang="en-GB" sz="1600" dirty="0"/>
              <a:t>Appropriately written using writing skills.</a:t>
            </a:r>
          </a:p>
          <a:p>
            <a:endParaRPr lang="en-GB" dirty="0"/>
          </a:p>
          <a:p>
            <a:endParaRPr lang="en-GB" dirty="0"/>
          </a:p>
        </p:txBody>
      </p:sp>
    </p:spTree>
    <p:extLst>
      <p:ext uri="{BB962C8B-B14F-4D97-AF65-F5344CB8AC3E}">
        <p14:creationId xmlns:p14="http://schemas.microsoft.com/office/powerpoint/2010/main" val="1997398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3</a:t>
            </a:fld>
            <a:endParaRPr lang="en-US" noProof="0" dirty="0"/>
          </a:p>
        </p:txBody>
      </p:sp>
      <p:sp>
        <p:nvSpPr>
          <p:cNvPr id="4" name="Title 3"/>
          <p:cNvSpPr>
            <a:spLocks noGrp="1"/>
          </p:cNvSpPr>
          <p:nvPr>
            <p:ph type="title"/>
          </p:nvPr>
        </p:nvSpPr>
        <p:spPr/>
        <p:txBody>
          <a:bodyPr/>
          <a:lstStyle/>
          <a:p>
            <a:r>
              <a:rPr lang="en-GB" dirty="0" smtClean="0"/>
              <a:t>IMPORTANT</a:t>
            </a:r>
            <a:endParaRPr lang="en-GB" dirty="0"/>
          </a:p>
        </p:txBody>
      </p:sp>
      <p:sp>
        <p:nvSpPr>
          <p:cNvPr id="5" name="Text Placeholder 4"/>
          <p:cNvSpPr>
            <a:spLocks noGrp="1"/>
          </p:cNvSpPr>
          <p:nvPr>
            <p:ph type="body" idx="1"/>
          </p:nvPr>
        </p:nvSpPr>
        <p:spPr>
          <a:xfrm>
            <a:off x="1731453" y="2369696"/>
            <a:ext cx="9432290" cy="2339464"/>
          </a:xfrm>
        </p:spPr>
        <p:txBody>
          <a:bodyPr>
            <a:normAutofit/>
          </a:bodyPr>
          <a:lstStyle/>
          <a:p>
            <a:pPr algn="ctr"/>
            <a:r>
              <a:rPr lang="en-GB" dirty="0" smtClean="0"/>
              <a:t>Throughout the day on Monday, Miss Caldwell will be going live to hear you say your poems individually. </a:t>
            </a:r>
            <a:endParaRPr lang="en-GB" dirty="0"/>
          </a:p>
        </p:txBody>
      </p:sp>
    </p:spTree>
    <p:extLst>
      <p:ext uri="{BB962C8B-B14F-4D97-AF65-F5344CB8AC3E}">
        <p14:creationId xmlns:p14="http://schemas.microsoft.com/office/powerpoint/2010/main" val="3367555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30</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345613" y="640241"/>
            <a:ext cx="4391191" cy="1325563"/>
          </a:xfrm>
        </p:spPr>
        <p:txBody>
          <a:bodyPr anchor="t">
            <a:normAutofit/>
          </a:bodyPr>
          <a:lstStyle/>
          <a:p>
            <a:pPr algn="ctr"/>
            <a:r>
              <a:rPr lang="en-US" sz="2800" dirty="0" smtClean="0"/>
              <a:t>Scotland Topic - Burns</a:t>
            </a:r>
            <a:endParaRPr lang="en-US" sz="2800" dirty="0"/>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Wednesday </a:t>
            </a:r>
            <a:r>
              <a:rPr lang="en-US" sz="2800" dirty="0" smtClean="0">
                <a:solidFill>
                  <a:schemeClr val="tx2"/>
                </a:solidFill>
              </a:rPr>
              <a:t>27</a:t>
            </a:r>
            <a:r>
              <a:rPr lang="en-US" sz="2800" baseline="30000" dirty="0" smtClean="0">
                <a:solidFill>
                  <a:schemeClr val="tx2"/>
                </a:solidFill>
              </a:rPr>
              <a:t>th</a:t>
            </a:r>
            <a:r>
              <a:rPr lang="en-US" sz="2800" dirty="0" smtClean="0">
                <a:solidFill>
                  <a:schemeClr val="tx2"/>
                </a:solidFill>
              </a:rPr>
              <a:t> </a:t>
            </a:r>
            <a:r>
              <a:rPr lang="en-US" sz="2800" dirty="0" smtClean="0">
                <a:solidFill>
                  <a:schemeClr val="tx2"/>
                </a:solidFill>
              </a:rPr>
              <a:t>January 2021</a:t>
            </a:r>
          </a:p>
          <a:p>
            <a:r>
              <a:rPr lang="en-US" sz="2800" dirty="0" smtClean="0">
                <a:solidFill>
                  <a:schemeClr val="tx2"/>
                </a:solidFill>
              </a:rPr>
              <a:t>LI: to learn the life and works of Robert Burns.</a:t>
            </a:r>
          </a:p>
        </p:txBody>
      </p:sp>
      <p:pic>
        <p:nvPicPr>
          <p:cNvPr id="2" name="Picture 1"/>
          <p:cNvPicPr>
            <a:picLocks noChangeAspect="1"/>
          </p:cNvPicPr>
          <p:nvPr/>
        </p:nvPicPr>
        <p:blipFill>
          <a:blip r:embed="rId2"/>
          <a:stretch>
            <a:fillRect/>
          </a:stretch>
        </p:blipFill>
        <p:spPr>
          <a:xfrm>
            <a:off x="2058352" y="1897699"/>
            <a:ext cx="8562975" cy="4048125"/>
          </a:xfrm>
          <a:prstGeom prst="rect">
            <a:avLst/>
          </a:prstGeom>
        </p:spPr>
      </p:pic>
    </p:spTree>
    <p:extLst>
      <p:ext uri="{BB962C8B-B14F-4D97-AF65-F5344CB8AC3E}">
        <p14:creationId xmlns:p14="http://schemas.microsoft.com/office/powerpoint/2010/main" val="24131392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31</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345613" y="640241"/>
            <a:ext cx="4391191" cy="1325563"/>
          </a:xfrm>
        </p:spPr>
        <p:txBody>
          <a:bodyPr anchor="t">
            <a:normAutofit/>
          </a:bodyPr>
          <a:lstStyle/>
          <a:p>
            <a:pPr algn="ctr"/>
            <a:r>
              <a:rPr lang="en-US" sz="2800" dirty="0" smtClean="0"/>
              <a:t>Scotland Topic - Burns</a:t>
            </a:r>
            <a:endParaRPr lang="en-US" sz="2800" dirty="0"/>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Wednesday </a:t>
            </a:r>
            <a:r>
              <a:rPr lang="en-US" sz="2800" dirty="0" smtClean="0">
                <a:solidFill>
                  <a:schemeClr val="tx2"/>
                </a:solidFill>
              </a:rPr>
              <a:t>27</a:t>
            </a:r>
            <a:r>
              <a:rPr lang="en-US" sz="2800" baseline="30000" dirty="0" smtClean="0">
                <a:solidFill>
                  <a:schemeClr val="tx2"/>
                </a:solidFill>
              </a:rPr>
              <a:t>th</a:t>
            </a:r>
            <a:r>
              <a:rPr lang="en-US" sz="2800" dirty="0" smtClean="0">
                <a:solidFill>
                  <a:schemeClr val="tx2"/>
                </a:solidFill>
              </a:rPr>
              <a:t> </a:t>
            </a:r>
            <a:r>
              <a:rPr lang="en-US" sz="2800" dirty="0" smtClean="0">
                <a:solidFill>
                  <a:schemeClr val="tx2"/>
                </a:solidFill>
              </a:rPr>
              <a:t>January 2021</a:t>
            </a:r>
          </a:p>
          <a:p>
            <a:r>
              <a:rPr lang="en-US" sz="2800" dirty="0" smtClean="0">
                <a:solidFill>
                  <a:schemeClr val="tx2"/>
                </a:solidFill>
              </a:rPr>
              <a:t>LI: to learn the life and works of Robert Burns.</a:t>
            </a:r>
          </a:p>
        </p:txBody>
      </p:sp>
      <p:pic>
        <p:nvPicPr>
          <p:cNvPr id="5" name="Picture 4"/>
          <p:cNvPicPr>
            <a:picLocks noChangeAspect="1"/>
          </p:cNvPicPr>
          <p:nvPr/>
        </p:nvPicPr>
        <p:blipFill>
          <a:blip r:embed="rId2"/>
          <a:stretch>
            <a:fillRect/>
          </a:stretch>
        </p:blipFill>
        <p:spPr>
          <a:xfrm>
            <a:off x="2541208" y="1531336"/>
            <a:ext cx="7239000" cy="5057775"/>
          </a:xfrm>
          <a:prstGeom prst="rect">
            <a:avLst/>
          </a:prstGeom>
        </p:spPr>
      </p:pic>
    </p:spTree>
    <p:extLst>
      <p:ext uri="{BB962C8B-B14F-4D97-AF65-F5344CB8AC3E}">
        <p14:creationId xmlns:p14="http://schemas.microsoft.com/office/powerpoint/2010/main" val="6323081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32</a:t>
            </a:fld>
            <a:endParaRPr lang="en-US" noProof="0" dirty="0"/>
          </a:p>
        </p:txBody>
      </p:sp>
      <p:sp>
        <p:nvSpPr>
          <p:cNvPr id="4" name="Title 3"/>
          <p:cNvSpPr>
            <a:spLocks noGrp="1"/>
          </p:cNvSpPr>
          <p:nvPr>
            <p:ph type="title"/>
          </p:nvPr>
        </p:nvSpPr>
        <p:spPr/>
        <p:txBody>
          <a:bodyPr/>
          <a:lstStyle/>
          <a:p>
            <a:r>
              <a:rPr lang="en-GB" dirty="0" smtClean="0"/>
              <a:t>Reading – </a:t>
            </a:r>
            <a:br>
              <a:rPr lang="en-GB" dirty="0" smtClean="0"/>
            </a:br>
            <a:r>
              <a:rPr lang="en-GB" dirty="0" err="1" smtClean="0"/>
              <a:t>Auggie</a:t>
            </a:r>
            <a:r>
              <a:rPr lang="en-GB" dirty="0" smtClean="0"/>
              <a:t> &amp; Me</a:t>
            </a:r>
            <a:endParaRPr lang="en-GB" dirty="0"/>
          </a:p>
        </p:txBody>
      </p:sp>
      <p:sp>
        <p:nvSpPr>
          <p:cNvPr id="6" name="Text Placeholder 6">
            <a:extLst>
              <a:ext uri="{FF2B5EF4-FFF2-40B4-BE49-F238E27FC236}">
                <a16:creationId xmlns:a16="http://schemas.microsoft.com/office/drawing/2014/main" id="{AE495B20-FF2C-4679-89D6-BE7A90DA9F73}"/>
              </a:ext>
            </a:extLst>
          </p:cNvPr>
          <p:cNvSpPr txBox="1">
            <a:spLocks/>
          </p:cNvSpPr>
          <p:nvPr/>
        </p:nvSpPr>
        <p:spPr>
          <a:xfrm>
            <a:off x="4973455" y="88168"/>
            <a:ext cx="6958196" cy="1312519"/>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smtClean="0">
                <a:solidFill>
                  <a:schemeClr val="tx2"/>
                </a:solidFill>
              </a:rPr>
              <a:t>Thursday </a:t>
            </a:r>
            <a:r>
              <a:rPr lang="en-US" sz="3600" dirty="0" smtClean="0">
                <a:solidFill>
                  <a:schemeClr val="tx2"/>
                </a:solidFill>
              </a:rPr>
              <a:t>28th </a:t>
            </a:r>
            <a:r>
              <a:rPr lang="en-US" sz="3600" dirty="0" smtClean="0">
                <a:solidFill>
                  <a:schemeClr val="tx2"/>
                </a:solidFill>
              </a:rPr>
              <a:t>January 2021</a:t>
            </a:r>
          </a:p>
          <a:p>
            <a:pPr marL="0" indent="0" algn="ctr">
              <a:buNone/>
            </a:pPr>
            <a:r>
              <a:rPr lang="en-US" sz="3600" dirty="0" smtClean="0">
                <a:solidFill>
                  <a:schemeClr val="tx2"/>
                </a:solidFill>
              </a:rPr>
              <a:t>LI: to </a:t>
            </a:r>
            <a:r>
              <a:rPr lang="en-US" sz="3600" dirty="0" smtClean="0">
                <a:solidFill>
                  <a:schemeClr val="tx2"/>
                </a:solidFill>
              </a:rPr>
              <a:t>re-write an aspect of the story from another character’s point of view.</a:t>
            </a:r>
            <a:endParaRPr lang="en-US" sz="3600" dirty="0" smtClean="0">
              <a:solidFill>
                <a:schemeClr val="tx2"/>
              </a:solidFill>
            </a:endParaRPr>
          </a:p>
        </p:txBody>
      </p:sp>
      <p:pic>
        <p:nvPicPr>
          <p:cNvPr id="2" name="Picture 1" descr="Review: Auggie &amp; Me: Three Wonder Stories by R. J. Palaci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368" y="1784195"/>
            <a:ext cx="3092348" cy="470916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4088428697"/>
              </p:ext>
            </p:extLst>
          </p:nvPr>
        </p:nvGraphicFramePr>
        <p:xfrm>
          <a:off x="5783731" y="2573193"/>
          <a:ext cx="5887507" cy="3564390"/>
        </p:xfrm>
        <a:graphic>
          <a:graphicData uri="http://schemas.openxmlformats.org/drawingml/2006/table">
            <a:tbl>
              <a:tblPr firstRow="1" bandRow="1">
                <a:tableStyleId>{793D81CF-94F2-401A-BA57-92F5A7B2D0C5}</a:tableStyleId>
              </a:tblPr>
              <a:tblGrid>
                <a:gridCol w="5887507">
                  <a:extLst>
                    <a:ext uri="{9D8B030D-6E8A-4147-A177-3AD203B41FA5}">
                      <a16:colId xmlns:a16="http://schemas.microsoft.com/office/drawing/2014/main" val="478507327"/>
                    </a:ext>
                  </a:extLst>
                </a:gridCol>
              </a:tblGrid>
              <a:tr h="546870">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3008323">
                <a:tc>
                  <a:txBody>
                    <a:bodyPr/>
                    <a:lstStyle/>
                    <a:p>
                      <a:pPr marL="457200" indent="-457200">
                        <a:buAutoNum type="arabicPeriod"/>
                      </a:pPr>
                      <a:r>
                        <a:rPr lang="en-GB" sz="2400" baseline="0" dirty="0" smtClean="0"/>
                        <a:t>Live Lesson</a:t>
                      </a:r>
                    </a:p>
                    <a:p>
                      <a:pPr marL="457200" indent="-457200">
                        <a:buAutoNum type="arabicPeriod"/>
                      </a:pPr>
                      <a:endParaRPr lang="en-GB" sz="2400" baseline="0" dirty="0" smtClean="0"/>
                    </a:p>
                    <a:p>
                      <a:pPr marL="457200" indent="-457200">
                        <a:buAutoNum type="arabicPeriod"/>
                      </a:pPr>
                      <a:r>
                        <a:rPr lang="en-GB" sz="2400" baseline="0" dirty="0" smtClean="0"/>
                        <a:t> Listen to me reading the next part of the ‘Pluto’ chapter.</a:t>
                      </a:r>
                    </a:p>
                    <a:p>
                      <a:pPr marL="457200" indent="-457200">
                        <a:buAutoNum type="arabicPeriod"/>
                      </a:pPr>
                      <a:endParaRPr lang="en-GB" sz="2400" baseline="0" dirty="0" smtClean="0"/>
                    </a:p>
                    <a:p>
                      <a:pPr marL="0" indent="0">
                        <a:buNone/>
                      </a:pPr>
                      <a:r>
                        <a:rPr lang="en-GB" sz="2400" baseline="0" dirty="0" smtClean="0"/>
                        <a:t>3.  Pretend you are </a:t>
                      </a:r>
                      <a:r>
                        <a:rPr lang="en-GB" sz="2400" baseline="0" dirty="0" err="1" smtClean="0"/>
                        <a:t>Auggie</a:t>
                      </a:r>
                      <a:r>
                        <a:rPr lang="en-GB" sz="2400" baseline="0" dirty="0" smtClean="0"/>
                        <a:t>, write the section about getting the new dog as him rather than as Chris (the way the chapter reads it)</a:t>
                      </a:r>
                      <a:endParaRPr lang="en-GB" sz="2400" dirty="0"/>
                    </a:p>
                  </a:txBody>
                  <a:tcPr/>
                </a:tc>
                <a:extLst>
                  <a:ext uri="{0D108BD9-81ED-4DB2-BD59-A6C34878D82A}">
                    <a16:rowId xmlns:a16="http://schemas.microsoft.com/office/drawing/2014/main" val="803849920"/>
                  </a:ext>
                </a:extLst>
              </a:tr>
            </a:tbl>
          </a:graphicData>
        </a:graphic>
      </p:graphicFrame>
    </p:spTree>
    <p:extLst>
      <p:ext uri="{BB962C8B-B14F-4D97-AF65-F5344CB8AC3E}">
        <p14:creationId xmlns:p14="http://schemas.microsoft.com/office/powerpoint/2010/main" val="34888539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33</a:t>
            </a:fld>
            <a:endParaRPr lang="en-US" noProof="0" dirty="0"/>
          </a:p>
        </p:txBody>
      </p:sp>
      <p:sp>
        <p:nvSpPr>
          <p:cNvPr id="4" name="Title 3"/>
          <p:cNvSpPr>
            <a:spLocks noGrp="1"/>
          </p:cNvSpPr>
          <p:nvPr>
            <p:ph type="title"/>
          </p:nvPr>
        </p:nvSpPr>
        <p:spPr/>
        <p:txBody>
          <a:bodyPr/>
          <a:lstStyle/>
          <a:p>
            <a:r>
              <a:rPr lang="en-GB" dirty="0" smtClean="0"/>
              <a:t>Art/STEM</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972891555"/>
              </p:ext>
            </p:extLst>
          </p:nvPr>
        </p:nvGraphicFramePr>
        <p:xfrm>
          <a:off x="1394903" y="1919420"/>
          <a:ext cx="9768840" cy="1841437"/>
        </p:xfrm>
        <a:graphic>
          <a:graphicData uri="http://schemas.openxmlformats.org/drawingml/2006/table">
            <a:tbl>
              <a:tblPr firstRow="1" bandRow="1">
                <a:tableStyleId>{793D81CF-94F2-401A-BA57-92F5A7B2D0C5}</a:tableStyleId>
              </a:tblPr>
              <a:tblGrid>
                <a:gridCol w="9768840">
                  <a:extLst>
                    <a:ext uri="{9D8B030D-6E8A-4147-A177-3AD203B41FA5}">
                      <a16:colId xmlns:a16="http://schemas.microsoft.com/office/drawing/2014/main" val="478507327"/>
                    </a:ext>
                  </a:extLst>
                </a:gridCol>
              </a:tblGrid>
              <a:tr h="338703">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1475677">
                <a:tc>
                  <a:txBody>
                    <a:bodyPr/>
                    <a:lstStyle/>
                    <a:p>
                      <a:pPr marL="0" indent="0">
                        <a:buNone/>
                      </a:pPr>
                      <a:r>
                        <a:rPr lang="en-GB" sz="1800" baseline="0" dirty="0" smtClean="0"/>
                        <a:t>Get creative! I’d love you to make your own version of Burn’s Cottage. You could do this as a diagram, drawing, picture on paint, junk model, use </a:t>
                      </a:r>
                      <a:r>
                        <a:rPr lang="en-GB" sz="1800" baseline="0" dirty="0" err="1" smtClean="0"/>
                        <a:t>lego</a:t>
                      </a:r>
                      <a:r>
                        <a:rPr lang="en-GB" sz="1800" baseline="0" dirty="0" smtClean="0"/>
                        <a:t> or KNEX, </a:t>
                      </a:r>
                      <a:r>
                        <a:rPr lang="en-GB" sz="1800" baseline="0" dirty="0" err="1" smtClean="0"/>
                        <a:t>minecraft</a:t>
                      </a:r>
                      <a:r>
                        <a:rPr lang="en-GB" sz="1800" baseline="0" dirty="0" smtClean="0"/>
                        <a:t> etc. Send me your finished product </a:t>
                      </a:r>
                      <a:r>
                        <a:rPr lang="en-GB" sz="1800" baseline="0" dirty="0" smtClean="0">
                          <a:sym typeface="Wingdings" panose="05000000000000000000" pitchFamily="2" charset="2"/>
                        </a:rPr>
                        <a:t></a:t>
                      </a:r>
                      <a:endParaRPr lang="en-GB" sz="1800" baseline="0" dirty="0" smtClean="0"/>
                    </a:p>
                    <a:p>
                      <a:pPr marL="0" indent="0">
                        <a:buNone/>
                      </a:pPr>
                      <a:endParaRPr lang="en-GB" sz="1800" baseline="0" dirty="0" smtClean="0"/>
                    </a:p>
                    <a:p>
                      <a:pPr marL="0" indent="0">
                        <a:buNone/>
                      </a:pPr>
                      <a:endParaRPr lang="en-GB" sz="1800" baseline="0" dirty="0" smtClean="0"/>
                    </a:p>
                  </a:txBody>
                  <a:tcPr/>
                </a:tc>
                <a:extLst>
                  <a:ext uri="{0D108BD9-81ED-4DB2-BD59-A6C34878D82A}">
                    <a16:rowId xmlns:a16="http://schemas.microsoft.com/office/drawing/2014/main" val="803849920"/>
                  </a:ext>
                </a:extLst>
              </a:tr>
            </a:tbl>
          </a:graphicData>
        </a:graphic>
      </p:graphicFrame>
      <p:pic>
        <p:nvPicPr>
          <p:cNvPr id="2" name="Picture 1" descr="File:Burns Cottage - Alloway.jpg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0040" y="3046747"/>
            <a:ext cx="6805875" cy="3613187"/>
          </a:xfrm>
          <a:prstGeom prst="rect">
            <a:avLst/>
          </a:prstGeom>
        </p:spPr>
      </p:pic>
    </p:spTree>
    <p:extLst>
      <p:ext uri="{BB962C8B-B14F-4D97-AF65-F5344CB8AC3E}">
        <p14:creationId xmlns:p14="http://schemas.microsoft.com/office/powerpoint/2010/main" val="2437049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34</a:t>
            </a:fld>
            <a:endParaRPr lang="en-US" noProof="0" dirty="0"/>
          </a:p>
        </p:txBody>
      </p:sp>
      <p:sp>
        <p:nvSpPr>
          <p:cNvPr id="4" name="Title 3"/>
          <p:cNvSpPr>
            <a:spLocks noGrp="1"/>
          </p:cNvSpPr>
          <p:nvPr>
            <p:ph type="title"/>
          </p:nvPr>
        </p:nvSpPr>
        <p:spPr/>
        <p:txBody>
          <a:bodyPr/>
          <a:lstStyle/>
          <a:p>
            <a:r>
              <a:rPr lang="en-GB" dirty="0" smtClean="0"/>
              <a:t>Burns Supper</a:t>
            </a:r>
            <a:endParaRPr lang="en-GB" dirty="0"/>
          </a:p>
        </p:txBody>
      </p:sp>
      <p:sp>
        <p:nvSpPr>
          <p:cNvPr id="5" name="Text Placeholder 6">
            <a:extLst>
              <a:ext uri="{FF2B5EF4-FFF2-40B4-BE49-F238E27FC236}">
                <a16:creationId xmlns:a16="http://schemas.microsoft.com/office/drawing/2014/main" id="{AE495B20-FF2C-4679-89D6-BE7A90DA9F73}"/>
              </a:ext>
            </a:extLst>
          </p:cNvPr>
          <p:cNvSpPr txBox="1">
            <a:spLocks/>
          </p:cNvSpPr>
          <p:nvPr/>
        </p:nvSpPr>
        <p:spPr>
          <a:xfrm>
            <a:off x="4973455" y="88168"/>
            <a:ext cx="6958196" cy="1312519"/>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smtClean="0">
                <a:solidFill>
                  <a:schemeClr val="tx2"/>
                </a:solidFill>
              </a:rPr>
              <a:t>Friday </a:t>
            </a:r>
            <a:r>
              <a:rPr lang="en-US" sz="3600" dirty="0" smtClean="0">
                <a:solidFill>
                  <a:schemeClr val="tx2"/>
                </a:solidFill>
              </a:rPr>
              <a:t>27th </a:t>
            </a:r>
            <a:r>
              <a:rPr lang="en-US" sz="3600" dirty="0" smtClean="0">
                <a:solidFill>
                  <a:schemeClr val="tx2"/>
                </a:solidFill>
              </a:rPr>
              <a:t>January 2021</a:t>
            </a:r>
          </a:p>
          <a:p>
            <a:pPr marL="0" indent="0" algn="ctr">
              <a:buNone/>
            </a:pPr>
            <a:r>
              <a:rPr lang="en-US" sz="3600" dirty="0" smtClean="0">
                <a:solidFill>
                  <a:schemeClr val="tx2"/>
                </a:solidFill>
              </a:rPr>
              <a:t>LI: to </a:t>
            </a:r>
            <a:r>
              <a:rPr lang="en-US" sz="3600" dirty="0" smtClean="0">
                <a:solidFill>
                  <a:schemeClr val="tx2"/>
                </a:solidFill>
              </a:rPr>
              <a:t>share our Burns learning in a Burns supper.</a:t>
            </a:r>
            <a:endParaRPr lang="en-US" sz="3600" dirty="0" smtClean="0">
              <a:solidFill>
                <a:schemeClr val="tx2"/>
              </a:solidFill>
            </a:endParaRPr>
          </a:p>
        </p:txBody>
      </p:sp>
      <p:sp>
        <p:nvSpPr>
          <p:cNvPr id="7" name="Text Placeholder 6">
            <a:extLst>
              <a:ext uri="{FF2B5EF4-FFF2-40B4-BE49-F238E27FC236}">
                <a16:creationId xmlns:a16="http://schemas.microsoft.com/office/drawing/2014/main" id="{AE495B20-FF2C-4679-89D6-BE7A90DA9F73}"/>
              </a:ext>
            </a:extLst>
          </p:cNvPr>
          <p:cNvSpPr txBox="1">
            <a:spLocks/>
          </p:cNvSpPr>
          <p:nvPr/>
        </p:nvSpPr>
        <p:spPr>
          <a:xfrm>
            <a:off x="2776288" y="1942690"/>
            <a:ext cx="7047095" cy="1855042"/>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smtClean="0">
                <a:solidFill>
                  <a:srgbClr val="FF0000"/>
                </a:solidFill>
              </a:rPr>
              <a:t>Follow the link below to join our virtual Burns Supper:</a:t>
            </a:r>
          </a:p>
          <a:p>
            <a:pPr marL="0" indent="0" algn="ctr">
              <a:buNone/>
            </a:pPr>
            <a:endParaRPr lang="en-US" sz="3600" dirty="0" smtClean="0">
              <a:solidFill>
                <a:srgbClr val="FF0000"/>
              </a:solidFill>
            </a:endParaRPr>
          </a:p>
        </p:txBody>
      </p:sp>
      <p:sp>
        <p:nvSpPr>
          <p:cNvPr id="6" name="Rectangle 5"/>
          <p:cNvSpPr/>
          <p:nvPr/>
        </p:nvSpPr>
        <p:spPr>
          <a:xfrm>
            <a:off x="3093720" y="3123203"/>
            <a:ext cx="6096000" cy="3416320"/>
          </a:xfrm>
          <a:prstGeom prst="rect">
            <a:avLst/>
          </a:prstGeom>
        </p:spPr>
        <p:txBody>
          <a:bodyPr>
            <a:spAutoFit/>
          </a:bodyPr>
          <a:lstStyle/>
          <a:p>
            <a:r>
              <a:rPr lang="en-GB" dirty="0"/>
              <a:t>Sophie Caldwell is inviting you to a scheduled Zoom meeting.</a:t>
            </a:r>
          </a:p>
          <a:p>
            <a:endParaRPr lang="en-GB" dirty="0"/>
          </a:p>
          <a:p>
            <a:r>
              <a:rPr lang="en-GB" dirty="0"/>
              <a:t>Topic: P7 Virtual Burns' Supper</a:t>
            </a:r>
          </a:p>
          <a:p>
            <a:r>
              <a:rPr lang="en-GB" dirty="0"/>
              <a:t>Time: Jan 28, 2021 11:00 AM London</a:t>
            </a:r>
          </a:p>
          <a:p>
            <a:endParaRPr lang="en-GB" dirty="0"/>
          </a:p>
          <a:p>
            <a:r>
              <a:rPr lang="en-GB" dirty="0"/>
              <a:t>Join Zoom Meeting</a:t>
            </a:r>
          </a:p>
          <a:p>
            <a:r>
              <a:rPr lang="en-GB" dirty="0"/>
              <a:t>https://us02web.zoom.us/j/83549689220?pwd=Y3pqYmk0QmtiMjN6d0dNNUsvd0xFQT09</a:t>
            </a:r>
          </a:p>
          <a:p>
            <a:endParaRPr lang="en-GB" dirty="0"/>
          </a:p>
          <a:p>
            <a:r>
              <a:rPr lang="en-GB" dirty="0"/>
              <a:t>Meeting ID: 835 4968 9220</a:t>
            </a:r>
          </a:p>
          <a:p>
            <a:r>
              <a:rPr lang="en-GB" dirty="0"/>
              <a:t>Passcode: P7Burns</a:t>
            </a:r>
          </a:p>
          <a:p>
            <a:endParaRPr lang="en-GB" dirty="0"/>
          </a:p>
        </p:txBody>
      </p:sp>
    </p:spTree>
    <p:extLst>
      <p:ext uri="{BB962C8B-B14F-4D97-AF65-F5344CB8AC3E}">
        <p14:creationId xmlns:p14="http://schemas.microsoft.com/office/powerpoint/2010/main" val="3379547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35</a:t>
            </a:fld>
            <a:endParaRPr lang="en-US" noProof="0" dirty="0"/>
          </a:p>
        </p:txBody>
      </p:sp>
      <p:sp>
        <p:nvSpPr>
          <p:cNvPr id="4" name="Title 3"/>
          <p:cNvSpPr>
            <a:spLocks noGrp="1"/>
          </p:cNvSpPr>
          <p:nvPr>
            <p:ph type="title"/>
          </p:nvPr>
        </p:nvSpPr>
        <p:spPr/>
        <p:txBody>
          <a:bodyPr/>
          <a:lstStyle/>
          <a:p>
            <a:r>
              <a:rPr lang="en-GB" dirty="0" smtClean="0"/>
              <a:t>Fun 31!</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685607505"/>
              </p:ext>
            </p:extLst>
          </p:nvPr>
        </p:nvGraphicFramePr>
        <p:xfrm>
          <a:off x="1470876" y="2053899"/>
          <a:ext cx="9256597" cy="2377440"/>
        </p:xfrm>
        <a:graphic>
          <a:graphicData uri="http://schemas.openxmlformats.org/drawingml/2006/table">
            <a:tbl>
              <a:tblPr firstRow="1" bandRow="1">
                <a:tableStyleId>{793D81CF-94F2-401A-BA57-92F5A7B2D0C5}</a:tableStyleId>
              </a:tblPr>
              <a:tblGrid>
                <a:gridCol w="9256597">
                  <a:extLst>
                    <a:ext uri="{9D8B030D-6E8A-4147-A177-3AD203B41FA5}">
                      <a16:colId xmlns:a16="http://schemas.microsoft.com/office/drawing/2014/main" val="478507327"/>
                    </a:ext>
                  </a:extLst>
                </a:gridCol>
              </a:tblGrid>
              <a:tr h="166257">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1593561">
                <a:tc>
                  <a:txBody>
                    <a:bodyPr/>
                    <a:lstStyle/>
                    <a:p>
                      <a:pPr marL="0" indent="0">
                        <a:buNone/>
                      </a:pPr>
                      <a:endParaRPr lang="en-GB" sz="1800" baseline="0" dirty="0" smtClean="0"/>
                    </a:p>
                    <a:p>
                      <a:pPr marL="457200" indent="-457200">
                        <a:buAutoNum type="arabicPeriod"/>
                      </a:pPr>
                      <a:r>
                        <a:rPr lang="en-GB" sz="1800" baseline="0" dirty="0" smtClean="0"/>
                        <a:t>Live chat with your friends.</a:t>
                      </a:r>
                    </a:p>
                    <a:p>
                      <a:pPr marL="457200" indent="-457200">
                        <a:buAutoNum type="arabicPeriod"/>
                      </a:pPr>
                      <a:endParaRPr lang="en-GB" sz="1800" baseline="0" dirty="0" smtClean="0"/>
                    </a:p>
                    <a:p>
                      <a:pPr marL="457200" indent="-457200">
                        <a:buAutoNum type="arabicPeriod"/>
                      </a:pPr>
                      <a:r>
                        <a:rPr lang="en-GB" sz="1800" baseline="0" dirty="0" smtClean="0"/>
                        <a:t>Games? (bingo, go and get, buzz </a:t>
                      </a:r>
                      <a:r>
                        <a:rPr lang="en-GB" sz="1800" baseline="0" dirty="0" err="1" smtClean="0"/>
                        <a:t>etc</a:t>
                      </a:r>
                      <a:r>
                        <a:rPr lang="en-GB" sz="1800" baseline="0" dirty="0" smtClean="0"/>
                        <a:t>?)</a:t>
                      </a:r>
                    </a:p>
                    <a:p>
                      <a:pPr marL="457200" indent="-457200">
                        <a:buAutoNum type="arabicPeriod"/>
                      </a:pPr>
                      <a:endParaRPr lang="en-GB" sz="1800" baseline="0" dirty="0" smtClean="0"/>
                    </a:p>
                    <a:p>
                      <a:pPr marL="457200" indent="-457200">
                        <a:buAutoNum type="arabicPeriod"/>
                      </a:pPr>
                      <a:r>
                        <a:rPr lang="en-GB" sz="1800" baseline="0" dirty="0" smtClean="0"/>
                        <a:t>Your choice </a:t>
                      </a:r>
                      <a:r>
                        <a:rPr lang="en-GB" sz="1800" baseline="0" dirty="0" smtClean="0">
                          <a:sym typeface="Wingdings" panose="05000000000000000000" pitchFamily="2" charset="2"/>
                        </a:rPr>
                        <a:t></a:t>
                      </a:r>
                      <a:endParaRPr lang="en-GB" sz="1800" baseline="0" dirty="0" smtClean="0"/>
                    </a:p>
                    <a:p>
                      <a:pPr marL="0" indent="0">
                        <a:buNone/>
                      </a:pPr>
                      <a:endParaRPr lang="en-GB" sz="1800" baseline="0" dirty="0" smtClean="0"/>
                    </a:p>
                  </a:txBody>
                  <a:tcPr/>
                </a:tc>
                <a:extLst>
                  <a:ext uri="{0D108BD9-81ED-4DB2-BD59-A6C34878D82A}">
                    <a16:rowId xmlns:a16="http://schemas.microsoft.com/office/drawing/2014/main" val="803849920"/>
                  </a:ext>
                </a:extLst>
              </a:tr>
            </a:tbl>
          </a:graphicData>
        </a:graphic>
      </p:graphicFrame>
    </p:spTree>
    <p:extLst>
      <p:ext uri="{BB962C8B-B14F-4D97-AF65-F5344CB8AC3E}">
        <p14:creationId xmlns:p14="http://schemas.microsoft.com/office/powerpoint/2010/main" val="2486340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4064802" y="140209"/>
            <a:ext cx="3968496" cy="832104"/>
          </a:xfrm>
        </p:spPr>
        <p:txBody>
          <a:bodyPr>
            <a:normAutofit/>
          </a:bodyPr>
          <a:lstStyle/>
          <a:p>
            <a:pPr algn="ctr"/>
            <a:r>
              <a:rPr lang="en-US" dirty="0" smtClean="0"/>
              <a:t>PE – Workout of your choice.</a:t>
            </a:r>
            <a:endParaRPr lang="en-US" dirty="0"/>
          </a:p>
        </p:txBody>
      </p:sp>
      <p:sp>
        <p:nvSpPr>
          <p:cNvPr id="3" name="Footer Placeholder 2">
            <a:extLst>
              <a:ext uri="{FF2B5EF4-FFF2-40B4-BE49-F238E27FC236}">
                <a16:creationId xmlns:a16="http://schemas.microsoft.com/office/drawing/2014/main" id="{E6ED2A0C-51B7-4C46-8FCB-2E66B0949EA3}"/>
              </a:ext>
            </a:extLst>
          </p:cNvPr>
          <p:cNvSpPr>
            <a:spLocks noGrp="1"/>
          </p:cNvSpPr>
          <p:nvPr>
            <p:ph type="ftr" sz="quarter" idx="11"/>
          </p:nvPr>
        </p:nvSpPr>
        <p:spPr>
          <a:xfrm>
            <a:off x="311150" y="373699"/>
            <a:ext cx="2639323" cy="365125"/>
          </a:xfrm>
        </p:spPr>
        <p:txBody>
          <a:bodyPr/>
          <a:lstStyle/>
          <a:p>
            <a:r>
              <a:rPr lang="en-US" sz="3200" dirty="0" smtClean="0"/>
              <a:t>28.01.21</a:t>
            </a:r>
            <a:endParaRPr lang="en-US" sz="3200" dirty="0"/>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36</a:t>
            </a:fld>
            <a:endParaRPr lang="en-US" dirty="0"/>
          </a:p>
        </p:txBody>
      </p:sp>
      <p:sp>
        <p:nvSpPr>
          <p:cNvPr id="12" name="Text Placeholder 6">
            <a:extLst>
              <a:ext uri="{FF2B5EF4-FFF2-40B4-BE49-F238E27FC236}">
                <a16:creationId xmlns:a16="http://schemas.microsoft.com/office/drawing/2014/main" id="{AE495B20-FF2C-4679-89D6-BE7A90DA9F73}"/>
              </a:ext>
            </a:extLst>
          </p:cNvPr>
          <p:cNvSpPr txBox="1">
            <a:spLocks/>
          </p:cNvSpPr>
          <p:nvPr/>
        </p:nvSpPr>
        <p:spPr>
          <a:xfrm>
            <a:off x="2720909" y="972313"/>
            <a:ext cx="6958196" cy="1312519"/>
          </a:xfrm>
          <a:prstGeom prst="rect">
            <a:avLst/>
          </a:prstGeom>
          <a:solidFill>
            <a:schemeClr val="bg1"/>
          </a:solidFill>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chemeClr val="tx2"/>
                </a:solidFill>
              </a:rPr>
              <a:t>LI: to complete fitness workouts.</a:t>
            </a:r>
          </a:p>
        </p:txBody>
      </p:sp>
      <p:graphicFrame>
        <p:nvGraphicFramePr>
          <p:cNvPr id="13" name="Table 12"/>
          <p:cNvGraphicFramePr>
            <a:graphicFrameLocks noGrp="1"/>
          </p:cNvGraphicFramePr>
          <p:nvPr>
            <p:extLst>
              <p:ext uri="{D42A27DB-BD31-4B8C-83A1-F6EECF244321}">
                <p14:modId xmlns:p14="http://schemas.microsoft.com/office/powerpoint/2010/main" val="454870668"/>
              </p:ext>
            </p:extLst>
          </p:nvPr>
        </p:nvGraphicFramePr>
        <p:xfrm>
          <a:off x="1470876" y="2053899"/>
          <a:ext cx="9256597" cy="4572000"/>
        </p:xfrm>
        <a:graphic>
          <a:graphicData uri="http://schemas.openxmlformats.org/drawingml/2006/table">
            <a:tbl>
              <a:tblPr firstRow="1" bandRow="1">
                <a:tableStyleId>{793D81CF-94F2-401A-BA57-92F5A7B2D0C5}</a:tableStyleId>
              </a:tblPr>
              <a:tblGrid>
                <a:gridCol w="9256597">
                  <a:extLst>
                    <a:ext uri="{9D8B030D-6E8A-4147-A177-3AD203B41FA5}">
                      <a16:colId xmlns:a16="http://schemas.microsoft.com/office/drawing/2014/main" val="478507327"/>
                    </a:ext>
                  </a:extLst>
                </a:gridCol>
              </a:tblGrid>
              <a:tr h="166257">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1593561">
                <a:tc>
                  <a:txBody>
                    <a:bodyPr/>
                    <a:lstStyle/>
                    <a:p>
                      <a:pPr marL="0" indent="0">
                        <a:buNone/>
                      </a:pPr>
                      <a:endParaRPr lang="en-GB" sz="1800" baseline="0" dirty="0" smtClean="0"/>
                    </a:p>
                    <a:p>
                      <a:pPr marL="457200" indent="-457200">
                        <a:buAutoNum type="arabicPeriod"/>
                      </a:pPr>
                      <a:r>
                        <a:rPr lang="en-GB" sz="1800" baseline="0" dirty="0" smtClean="0"/>
                        <a:t>This morning I would love you to complete a workout to get those endorphins flowing on a Friday! It is SO important that you continue to keep your mind and body healthy during lockdown and exercising is one of the best ways to do so. Some options for workouts:</a:t>
                      </a:r>
                    </a:p>
                    <a:p>
                      <a:pPr marL="0" indent="0">
                        <a:buNone/>
                      </a:pPr>
                      <a:endParaRPr lang="en-GB" sz="1800" baseline="0" dirty="0" smtClean="0"/>
                    </a:p>
                    <a:p>
                      <a:pPr marL="0" indent="0">
                        <a:buNone/>
                      </a:pPr>
                      <a:r>
                        <a:rPr lang="en-GB" sz="1800" baseline="0" dirty="0" smtClean="0"/>
                        <a:t>I’m a Celeb Fitness Camp from last week</a:t>
                      </a:r>
                    </a:p>
                    <a:p>
                      <a:pPr marL="0" indent="0">
                        <a:buNone/>
                      </a:pPr>
                      <a:endParaRPr lang="en-GB" sz="1800" baseline="0" dirty="0" smtClean="0"/>
                    </a:p>
                    <a:p>
                      <a:pPr marL="0" indent="0">
                        <a:buNone/>
                      </a:pPr>
                      <a:r>
                        <a:rPr lang="en-GB" sz="1800" baseline="0" dirty="0" smtClean="0"/>
                        <a:t>Joe Wicks (PE with Joe is live at 9am on </a:t>
                      </a:r>
                      <a:r>
                        <a:rPr lang="en-GB" sz="1800" baseline="0" dirty="0" err="1" smtClean="0"/>
                        <a:t>youtube</a:t>
                      </a:r>
                      <a:r>
                        <a:rPr lang="en-GB" sz="1800" baseline="0" dirty="0" smtClean="0"/>
                        <a:t>) </a:t>
                      </a:r>
                      <a:r>
                        <a:rPr lang="en-GB" sz="1800" baseline="0" dirty="0" smtClean="0">
                          <a:hlinkClick r:id="rId2"/>
                        </a:rPr>
                        <a:t>https://www.youtube.com/user/thebodycoach1</a:t>
                      </a:r>
                      <a:endParaRPr lang="en-GB" sz="1800" baseline="0" dirty="0" smtClean="0"/>
                    </a:p>
                    <a:p>
                      <a:pPr marL="0" indent="0">
                        <a:buNone/>
                      </a:pPr>
                      <a:endParaRPr lang="en-GB" sz="1800" baseline="0" dirty="0" smtClean="0"/>
                    </a:p>
                    <a:p>
                      <a:pPr marL="0" indent="0">
                        <a:buNone/>
                      </a:pPr>
                      <a:r>
                        <a:rPr lang="en-GB" sz="1800" baseline="0" dirty="0" smtClean="0"/>
                        <a:t>Complete your fitness workout you made up on Tuesday.</a:t>
                      </a:r>
                      <a:endParaRPr lang="en-GB" sz="1800" baseline="0" dirty="0" smtClean="0"/>
                    </a:p>
                    <a:p>
                      <a:pPr marL="0" indent="0">
                        <a:buNone/>
                      </a:pPr>
                      <a:endParaRPr lang="en-GB" sz="1800" baseline="0" dirty="0" smtClean="0"/>
                    </a:p>
                    <a:p>
                      <a:pPr marL="0" indent="0">
                        <a:buNone/>
                      </a:pPr>
                      <a:r>
                        <a:rPr lang="en-GB" sz="1800" baseline="0" dirty="0" smtClean="0"/>
                        <a:t>Go a jog/run/cycle/scooter</a:t>
                      </a:r>
                    </a:p>
                    <a:p>
                      <a:pPr marL="457200" indent="-457200">
                        <a:buAutoNum type="arabicPeriod"/>
                      </a:pPr>
                      <a:endParaRPr lang="en-GB" sz="1800" baseline="0" dirty="0" smtClean="0"/>
                    </a:p>
                    <a:p>
                      <a:pPr marL="0" indent="0">
                        <a:buNone/>
                      </a:pPr>
                      <a:r>
                        <a:rPr lang="en-GB" sz="1800" b="1" i="1" baseline="0" dirty="0" smtClean="0"/>
                        <a:t>I’d like you to let me know what exercise you completed by 11am please </a:t>
                      </a:r>
                      <a:r>
                        <a:rPr lang="en-GB" sz="1800" b="1" i="1" baseline="0" dirty="0" smtClean="0">
                          <a:sym typeface="Wingdings" panose="05000000000000000000" pitchFamily="2" charset="2"/>
                        </a:rPr>
                        <a:t></a:t>
                      </a:r>
                      <a:endParaRPr lang="en-GB" sz="1800" b="1" i="1" baseline="0" dirty="0" smtClean="0"/>
                    </a:p>
                  </a:txBody>
                  <a:tcPr/>
                </a:tc>
                <a:extLst>
                  <a:ext uri="{0D108BD9-81ED-4DB2-BD59-A6C34878D82A}">
                    <a16:rowId xmlns:a16="http://schemas.microsoft.com/office/drawing/2014/main" val="803849920"/>
                  </a:ext>
                </a:extLst>
              </a:tr>
            </a:tbl>
          </a:graphicData>
        </a:graphic>
      </p:graphicFrame>
    </p:spTree>
    <p:extLst>
      <p:ext uri="{BB962C8B-B14F-4D97-AF65-F5344CB8AC3E}">
        <p14:creationId xmlns:p14="http://schemas.microsoft.com/office/powerpoint/2010/main" val="689259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382963" y="3549316"/>
            <a:ext cx="5375275" cy="347046"/>
          </a:xfrm>
        </p:spPr>
        <p:txBody>
          <a:bodyPr/>
          <a:lstStyle/>
          <a:p>
            <a:pPr algn="ctr"/>
            <a:r>
              <a:rPr lang="en-US" sz="4400" dirty="0" smtClean="0">
                <a:solidFill>
                  <a:schemeClr val="tx2"/>
                </a:solidFill>
              </a:rPr>
              <a:t>12003 + 4295</a:t>
            </a:r>
            <a:endParaRPr lang="en-US" sz="4400" dirty="0" smtClean="0">
              <a:solidFill>
                <a:schemeClr val="tx2"/>
              </a:solidFill>
            </a:endParaRPr>
          </a:p>
          <a:p>
            <a:pPr algn="ctr"/>
            <a:r>
              <a:rPr lang="en-US" sz="2800" dirty="0" smtClean="0">
                <a:solidFill>
                  <a:schemeClr val="tx2"/>
                </a:solidFill>
              </a:rPr>
              <a:t>Choose a strategy</a:t>
            </a:r>
            <a:endParaRPr lang="en-US" sz="2800" noProof="0" dirty="0">
              <a:solidFill>
                <a:schemeClr val="tx2"/>
              </a:solidFill>
            </a:endParaRPr>
          </a:p>
        </p:txBody>
      </p:sp>
      <p:sp>
        <p:nvSpPr>
          <p:cNvPr id="3" name="Slide Number Placeholder 2"/>
          <p:cNvSpPr>
            <a:spLocks noGrp="1"/>
          </p:cNvSpPr>
          <p:nvPr>
            <p:ph type="sldNum" sz="quarter" idx="12"/>
          </p:nvPr>
        </p:nvSpPr>
        <p:spPr/>
        <p:txBody>
          <a:bodyPr/>
          <a:lstStyle/>
          <a:p>
            <a:fld id="{98C0CDE5-970C-4CC4-BF43-0DA127E73E82}" type="slidenum">
              <a:rPr lang="en-US" noProof="0" smtClean="0"/>
              <a:t>4</a:t>
            </a:fld>
            <a:endParaRPr lang="en-US" noProof="0" dirty="0"/>
          </a:p>
        </p:txBody>
      </p:sp>
      <p:sp>
        <p:nvSpPr>
          <p:cNvPr id="4" name="Title 3"/>
          <p:cNvSpPr>
            <a:spLocks noGrp="1"/>
          </p:cNvSpPr>
          <p:nvPr>
            <p:ph type="title"/>
          </p:nvPr>
        </p:nvSpPr>
        <p:spPr/>
        <p:txBody>
          <a:bodyPr/>
          <a:lstStyle/>
          <a:p>
            <a:r>
              <a:rPr lang="en-GB" dirty="0" smtClean="0"/>
              <a:t>Number Talks</a:t>
            </a:r>
            <a:endParaRPr lang="en-GB" dirty="0"/>
          </a:p>
        </p:txBody>
      </p:sp>
    </p:spTree>
    <p:extLst>
      <p:ext uri="{BB962C8B-B14F-4D97-AF65-F5344CB8AC3E}">
        <p14:creationId xmlns:p14="http://schemas.microsoft.com/office/powerpoint/2010/main" val="379753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4064802" y="140209"/>
            <a:ext cx="3968496" cy="832104"/>
          </a:xfrm>
        </p:spPr>
        <p:txBody>
          <a:bodyPr>
            <a:normAutofit/>
          </a:bodyPr>
          <a:lstStyle/>
          <a:p>
            <a:pPr algn="ctr"/>
            <a:r>
              <a:rPr lang="en-US" dirty="0" smtClean="0"/>
              <a:t>NUMERACY &amp; MATHS – </a:t>
            </a:r>
            <a:br>
              <a:rPr lang="en-US" dirty="0" smtClean="0"/>
            </a:br>
            <a:r>
              <a:rPr lang="en-US" dirty="0" smtClean="0"/>
              <a:t>Money &amp; Budgeting</a:t>
            </a:r>
            <a:endParaRPr lang="en-US" dirty="0"/>
          </a:p>
        </p:txBody>
      </p:sp>
      <p:sp>
        <p:nvSpPr>
          <p:cNvPr id="3" name="Footer Placeholder 2">
            <a:extLst>
              <a:ext uri="{FF2B5EF4-FFF2-40B4-BE49-F238E27FC236}">
                <a16:creationId xmlns:a16="http://schemas.microsoft.com/office/drawing/2014/main" id="{E6ED2A0C-51B7-4C46-8FCB-2E66B0949EA3}"/>
              </a:ext>
            </a:extLst>
          </p:cNvPr>
          <p:cNvSpPr>
            <a:spLocks noGrp="1"/>
          </p:cNvSpPr>
          <p:nvPr>
            <p:ph type="ftr" sz="quarter" idx="11"/>
          </p:nvPr>
        </p:nvSpPr>
        <p:spPr>
          <a:xfrm>
            <a:off x="311150" y="373699"/>
            <a:ext cx="2639323" cy="365125"/>
          </a:xfrm>
        </p:spPr>
        <p:txBody>
          <a:bodyPr/>
          <a:lstStyle/>
          <a:p>
            <a:r>
              <a:rPr lang="en-US" sz="3200" dirty="0" smtClean="0"/>
              <a:t>25</a:t>
            </a:r>
            <a:r>
              <a:rPr lang="en-US" sz="3200" dirty="0" smtClean="0"/>
              <a:t>.01.21</a:t>
            </a:r>
            <a:endParaRPr lang="en-US" sz="3200" dirty="0"/>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5</a:t>
            </a:fld>
            <a:endParaRPr lang="en-US" dirty="0"/>
          </a:p>
        </p:txBody>
      </p:sp>
      <p:sp>
        <p:nvSpPr>
          <p:cNvPr id="12" name="Text Placeholder 6">
            <a:extLst>
              <a:ext uri="{FF2B5EF4-FFF2-40B4-BE49-F238E27FC236}">
                <a16:creationId xmlns:a16="http://schemas.microsoft.com/office/drawing/2014/main" id="{AE495B20-FF2C-4679-89D6-BE7A90DA9F73}"/>
              </a:ext>
            </a:extLst>
          </p:cNvPr>
          <p:cNvSpPr txBox="1">
            <a:spLocks/>
          </p:cNvSpPr>
          <p:nvPr/>
        </p:nvSpPr>
        <p:spPr>
          <a:xfrm>
            <a:off x="6167264" y="1146248"/>
            <a:ext cx="4823266" cy="951441"/>
          </a:xfrm>
          <a:prstGeom prst="rect">
            <a:avLst/>
          </a:prstGeom>
          <a:solidFill>
            <a:schemeClr val="bg1"/>
          </a:solidFill>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chemeClr val="tx2"/>
                </a:solidFill>
              </a:rPr>
              <a:t>LI: to </a:t>
            </a:r>
            <a:r>
              <a:rPr lang="en-US" sz="2800" dirty="0" smtClean="0">
                <a:solidFill>
                  <a:schemeClr val="tx2"/>
                </a:solidFill>
              </a:rPr>
              <a:t>use budgeting skills.</a:t>
            </a:r>
            <a:endParaRPr lang="en-US" sz="2800" dirty="0" smtClean="0">
              <a:solidFill>
                <a:schemeClr val="tx2"/>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105939407"/>
              </p:ext>
            </p:extLst>
          </p:nvPr>
        </p:nvGraphicFramePr>
        <p:xfrm>
          <a:off x="311150" y="1146248"/>
          <a:ext cx="4981862" cy="5422281"/>
        </p:xfrm>
        <a:graphic>
          <a:graphicData uri="http://schemas.openxmlformats.org/drawingml/2006/table">
            <a:tbl>
              <a:tblPr firstRow="1" bandRow="1">
                <a:tableStyleId>{793D81CF-94F2-401A-BA57-92F5A7B2D0C5}</a:tableStyleId>
              </a:tblPr>
              <a:tblGrid>
                <a:gridCol w="4981862">
                  <a:extLst>
                    <a:ext uri="{9D8B030D-6E8A-4147-A177-3AD203B41FA5}">
                      <a16:colId xmlns:a16="http://schemas.microsoft.com/office/drawing/2014/main" val="478507327"/>
                    </a:ext>
                  </a:extLst>
                </a:gridCol>
              </a:tblGrid>
              <a:tr h="393081">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3767646">
                <a:tc>
                  <a:txBody>
                    <a:bodyPr/>
                    <a:lstStyle/>
                    <a:p>
                      <a:pPr marL="0" indent="0">
                        <a:buNone/>
                      </a:pPr>
                      <a:r>
                        <a:rPr lang="en-GB" sz="1800" baseline="0" dirty="0" smtClean="0"/>
                        <a:t>You have been set a challenge to plan your own Burns Supper! You have a budget of £100. You must search online retailers and note down the shop/website, item &amp; price. Things you MUST buy. (You must have enough to serve 50 people)</a:t>
                      </a:r>
                    </a:p>
                    <a:p>
                      <a:pPr marL="0" indent="0">
                        <a:buNone/>
                      </a:pPr>
                      <a:endParaRPr lang="en-GB" sz="1800" baseline="0" dirty="0" smtClean="0"/>
                    </a:p>
                    <a:p>
                      <a:pPr marL="285750" indent="-285750">
                        <a:buFontTx/>
                        <a:buChar char="-"/>
                      </a:pPr>
                      <a:r>
                        <a:rPr lang="en-GB" sz="1800" baseline="0" dirty="0" smtClean="0"/>
                        <a:t>Haggis</a:t>
                      </a:r>
                    </a:p>
                    <a:p>
                      <a:pPr marL="285750" indent="-285750">
                        <a:buFontTx/>
                        <a:buChar char="-"/>
                      </a:pPr>
                      <a:r>
                        <a:rPr lang="en-GB" sz="1800" baseline="0" dirty="0" smtClean="0"/>
                        <a:t>Potatoes</a:t>
                      </a:r>
                    </a:p>
                    <a:p>
                      <a:pPr marL="285750" indent="-285750">
                        <a:buFontTx/>
                        <a:buChar char="-"/>
                      </a:pPr>
                      <a:r>
                        <a:rPr lang="en-GB" sz="1800" baseline="0" dirty="0" smtClean="0"/>
                        <a:t>Turnip</a:t>
                      </a:r>
                    </a:p>
                    <a:p>
                      <a:pPr marL="285750" indent="-285750">
                        <a:buFontTx/>
                        <a:buChar char="-"/>
                      </a:pPr>
                      <a:r>
                        <a:rPr lang="en-GB" sz="1800" baseline="0" dirty="0" smtClean="0"/>
                        <a:t>Dessert</a:t>
                      </a:r>
                    </a:p>
                    <a:p>
                      <a:pPr marL="285750" indent="-285750">
                        <a:buFontTx/>
                        <a:buChar char="-"/>
                      </a:pPr>
                      <a:r>
                        <a:rPr lang="en-GB" sz="1800" baseline="0" dirty="0" err="1" smtClean="0"/>
                        <a:t>Irn</a:t>
                      </a:r>
                      <a:r>
                        <a:rPr lang="en-GB" sz="1800" baseline="0" dirty="0" smtClean="0"/>
                        <a:t> </a:t>
                      </a:r>
                      <a:r>
                        <a:rPr lang="en-GB" sz="1800" baseline="0" dirty="0" err="1" smtClean="0"/>
                        <a:t>Bru</a:t>
                      </a:r>
                      <a:endParaRPr lang="en-GB" sz="1800" baseline="0" dirty="0" smtClean="0"/>
                    </a:p>
                    <a:p>
                      <a:pPr marL="285750" indent="-285750">
                        <a:buFontTx/>
                        <a:buChar char="-"/>
                      </a:pPr>
                      <a:r>
                        <a:rPr lang="en-GB" sz="1800" baseline="0" dirty="0" smtClean="0"/>
                        <a:t>Decorations</a:t>
                      </a:r>
                    </a:p>
                    <a:p>
                      <a:pPr marL="285750" indent="-285750">
                        <a:buFontTx/>
                        <a:buChar char="-"/>
                      </a:pPr>
                      <a:r>
                        <a:rPr lang="en-GB" sz="1800" baseline="0" dirty="0" smtClean="0"/>
                        <a:t>Table cloths</a:t>
                      </a:r>
                    </a:p>
                    <a:p>
                      <a:pPr marL="285750" indent="-285750">
                        <a:buFontTx/>
                        <a:buChar char="-"/>
                      </a:pPr>
                      <a:r>
                        <a:rPr lang="en-GB" sz="1800" baseline="0" dirty="0" smtClean="0"/>
                        <a:t>Napkins</a:t>
                      </a:r>
                    </a:p>
                    <a:p>
                      <a:pPr marL="285750" indent="-285750">
                        <a:buFontTx/>
                        <a:buChar char="-"/>
                      </a:pPr>
                      <a:r>
                        <a:rPr lang="en-GB" sz="1800" baseline="0" dirty="0" smtClean="0"/>
                        <a:t>Vegetarian option (for minimum of 10 of your 50 guests)</a:t>
                      </a:r>
                    </a:p>
                    <a:p>
                      <a:pPr marL="285750" indent="-285750">
                        <a:buFontTx/>
                        <a:buChar char="-"/>
                      </a:pPr>
                      <a:r>
                        <a:rPr lang="en-GB" sz="1800" baseline="0" dirty="0" smtClean="0"/>
                        <a:t>Shortbread</a:t>
                      </a:r>
                    </a:p>
                    <a:p>
                      <a:pPr marL="285750" indent="-285750">
                        <a:buFontTx/>
                        <a:buChar char="-"/>
                      </a:pPr>
                      <a:r>
                        <a:rPr lang="en-GB" sz="1800" baseline="0" dirty="0" smtClean="0"/>
                        <a:t>Anything else you can think of.</a:t>
                      </a:r>
                    </a:p>
                  </a:txBody>
                  <a:tcPr/>
                </a:tc>
                <a:extLst>
                  <a:ext uri="{0D108BD9-81ED-4DB2-BD59-A6C34878D82A}">
                    <a16:rowId xmlns:a16="http://schemas.microsoft.com/office/drawing/2014/main" val="803849920"/>
                  </a:ext>
                </a:extLst>
              </a:tr>
            </a:tbl>
          </a:graphicData>
        </a:graphic>
      </p:graphicFrame>
      <p:pic>
        <p:nvPicPr>
          <p:cNvPr id="5" name="Picture 4" descr="Burns supper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1977" y="2424650"/>
            <a:ext cx="4053840" cy="3703736"/>
          </a:xfrm>
          <a:prstGeom prst="rect">
            <a:avLst/>
          </a:prstGeom>
        </p:spPr>
      </p:pic>
    </p:spTree>
    <p:extLst>
      <p:ext uri="{BB962C8B-B14F-4D97-AF65-F5344CB8AC3E}">
        <p14:creationId xmlns:p14="http://schemas.microsoft.com/office/powerpoint/2010/main" val="3669243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6</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345613" y="640241"/>
            <a:ext cx="4391191" cy="1325563"/>
          </a:xfrm>
        </p:spPr>
        <p:txBody>
          <a:bodyPr anchor="t">
            <a:normAutofit/>
          </a:bodyPr>
          <a:lstStyle/>
          <a:p>
            <a:pPr algn="ctr"/>
            <a:r>
              <a:rPr lang="en-US" sz="2800" dirty="0" smtClean="0"/>
              <a:t>Literacy - </a:t>
            </a:r>
            <a:r>
              <a:rPr lang="en-US" sz="2800" dirty="0" smtClean="0"/>
              <a:t>Comprehension</a:t>
            </a:r>
            <a:endParaRPr lang="en-US" sz="2800" dirty="0"/>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Monday </a:t>
            </a:r>
            <a:r>
              <a:rPr lang="en-US" sz="2800" dirty="0" smtClean="0">
                <a:solidFill>
                  <a:schemeClr val="tx2"/>
                </a:solidFill>
              </a:rPr>
              <a:t>25</a:t>
            </a:r>
            <a:r>
              <a:rPr lang="en-US" sz="2800" baseline="30000" dirty="0" smtClean="0">
                <a:solidFill>
                  <a:schemeClr val="tx2"/>
                </a:solidFill>
              </a:rPr>
              <a:t>th</a:t>
            </a:r>
            <a:r>
              <a:rPr lang="en-US" sz="2800" dirty="0" smtClean="0">
                <a:solidFill>
                  <a:schemeClr val="tx2"/>
                </a:solidFill>
              </a:rPr>
              <a:t> </a:t>
            </a:r>
            <a:r>
              <a:rPr lang="en-US" sz="2800" dirty="0" smtClean="0">
                <a:solidFill>
                  <a:schemeClr val="tx2"/>
                </a:solidFill>
              </a:rPr>
              <a:t>January 2021</a:t>
            </a:r>
          </a:p>
          <a:p>
            <a:r>
              <a:rPr lang="en-US" sz="2800" dirty="0" smtClean="0">
                <a:solidFill>
                  <a:schemeClr val="tx2"/>
                </a:solidFill>
              </a:rPr>
              <a:t>LI: to </a:t>
            </a:r>
            <a:r>
              <a:rPr lang="en-US" sz="2800" dirty="0" smtClean="0">
                <a:solidFill>
                  <a:schemeClr val="tx2"/>
                </a:solidFill>
              </a:rPr>
              <a:t>use comprehension strategies to answer questions relating to a text.</a:t>
            </a:r>
            <a:endParaRPr lang="en-US" sz="2800" dirty="0" smtClean="0">
              <a:solidFill>
                <a:schemeClr val="tx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35058540"/>
              </p:ext>
            </p:extLst>
          </p:nvPr>
        </p:nvGraphicFramePr>
        <p:xfrm>
          <a:off x="2188206" y="2146982"/>
          <a:ext cx="8255004" cy="3433082"/>
        </p:xfrm>
        <a:graphic>
          <a:graphicData uri="http://schemas.openxmlformats.org/drawingml/2006/table">
            <a:tbl>
              <a:tblPr firstRow="1" bandRow="1">
                <a:tableStyleId>{793D81CF-94F2-401A-BA57-92F5A7B2D0C5}</a:tableStyleId>
              </a:tblPr>
              <a:tblGrid>
                <a:gridCol w="8255004">
                  <a:extLst>
                    <a:ext uri="{9D8B030D-6E8A-4147-A177-3AD203B41FA5}">
                      <a16:colId xmlns:a16="http://schemas.microsoft.com/office/drawing/2014/main" val="478507327"/>
                    </a:ext>
                  </a:extLst>
                </a:gridCol>
              </a:tblGrid>
              <a:tr h="415562">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1163329">
                <a:tc>
                  <a:txBody>
                    <a:bodyPr/>
                    <a:lstStyle/>
                    <a:p>
                      <a:pPr marL="457200" indent="-457200">
                        <a:buAutoNum type="arabicPeriod"/>
                      </a:pPr>
                      <a:r>
                        <a:rPr lang="en-GB" sz="2400" baseline="0" dirty="0" smtClean="0"/>
                        <a:t>Read the passage on the following slide.</a:t>
                      </a:r>
                      <a:endParaRPr lang="en-GB" sz="2400" baseline="0" dirty="0" smtClean="0"/>
                    </a:p>
                    <a:p>
                      <a:pPr marL="457200" indent="-457200">
                        <a:buAutoNum type="arabicPeriod"/>
                      </a:pPr>
                      <a:endParaRPr lang="en-GB" sz="2400" baseline="0" dirty="0" smtClean="0"/>
                    </a:p>
                    <a:p>
                      <a:pPr marL="457200" indent="-457200">
                        <a:buAutoNum type="arabicPeriod"/>
                      </a:pPr>
                      <a:r>
                        <a:rPr lang="en-GB" sz="2400" baseline="0" dirty="0" smtClean="0"/>
                        <a:t>Complete the </a:t>
                      </a:r>
                      <a:r>
                        <a:rPr lang="en-GB" sz="2400" baseline="0" dirty="0" smtClean="0"/>
                        <a:t>Blooms comprehension questions. Use full sentences to answer the question. Choose AT LEAST one question per category. To challenge yourself you can complete 2 or 3… I would love to see this!</a:t>
                      </a:r>
                    </a:p>
                    <a:p>
                      <a:pPr marL="457200" indent="-457200">
                        <a:buAutoNum type="arabicPeriod"/>
                      </a:pPr>
                      <a:endParaRPr lang="en-GB" sz="2400" baseline="0" dirty="0" smtClean="0"/>
                    </a:p>
                    <a:p>
                      <a:pPr marL="457200" indent="-457200">
                        <a:buAutoNum type="arabicPeriod"/>
                      </a:pPr>
                      <a:r>
                        <a:rPr lang="en-GB" sz="2400" baseline="0" dirty="0" smtClean="0"/>
                        <a:t>Send me your work </a:t>
                      </a:r>
                      <a:r>
                        <a:rPr lang="en-GB" sz="2400" baseline="0" dirty="0" smtClean="0">
                          <a:sym typeface="Wingdings" panose="05000000000000000000" pitchFamily="2" charset="2"/>
                        </a:rPr>
                        <a:t></a:t>
                      </a:r>
                      <a:endParaRPr lang="en-GB" sz="2400" baseline="0" dirty="0" smtClean="0"/>
                    </a:p>
                  </a:txBody>
                  <a:tcPr/>
                </a:tc>
                <a:extLst>
                  <a:ext uri="{0D108BD9-81ED-4DB2-BD59-A6C34878D82A}">
                    <a16:rowId xmlns:a16="http://schemas.microsoft.com/office/drawing/2014/main" val="803849920"/>
                  </a:ext>
                </a:extLst>
              </a:tr>
            </a:tbl>
          </a:graphicData>
        </a:graphic>
      </p:graphicFrame>
    </p:spTree>
    <p:extLst>
      <p:ext uri="{BB962C8B-B14F-4D97-AF65-F5344CB8AC3E}">
        <p14:creationId xmlns:p14="http://schemas.microsoft.com/office/powerpoint/2010/main" val="1956313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7</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851343" y="538207"/>
            <a:ext cx="4391191" cy="1325563"/>
          </a:xfrm>
        </p:spPr>
        <p:txBody>
          <a:bodyPr anchor="t">
            <a:normAutofit/>
          </a:bodyPr>
          <a:lstStyle/>
          <a:p>
            <a:pPr algn="ctr"/>
            <a:r>
              <a:rPr lang="en-US" sz="2800" dirty="0" smtClean="0"/>
              <a:t>Literacy </a:t>
            </a:r>
            <a:r>
              <a:rPr lang="en-US" sz="2800" dirty="0" smtClean="0"/>
              <a:t>– Comprehension</a:t>
            </a:r>
            <a:endParaRPr lang="en-US" sz="2800" dirty="0"/>
          </a:p>
        </p:txBody>
      </p:sp>
      <p:sp>
        <p:nvSpPr>
          <p:cNvPr id="8" name="Text Placeholder 6">
            <a:extLst>
              <a:ext uri="{FF2B5EF4-FFF2-40B4-BE49-F238E27FC236}">
                <a16:creationId xmlns:a16="http://schemas.microsoft.com/office/drawing/2014/main" id="{AE495B20-FF2C-4679-89D6-BE7A90DA9F73}"/>
              </a:ext>
            </a:extLst>
          </p:cNvPr>
          <p:cNvSpPr txBox="1">
            <a:spLocks/>
          </p:cNvSpPr>
          <p:nvPr/>
        </p:nvSpPr>
        <p:spPr>
          <a:xfrm>
            <a:off x="5187867" y="107933"/>
            <a:ext cx="5708733" cy="836948"/>
          </a:xfrm>
          <a:prstGeom prst="rect">
            <a:avLst/>
          </a:prstGeom>
          <a:solidFill>
            <a:schemeClr val="bg1"/>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solidFill>
                  <a:schemeClr val="tx2"/>
                </a:solidFill>
              </a:rPr>
              <a:t>Monday </a:t>
            </a:r>
            <a:r>
              <a:rPr lang="en-US" sz="1800" dirty="0" smtClean="0">
                <a:solidFill>
                  <a:schemeClr val="tx2"/>
                </a:solidFill>
              </a:rPr>
              <a:t>25th</a:t>
            </a:r>
            <a:r>
              <a:rPr lang="en-US" sz="1800" dirty="0" smtClean="0">
                <a:solidFill>
                  <a:schemeClr val="tx2"/>
                </a:solidFill>
              </a:rPr>
              <a:t> </a:t>
            </a:r>
            <a:r>
              <a:rPr lang="en-US" sz="1800" dirty="0" smtClean="0">
                <a:solidFill>
                  <a:schemeClr val="tx2"/>
                </a:solidFill>
              </a:rPr>
              <a:t>January 2021</a:t>
            </a:r>
          </a:p>
          <a:p>
            <a:r>
              <a:rPr lang="en-US" sz="1800" dirty="0" smtClean="0">
                <a:solidFill>
                  <a:schemeClr val="tx2"/>
                </a:solidFill>
              </a:rPr>
              <a:t>LI: to </a:t>
            </a:r>
            <a:r>
              <a:rPr lang="en-US" sz="1800" dirty="0" smtClean="0">
                <a:solidFill>
                  <a:schemeClr val="tx2"/>
                </a:solidFill>
              </a:rPr>
              <a:t>use comprehension strategies to answer questions relating to a text. </a:t>
            </a:r>
            <a:endParaRPr lang="en-US" sz="1800" dirty="0" smtClean="0">
              <a:solidFill>
                <a:schemeClr val="tx2"/>
              </a:solidFill>
            </a:endParaRPr>
          </a:p>
        </p:txBody>
      </p:sp>
      <p:pic>
        <p:nvPicPr>
          <p:cNvPr id="12" name="Picture 11"/>
          <p:cNvPicPr>
            <a:picLocks noChangeAspect="1"/>
          </p:cNvPicPr>
          <p:nvPr/>
        </p:nvPicPr>
        <p:blipFill>
          <a:blip r:embed="rId2"/>
          <a:stretch>
            <a:fillRect/>
          </a:stretch>
        </p:blipFill>
        <p:spPr>
          <a:xfrm rot="16200000">
            <a:off x="3875424" y="-173454"/>
            <a:ext cx="5778063" cy="8014733"/>
          </a:xfrm>
          <a:prstGeom prst="rect">
            <a:avLst/>
          </a:prstGeom>
        </p:spPr>
      </p:pic>
    </p:spTree>
    <p:extLst>
      <p:ext uri="{BB962C8B-B14F-4D97-AF65-F5344CB8AC3E}">
        <p14:creationId xmlns:p14="http://schemas.microsoft.com/office/powerpoint/2010/main" val="956062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8</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398337" y="370568"/>
            <a:ext cx="4391191" cy="1325563"/>
          </a:xfrm>
        </p:spPr>
        <p:txBody>
          <a:bodyPr anchor="t">
            <a:normAutofit/>
          </a:bodyPr>
          <a:lstStyle/>
          <a:p>
            <a:pPr algn="ctr"/>
            <a:r>
              <a:rPr lang="en-US" sz="2800" dirty="0" smtClean="0"/>
              <a:t>Literacy - Comprehension</a:t>
            </a:r>
            <a:endParaRPr lang="en-US" sz="2800" dirty="0"/>
          </a:p>
        </p:txBody>
      </p:sp>
      <p:sp>
        <p:nvSpPr>
          <p:cNvPr id="8" name="Text Placeholder 6">
            <a:extLst>
              <a:ext uri="{FF2B5EF4-FFF2-40B4-BE49-F238E27FC236}">
                <a16:creationId xmlns:a16="http://schemas.microsoft.com/office/drawing/2014/main" id="{AE495B20-FF2C-4679-89D6-BE7A90DA9F73}"/>
              </a:ext>
            </a:extLst>
          </p:cNvPr>
          <p:cNvSpPr txBox="1">
            <a:spLocks/>
          </p:cNvSpPr>
          <p:nvPr/>
        </p:nvSpPr>
        <p:spPr>
          <a:xfrm>
            <a:off x="5187867" y="107933"/>
            <a:ext cx="5708733" cy="836948"/>
          </a:xfrm>
          <a:prstGeom prst="rect">
            <a:avLst/>
          </a:prstGeom>
          <a:solidFill>
            <a:schemeClr val="bg1"/>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solidFill>
                  <a:schemeClr val="tx2"/>
                </a:solidFill>
              </a:rPr>
              <a:t>Monday </a:t>
            </a:r>
            <a:r>
              <a:rPr lang="en-US" sz="1800" dirty="0" smtClean="0">
                <a:solidFill>
                  <a:schemeClr val="tx2"/>
                </a:solidFill>
              </a:rPr>
              <a:t>25th</a:t>
            </a:r>
            <a:r>
              <a:rPr lang="en-US" sz="1800" dirty="0" smtClean="0">
                <a:solidFill>
                  <a:schemeClr val="tx2"/>
                </a:solidFill>
              </a:rPr>
              <a:t> </a:t>
            </a:r>
            <a:r>
              <a:rPr lang="en-US" sz="1800" dirty="0" smtClean="0">
                <a:solidFill>
                  <a:schemeClr val="tx2"/>
                </a:solidFill>
              </a:rPr>
              <a:t>January 2021</a:t>
            </a:r>
          </a:p>
          <a:p>
            <a:r>
              <a:rPr lang="en-US" sz="1800" dirty="0" smtClean="0">
                <a:solidFill>
                  <a:schemeClr val="tx2"/>
                </a:solidFill>
              </a:rPr>
              <a:t>LI: to </a:t>
            </a:r>
            <a:r>
              <a:rPr lang="en-US" sz="1800" dirty="0" smtClean="0">
                <a:solidFill>
                  <a:schemeClr val="tx2"/>
                </a:solidFill>
              </a:rPr>
              <a:t>use comprehension strategies to answer questions relating to a text. </a:t>
            </a:r>
            <a:endParaRPr lang="en-US" sz="1800" dirty="0" smtClean="0">
              <a:solidFill>
                <a:schemeClr val="tx2"/>
              </a:solidFill>
            </a:endParaRPr>
          </a:p>
        </p:txBody>
      </p:sp>
      <p:pic>
        <p:nvPicPr>
          <p:cNvPr id="2" name="Picture 1"/>
          <p:cNvPicPr>
            <a:picLocks noChangeAspect="1"/>
          </p:cNvPicPr>
          <p:nvPr/>
        </p:nvPicPr>
        <p:blipFill>
          <a:blip r:embed="rId2"/>
          <a:stretch>
            <a:fillRect/>
          </a:stretch>
        </p:blipFill>
        <p:spPr>
          <a:xfrm rot="16200000">
            <a:off x="4124233" y="1365793"/>
            <a:ext cx="5772335" cy="5212079"/>
          </a:xfrm>
          <a:prstGeom prst="rect">
            <a:avLst/>
          </a:prstGeom>
        </p:spPr>
      </p:pic>
    </p:spTree>
    <p:extLst>
      <p:ext uri="{BB962C8B-B14F-4D97-AF65-F5344CB8AC3E}">
        <p14:creationId xmlns:p14="http://schemas.microsoft.com/office/powerpoint/2010/main" val="3360759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9</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398337" y="370568"/>
            <a:ext cx="4391191" cy="1325563"/>
          </a:xfrm>
        </p:spPr>
        <p:txBody>
          <a:bodyPr anchor="t">
            <a:normAutofit/>
          </a:bodyPr>
          <a:lstStyle/>
          <a:p>
            <a:pPr algn="ctr"/>
            <a:r>
              <a:rPr lang="en-US" sz="2800" dirty="0" smtClean="0"/>
              <a:t>Literacy - Comprehension</a:t>
            </a:r>
            <a:endParaRPr lang="en-US" sz="2800" dirty="0"/>
          </a:p>
        </p:txBody>
      </p:sp>
      <p:sp>
        <p:nvSpPr>
          <p:cNvPr id="8" name="Text Placeholder 6">
            <a:extLst>
              <a:ext uri="{FF2B5EF4-FFF2-40B4-BE49-F238E27FC236}">
                <a16:creationId xmlns:a16="http://schemas.microsoft.com/office/drawing/2014/main" id="{AE495B20-FF2C-4679-89D6-BE7A90DA9F73}"/>
              </a:ext>
            </a:extLst>
          </p:cNvPr>
          <p:cNvSpPr txBox="1">
            <a:spLocks/>
          </p:cNvSpPr>
          <p:nvPr/>
        </p:nvSpPr>
        <p:spPr>
          <a:xfrm>
            <a:off x="5187867" y="107933"/>
            <a:ext cx="5708733" cy="836948"/>
          </a:xfrm>
          <a:prstGeom prst="rect">
            <a:avLst/>
          </a:prstGeom>
          <a:solidFill>
            <a:schemeClr val="bg1"/>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solidFill>
                  <a:schemeClr val="tx2"/>
                </a:solidFill>
              </a:rPr>
              <a:t>Monday </a:t>
            </a:r>
            <a:r>
              <a:rPr lang="en-US" sz="1800" dirty="0" smtClean="0">
                <a:solidFill>
                  <a:schemeClr val="tx2"/>
                </a:solidFill>
              </a:rPr>
              <a:t>25th</a:t>
            </a:r>
            <a:r>
              <a:rPr lang="en-US" sz="1800" dirty="0" smtClean="0">
                <a:solidFill>
                  <a:schemeClr val="tx2"/>
                </a:solidFill>
              </a:rPr>
              <a:t> </a:t>
            </a:r>
            <a:r>
              <a:rPr lang="en-US" sz="1800" dirty="0" smtClean="0">
                <a:solidFill>
                  <a:schemeClr val="tx2"/>
                </a:solidFill>
              </a:rPr>
              <a:t>January 2021</a:t>
            </a:r>
          </a:p>
          <a:p>
            <a:r>
              <a:rPr lang="en-US" sz="1800" dirty="0" smtClean="0">
                <a:solidFill>
                  <a:schemeClr val="tx2"/>
                </a:solidFill>
              </a:rPr>
              <a:t>LI: to </a:t>
            </a:r>
            <a:r>
              <a:rPr lang="en-US" sz="1800" dirty="0" smtClean="0">
                <a:solidFill>
                  <a:schemeClr val="tx2"/>
                </a:solidFill>
              </a:rPr>
              <a:t>use comprehension strategies to answer questions relating to a text. </a:t>
            </a:r>
            <a:endParaRPr lang="en-US" sz="1800" dirty="0" smtClean="0">
              <a:solidFill>
                <a:schemeClr val="tx2"/>
              </a:solidFill>
            </a:endParaRPr>
          </a:p>
        </p:txBody>
      </p:sp>
      <p:pic>
        <p:nvPicPr>
          <p:cNvPr id="5" name="Picture 4"/>
          <p:cNvPicPr>
            <a:picLocks noChangeAspect="1"/>
          </p:cNvPicPr>
          <p:nvPr/>
        </p:nvPicPr>
        <p:blipFill>
          <a:blip r:embed="rId2"/>
          <a:stretch>
            <a:fillRect/>
          </a:stretch>
        </p:blipFill>
        <p:spPr>
          <a:xfrm>
            <a:off x="333929" y="1958767"/>
            <a:ext cx="4853938" cy="1650732"/>
          </a:xfrm>
          <a:prstGeom prst="rect">
            <a:avLst/>
          </a:prstGeom>
        </p:spPr>
      </p:pic>
      <p:pic>
        <p:nvPicPr>
          <p:cNvPr id="6" name="Picture 5"/>
          <p:cNvPicPr>
            <a:picLocks noChangeAspect="1"/>
          </p:cNvPicPr>
          <p:nvPr/>
        </p:nvPicPr>
        <p:blipFill>
          <a:blip r:embed="rId3"/>
          <a:stretch>
            <a:fillRect/>
          </a:stretch>
        </p:blipFill>
        <p:spPr>
          <a:xfrm>
            <a:off x="5468302" y="2118361"/>
            <a:ext cx="5856797" cy="1616392"/>
          </a:xfrm>
          <a:prstGeom prst="rect">
            <a:avLst/>
          </a:prstGeom>
        </p:spPr>
      </p:pic>
      <p:pic>
        <p:nvPicPr>
          <p:cNvPr id="7" name="Picture 6"/>
          <p:cNvPicPr>
            <a:picLocks noChangeAspect="1"/>
          </p:cNvPicPr>
          <p:nvPr/>
        </p:nvPicPr>
        <p:blipFill>
          <a:blip r:embed="rId4"/>
          <a:stretch>
            <a:fillRect/>
          </a:stretch>
        </p:blipFill>
        <p:spPr>
          <a:xfrm>
            <a:off x="178117" y="4287523"/>
            <a:ext cx="5838128" cy="1658301"/>
          </a:xfrm>
          <a:prstGeom prst="rect">
            <a:avLst/>
          </a:prstGeom>
        </p:spPr>
      </p:pic>
      <p:pic>
        <p:nvPicPr>
          <p:cNvPr id="9" name="Picture 8"/>
          <p:cNvPicPr>
            <a:picLocks noChangeAspect="1"/>
          </p:cNvPicPr>
          <p:nvPr/>
        </p:nvPicPr>
        <p:blipFill>
          <a:blip r:embed="rId5"/>
          <a:stretch>
            <a:fillRect/>
          </a:stretch>
        </p:blipFill>
        <p:spPr>
          <a:xfrm>
            <a:off x="5468302" y="4619147"/>
            <a:ext cx="6337698" cy="1224933"/>
          </a:xfrm>
          <a:prstGeom prst="rect">
            <a:avLst/>
          </a:prstGeom>
        </p:spPr>
      </p:pic>
    </p:spTree>
    <p:extLst>
      <p:ext uri="{BB962C8B-B14F-4D97-AF65-F5344CB8AC3E}">
        <p14:creationId xmlns:p14="http://schemas.microsoft.com/office/powerpoint/2010/main" val="5081949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F6C8FF-3D90-457B-9108-406F928CD7CB}">
  <ds:schemaRefs>
    <ds:schemaRef ds:uri="16c05727-aa75-4e4a-9b5f-8a80a1165891"/>
    <ds:schemaRef ds:uri="http://schemas.microsoft.com/office/2006/documentManagement/types"/>
    <ds:schemaRef ds:uri="http://www.w3.org/XML/1998/namespace"/>
    <ds:schemaRef ds:uri="http://schemas.microsoft.com/office/2006/metadata/properties"/>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 ds:uri="71af3243-3dd4-4a8d-8c0d-dd76da1f02a5"/>
  </ds:schemaRefs>
</ds:datastoreItem>
</file>

<file path=customXml/itemProps2.xml><?xml version="1.0" encoding="utf-8"?>
<ds:datastoreItem xmlns:ds="http://schemas.openxmlformats.org/officeDocument/2006/customXml" ds:itemID="{C5EE5440-5A1F-438E-9118-BE5E33F9727E}">
  <ds:schemaRefs>
    <ds:schemaRef ds:uri="http://schemas.microsoft.com/sharepoint/v3/contenttype/forms"/>
  </ds:schemaRefs>
</ds:datastoreItem>
</file>

<file path=customXml/itemProps3.xml><?xml version="1.0" encoding="utf-8"?>
<ds:datastoreItem xmlns:ds="http://schemas.openxmlformats.org/officeDocument/2006/customXml" ds:itemID="{554E2D03-4971-40C6-9798-67DD10EB9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Elementary school presentation</Template>
  <TotalTime>0</TotalTime>
  <Words>2609</Words>
  <Application>Microsoft Office PowerPoint</Application>
  <PresentationFormat>Widescreen</PresentationFormat>
  <Paragraphs>392</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Comic Sans MS</vt:lpstr>
      <vt:lpstr>Franklin Gothic Book</vt:lpstr>
      <vt:lpstr>Wingdings</vt:lpstr>
      <vt:lpstr>Office Theme</vt:lpstr>
      <vt:lpstr>Primary 7</vt:lpstr>
      <vt:lpstr>Weekly Timetable</vt:lpstr>
      <vt:lpstr>IMPORTANT</vt:lpstr>
      <vt:lpstr>Number Talks</vt:lpstr>
      <vt:lpstr>NUMERACY &amp; MATHS –  Money &amp; Budgeting</vt:lpstr>
      <vt:lpstr>Literacy - Comprehension</vt:lpstr>
      <vt:lpstr>Literacy – Comprehension</vt:lpstr>
      <vt:lpstr>Literacy - Comprehension</vt:lpstr>
      <vt:lpstr>Literacy - Comprehension</vt:lpstr>
      <vt:lpstr>Literacy - Comprehension</vt:lpstr>
      <vt:lpstr>Scotland Topic - Burns</vt:lpstr>
      <vt:lpstr>Address Tae A Haggis</vt:lpstr>
      <vt:lpstr>Scotland Topic - Burns</vt:lpstr>
      <vt:lpstr>Number Talks</vt:lpstr>
      <vt:lpstr>MATHS – Weight</vt:lpstr>
      <vt:lpstr>Talk 4 Writing</vt:lpstr>
      <vt:lpstr>Part 1</vt:lpstr>
      <vt:lpstr>Part 2</vt:lpstr>
      <vt:lpstr>Task</vt:lpstr>
      <vt:lpstr>Task</vt:lpstr>
      <vt:lpstr>PE Fitness</vt:lpstr>
      <vt:lpstr>NUMERACY &amp; MATHS –  Measure</vt:lpstr>
      <vt:lpstr>Talk 4 Writing</vt:lpstr>
      <vt:lpstr>Part 1</vt:lpstr>
      <vt:lpstr>Part 2</vt:lpstr>
      <vt:lpstr>Talk 4 Writing</vt:lpstr>
      <vt:lpstr>Scotland Topic - Burns</vt:lpstr>
      <vt:lpstr>Address Tae A Haggis</vt:lpstr>
      <vt:lpstr>Scotland Topic - Burns</vt:lpstr>
      <vt:lpstr>Scotland Topic - Burns</vt:lpstr>
      <vt:lpstr>Scotland Topic - Burns</vt:lpstr>
      <vt:lpstr>Reading –  Auggie &amp; Me</vt:lpstr>
      <vt:lpstr>Art/STEM</vt:lpstr>
      <vt:lpstr>Burns Supper</vt:lpstr>
      <vt:lpstr>Fun 31!</vt:lpstr>
      <vt:lpstr>PE – Workout of your choice.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2020-10-29T09:04:35Z</dcterms:created>
  <dcterms:modified xsi:type="dcterms:W3CDTF">2021-01-22T15:04:07Z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