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0"/>
  </p:notesMasterIdLst>
  <p:handoutMasterIdLst>
    <p:handoutMasterId r:id="rId41"/>
  </p:handoutMasterIdLst>
  <p:sldIdLst>
    <p:sldId id="256" r:id="rId5"/>
    <p:sldId id="261" r:id="rId6"/>
    <p:sldId id="275" r:id="rId7"/>
    <p:sldId id="347" r:id="rId8"/>
    <p:sldId id="323" r:id="rId9"/>
    <p:sldId id="359" r:id="rId10"/>
    <p:sldId id="365" r:id="rId11"/>
    <p:sldId id="358" r:id="rId12"/>
    <p:sldId id="344" r:id="rId13"/>
    <p:sldId id="343" r:id="rId14"/>
    <p:sldId id="353" r:id="rId15"/>
    <p:sldId id="306" r:id="rId16"/>
    <p:sldId id="307" r:id="rId17"/>
    <p:sldId id="340" r:id="rId18"/>
    <p:sldId id="341" r:id="rId19"/>
    <p:sldId id="342" r:id="rId20"/>
    <p:sldId id="366" r:id="rId21"/>
    <p:sldId id="346" r:id="rId22"/>
    <p:sldId id="367" r:id="rId23"/>
    <p:sldId id="345" r:id="rId24"/>
    <p:sldId id="361" r:id="rId25"/>
    <p:sldId id="363" r:id="rId26"/>
    <p:sldId id="364" r:id="rId27"/>
    <p:sldId id="368" r:id="rId28"/>
    <p:sldId id="348" r:id="rId29"/>
    <p:sldId id="349" r:id="rId30"/>
    <p:sldId id="350" r:id="rId31"/>
    <p:sldId id="286" r:id="rId32"/>
    <p:sldId id="351" r:id="rId33"/>
    <p:sldId id="352" r:id="rId34"/>
    <p:sldId id="354" r:id="rId35"/>
    <p:sldId id="355" r:id="rId36"/>
    <p:sldId id="339" r:id="rId37"/>
    <p:sldId id="357" r:id="rId38"/>
    <p:sldId id="356" r:id="rId39"/>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94712" autoAdjust="0"/>
  </p:normalViewPr>
  <p:slideViewPr>
    <p:cSldViewPr snapToGrid="0">
      <p:cViewPr varScale="1">
        <p:scale>
          <a:sx n="63" d="100"/>
          <a:sy n="63" d="100"/>
        </p:scale>
        <p:origin x="810"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FC23E10C-4735-4A0D-A76B-FFFBF4B6ED03}" type="datetimeFigureOut">
              <a:rPr lang="en-US" smtClean="0"/>
              <a:t>1/15/2021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1/15/2021</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lagsworld.org/"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soundcloud.com/talkforwriting/swamp/s-28ED2KJCK6n"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user/thebodycoach1"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hyperlink" Target="https://www.activityvillage.co.uk/learn-to-draw-robert-burns"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hsisfun.com/geometry/symmetry-line-plane-shapes.html" TargetMode="External"/><Relationship Id="rId2" Type="http://schemas.openxmlformats.org/officeDocument/2006/relationships/hyperlink" Target="https://www.bbc.co.uk/bitesize/topics/zs7mn39/articles/zh7dd6f"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55000" lnSpcReduction="20000"/>
          </a:bodyPr>
          <a:lstStyle/>
          <a:p>
            <a:r>
              <a:rPr lang="en-US" dirty="0" smtClean="0"/>
              <a:t>Week beginning </a:t>
            </a:r>
          </a:p>
          <a:p>
            <a:r>
              <a:rPr lang="en-US" dirty="0" smtClean="0"/>
              <a:t>2</a:t>
            </a:r>
            <a:r>
              <a:rPr lang="en-US" baseline="30000" dirty="0" smtClean="0"/>
              <a:t>nd</a:t>
            </a:r>
            <a:r>
              <a:rPr lang="en-US" dirty="0" smtClean="0"/>
              <a:t> November 2020</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Primary 7</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Miss Caldwell</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930" r="9930"/>
          <a:stretch>
            <a:fillRect/>
          </a:stretch>
        </p:blipFill>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18</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2814862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6010 divided by 100</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252415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MATHS &amp; ART– </a:t>
            </a:r>
            <a:br>
              <a:rPr lang="en-US" dirty="0" smtClean="0"/>
            </a:br>
            <a:r>
              <a:rPr lang="en-US" dirty="0" smtClean="0"/>
              <a:t>Symmetry</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19.01.21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lines of symmetry effectively.</a:t>
            </a:r>
          </a:p>
        </p:txBody>
      </p:sp>
      <p:graphicFrame>
        <p:nvGraphicFramePr>
          <p:cNvPr id="13" name="Table 12"/>
          <p:cNvGraphicFramePr>
            <a:graphicFrameLocks noGrp="1"/>
          </p:cNvGraphicFramePr>
          <p:nvPr>
            <p:extLst>
              <p:ext uri="{D42A27DB-BD31-4B8C-83A1-F6EECF244321}">
                <p14:modId xmlns:p14="http://schemas.microsoft.com/office/powerpoint/2010/main" val="3509857672"/>
              </p:ext>
            </p:extLst>
          </p:nvPr>
        </p:nvGraphicFramePr>
        <p:xfrm>
          <a:off x="723745" y="2031596"/>
          <a:ext cx="4981862" cy="4599321"/>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Live Lesson – recap on symmetry, different lines of symmetry, how can we check if things are symmetrical?</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Create a symmetrical drawing of a butterfly. Fold your paper in half and draw one side first. Use shape &amp; colour. Try to then copy it EXACTLY symmetrical on the other side. Bonus if you can include shading!</a:t>
                      </a:r>
                    </a:p>
                    <a:p>
                      <a:pPr marL="457200" indent="-457200">
                        <a:buAutoNum type="arabicPeriod"/>
                      </a:pPr>
                      <a:endParaRPr lang="en-GB" sz="1800" baseline="0" dirty="0" smtClean="0"/>
                    </a:p>
                    <a:p>
                      <a:pPr marL="457200" indent="-457200">
                        <a:buAutoNum type="arabicPeriod"/>
                      </a:pPr>
                      <a:r>
                        <a:rPr lang="en-GB" sz="1800" baseline="0" dirty="0" smtClean="0"/>
                        <a:t>Symmetry hunt – can you find items in your home/garden/out a daily walk that are completely symmetrical – send me some pictures and tell me if they have a horizontal or vertical line of symmetry, or both!</a:t>
                      </a:r>
                    </a:p>
                  </a:txBody>
                  <a:tcPr/>
                </a:tc>
                <a:extLst>
                  <a:ext uri="{0D108BD9-81ED-4DB2-BD59-A6C34878D82A}">
                    <a16:rowId xmlns:a16="http://schemas.microsoft.com/office/drawing/2014/main" val="803849920"/>
                  </a:ext>
                </a:extLst>
              </a:tr>
            </a:tbl>
          </a:graphicData>
        </a:graphic>
      </p:graphicFrame>
      <p:pic>
        <p:nvPicPr>
          <p:cNvPr id="6" name="Picture 5" descr="File:Morpho centralis seitz.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548" y="2031596"/>
            <a:ext cx="5239154" cy="3759604"/>
          </a:xfrm>
          <a:prstGeom prst="rect">
            <a:avLst/>
          </a:prstGeom>
        </p:spPr>
      </p:pic>
    </p:spTree>
    <p:extLst>
      <p:ext uri="{BB962C8B-B14F-4D97-AF65-F5344CB8AC3E}">
        <p14:creationId xmlns:p14="http://schemas.microsoft.com/office/powerpoint/2010/main" val="32505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19</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use topic sentences effectively.</a:t>
            </a:r>
          </a:p>
        </p:txBody>
      </p:sp>
      <p:graphicFrame>
        <p:nvGraphicFramePr>
          <p:cNvPr id="6" name="Table 5"/>
          <p:cNvGraphicFramePr>
            <a:graphicFrameLocks noGrp="1"/>
          </p:cNvGraphicFramePr>
          <p:nvPr>
            <p:extLst>
              <p:ext uri="{D42A27DB-BD31-4B8C-83A1-F6EECF244321}">
                <p14:modId xmlns:p14="http://schemas.microsoft.com/office/powerpoint/2010/main" val="3635093518"/>
              </p:ext>
            </p:extLst>
          </p:nvPr>
        </p:nvGraphicFramePr>
        <p:xfrm>
          <a:off x="2346321" y="1977118"/>
          <a:ext cx="8255004" cy="3798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Complete the topic sentences tasks shown on the slide after the model text.</a:t>
                      </a:r>
                    </a:p>
                    <a:p>
                      <a:pPr marL="457200" indent="-457200">
                        <a:buAutoNum type="arabicPeriod"/>
                      </a:pPr>
                      <a:endParaRPr lang="en-GB" sz="2400" dirty="0" smtClean="0"/>
                    </a:p>
                    <a:p>
                      <a:pPr marL="457200" indent="-457200">
                        <a:buAutoNum type="arabicPeriod"/>
                      </a:pP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2793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t>Do you ever wonder what might be lurking in the murky swamps of</a:t>
            </a:r>
          </a:p>
          <a:p>
            <a:r>
              <a:rPr lang="en-GB" sz="2000" dirty="0"/>
              <a:t>our world? Rumour has it that the fabled swamp monster is not</a:t>
            </a:r>
          </a:p>
          <a:p>
            <a:r>
              <a:rPr lang="en-GB" sz="2000" dirty="0"/>
              <a:t>just a creature mentioned in myth and legend but it actually</a:t>
            </a:r>
          </a:p>
          <a:p>
            <a:r>
              <a:rPr lang="en-GB" sz="2000" dirty="0"/>
              <a:t>exists! Now is your chance to find out all that has been discovered</a:t>
            </a:r>
          </a:p>
          <a:p>
            <a:r>
              <a:rPr lang="en-GB" sz="2000" dirty="0"/>
              <a:t>about this unique being.</a:t>
            </a:r>
          </a:p>
          <a:p>
            <a:r>
              <a:rPr lang="en-GB" sz="2000" dirty="0"/>
              <a:t>Swamp monsters are rumoured to inhabit the most remote and</a:t>
            </a:r>
          </a:p>
          <a:p>
            <a:r>
              <a:rPr lang="en-GB" sz="2000" dirty="0"/>
              <a:t>humid swamps of the Amazon rainforest. Living in total solitude, it is</a:t>
            </a:r>
          </a:p>
          <a:p>
            <a:r>
              <a:rPr lang="en-GB" sz="2000" dirty="0"/>
              <a:t>believed that there is, perhaps, only one swamp monster on our</a:t>
            </a:r>
          </a:p>
          <a:p>
            <a:r>
              <a:rPr lang="en-GB" sz="2000" dirty="0"/>
              <a:t>planet, making it a mystery how they reproduce. Dr Patrick Thurston</a:t>
            </a:r>
          </a:p>
          <a:p>
            <a:r>
              <a:rPr lang="en-GB" sz="2000" dirty="0"/>
              <a:t>- world renowned </a:t>
            </a:r>
            <a:r>
              <a:rPr lang="en-GB" sz="2000" dirty="0" err="1"/>
              <a:t>monsterologist</a:t>
            </a:r>
            <a:r>
              <a:rPr lang="en-GB" sz="2000" dirty="0"/>
              <a:t> from Bristol University - could</a:t>
            </a:r>
          </a:p>
          <a:p>
            <a:r>
              <a:rPr lang="en-GB" sz="2000" dirty="0"/>
              <a:t>perhaps be the only living person ever to see this magnificent</a:t>
            </a:r>
          </a:p>
          <a:p>
            <a:r>
              <a:rPr lang="en-GB" sz="2000" dirty="0"/>
              <a:t>creature: “You cannot believe the pure majesty of the swamp</a:t>
            </a:r>
          </a:p>
          <a:p>
            <a:r>
              <a:rPr lang="en-GB" sz="2000" dirty="0"/>
              <a:t>monster. They seem as if they are ‘one with the swamp’ living in pure</a:t>
            </a:r>
          </a:p>
          <a:p>
            <a:r>
              <a:rPr lang="en-GB" sz="2000" dirty="0"/>
              <a:t>harmony with their habitat.”</a:t>
            </a:r>
          </a:p>
          <a:p>
            <a:r>
              <a:rPr lang="en-GB" sz="2000" dirty="0" smtClean="0"/>
              <a:t>.</a:t>
            </a:r>
            <a:endParaRPr lang="en-GB" sz="2000" dirty="0"/>
          </a:p>
        </p:txBody>
      </p:sp>
    </p:spTree>
    <p:extLst>
      <p:ext uri="{BB962C8B-B14F-4D97-AF65-F5344CB8AC3E}">
        <p14:creationId xmlns:p14="http://schemas.microsoft.com/office/powerpoint/2010/main" val="90450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t>Swamp monsters don’t just live in swamps they resemble them.</a:t>
            </a:r>
          </a:p>
          <a:p>
            <a:r>
              <a:rPr lang="en-GB" sz="1600" dirty="0"/>
              <a:t>Being experts in camouflage, they are indistinguishable from their</a:t>
            </a:r>
          </a:p>
          <a:p>
            <a:r>
              <a:rPr lang="en-GB" sz="1600" dirty="0"/>
              <a:t>environment. Their bodies are made from this environment: limbs</a:t>
            </a:r>
          </a:p>
          <a:p>
            <a:r>
              <a:rPr lang="en-GB" sz="1600" dirty="0"/>
              <a:t>of gnarled branches, incredibly long fingers and glowing, iridescent</a:t>
            </a:r>
          </a:p>
          <a:p>
            <a:r>
              <a:rPr lang="en-GB" sz="1600" dirty="0"/>
              <a:t>hair which changes colour to match their mood. The most</a:t>
            </a:r>
          </a:p>
          <a:p>
            <a:r>
              <a:rPr lang="en-GB" sz="1600" dirty="0"/>
              <a:t>incredible thing about a swamp monster is that they have</a:t>
            </a:r>
          </a:p>
          <a:p>
            <a:r>
              <a:rPr lang="en-GB" sz="1600" dirty="0"/>
              <a:t>translucent breathing tubes meaning they can stay underwater</a:t>
            </a:r>
          </a:p>
          <a:p>
            <a:r>
              <a:rPr lang="en-GB" sz="1600" dirty="0"/>
              <a:t>indefinitely but continue to breathe.</a:t>
            </a:r>
          </a:p>
          <a:p>
            <a:r>
              <a:rPr lang="en-GB" sz="1600" dirty="0"/>
              <a:t>Have you ever wondered what a swamp monster eats? Their diet</a:t>
            </a:r>
          </a:p>
          <a:p>
            <a:r>
              <a:rPr lang="en-GB" sz="1600" dirty="0"/>
              <a:t>consists of herons, rats and even alligators which they hypnotise</a:t>
            </a:r>
          </a:p>
          <a:p>
            <a:r>
              <a:rPr lang="en-GB" sz="1600" dirty="0"/>
              <a:t>with their ever-staring, haunting eyes. Transfixed, any animal is</a:t>
            </a:r>
          </a:p>
          <a:p>
            <a:r>
              <a:rPr lang="en-GB" sz="1600" dirty="0"/>
              <a:t>helpless to the swamp monster who squeezes the life from them</a:t>
            </a:r>
          </a:p>
          <a:p>
            <a:r>
              <a:rPr lang="en-GB" sz="1600" dirty="0"/>
              <a:t>with its lean, powerful limbs. The swamp monster’s tongue has the</a:t>
            </a:r>
          </a:p>
          <a:p>
            <a:r>
              <a:rPr lang="en-GB" sz="1600" dirty="0"/>
              <a:t>ability to taste the air; this allows it to identify when its prey is</a:t>
            </a:r>
          </a:p>
          <a:p>
            <a:r>
              <a:rPr lang="en-GB" sz="1600" dirty="0"/>
              <a:t>close by.</a:t>
            </a:r>
          </a:p>
          <a:p>
            <a:r>
              <a:rPr lang="en-GB" sz="1600" dirty="0"/>
              <a:t>If you are now tempted to try and spot a swamp monster, we advise</a:t>
            </a:r>
          </a:p>
          <a:p>
            <a:r>
              <a:rPr lang="en-GB" sz="1600" dirty="0"/>
              <a:t>extreme caution! This beautiful but deadly creature should be left in</a:t>
            </a:r>
          </a:p>
          <a:p>
            <a:r>
              <a:rPr lang="en-GB" sz="1600" dirty="0"/>
              <a:t>solitude to be studied only by experts trained in </a:t>
            </a:r>
            <a:r>
              <a:rPr lang="en-GB" sz="1600" dirty="0" err="1"/>
              <a:t>monsterology</a:t>
            </a:r>
            <a:r>
              <a:rPr lang="en-GB" sz="1600" dirty="0" smtClean="0"/>
              <a:t>.</a:t>
            </a:r>
            <a:endParaRPr lang="en-GB" sz="1600" dirty="0"/>
          </a:p>
        </p:txBody>
      </p:sp>
    </p:spTree>
    <p:extLst>
      <p:ext uri="{BB962C8B-B14F-4D97-AF65-F5344CB8AC3E}">
        <p14:creationId xmlns:p14="http://schemas.microsoft.com/office/powerpoint/2010/main" val="334907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179430823"/>
              </p:ext>
            </p:extLst>
          </p:nvPr>
        </p:nvGraphicFramePr>
        <p:xfrm>
          <a:off x="2484057" y="331152"/>
          <a:ext cx="8793543" cy="1812217"/>
        </p:xfrm>
        <a:graphic>
          <a:graphicData uri="http://schemas.openxmlformats.org/drawingml/2006/table">
            <a:tbl>
              <a:tblPr firstRow="1" bandRow="1">
                <a:tableStyleId>{793D81CF-94F2-401A-BA57-92F5A7B2D0C5}</a:tableStyleId>
              </a:tblPr>
              <a:tblGrid>
                <a:gridCol w="8793543">
                  <a:extLst>
                    <a:ext uri="{9D8B030D-6E8A-4147-A177-3AD203B41FA5}">
                      <a16:colId xmlns:a16="http://schemas.microsoft.com/office/drawing/2014/main" val="478507327"/>
                    </a:ext>
                  </a:extLst>
                </a:gridCol>
              </a:tblGrid>
              <a:tr h="29625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46457">
                <a:tc>
                  <a:txBody>
                    <a:bodyPr/>
                    <a:lstStyle/>
                    <a:p>
                      <a:pPr marL="0" indent="0">
                        <a:buNone/>
                      </a:pPr>
                      <a:r>
                        <a:rPr lang="en-GB" sz="2400" dirty="0" smtClean="0"/>
                        <a:t>Topic</a:t>
                      </a:r>
                      <a:r>
                        <a:rPr lang="en-GB" sz="2400" baseline="0" dirty="0" smtClean="0"/>
                        <a:t> sentences are used as little introductions to the paragraph. They allow you to give a little bit more detail than simply using a heading/subheading.</a:t>
                      </a:r>
                      <a:endParaRPr lang="en-GB" sz="2400" dirty="0"/>
                    </a:p>
                  </a:txBody>
                  <a:tcPr/>
                </a:tc>
                <a:extLst>
                  <a:ext uri="{0D108BD9-81ED-4DB2-BD59-A6C34878D82A}">
                    <a16:rowId xmlns:a16="http://schemas.microsoft.com/office/drawing/2014/main" val="803849920"/>
                  </a:ext>
                </a:extLst>
              </a:tr>
            </a:tbl>
          </a:graphicData>
        </a:graphic>
      </p:graphicFrame>
      <p:pic>
        <p:nvPicPr>
          <p:cNvPr id="5" name="Picture 4"/>
          <p:cNvPicPr>
            <a:picLocks noChangeAspect="1"/>
          </p:cNvPicPr>
          <p:nvPr/>
        </p:nvPicPr>
        <p:blipFill>
          <a:blip r:embed="rId2"/>
          <a:stretch>
            <a:fillRect/>
          </a:stretch>
        </p:blipFill>
        <p:spPr>
          <a:xfrm>
            <a:off x="2484057" y="2482307"/>
            <a:ext cx="3358515" cy="3880637"/>
          </a:xfrm>
          <a:prstGeom prst="rect">
            <a:avLst/>
          </a:prstGeom>
        </p:spPr>
      </p:pic>
      <p:pic>
        <p:nvPicPr>
          <p:cNvPr id="8" name="Picture 7"/>
          <p:cNvPicPr>
            <a:picLocks noChangeAspect="1"/>
          </p:cNvPicPr>
          <p:nvPr/>
        </p:nvPicPr>
        <p:blipFill>
          <a:blip r:embed="rId3"/>
          <a:stretch>
            <a:fillRect/>
          </a:stretch>
        </p:blipFill>
        <p:spPr>
          <a:xfrm>
            <a:off x="6546532" y="2870764"/>
            <a:ext cx="3542348" cy="3075060"/>
          </a:xfrm>
          <a:prstGeom prst="rect">
            <a:avLst/>
          </a:prstGeom>
        </p:spPr>
      </p:pic>
    </p:spTree>
    <p:extLst>
      <p:ext uri="{BB962C8B-B14F-4D97-AF65-F5344CB8AC3E}">
        <p14:creationId xmlns:p14="http://schemas.microsoft.com/office/powerpoint/2010/main" val="217510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18602562"/>
              </p:ext>
            </p:extLst>
          </p:nvPr>
        </p:nvGraphicFramePr>
        <p:xfrm>
          <a:off x="2484057" y="246770"/>
          <a:ext cx="9540303" cy="1479284"/>
        </p:xfrm>
        <a:graphic>
          <a:graphicData uri="http://schemas.openxmlformats.org/drawingml/2006/table">
            <a:tbl>
              <a:tblPr firstRow="1" bandRow="1">
                <a:tableStyleId>{793D81CF-94F2-401A-BA57-92F5A7B2D0C5}</a:tableStyleId>
              </a:tblPr>
              <a:tblGrid>
                <a:gridCol w="9540303">
                  <a:extLst>
                    <a:ext uri="{9D8B030D-6E8A-4147-A177-3AD203B41FA5}">
                      <a16:colId xmlns:a16="http://schemas.microsoft.com/office/drawing/2014/main" val="478507327"/>
                    </a:ext>
                  </a:extLst>
                </a:gridCol>
              </a:tblGrid>
              <a:tr h="28157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13524">
                <a:tc>
                  <a:txBody>
                    <a:bodyPr/>
                    <a:lstStyle/>
                    <a:p>
                      <a:pPr marL="0" indent="0">
                        <a:buNone/>
                      </a:pPr>
                      <a:r>
                        <a:rPr lang="en-GB" sz="2400" dirty="0" smtClean="0"/>
                        <a:t>Have a go at creating your own topic sentences for the topics below: (you should have at least 3 topic sentences for each picture.)</a:t>
                      </a:r>
                      <a:endParaRPr lang="en-GB" sz="2400" dirty="0"/>
                    </a:p>
                  </a:txBody>
                  <a:tcPr/>
                </a:tc>
                <a:extLst>
                  <a:ext uri="{0D108BD9-81ED-4DB2-BD59-A6C34878D82A}">
                    <a16:rowId xmlns:a16="http://schemas.microsoft.com/office/drawing/2014/main" val="803849920"/>
                  </a:ext>
                </a:extLst>
              </a:tr>
            </a:tbl>
          </a:graphicData>
        </a:graphic>
      </p:graphicFrame>
      <p:pic>
        <p:nvPicPr>
          <p:cNvPr id="2" name="Picture 1"/>
          <p:cNvPicPr>
            <a:picLocks noChangeAspect="1"/>
          </p:cNvPicPr>
          <p:nvPr/>
        </p:nvPicPr>
        <p:blipFill rotWithShape="1">
          <a:blip r:embed="rId2"/>
          <a:srcRect b="47504"/>
          <a:stretch/>
        </p:blipFill>
        <p:spPr>
          <a:xfrm>
            <a:off x="0" y="1749800"/>
            <a:ext cx="7131550" cy="2927905"/>
          </a:xfrm>
          <a:prstGeom prst="rect">
            <a:avLst/>
          </a:prstGeom>
        </p:spPr>
      </p:pic>
      <p:pic>
        <p:nvPicPr>
          <p:cNvPr id="9" name="Picture 8"/>
          <p:cNvPicPr>
            <a:picLocks noChangeAspect="1"/>
          </p:cNvPicPr>
          <p:nvPr/>
        </p:nvPicPr>
        <p:blipFill>
          <a:blip r:embed="rId3"/>
          <a:stretch>
            <a:fillRect/>
          </a:stretch>
        </p:blipFill>
        <p:spPr>
          <a:xfrm>
            <a:off x="5984058" y="2449703"/>
            <a:ext cx="6040302" cy="2596270"/>
          </a:xfrm>
          <a:prstGeom prst="rect">
            <a:avLst/>
          </a:prstGeom>
        </p:spPr>
      </p:pic>
      <p:pic>
        <p:nvPicPr>
          <p:cNvPr id="10" name="Picture 9"/>
          <p:cNvPicPr>
            <a:picLocks noChangeAspect="1"/>
          </p:cNvPicPr>
          <p:nvPr/>
        </p:nvPicPr>
        <p:blipFill>
          <a:blip r:embed="rId4"/>
          <a:stretch>
            <a:fillRect/>
          </a:stretch>
        </p:blipFill>
        <p:spPr>
          <a:xfrm>
            <a:off x="224055" y="4181465"/>
            <a:ext cx="6354895" cy="2679024"/>
          </a:xfrm>
          <a:prstGeom prst="rect">
            <a:avLst/>
          </a:prstGeom>
        </p:spPr>
      </p:pic>
    </p:spTree>
    <p:extLst>
      <p:ext uri="{BB962C8B-B14F-4D97-AF65-F5344CB8AC3E}">
        <p14:creationId xmlns:p14="http://schemas.microsoft.com/office/powerpoint/2010/main" val="341737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China – Chinese New Year</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19.01.21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research into ‘the Year of the Ox’.</a:t>
            </a:r>
          </a:p>
        </p:txBody>
      </p:sp>
      <p:graphicFrame>
        <p:nvGraphicFramePr>
          <p:cNvPr id="13" name="Table 12"/>
          <p:cNvGraphicFramePr>
            <a:graphicFrameLocks noGrp="1"/>
          </p:cNvGraphicFramePr>
          <p:nvPr>
            <p:extLst>
              <p:ext uri="{D42A27DB-BD31-4B8C-83A1-F6EECF244321}">
                <p14:modId xmlns:p14="http://schemas.microsoft.com/office/powerpoint/2010/main" val="2732344180"/>
              </p:ext>
            </p:extLst>
          </p:nvPr>
        </p:nvGraphicFramePr>
        <p:xfrm>
          <a:off x="1470876" y="2053898"/>
          <a:ext cx="9471444" cy="3462981"/>
        </p:xfrm>
        <a:graphic>
          <a:graphicData uri="http://schemas.openxmlformats.org/drawingml/2006/table">
            <a:tbl>
              <a:tblPr firstRow="1" bandRow="1">
                <a:tableStyleId>{793D81CF-94F2-401A-BA57-92F5A7B2D0C5}</a:tableStyleId>
              </a:tblPr>
              <a:tblGrid>
                <a:gridCol w="9471444">
                  <a:extLst>
                    <a:ext uri="{9D8B030D-6E8A-4147-A177-3AD203B41FA5}">
                      <a16:colId xmlns:a16="http://schemas.microsoft.com/office/drawing/2014/main" val="478507327"/>
                    </a:ext>
                  </a:extLst>
                </a:gridCol>
              </a:tblGrid>
              <a:tr h="477653">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985328">
                <a:tc>
                  <a:txBody>
                    <a:bodyPr/>
                    <a:lstStyle/>
                    <a:p>
                      <a:pPr marL="457200" indent="-457200">
                        <a:buAutoNum type="arabicPeriod"/>
                      </a:pPr>
                      <a:r>
                        <a:rPr lang="en-GB" sz="1800" dirty="0" smtClean="0"/>
                        <a:t>Live Lesson.</a:t>
                      </a:r>
                    </a:p>
                    <a:p>
                      <a:pPr marL="457200" indent="-457200">
                        <a:buAutoNum type="arabicPeriod"/>
                      </a:pPr>
                      <a:endParaRPr lang="en-GB" sz="1800" baseline="0" dirty="0" smtClean="0"/>
                    </a:p>
                    <a:p>
                      <a:pPr marL="457200" indent="-457200">
                        <a:buAutoNum type="arabicPeriod"/>
                      </a:pPr>
                      <a:r>
                        <a:rPr lang="en-GB" sz="1800" baseline="0" dirty="0" smtClean="0"/>
                        <a:t>Complete some research into why Chinese New Year celebrate a ‘year of…’ each year. This year is the year of the ox. What can you find out about that?</a:t>
                      </a:r>
                    </a:p>
                    <a:p>
                      <a:pPr marL="457200" indent="-457200">
                        <a:buAutoNum type="arabicPeriod"/>
                      </a:pPr>
                      <a:endParaRPr lang="en-GB" sz="1800" baseline="0" dirty="0" smtClean="0"/>
                    </a:p>
                    <a:p>
                      <a:pPr marL="457200" indent="-457200">
                        <a:buAutoNum type="arabicPeriod"/>
                      </a:pPr>
                      <a:r>
                        <a:rPr lang="en-GB" sz="1800" baseline="0" dirty="0" smtClean="0"/>
                        <a:t>Using the information on the next slide – create a poster to celebrate the Year of the Ox! Your entries will be sent to the Mandarin hub at Strathclyde university and you may end up winning your design on their Chinese New Year card </a:t>
                      </a:r>
                      <a:r>
                        <a:rPr lang="en-GB" sz="1800" baseline="0" dirty="0" smtClean="0">
                          <a:sym typeface="Wingdings" panose="05000000000000000000" pitchFamily="2" charset="2"/>
                        </a:rPr>
                        <a:t></a:t>
                      </a: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375503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8088162" y="140209"/>
            <a:ext cx="3968496" cy="832104"/>
          </a:xfrm>
        </p:spPr>
        <p:txBody>
          <a:bodyPr>
            <a:normAutofit/>
          </a:bodyPr>
          <a:lstStyle/>
          <a:p>
            <a:pPr algn="ctr"/>
            <a:r>
              <a:rPr lang="en-US" dirty="0" smtClean="0"/>
              <a:t>China – Chinese New Year</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19.01.21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pic>
        <p:nvPicPr>
          <p:cNvPr id="5" name="Picture 4"/>
          <p:cNvPicPr>
            <a:picLocks noChangeAspect="1"/>
          </p:cNvPicPr>
          <p:nvPr/>
        </p:nvPicPr>
        <p:blipFill>
          <a:blip r:embed="rId2"/>
          <a:stretch>
            <a:fillRect/>
          </a:stretch>
        </p:blipFill>
        <p:spPr>
          <a:xfrm>
            <a:off x="2433254" y="140209"/>
            <a:ext cx="5415346" cy="6572369"/>
          </a:xfrm>
          <a:prstGeom prst="rect">
            <a:avLst/>
          </a:prstGeom>
        </p:spPr>
      </p:pic>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8750949" y="1200913"/>
            <a:ext cx="3055051" cy="2761487"/>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research into ‘the Year of the Ox’.</a:t>
            </a:r>
          </a:p>
        </p:txBody>
      </p:sp>
    </p:spTree>
    <p:extLst>
      <p:ext uri="{BB962C8B-B14F-4D97-AF65-F5344CB8AC3E}">
        <p14:creationId xmlns:p14="http://schemas.microsoft.com/office/powerpoint/2010/main" val="119362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410192" y="675437"/>
            <a:ext cx="3960711" cy="1061509"/>
          </a:xfrm>
        </p:spPr>
        <p:txBody>
          <a:bodyPr>
            <a:normAutofit fontScale="90000"/>
          </a:bodyPr>
          <a:lstStyle/>
          <a:p>
            <a:r>
              <a:rPr lang="en-US" dirty="0" smtClean="0"/>
              <a:t>Weekly Timetable</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1225496221"/>
              </p:ext>
            </p:extLst>
          </p:nvPr>
        </p:nvGraphicFramePr>
        <p:xfrm>
          <a:off x="-14293" y="-1"/>
          <a:ext cx="12206293" cy="7202265"/>
        </p:xfrm>
        <a:graphic>
          <a:graphicData uri="http://schemas.openxmlformats.org/drawingml/2006/table">
            <a:tbl>
              <a:tblPr firstRow="1" bandRow="1">
                <a:tableStyleId>{5C22544A-7EE6-4342-B048-85BDC9FD1C3A}</a:tableStyleId>
              </a:tblPr>
              <a:tblGrid>
                <a:gridCol w="2828214">
                  <a:extLst>
                    <a:ext uri="{9D8B030D-6E8A-4147-A177-3AD203B41FA5}">
                      <a16:colId xmlns:a16="http://schemas.microsoft.com/office/drawing/2014/main" val="1078058074"/>
                    </a:ext>
                  </a:extLst>
                </a:gridCol>
                <a:gridCol w="2464096">
                  <a:extLst>
                    <a:ext uri="{9D8B030D-6E8A-4147-A177-3AD203B41FA5}">
                      <a16:colId xmlns:a16="http://schemas.microsoft.com/office/drawing/2014/main" val="3420017166"/>
                    </a:ext>
                  </a:extLst>
                </a:gridCol>
                <a:gridCol w="1570851">
                  <a:extLst>
                    <a:ext uri="{9D8B030D-6E8A-4147-A177-3AD203B41FA5}">
                      <a16:colId xmlns:a16="http://schemas.microsoft.com/office/drawing/2014/main" val="3617295776"/>
                    </a:ext>
                  </a:extLst>
                </a:gridCol>
                <a:gridCol w="151250">
                  <a:extLst>
                    <a:ext uri="{9D8B030D-6E8A-4147-A177-3AD203B41FA5}">
                      <a16:colId xmlns:a16="http://schemas.microsoft.com/office/drawing/2014/main" val="3300357525"/>
                    </a:ext>
                  </a:extLst>
                </a:gridCol>
                <a:gridCol w="1197072">
                  <a:extLst>
                    <a:ext uri="{9D8B030D-6E8A-4147-A177-3AD203B41FA5}">
                      <a16:colId xmlns:a16="http://schemas.microsoft.com/office/drawing/2014/main" val="779988859"/>
                    </a:ext>
                  </a:extLst>
                </a:gridCol>
                <a:gridCol w="1869110">
                  <a:extLst>
                    <a:ext uri="{9D8B030D-6E8A-4147-A177-3AD203B41FA5}">
                      <a16:colId xmlns:a16="http://schemas.microsoft.com/office/drawing/2014/main" val="234452497"/>
                    </a:ext>
                  </a:extLst>
                </a:gridCol>
                <a:gridCol w="2125700">
                  <a:extLst>
                    <a:ext uri="{9D8B030D-6E8A-4147-A177-3AD203B41FA5}">
                      <a16:colId xmlns:a16="http://schemas.microsoft.com/office/drawing/2014/main" val="3079560820"/>
                    </a:ext>
                  </a:extLst>
                </a:gridCol>
              </a:tblGrid>
              <a:tr h="533401">
                <a:tc>
                  <a:txBody>
                    <a:bodyPr/>
                    <a:lstStyle/>
                    <a:p>
                      <a:endParaRPr lang="ru-RU" sz="1200" b="1" dirty="0">
                        <a:latin typeface="+mj-lt"/>
                      </a:endParaRP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solidFill>
                            <a:schemeClr val="accent4"/>
                          </a:solidFill>
                          <a:latin typeface="+mj-lt"/>
                        </a:rPr>
                        <a:t>9:00 – 10:15</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gridSpan="3">
                  <a:txBody>
                    <a:bodyPr/>
                    <a:lstStyle/>
                    <a:p>
                      <a:pPr algn="ctr"/>
                      <a:r>
                        <a:rPr lang="en-US" sz="1600" b="1" dirty="0" smtClean="0">
                          <a:solidFill>
                            <a:schemeClr val="accent4"/>
                          </a:solidFill>
                          <a:latin typeface="+mj-lt"/>
                        </a:rPr>
                        <a:t>10:45</a:t>
                      </a:r>
                      <a:r>
                        <a:rPr lang="en-US" sz="1600" b="1" baseline="0" dirty="0" smtClean="0">
                          <a:solidFill>
                            <a:schemeClr val="accent4"/>
                          </a:solidFill>
                          <a:latin typeface="+mj-lt"/>
                        </a:rPr>
                        <a:t> – 12:45</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2">
                  <a:txBody>
                    <a:bodyPr/>
                    <a:lstStyle/>
                    <a:p>
                      <a:pPr algn="ctr"/>
                      <a:r>
                        <a:rPr lang="en-US" sz="1600" b="1" dirty="0" smtClean="0">
                          <a:solidFill>
                            <a:schemeClr val="accent4"/>
                          </a:solidFill>
                          <a:latin typeface="+mj-lt"/>
                        </a:rPr>
                        <a:t>1:15 – 3:00</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extLst>
                  <a:ext uri="{0D108BD9-81ED-4DB2-BD59-A6C34878D82A}">
                    <a16:rowId xmlns:a16="http://schemas.microsoft.com/office/drawing/2014/main" val="3402420211"/>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Monday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u="sng" kern="1200" dirty="0" smtClean="0">
                          <a:solidFill>
                            <a:schemeClr val="accent4"/>
                          </a:solidFill>
                          <a:latin typeface="+mn-lt"/>
                          <a:ea typeface="+mn-ea"/>
                          <a:cs typeface="+mn-cs"/>
                        </a:rPr>
                        <a:t>Miss Caldwell in school</a:t>
                      </a:r>
                      <a:r>
                        <a:rPr lang="en-GB" sz="1600" b="1" i="1" u="sng" kern="1200" baseline="0" dirty="0" smtClean="0">
                          <a:solidFill>
                            <a:schemeClr val="accent4"/>
                          </a:solidFill>
                          <a:latin typeface="+mn-lt"/>
                          <a:ea typeface="+mn-ea"/>
                          <a:cs typeface="+mn-cs"/>
                        </a:rPr>
                        <a:t> so will not be on teams.</a:t>
                      </a:r>
                      <a:endParaRPr lang="en-GB" sz="1600" i="0" kern="1200" baseline="0" dirty="0" smtClean="0">
                        <a:solidFill>
                          <a:schemeClr val="accent4"/>
                        </a:solidFill>
                        <a:latin typeface="+mn-lt"/>
                        <a:ea typeface="+mn-ea"/>
                        <a:cs typeface="+mn-cs"/>
                      </a:endParaRPr>
                    </a:p>
                    <a:p>
                      <a:pPr marL="0" algn="ctr" defTabSz="914400" rtl="0" eaLnBrk="1" latinLnBrk="0" hangingPunct="1"/>
                      <a:r>
                        <a:rPr lang="en-GB" sz="1600" i="0" kern="1200" baseline="0" dirty="0" smtClean="0">
                          <a:solidFill>
                            <a:schemeClr val="accent4"/>
                          </a:solidFill>
                          <a:latin typeface="+mn-lt"/>
                          <a:ea typeface="+mn-ea"/>
                          <a:cs typeface="+mn-cs"/>
                        </a:rPr>
                        <a:t>9:30am </a:t>
                      </a:r>
                      <a:r>
                        <a:rPr lang="en-GB" sz="1600" i="0" kern="1200" baseline="0" dirty="0" smtClean="0">
                          <a:solidFill>
                            <a:schemeClr val="accent4"/>
                          </a:solidFill>
                          <a:latin typeface="+mn-lt"/>
                          <a:ea typeface="+mn-ea"/>
                          <a:cs typeface="+mn-cs"/>
                        </a:rPr>
                        <a:t>- Maths</a:t>
                      </a:r>
                      <a:endParaRPr lang="ru-RU" sz="1600" i="1"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1" u="sng" kern="1200" dirty="0" smtClean="0">
                          <a:solidFill>
                            <a:schemeClr val="accent4"/>
                          </a:solidFill>
                          <a:latin typeface="+mn-lt"/>
                          <a:ea typeface="+mn-ea"/>
                          <a:cs typeface="+mn-cs"/>
                        </a:rPr>
                        <a:t>Miss Caldwell in school</a:t>
                      </a:r>
                      <a:r>
                        <a:rPr lang="en-GB" sz="1600" b="1" i="1" u="sng" kern="1200" baseline="0" dirty="0" smtClean="0">
                          <a:solidFill>
                            <a:schemeClr val="accent4"/>
                          </a:solidFill>
                          <a:latin typeface="+mn-lt"/>
                          <a:ea typeface="+mn-ea"/>
                          <a:cs typeface="+mn-cs"/>
                        </a:rPr>
                        <a:t> so will not be on teams.</a:t>
                      </a:r>
                      <a:endParaRPr lang="en-GB" sz="1600" b="1" i="1" u="sng" kern="1200" baseline="0" dirty="0" smtClean="0">
                        <a:solidFill>
                          <a:schemeClr val="accent4"/>
                        </a:solidFill>
                        <a:latin typeface="+mn-lt"/>
                        <a:ea typeface="+mn-ea"/>
                        <a:cs typeface="+mn-cs"/>
                      </a:endParaRP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algn="ctr" defTabSz="914400" rtl="0" eaLnBrk="1" latinLnBrk="0" hangingPunct="1"/>
                      <a:r>
                        <a:rPr lang="en-GB" sz="1600" i="0" kern="1200" dirty="0" smtClean="0">
                          <a:solidFill>
                            <a:schemeClr val="accent4"/>
                          </a:solidFill>
                          <a:latin typeface="+mn-lt"/>
                          <a:ea typeface="+mn-ea"/>
                          <a:cs typeface="+mn-cs"/>
                        </a:rPr>
                        <a:t>(GL words in files on teams)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algn="ctr" defTabSz="914400" rtl="0" eaLnBrk="1" latinLnBrk="0" hangingPunct="1"/>
                      <a:r>
                        <a:rPr lang="en-GB" sz="1600" i="0" kern="1200" baseline="0" dirty="0" smtClean="0">
                          <a:solidFill>
                            <a:schemeClr val="accent4"/>
                          </a:solidFill>
                          <a:latin typeface="+mn-lt"/>
                          <a:ea typeface="+mn-ea"/>
                          <a:cs typeface="+mn-cs"/>
                        </a:rPr>
                        <a:t>Robert Burns Immortal Memory &amp; Learn part 2 of poems.</a:t>
                      </a:r>
                    </a:p>
                    <a:p>
                      <a:pPr marL="0" algn="ctr" defTabSz="914400" rtl="0" eaLnBrk="1" latinLnBrk="0" hangingPunct="1"/>
                      <a:r>
                        <a:rPr lang="en-GB" sz="1600" b="1" i="0" kern="1200" baseline="0" dirty="0" smtClean="0">
                          <a:solidFill>
                            <a:schemeClr val="accent4"/>
                          </a:solidFill>
                          <a:latin typeface="+mn-lt"/>
                          <a:ea typeface="+mn-ea"/>
                          <a:cs typeface="+mn-cs"/>
                        </a:rPr>
                        <a:t>Live lesson 1pm (boys only) </a:t>
                      </a:r>
                      <a:r>
                        <a:rPr lang="en-GB" sz="1600" b="0" i="0" kern="1200" baseline="0" dirty="0" smtClean="0">
                          <a:solidFill>
                            <a:schemeClr val="accent4"/>
                          </a:solidFill>
                          <a:latin typeface="+mn-lt"/>
                          <a:ea typeface="+mn-ea"/>
                          <a:cs typeface="+mn-cs"/>
                        </a:rPr>
                        <a:t>– toast </a:t>
                      </a:r>
                      <a:r>
                        <a:rPr lang="en-GB" sz="1600" b="0" i="0" kern="1200" baseline="0" dirty="0" err="1" smtClean="0">
                          <a:solidFill>
                            <a:schemeClr val="accent4"/>
                          </a:solidFill>
                          <a:latin typeface="+mn-lt"/>
                          <a:ea typeface="+mn-ea"/>
                          <a:cs typeface="+mn-cs"/>
                        </a:rPr>
                        <a:t>tae</a:t>
                      </a:r>
                      <a:r>
                        <a:rPr lang="en-GB" sz="1600" b="0" i="0" kern="1200" baseline="0" dirty="0" smtClean="0">
                          <a:solidFill>
                            <a:schemeClr val="accent4"/>
                          </a:solidFill>
                          <a:latin typeface="+mn-lt"/>
                          <a:ea typeface="+mn-ea"/>
                          <a:cs typeface="+mn-cs"/>
                        </a:rPr>
                        <a:t> the lassies.</a:t>
                      </a:r>
                    </a:p>
                    <a:p>
                      <a:pPr marL="0" algn="ctr" defTabSz="914400" rtl="0" eaLnBrk="1" latinLnBrk="0" hangingPunct="1"/>
                      <a:r>
                        <a:rPr lang="en-GB" sz="1600" b="1" i="0" kern="1200" baseline="0" dirty="0" smtClean="0">
                          <a:solidFill>
                            <a:schemeClr val="accent4"/>
                          </a:solidFill>
                          <a:latin typeface="+mn-lt"/>
                          <a:ea typeface="+mn-ea"/>
                          <a:cs typeface="+mn-cs"/>
                        </a:rPr>
                        <a:t>Live lesson 2pm (girls only) </a:t>
                      </a:r>
                      <a:r>
                        <a:rPr lang="en-GB" sz="1600" b="0" i="0" kern="1200" baseline="0" dirty="0" smtClean="0">
                          <a:solidFill>
                            <a:schemeClr val="accent4"/>
                          </a:solidFill>
                          <a:latin typeface="+mn-lt"/>
                          <a:ea typeface="+mn-ea"/>
                          <a:cs typeface="+mn-cs"/>
                        </a:rPr>
                        <a:t>– toast </a:t>
                      </a:r>
                      <a:r>
                        <a:rPr lang="en-GB" sz="1600" b="0" i="0" kern="1200" baseline="0" dirty="0" err="1" smtClean="0">
                          <a:solidFill>
                            <a:schemeClr val="accent4"/>
                          </a:solidFill>
                          <a:latin typeface="+mn-lt"/>
                          <a:ea typeface="+mn-ea"/>
                          <a:cs typeface="+mn-cs"/>
                        </a:rPr>
                        <a:t>tae</a:t>
                      </a:r>
                      <a:r>
                        <a:rPr lang="en-GB" sz="1600" b="0" i="0" kern="1200" baseline="0" dirty="0" smtClean="0">
                          <a:solidFill>
                            <a:schemeClr val="accent4"/>
                          </a:solidFill>
                          <a:latin typeface="+mn-lt"/>
                          <a:ea typeface="+mn-ea"/>
                          <a:cs typeface="+mn-cs"/>
                        </a:rPr>
                        <a:t> the lads.</a:t>
                      </a:r>
                      <a:endParaRPr lang="ru-RU" sz="1600" b="0" i="0" kern="1200" dirty="0" smtClean="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759479917"/>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Tuesday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9:00am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9:30am - Maths</a:t>
                      </a:r>
                      <a:endParaRPr lang="ru-RU" sz="1600" i="0" kern="1200" dirty="0" smtClean="0">
                        <a:solidFill>
                          <a:schemeClr val="accent4"/>
                        </a:solidFill>
                        <a:latin typeface="+mn-lt"/>
                        <a:ea typeface="+mn-ea"/>
                        <a:cs typeface="+mn-cs"/>
                      </a:endParaRPr>
                    </a:p>
                    <a:p>
                      <a:pPr marL="0" algn="ctr" defTabSz="914400" rtl="0" eaLnBrk="1" latinLnBrk="0" hangingPunct="1"/>
                      <a:endParaRPr lang="en-US" sz="1600" i="0" kern="1200" dirty="0" smtClean="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algn="ctr" defTabSz="914400" rtl="0" eaLnBrk="1" latinLnBrk="0" hangingPunct="1"/>
                      <a:r>
                        <a:rPr lang="en-GB" sz="1600" b="1" i="0" kern="1200" dirty="0" smtClean="0">
                          <a:solidFill>
                            <a:schemeClr val="accent4"/>
                          </a:solidFill>
                          <a:latin typeface="+mn-lt"/>
                          <a:ea typeface="+mn-ea"/>
                          <a:cs typeface="+mn-cs"/>
                        </a:rPr>
                        <a:t>1:00pm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1:30 – </a:t>
                      </a:r>
                    </a:p>
                    <a:p>
                      <a:pPr marL="0" algn="ctr" defTabSz="914400" rtl="0" eaLnBrk="1" latinLnBrk="0" hangingPunct="1"/>
                      <a:r>
                        <a:rPr lang="en-GB" sz="1600" i="0" kern="1200" baseline="0" dirty="0" smtClean="0">
                          <a:solidFill>
                            <a:schemeClr val="accent4"/>
                          </a:solidFill>
                          <a:latin typeface="+mn-lt"/>
                          <a:ea typeface="+mn-ea"/>
                          <a:cs typeface="+mn-cs"/>
                        </a:rPr>
                        <a:t>Year of the Ox poster competition</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102921562"/>
                  </a:ext>
                </a:extLst>
              </a:tr>
              <a:tr h="1368472">
                <a:tc>
                  <a:txBody>
                    <a:bodyPr/>
                    <a:lstStyle/>
                    <a:p>
                      <a:pPr marL="0" algn="l" defTabSz="914400" rtl="0" eaLnBrk="1" latinLnBrk="0" hangingPunct="1"/>
                      <a:r>
                        <a:rPr lang="en-US" sz="1600" b="1" i="0" kern="1200" dirty="0" smtClean="0">
                          <a:solidFill>
                            <a:schemeClr val="accent4"/>
                          </a:solidFill>
                          <a:latin typeface="+mn-lt"/>
                          <a:ea typeface="+mn-ea"/>
                          <a:cs typeface="+mn-cs"/>
                        </a:rPr>
                        <a:t>Wednesday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9:00am</a:t>
                      </a:r>
                      <a:r>
                        <a:rPr lang="en-GB" sz="1600" b="1" i="0" kern="1200" baseline="0" dirty="0" smtClean="0">
                          <a:solidFill>
                            <a:schemeClr val="accent4"/>
                          </a:solidFill>
                          <a:latin typeface="+mn-lt"/>
                          <a:ea typeface="+mn-ea"/>
                          <a:cs typeface="+mn-cs"/>
                        </a:rPr>
                        <a:t> – </a:t>
                      </a:r>
                    </a:p>
                    <a:p>
                      <a:pPr marL="0" algn="ctr" defTabSz="914400" rtl="0" eaLnBrk="1" latinLnBrk="0" hangingPunct="1"/>
                      <a:r>
                        <a:rPr lang="en-GB" sz="1600" b="1" i="0" kern="1200" baseline="0" dirty="0" smtClean="0">
                          <a:solidFill>
                            <a:schemeClr val="accent4"/>
                          </a:solidFill>
                          <a:latin typeface="+mn-lt"/>
                          <a:ea typeface="+mn-ea"/>
                          <a:cs typeface="+mn-cs"/>
                        </a:rPr>
                        <a:t>Live lesson</a:t>
                      </a:r>
                    </a:p>
                    <a:p>
                      <a:pPr marL="0" algn="ctr" defTabSz="914400" rtl="0" eaLnBrk="1" latinLnBrk="0" hangingPunct="1"/>
                      <a:r>
                        <a:rPr lang="en-GB" sz="1600" i="0" kern="1200" baseline="0" dirty="0" smtClean="0">
                          <a:solidFill>
                            <a:schemeClr val="accent4"/>
                          </a:solidFill>
                          <a:latin typeface="+mn-lt"/>
                          <a:ea typeface="+mn-ea"/>
                          <a:cs typeface="+mn-cs"/>
                        </a:rPr>
                        <a:t>9:30am - Maths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baseline="0" dirty="0" smtClean="0">
                          <a:solidFill>
                            <a:schemeClr val="accent4"/>
                          </a:solidFill>
                          <a:latin typeface="+mn-lt"/>
                          <a:ea typeface="+mn-ea"/>
                          <a:cs typeface="+mn-cs"/>
                        </a:rPr>
                        <a:t>11:30 – T4W</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0" kern="1200" dirty="0" smtClean="0">
                          <a:solidFill>
                            <a:schemeClr val="accent4"/>
                          </a:solidFill>
                          <a:latin typeface="+mn-lt"/>
                          <a:ea typeface="+mn-ea"/>
                          <a:cs typeface="+mn-cs"/>
                        </a:rPr>
                        <a:t>(GL words in files on teams)</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1" u="sng" kern="1200" dirty="0" smtClean="0">
                          <a:solidFill>
                            <a:schemeClr val="accent4"/>
                          </a:solidFill>
                          <a:latin typeface="+mn-lt"/>
                          <a:ea typeface="+mn-ea"/>
                          <a:cs typeface="+mn-cs"/>
                        </a:rPr>
                        <a:t>Miss Caldwell in school</a:t>
                      </a:r>
                      <a:r>
                        <a:rPr lang="en-GB" sz="1600" b="1" i="1" u="sng" kern="1200" baseline="0" dirty="0" smtClean="0">
                          <a:solidFill>
                            <a:schemeClr val="accent4"/>
                          </a:solidFill>
                          <a:latin typeface="+mn-lt"/>
                          <a:ea typeface="+mn-ea"/>
                          <a:cs typeface="+mn-cs"/>
                        </a:rPr>
                        <a:t> so will not be on teams.</a:t>
                      </a:r>
                    </a:p>
                    <a:p>
                      <a:pPr marL="0" algn="ctr" defTabSz="914400" rtl="0" eaLnBrk="1" latinLnBrk="0" hangingPunct="1"/>
                      <a:r>
                        <a:rPr lang="en-GB" sz="1600" b="0" i="0" kern="1200" baseline="0" dirty="0" smtClean="0">
                          <a:solidFill>
                            <a:schemeClr val="accent4"/>
                          </a:solidFill>
                          <a:latin typeface="+mn-lt"/>
                          <a:ea typeface="+mn-ea"/>
                          <a:cs typeface="+mn-cs"/>
                        </a:rPr>
                        <a:t>Robert </a:t>
                      </a:r>
                      <a:r>
                        <a:rPr lang="en-GB" sz="1600" b="0" i="0" kern="1200" baseline="0" dirty="0" smtClean="0">
                          <a:solidFill>
                            <a:schemeClr val="accent4"/>
                          </a:solidFill>
                          <a:latin typeface="+mn-lt"/>
                          <a:ea typeface="+mn-ea"/>
                          <a:cs typeface="+mn-cs"/>
                        </a:rPr>
                        <a:t>Burns Immortal Memory &amp; Learn Poems</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1052589">
                <a:tc>
                  <a:txBody>
                    <a:bodyPr/>
                    <a:lstStyle/>
                    <a:p>
                      <a:pPr marL="0" algn="l" defTabSz="914400" rtl="0" eaLnBrk="1" latinLnBrk="0" hangingPunct="1"/>
                      <a:r>
                        <a:rPr lang="en-US" sz="1600" b="1" i="0" kern="1200" dirty="0" smtClean="0">
                          <a:solidFill>
                            <a:schemeClr val="accent4"/>
                          </a:solidFill>
                          <a:latin typeface="+mn-lt"/>
                          <a:ea typeface="+mn-ea"/>
                          <a:cs typeface="+mn-cs"/>
                        </a:rPr>
                        <a:t>Thursday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GB" sz="1600" i="0" kern="1200" dirty="0" smtClean="0">
                          <a:solidFill>
                            <a:schemeClr val="accent4"/>
                          </a:solidFill>
                          <a:latin typeface="+mn-lt"/>
                          <a:ea typeface="+mn-ea"/>
                          <a:cs typeface="+mn-cs"/>
                        </a:rPr>
                        <a:t>Mrs</a:t>
                      </a:r>
                      <a:r>
                        <a:rPr lang="en-GB" sz="1600" i="0" kern="1200" baseline="0" dirty="0" smtClean="0">
                          <a:solidFill>
                            <a:schemeClr val="accent4"/>
                          </a:solidFill>
                          <a:latin typeface="+mn-lt"/>
                          <a:ea typeface="+mn-ea"/>
                          <a:cs typeface="+mn-cs"/>
                        </a:rPr>
                        <a:t>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gridSpan="3">
                  <a:txBody>
                    <a:bodyPr/>
                    <a:lstStyle/>
                    <a:p>
                      <a:pPr marL="0" algn="ctr" defTabSz="914400" rtl="0" eaLnBrk="1" latinLnBrk="0" hangingPunct="1"/>
                      <a:r>
                        <a:rPr lang="en-GB" sz="1600" i="0" kern="1200" dirty="0" smtClean="0">
                          <a:solidFill>
                            <a:schemeClr val="accent4"/>
                          </a:solidFill>
                          <a:latin typeface="+mn-lt"/>
                          <a:ea typeface="+mn-ea"/>
                          <a:cs typeface="+mn-cs"/>
                        </a:rPr>
                        <a:t>Mrs Briggs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alpha val="10000"/>
                      </a:srgbClr>
                    </a:solidFill>
                  </a:tcPr>
                </a:tc>
                <a:tc hMerge="1">
                  <a:txBody>
                    <a:bodyPr/>
                    <a:lstStyle/>
                    <a:p>
                      <a:endParaRPr lang="en-GB"/>
                    </a:p>
                  </a:txBody>
                  <a:tcPr/>
                </a:tc>
                <a:tc hMerge="1">
                  <a:txBody>
                    <a:bodyPr/>
                    <a:lstStyle/>
                    <a:p>
                      <a:endParaRPr lang="en-GB"/>
                    </a:p>
                  </a:txBody>
                  <a:tcPr/>
                </a:tc>
                <a:tc gridSpan="2">
                  <a:txBody>
                    <a:bodyPr/>
                    <a:lstStyle/>
                    <a:p>
                      <a:pPr marL="0" algn="ctr" defTabSz="914400" rtl="0" eaLnBrk="1" latinLnBrk="0" hangingPunct="1"/>
                      <a:r>
                        <a:rPr lang="en-GB" sz="1600" i="0" kern="1200" dirty="0" smtClean="0">
                          <a:solidFill>
                            <a:schemeClr val="accent4"/>
                          </a:solidFill>
                          <a:latin typeface="+mn-lt"/>
                          <a:ea typeface="+mn-ea"/>
                          <a:cs typeface="+mn-cs"/>
                        </a:rPr>
                        <a:t>1:00pm –</a:t>
                      </a:r>
                    </a:p>
                    <a:p>
                      <a:pPr marL="0" algn="ctr" defTabSz="914400" rtl="0" eaLnBrk="1" latinLnBrk="0" hangingPunct="1"/>
                      <a:r>
                        <a:rPr lang="en-GB" sz="1600" b="1" i="0" kern="1200" dirty="0" smtClean="0">
                          <a:solidFill>
                            <a:schemeClr val="accent4"/>
                          </a:solidFill>
                          <a:latin typeface="+mn-lt"/>
                          <a:ea typeface="+mn-ea"/>
                          <a:cs typeface="+mn-cs"/>
                        </a:rPr>
                        <a:t>Live Lesson + Video</a:t>
                      </a:r>
                      <a:r>
                        <a:rPr lang="en-GB" sz="1600" b="1" i="0" kern="1200" baseline="0" dirty="0" smtClean="0">
                          <a:solidFill>
                            <a:schemeClr val="accent4"/>
                          </a:solidFill>
                          <a:latin typeface="+mn-lt"/>
                          <a:ea typeface="+mn-ea"/>
                          <a:cs typeface="+mn-cs"/>
                        </a:rPr>
                        <a:t> Recording</a:t>
                      </a:r>
                      <a:endParaRPr lang="en-GB" sz="1600" b="1" i="0" kern="1200" dirty="0" smtClean="0">
                        <a:solidFill>
                          <a:schemeClr val="accent4"/>
                        </a:solidFill>
                        <a:latin typeface="+mn-lt"/>
                        <a:ea typeface="+mn-ea"/>
                        <a:cs typeface="+mn-cs"/>
                      </a:endParaRPr>
                    </a:p>
                    <a:p>
                      <a:pPr marL="0" algn="ctr" defTabSz="914400" rtl="0" eaLnBrk="1" latinLnBrk="0" hangingPunct="1"/>
                      <a:r>
                        <a:rPr lang="en-GB" sz="1600" b="0" i="0" kern="1200" dirty="0" smtClean="0">
                          <a:solidFill>
                            <a:schemeClr val="accent4"/>
                          </a:solidFill>
                          <a:latin typeface="+mn-lt"/>
                          <a:ea typeface="+mn-ea"/>
                          <a:cs typeface="+mn-cs"/>
                        </a:rPr>
                        <a:t>1:30pm</a:t>
                      </a:r>
                      <a:r>
                        <a:rPr lang="en-GB" sz="1600" b="0" i="0" kern="1200" baseline="0" dirty="0">
                          <a:solidFill>
                            <a:schemeClr val="accent4"/>
                          </a:solidFill>
                          <a:latin typeface="+mn-lt"/>
                          <a:ea typeface="+mn-ea"/>
                          <a:cs typeface="+mn-cs"/>
                        </a:rPr>
                        <a:t> </a:t>
                      </a:r>
                      <a:r>
                        <a:rPr lang="en-GB" sz="1600" b="0" i="0" kern="1200" baseline="0" dirty="0" smtClean="0">
                          <a:solidFill>
                            <a:schemeClr val="accent4"/>
                          </a:solidFill>
                          <a:latin typeface="+mn-lt"/>
                          <a:ea typeface="+mn-ea"/>
                          <a:cs typeface="+mn-cs"/>
                        </a:rPr>
                        <a:t>– </a:t>
                      </a:r>
                    </a:p>
                    <a:p>
                      <a:pPr marL="0" algn="ctr" defTabSz="914400" rtl="0" eaLnBrk="1" latinLnBrk="0" hangingPunct="1"/>
                      <a:r>
                        <a:rPr lang="en-GB" sz="1600" b="0" i="0" kern="1200" baseline="0" dirty="0" smtClean="0">
                          <a:solidFill>
                            <a:schemeClr val="accent4"/>
                          </a:solidFill>
                          <a:latin typeface="+mn-lt"/>
                          <a:ea typeface="+mn-ea"/>
                          <a:cs typeface="+mn-cs"/>
                        </a:rPr>
                        <a:t>Reading Task</a:t>
                      </a: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10000"/>
                      </a:schemeClr>
                    </a:solidFill>
                  </a:tcPr>
                </a:tc>
                <a:tc hMerge="1">
                  <a:txBody>
                    <a:bodyPr/>
                    <a:lstStyle/>
                    <a:p>
                      <a:endParaRPr lang="en-GB"/>
                    </a:p>
                  </a:txBody>
                  <a:tcPr/>
                </a:tc>
                <a:extLst>
                  <a:ext uri="{0D108BD9-81ED-4DB2-BD59-A6C34878D82A}">
                    <a16:rowId xmlns:a16="http://schemas.microsoft.com/office/drawing/2014/main" val="3774068911"/>
                  </a:ext>
                </a:extLst>
              </a:tr>
              <a:tr h="1293181">
                <a:tc>
                  <a:txBody>
                    <a:bodyPr/>
                    <a:lstStyle/>
                    <a:p>
                      <a:pPr marL="0" algn="l" defTabSz="914400" rtl="0" eaLnBrk="1" latinLnBrk="0" hangingPunct="1"/>
                      <a:r>
                        <a:rPr lang="en-US" sz="1600" b="1" i="0" kern="1200" dirty="0" smtClean="0">
                          <a:solidFill>
                            <a:schemeClr val="accent4"/>
                          </a:solidFill>
                          <a:latin typeface="+mn-lt"/>
                          <a:ea typeface="+mn-ea"/>
                          <a:cs typeface="+mn-cs"/>
                        </a:rPr>
                        <a:t>Friday</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GB" sz="1600" i="0" kern="1200" baseline="0" dirty="0" smtClean="0">
                          <a:solidFill>
                            <a:schemeClr val="accent4"/>
                          </a:solidFill>
                          <a:latin typeface="+mn-lt"/>
                          <a:ea typeface="+mn-ea"/>
                          <a:cs typeface="+mn-cs"/>
                        </a:rPr>
                        <a:t>PE with Joe Wicks (</a:t>
                      </a:r>
                      <a:r>
                        <a:rPr lang="en-GB" sz="1600" i="0" kern="1200" baseline="0" dirty="0" err="1" smtClean="0">
                          <a:solidFill>
                            <a:schemeClr val="accent4"/>
                          </a:solidFill>
                          <a:latin typeface="+mn-lt"/>
                          <a:ea typeface="+mn-ea"/>
                          <a:cs typeface="+mn-cs"/>
                        </a:rPr>
                        <a:t>youtube</a:t>
                      </a:r>
                      <a:r>
                        <a:rPr lang="en-GB" sz="1600" i="0" kern="1200" baseline="0" dirty="0" smtClean="0">
                          <a:solidFill>
                            <a:schemeClr val="accent4"/>
                          </a:solidFill>
                          <a:latin typeface="+mn-lt"/>
                          <a:ea typeface="+mn-ea"/>
                          <a:cs typeface="+mn-cs"/>
                        </a:rPr>
                        <a:t>) OR I’m a Celeb Fitness camp or workout of your choice</a:t>
                      </a:r>
                      <a:endParaRPr lang="ru-RU" sz="1600" i="0" kern="1200" dirty="0" smtClean="0">
                        <a:solidFill>
                          <a:schemeClr val="accent4"/>
                        </a:solidFill>
                        <a:latin typeface="+mn-lt"/>
                        <a:ea typeface="+mn-ea"/>
                        <a:cs typeface="+mn-cs"/>
                      </a:endParaRPr>
                    </a:p>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kern="1200" dirty="0" smtClean="0">
                          <a:solidFill>
                            <a:schemeClr val="accent4"/>
                          </a:solidFill>
                          <a:latin typeface="+mn-lt"/>
                          <a:ea typeface="+mn-ea"/>
                          <a:cs typeface="+mn-cs"/>
                        </a:rPr>
                        <a:t>11:00am</a:t>
                      </a:r>
                      <a:r>
                        <a:rPr lang="en-GB" sz="1600" b="1" i="0" kern="1200" baseline="0" dirty="0" smtClean="0">
                          <a:solidFill>
                            <a:schemeClr val="accent4"/>
                          </a:solidFill>
                          <a:latin typeface="+mn-lt"/>
                          <a:ea typeface="+mn-ea"/>
                          <a:cs typeface="+mn-cs"/>
                        </a:rPr>
                        <a:t> – Live Lesson</a:t>
                      </a:r>
                    </a:p>
                    <a:p>
                      <a:pPr marL="0" algn="ctr" defTabSz="914400" rtl="0" eaLnBrk="1" latinLnBrk="0" hangingPunct="1"/>
                      <a:r>
                        <a:rPr lang="en-GB" sz="1600" i="0" kern="1200" dirty="0" smtClean="0">
                          <a:solidFill>
                            <a:schemeClr val="accent4"/>
                          </a:solidFill>
                          <a:latin typeface="+mn-lt"/>
                          <a:ea typeface="+mn-ea"/>
                          <a:cs typeface="+mn-cs"/>
                        </a:rPr>
                        <a:t>Mental Maths</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marL="0" algn="ctr" defTabSz="914400" rtl="0" eaLnBrk="1" latinLnBrk="0" hangingPunct="1"/>
                      <a:r>
                        <a:rPr lang="en-GB" sz="1600" i="0" kern="1200" dirty="0" smtClean="0">
                          <a:solidFill>
                            <a:schemeClr val="accent4"/>
                          </a:solidFill>
                          <a:latin typeface="+mn-lt"/>
                          <a:ea typeface="+mn-ea"/>
                          <a:cs typeface="+mn-cs"/>
                        </a:rPr>
                        <a:t>HWB – </a:t>
                      </a:r>
                      <a:r>
                        <a:rPr lang="en-GB" sz="1600" i="0" kern="1200" smtClean="0">
                          <a:solidFill>
                            <a:schemeClr val="accent4"/>
                          </a:solidFill>
                          <a:latin typeface="+mn-lt"/>
                          <a:ea typeface="+mn-ea"/>
                          <a:cs typeface="+mn-cs"/>
                        </a:rPr>
                        <a:t>Internet Safety</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1" i="0" kern="1200" dirty="0" smtClean="0">
                          <a:solidFill>
                            <a:schemeClr val="accent4"/>
                          </a:solidFill>
                          <a:latin typeface="+mn-lt"/>
                          <a:ea typeface="+mn-ea"/>
                          <a:cs typeface="+mn-cs"/>
                        </a:rPr>
                        <a:t>1:00pm</a:t>
                      </a:r>
                      <a:r>
                        <a:rPr lang="en-GB" sz="1600" b="1" i="0" kern="1200" baseline="0" dirty="0" smtClean="0">
                          <a:solidFill>
                            <a:schemeClr val="accent4"/>
                          </a:solidFill>
                          <a:latin typeface="+mn-lt"/>
                          <a:ea typeface="+mn-ea"/>
                          <a:cs typeface="+mn-cs"/>
                        </a:rPr>
                        <a:t> –</a:t>
                      </a:r>
                    </a:p>
                    <a:p>
                      <a:pPr marL="0" algn="ctr" defTabSz="914400" rtl="0" eaLnBrk="1" latinLnBrk="0" hangingPunct="1"/>
                      <a:r>
                        <a:rPr lang="en-GB" sz="1600" b="1" i="0" kern="1200" baseline="0" dirty="0" smtClean="0">
                          <a:solidFill>
                            <a:schemeClr val="accent4"/>
                          </a:solidFill>
                          <a:latin typeface="+mn-lt"/>
                          <a:ea typeface="+mn-ea"/>
                          <a:cs typeface="+mn-cs"/>
                        </a:rPr>
                        <a:t>Live Fun 31 games</a:t>
                      </a:r>
                      <a:endParaRPr lang="ru-RU" sz="16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GB" sz="1600" b="0" i="0" kern="1200" dirty="0" smtClean="0">
                          <a:solidFill>
                            <a:schemeClr val="accent4"/>
                          </a:solidFill>
                          <a:latin typeface="+mn-lt"/>
                          <a:ea typeface="+mn-ea"/>
                          <a:cs typeface="+mn-cs"/>
                        </a:rPr>
                        <a:t>1:30pm – Robert</a:t>
                      </a:r>
                      <a:r>
                        <a:rPr lang="en-GB" sz="1600" b="0" i="0" kern="1200" baseline="0" dirty="0" smtClean="0">
                          <a:solidFill>
                            <a:schemeClr val="accent4"/>
                          </a:solidFill>
                          <a:latin typeface="+mn-lt"/>
                          <a:ea typeface="+mn-ea"/>
                          <a:cs typeface="+mn-cs"/>
                        </a:rPr>
                        <a:t> Burns art</a:t>
                      </a:r>
                      <a:endParaRPr lang="ru-RU" sz="1600" b="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263446"/>
                  </a:ext>
                </a:extLst>
              </a:tr>
            </a:tbl>
          </a:graphicData>
        </a:graphic>
      </p:graphicFrame>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2</a:t>
            </a:fld>
            <a:endParaRPr lang="en-US" dirty="0"/>
          </a:p>
        </p:txBody>
      </p:sp>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Angles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20.01.21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identify different lines of symmetry in flags.</a:t>
            </a:r>
          </a:p>
        </p:txBody>
      </p:sp>
      <p:graphicFrame>
        <p:nvGraphicFramePr>
          <p:cNvPr id="13" name="Table 12"/>
          <p:cNvGraphicFramePr>
            <a:graphicFrameLocks noGrp="1"/>
          </p:cNvGraphicFramePr>
          <p:nvPr>
            <p:extLst>
              <p:ext uri="{D42A27DB-BD31-4B8C-83A1-F6EECF244321}">
                <p14:modId xmlns:p14="http://schemas.microsoft.com/office/powerpoint/2010/main" val="820260163"/>
              </p:ext>
            </p:extLst>
          </p:nvPr>
        </p:nvGraphicFramePr>
        <p:xfrm>
          <a:off x="365059" y="2046836"/>
          <a:ext cx="4981862" cy="4599321"/>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Live Lesson – lines</a:t>
                      </a:r>
                      <a:r>
                        <a:rPr lang="en-GB" sz="1800" baseline="0" dirty="0" smtClean="0"/>
                        <a:t> of symmetry in flags. </a:t>
                      </a:r>
                    </a:p>
                    <a:p>
                      <a:pPr marL="457200" indent="-457200">
                        <a:buAutoNum type="arabicPeriod"/>
                      </a:pPr>
                      <a:endParaRPr lang="en-GB" sz="1800" baseline="0" dirty="0" smtClean="0"/>
                    </a:p>
                    <a:p>
                      <a:pPr marL="457200" indent="-457200">
                        <a:buAutoNum type="arabicPeriod"/>
                      </a:pPr>
                      <a:r>
                        <a:rPr lang="en-GB" sz="1800" baseline="0" dirty="0" smtClean="0"/>
                        <a:t>Have a look at all of the flags of the world </a:t>
                      </a:r>
                      <a:r>
                        <a:rPr lang="en-GB" sz="1800" baseline="0" dirty="0" smtClean="0">
                          <a:hlinkClick r:id="rId2"/>
                        </a:rPr>
                        <a:t>https://flagsworld.org/</a:t>
                      </a:r>
                      <a:r>
                        <a:rPr lang="en-GB" sz="1800" baseline="0" dirty="0" smtClean="0"/>
                        <a:t> - can you note down the country then how many lines of symmetry the flag has? (you can draw/print them out and try folding them to see if it is the same on both sides whichever way you fold if you get stuck)</a:t>
                      </a:r>
                    </a:p>
                    <a:p>
                      <a:pPr marL="457200" indent="-457200">
                        <a:buAutoNum type="arabicPeriod"/>
                      </a:pPr>
                      <a:endParaRPr lang="en-GB" sz="1800" baseline="0" dirty="0" smtClean="0"/>
                    </a:p>
                    <a:p>
                      <a:pPr marL="457200" indent="-457200">
                        <a:buAutoNum type="arabicPeriod"/>
                      </a:pPr>
                      <a:r>
                        <a:rPr lang="en-GB" sz="1800" baseline="0" dirty="0" smtClean="0"/>
                        <a:t>Complete the table on the right using tally marks.</a:t>
                      </a:r>
                    </a:p>
                    <a:p>
                      <a:pPr marL="457200" indent="-457200">
                        <a:buAutoNum type="arabicPeriod"/>
                      </a:pPr>
                      <a:endParaRPr lang="en-GB" sz="1800" baseline="0" dirty="0" smtClean="0"/>
                    </a:p>
                    <a:p>
                      <a:pPr marL="457200" indent="-457200">
                        <a:buAutoNum type="arabicPeriod"/>
                      </a:pPr>
                      <a:r>
                        <a:rPr lang="en-GB" sz="1800" baseline="0" dirty="0" smtClean="0"/>
                        <a:t>Which flags were easy to figure out? Why? Which flags were difficult? Why?</a:t>
                      </a:r>
                    </a:p>
                  </a:txBody>
                  <a:tcPr/>
                </a:tc>
                <a:extLst>
                  <a:ext uri="{0D108BD9-81ED-4DB2-BD59-A6C34878D82A}">
                    <a16:rowId xmlns:a16="http://schemas.microsoft.com/office/drawing/2014/main" val="803849920"/>
                  </a:ext>
                </a:extLst>
              </a:tr>
            </a:tbl>
          </a:graphicData>
        </a:graphic>
      </p:graphicFrame>
      <p:pic>
        <p:nvPicPr>
          <p:cNvPr id="5" name="Picture 4"/>
          <p:cNvPicPr>
            <a:picLocks noChangeAspect="1"/>
          </p:cNvPicPr>
          <p:nvPr/>
        </p:nvPicPr>
        <p:blipFill>
          <a:blip r:embed="rId3"/>
          <a:stretch>
            <a:fillRect/>
          </a:stretch>
        </p:blipFill>
        <p:spPr>
          <a:xfrm>
            <a:off x="5346921" y="2284832"/>
            <a:ext cx="6845079" cy="3713884"/>
          </a:xfrm>
          <a:prstGeom prst="rect">
            <a:avLst/>
          </a:prstGeom>
        </p:spPr>
      </p:pic>
    </p:spTree>
    <p:extLst>
      <p:ext uri="{BB962C8B-B14F-4D97-AF65-F5344CB8AC3E}">
        <p14:creationId xmlns:p14="http://schemas.microsoft.com/office/powerpoint/2010/main" val="379152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20</a:t>
            </a:r>
            <a:r>
              <a:rPr lang="en-US" sz="2800" baseline="30000" dirty="0" smtClean="0">
                <a:solidFill>
                  <a:schemeClr val="tx2"/>
                </a:solidFill>
              </a:rPr>
              <a:t>h</a:t>
            </a:r>
            <a:r>
              <a:rPr lang="en-US" sz="2800" dirty="0" smtClean="0">
                <a:solidFill>
                  <a:schemeClr val="tx2"/>
                </a:solidFill>
              </a:rPr>
              <a:t> January 2021</a:t>
            </a:r>
          </a:p>
          <a:p>
            <a:r>
              <a:rPr lang="en-US" sz="2800" dirty="0" smtClean="0">
                <a:solidFill>
                  <a:schemeClr val="tx2"/>
                </a:solidFill>
              </a:rPr>
              <a:t>LI: to innovate a monster.</a:t>
            </a:r>
          </a:p>
        </p:txBody>
      </p:sp>
      <p:graphicFrame>
        <p:nvGraphicFramePr>
          <p:cNvPr id="6" name="Table 5"/>
          <p:cNvGraphicFramePr>
            <a:graphicFrameLocks noGrp="1"/>
          </p:cNvGraphicFramePr>
          <p:nvPr>
            <p:extLst>
              <p:ext uri="{D42A27DB-BD31-4B8C-83A1-F6EECF244321}">
                <p14:modId xmlns:p14="http://schemas.microsoft.com/office/powerpoint/2010/main" val="1506735717"/>
              </p:ext>
            </p:extLst>
          </p:nvPr>
        </p:nvGraphicFramePr>
        <p:xfrm>
          <a:off x="2315841" y="1531336"/>
          <a:ext cx="8255004" cy="4560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387105">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4173737">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or listen to the model text (see next slide or listen here: </a:t>
                      </a:r>
                      <a:r>
                        <a:rPr lang="en-GB" sz="1800" b="0" i="0" u="none" strike="noStrike" kern="1200" baseline="0" dirty="0" smtClean="0">
                          <a:solidFill>
                            <a:schemeClr val="dk1"/>
                          </a:solidFill>
                          <a:latin typeface="+mn-lt"/>
                          <a:ea typeface="+mn-ea"/>
                          <a:cs typeface="+mn-cs"/>
                          <a:hlinkClick r:id="rId2"/>
                        </a:rPr>
                        <a:t>https://soundcloud.com/talkforwriting/swamp/s-28ED2KJCK6n</a:t>
                      </a:r>
                      <a:endParaRPr lang="en-GB" sz="1800" b="0" i="0" u="none" strike="noStrike" kern="1200" baseline="0" dirty="0" smtClean="0">
                        <a:solidFill>
                          <a:schemeClr val="dk1"/>
                        </a:solidFill>
                        <a:latin typeface="+mn-lt"/>
                        <a:ea typeface="+mn-ea"/>
                        <a:cs typeface="+mn-cs"/>
                      </a:endParaRPr>
                    </a:p>
                    <a:p>
                      <a:pPr marL="457200" indent="-457200">
                        <a:buAutoNum type="arabicPeriod"/>
                      </a:pPr>
                      <a:endParaRPr lang="en-GB" sz="2400" baseline="0" dirty="0" smtClean="0"/>
                    </a:p>
                    <a:p>
                      <a:pPr marL="457200" indent="-457200">
                        <a:buAutoNum type="arabicPeriod"/>
                      </a:pPr>
                      <a:r>
                        <a:rPr lang="en-GB" sz="2400" baseline="0" dirty="0" smtClean="0"/>
                        <a:t>Think about what you would like your own monster to be like. Complete the tasks on the following slide to detail everything about your monster. (Remember to use descriptive techniques &amp; formal language!)</a:t>
                      </a:r>
                    </a:p>
                    <a:p>
                      <a:pPr marL="0" indent="0">
                        <a:buNone/>
                      </a:pPr>
                      <a:endParaRPr lang="en-GB" sz="2400" dirty="0" smtClean="0"/>
                    </a:p>
                    <a:p>
                      <a:pPr marL="457200" indent="-457200">
                        <a:buAutoNum type="arabicPeriod"/>
                      </a:pP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33377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512956"/>
            <a:ext cx="8017727" cy="6188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p:cNvSpPr>
            <a:spLocks noGrp="1"/>
          </p:cNvSpPr>
          <p:nvPr>
            <p:ph type="title"/>
          </p:nvPr>
        </p:nvSpPr>
        <p:spPr/>
        <p:txBody>
          <a:bodyPr/>
          <a:lstStyle/>
          <a:p>
            <a:r>
              <a:rPr lang="en-GB" dirty="0" smtClean="0"/>
              <a:t>Part 1</a:t>
            </a:r>
            <a:endParaRPr lang="en-GB" dirty="0"/>
          </a:p>
        </p:txBody>
      </p:sp>
      <p:sp>
        <p:nvSpPr>
          <p:cNvPr id="5" name="Text Placeholder 4"/>
          <p:cNvSpPr>
            <a:spLocks noGrp="1"/>
          </p:cNvSpPr>
          <p:nvPr>
            <p:ph type="body" sz="quarter" idx="13"/>
          </p:nvPr>
        </p:nvSpPr>
        <p:spPr>
          <a:xfrm>
            <a:off x="1444440" y="2774690"/>
            <a:ext cx="9303119" cy="2111508"/>
          </a:xfrm>
        </p:spPr>
        <p:txBody>
          <a:bodyPr>
            <a:noAutofit/>
          </a:bodyPr>
          <a:lstStyle/>
          <a:p>
            <a:r>
              <a:rPr lang="en-GB" sz="2000" b="1" u="sng" dirty="0"/>
              <a:t>Swamp Monsters</a:t>
            </a:r>
          </a:p>
          <a:p>
            <a:r>
              <a:rPr lang="en-GB" sz="2000" dirty="0">
                <a:solidFill>
                  <a:schemeClr val="accent1"/>
                </a:solidFill>
              </a:rPr>
              <a:t>Do you ever wonder what might be lurking in the murky swamps of</a:t>
            </a:r>
          </a:p>
          <a:p>
            <a:r>
              <a:rPr lang="en-GB" sz="2000" dirty="0">
                <a:solidFill>
                  <a:schemeClr val="accent1"/>
                </a:solidFill>
              </a:rPr>
              <a:t>our world? </a:t>
            </a:r>
            <a:r>
              <a:rPr lang="en-GB" sz="2000" dirty="0">
                <a:solidFill>
                  <a:srgbClr val="FF0000"/>
                </a:solidFill>
              </a:rPr>
              <a:t>Rumour has it that the fabled swamp monster is not</a:t>
            </a:r>
          </a:p>
          <a:p>
            <a:r>
              <a:rPr lang="en-GB" sz="2000" dirty="0">
                <a:solidFill>
                  <a:srgbClr val="FF0000"/>
                </a:solidFill>
              </a:rPr>
              <a:t>just a creature mentioned in myth and legend but it actually</a:t>
            </a:r>
          </a:p>
          <a:p>
            <a:r>
              <a:rPr lang="en-GB" sz="2000" dirty="0">
                <a:solidFill>
                  <a:srgbClr val="FF0000"/>
                </a:solidFill>
              </a:rPr>
              <a:t>exists! Now is your chance to find out all that has been discovered</a:t>
            </a:r>
          </a:p>
          <a:p>
            <a:r>
              <a:rPr lang="en-GB" sz="2000" dirty="0">
                <a:solidFill>
                  <a:srgbClr val="FF0000"/>
                </a:solidFill>
              </a:rPr>
              <a:t>about this unique being.</a:t>
            </a:r>
          </a:p>
          <a:p>
            <a:r>
              <a:rPr lang="en-GB" sz="2000" dirty="0" smtClean="0">
                <a:solidFill>
                  <a:schemeClr val="accent3"/>
                </a:solidFill>
              </a:rPr>
              <a:t>Swamp monsters are rumoured to inhabit the most remote and</a:t>
            </a:r>
          </a:p>
          <a:p>
            <a:r>
              <a:rPr lang="en-GB" sz="2000" dirty="0" smtClean="0">
                <a:solidFill>
                  <a:schemeClr val="accent3"/>
                </a:solidFill>
              </a:rPr>
              <a:t>humid swamps of the Amazon rainforest. Living in total solitude, it is</a:t>
            </a:r>
          </a:p>
          <a:p>
            <a:r>
              <a:rPr lang="en-GB" sz="2000" dirty="0" smtClean="0">
                <a:solidFill>
                  <a:schemeClr val="accent3"/>
                </a:solidFill>
              </a:rPr>
              <a:t>believed that there is, perhaps, only one swamp monster on our</a:t>
            </a:r>
          </a:p>
          <a:p>
            <a:r>
              <a:rPr lang="en-GB" sz="2000" dirty="0" smtClean="0">
                <a:solidFill>
                  <a:schemeClr val="accent3"/>
                </a:solidFill>
              </a:rPr>
              <a:t>planet, making it a mystery how they reproduce. Dr Patrick Thurston</a:t>
            </a:r>
          </a:p>
          <a:p>
            <a:r>
              <a:rPr lang="en-GB" sz="2000" dirty="0" smtClean="0">
                <a:solidFill>
                  <a:schemeClr val="accent3"/>
                </a:solidFill>
              </a:rPr>
              <a:t>- world renowned </a:t>
            </a:r>
            <a:r>
              <a:rPr lang="en-GB" sz="2000" dirty="0" err="1" smtClean="0">
                <a:solidFill>
                  <a:schemeClr val="accent3"/>
                </a:solidFill>
              </a:rPr>
              <a:t>monsterologist</a:t>
            </a:r>
            <a:r>
              <a:rPr lang="en-GB" sz="2000" dirty="0" smtClean="0">
                <a:solidFill>
                  <a:schemeClr val="accent3"/>
                </a:solidFill>
              </a:rPr>
              <a:t> from Bristol University - could</a:t>
            </a:r>
          </a:p>
          <a:p>
            <a:r>
              <a:rPr lang="en-GB" sz="2000" dirty="0" smtClean="0">
                <a:solidFill>
                  <a:schemeClr val="accent3"/>
                </a:solidFill>
              </a:rPr>
              <a:t>perhaps be the only living person ever to see this magnificent</a:t>
            </a:r>
          </a:p>
          <a:p>
            <a:r>
              <a:rPr lang="en-GB" sz="2000" dirty="0" smtClean="0">
                <a:solidFill>
                  <a:schemeClr val="accent3"/>
                </a:solidFill>
              </a:rPr>
              <a:t>creature: “You cannot believe the pure majesty of the swamp</a:t>
            </a:r>
          </a:p>
          <a:p>
            <a:r>
              <a:rPr lang="en-GB" sz="2000" dirty="0" smtClean="0">
                <a:solidFill>
                  <a:schemeClr val="accent3"/>
                </a:solidFill>
              </a:rPr>
              <a:t>monster. They seem as if they are ‘one with the swamp’ living in pure</a:t>
            </a:r>
          </a:p>
          <a:p>
            <a:r>
              <a:rPr lang="en-GB" sz="2000" dirty="0" smtClean="0">
                <a:solidFill>
                  <a:schemeClr val="accent3"/>
                </a:solidFill>
              </a:rPr>
              <a:t>harmony with their habitat.”</a:t>
            </a:r>
          </a:p>
          <a:p>
            <a:r>
              <a:rPr lang="en-GB" sz="2000" dirty="0" smtClean="0"/>
              <a:t>.</a:t>
            </a:r>
            <a:endParaRPr lang="en-GB" sz="2000" dirty="0"/>
          </a:p>
        </p:txBody>
      </p:sp>
    </p:spTree>
    <p:extLst>
      <p:ext uri="{BB962C8B-B14F-4D97-AF65-F5344CB8AC3E}">
        <p14:creationId xmlns:p14="http://schemas.microsoft.com/office/powerpoint/2010/main" val="69203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p:cNvSpPr>
            <a:spLocks noGrp="1"/>
          </p:cNvSpPr>
          <p:nvPr>
            <p:ph type="title"/>
          </p:nvPr>
        </p:nvSpPr>
        <p:spPr/>
        <p:txBody>
          <a:bodyPr/>
          <a:lstStyle/>
          <a:p>
            <a:r>
              <a:rPr lang="en-GB" dirty="0" smtClean="0"/>
              <a:t>Part 2</a:t>
            </a:r>
            <a:endParaRPr lang="en-GB" dirty="0"/>
          </a:p>
        </p:txBody>
      </p:sp>
      <p:sp>
        <p:nvSpPr>
          <p:cNvPr id="5" name="Text Placeholder 4"/>
          <p:cNvSpPr>
            <a:spLocks noGrp="1"/>
          </p:cNvSpPr>
          <p:nvPr>
            <p:ph type="body" sz="quarter" idx="13"/>
          </p:nvPr>
        </p:nvSpPr>
        <p:spPr>
          <a:xfrm>
            <a:off x="1444440" y="2363791"/>
            <a:ext cx="9303119" cy="2111508"/>
          </a:xfrm>
        </p:spPr>
        <p:txBody>
          <a:bodyPr>
            <a:noAutofit/>
          </a:bodyPr>
          <a:lstStyle/>
          <a:p>
            <a:r>
              <a:rPr lang="en-GB" sz="1600" dirty="0">
                <a:solidFill>
                  <a:schemeClr val="tx1"/>
                </a:solidFill>
              </a:rPr>
              <a:t>Swamp monsters don’t just live in swamps they resemble them.</a:t>
            </a:r>
          </a:p>
          <a:p>
            <a:r>
              <a:rPr lang="en-GB" sz="1600" dirty="0">
                <a:solidFill>
                  <a:schemeClr val="tx1"/>
                </a:solidFill>
              </a:rPr>
              <a:t>Being experts in camouflage, they are indistinguishable from their</a:t>
            </a:r>
          </a:p>
          <a:p>
            <a:r>
              <a:rPr lang="en-GB" sz="1600" dirty="0">
                <a:solidFill>
                  <a:schemeClr val="tx1"/>
                </a:solidFill>
              </a:rPr>
              <a:t>environment. Their bodies are made from this environment: limbs</a:t>
            </a:r>
          </a:p>
          <a:p>
            <a:r>
              <a:rPr lang="en-GB" sz="1600" dirty="0">
                <a:solidFill>
                  <a:schemeClr val="tx1"/>
                </a:solidFill>
              </a:rPr>
              <a:t>of gnarled branches, incredibly long fingers and glowing, iridescent</a:t>
            </a:r>
          </a:p>
          <a:p>
            <a:r>
              <a:rPr lang="en-GB" sz="1600" dirty="0">
                <a:solidFill>
                  <a:schemeClr val="tx1"/>
                </a:solidFill>
              </a:rPr>
              <a:t>hair which changes colour to match their mood. The most</a:t>
            </a:r>
          </a:p>
          <a:p>
            <a:r>
              <a:rPr lang="en-GB" sz="1600" dirty="0">
                <a:solidFill>
                  <a:schemeClr val="tx1"/>
                </a:solidFill>
              </a:rPr>
              <a:t>incredible thing about a swamp monster is that they have</a:t>
            </a:r>
          </a:p>
          <a:p>
            <a:r>
              <a:rPr lang="en-GB" sz="1600" dirty="0">
                <a:solidFill>
                  <a:schemeClr val="tx1"/>
                </a:solidFill>
              </a:rPr>
              <a:t>translucent breathing tubes meaning they can stay underwater</a:t>
            </a:r>
          </a:p>
          <a:p>
            <a:r>
              <a:rPr lang="en-GB" sz="1600" dirty="0">
                <a:solidFill>
                  <a:schemeClr val="tx1"/>
                </a:solidFill>
              </a:rPr>
              <a:t>indefinitely but continue to breathe.</a:t>
            </a:r>
          </a:p>
          <a:p>
            <a:r>
              <a:rPr lang="en-GB" sz="1600" dirty="0">
                <a:solidFill>
                  <a:schemeClr val="accent1"/>
                </a:solidFill>
              </a:rPr>
              <a:t>Have you ever wondered what a swamp monster eats? Their diet</a:t>
            </a:r>
          </a:p>
          <a:p>
            <a:r>
              <a:rPr lang="en-GB" sz="1600" dirty="0">
                <a:solidFill>
                  <a:schemeClr val="accent1"/>
                </a:solidFill>
              </a:rPr>
              <a:t>consists of herons, rats and even alligators which they hypnotise</a:t>
            </a:r>
          </a:p>
          <a:p>
            <a:r>
              <a:rPr lang="en-GB" sz="1600" dirty="0">
                <a:solidFill>
                  <a:schemeClr val="accent1"/>
                </a:solidFill>
              </a:rPr>
              <a:t>with their ever-staring, haunting eyes. Transfixed, any animal is</a:t>
            </a:r>
          </a:p>
          <a:p>
            <a:r>
              <a:rPr lang="en-GB" sz="1600" dirty="0">
                <a:solidFill>
                  <a:schemeClr val="accent1"/>
                </a:solidFill>
              </a:rPr>
              <a:t>helpless to the swamp monster who squeezes the life from them</a:t>
            </a:r>
          </a:p>
          <a:p>
            <a:r>
              <a:rPr lang="en-GB" sz="1600" dirty="0">
                <a:solidFill>
                  <a:schemeClr val="accent1"/>
                </a:solidFill>
              </a:rPr>
              <a:t>with its lean, powerful limbs. The swamp monster’s tongue has the</a:t>
            </a:r>
          </a:p>
          <a:p>
            <a:r>
              <a:rPr lang="en-GB" sz="1600" dirty="0">
                <a:solidFill>
                  <a:schemeClr val="accent1"/>
                </a:solidFill>
              </a:rPr>
              <a:t>ability to taste the air; this allows it to identify when its prey is</a:t>
            </a:r>
          </a:p>
          <a:p>
            <a:r>
              <a:rPr lang="en-GB" sz="1600" dirty="0">
                <a:solidFill>
                  <a:schemeClr val="accent1"/>
                </a:solidFill>
              </a:rPr>
              <a:t>close by.</a:t>
            </a:r>
          </a:p>
          <a:p>
            <a:r>
              <a:rPr lang="en-GB" sz="1600" dirty="0">
                <a:solidFill>
                  <a:schemeClr val="accent6"/>
                </a:solidFill>
              </a:rPr>
              <a:t>If you are now tempted to try and spot a swamp monster, we advise</a:t>
            </a:r>
          </a:p>
          <a:p>
            <a:r>
              <a:rPr lang="en-GB" sz="1600" dirty="0">
                <a:solidFill>
                  <a:schemeClr val="accent6"/>
                </a:solidFill>
              </a:rPr>
              <a:t>extreme caution! This beautiful but deadly creature should be left in</a:t>
            </a:r>
          </a:p>
          <a:p>
            <a:r>
              <a:rPr lang="en-GB" sz="1600" dirty="0">
                <a:solidFill>
                  <a:schemeClr val="accent6"/>
                </a:solidFill>
              </a:rPr>
              <a:t>solitude to be studied only by experts trained in </a:t>
            </a:r>
            <a:r>
              <a:rPr lang="en-GB" sz="1600" dirty="0" err="1">
                <a:solidFill>
                  <a:schemeClr val="accent6"/>
                </a:solidFill>
              </a:rPr>
              <a:t>monsterology</a:t>
            </a:r>
            <a:r>
              <a:rPr lang="en-GB" sz="1600" dirty="0" smtClean="0">
                <a:solidFill>
                  <a:schemeClr val="accent6"/>
                </a:solidFill>
              </a:rPr>
              <a:t>.</a:t>
            </a:r>
            <a:endParaRPr lang="en-GB" sz="1600" dirty="0">
              <a:solidFill>
                <a:schemeClr val="accent6"/>
              </a:solidFill>
            </a:endParaRPr>
          </a:p>
        </p:txBody>
      </p:sp>
    </p:spTree>
    <p:extLst>
      <p:ext uri="{BB962C8B-B14F-4D97-AF65-F5344CB8AC3E}">
        <p14:creationId xmlns:p14="http://schemas.microsoft.com/office/powerpoint/2010/main" val="48987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20</a:t>
            </a:r>
            <a:r>
              <a:rPr lang="en-US" sz="2800" baseline="30000" dirty="0" smtClean="0">
                <a:solidFill>
                  <a:schemeClr val="tx2"/>
                </a:solidFill>
              </a:rPr>
              <a:t>h</a:t>
            </a:r>
            <a:r>
              <a:rPr lang="en-US" sz="2800" dirty="0" smtClean="0">
                <a:solidFill>
                  <a:schemeClr val="tx2"/>
                </a:solidFill>
              </a:rPr>
              <a:t> January 2021</a:t>
            </a:r>
          </a:p>
          <a:p>
            <a:r>
              <a:rPr lang="en-US" sz="2800" dirty="0" smtClean="0">
                <a:solidFill>
                  <a:schemeClr val="tx2"/>
                </a:solidFill>
              </a:rPr>
              <a:t>LI: to innovate a monster.</a:t>
            </a:r>
          </a:p>
        </p:txBody>
      </p:sp>
      <p:pic>
        <p:nvPicPr>
          <p:cNvPr id="2" name="Picture 1"/>
          <p:cNvPicPr>
            <a:picLocks noChangeAspect="1"/>
          </p:cNvPicPr>
          <p:nvPr/>
        </p:nvPicPr>
        <p:blipFill>
          <a:blip r:embed="rId2"/>
          <a:stretch>
            <a:fillRect/>
          </a:stretch>
        </p:blipFill>
        <p:spPr>
          <a:xfrm>
            <a:off x="281205" y="1713899"/>
            <a:ext cx="6433406" cy="4597050"/>
          </a:xfrm>
          <a:prstGeom prst="rect">
            <a:avLst/>
          </a:prstGeom>
        </p:spPr>
      </p:pic>
      <p:pic>
        <p:nvPicPr>
          <p:cNvPr id="5" name="Picture 4"/>
          <p:cNvPicPr>
            <a:picLocks noChangeAspect="1"/>
          </p:cNvPicPr>
          <p:nvPr/>
        </p:nvPicPr>
        <p:blipFill>
          <a:blip r:embed="rId3"/>
          <a:stretch>
            <a:fillRect/>
          </a:stretch>
        </p:blipFill>
        <p:spPr>
          <a:xfrm>
            <a:off x="6454262" y="2740918"/>
            <a:ext cx="5477389" cy="3752594"/>
          </a:xfrm>
          <a:prstGeom prst="rect">
            <a:avLst/>
          </a:prstGeom>
        </p:spPr>
      </p:pic>
    </p:spTree>
    <p:extLst>
      <p:ext uri="{BB962C8B-B14F-4D97-AF65-F5344CB8AC3E}">
        <p14:creationId xmlns:p14="http://schemas.microsoft.com/office/powerpoint/2010/main" val="823453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20</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3643030006"/>
              </p:ext>
            </p:extLst>
          </p:nvPr>
        </p:nvGraphicFramePr>
        <p:xfrm>
          <a:off x="2127246" y="1744982"/>
          <a:ext cx="8255004" cy="489612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baseline="0" dirty="0" smtClean="0"/>
                        <a:t>1. Learn the second four verses of ‘Tae a Haggis’ by next Monday – I will ask to hear these on a live lesson or you can send me a video of you saying them privately.</a:t>
                      </a:r>
                    </a:p>
                    <a:p>
                      <a:pPr marL="457200" indent="-457200">
                        <a:buAutoNum type="arabicPeriod"/>
                      </a:pPr>
                      <a:endParaRPr lang="en-GB" sz="2400" baseline="0" dirty="0" smtClean="0"/>
                    </a:p>
                    <a:p>
                      <a:pPr marL="0" indent="0">
                        <a:buNone/>
                      </a:pPr>
                      <a:r>
                        <a:rPr lang="en-GB" sz="2400" baseline="0" dirty="0" smtClean="0"/>
                        <a:t>2. Continue working on your Robert Burns ‘Immortal Memory’ project. See next slide for success criteria.</a:t>
                      </a:r>
                    </a:p>
                    <a:p>
                      <a:pPr marL="0" indent="0">
                        <a:buNone/>
                      </a:pPr>
                      <a:endParaRPr lang="en-GB" sz="2400" baseline="0" dirty="0" smtClean="0"/>
                    </a:p>
                    <a:p>
                      <a:pPr marL="0" indent="0">
                        <a:buNone/>
                      </a:pPr>
                      <a:r>
                        <a:rPr lang="en-GB" sz="2400" baseline="0" dirty="0" smtClean="0"/>
                        <a:t>3. Live lesson for THE BOYS ONLY at 1pm to start working on ‘Toast </a:t>
                      </a:r>
                      <a:r>
                        <a:rPr lang="en-GB" sz="2400" baseline="0" dirty="0" err="1" smtClean="0"/>
                        <a:t>tae</a:t>
                      </a:r>
                      <a:r>
                        <a:rPr lang="en-GB" sz="2400" baseline="0" dirty="0" smtClean="0"/>
                        <a:t> the Lassies’.</a:t>
                      </a:r>
                    </a:p>
                    <a:p>
                      <a:pPr marL="0" indent="0">
                        <a:buNone/>
                      </a:pPr>
                      <a:endParaRPr lang="en-GB" sz="2400" baseline="0" dirty="0" smtClean="0"/>
                    </a:p>
                    <a:p>
                      <a:pPr marL="0" indent="0">
                        <a:buNone/>
                      </a:pPr>
                      <a:r>
                        <a:rPr lang="en-GB" sz="2400" baseline="0" dirty="0" smtClean="0"/>
                        <a:t>4. Live lesson for THE GIRLS ONLY at 2pm to start working on ‘Toast </a:t>
                      </a:r>
                      <a:r>
                        <a:rPr lang="en-GB" sz="2400" baseline="0" dirty="0" err="1" smtClean="0"/>
                        <a:t>tae</a:t>
                      </a:r>
                      <a:r>
                        <a:rPr lang="en-GB" sz="2400" baseline="0" dirty="0" smtClean="0"/>
                        <a:t> the Lads’.</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9347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70974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13</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sp>
        <p:nvSpPr>
          <p:cNvPr id="19" name="TextBox 18"/>
          <p:cNvSpPr txBox="1"/>
          <p:nvPr/>
        </p:nvSpPr>
        <p:spPr>
          <a:xfrm>
            <a:off x="3768958" y="1303022"/>
            <a:ext cx="8162693" cy="6063198"/>
          </a:xfrm>
          <a:prstGeom prst="rect">
            <a:avLst/>
          </a:prstGeom>
          <a:noFill/>
        </p:spPr>
        <p:txBody>
          <a:bodyPr wrap="square" rtlCol="0">
            <a:spAutoFit/>
          </a:bodyPr>
          <a:lstStyle/>
          <a:p>
            <a:r>
              <a:rPr lang="en-GB" sz="1600" b="1" u="sng" dirty="0" smtClean="0"/>
              <a:t>Due Friday 29</a:t>
            </a:r>
            <a:r>
              <a:rPr lang="en-GB" sz="1600" b="1" u="sng" baseline="30000" dirty="0" smtClean="0"/>
              <a:t>th</a:t>
            </a:r>
            <a:r>
              <a:rPr lang="en-GB" sz="1600" b="1" u="sng" dirty="0" smtClean="0"/>
              <a:t> January</a:t>
            </a:r>
            <a:endParaRPr lang="en-GB" sz="1600" dirty="0"/>
          </a:p>
          <a:p>
            <a:r>
              <a:rPr lang="en-GB" sz="1600" b="1" dirty="0"/>
              <a:t> </a:t>
            </a:r>
            <a:endParaRPr lang="en-GB" sz="1600" dirty="0"/>
          </a:p>
          <a:p>
            <a:r>
              <a:rPr lang="en-GB" sz="1600" dirty="0"/>
              <a:t>LI: to research and present information on the life, works and impact of Robert Burns.</a:t>
            </a:r>
          </a:p>
          <a:p>
            <a:r>
              <a:rPr lang="en-GB" sz="1600" dirty="0"/>
              <a:t>SC: You must include </a:t>
            </a:r>
            <a:r>
              <a:rPr lang="en-GB" sz="1600" dirty="0" smtClean="0"/>
              <a:t>–</a:t>
            </a:r>
          </a:p>
          <a:p>
            <a:endParaRPr lang="en-GB" sz="1600" dirty="0"/>
          </a:p>
          <a:p>
            <a:pPr marL="285750" lvl="0" indent="-285750">
              <a:buFont typeface="Arial" panose="020B0604020202020204" pitchFamily="34" charset="0"/>
              <a:buChar char="•"/>
            </a:pPr>
            <a:r>
              <a:rPr lang="en-GB" sz="1600" dirty="0"/>
              <a:t>Information on Robert Burns and his life (facts, age, birthday, death, schooling, job, lives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Information on Robert Burns’ works (poems, songs </a:t>
            </a:r>
            <a:r>
              <a:rPr lang="en-GB" sz="1600" dirty="0" err="1"/>
              <a:t>etc</a:t>
            </a:r>
            <a:r>
              <a:rPr lang="en-GB" sz="1600" dirty="0"/>
              <a:t> – what was the influence for them, what do they mean</a:t>
            </a:r>
            <a:r>
              <a:rPr lang="en-GB" sz="1600" dirty="0" smtClean="0"/>
              <a: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Examples of poems/songs.</a:t>
            </a:r>
          </a:p>
          <a:p>
            <a:endParaRPr lang="en-GB" sz="1600" dirty="0"/>
          </a:p>
          <a:p>
            <a:pPr marL="285750" lvl="0" indent="-285750">
              <a:buFont typeface="Arial" panose="020B0604020202020204" pitchFamily="34" charset="0"/>
              <a:buChar char="•"/>
            </a:pPr>
            <a:r>
              <a:rPr lang="en-GB" sz="1600" dirty="0"/>
              <a:t>Impact Robert Burns has on Scottish culture today (how do we remember Burns, celebrate his life and works </a:t>
            </a:r>
            <a:r>
              <a:rPr lang="en-GB" sz="1600" dirty="0" err="1"/>
              <a:t>etc</a:t>
            </a:r>
            <a:r>
              <a:rPr lang="en-GB" sz="1600" dirty="0"/>
              <a:t>)</a:t>
            </a:r>
          </a:p>
          <a:p>
            <a:pPr marL="285750" lvl="0" indent="-285750">
              <a:buFont typeface="Arial" panose="020B0604020202020204" pitchFamily="34" charset="0"/>
              <a:buChar char="•"/>
            </a:pPr>
            <a:r>
              <a:rPr lang="en-GB" sz="1600" dirty="0"/>
              <a:t>Impact Robert Burns has on the rest of the world today (statues/songs sung </a:t>
            </a:r>
            <a:r>
              <a:rPr lang="en-GB" sz="1600" dirty="0" err="1"/>
              <a:t>etc</a:t>
            </a:r>
            <a:r>
              <a:rPr lang="en-GB" sz="1600" dirty="0"/>
              <a:t>).</a:t>
            </a:r>
          </a:p>
          <a:p>
            <a:endParaRPr lang="en-GB" sz="1600" dirty="0"/>
          </a:p>
          <a:p>
            <a:pPr marL="285750" lvl="0" indent="-285750">
              <a:buFont typeface="Arial" panose="020B0604020202020204" pitchFamily="34" charset="0"/>
              <a:buChar char="•"/>
            </a:pPr>
            <a:r>
              <a:rPr lang="en-GB" sz="1600" dirty="0"/>
              <a:t>Pictures/photos</a:t>
            </a:r>
          </a:p>
          <a:p>
            <a:r>
              <a:rPr lang="en-GB" sz="1600" dirty="0"/>
              <a:t> </a:t>
            </a:r>
          </a:p>
          <a:p>
            <a:pPr marL="285750" lvl="0" indent="-285750">
              <a:buFont typeface="Arial" panose="020B0604020202020204" pitchFamily="34" charset="0"/>
              <a:buChar char="•"/>
            </a:pPr>
            <a:r>
              <a:rPr lang="en-GB" sz="1600" dirty="0"/>
              <a:t>Include some examples of Scots language.</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Appropriately written using writing skills.</a:t>
            </a:r>
          </a:p>
          <a:p>
            <a:endParaRPr lang="en-GB" dirty="0"/>
          </a:p>
          <a:p>
            <a:endParaRPr lang="en-GB" dirty="0"/>
          </a:p>
        </p:txBody>
      </p:sp>
    </p:spTree>
    <p:extLst>
      <p:ext uri="{BB962C8B-B14F-4D97-AF65-F5344CB8AC3E}">
        <p14:creationId xmlns:p14="http://schemas.microsoft.com/office/powerpoint/2010/main" val="1997398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28</a:t>
            </a:fld>
            <a:endParaRPr lang="en-US" noProof="0" dirty="0"/>
          </a:p>
        </p:txBody>
      </p:sp>
      <p:sp>
        <p:nvSpPr>
          <p:cNvPr id="4" name="Title 3"/>
          <p:cNvSpPr>
            <a:spLocks noGrp="1"/>
          </p:cNvSpPr>
          <p:nvPr>
            <p:ph type="title"/>
          </p:nvPr>
        </p:nvSpPr>
        <p:spPr/>
        <p:txBody>
          <a:bodyPr/>
          <a:lstStyle/>
          <a:p>
            <a:r>
              <a:rPr lang="en-GB" dirty="0" smtClean="0"/>
              <a:t>Reading – </a:t>
            </a:r>
            <a:br>
              <a:rPr lang="en-GB" dirty="0" smtClean="0"/>
            </a:br>
            <a:r>
              <a:rPr lang="en-GB" dirty="0" err="1" smtClean="0"/>
              <a:t>Auggie</a:t>
            </a:r>
            <a:r>
              <a:rPr lang="en-GB" dirty="0" smtClean="0"/>
              <a:t> &amp; Me</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Thursday 21st January 2021</a:t>
            </a:r>
          </a:p>
          <a:p>
            <a:pPr marL="0" indent="0" algn="ctr">
              <a:buNone/>
            </a:pPr>
            <a:r>
              <a:rPr lang="en-US" sz="3600" dirty="0" smtClean="0">
                <a:solidFill>
                  <a:schemeClr val="tx2"/>
                </a:solidFill>
              </a:rPr>
              <a:t>LI: to use character analysis skills based on a text.</a:t>
            </a:r>
          </a:p>
        </p:txBody>
      </p:sp>
      <p:pic>
        <p:nvPicPr>
          <p:cNvPr id="2" name="Picture 1" descr="Review: Auggie &amp; Me: Three Wonder Stories by R. J. Palac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368" y="1784195"/>
            <a:ext cx="3092348" cy="4709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41120100"/>
              </p:ext>
            </p:extLst>
          </p:nvPr>
        </p:nvGraphicFramePr>
        <p:xfrm>
          <a:off x="5798971" y="1942690"/>
          <a:ext cx="5887507" cy="3555193"/>
        </p:xfrm>
        <a:graphic>
          <a:graphicData uri="http://schemas.openxmlformats.org/drawingml/2006/table">
            <a:tbl>
              <a:tblPr firstRow="1" bandRow="1">
                <a:tableStyleId>{793D81CF-94F2-401A-BA57-92F5A7B2D0C5}</a:tableStyleId>
              </a:tblPr>
              <a:tblGrid>
                <a:gridCol w="5887507">
                  <a:extLst>
                    <a:ext uri="{9D8B030D-6E8A-4147-A177-3AD203B41FA5}">
                      <a16:colId xmlns:a16="http://schemas.microsoft.com/office/drawing/2014/main" val="478507327"/>
                    </a:ext>
                  </a:extLst>
                </a:gridCol>
              </a:tblGrid>
              <a:tr h="54687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008323">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 Listen to me reading the next part of the ‘Pluto’ chapter.</a:t>
                      </a:r>
                    </a:p>
                    <a:p>
                      <a:pPr marL="457200" indent="-457200">
                        <a:buAutoNum type="arabicPeriod"/>
                      </a:pPr>
                      <a:endParaRPr lang="en-GB" sz="2400" baseline="0" dirty="0" smtClean="0"/>
                    </a:p>
                    <a:p>
                      <a:pPr marL="0" indent="0">
                        <a:buNone/>
                      </a:pPr>
                      <a:r>
                        <a:rPr lang="en-GB" sz="2400" baseline="0" dirty="0" smtClean="0"/>
                        <a:t>2. Complete the task on the following slide using your character analysis skills.</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488853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29</a:t>
            </a:fld>
            <a:endParaRPr lang="en-US" noProof="0" dirty="0"/>
          </a:p>
        </p:txBody>
      </p:sp>
      <p:sp>
        <p:nvSpPr>
          <p:cNvPr id="4" name="Title 3"/>
          <p:cNvSpPr>
            <a:spLocks noGrp="1"/>
          </p:cNvSpPr>
          <p:nvPr>
            <p:ph type="title"/>
          </p:nvPr>
        </p:nvSpPr>
        <p:spPr/>
        <p:txBody>
          <a:bodyPr/>
          <a:lstStyle/>
          <a:p>
            <a:r>
              <a:rPr lang="en-GB" dirty="0" smtClean="0"/>
              <a:t>Reading</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smtClean="0">
              <a:solidFill>
                <a:schemeClr val="tx2"/>
              </a:solidFill>
            </a:endParaRPr>
          </a:p>
        </p:txBody>
      </p:sp>
      <p:pic>
        <p:nvPicPr>
          <p:cNvPr id="1026" name="Picture 2" descr="d41d9a5d-a0e7-4912-8f93-1ec28de45e69@GBRP265"/>
          <p:cNvPicPr>
            <a:picLocks noChangeAspect="1" noChangeArrowheads="1"/>
          </p:cNvPicPr>
          <p:nvPr/>
        </p:nvPicPr>
        <p:blipFill rotWithShape="1">
          <a:blip r:embed="rId2">
            <a:extLst>
              <a:ext uri="{28A0092B-C50C-407E-A947-70E740481C1C}">
                <a14:useLocalDpi xmlns:a14="http://schemas.microsoft.com/office/drawing/2010/main" val="0"/>
              </a:ext>
            </a:extLst>
          </a:blip>
          <a:srcRect t="24014" b="22772"/>
          <a:stretch/>
        </p:blipFill>
        <p:spPr bwMode="auto">
          <a:xfrm rot="16200000">
            <a:off x="3902742" y="-1330516"/>
            <a:ext cx="6484575" cy="932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48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r>
              <a:rPr lang="en-US" sz="4400" dirty="0" smtClean="0">
                <a:solidFill>
                  <a:schemeClr val="tx2"/>
                </a:solidFill>
              </a:rPr>
              <a:t>4532 + 8482</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37975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PE – Workout of your choice.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22.01.21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30</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complete fitness workouts.</a:t>
            </a:r>
          </a:p>
        </p:txBody>
      </p:sp>
      <p:graphicFrame>
        <p:nvGraphicFramePr>
          <p:cNvPr id="13" name="Table 12"/>
          <p:cNvGraphicFramePr>
            <a:graphicFrameLocks noGrp="1"/>
          </p:cNvGraphicFramePr>
          <p:nvPr>
            <p:extLst>
              <p:ext uri="{D42A27DB-BD31-4B8C-83A1-F6EECF244321}">
                <p14:modId xmlns:p14="http://schemas.microsoft.com/office/powerpoint/2010/main" val="4218439095"/>
              </p:ext>
            </p:extLst>
          </p:nvPr>
        </p:nvGraphicFramePr>
        <p:xfrm>
          <a:off x="1470876" y="2053899"/>
          <a:ext cx="9256597" cy="457200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This morning I would love you to complete a workout to get those endorphins flowing on a Friday! It is SO important that you continue to keep your mind and body healthy during lockdown and exercising is one of the best ways to do so. Some options for workouts:</a:t>
                      </a:r>
                    </a:p>
                    <a:p>
                      <a:pPr marL="0" indent="0">
                        <a:buNone/>
                      </a:pPr>
                      <a:endParaRPr lang="en-GB" sz="1800" baseline="0" dirty="0" smtClean="0"/>
                    </a:p>
                    <a:p>
                      <a:pPr marL="0" indent="0">
                        <a:buNone/>
                      </a:pPr>
                      <a:r>
                        <a:rPr lang="en-GB" sz="1800" baseline="0" dirty="0" smtClean="0"/>
                        <a:t>I’m a Celeb Fitness Camp from last week</a:t>
                      </a:r>
                    </a:p>
                    <a:p>
                      <a:pPr marL="0" indent="0">
                        <a:buNone/>
                      </a:pPr>
                      <a:endParaRPr lang="en-GB" sz="1800" baseline="0" dirty="0" smtClean="0"/>
                    </a:p>
                    <a:p>
                      <a:pPr marL="0" indent="0">
                        <a:buNone/>
                      </a:pPr>
                      <a:r>
                        <a:rPr lang="en-GB" sz="1800" baseline="0" dirty="0" smtClean="0"/>
                        <a:t>Joe Wicks (PE with Joe is live at 9am on </a:t>
                      </a:r>
                      <a:r>
                        <a:rPr lang="en-GB" sz="1800" baseline="0" dirty="0" err="1" smtClean="0"/>
                        <a:t>youtube</a:t>
                      </a:r>
                      <a:r>
                        <a:rPr lang="en-GB" sz="1800" baseline="0" dirty="0" smtClean="0"/>
                        <a:t>) </a:t>
                      </a:r>
                      <a:r>
                        <a:rPr lang="en-GB" sz="1800" baseline="0" dirty="0" smtClean="0">
                          <a:hlinkClick r:id="rId2"/>
                        </a:rPr>
                        <a:t>https://www.youtube.com/user/thebodycoach1</a:t>
                      </a:r>
                      <a:endParaRPr lang="en-GB" sz="1800" baseline="0" dirty="0" smtClean="0"/>
                    </a:p>
                    <a:p>
                      <a:pPr marL="0" indent="0">
                        <a:buNone/>
                      </a:pPr>
                      <a:endParaRPr lang="en-GB" sz="1800" baseline="0" dirty="0" smtClean="0"/>
                    </a:p>
                    <a:p>
                      <a:pPr marL="0" indent="0">
                        <a:buNone/>
                      </a:pPr>
                      <a:r>
                        <a:rPr lang="en-GB" sz="1800" baseline="0" dirty="0" smtClean="0"/>
                        <a:t>Make up a workout of your choice!</a:t>
                      </a:r>
                    </a:p>
                    <a:p>
                      <a:pPr marL="0" indent="0">
                        <a:buNone/>
                      </a:pPr>
                      <a:endParaRPr lang="en-GB" sz="1800" baseline="0" dirty="0" smtClean="0"/>
                    </a:p>
                    <a:p>
                      <a:pPr marL="0" indent="0">
                        <a:buNone/>
                      </a:pPr>
                      <a:r>
                        <a:rPr lang="en-GB" sz="1800" baseline="0" dirty="0" smtClean="0"/>
                        <a:t>Go a jog/run/cycle/scooter</a:t>
                      </a:r>
                    </a:p>
                    <a:p>
                      <a:pPr marL="457200" indent="-457200">
                        <a:buAutoNum type="arabicPeriod"/>
                      </a:pPr>
                      <a:endParaRPr lang="en-GB" sz="1800" baseline="0" dirty="0" smtClean="0"/>
                    </a:p>
                    <a:p>
                      <a:pPr marL="0" indent="0">
                        <a:buNone/>
                      </a:pPr>
                      <a:r>
                        <a:rPr lang="en-GB" sz="1800" b="1" i="1" baseline="0" dirty="0" smtClean="0"/>
                        <a:t>I’d like you to let me know what exercise you completed by 11am please </a:t>
                      </a:r>
                      <a:r>
                        <a:rPr lang="en-GB" sz="1800" b="1" i="1" baseline="0" dirty="0" smtClean="0">
                          <a:sym typeface="Wingdings" panose="05000000000000000000" pitchFamily="2" charset="2"/>
                        </a:rPr>
                        <a:t></a:t>
                      </a:r>
                      <a:endParaRPr lang="en-GB" sz="1800" b="1" i="1"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89259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4737 + 5832</a:t>
            </a: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31</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4113189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32</a:t>
            </a:fld>
            <a:endParaRPr lang="en-US" noProof="0" dirty="0"/>
          </a:p>
        </p:txBody>
      </p:sp>
      <p:pic>
        <p:nvPicPr>
          <p:cNvPr id="2" name="Picture 1"/>
          <p:cNvPicPr>
            <a:picLocks noChangeAspect="1"/>
          </p:cNvPicPr>
          <p:nvPr/>
        </p:nvPicPr>
        <p:blipFill>
          <a:blip r:embed="rId2"/>
          <a:stretch>
            <a:fillRect/>
          </a:stretch>
        </p:blipFill>
        <p:spPr>
          <a:xfrm>
            <a:off x="1601152" y="182880"/>
            <a:ext cx="8691784" cy="6343650"/>
          </a:xfrm>
          <a:prstGeom prst="rect">
            <a:avLst/>
          </a:prstGeom>
        </p:spPr>
      </p:pic>
    </p:spTree>
    <p:extLst>
      <p:ext uri="{BB962C8B-B14F-4D97-AF65-F5344CB8AC3E}">
        <p14:creationId xmlns:p14="http://schemas.microsoft.com/office/powerpoint/2010/main" val="2127632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33</a:t>
            </a:fld>
            <a:endParaRPr lang="en-US" noProof="0" dirty="0"/>
          </a:p>
        </p:txBody>
      </p:sp>
      <p:sp>
        <p:nvSpPr>
          <p:cNvPr id="4" name="Title 3"/>
          <p:cNvSpPr>
            <a:spLocks noGrp="1"/>
          </p:cNvSpPr>
          <p:nvPr>
            <p:ph type="title"/>
          </p:nvPr>
        </p:nvSpPr>
        <p:spPr/>
        <p:txBody>
          <a:bodyPr/>
          <a:lstStyle/>
          <a:p>
            <a:r>
              <a:rPr lang="en-GB" dirty="0" smtClean="0"/>
              <a:t>Health &amp; Wellbeing</a:t>
            </a:r>
            <a:endParaRPr lang="en-GB" dirty="0"/>
          </a:p>
        </p:txBody>
      </p:sp>
      <p:sp>
        <p:nvSpPr>
          <p:cNvPr id="5"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Friday 22nd January 2021</a:t>
            </a:r>
          </a:p>
          <a:p>
            <a:pPr marL="0" indent="0" algn="ctr">
              <a:buNone/>
            </a:pPr>
            <a:r>
              <a:rPr lang="en-US" sz="3600" dirty="0" smtClean="0">
                <a:solidFill>
                  <a:schemeClr val="tx2"/>
                </a:solidFill>
              </a:rPr>
              <a:t>LI: to identify ways to keep ourselves safe online.</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37248" y="2345534"/>
            <a:ext cx="7047095" cy="18550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rgbClr val="FF0000"/>
                </a:solidFill>
              </a:rPr>
              <a:t>Do some research into how to keep yourselves and others safe online.</a:t>
            </a:r>
          </a:p>
          <a:p>
            <a:pPr marL="0" indent="0" algn="ctr">
              <a:buNone/>
            </a:pPr>
            <a:r>
              <a:rPr lang="en-US" sz="3600" dirty="0" smtClean="0">
                <a:solidFill>
                  <a:srgbClr val="FF0000"/>
                </a:solidFill>
              </a:rPr>
              <a:t>Create a poster/</a:t>
            </a:r>
            <a:r>
              <a:rPr lang="en-US" sz="3600" dirty="0" err="1" smtClean="0">
                <a:solidFill>
                  <a:srgbClr val="FF0000"/>
                </a:solidFill>
              </a:rPr>
              <a:t>powerpoint</a:t>
            </a:r>
            <a:r>
              <a:rPr lang="en-US" sz="3600" dirty="0" smtClean="0">
                <a:solidFill>
                  <a:srgbClr val="FF0000"/>
                </a:solidFill>
              </a:rPr>
              <a:t>/sway/leaflet (you choose) to show people, especially children of your age, how to stay safe online.</a:t>
            </a:r>
          </a:p>
        </p:txBody>
      </p:sp>
    </p:spTree>
    <p:extLst>
      <p:ext uri="{BB962C8B-B14F-4D97-AF65-F5344CB8AC3E}">
        <p14:creationId xmlns:p14="http://schemas.microsoft.com/office/powerpoint/2010/main" val="337954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34</a:t>
            </a:fld>
            <a:endParaRPr lang="en-US" noProof="0" dirty="0"/>
          </a:p>
        </p:txBody>
      </p:sp>
      <p:sp>
        <p:nvSpPr>
          <p:cNvPr id="4" name="Title 3"/>
          <p:cNvSpPr>
            <a:spLocks noGrp="1"/>
          </p:cNvSpPr>
          <p:nvPr>
            <p:ph type="title"/>
          </p:nvPr>
        </p:nvSpPr>
        <p:spPr/>
        <p:txBody>
          <a:bodyPr/>
          <a:lstStyle/>
          <a:p>
            <a:r>
              <a:rPr lang="en-GB" dirty="0" smtClean="0"/>
              <a:t>Fun 31!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85607505"/>
              </p:ext>
            </p:extLst>
          </p:nvPr>
        </p:nvGraphicFramePr>
        <p:xfrm>
          <a:off x="1470876" y="2053899"/>
          <a:ext cx="9256597" cy="237744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457200" indent="-457200">
                        <a:buAutoNum type="arabicPeriod"/>
                      </a:pPr>
                      <a:r>
                        <a:rPr lang="en-GB" sz="1800" baseline="0" dirty="0" smtClean="0"/>
                        <a:t>Live chat with your friends.</a:t>
                      </a:r>
                    </a:p>
                    <a:p>
                      <a:pPr marL="457200" indent="-457200">
                        <a:buAutoNum type="arabicPeriod"/>
                      </a:pPr>
                      <a:endParaRPr lang="en-GB" sz="1800" baseline="0" dirty="0" smtClean="0"/>
                    </a:p>
                    <a:p>
                      <a:pPr marL="457200" indent="-457200">
                        <a:buAutoNum type="arabicPeriod"/>
                      </a:pPr>
                      <a:r>
                        <a:rPr lang="en-GB" sz="1800" baseline="0" dirty="0" smtClean="0"/>
                        <a:t>Games? (bingo, go and get, buzz </a:t>
                      </a:r>
                      <a:r>
                        <a:rPr lang="en-GB" sz="1800" baseline="0" dirty="0" err="1" smtClean="0"/>
                        <a:t>etc</a:t>
                      </a:r>
                      <a:r>
                        <a:rPr lang="en-GB" sz="1800" baseline="0" dirty="0" smtClean="0"/>
                        <a:t>?)</a:t>
                      </a:r>
                    </a:p>
                    <a:p>
                      <a:pPr marL="457200" indent="-457200">
                        <a:buAutoNum type="arabicPeriod"/>
                      </a:pPr>
                      <a:endParaRPr lang="en-GB" sz="1800" baseline="0" dirty="0" smtClean="0"/>
                    </a:p>
                    <a:p>
                      <a:pPr marL="457200" indent="-457200">
                        <a:buAutoNum type="arabicPeriod"/>
                      </a:pPr>
                      <a:r>
                        <a:rPr lang="en-GB" sz="1800" baseline="0" dirty="0" smtClean="0"/>
                        <a:t>Your choice </a:t>
                      </a:r>
                      <a:r>
                        <a:rPr lang="en-GB" sz="1800" baseline="0" dirty="0" smtClean="0">
                          <a:sym typeface="Wingdings" panose="05000000000000000000" pitchFamily="2" charset="2"/>
                        </a:rPr>
                        <a:t></a:t>
                      </a: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8634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35</a:t>
            </a:fld>
            <a:endParaRPr lang="en-US" noProof="0" dirty="0"/>
          </a:p>
        </p:txBody>
      </p:sp>
      <p:sp>
        <p:nvSpPr>
          <p:cNvPr id="4" name="Title 3"/>
          <p:cNvSpPr>
            <a:spLocks noGrp="1"/>
          </p:cNvSpPr>
          <p:nvPr>
            <p:ph type="title"/>
          </p:nvPr>
        </p:nvSpPr>
        <p:spPr/>
        <p:txBody>
          <a:bodyPr/>
          <a:lstStyle/>
          <a:p>
            <a:r>
              <a:rPr lang="en-GB" dirty="0" smtClean="0"/>
              <a:t>Art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72005588"/>
              </p:ext>
            </p:extLst>
          </p:nvPr>
        </p:nvGraphicFramePr>
        <p:xfrm>
          <a:off x="1394903" y="1919420"/>
          <a:ext cx="9768840" cy="3452270"/>
        </p:xfrm>
        <a:graphic>
          <a:graphicData uri="http://schemas.openxmlformats.org/drawingml/2006/table">
            <a:tbl>
              <a:tblPr firstRow="1" bandRow="1">
                <a:tableStyleId>{793D81CF-94F2-401A-BA57-92F5A7B2D0C5}</a:tableStyleId>
              </a:tblPr>
              <a:tblGrid>
                <a:gridCol w="9768840">
                  <a:extLst>
                    <a:ext uri="{9D8B030D-6E8A-4147-A177-3AD203B41FA5}">
                      <a16:colId xmlns:a16="http://schemas.microsoft.com/office/drawing/2014/main" val="478507327"/>
                    </a:ext>
                  </a:extLst>
                </a:gridCol>
              </a:tblGrid>
              <a:tr h="644459">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807811">
                <a:tc>
                  <a:txBody>
                    <a:bodyPr/>
                    <a:lstStyle/>
                    <a:p>
                      <a:pPr marL="0" indent="0">
                        <a:buNone/>
                      </a:pPr>
                      <a:r>
                        <a:rPr lang="en-GB" sz="1800" baseline="0" dirty="0" smtClean="0"/>
                        <a:t>Follow the step by step to create your own Robert Burns picture:</a:t>
                      </a:r>
                    </a:p>
                    <a:p>
                      <a:pPr marL="0" indent="0">
                        <a:buNone/>
                      </a:pPr>
                      <a:endParaRPr lang="en-GB" sz="1800" baseline="0" dirty="0" smtClean="0"/>
                    </a:p>
                    <a:p>
                      <a:pPr marL="0" indent="0">
                        <a:buNone/>
                      </a:pPr>
                      <a:r>
                        <a:rPr lang="en-GB" sz="1800" baseline="0" dirty="0" smtClean="0">
                          <a:hlinkClick r:id="rId2"/>
                        </a:rPr>
                        <a:t>https://www.activityvillage.co.uk/learn-to-draw-robert-burns</a:t>
                      </a:r>
                      <a:endParaRPr lang="en-GB" sz="1800" baseline="0" dirty="0" smtClean="0"/>
                    </a:p>
                    <a:p>
                      <a:pPr marL="0" indent="0">
                        <a:buNone/>
                      </a:pPr>
                      <a:endParaRPr lang="en-GB" sz="1800" baseline="0" dirty="0" smtClean="0"/>
                    </a:p>
                    <a:p>
                      <a:pPr marL="0" indent="0">
                        <a:buNone/>
                      </a:pPr>
                      <a:r>
                        <a:rPr lang="en-GB" sz="1800" baseline="0" dirty="0" smtClean="0"/>
                        <a:t>Send a picture to me when you are done!</a:t>
                      </a:r>
                    </a:p>
                    <a:p>
                      <a:pPr marL="0" indent="0">
                        <a:buNone/>
                      </a:pP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3704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Shape</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18.01.21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6167264" y="1146248"/>
            <a:ext cx="4823266" cy="951441"/>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identify lines of symmetry.</a:t>
            </a:r>
          </a:p>
        </p:txBody>
      </p:sp>
      <p:graphicFrame>
        <p:nvGraphicFramePr>
          <p:cNvPr id="13" name="Table 12"/>
          <p:cNvGraphicFramePr>
            <a:graphicFrameLocks noGrp="1"/>
          </p:cNvGraphicFramePr>
          <p:nvPr>
            <p:extLst>
              <p:ext uri="{D42A27DB-BD31-4B8C-83A1-F6EECF244321}">
                <p14:modId xmlns:p14="http://schemas.microsoft.com/office/powerpoint/2010/main" val="776635648"/>
              </p:ext>
            </p:extLst>
          </p:nvPr>
        </p:nvGraphicFramePr>
        <p:xfrm>
          <a:off x="311150" y="1146248"/>
          <a:ext cx="4981862" cy="5422281"/>
        </p:xfrm>
        <a:graphic>
          <a:graphicData uri="http://schemas.openxmlformats.org/drawingml/2006/table">
            <a:tbl>
              <a:tblPr firstRow="1" bandRow="1">
                <a:tableStyleId>{793D81CF-94F2-401A-BA57-92F5A7B2D0C5}</a:tableStyleId>
              </a:tblPr>
              <a:tblGrid>
                <a:gridCol w="4981862">
                  <a:extLst>
                    <a:ext uri="{9D8B030D-6E8A-4147-A177-3AD203B41FA5}">
                      <a16:colId xmlns:a16="http://schemas.microsoft.com/office/drawing/2014/main" val="478507327"/>
                    </a:ext>
                  </a:extLst>
                </a:gridCol>
              </a:tblGrid>
              <a:tr h="393081">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67646">
                <a:tc>
                  <a:txBody>
                    <a:bodyPr/>
                    <a:lstStyle/>
                    <a:p>
                      <a:pPr marL="457200" indent="-457200">
                        <a:buAutoNum type="arabicPeriod"/>
                      </a:pPr>
                      <a:r>
                        <a:rPr lang="en-GB" sz="1800" dirty="0" smtClean="0"/>
                        <a:t>Revision– symmetry</a:t>
                      </a:r>
                    </a:p>
                    <a:p>
                      <a:pPr marL="457200" indent="-457200">
                        <a:buAutoNum type="arabicPeriod"/>
                      </a:pPr>
                      <a:endParaRPr lang="en-GB" sz="1800" dirty="0" smtClean="0"/>
                    </a:p>
                    <a:p>
                      <a:pPr marL="0" indent="0">
                        <a:buNone/>
                      </a:pPr>
                      <a:r>
                        <a:rPr lang="en-GB" sz="1800" dirty="0" smtClean="0">
                          <a:hlinkClick r:id="rId2"/>
                        </a:rPr>
                        <a:t>https://www.bbc.co.uk/bitesize/topics/zs7mn39/articles/zh7dd6f</a:t>
                      </a:r>
                      <a:endParaRPr lang="en-GB" sz="1800" dirty="0" smtClean="0"/>
                    </a:p>
                    <a:p>
                      <a:pPr marL="0" indent="0">
                        <a:buNone/>
                      </a:pPr>
                      <a:endParaRPr lang="en-GB" sz="1800" baseline="0" dirty="0" smtClean="0">
                        <a:hlinkClick r:id="rId3"/>
                      </a:endParaRPr>
                    </a:p>
                    <a:p>
                      <a:pPr marL="0" indent="0">
                        <a:buNone/>
                      </a:pPr>
                      <a:r>
                        <a:rPr lang="en-GB" sz="1800" baseline="0" dirty="0" smtClean="0">
                          <a:hlinkClick r:id="rId3"/>
                        </a:rPr>
                        <a:t>https://www.mathsisfun.com/geometry/symmetry-line-plane-shapes.html</a:t>
                      </a:r>
                      <a:endParaRPr lang="en-GB" sz="1800" baseline="0" dirty="0" smtClean="0"/>
                    </a:p>
                    <a:p>
                      <a:pPr marL="457200" indent="-457200">
                        <a:buAutoNum type="arabicPeriod"/>
                      </a:pPr>
                      <a:endParaRPr lang="en-GB" sz="1800" baseline="0" dirty="0" smtClean="0"/>
                    </a:p>
                    <a:p>
                      <a:pPr marL="0" indent="0">
                        <a:buNone/>
                      </a:pPr>
                      <a:r>
                        <a:rPr lang="en-GB" sz="1800" baseline="0" dirty="0" smtClean="0"/>
                        <a:t>2. Using paper from your jotter and some scissors, cut out some shapes and fold them on the line of symmetry. (if you don’t have scissors move on to task 3).</a:t>
                      </a:r>
                    </a:p>
                    <a:p>
                      <a:pPr marL="0" indent="0">
                        <a:buNone/>
                      </a:pPr>
                      <a:endParaRPr lang="en-GB" sz="1800" baseline="0" dirty="0" smtClean="0"/>
                    </a:p>
                    <a:p>
                      <a:pPr marL="0" indent="0">
                        <a:buNone/>
                      </a:pPr>
                      <a:r>
                        <a:rPr lang="en-GB" sz="1800" baseline="0" dirty="0" smtClean="0"/>
                        <a:t>3. Draw some shapes of your choice and draw in any lines of symmetry they have. Do the lines of symmetry go up and down (vertical), or side to side (horizontal)? Challenge yourself by drawing irregular shapes!</a:t>
                      </a:r>
                    </a:p>
                  </a:txBody>
                  <a:tcPr/>
                </a:tc>
                <a:extLst>
                  <a:ext uri="{0D108BD9-81ED-4DB2-BD59-A6C34878D82A}">
                    <a16:rowId xmlns:a16="http://schemas.microsoft.com/office/drawing/2014/main" val="803849920"/>
                  </a:ext>
                </a:extLst>
              </a:tr>
            </a:tbl>
          </a:graphicData>
        </a:graphic>
      </p:graphicFrame>
      <p:pic>
        <p:nvPicPr>
          <p:cNvPr id="1028" name="Picture 4" descr="KS2 Maths Resource Free Shapes Po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733" y="2271625"/>
            <a:ext cx="6215267" cy="435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4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18</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understand and use formal/informal language appropriately.</a:t>
            </a:r>
          </a:p>
        </p:txBody>
      </p:sp>
      <p:graphicFrame>
        <p:nvGraphicFramePr>
          <p:cNvPr id="6" name="Table 5"/>
          <p:cNvGraphicFramePr>
            <a:graphicFrameLocks noGrp="1"/>
          </p:cNvGraphicFramePr>
          <p:nvPr>
            <p:extLst>
              <p:ext uri="{D42A27DB-BD31-4B8C-83A1-F6EECF244321}">
                <p14:modId xmlns:p14="http://schemas.microsoft.com/office/powerpoint/2010/main" val="354325187"/>
              </p:ext>
            </p:extLst>
          </p:nvPr>
        </p:nvGraphicFramePr>
        <p:xfrm>
          <a:off x="2188206" y="2146982"/>
          <a:ext cx="8255004" cy="45303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baseline="0" dirty="0" smtClean="0"/>
                        <a:t>Read the information on the difference between formal and informal writing. (next slide)</a:t>
                      </a:r>
                    </a:p>
                    <a:p>
                      <a:pPr marL="457200" indent="-457200">
                        <a:buAutoNum type="arabicPeriod"/>
                      </a:pPr>
                      <a:endParaRPr lang="en-GB" sz="2400" baseline="0" dirty="0" smtClean="0"/>
                    </a:p>
                    <a:p>
                      <a:pPr marL="457200" indent="-457200">
                        <a:buAutoNum type="arabicPeriod"/>
                      </a:pPr>
                      <a:r>
                        <a:rPr lang="en-GB" sz="2400" baseline="0" dirty="0" smtClean="0"/>
                        <a:t>Complete the task deciding which sentences are formal an which are informal. (Challenge yourself to re-write them in the opposite way too!)</a:t>
                      </a:r>
                    </a:p>
                    <a:p>
                      <a:pPr marL="457200" indent="-457200">
                        <a:buAutoNum type="arabicPeriod"/>
                      </a:pPr>
                      <a:endParaRPr lang="en-GB" sz="2400" baseline="0" dirty="0" smtClean="0"/>
                    </a:p>
                    <a:p>
                      <a:pPr marL="457200" indent="-457200">
                        <a:buAutoNum type="arabicPeriod"/>
                      </a:pPr>
                      <a:r>
                        <a:rPr lang="en-GB" sz="2400" baseline="0" dirty="0" smtClean="0"/>
                        <a:t>Write 5 formal sentences about a monster and 5 informal sentences about a monster</a:t>
                      </a:r>
                      <a:r>
                        <a:rPr lang="en-GB" sz="2400" baseline="0" dirty="0" smtClean="0"/>
                        <a:t>. (tip: informal is how you would speak to friends/family, formal is how you would speak to the Queen/your boss in a job/someone professional)</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95631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2" name="Text Placeholder 1"/>
          <p:cNvSpPr>
            <a:spLocks noGrp="1"/>
          </p:cNvSpPr>
          <p:nvPr>
            <p:ph type="body" sz="quarter" idx="13"/>
          </p:nvPr>
        </p:nvSpPr>
        <p:spPr/>
        <p:txBody>
          <a:bodyPr/>
          <a:lstStyle/>
          <a:p>
            <a:endParaRPr lang="en-GB"/>
          </a:p>
        </p:txBody>
      </p:sp>
      <p:pic>
        <p:nvPicPr>
          <p:cNvPr id="5" name="Picture 4"/>
          <p:cNvPicPr>
            <a:picLocks noChangeAspect="1"/>
          </p:cNvPicPr>
          <p:nvPr/>
        </p:nvPicPr>
        <p:blipFill>
          <a:blip r:embed="rId2"/>
          <a:stretch>
            <a:fillRect/>
          </a:stretch>
        </p:blipFill>
        <p:spPr>
          <a:xfrm>
            <a:off x="1835468" y="1132522"/>
            <a:ext cx="8756332" cy="5617546"/>
          </a:xfrm>
          <a:prstGeom prst="rect">
            <a:avLst/>
          </a:prstGeom>
        </p:spPr>
      </p:pic>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18</a:t>
            </a:r>
            <a:r>
              <a:rPr lang="en-US" sz="1800" baseline="30000" dirty="0" smtClean="0">
                <a:solidFill>
                  <a:schemeClr val="tx2"/>
                </a:solidFill>
              </a:rPr>
              <a:t>th</a:t>
            </a:r>
            <a:r>
              <a:rPr lang="en-US" sz="1800" dirty="0" smtClean="0">
                <a:solidFill>
                  <a:schemeClr val="tx2"/>
                </a:solidFill>
              </a:rPr>
              <a:t> January 2021</a:t>
            </a:r>
          </a:p>
          <a:p>
            <a:r>
              <a:rPr lang="en-US" sz="1800" dirty="0" smtClean="0">
                <a:solidFill>
                  <a:schemeClr val="tx2"/>
                </a:solidFill>
              </a:rPr>
              <a:t>LI: to understand and use formal/informal language appropriately.</a:t>
            </a:r>
          </a:p>
        </p:txBody>
      </p:sp>
    </p:spTree>
    <p:extLst>
      <p:ext uri="{BB962C8B-B14F-4D97-AF65-F5344CB8AC3E}">
        <p14:creationId xmlns:p14="http://schemas.microsoft.com/office/powerpoint/2010/main" val="95606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Writing</a:t>
            </a:r>
            <a:endParaRPr lang="en-US" sz="2800" dirty="0"/>
          </a:p>
        </p:txBody>
      </p:sp>
      <p:sp>
        <p:nvSpPr>
          <p:cNvPr id="2" name="Text Placeholder 1"/>
          <p:cNvSpPr>
            <a:spLocks noGrp="1"/>
          </p:cNvSpPr>
          <p:nvPr>
            <p:ph type="body" sz="quarter" idx="13"/>
          </p:nvPr>
        </p:nvSpPr>
        <p:spPr/>
        <p:txBody>
          <a:bodyPr/>
          <a:lstStyle/>
          <a:p>
            <a:endParaRPr lang="en-GB"/>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5187867" y="107933"/>
            <a:ext cx="5708733" cy="836948"/>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tx2"/>
                </a:solidFill>
              </a:rPr>
              <a:t>Monday 18</a:t>
            </a:r>
            <a:r>
              <a:rPr lang="en-US" sz="1800" baseline="30000" dirty="0" smtClean="0">
                <a:solidFill>
                  <a:schemeClr val="tx2"/>
                </a:solidFill>
              </a:rPr>
              <a:t>th</a:t>
            </a:r>
            <a:r>
              <a:rPr lang="en-US" sz="1800" dirty="0" smtClean="0">
                <a:solidFill>
                  <a:schemeClr val="tx2"/>
                </a:solidFill>
              </a:rPr>
              <a:t> January 2021</a:t>
            </a:r>
          </a:p>
          <a:p>
            <a:r>
              <a:rPr lang="en-US" sz="1800" dirty="0" smtClean="0">
                <a:solidFill>
                  <a:schemeClr val="tx2"/>
                </a:solidFill>
              </a:rPr>
              <a:t>LI: to understand and use formal/informal language appropriately.</a:t>
            </a:r>
          </a:p>
        </p:txBody>
      </p:sp>
      <p:pic>
        <p:nvPicPr>
          <p:cNvPr id="6" name="Picture 5"/>
          <p:cNvPicPr>
            <a:picLocks noChangeAspect="1"/>
          </p:cNvPicPr>
          <p:nvPr/>
        </p:nvPicPr>
        <p:blipFill>
          <a:blip r:embed="rId2"/>
          <a:stretch>
            <a:fillRect/>
          </a:stretch>
        </p:blipFill>
        <p:spPr>
          <a:xfrm>
            <a:off x="2382705" y="1167764"/>
            <a:ext cx="8364855" cy="5565461"/>
          </a:xfrm>
          <a:prstGeom prst="rect">
            <a:avLst/>
          </a:prstGeom>
        </p:spPr>
      </p:pic>
    </p:spTree>
    <p:extLst>
      <p:ext uri="{BB962C8B-B14F-4D97-AF65-F5344CB8AC3E}">
        <p14:creationId xmlns:p14="http://schemas.microsoft.com/office/powerpoint/2010/main" val="95297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Scotland Topic - Burns</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18</a:t>
            </a:r>
            <a:r>
              <a:rPr lang="en-US" sz="2800" baseline="30000" dirty="0" smtClean="0">
                <a:solidFill>
                  <a:schemeClr val="tx2"/>
                </a:solidFill>
              </a:rPr>
              <a:t>th</a:t>
            </a:r>
            <a:r>
              <a:rPr lang="en-US" sz="2800" dirty="0" smtClean="0">
                <a:solidFill>
                  <a:schemeClr val="tx2"/>
                </a:solidFill>
              </a:rPr>
              <a:t> January 2021</a:t>
            </a:r>
          </a:p>
          <a:p>
            <a:r>
              <a:rPr lang="en-US" sz="2800" dirty="0" smtClean="0">
                <a:solidFill>
                  <a:schemeClr val="tx2"/>
                </a:solidFill>
              </a:rPr>
              <a:t>LI: to learn the life and works of Robert Burns.</a:t>
            </a:r>
          </a:p>
        </p:txBody>
      </p:sp>
      <p:graphicFrame>
        <p:nvGraphicFramePr>
          <p:cNvPr id="6" name="Table 5"/>
          <p:cNvGraphicFramePr>
            <a:graphicFrameLocks noGrp="1"/>
          </p:cNvGraphicFramePr>
          <p:nvPr>
            <p:extLst>
              <p:ext uri="{D42A27DB-BD31-4B8C-83A1-F6EECF244321}">
                <p14:modId xmlns:p14="http://schemas.microsoft.com/office/powerpoint/2010/main" val="455098071"/>
              </p:ext>
            </p:extLst>
          </p:nvPr>
        </p:nvGraphicFramePr>
        <p:xfrm>
          <a:off x="2096766" y="2065022"/>
          <a:ext cx="8255004" cy="45303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0" indent="0">
                        <a:buNone/>
                      </a:pPr>
                      <a:r>
                        <a:rPr lang="en-GB" sz="2400" dirty="0" smtClean="0"/>
                        <a:t>1. Live Lesson</a:t>
                      </a:r>
                      <a:endParaRPr lang="en-GB" sz="2400" baseline="0" dirty="0" smtClean="0"/>
                    </a:p>
                    <a:p>
                      <a:pPr marL="0" indent="0">
                        <a:buNone/>
                      </a:pPr>
                      <a:endParaRPr lang="en-GB" sz="2400" baseline="0" dirty="0" smtClean="0"/>
                    </a:p>
                    <a:p>
                      <a:pPr marL="0" indent="0">
                        <a:buNone/>
                      </a:pPr>
                      <a:r>
                        <a:rPr lang="en-GB" sz="2400" baseline="0" dirty="0" smtClean="0"/>
                        <a:t>2. Learn the second four verses of ‘Tae a Haggis’ by next Monday – I will ask to hear these on a live lesson or you can send me a video of you saying them privately.</a:t>
                      </a:r>
                    </a:p>
                    <a:p>
                      <a:pPr marL="457200" indent="-457200">
                        <a:buAutoNum type="arabicPeriod"/>
                      </a:pPr>
                      <a:endParaRPr lang="en-GB" sz="2400" baseline="0" dirty="0" smtClean="0"/>
                    </a:p>
                    <a:p>
                      <a:pPr marL="0" indent="0">
                        <a:buNone/>
                      </a:pPr>
                      <a:r>
                        <a:rPr lang="en-GB" sz="2400" baseline="0" dirty="0" smtClean="0"/>
                        <a:t>3. Continue working on your Robert Burns ‘Immortal Memory’ project. See next slide for success criteria.</a:t>
                      </a:r>
                    </a:p>
                    <a:p>
                      <a:pPr marL="0" indent="0">
                        <a:buNone/>
                      </a:pPr>
                      <a:endParaRPr lang="en-GB" sz="2400" baseline="0" dirty="0" smtClean="0"/>
                    </a:p>
                    <a:p>
                      <a:pPr marL="0" indent="0">
                        <a:buNone/>
                      </a:pPr>
                      <a:r>
                        <a:rPr lang="en-GB" sz="2400" baseline="0" dirty="0" smtClean="0"/>
                        <a:t>PS – it may be helpful to translate your poem from Scots to English – do some research </a:t>
                      </a:r>
                      <a:r>
                        <a:rPr lang="en-GB" sz="2400" baseline="0" dirty="0" smtClean="0">
                          <a:sym typeface="Wingdings" panose="05000000000000000000" pitchFamily="2" charset="2"/>
                        </a:rPr>
                        <a:t></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58056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98071" y="562228"/>
            <a:ext cx="2639323" cy="365125"/>
          </a:xfrm>
          <a:solidFill>
            <a:schemeClr val="bg1"/>
          </a:solidFill>
        </p:spPr>
        <p:txBody>
          <a:bodyPr/>
          <a:lstStyle/>
          <a:p>
            <a:pPr algn="ctr"/>
            <a:r>
              <a:rPr lang="en-US" noProof="0" dirty="0" smtClean="0"/>
              <a:t>Learn these 4 by next Monday 18th</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p:cNvSpPr>
            <a:spLocks noGrp="1"/>
          </p:cNvSpPr>
          <p:nvPr>
            <p:ph type="title"/>
          </p:nvPr>
        </p:nvSpPr>
        <p:spPr/>
        <p:txBody>
          <a:bodyPr/>
          <a:lstStyle/>
          <a:p>
            <a:pPr algn="ctr"/>
            <a:r>
              <a:rPr lang="en-GB" dirty="0" smtClean="0"/>
              <a:t>Address Tae A Haggis</a:t>
            </a:r>
            <a:endParaRPr lang="en-GB" dirty="0"/>
          </a:p>
        </p:txBody>
      </p:sp>
      <p:pic>
        <p:nvPicPr>
          <p:cNvPr id="8" name="Picture 7"/>
          <p:cNvPicPr>
            <a:picLocks noChangeAspect="1"/>
          </p:cNvPicPr>
          <p:nvPr/>
        </p:nvPicPr>
        <p:blipFill>
          <a:blip r:embed="rId2"/>
          <a:stretch>
            <a:fillRect/>
          </a:stretch>
        </p:blipFill>
        <p:spPr>
          <a:xfrm>
            <a:off x="4883720" y="1017272"/>
            <a:ext cx="3455735" cy="5402465"/>
          </a:xfrm>
          <a:prstGeom prst="rect">
            <a:avLst/>
          </a:prstGeom>
        </p:spPr>
      </p:pic>
      <p:sp>
        <p:nvSpPr>
          <p:cNvPr id="7" name="Text Placeholder 6"/>
          <p:cNvSpPr>
            <a:spLocks noGrp="1"/>
          </p:cNvSpPr>
          <p:nvPr>
            <p:ph type="body" sz="quarter" idx="13"/>
          </p:nvPr>
        </p:nvSpPr>
        <p:spPr/>
        <p:txBody>
          <a:bodyPr/>
          <a:lstStyle/>
          <a:p>
            <a:r>
              <a:rPr lang="en-GB" dirty="0" smtClean="0"/>
              <a:t> </a:t>
            </a:r>
            <a:endParaRPr lang="en-GB" dirty="0"/>
          </a:p>
        </p:txBody>
      </p:sp>
      <p:pic>
        <p:nvPicPr>
          <p:cNvPr id="9" name="Picture 8"/>
          <p:cNvPicPr>
            <a:picLocks noChangeAspect="1"/>
          </p:cNvPicPr>
          <p:nvPr/>
        </p:nvPicPr>
        <p:blipFill>
          <a:blip r:embed="rId3"/>
          <a:stretch>
            <a:fillRect/>
          </a:stretch>
        </p:blipFill>
        <p:spPr>
          <a:xfrm>
            <a:off x="8128537" y="1254974"/>
            <a:ext cx="4028589" cy="5254682"/>
          </a:xfrm>
          <a:prstGeom prst="rect">
            <a:avLst/>
          </a:prstGeom>
        </p:spPr>
      </p:pic>
      <p:sp>
        <p:nvSpPr>
          <p:cNvPr id="10" name="Footer Placeholder 1"/>
          <p:cNvSpPr txBox="1">
            <a:spLocks/>
          </p:cNvSpPr>
          <p:nvPr/>
        </p:nvSpPr>
        <p:spPr>
          <a:xfrm>
            <a:off x="8479113" y="652147"/>
            <a:ext cx="2639323"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Learn these by Monday 25</a:t>
            </a:r>
            <a:r>
              <a:rPr lang="en-US" baseline="30000" dirty="0" smtClean="0"/>
              <a:t>th</a:t>
            </a:r>
            <a:r>
              <a:rPr lang="en-US" dirty="0" smtClean="0"/>
              <a:t>.</a:t>
            </a:r>
            <a:endParaRPr lang="en-US" dirty="0"/>
          </a:p>
        </p:txBody>
      </p:sp>
      <p:pic>
        <p:nvPicPr>
          <p:cNvPr id="11" name="Picture 10" descr="I ate it so you don't have to: Haggis | masslive.c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645" y="1942690"/>
            <a:ext cx="4495020" cy="3679902"/>
          </a:xfrm>
          <a:prstGeom prst="rect">
            <a:avLst/>
          </a:prstGeom>
        </p:spPr>
      </p:pic>
    </p:spTree>
    <p:extLst>
      <p:ext uri="{BB962C8B-B14F-4D97-AF65-F5344CB8AC3E}">
        <p14:creationId xmlns:p14="http://schemas.microsoft.com/office/powerpoint/2010/main" val="87444607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purl.org/dc/terms/"/>
    <ds:schemaRef ds:uri="http://schemas.microsoft.com/office/2006/documentManagement/types"/>
    <ds:schemaRef ds:uri="16c05727-aa75-4e4a-9b5f-8a80a1165891"/>
    <ds:schemaRef ds:uri="71af3243-3dd4-4a8d-8c0d-dd76da1f02a5"/>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2663</Words>
  <Application>Microsoft Office PowerPoint</Application>
  <PresentationFormat>Widescreen</PresentationFormat>
  <Paragraphs>377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Comic Sans MS</vt:lpstr>
      <vt:lpstr>Franklin Gothic Book</vt:lpstr>
      <vt:lpstr>Wingdings</vt:lpstr>
      <vt:lpstr>Office Theme</vt:lpstr>
      <vt:lpstr>Primary 7</vt:lpstr>
      <vt:lpstr>Weekly Timetable</vt:lpstr>
      <vt:lpstr>Number Talks</vt:lpstr>
      <vt:lpstr>NUMERACY &amp; MATHS –  Shape</vt:lpstr>
      <vt:lpstr>Literacy - Writing</vt:lpstr>
      <vt:lpstr>Literacy - Writing</vt:lpstr>
      <vt:lpstr>Literacy - Writing</vt:lpstr>
      <vt:lpstr>Scotland Topic - Burns</vt:lpstr>
      <vt:lpstr>Address Tae A Haggis</vt:lpstr>
      <vt:lpstr>Scotland Topic - Burns</vt:lpstr>
      <vt:lpstr>Number Talks</vt:lpstr>
      <vt:lpstr>MATHS &amp; ART–  Symmetry</vt:lpstr>
      <vt:lpstr>Talk 4 Writing</vt:lpstr>
      <vt:lpstr>Part 1</vt:lpstr>
      <vt:lpstr>Part 2</vt:lpstr>
      <vt:lpstr>Task</vt:lpstr>
      <vt:lpstr>Task</vt:lpstr>
      <vt:lpstr>China – Chinese New Year</vt:lpstr>
      <vt:lpstr>China – Chinese New Year</vt:lpstr>
      <vt:lpstr>NUMERACY &amp; MATHS –  Angles</vt:lpstr>
      <vt:lpstr>Talk 4 Writing</vt:lpstr>
      <vt:lpstr>Part 1</vt:lpstr>
      <vt:lpstr>Part 2</vt:lpstr>
      <vt:lpstr>Talk 4 Writing</vt:lpstr>
      <vt:lpstr>Scotland Topic - Burns</vt:lpstr>
      <vt:lpstr>Address Tae A Haggis</vt:lpstr>
      <vt:lpstr>Scotland Topic - Burns</vt:lpstr>
      <vt:lpstr>Reading –  Auggie &amp; Me</vt:lpstr>
      <vt:lpstr>Reading</vt:lpstr>
      <vt:lpstr>PE – Workout of your choice.</vt:lpstr>
      <vt:lpstr>Number Talks</vt:lpstr>
      <vt:lpstr>PowerPoint Presentation</vt:lpstr>
      <vt:lpstr>Health &amp; Wellbeing</vt:lpstr>
      <vt:lpstr>Fun 31!</vt:lpstr>
      <vt:lpstr>Art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2020-10-29T09:04:35Z</dcterms:created>
  <dcterms:modified xsi:type="dcterms:W3CDTF">2021-01-15T10:36:23Z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