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8"/>
  </p:notesMasterIdLst>
  <p:handoutMasterIdLst>
    <p:handoutMasterId r:id="rId39"/>
  </p:handoutMasterIdLst>
  <p:sldIdLst>
    <p:sldId id="256" r:id="rId5"/>
    <p:sldId id="261" r:id="rId6"/>
    <p:sldId id="275" r:id="rId7"/>
    <p:sldId id="347" r:id="rId8"/>
    <p:sldId id="323" r:id="rId9"/>
    <p:sldId id="359" r:id="rId10"/>
    <p:sldId id="360" r:id="rId11"/>
    <p:sldId id="358" r:id="rId12"/>
    <p:sldId id="344" r:id="rId13"/>
    <p:sldId id="343" r:id="rId14"/>
    <p:sldId id="353" r:id="rId15"/>
    <p:sldId id="306" r:id="rId16"/>
    <p:sldId id="307" r:id="rId17"/>
    <p:sldId id="340" r:id="rId18"/>
    <p:sldId id="341" r:id="rId19"/>
    <p:sldId id="342" r:id="rId20"/>
    <p:sldId id="346" r:id="rId21"/>
    <p:sldId id="345" r:id="rId22"/>
    <p:sldId id="361" r:id="rId23"/>
    <p:sldId id="362" r:id="rId24"/>
    <p:sldId id="363" r:id="rId25"/>
    <p:sldId id="364" r:id="rId26"/>
    <p:sldId id="348" r:id="rId27"/>
    <p:sldId id="349" r:id="rId28"/>
    <p:sldId id="350" r:id="rId29"/>
    <p:sldId id="286" r:id="rId30"/>
    <p:sldId id="351" r:id="rId31"/>
    <p:sldId id="352" r:id="rId32"/>
    <p:sldId id="354" r:id="rId33"/>
    <p:sldId id="355" r:id="rId34"/>
    <p:sldId id="339" r:id="rId35"/>
    <p:sldId id="357" r:id="rId36"/>
    <p:sldId id="356" r:id="rId37"/>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94712" autoAdjust="0"/>
  </p:normalViewPr>
  <p:slideViewPr>
    <p:cSldViewPr snapToGrid="0">
      <p:cViewPr varScale="1">
        <p:scale>
          <a:sx n="63" d="100"/>
          <a:sy n="63" d="100"/>
        </p:scale>
        <p:origin x="810" y="60"/>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fld id="{FC23E10C-4735-4A0D-A76B-FFFBF4B6ED03}" type="datetimeFigureOut">
              <a:rPr lang="en-US" smtClean="0"/>
              <a:t>1/10/2021</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50444" y="9430092"/>
            <a:ext cx="2945659" cy="498135"/>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1/10/2021</a:t>
            </a:fld>
            <a:endParaRPr lang="en-US" noProof="0"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smtClean="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smtClean="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smtClean="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smtClean="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bbc.co.uk/bitesize/topics/zs7mn39/articles/z6q88xs"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soundcloud.com/talkforwriting/swamp/s-28ED2KJCK6n"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bbc.co.uk/bitesize/topics/zs7mn39/articles/z6q88xs"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s://soundcloud.com/talkforwriting/swamp/s-28ED2KJCK6n"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hyperlink" Target="https://www.bbc.co.uk/teach/class-clips-video/rse-ks2-safety-keeping-myself-safe/znnjbdm" TargetMode="Externa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channel/UCjzIXK9CRttcA6i0shxjFng" TargetMode="External"/><Relationship Id="rId2" Type="http://schemas.openxmlformats.org/officeDocument/2006/relationships/hyperlink" Target="https://www.youtube.com/user/ArtforKidsHub"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bbc.co.uk/bitesize/topics/zjv39j6/articles/zgqpk2p"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fontScale="55000" lnSpcReduction="20000"/>
          </a:bodyPr>
          <a:lstStyle/>
          <a:p>
            <a:r>
              <a:rPr lang="en-US" dirty="0" smtClean="0"/>
              <a:t>Week beginning </a:t>
            </a:r>
          </a:p>
          <a:p>
            <a:r>
              <a:rPr lang="en-US" dirty="0" smtClean="0"/>
              <a:t>2</a:t>
            </a:r>
            <a:r>
              <a:rPr lang="en-US" baseline="30000" dirty="0" smtClean="0"/>
              <a:t>nd</a:t>
            </a:r>
            <a:r>
              <a:rPr lang="en-US" dirty="0" smtClean="0"/>
              <a:t> November 2020</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smtClean="0"/>
              <a:t>Primary 7</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US" dirty="0" smtClean="0"/>
              <a:t>Miss Caldwell</a:t>
            </a:r>
            <a:endParaRPr lang="ru-RU" dirty="0"/>
          </a:p>
        </p:txBody>
      </p:sp>
      <p:pic>
        <p:nvPicPr>
          <p:cNvPr id="5" name="Picture Placeholder 4"/>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9930" r="9930"/>
          <a:stretch>
            <a:fillRect/>
          </a:stretch>
        </p:blipFill>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Scotland Topic - Burns</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11</a:t>
            </a:r>
            <a:r>
              <a:rPr lang="en-US" sz="2800" baseline="30000" dirty="0" smtClean="0">
                <a:solidFill>
                  <a:schemeClr val="tx2"/>
                </a:solidFill>
              </a:rPr>
              <a:t>th</a:t>
            </a:r>
            <a:r>
              <a:rPr lang="en-US" sz="2800" dirty="0" smtClean="0">
                <a:solidFill>
                  <a:schemeClr val="tx2"/>
                </a:solidFill>
              </a:rPr>
              <a:t> January 2021</a:t>
            </a:r>
          </a:p>
          <a:p>
            <a:r>
              <a:rPr lang="en-US" sz="2800" dirty="0" smtClean="0">
                <a:solidFill>
                  <a:schemeClr val="tx2"/>
                </a:solidFill>
              </a:rPr>
              <a:t>LI: to learn the life and works of Robert Burns.</a:t>
            </a:r>
          </a:p>
        </p:txBody>
      </p:sp>
      <p:sp>
        <p:nvSpPr>
          <p:cNvPr id="19" name="TextBox 18"/>
          <p:cNvSpPr txBox="1"/>
          <p:nvPr/>
        </p:nvSpPr>
        <p:spPr>
          <a:xfrm>
            <a:off x="3768958" y="1303022"/>
            <a:ext cx="8162693" cy="6063198"/>
          </a:xfrm>
          <a:prstGeom prst="rect">
            <a:avLst/>
          </a:prstGeom>
          <a:noFill/>
        </p:spPr>
        <p:txBody>
          <a:bodyPr wrap="square" rtlCol="0">
            <a:spAutoFit/>
          </a:bodyPr>
          <a:lstStyle/>
          <a:p>
            <a:r>
              <a:rPr lang="en-GB" sz="1600" b="1" u="sng" dirty="0" smtClean="0"/>
              <a:t>Due Friday 29</a:t>
            </a:r>
            <a:r>
              <a:rPr lang="en-GB" sz="1600" b="1" u="sng" baseline="30000" dirty="0" smtClean="0"/>
              <a:t>th</a:t>
            </a:r>
            <a:r>
              <a:rPr lang="en-GB" sz="1600" b="1" u="sng" dirty="0" smtClean="0"/>
              <a:t> January</a:t>
            </a:r>
            <a:endParaRPr lang="en-GB" sz="1600" dirty="0"/>
          </a:p>
          <a:p>
            <a:r>
              <a:rPr lang="en-GB" sz="1600" b="1" dirty="0"/>
              <a:t> </a:t>
            </a:r>
            <a:endParaRPr lang="en-GB" sz="1600" dirty="0"/>
          </a:p>
          <a:p>
            <a:r>
              <a:rPr lang="en-GB" sz="1600" dirty="0"/>
              <a:t>LI: to research and present information on the life, works and impact of Robert Burns.</a:t>
            </a:r>
          </a:p>
          <a:p>
            <a:r>
              <a:rPr lang="en-GB" sz="1600" dirty="0"/>
              <a:t>SC: You must include </a:t>
            </a:r>
            <a:r>
              <a:rPr lang="en-GB" sz="1600" dirty="0" smtClean="0"/>
              <a:t>–</a:t>
            </a:r>
          </a:p>
          <a:p>
            <a:endParaRPr lang="en-GB" sz="1600" dirty="0"/>
          </a:p>
          <a:p>
            <a:pPr marL="285750" lvl="0" indent="-285750">
              <a:buFont typeface="Arial" panose="020B0604020202020204" pitchFamily="34" charset="0"/>
              <a:buChar char="•"/>
            </a:pPr>
            <a:r>
              <a:rPr lang="en-GB" sz="1600" dirty="0"/>
              <a:t>Information on Robert Burns and his life (facts, age, birthday, death, schooling, job, lives </a:t>
            </a:r>
            <a:r>
              <a:rPr lang="en-GB" sz="1600" dirty="0" err="1"/>
              <a:t>etc</a:t>
            </a:r>
            <a:r>
              <a:rPr lang="en-GB" sz="1600" dirty="0"/>
              <a:t>).</a:t>
            </a:r>
          </a:p>
          <a:p>
            <a:endParaRPr lang="en-GB" sz="1600" dirty="0"/>
          </a:p>
          <a:p>
            <a:pPr marL="285750" lvl="0" indent="-285750">
              <a:buFont typeface="Arial" panose="020B0604020202020204" pitchFamily="34" charset="0"/>
              <a:buChar char="•"/>
            </a:pPr>
            <a:r>
              <a:rPr lang="en-GB" sz="1600" dirty="0"/>
              <a:t>Information on Robert Burns’ works (poems, songs </a:t>
            </a:r>
            <a:r>
              <a:rPr lang="en-GB" sz="1600" dirty="0" err="1"/>
              <a:t>etc</a:t>
            </a:r>
            <a:r>
              <a:rPr lang="en-GB" sz="1600" dirty="0"/>
              <a:t> – what was the influence for them, what do they mean</a:t>
            </a:r>
            <a:r>
              <a:rPr lang="en-GB" sz="1600" dirty="0" smtClean="0"/>
              <a:t>?)</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Examples of poems/songs.</a:t>
            </a:r>
          </a:p>
          <a:p>
            <a:endParaRPr lang="en-GB" sz="1600" dirty="0"/>
          </a:p>
          <a:p>
            <a:pPr marL="285750" lvl="0" indent="-285750">
              <a:buFont typeface="Arial" panose="020B0604020202020204" pitchFamily="34" charset="0"/>
              <a:buChar char="•"/>
            </a:pPr>
            <a:r>
              <a:rPr lang="en-GB" sz="1600" dirty="0"/>
              <a:t>Impact Robert Burns has on Scottish culture today (how do we remember Burns, celebrate his life and works </a:t>
            </a:r>
            <a:r>
              <a:rPr lang="en-GB" sz="1600" dirty="0" err="1"/>
              <a:t>etc</a:t>
            </a:r>
            <a:r>
              <a:rPr lang="en-GB" sz="1600" dirty="0"/>
              <a:t>)</a:t>
            </a:r>
          </a:p>
          <a:p>
            <a:pPr marL="285750" lvl="0" indent="-285750">
              <a:buFont typeface="Arial" panose="020B0604020202020204" pitchFamily="34" charset="0"/>
              <a:buChar char="•"/>
            </a:pPr>
            <a:r>
              <a:rPr lang="en-GB" sz="1600" dirty="0"/>
              <a:t>Impact Robert Burns has on the rest of the world today (statues/songs sung </a:t>
            </a:r>
            <a:r>
              <a:rPr lang="en-GB" sz="1600" dirty="0" err="1"/>
              <a:t>etc</a:t>
            </a:r>
            <a:r>
              <a:rPr lang="en-GB" sz="1600" dirty="0"/>
              <a:t>).</a:t>
            </a:r>
          </a:p>
          <a:p>
            <a:endParaRPr lang="en-GB" sz="1600" dirty="0"/>
          </a:p>
          <a:p>
            <a:pPr marL="285750" lvl="0" indent="-285750">
              <a:buFont typeface="Arial" panose="020B0604020202020204" pitchFamily="34" charset="0"/>
              <a:buChar char="•"/>
            </a:pPr>
            <a:r>
              <a:rPr lang="en-GB" sz="1600" dirty="0"/>
              <a:t>Pictures/photos</a:t>
            </a:r>
          </a:p>
          <a:p>
            <a:r>
              <a:rPr lang="en-GB" sz="1600" dirty="0"/>
              <a:t> </a:t>
            </a:r>
          </a:p>
          <a:p>
            <a:pPr marL="285750" lvl="0" indent="-285750">
              <a:buFont typeface="Arial" panose="020B0604020202020204" pitchFamily="34" charset="0"/>
              <a:buChar char="•"/>
            </a:pPr>
            <a:r>
              <a:rPr lang="en-GB" sz="1600" dirty="0"/>
              <a:t>Include some examples of Scots language.</a:t>
            </a:r>
          </a:p>
          <a:p>
            <a:pPr marL="28575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Appropriately written using writing skills.</a:t>
            </a:r>
          </a:p>
          <a:p>
            <a:endParaRPr lang="en-GB" dirty="0"/>
          </a:p>
          <a:p>
            <a:endParaRPr lang="en-GB" dirty="0"/>
          </a:p>
        </p:txBody>
      </p:sp>
    </p:spTree>
    <p:extLst>
      <p:ext uri="{BB962C8B-B14F-4D97-AF65-F5344CB8AC3E}">
        <p14:creationId xmlns:p14="http://schemas.microsoft.com/office/powerpoint/2010/main" val="2814862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22805" y="3537285"/>
            <a:ext cx="5375275" cy="347046"/>
          </a:xfrm>
        </p:spPr>
        <p:txBody>
          <a:bodyPr/>
          <a:lstStyle/>
          <a:p>
            <a:pPr algn="ctr"/>
            <a:r>
              <a:rPr lang="en-US" sz="4400" dirty="0" smtClean="0">
                <a:solidFill>
                  <a:schemeClr val="tx2"/>
                </a:solidFill>
              </a:rPr>
              <a:t>500 x 10</a:t>
            </a:r>
          </a:p>
          <a:p>
            <a:pPr algn="ctr"/>
            <a:r>
              <a:rPr lang="en-US" sz="2800" dirty="0" smtClean="0">
                <a:solidFill>
                  <a:schemeClr val="tx2"/>
                </a:solidFill>
              </a:rPr>
              <a:t>Choose a strategy</a:t>
            </a: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4" name="Title 3"/>
          <p:cNvSpPr>
            <a:spLocks noGrp="1"/>
          </p:cNvSpPr>
          <p:nvPr>
            <p:ph type="title"/>
          </p:nvPr>
        </p:nvSpPr>
        <p:spPr/>
        <p:txBody>
          <a:bodyPr/>
          <a:lstStyle/>
          <a:p>
            <a:r>
              <a:rPr lang="en-GB" dirty="0" smtClean="0"/>
              <a:t>Number Talks</a:t>
            </a:r>
            <a:endParaRPr lang="en-GB" dirty="0"/>
          </a:p>
        </p:txBody>
      </p:sp>
    </p:spTree>
    <p:extLst>
      <p:ext uri="{BB962C8B-B14F-4D97-AF65-F5344CB8AC3E}">
        <p14:creationId xmlns:p14="http://schemas.microsoft.com/office/powerpoint/2010/main" val="2524153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NUMERACY &amp; MATHS – </a:t>
            </a:r>
            <a:br>
              <a:rPr lang="en-US" dirty="0" smtClean="0"/>
            </a:br>
            <a:r>
              <a:rPr lang="en-US" dirty="0" smtClean="0"/>
              <a:t>Angles</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12.01.21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720909" y="972313"/>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identify angles in the environment.</a:t>
            </a:r>
          </a:p>
        </p:txBody>
      </p:sp>
      <p:graphicFrame>
        <p:nvGraphicFramePr>
          <p:cNvPr id="13" name="Table 12"/>
          <p:cNvGraphicFramePr>
            <a:graphicFrameLocks noGrp="1"/>
          </p:cNvGraphicFramePr>
          <p:nvPr>
            <p:extLst>
              <p:ext uri="{D42A27DB-BD31-4B8C-83A1-F6EECF244321}">
                <p14:modId xmlns:p14="http://schemas.microsoft.com/office/powerpoint/2010/main" val="2778910935"/>
              </p:ext>
            </p:extLst>
          </p:nvPr>
        </p:nvGraphicFramePr>
        <p:xfrm>
          <a:off x="723745" y="2031596"/>
          <a:ext cx="4981862" cy="4325001"/>
        </p:xfrm>
        <a:graphic>
          <a:graphicData uri="http://schemas.openxmlformats.org/drawingml/2006/table">
            <a:tbl>
              <a:tblPr firstRow="1" bandRow="1">
                <a:tableStyleId>{793D81CF-94F2-401A-BA57-92F5A7B2D0C5}</a:tableStyleId>
              </a:tblPr>
              <a:tblGrid>
                <a:gridCol w="4981862">
                  <a:extLst>
                    <a:ext uri="{9D8B030D-6E8A-4147-A177-3AD203B41FA5}">
                      <a16:colId xmlns:a16="http://schemas.microsoft.com/office/drawing/2014/main" val="478507327"/>
                    </a:ext>
                  </a:extLst>
                </a:gridCol>
              </a:tblGrid>
              <a:tr h="393081">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767646">
                <a:tc>
                  <a:txBody>
                    <a:bodyPr/>
                    <a:lstStyle/>
                    <a:p>
                      <a:pPr marL="457200" indent="-457200">
                        <a:buAutoNum type="arabicPeriod"/>
                      </a:pPr>
                      <a:r>
                        <a:rPr lang="en-GB" sz="1800" dirty="0" smtClean="0"/>
                        <a:t>Live Lesson – different types of angles. (if you miss this or need extra help check out - </a:t>
                      </a:r>
                      <a:r>
                        <a:rPr lang="en-GB" sz="1800" dirty="0" smtClean="0">
                          <a:hlinkClick r:id="rId2"/>
                        </a:rPr>
                        <a:t>https://www.bbc.co.uk/bitesize/topics/zs7mn39/articles/z6q88xs</a:t>
                      </a:r>
                      <a:endParaRPr lang="en-GB" sz="1800" baseline="0" dirty="0" smtClean="0"/>
                    </a:p>
                    <a:p>
                      <a:pPr marL="457200" indent="-457200">
                        <a:buAutoNum type="arabicPeriod"/>
                      </a:pPr>
                      <a:endParaRPr lang="en-GB" sz="1800" baseline="0" dirty="0" smtClean="0"/>
                    </a:p>
                    <a:p>
                      <a:pPr marL="457200" indent="-457200">
                        <a:buAutoNum type="arabicPeriod"/>
                      </a:pPr>
                      <a:r>
                        <a:rPr lang="en-GB" sz="1800" baseline="0" dirty="0" smtClean="0"/>
                        <a:t>How many different types of angles can you see in the following picture? Create a tally chart. (right, acute, obtuse, reflex, straight line)</a:t>
                      </a:r>
                    </a:p>
                    <a:p>
                      <a:pPr marL="457200" indent="-457200">
                        <a:buAutoNum type="arabicPeriod"/>
                      </a:pPr>
                      <a:endParaRPr lang="en-GB" sz="1800" baseline="0" dirty="0" smtClean="0"/>
                    </a:p>
                    <a:p>
                      <a:pPr marL="457200" indent="-457200">
                        <a:buAutoNum type="arabicPeriod"/>
                      </a:pPr>
                      <a:r>
                        <a:rPr lang="en-GB" sz="1800" baseline="0" dirty="0" smtClean="0"/>
                        <a:t>Do an angles search in a room of your choice. What objects have angles? Name them. </a:t>
                      </a:r>
                    </a:p>
                    <a:p>
                      <a:pPr marL="0" indent="0">
                        <a:buNone/>
                      </a:pPr>
                      <a:r>
                        <a:rPr lang="en-GB" sz="1800" baseline="0" dirty="0" smtClean="0"/>
                        <a:t>(</a:t>
                      </a:r>
                      <a:r>
                        <a:rPr lang="en-GB" sz="1800" baseline="0" dirty="0" err="1" smtClean="0"/>
                        <a:t>Eg</a:t>
                      </a:r>
                      <a:r>
                        <a:rPr lang="en-GB" sz="1800" baseline="0" dirty="0" smtClean="0"/>
                        <a:t> – desk: 4 right angles, 1 obtuse, 1 acute </a:t>
                      </a:r>
                      <a:r>
                        <a:rPr lang="en-GB" sz="1800" baseline="0" dirty="0" err="1" smtClean="0"/>
                        <a:t>etc</a:t>
                      </a:r>
                      <a:r>
                        <a:rPr lang="en-GB" sz="1800" baseline="0" dirty="0" smtClean="0"/>
                        <a:t>)</a:t>
                      </a:r>
                    </a:p>
                  </a:txBody>
                  <a:tcPr/>
                </a:tc>
                <a:extLst>
                  <a:ext uri="{0D108BD9-81ED-4DB2-BD59-A6C34878D82A}">
                    <a16:rowId xmlns:a16="http://schemas.microsoft.com/office/drawing/2014/main" val="803849920"/>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131" y="2037885"/>
            <a:ext cx="4369249" cy="4504380"/>
          </a:xfrm>
          <a:prstGeom prst="rect">
            <a:avLst/>
          </a:prstGeom>
        </p:spPr>
      </p:pic>
    </p:spTree>
    <p:extLst>
      <p:ext uri="{BB962C8B-B14F-4D97-AF65-F5344CB8AC3E}">
        <p14:creationId xmlns:p14="http://schemas.microsoft.com/office/powerpoint/2010/main" val="325056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Talk 4 Writing</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Tuesday 12</a:t>
            </a:r>
            <a:r>
              <a:rPr lang="en-US" sz="2800" baseline="30000" dirty="0" smtClean="0">
                <a:solidFill>
                  <a:schemeClr val="tx2"/>
                </a:solidFill>
              </a:rPr>
              <a:t>th</a:t>
            </a:r>
            <a:r>
              <a:rPr lang="en-US" sz="2800" dirty="0" smtClean="0">
                <a:solidFill>
                  <a:schemeClr val="tx2"/>
                </a:solidFill>
              </a:rPr>
              <a:t> </a:t>
            </a:r>
            <a:r>
              <a:rPr lang="en-US" sz="2800" dirty="0" smtClean="0">
                <a:solidFill>
                  <a:schemeClr val="tx2"/>
                </a:solidFill>
              </a:rPr>
              <a:t>January 2021</a:t>
            </a:r>
          </a:p>
          <a:p>
            <a:r>
              <a:rPr lang="en-US" sz="2800" dirty="0" smtClean="0">
                <a:solidFill>
                  <a:schemeClr val="tx2"/>
                </a:solidFill>
              </a:rPr>
              <a:t>LI: to use vocabulary skills.</a:t>
            </a:r>
          </a:p>
        </p:txBody>
      </p:sp>
      <p:graphicFrame>
        <p:nvGraphicFramePr>
          <p:cNvPr id="6" name="Table 5"/>
          <p:cNvGraphicFramePr>
            <a:graphicFrameLocks noGrp="1"/>
          </p:cNvGraphicFramePr>
          <p:nvPr>
            <p:extLst>
              <p:ext uri="{D42A27DB-BD31-4B8C-83A1-F6EECF244321}">
                <p14:modId xmlns:p14="http://schemas.microsoft.com/office/powerpoint/2010/main" val="194829680"/>
              </p:ext>
            </p:extLst>
          </p:nvPr>
        </p:nvGraphicFramePr>
        <p:xfrm>
          <a:off x="2346321" y="1977118"/>
          <a:ext cx="8255004" cy="379884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470635">
                <a:tc>
                  <a:txBody>
                    <a:bodyPr/>
                    <a:lstStyle/>
                    <a:p>
                      <a:pPr marL="457200" indent="-457200">
                        <a:buAutoNum type="arabicPeriod"/>
                      </a:pPr>
                      <a:r>
                        <a:rPr lang="en-GB" sz="2400" baseline="0" dirty="0" smtClean="0"/>
                        <a:t>Live Lesson</a:t>
                      </a:r>
                    </a:p>
                    <a:p>
                      <a:pPr marL="457200" indent="-457200">
                        <a:buAutoNum type="arabicPeriod"/>
                      </a:pPr>
                      <a:endParaRPr lang="en-GB" sz="2400" baseline="0" dirty="0" smtClean="0"/>
                    </a:p>
                    <a:p>
                      <a:pPr marL="457200" indent="-457200">
                        <a:buAutoNum type="arabicPeriod"/>
                      </a:pPr>
                      <a:r>
                        <a:rPr lang="en-GB" sz="2400" baseline="0" dirty="0" smtClean="0"/>
                        <a:t>Read or listen to the model text (see next slide or listen here: </a:t>
                      </a:r>
                      <a:r>
                        <a:rPr lang="en-GB" sz="1800" b="0" i="0" u="none" strike="noStrike" kern="1200" baseline="0" dirty="0" smtClean="0">
                          <a:solidFill>
                            <a:schemeClr val="dk1"/>
                          </a:solidFill>
                          <a:latin typeface="+mn-lt"/>
                          <a:ea typeface="+mn-ea"/>
                          <a:cs typeface="+mn-cs"/>
                          <a:hlinkClick r:id="rId2"/>
                        </a:rPr>
                        <a:t>https://soundcloud.com/talkforwriting/swamp/s-28ED2KJCK6n</a:t>
                      </a:r>
                      <a:endParaRPr lang="en-GB" sz="1800" b="0" i="0" u="none" strike="noStrike" kern="1200" baseline="0" dirty="0" smtClean="0">
                        <a:solidFill>
                          <a:schemeClr val="dk1"/>
                        </a:solidFill>
                        <a:latin typeface="+mn-lt"/>
                        <a:ea typeface="+mn-ea"/>
                        <a:cs typeface="+mn-cs"/>
                      </a:endParaRPr>
                    </a:p>
                    <a:p>
                      <a:pPr marL="457200" indent="-457200">
                        <a:buAutoNum type="arabicPeriod"/>
                      </a:pPr>
                      <a:endParaRPr lang="en-GB" sz="2400" baseline="0" dirty="0" smtClean="0"/>
                    </a:p>
                    <a:p>
                      <a:pPr marL="457200" indent="-457200">
                        <a:buAutoNum type="arabicPeriod"/>
                      </a:pPr>
                      <a:r>
                        <a:rPr lang="en-GB" sz="2400" baseline="0" dirty="0" smtClean="0"/>
                        <a:t>Complete the vocabulary task shown on the slide after the model text.</a:t>
                      </a:r>
                    </a:p>
                    <a:p>
                      <a:pPr marL="457200" indent="-457200">
                        <a:buAutoNum type="arabicPeriod"/>
                      </a:pPr>
                      <a:endParaRPr lang="en-GB" sz="2400" dirty="0" smtClean="0"/>
                    </a:p>
                    <a:p>
                      <a:pPr marL="457200" indent="-457200">
                        <a:buAutoNum type="arabicPeriod"/>
                      </a:pPr>
                      <a:endParaRPr lang="en-GB" sz="2400" dirty="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627937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512956"/>
            <a:ext cx="8017727" cy="6188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14</a:t>
            </a:fld>
            <a:endParaRPr lang="en-US" noProof="0" dirty="0"/>
          </a:p>
        </p:txBody>
      </p:sp>
      <p:sp>
        <p:nvSpPr>
          <p:cNvPr id="4" name="Title 3"/>
          <p:cNvSpPr>
            <a:spLocks noGrp="1"/>
          </p:cNvSpPr>
          <p:nvPr>
            <p:ph type="title"/>
          </p:nvPr>
        </p:nvSpPr>
        <p:spPr/>
        <p:txBody>
          <a:bodyPr/>
          <a:lstStyle/>
          <a:p>
            <a:r>
              <a:rPr lang="en-GB" dirty="0" smtClean="0"/>
              <a:t>Part 1</a:t>
            </a:r>
            <a:endParaRPr lang="en-GB" dirty="0"/>
          </a:p>
        </p:txBody>
      </p:sp>
      <p:sp>
        <p:nvSpPr>
          <p:cNvPr id="5" name="Text Placeholder 4"/>
          <p:cNvSpPr>
            <a:spLocks noGrp="1"/>
          </p:cNvSpPr>
          <p:nvPr>
            <p:ph type="body" sz="quarter" idx="13"/>
          </p:nvPr>
        </p:nvSpPr>
        <p:spPr>
          <a:xfrm>
            <a:off x="1444440" y="2774690"/>
            <a:ext cx="9303119" cy="2111508"/>
          </a:xfrm>
        </p:spPr>
        <p:txBody>
          <a:bodyPr>
            <a:noAutofit/>
          </a:bodyPr>
          <a:lstStyle/>
          <a:p>
            <a:r>
              <a:rPr lang="en-GB" sz="2000" b="1" u="sng" dirty="0"/>
              <a:t>Swamp Monsters</a:t>
            </a:r>
          </a:p>
          <a:p>
            <a:r>
              <a:rPr lang="en-GB" sz="2000" dirty="0"/>
              <a:t>Do you ever wonder what might be lurking in the murky swamps of</a:t>
            </a:r>
          </a:p>
          <a:p>
            <a:r>
              <a:rPr lang="en-GB" sz="2000" dirty="0"/>
              <a:t>our world? Rumour has it that the fabled swamp monster is not</a:t>
            </a:r>
          </a:p>
          <a:p>
            <a:r>
              <a:rPr lang="en-GB" sz="2000" dirty="0"/>
              <a:t>just a creature mentioned in myth and legend but it actually</a:t>
            </a:r>
          </a:p>
          <a:p>
            <a:r>
              <a:rPr lang="en-GB" sz="2000" dirty="0"/>
              <a:t>exists! Now is your chance to find out all that has been discovered</a:t>
            </a:r>
          </a:p>
          <a:p>
            <a:r>
              <a:rPr lang="en-GB" sz="2000" dirty="0"/>
              <a:t>about this unique being.</a:t>
            </a:r>
          </a:p>
          <a:p>
            <a:r>
              <a:rPr lang="en-GB" sz="2000" dirty="0"/>
              <a:t>Swamp monsters are rumoured to inhabit the most remote and</a:t>
            </a:r>
          </a:p>
          <a:p>
            <a:r>
              <a:rPr lang="en-GB" sz="2000" dirty="0"/>
              <a:t>humid swamps of the Amazon rainforest. Living in total solitude, it is</a:t>
            </a:r>
          </a:p>
          <a:p>
            <a:r>
              <a:rPr lang="en-GB" sz="2000" dirty="0"/>
              <a:t>believed that there is, perhaps, only one swamp monster on our</a:t>
            </a:r>
          </a:p>
          <a:p>
            <a:r>
              <a:rPr lang="en-GB" sz="2000" dirty="0"/>
              <a:t>planet, making it a mystery how they reproduce. Dr Patrick Thurston</a:t>
            </a:r>
          </a:p>
          <a:p>
            <a:r>
              <a:rPr lang="en-GB" sz="2000" dirty="0"/>
              <a:t>- world renowned </a:t>
            </a:r>
            <a:r>
              <a:rPr lang="en-GB" sz="2000" dirty="0" err="1"/>
              <a:t>monsterologist</a:t>
            </a:r>
            <a:r>
              <a:rPr lang="en-GB" sz="2000" dirty="0"/>
              <a:t> from Bristol University - could</a:t>
            </a:r>
          </a:p>
          <a:p>
            <a:r>
              <a:rPr lang="en-GB" sz="2000" dirty="0"/>
              <a:t>perhaps be the only living person ever to see this magnificent</a:t>
            </a:r>
          </a:p>
          <a:p>
            <a:r>
              <a:rPr lang="en-GB" sz="2000" dirty="0"/>
              <a:t>creature: “You cannot believe the pure majesty of the swamp</a:t>
            </a:r>
          </a:p>
          <a:p>
            <a:r>
              <a:rPr lang="en-GB" sz="2000" dirty="0"/>
              <a:t>monster. They seem as if they are ‘one with the swamp’ living in pure</a:t>
            </a:r>
          </a:p>
          <a:p>
            <a:r>
              <a:rPr lang="en-GB" sz="2000" dirty="0"/>
              <a:t>harmony with their habitat.”</a:t>
            </a:r>
          </a:p>
          <a:p>
            <a:r>
              <a:rPr lang="en-GB" sz="2000" dirty="0" smtClean="0"/>
              <a:t>.</a:t>
            </a:r>
            <a:endParaRPr lang="en-GB" sz="2000" dirty="0"/>
          </a:p>
        </p:txBody>
      </p:sp>
    </p:spTree>
    <p:extLst>
      <p:ext uri="{BB962C8B-B14F-4D97-AF65-F5344CB8AC3E}">
        <p14:creationId xmlns:p14="http://schemas.microsoft.com/office/powerpoint/2010/main" val="904501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223024"/>
            <a:ext cx="8017727" cy="647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15</a:t>
            </a:fld>
            <a:endParaRPr lang="en-US" noProof="0" dirty="0"/>
          </a:p>
        </p:txBody>
      </p:sp>
      <p:sp>
        <p:nvSpPr>
          <p:cNvPr id="4" name="Title 3"/>
          <p:cNvSpPr>
            <a:spLocks noGrp="1"/>
          </p:cNvSpPr>
          <p:nvPr>
            <p:ph type="title"/>
          </p:nvPr>
        </p:nvSpPr>
        <p:spPr/>
        <p:txBody>
          <a:bodyPr/>
          <a:lstStyle/>
          <a:p>
            <a:r>
              <a:rPr lang="en-GB" dirty="0" smtClean="0"/>
              <a:t>Part 2</a:t>
            </a:r>
            <a:endParaRPr lang="en-GB" dirty="0"/>
          </a:p>
        </p:txBody>
      </p:sp>
      <p:sp>
        <p:nvSpPr>
          <p:cNvPr id="5" name="Text Placeholder 4"/>
          <p:cNvSpPr>
            <a:spLocks noGrp="1"/>
          </p:cNvSpPr>
          <p:nvPr>
            <p:ph type="body" sz="quarter" idx="13"/>
          </p:nvPr>
        </p:nvSpPr>
        <p:spPr>
          <a:xfrm>
            <a:off x="1444440" y="2363791"/>
            <a:ext cx="9303119" cy="2111508"/>
          </a:xfrm>
        </p:spPr>
        <p:txBody>
          <a:bodyPr>
            <a:noAutofit/>
          </a:bodyPr>
          <a:lstStyle/>
          <a:p>
            <a:r>
              <a:rPr lang="en-GB" sz="1600" dirty="0"/>
              <a:t>Swamp monsters don’t just live in swamps they resemble them.</a:t>
            </a:r>
          </a:p>
          <a:p>
            <a:r>
              <a:rPr lang="en-GB" sz="1600" dirty="0"/>
              <a:t>Being experts in camouflage, they are indistinguishable from their</a:t>
            </a:r>
          </a:p>
          <a:p>
            <a:r>
              <a:rPr lang="en-GB" sz="1600" dirty="0"/>
              <a:t>environment. Their bodies are made from this environment: limbs</a:t>
            </a:r>
          </a:p>
          <a:p>
            <a:r>
              <a:rPr lang="en-GB" sz="1600" dirty="0"/>
              <a:t>of gnarled branches, incredibly long fingers and glowing, iridescent</a:t>
            </a:r>
          </a:p>
          <a:p>
            <a:r>
              <a:rPr lang="en-GB" sz="1600" dirty="0"/>
              <a:t>hair which changes colour to match their mood. The most</a:t>
            </a:r>
          </a:p>
          <a:p>
            <a:r>
              <a:rPr lang="en-GB" sz="1600" dirty="0"/>
              <a:t>incredible thing about a swamp monster is that they have</a:t>
            </a:r>
          </a:p>
          <a:p>
            <a:r>
              <a:rPr lang="en-GB" sz="1600" dirty="0"/>
              <a:t>translucent breathing tubes meaning they can stay underwater</a:t>
            </a:r>
          </a:p>
          <a:p>
            <a:r>
              <a:rPr lang="en-GB" sz="1600" dirty="0"/>
              <a:t>indefinitely but continue to breathe.</a:t>
            </a:r>
          </a:p>
          <a:p>
            <a:r>
              <a:rPr lang="en-GB" sz="1600" dirty="0"/>
              <a:t>Have you ever wondered what a swamp monster eats? Their diet</a:t>
            </a:r>
          </a:p>
          <a:p>
            <a:r>
              <a:rPr lang="en-GB" sz="1600" dirty="0"/>
              <a:t>consists of herons, rats and even alligators which they hypnotise</a:t>
            </a:r>
          </a:p>
          <a:p>
            <a:r>
              <a:rPr lang="en-GB" sz="1600" dirty="0"/>
              <a:t>with their ever-staring, haunting eyes. Transfixed, any animal is</a:t>
            </a:r>
          </a:p>
          <a:p>
            <a:r>
              <a:rPr lang="en-GB" sz="1600" dirty="0"/>
              <a:t>helpless to the swamp monster who squeezes the life from them</a:t>
            </a:r>
          </a:p>
          <a:p>
            <a:r>
              <a:rPr lang="en-GB" sz="1600" dirty="0"/>
              <a:t>with its lean, powerful limbs. The swamp monster’s tongue has the</a:t>
            </a:r>
          </a:p>
          <a:p>
            <a:r>
              <a:rPr lang="en-GB" sz="1600" dirty="0"/>
              <a:t>ability to taste the air; this allows it to identify when its prey is</a:t>
            </a:r>
          </a:p>
          <a:p>
            <a:r>
              <a:rPr lang="en-GB" sz="1600" dirty="0"/>
              <a:t>close by.</a:t>
            </a:r>
          </a:p>
          <a:p>
            <a:r>
              <a:rPr lang="en-GB" sz="1600" dirty="0"/>
              <a:t>If you are now tempted to try and spot a swamp monster, we advise</a:t>
            </a:r>
          </a:p>
          <a:p>
            <a:r>
              <a:rPr lang="en-GB" sz="1600" dirty="0"/>
              <a:t>extreme caution! This beautiful but deadly creature should be left in</a:t>
            </a:r>
          </a:p>
          <a:p>
            <a:r>
              <a:rPr lang="en-GB" sz="1600" dirty="0"/>
              <a:t>solitude to be studied only by experts trained in </a:t>
            </a:r>
            <a:r>
              <a:rPr lang="en-GB" sz="1600" dirty="0" err="1"/>
              <a:t>monsterology</a:t>
            </a:r>
            <a:r>
              <a:rPr lang="en-GB" sz="1600" dirty="0" smtClean="0"/>
              <a:t>.</a:t>
            </a:r>
            <a:endParaRPr lang="en-GB" sz="1600" dirty="0"/>
          </a:p>
        </p:txBody>
      </p:sp>
    </p:spTree>
    <p:extLst>
      <p:ext uri="{BB962C8B-B14F-4D97-AF65-F5344CB8AC3E}">
        <p14:creationId xmlns:p14="http://schemas.microsoft.com/office/powerpoint/2010/main" val="3349071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223024"/>
            <a:ext cx="8017727" cy="647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16</a:t>
            </a:fld>
            <a:endParaRPr lang="en-US" noProof="0" dirty="0"/>
          </a:p>
        </p:txBody>
      </p:sp>
      <p:sp>
        <p:nvSpPr>
          <p:cNvPr id="4" name="Title 3"/>
          <p:cNvSpPr>
            <a:spLocks noGrp="1"/>
          </p:cNvSpPr>
          <p:nvPr>
            <p:ph type="title"/>
          </p:nvPr>
        </p:nvSpPr>
        <p:spPr/>
        <p:txBody>
          <a:bodyPr/>
          <a:lstStyle/>
          <a:p>
            <a:r>
              <a:rPr lang="en-GB" dirty="0" smtClean="0"/>
              <a:t>Task</a:t>
            </a:r>
            <a:endParaRPr lang="en-GB" dirty="0"/>
          </a:p>
        </p:txBody>
      </p:sp>
      <p:pic>
        <p:nvPicPr>
          <p:cNvPr id="2" name="Picture 1"/>
          <p:cNvPicPr>
            <a:picLocks noChangeAspect="1"/>
          </p:cNvPicPr>
          <p:nvPr/>
        </p:nvPicPr>
        <p:blipFill rotWithShape="1">
          <a:blip r:embed="rId2"/>
          <a:srcRect t="10021"/>
          <a:stretch/>
        </p:blipFill>
        <p:spPr>
          <a:xfrm>
            <a:off x="2193317" y="338907"/>
            <a:ext cx="6225401" cy="6247091"/>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131205038"/>
              </p:ext>
            </p:extLst>
          </p:nvPr>
        </p:nvGraphicFramePr>
        <p:xfrm>
          <a:off x="8837575" y="715725"/>
          <a:ext cx="2647296" cy="5425258"/>
        </p:xfrm>
        <a:graphic>
          <a:graphicData uri="http://schemas.openxmlformats.org/drawingml/2006/table">
            <a:tbl>
              <a:tblPr firstRow="1" bandRow="1">
                <a:tableStyleId>{793D81CF-94F2-401A-BA57-92F5A7B2D0C5}</a:tableStyleId>
              </a:tblPr>
              <a:tblGrid>
                <a:gridCol w="2647296">
                  <a:extLst>
                    <a:ext uri="{9D8B030D-6E8A-4147-A177-3AD203B41FA5}">
                      <a16:colId xmlns:a16="http://schemas.microsoft.com/office/drawing/2014/main" val="478507327"/>
                    </a:ext>
                  </a:extLst>
                </a:gridCol>
              </a:tblGrid>
              <a:tr h="578938">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2675172">
                <a:tc>
                  <a:txBody>
                    <a:bodyPr/>
                    <a:lstStyle/>
                    <a:p>
                      <a:pPr marL="457200" indent="-457200">
                        <a:buAutoNum type="arabicPeriod"/>
                      </a:pPr>
                      <a:r>
                        <a:rPr lang="en-GB" sz="2400" dirty="0" smtClean="0"/>
                        <a:t>Match the word</a:t>
                      </a:r>
                      <a:r>
                        <a:rPr lang="en-GB" sz="2400" baseline="0" dirty="0" smtClean="0"/>
                        <a:t> to the definition.</a:t>
                      </a:r>
                    </a:p>
                    <a:p>
                      <a:pPr marL="457200" indent="-457200">
                        <a:buAutoNum type="arabicPeriod"/>
                      </a:pPr>
                      <a:endParaRPr lang="en-GB" sz="2400" baseline="0" dirty="0" smtClean="0"/>
                    </a:p>
                    <a:p>
                      <a:pPr marL="457200" indent="-457200">
                        <a:buAutoNum type="arabicPeriod"/>
                      </a:pPr>
                      <a:r>
                        <a:rPr lang="en-GB" sz="2400" baseline="0" dirty="0" smtClean="0"/>
                        <a:t>Use your own dictionary or an online dictionary to check your answers.</a:t>
                      </a:r>
                    </a:p>
                    <a:p>
                      <a:pPr marL="457200" indent="-457200">
                        <a:buAutoNum type="arabicPeriod"/>
                      </a:pPr>
                      <a:endParaRPr lang="en-GB" sz="2400" baseline="0" dirty="0" smtClean="0"/>
                    </a:p>
                    <a:p>
                      <a:pPr marL="457200" indent="-457200">
                        <a:buAutoNum type="arabicPeriod"/>
                      </a:pPr>
                      <a:r>
                        <a:rPr lang="en-GB" sz="2400" baseline="0" dirty="0" smtClean="0"/>
                        <a:t>Send me your score!</a:t>
                      </a:r>
                      <a:endParaRPr lang="en-GB" sz="2400" dirty="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2175109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PE – I’m A Celeb Fitness.</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12.01.21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17</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720909" y="972313"/>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complete fitness workouts.</a:t>
            </a:r>
          </a:p>
        </p:txBody>
      </p:sp>
      <p:graphicFrame>
        <p:nvGraphicFramePr>
          <p:cNvPr id="13" name="Table 12"/>
          <p:cNvGraphicFramePr>
            <a:graphicFrameLocks noGrp="1"/>
          </p:cNvGraphicFramePr>
          <p:nvPr>
            <p:extLst>
              <p:ext uri="{D42A27DB-BD31-4B8C-83A1-F6EECF244321}">
                <p14:modId xmlns:p14="http://schemas.microsoft.com/office/powerpoint/2010/main" val="3527337311"/>
              </p:ext>
            </p:extLst>
          </p:nvPr>
        </p:nvGraphicFramePr>
        <p:xfrm>
          <a:off x="1470876" y="2053899"/>
          <a:ext cx="9256597" cy="1959321"/>
        </p:xfrm>
        <a:graphic>
          <a:graphicData uri="http://schemas.openxmlformats.org/drawingml/2006/table">
            <a:tbl>
              <a:tblPr firstRow="1" bandRow="1">
                <a:tableStyleId>{793D81CF-94F2-401A-BA57-92F5A7B2D0C5}</a:tableStyleId>
              </a:tblPr>
              <a:tblGrid>
                <a:gridCol w="9256597">
                  <a:extLst>
                    <a:ext uri="{9D8B030D-6E8A-4147-A177-3AD203B41FA5}">
                      <a16:colId xmlns:a16="http://schemas.microsoft.com/office/drawing/2014/main" val="478507327"/>
                    </a:ext>
                  </a:extLst>
                </a:gridCol>
              </a:tblGrid>
              <a:tr h="166257">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593561">
                <a:tc>
                  <a:txBody>
                    <a:bodyPr/>
                    <a:lstStyle/>
                    <a:p>
                      <a:pPr marL="457200" indent="-457200">
                        <a:buAutoNum type="arabicPeriod"/>
                      </a:pPr>
                      <a:r>
                        <a:rPr lang="en-GB" sz="1800" dirty="0" smtClean="0"/>
                        <a:t>Live Lesson.</a:t>
                      </a:r>
                    </a:p>
                    <a:p>
                      <a:pPr marL="457200" indent="-457200">
                        <a:buAutoNum type="arabicPeriod"/>
                      </a:pPr>
                      <a:endParaRPr lang="en-GB" sz="1800" baseline="0" dirty="0" smtClean="0"/>
                    </a:p>
                    <a:p>
                      <a:pPr marL="457200" indent="-457200">
                        <a:buAutoNum type="arabicPeriod"/>
                      </a:pPr>
                      <a:r>
                        <a:rPr lang="en-GB" sz="1800" baseline="0" dirty="0" smtClean="0"/>
                        <a:t>Access the ‘I’m a Celebrity Fitness camp’ </a:t>
                      </a:r>
                      <a:r>
                        <a:rPr lang="en-GB" sz="1800" baseline="0" dirty="0" err="1" smtClean="0"/>
                        <a:t>powerpoint</a:t>
                      </a:r>
                      <a:r>
                        <a:rPr lang="en-GB" sz="1800" baseline="0" dirty="0" smtClean="0"/>
                        <a:t> from files and complete.</a:t>
                      </a:r>
                    </a:p>
                  </a:txBody>
                  <a:tcPr/>
                </a:tc>
                <a:extLst>
                  <a:ext uri="{0D108BD9-81ED-4DB2-BD59-A6C34878D82A}">
                    <a16:rowId xmlns:a16="http://schemas.microsoft.com/office/drawing/2014/main" val="803849920"/>
                  </a:ext>
                </a:extLst>
              </a:tr>
            </a:tbl>
          </a:graphicData>
        </a:graphic>
      </p:graphicFrame>
      <p:pic>
        <p:nvPicPr>
          <p:cNvPr id="5" name="Picture 4"/>
          <p:cNvPicPr>
            <a:picLocks noChangeAspect="1"/>
          </p:cNvPicPr>
          <p:nvPr/>
        </p:nvPicPr>
        <p:blipFill>
          <a:blip r:embed="rId2"/>
          <a:stretch>
            <a:fillRect/>
          </a:stretch>
        </p:blipFill>
        <p:spPr>
          <a:xfrm>
            <a:off x="3880602" y="3713524"/>
            <a:ext cx="4336895" cy="2414862"/>
          </a:xfrm>
          <a:prstGeom prst="rect">
            <a:avLst/>
          </a:prstGeom>
        </p:spPr>
      </p:pic>
    </p:spTree>
    <p:extLst>
      <p:ext uri="{BB962C8B-B14F-4D97-AF65-F5344CB8AC3E}">
        <p14:creationId xmlns:p14="http://schemas.microsoft.com/office/powerpoint/2010/main" val="3375503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NUMERACY &amp; MATHS – </a:t>
            </a:r>
            <a:br>
              <a:rPr lang="en-US" dirty="0" smtClean="0"/>
            </a:br>
            <a:r>
              <a:rPr lang="en-US" dirty="0" smtClean="0"/>
              <a:t>Angles</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13.01.21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18</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720909" y="972313"/>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identify different types of angles.</a:t>
            </a:r>
          </a:p>
        </p:txBody>
      </p:sp>
      <p:graphicFrame>
        <p:nvGraphicFramePr>
          <p:cNvPr id="13" name="Table 12"/>
          <p:cNvGraphicFramePr>
            <a:graphicFrameLocks noGrp="1"/>
          </p:cNvGraphicFramePr>
          <p:nvPr>
            <p:extLst>
              <p:ext uri="{D42A27DB-BD31-4B8C-83A1-F6EECF244321}">
                <p14:modId xmlns:p14="http://schemas.microsoft.com/office/powerpoint/2010/main" val="784429475"/>
              </p:ext>
            </p:extLst>
          </p:nvPr>
        </p:nvGraphicFramePr>
        <p:xfrm>
          <a:off x="723745" y="2031596"/>
          <a:ext cx="4981862" cy="4160727"/>
        </p:xfrm>
        <a:graphic>
          <a:graphicData uri="http://schemas.openxmlformats.org/drawingml/2006/table">
            <a:tbl>
              <a:tblPr firstRow="1" bandRow="1">
                <a:tableStyleId>{793D81CF-94F2-401A-BA57-92F5A7B2D0C5}</a:tableStyleId>
              </a:tblPr>
              <a:tblGrid>
                <a:gridCol w="4981862">
                  <a:extLst>
                    <a:ext uri="{9D8B030D-6E8A-4147-A177-3AD203B41FA5}">
                      <a16:colId xmlns:a16="http://schemas.microsoft.com/office/drawing/2014/main" val="478507327"/>
                    </a:ext>
                  </a:extLst>
                </a:gridCol>
              </a:tblGrid>
              <a:tr h="393081">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767646">
                <a:tc>
                  <a:txBody>
                    <a:bodyPr/>
                    <a:lstStyle/>
                    <a:p>
                      <a:pPr marL="457200" indent="-457200">
                        <a:buAutoNum type="arabicPeriod"/>
                      </a:pPr>
                      <a:r>
                        <a:rPr lang="en-GB" sz="1800" dirty="0" smtClean="0"/>
                        <a:t>Live Lesson – different types of angles. (if you miss this or need extra help check out - </a:t>
                      </a:r>
                      <a:r>
                        <a:rPr lang="en-GB" sz="1800" dirty="0" smtClean="0">
                          <a:hlinkClick r:id="rId2"/>
                        </a:rPr>
                        <a:t>https://www.bbc.co.uk/bitesize/topics/zs7mn39/articles/z6q88xs</a:t>
                      </a:r>
                      <a:endParaRPr lang="en-GB" sz="1800" baseline="0" dirty="0" smtClean="0"/>
                    </a:p>
                    <a:p>
                      <a:pPr marL="457200" indent="-457200">
                        <a:buAutoNum type="arabicPeriod"/>
                      </a:pPr>
                      <a:endParaRPr lang="en-GB" sz="1800" baseline="0" dirty="0" smtClean="0"/>
                    </a:p>
                    <a:p>
                      <a:pPr marL="457200" indent="-457200">
                        <a:buAutoNum type="arabicPeriod"/>
                      </a:pPr>
                      <a:r>
                        <a:rPr lang="en-GB" sz="1800" baseline="0" dirty="0" smtClean="0"/>
                        <a:t>Draw your name in spikey/straight line bubble writing – identify all of the angles in your name.</a:t>
                      </a:r>
                    </a:p>
                    <a:p>
                      <a:pPr marL="457200" indent="-457200">
                        <a:buAutoNum type="arabicPeriod"/>
                      </a:pPr>
                      <a:endParaRPr lang="en-GB" sz="1800" baseline="0" dirty="0" smtClean="0"/>
                    </a:p>
                    <a:p>
                      <a:pPr marL="457200" indent="-457200">
                        <a:buAutoNum type="arabicPeriod"/>
                      </a:pPr>
                      <a:r>
                        <a:rPr lang="en-GB" sz="1800" baseline="0" dirty="0" smtClean="0"/>
                        <a:t>Create a poster showing how to identify the different types of angles. What sizes are they between?</a:t>
                      </a:r>
                    </a:p>
                  </a:txBody>
                  <a:tcPr/>
                </a:tc>
                <a:extLst>
                  <a:ext uri="{0D108BD9-81ED-4DB2-BD59-A6C34878D82A}">
                    <a16:rowId xmlns:a16="http://schemas.microsoft.com/office/drawing/2014/main" val="803849920"/>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844" y="1804417"/>
            <a:ext cx="4648453" cy="2823339"/>
          </a:xfrm>
          <a:prstGeom prst="rect">
            <a:avLst/>
          </a:prstGeom>
        </p:spPr>
      </p:pic>
      <p:cxnSp>
        <p:nvCxnSpPr>
          <p:cNvPr id="8" name="Straight Connector 7"/>
          <p:cNvCxnSpPr/>
          <p:nvPr/>
        </p:nvCxnSpPr>
        <p:spPr>
          <a:xfrm flipH="1">
            <a:off x="6634976" y="4939990"/>
            <a:ext cx="479502" cy="301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34976" y="5241073"/>
            <a:ext cx="579863" cy="390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634976" y="5631366"/>
            <a:ext cx="579863" cy="314458"/>
          </a:xfrm>
          <a:prstGeom prst="line">
            <a:avLst/>
          </a:prstGeom>
        </p:spPr>
        <p:style>
          <a:lnRef idx="1">
            <a:schemeClr val="accent1"/>
          </a:lnRef>
          <a:fillRef idx="0">
            <a:schemeClr val="accent1"/>
          </a:fillRef>
          <a:effectRef idx="0">
            <a:schemeClr val="accent1"/>
          </a:effectRef>
          <a:fontRef idx="minor">
            <a:schemeClr val="tx1"/>
          </a:fontRef>
        </p:style>
      </p:cxnSp>
      <p:sp>
        <p:nvSpPr>
          <p:cNvPr id="15" name="Isosceles Triangle 14"/>
          <p:cNvSpPr/>
          <p:nvPr/>
        </p:nvSpPr>
        <p:spPr>
          <a:xfrm>
            <a:off x="7397612" y="5087187"/>
            <a:ext cx="691375" cy="698064"/>
          </a:xfrm>
          <a:prstGeom prst="triangle">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a:off x="8296507" y="5087187"/>
            <a:ext cx="44605" cy="858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18809" y="5087187"/>
            <a:ext cx="635620" cy="254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341112" y="5341434"/>
            <a:ext cx="613317" cy="175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210907" y="5087187"/>
            <a:ext cx="11152" cy="858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679105" y="5214310"/>
            <a:ext cx="133968" cy="731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210907" y="5516505"/>
            <a:ext cx="535183" cy="1148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52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19</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Talk 4 Writing</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Wednesday 13</a:t>
            </a:r>
            <a:r>
              <a:rPr lang="en-US" sz="2800" baseline="30000" dirty="0" smtClean="0">
                <a:solidFill>
                  <a:schemeClr val="tx2"/>
                </a:solidFill>
              </a:rPr>
              <a:t>th</a:t>
            </a:r>
            <a:r>
              <a:rPr lang="en-US" sz="2800" dirty="0" smtClean="0">
                <a:solidFill>
                  <a:schemeClr val="tx2"/>
                </a:solidFill>
              </a:rPr>
              <a:t> </a:t>
            </a:r>
            <a:r>
              <a:rPr lang="en-US" sz="2800" dirty="0" smtClean="0">
                <a:solidFill>
                  <a:schemeClr val="tx2"/>
                </a:solidFill>
              </a:rPr>
              <a:t>January </a:t>
            </a:r>
            <a:r>
              <a:rPr lang="en-US" sz="2800" dirty="0" smtClean="0">
                <a:solidFill>
                  <a:schemeClr val="tx2"/>
                </a:solidFill>
              </a:rPr>
              <a:t>2021</a:t>
            </a:r>
          </a:p>
          <a:p>
            <a:r>
              <a:rPr lang="en-US" sz="2800" dirty="0" smtClean="0">
                <a:solidFill>
                  <a:schemeClr val="tx2"/>
                </a:solidFill>
              </a:rPr>
              <a:t>LI: to </a:t>
            </a:r>
            <a:r>
              <a:rPr lang="en-US" sz="2800" dirty="0" smtClean="0">
                <a:solidFill>
                  <a:schemeClr val="tx2"/>
                </a:solidFill>
              </a:rPr>
              <a:t>structure an information text.</a:t>
            </a:r>
            <a:endParaRPr lang="en-US" sz="2800" dirty="0" smtClean="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37702663"/>
              </p:ext>
            </p:extLst>
          </p:nvPr>
        </p:nvGraphicFramePr>
        <p:xfrm>
          <a:off x="2315841" y="1531336"/>
          <a:ext cx="8255004" cy="4867665"/>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387105">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4173737">
                <a:tc>
                  <a:txBody>
                    <a:bodyPr/>
                    <a:lstStyle/>
                    <a:p>
                      <a:pPr marL="457200" indent="-457200">
                        <a:buAutoNum type="arabicPeriod"/>
                      </a:pPr>
                      <a:r>
                        <a:rPr lang="en-GB" sz="2400" baseline="0" dirty="0" smtClean="0"/>
                        <a:t>Live Lesson</a:t>
                      </a:r>
                    </a:p>
                    <a:p>
                      <a:pPr marL="457200" indent="-457200">
                        <a:buAutoNum type="arabicPeriod"/>
                      </a:pPr>
                      <a:endParaRPr lang="en-GB" sz="2400" baseline="0" dirty="0" smtClean="0"/>
                    </a:p>
                    <a:p>
                      <a:pPr marL="457200" indent="-457200">
                        <a:buAutoNum type="arabicPeriod"/>
                      </a:pPr>
                      <a:r>
                        <a:rPr lang="en-GB" sz="2400" baseline="0" dirty="0" smtClean="0"/>
                        <a:t>Read or listen to the model text (see next slide or listen here: </a:t>
                      </a:r>
                      <a:r>
                        <a:rPr lang="en-GB" sz="1800" b="0" i="0" u="none" strike="noStrike" kern="1200" baseline="0" dirty="0" smtClean="0">
                          <a:solidFill>
                            <a:schemeClr val="dk1"/>
                          </a:solidFill>
                          <a:latin typeface="+mn-lt"/>
                          <a:ea typeface="+mn-ea"/>
                          <a:cs typeface="+mn-cs"/>
                          <a:hlinkClick r:id="rId2"/>
                        </a:rPr>
                        <a:t>https://soundcloud.com/talkforwriting/swamp/s-28ED2KJCK6n</a:t>
                      </a:r>
                      <a:endParaRPr lang="en-GB" sz="1800" b="0" i="0" u="none" strike="noStrike" kern="1200" baseline="0" dirty="0" smtClean="0">
                        <a:solidFill>
                          <a:schemeClr val="dk1"/>
                        </a:solidFill>
                        <a:latin typeface="+mn-lt"/>
                        <a:ea typeface="+mn-ea"/>
                        <a:cs typeface="+mn-cs"/>
                      </a:endParaRPr>
                    </a:p>
                    <a:p>
                      <a:pPr marL="457200" indent="-457200">
                        <a:buAutoNum type="arabicPeriod"/>
                      </a:pPr>
                      <a:endParaRPr lang="en-GB" sz="2400" baseline="0" dirty="0" smtClean="0"/>
                    </a:p>
                    <a:p>
                      <a:pPr marL="457200" indent="-457200">
                        <a:buAutoNum type="arabicPeriod"/>
                      </a:pPr>
                      <a:r>
                        <a:rPr lang="en-GB" sz="2400" baseline="0" dirty="0" smtClean="0"/>
                        <a:t>Create your own actions to help you learn the model text.</a:t>
                      </a:r>
                    </a:p>
                    <a:p>
                      <a:pPr marL="457200" indent="-457200">
                        <a:buAutoNum type="arabicPeriod"/>
                      </a:pPr>
                      <a:endParaRPr lang="en-GB" sz="2400" baseline="0" dirty="0" smtClean="0"/>
                    </a:p>
                    <a:p>
                      <a:pPr marL="457200" indent="-457200">
                        <a:buAutoNum type="arabicPeriod"/>
                      </a:pPr>
                      <a:r>
                        <a:rPr lang="en-GB" sz="2400" baseline="0" dirty="0" smtClean="0"/>
                        <a:t>Use the following structure on the next slide to ‘box up’ the model text. Highlight or write out which parts would go where in the structure.</a:t>
                      </a:r>
                      <a:endParaRPr lang="en-GB" sz="2400" baseline="0" dirty="0" smtClean="0"/>
                    </a:p>
                    <a:p>
                      <a:pPr marL="457200" indent="-457200">
                        <a:buAutoNum type="arabicPeriod"/>
                      </a:pPr>
                      <a:endParaRPr lang="en-GB" sz="2400" dirty="0" smtClean="0"/>
                    </a:p>
                    <a:p>
                      <a:pPr marL="457200" indent="-457200">
                        <a:buAutoNum type="arabicPeriod"/>
                      </a:pPr>
                      <a:endParaRPr lang="en-GB" sz="2400" dirty="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2433377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2410192" y="675437"/>
            <a:ext cx="3960711" cy="1061509"/>
          </a:xfrm>
        </p:spPr>
        <p:txBody>
          <a:bodyPr>
            <a:normAutofit fontScale="90000"/>
          </a:bodyPr>
          <a:lstStyle/>
          <a:p>
            <a:r>
              <a:rPr lang="en-US" dirty="0" smtClean="0"/>
              <a:t>Weekly Timetable</a:t>
            </a:r>
            <a:endParaRPr lang="en-US" dirty="0"/>
          </a:p>
        </p:txBody>
      </p:sp>
      <p:graphicFrame>
        <p:nvGraphicFramePr>
          <p:cNvPr id="7" name="Table Placeholder 6" descr="table">
            <a:extLst>
              <a:ext uri="{FF2B5EF4-FFF2-40B4-BE49-F238E27FC236}">
                <a16:creationId xmlns:a16="http://schemas.microsoft.com/office/drawing/2014/main" id="{D83D9E27-1AC3-4FB1-9CE1-A4C5BB26FFF8}"/>
              </a:ext>
            </a:extLst>
          </p:cNvPr>
          <p:cNvGraphicFramePr>
            <a:graphicFrameLocks noGrp="1"/>
          </p:cNvGraphicFramePr>
          <p:nvPr>
            <p:ph type="tbl" sz="quarter" idx="13"/>
            <p:extLst>
              <p:ext uri="{D42A27DB-BD31-4B8C-83A1-F6EECF244321}">
                <p14:modId xmlns:p14="http://schemas.microsoft.com/office/powerpoint/2010/main" val="1047487107"/>
              </p:ext>
            </p:extLst>
          </p:nvPr>
        </p:nvGraphicFramePr>
        <p:xfrm>
          <a:off x="-14293" y="-1"/>
          <a:ext cx="12206293" cy="7240202"/>
        </p:xfrm>
        <a:graphic>
          <a:graphicData uri="http://schemas.openxmlformats.org/drawingml/2006/table">
            <a:tbl>
              <a:tblPr firstRow="1" bandRow="1">
                <a:tableStyleId>{5C22544A-7EE6-4342-B048-85BDC9FD1C3A}</a:tableStyleId>
              </a:tblPr>
              <a:tblGrid>
                <a:gridCol w="2828214">
                  <a:extLst>
                    <a:ext uri="{9D8B030D-6E8A-4147-A177-3AD203B41FA5}">
                      <a16:colId xmlns:a16="http://schemas.microsoft.com/office/drawing/2014/main" val="1078058074"/>
                    </a:ext>
                  </a:extLst>
                </a:gridCol>
                <a:gridCol w="2464096">
                  <a:extLst>
                    <a:ext uri="{9D8B030D-6E8A-4147-A177-3AD203B41FA5}">
                      <a16:colId xmlns:a16="http://schemas.microsoft.com/office/drawing/2014/main" val="3420017166"/>
                    </a:ext>
                  </a:extLst>
                </a:gridCol>
                <a:gridCol w="1570851">
                  <a:extLst>
                    <a:ext uri="{9D8B030D-6E8A-4147-A177-3AD203B41FA5}">
                      <a16:colId xmlns:a16="http://schemas.microsoft.com/office/drawing/2014/main" val="3617295776"/>
                    </a:ext>
                  </a:extLst>
                </a:gridCol>
                <a:gridCol w="151250">
                  <a:extLst>
                    <a:ext uri="{9D8B030D-6E8A-4147-A177-3AD203B41FA5}">
                      <a16:colId xmlns:a16="http://schemas.microsoft.com/office/drawing/2014/main" val="3300357525"/>
                    </a:ext>
                  </a:extLst>
                </a:gridCol>
                <a:gridCol w="1197072">
                  <a:extLst>
                    <a:ext uri="{9D8B030D-6E8A-4147-A177-3AD203B41FA5}">
                      <a16:colId xmlns:a16="http://schemas.microsoft.com/office/drawing/2014/main" val="779988859"/>
                    </a:ext>
                  </a:extLst>
                </a:gridCol>
                <a:gridCol w="1869110">
                  <a:extLst>
                    <a:ext uri="{9D8B030D-6E8A-4147-A177-3AD203B41FA5}">
                      <a16:colId xmlns:a16="http://schemas.microsoft.com/office/drawing/2014/main" val="234452497"/>
                    </a:ext>
                  </a:extLst>
                </a:gridCol>
                <a:gridCol w="2125700">
                  <a:extLst>
                    <a:ext uri="{9D8B030D-6E8A-4147-A177-3AD203B41FA5}">
                      <a16:colId xmlns:a16="http://schemas.microsoft.com/office/drawing/2014/main" val="3079560820"/>
                    </a:ext>
                  </a:extLst>
                </a:gridCol>
              </a:tblGrid>
              <a:tr h="774805">
                <a:tc>
                  <a:txBody>
                    <a:bodyPr/>
                    <a:lstStyle/>
                    <a:p>
                      <a:endParaRPr lang="ru-RU" sz="1200" b="1" dirty="0">
                        <a:latin typeface="+mj-lt"/>
                      </a:endParaRPr>
                    </a:p>
                  </a:txBody>
                  <a:tcPr marL="92013" marR="92013">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1600" b="1" dirty="0" smtClean="0">
                          <a:solidFill>
                            <a:schemeClr val="accent4"/>
                          </a:solidFill>
                          <a:latin typeface="+mj-lt"/>
                        </a:rPr>
                        <a:t>9:00 </a:t>
                      </a:r>
                      <a:r>
                        <a:rPr lang="en-US" sz="1600" b="1" dirty="0" smtClean="0">
                          <a:solidFill>
                            <a:schemeClr val="accent4"/>
                          </a:solidFill>
                          <a:latin typeface="+mj-lt"/>
                        </a:rPr>
                        <a:t>– 10:15</a:t>
                      </a:r>
                      <a:endParaRPr lang="ru-RU" sz="1600" b="1" dirty="0">
                        <a:solidFill>
                          <a:schemeClr val="accent4"/>
                        </a:solidFill>
                        <a:latin typeface="+mj-lt"/>
                      </a:endParaRPr>
                    </a:p>
                  </a:txBody>
                  <a:tcPr marL="92013" marR="9201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tc gridSpan="3">
                  <a:txBody>
                    <a:bodyPr/>
                    <a:lstStyle/>
                    <a:p>
                      <a:pPr algn="ctr"/>
                      <a:r>
                        <a:rPr lang="en-US" sz="1600" b="1" dirty="0" smtClean="0">
                          <a:solidFill>
                            <a:schemeClr val="accent4"/>
                          </a:solidFill>
                          <a:latin typeface="+mj-lt"/>
                        </a:rPr>
                        <a:t>10:45</a:t>
                      </a:r>
                      <a:r>
                        <a:rPr lang="en-US" sz="1600" b="1" baseline="0" dirty="0" smtClean="0">
                          <a:solidFill>
                            <a:schemeClr val="accent4"/>
                          </a:solidFill>
                          <a:latin typeface="+mj-lt"/>
                        </a:rPr>
                        <a:t> – 12:45</a:t>
                      </a:r>
                      <a:endParaRPr lang="ru-RU" sz="1600" b="1" dirty="0">
                        <a:solidFill>
                          <a:schemeClr val="accent4"/>
                        </a:solidFill>
                        <a:latin typeface="+mj-lt"/>
                      </a:endParaRPr>
                    </a:p>
                  </a:txBody>
                  <a:tcPr marL="92013" marR="9201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n-GB"/>
                    </a:p>
                  </a:txBody>
                  <a:tcPr/>
                </a:tc>
                <a:tc hMerge="1">
                  <a:txBody>
                    <a:bodyPr/>
                    <a:lstStyle/>
                    <a:p>
                      <a:endParaRPr lang="en-GB"/>
                    </a:p>
                  </a:txBody>
                  <a:tcPr/>
                </a:tc>
                <a:tc gridSpan="2">
                  <a:txBody>
                    <a:bodyPr/>
                    <a:lstStyle/>
                    <a:p>
                      <a:pPr algn="ctr"/>
                      <a:r>
                        <a:rPr lang="en-US" sz="1600" b="1" dirty="0" smtClean="0">
                          <a:solidFill>
                            <a:schemeClr val="accent4"/>
                          </a:solidFill>
                          <a:latin typeface="+mj-lt"/>
                        </a:rPr>
                        <a:t>1:15 – </a:t>
                      </a:r>
                      <a:r>
                        <a:rPr lang="en-US" sz="1600" b="1" dirty="0" smtClean="0">
                          <a:solidFill>
                            <a:schemeClr val="accent4"/>
                          </a:solidFill>
                          <a:latin typeface="+mj-lt"/>
                        </a:rPr>
                        <a:t>3:00</a:t>
                      </a:r>
                      <a:endParaRPr lang="ru-RU" sz="1600" b="1" dirty="0">
                        <a:solidFill>
                          <a:schemeClr val="accent4"/>
                        </a:solidFill>
                        <a:latin typeface="+mj-lt"/>
                      </a:endParaRPr>
                    </a:p>
                  </a:txBody>
                  <a:tcPr marL="92013" marR="9201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n-GB"/>
                    </a:p>
                  </a:txBody>
                  <a:tcPr/>
                </a:tc>
                <a:extLst>
                  <a:ext uri="{0D108BD9-81ED-4DB2-BD59-A6C34878D82A}">
                    <a16:rowId xmlns:a16="http://schemas.microsoft.com/office/drawing/2014/main" val="3402420211"/>
                  </a:ext>
                </a:extLst>
              </a:tr>
              <a:tr h="1368472">
                <a:tc>
                  <a:txBody>
                    <a:bodyPr/>
                    <a:lstStyle/>
                    <a:p>
                      <a:pPr marL="0" algn="l" defTabSz="914400" rtl="0" eaLnBrk="1" latinLnBrk="0" hangingPunct="1"/>
                      <a:r>
                        <a:rPr lang="en-US" sz="1600" b="1" i="0" kern="1200" dirty="0" smtClean="0">
                          <a:solidFill>
                            <a:schemeClr val="accent4"/>
                          </a:solidFill>
                          <a:latin typeface="+mn-lt"/>
                          <a:ea typeface="+mn-ea"/>
                          <a:cs typeface="+mn-cs"/>
                        </a:rPr>
                        <a:t>Monday</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endParaRPr lang="en-GB" sz="1600" b="1" i="0" kern="1200" baseline="0" dirty="0" smtClean="0">
                        <a:solidFill>
                          <a:schemeClr val="accent4"/>
                        </a:solidFill>
                        <a:latin typeface="+mn-lt"/>
                        <a:ea typeface="+mn-ea"/>
                        <a:cs typeface="+mn-cs"/>
                      </a:endParaRPr>
                    </a:p>
                    <a:p>
                      <a:pPr marL="0" algn="ctr" defTabSz="914400" rtl="0" eaLnBrk="1" latinLnBrk="0" hangingPunct="1"/>
                      <a:r>
                        <a:rPr lang="en-GB" sz="1600" i="0" kern="1200" baseline="0" dirty="0" smtClean="0">
                          <a:solidFill>
                            <a:schemeClr val="accent4"/>
                          </a:solidFill>
                          <a:latin typeface="+mn-lt"/>
                          <a:ea typeface="+mn-ea"/>
                          <a:cs typeface="+mn-cs"/>
                        </a:rPr>
                        <a:t>9:00am – Numeracy</a:t>
                      </a:r>
                    </a:p>
                    <a:p>
                      <a:pPr marL="0" algn="ctr" defTabSz="914400" rtl="0" eaLnBrk="1" latinLnBrk="0" hangingPunct="1"/>
                      <a:r>
                        <a:rPr lang="en-GB" sz="1600" i="1" kern="1200" baseline="0" dirty="0" smtClean="0">
                          <a:solidFill>
                            <a:schemeClr val="accent4"/>
                          </a:solidFill>
                          <a:latin typeface="+mn-lt"/>
                          <a:ea typeface="+mn-ea"/>
                          <a:cs typeface="+mn-cs"/>
                        </a:rPr>
                        <a:t>(Miss Caldwell in school so limited access to teams)</a:t>
                      </a:r>
                      <a:endParaRPr lang="ru-RU" sz="1600" i="1" kern="1200" dirty="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1600" i="0" kern="1200" dirty="0" smtClean="0">
                          <a:solidFill>
                            <a:schemeClr val="accent4"/>
                          </a:solidFill>
                          <a:latin typeface="+mn-lt"/>
                          <a:ea typeface="+mn-ea"/>
                          <a:cs typeface="+mn-cs"/>
                        </a:rPr>
                        <a:t>10:45am</a:t>
                      </a:r>
                      <a:r>
                        <a:rPr lang="en-GB" sz="1600" i="0" kern="1200" baseline="0" dirty="0" smtClean="0">
                          <a:solidFill>
                            <a:schemeClr val="accent4"/>
                          </a:solidFill>
                          <a:latin typeface="+mn-lt"/>
                          <a:ea typeface="+mn-ea"/>
                          <a:cs typeface="+mn-cs"/>
                        </a:rPr>
                        <a:t> – Writing</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gridSpan="2">
                  <a:txBody>
                    <a:bodyPr/>
                    <a:lstStyle/>
                    <a:p>
                      <a:pPr marL="0" algn="ctr" defTabSz="914400" rtl="0" eaLnBrk="1" latinLnBrk="0" hangingPunct="1"/>
                      <a:r>
                        <a:rPr lang="en-GB" sz="1600" i="0" kern="1200" dirty="0" smtClean="0">
                          <a:solidFill>
                            <a:schemeClr val="accent4"/>
                          </a:solidFill>
                          <a:latin typeface="+mn-lt"/>
                          <a:ea typeface="+mn-ea"/>
                          <a:cs typeface="+mn-cs"/>
                        </a:rPr>
                        <a:t>Spelling</a:t>
                      </a:r>
                    </a:p>
                    <a:p>
                      <a:pPr marL="0" algn="ctr" defTabSz="914400" rtl="0" eaLnBrk="1" latinLnBrk="0" hangingPunct="1"/>
                      <a:r>
                        <a:rPr lang="en-GB" sz="1600" i="0" kern="1200" dirty="0" smtClean="0">
                          <a:solidFill>
                            <a:schemeClr val="accent4"/>
                          </a:solidFill>
                          <a:latin typeface="+mn-lt"/>
                          <a:ea typeface="+mn-ea"/>
                          <a:cs typeface="+mn-cs"/>
                        </a:rPr>
                        <a:t>(GL words in files on teams)</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marL="0" algn="ctr" defTabSz="914400" rtl="0" eaLnBrk="1" latinLnBrk="0" hangingPunct="1"/>
                      <a:r>
                        <a:rPr lang="en-GB" sz="1600" b="1" i="0" kern="1200" dirty="0" smtClean="0">
                          <a:solidFill>
                            <a:schemeClr val="accent4"/>
                          </a:solidFill>
                          <a:latin typeface="+mn-lt"/>
                          <a:ea typeface="+mn-ea"/>
                          <a:cs typeface="+mn-cs"/>
                        </a:rPr>
                        <a:t>1:00pm – </a:t>
                      </a:r>
                    </a:p>
                    <a:p>
                      <a:pPr marL="0" algn="ctr" defTabSz="914400" rtl="0" eaLnBrk="1" latinLnBrk="0" hangingPunct="1"/>
                      <a:r>
                        <a:rPr lang="en-GB" sz="1600" b="1" i="0" kern="1200" dirty="0" smtClean="0">
                          <a:solidFill>
                            <a:schemeClr val="accent4"/>
                          </a:solidFill>
                          <a:latin typeface="+mn-lt"/>
                          <a:ea typeface="+mn-ea"/>
                          <a:cs typeface="+mn-cs"/>
                        </a:rPr>
                        <a:t>Live Lesson</a:t>
                      </a:r>
                    </a:p>
                    <a:p>
                      <a:pPr marL="0" algn="ctr" defTabSz="914400" rtl="0" eaLnBrk="1" latinLnBrk="0" hangingPunct="1"/>
                      <a:r>
                        <a:rPr lang="en-GB" sz="1600" i="0" kern="1200" dirty="0" smtClean="0">
                          <a:solidFill>
                            <a:schemeClr val="accent4"/>
                          </a:solidFill>
                          <a:latin typeface="+mn-lt"/>
                          <a:ea typeface="+mn-ea"/>
                          <a:cs typeface="+mn-cs"/>
                        </a:rPr>
                        <a:t>1:30pm</a:t>
                      </a:r>
                      <a:r>
                        <a:rPr lang="en-GB" sz="1600" i="0" kern="1200" baseline="0" dirty="0" smtClean="0">
                          <a:solidFill>
                            <a:schemeClr val="accent4"/>
                          </a:solidFill>
                          <a:latin typeface="+mn-lt"/>
                          <a:ea typeface="+mn-ea"/>
                          <a:cs typeface="+mn-cs"/>
                        </a:rPr>
                        <a:t> – </a:t>
                      </a:r>
                    </a:p>
                    <a:p>
                      <a:pPr marL="0" algn="ctr" defTabSz="914400" rtl="0" eaLnBrk="1" latinLnBrk="0" hangingPunct="1"/>
                      <a:r>
                        <a:rPr lang="en-GB" sz="1600" i="0" kern="1200" baseline="0" dirty="0" smtClean="0">
                          <a:solidFill>
                            <a:schemeClr val="accent4"/>
                          </a:solidFill>
                          <a:latin typeface="+mn-lt"/>
                          <a:ea typeface="+mn-ea"/>
                          <a:cs typeface="+mn-cs"/>
                        </a:rPr>
                        <a:t>Robert Burns Immortal Memory &amp; Learn Poems</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759479917"/>
                  </a:ext>
                </a:extLst>
              </a:tr>
              <a:tr h="1368472">
                <a:tc>
                  <a:txBody>
                    <a:bodyPr/>
                    <a:lstStyle/>
                    <a:p>
                      <a:pPr marL="0" algn="l" defTabSz="914400" rtl="0" eaLnBrk="1" latinLnBrk="0" hangingPunct="1"/>
                      <a:r>
                        <a:rPr lang="en-US" sz="1600" b="1" i="0" kern="1200" dirty="0" smtClean="0">
                          <a:solidFill>
                            <a:schemeClr val="accent4"/>
                          </a:solidFill>
                          <a:latin typeface="+mn-lt"/>
                          <a:ea typeface="+mn-ea"/>
                          <a:cs typeface="+mn-cs"/>
                        </a:rPr>
                        <a:t>Tuesday</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GB" sz="1600" b="1" i="0" kern="1200" dirty="0" smtClean="0">
                          <a:solidFill>
                            <a:schemeClr val="accent4"/>
                          </a:solidFill>
                          <a:latin typeface="+mn-lt"/>
                          <a:ea typeface="+mn-ea"/>
                          <a:cs typeface="+mn-cs"/>
                        </a:rPr>
                        <a:t>9:00am</a:t>
                      </a:r>
                      <a:r>
                        <a:rPr lang="en-GB" sz="1600" b="1" i="0" kern="1200" baseline="0" dirty="0" smtClean="0">
                          <a:solidFill>
                            <a:schemeClr val="accent4"/>
                          </a:solidFill>
                          <a:latin typeface="+mn-lt"/>
                          <a:ea typeface="+mn-ea"/>
                          <a:cs typeface="+mn-cs"/>
                        </a:rPr>
                        <a:t> – </a:t>
                      </a:r>
                    </a:p>
                    <a:p>
                      <a:pPr marL="0" algn="ctr" defTabSz="914400" rtl="0" eaLnBrk="1" latinLnBrk="0" hangingPunct="1"/>
                      <a:r>
                        <a:rPr lang="en-GB" sz="1600" b="1" i="0" kern="1200" baseline="0" dirty="0" smtClean="0">
                          <a:solidFill>
                            <a:schemeClr val="accent4"/>
                          </a:solidFill>
                          <a:latin typeface="+mn-lt"/>
                          <a:ea typeface="+mn-ea"/>
                          <a:cs typeface="+mn-cs"/>
                        </a:rPr>
                        <a:t>Live lesson</a:t>
                      </a:r>
                    </a:p>
                    <a:p>
                      <a:pPr marL="0" algn="ctr" defTabSz="914400" rtl="0" eaLnBrk="1" latinLnBrk="0" hangingPunct="1"/>
                      <a:r>
                        <a:rPr lang="en-GB" sz="1600" i="0" kern="1200" baseline="0" dirty="0" smtClean="0">
                          <a:solidFill>
                            <a:schemeClr val="accent4"/>
                          </a:solidFill>
                          <a:latin typeface="+mn-lt"/>
                          <a:ea typeface="+mn-ea"/>
                          <a:cs typeface="+mn-cs"/>
                        </a:rPr>
                        <a:t>9:30am - Maths</a:t>
                      </a:r>
                      <a:endParaRPr lang="ru-RU" sz="1600" i="0" kern="1200" dirty="0" smtClean="0">
                        <a:solidFill>
                          <a:schemeClr val="accent4"/>
                        </a:solidFill>
                        <a:latin typeface="+mn-lt"/>
                        <a:ea typeface="+mn-ea"/>
                        <a:cs typeface="+mn-cs"/>
                      </a:endParaRPr>
                    </a:p>
                    <a:p>
                      <a:pPr marL="0" algn="ctr" defTabSz="914400" rtl="0" eaLnBrk="1" latinLnBrk="0" hangingPunct="1"/>
                      <a:endParaRPr lang="en-US" sz="1600" i="0" kern="1200" dirty="0" smtClean="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marL="0" algn="ctr" defTabSz="914400" rtl="0" eaLnBrk="1" latinLnBrk="0" hangingPunct="1"/>
                      <a:r>
                        <a:rPr lang="en-GB" sz="1600" b="1" i="0" kern="1200" dirty="0" smtClean="0">
                          <a:solidFill>
                            <a:schemeClr val="accent4"/>
                          </a:solidFill>
                          <a:latin typeface="+mn-lt"/>
                          <a:ea typeface="+mn-ea"/>
                          <a:cs typeface="+mn-cs"/>
                        </a:rPr>
                        <a:t>11:00am</a:t>
                      </a:r>
                      <a:r>
                        <a:rPr lang="en-GB" sz="1600" b="1" i="0" kern="1200" baseline="0" dirty="0" smtClean="0">
                          <a:solidFill>
                            <a:schemeClr val="accent4"/>
                          </a:solidFill>
                          <a:latin typeface="+mn-lt"/>
                          <a:ea typeface="+mn-ea"/>
                          <a:cs typeface="+mn-cs"/>
                        </a:rPr>
                        <a:t> – Live Lesson</a:t>
                      </a:r>
                    </a:p>
                    <a:p>
                      <a:pPr marL="0" algn="ctr" defTabSz="914400" rtl="0" eaLnBrk="1" latinLnBrk="0" hangingPunct="1"/>
                      <a:r>
                        <a:rPr lang="en-GB" sz="1600" i="0" kern="1200" baseline="0" dirty="0" smtClean="0">
                          <a:solidFill>
                            <a:schemeClr val="accent4"/>
                          </a:solidFill>
                          <a:latin typeface="+mn-lt"/>
                          <a:ea typeface="+mn-ea"/>
                          <a:cs typeface="+mn-cs"/>
                        </a:rPr>
                        <a:t>11:30 – T4W</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algn="ctr" defTabSz="914400" rtl="0" eaLnBrk="1" latinLnBrk="0" hangingPunct="1"/>
                      <a:r>
                        <a:rPr lang="en-GB" sz="1600" i="0" kern="1200" dirty="0" smtClean="0">
                          <a:solidFill>
                            <a:schemeClr val="accent4"/>
                          </a:solidFill>
                          <a:latin typeface="+mn-lt"/>
                          <a:ea typeface="+mn-ea"/>
                          <a:cs typeface="+mn-cs"/>
                        </a:rPr>
                        <a:t>Spelling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0" kern="1200" dirty="0" smtClean="0">
                          <a:solidFill>
                            <a:schemeClr val="accent4"/>
                          </a:solidFill>
                          <a:latin typeface="+mn-lt"/>
                          <a:ea typeface="+mn-ea"/>
                          <a:cs typeface="+mn-cs"/>
                        </a:rPr>
                        <a:t>(GL words in files on teams)</a:t>
                      </a:r>
                      <a:endParaRPr lang="ru-RU" sz="1600" i="0" kern="1200" dirty="0" smtClean="0">
                        <a:solidFill>
                          <a:schemeClr val="accent4"/>
                        </a:solidFill>
                        <a:latin typeface="+mn-lt"/>
                        <a:ea typeface="+mn-ea"/>
                        <a:cs typeface="+mn-cs"/>
                      </a:endParaRPr>
                    </a:p>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algn="ctr" defTabSz="914400" rtl="0" eaLnBrk="1" latinLnBrk="0" hangingPunct="1"/>
                      <a:r>
                        <a:rPr lang="en-GB" sz="1600" b="1" i="0" kern="1200" dirty="0" smtClean="0">
                          <a:solidFill>
                            <a:schemeClr val="accent4"/>
                          </a:solidFill>
                          <a:latin typeface="+mn-lt"/>
                          <a:ea typeface="+mn-ea"/>
                          <a:cs typeface="+mn-cs"/>
                        </a:rPr>
                        <a:t>1:00pm</a:t>
                      </a:r>
                      <a:r>
                        <a:rPr lang="en-GB" sz="1600" b="1" i="0" kern="1200" baseline="0" dirty="0" smtClean="0">
                          <a:solidFill>
                            <a:schemeClr val="accent4"/>
                          </a:solidFill>
                          <a:latin typeface="+mn-lt"/>
                          <a:ea typeface="+mn-ea"/>
                          <a:cs typeface="+mn-cs"/>
                        </a:rPr>
                        <a:t> – </a:t>
                      </a:r>
                    </a:p>
                    <a:p>
                      <a:pPr marL="0" algn="ctr" defTabSz="914400" rtl="0" eaLnBrk="1" latinLnBrk="0" hangingPunct="1"/>
                      <a:r>
                        <a:rPr lang="en-GB" sz="1600" b="1" i="0" kern="1200" baseline="0" dirty="0" smtClean="0">
                          <a:solidFill>
                            <a:schemeClr val="accent4"/>
                          </a:solidFill>
                          <a:latin typeface="+mn-lt"/>
                          <a:ea typeface="+mn-ea"/>
                          <a:cs typeface="+mn-cs"/>
                        </a:rPr>
                        <a:t>Live Lesson</a:t>
                      </a:r>
                    </a:p>
                    <a:p>
                      <a:pPr marL="0" algn="ctr" defTabSz="914400" rtl="0" eaLnBrk="1" latinLnBrk="0" hangingPunct="1"/>
                      <a:r>
                        <a:rPr lang="en-GB" sz="1600" i="0" kern="1200" baseline="0" dirty="0" smtClean="0">
                          <a:solidFill>
                            <a:schemeClr val="accent4"/>
                          </a:solidFill>
                          <a:latin typeface="+mn-lt"/>
                          <a:ea typeface="+mn-ea"/>
                          <a:cs typeface="+mn-cs"/>
                        </a:rPr>
                        <a:t>1:30 – </a:t>
                      </a:r>
                    </a:p>
                    <a:p>
                      <a:pPr marL="0" algn="ctr" defTabSz="914400" rtl="0" eaLnBrk="1" latinLnBrk="0" hangingPunct="1"/>
                      <a:r>
                        <a:rPr lang="en-GB" sz="1600" i="0" kern="1200" baseline="0" dirty="0" smtClean="0">
                          <a:solidFill>
                            <a:schemeClr val="accent4"/>
                          </a:solidFill>
                          <a:latin typeface="+mn-lt"/>
                          <a:ea typeface="+mn-ea"/>
                          <a:cs typeface="+mn-cs"/>
                        </a:rPr>
                        <a:t>I’m A Celeb Fitness Camp</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3102921562"/>
                  </a:ext>
                </a:extLst>
              </a:tr>
              <a:tr h="1368472">
                <a:tc>
                  <a:txBody>
                    <a:bodyPr/>
                    <a:lstStyle/>
                    <a:p>
                      <a:pPr marL="0" algn="l" defTabSz="914400" rtl="0" eaLnBrk="1" latinLnBrk="0" hangingPunct="1"/>
                      <a:r>
                        <a:rPr lang="en-US" sz="1600" b="1" i="0" kern="1200" dirty="0" smtClean="0">
                          <a:solidFill>
                            <a:schemeClr val="accent4"/>
                          </a:solidFill>
                          <a:latin typeface="+mn-lt"/>
                          <a:ea typeface="+mn-ea"/>
                          <a:cs typeface="+mn-cs"/>
                        </a:rPr>
                        <a:t>Wednesday</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GB" sz="1600" b="1" i="0" kern="1200" dirty="0" smtClean="0">
                          <a:solidFill>
                            <a:schemeClr val="accent4"/>
                          </a:solidFill>
                          <a:latin typeface="+mn-lt"/>
                          <a:ea typeface="+mn-ea"/>
                          <a:cs typeface="+mn-cs"/>
                        </a:rPr>
                        <a:t>9:00am</a:t>
                      </a:r>
                      <a:r>
                        <a:rPr lang="en-GB" sz="1600" b="1" i="0" kern="1200" baseline="0" dirty="0" smtClean="0">
                          <a:solidFill>
                            <a:schemeClr val="accent4"/>
                          </a:solidFill>
                          <a:latin typeface="+mn-lt"/>
                          <a:ea typeface="+mn-ea"/>
                          <a:cs typeface="+mn-cs"/>
                        </a:rPr>
                        <a:t> – </a:t>
                      </a:r>
                    </a:p>
                    <a:p>
                      <a:pPr marL="0" algn="ctr" defTabSz="914400" rtl="0" eaLnBrk="1" latinLnBrk="0" hangingPunct="1"/>
                      <a:r>
                        <a:rPr lang="en-GB" sz="1600" b="1" i="0" kern="1200" baseline="0" dirty="0" smtClean="0">
                          <a:solidFill>
                            <a:schemeClr val="accent4"/>
                          </a:solidFill>
                          <a:latin typeface="+mn-lt"/>
                          <a:ea typeface="+mn-ea"/>
                          <a:cs typeface="+mn-cs"/>
                        </a:rPr>
                        <a:t>Live lesson</a:t>
                      </a:r>
                    </a:p>
                    <a:p>
                      <a:pPr marL="0" algn="ctr" defTabSz="914400" rtl="0" eaLnBrk="1" latinLnBrk="0" hangingPunct="1"/>
                      <a:r>
                        <a:rPr lang="en-GB" sz="1600" i="0" kern="1200" baseline="0" dirty="0" smtClean="0">
                          <a:solidFill>
                            <a:schemeClr val="accent4"/>
                          </a:solidFill>
                          <a:latin typeface="+mn-lt"/>
                          <a:ea typeface="+mn-ea"/>
                          <a:cs typeface="+mn-cs"/>
                        </a:rPr>
                        <a:t>9:30am - Maths</a:t>
                      </a:r>
                      <a:endParaRPr lang="ru-RU" sz="1600" i="0" kern="1200" dirty="0" smtClean="0">
                        <a:solidFill>
                          <a:schemeClr val="accent4"/>
                        </a:solidFill>
                        <a:latin typeface="+mn-lt"/>
                        <a:ea typeface="+mn-ea"/>
                        <a:cs typeface="+mn-cs"/>
                      </a:endParaRPr>
                    </a:p>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1600" b="1" i="0" kern="1200" dirty="0" smtClean="0">
                          <a:solidFill>
                            <a:schemeClr val="accent4"/>
                          </a:solidFill>
                          <a:latin typeface="+mn-lt"/>
                          <a:ea typeface="+mn-ea"/>
                          <a:cs typeface="+mn-cs"/>
                        </a:rPr>
                        <a:t>11:00am</a:t>
                      </a:r>
                      <a:r>
                        <a:rPr lang="en-GB" sz="1600" b="1" i="0" kern="1200" baseline="0" dirty="0" smtClean="0">
                          <a:solidFill>
                            <a:schemeClr val="accent4"/>
                          </a:solidFill>
                          <a:latin typeface="+mn-lt"/>
                          <a:ea typeface="+mn-ea"/>
                          <a:cs typeface="+mn-cs"/>
                        </a:rPr>
                        <a:t> – Live Lesson</a:t>
                      </a:r>
                    </a:p>
                    <a:p>
                      <a:pPr marL="0" algn="ctr" defTabSz="914400" rtl="0" eaLnBrk="1" latinLnBrk="0" hangingPunct="1"/>
                      <a:r>
                        <a:rPr lang="en-GB" sz="1600" i="0" kern="1200" baseline="0" dirty="0" smtClean="0">
                          <a:solidFill>
                            <a:schemeClr val="accent4"/>
                          </a:solidFill>
                          <a:latin typeface="+mn-lt"/>
                          <a:ea typeface="+mn-ea"/>
                          <a:cs typeface="+mn-cs"/>
                        </a:rPr>
                        <a:t>11:30 – T4W</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marL="0" algn="ctr" defTabSz="914400" rtl="0" eaLnBrk="1" latinLnBrk="0" hangingPunct="1"/>
                      <a:r>
                        <a:rPr lang="en-GB" sz="1600" i="0" kern="1200" dirty="0" smtClean="0">
                          <a:solidFill>
                            <a:schemeClr val="accent4"/>
                          </a:solidFill>
                          <a:latin typeface="+mn-lt"/>
                          <a:ea typeface="+mn-ea"/>
                          <a:cs typeface="+mn-cs"/>
                        </a:rPr>
                        <a:t>Spelling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0" kern="1200" dirty="0" smtClean="0">
                          <a:solidFill>
                            <a:schemeClr val="accent4"/>
                          </a:solidFill>
                          <a:latin typeface="+mn-lt"/>
                          <a:ea typeface="+mn-ea"/>
                          <a:cs typeface="+mn-cs"/>
                        </a:rPr>
                        <a:t>(GL words in files on teams)</a:t>
                      </a:r>
                      <a:endParaRPr lang="ru-RU" sz="1600" i="0" kern="1200" dirty="0" smtClean="0">
                        <a:solidFill>
                          <a:schemeClr val="accent4"/>
                        </a:solidFill>
                        <a:latin typeface="+mn-lt"/>
                        <a:ea typeface="+mn-ea"/>
                        <a:cs typeface="+mn-cs"/>
                      </a:endParaRPr>
                    </a:p>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marL="0" algn="ctr" defTabSz="914400" rtl="0" eaLnBrk="1" latinLnBrk="0" hangingPunct="1"/>
                      <a:r>
                        <a:rPr lang="en-GB" sz="1600" b="0" i="0" kern="1200" baseline="0" dirty="0" smtClean="0">
                          <a:solidFill>
                            <a:schemeClr val="accent4"/>
                          </a:solidFill>
                          <a:latin typeface="+mn-lt"/>
                          <a:ea typeface="+mn-ea"/>
                          <a:cs typeface="+mn-cs"/>
                        </a:rPr>
                        <a:t>Robert Burns Immortal Memory &amp; Learn Poems</a:t>
                      </a:r>
                      <a:endParaRPr lang="ru-RU" sz="1600" b="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0525708"/>
                  </a:ext>
                </a:extLst>
              </a:tr>
              <a:tr h="1052589">
                <a:tc>
                  <a:txBody>
                    <a:bodyPr/>
                    <a:lstStyle/>
                    <a:p>
                      <a:pPr marL="0" algn="l" defTabSz="914400" rtl="0" eaLnBrk="1" latinLnBrk="0" hangingPunct="1"/>
                      <a:r>
                        <a:rPr lang="en-US" sz="1600" b="1" i="0" kern="1200" dirty="0" smtClean="0">
                          <a:solidFill>
                            <a:schemeClr val="accent4"/>
                          </a:solidFill>
                          <a:latin typeface="+mn-lt"/>
                          <a:ea typeface="+mn-ea"/>
                          <a:cs typeface="+mn-cs"/>
                        </a:rPr>
                        <a:t>Thursday</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GB" sz="1600" i="0" kern="1200" dirty="0" smtClean="0">
                          <a:solidFill>
                            <a:schemeClr val="accent4"/>
                          </a:solidFill>
                          <a:latin typeface="+mn-lt"/>
                          <a:ea typeface="+mn-ea"/>
                          <a:cs typeface="+mn-cs"/>
                        </a:rPr>
                        <a:t>Mrs</a:t>
                      </a:r>
                      <a:r>
                        <a:rPr lang="en-GB" sz="1600" i="0" kern="1200" baseline="0" dirty="0" smtClean="0">
                          <a:solidFill>
                            <a:schemeClr val="accent4"/>
                          </a:solidFill>
                          <a:latin typeface="+mn-lt"/>
                          <a:ea typeface="+mn-ea"/>
                          <a:cs typeface="+mn-cs"/>
                        </a:rPr>
                        <a:t> Briggs</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alpha val="10000"/>
                      </a:srgbClr>
                    </a:solidFill>
                  </a:tcPr>
                </a:tc>
                <a:tc gridSpan="3">
                  <a:txBody>
                    <a:bodyPr/>
                    <a:lstStyle/>
                    <a:p>
                      <a:pPr marL="0" algn="ctr" defTabSz="914400" rtl="0" eaLnBrk="1" latinLnBrk="0" hangingPunct="1"/>
                      <a:r>
                        <a:rPr lang="en-GB" sz="1600" i="0" kern="1200" dirty="0" smtClean="0">
                          <a:solidFill>
                            <a:schemeClr val="accent4"/>
                          </a:solidFill>
                          <a:latin typeface="+mn-lt"/>
                          <a:ea typeface="+mn-ea"/>
                          <a:cs typeface="+mn-cs"/>
                        </a:rPr>
                        <a:t>Mrs Briggs</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alpha val="10000"/>
                      </a:srgbClr>
                    </a:solidFill>
                  </a:tcPr>
                </a:tc>
                <a:tc hMerge="1">
                  <a:txBody>
                    <a:bodyPr/>
                    <a:lstStyle/>
                    <a:p>
                      <a:endParaRPr lang="en-GB"/>
                    </a:p>
                  </a:txBody>
                  <a:tcPr/>
                </a:tc>
                <a:tc hMerge="1">
                  <a:txBody>
                    <a:bodyPr/>
                    <a:lstStyle/>
                    <a:p>
                      <a:endParaRPr lang="en-GB"/>
                    </a:p>
                  </a:txBody>
                  <a:tcPr/>
                </a:tc>
                <a:tc gridSpan="2">
                  <a:txBody>
                    <a:bodyPr/>
                    <a:lstStyle/>
                    <a:p>
                      <a:pPr marL="0" algn="ctr" defTabSz="914400" rtl="0" eaLnBrk="1" latinLnBrk="0" hangingPunct="1"/>
                      <a:r>
                        <a:rPr lang="en-GB" sz="1600" i="0" kern="1200" dirty="0" smtClean="0">
                          <a:solidFill>
                            <a:schemeClr val="accent4"/>
                          </a:solidFill>
                          <a:latin typeface="+mn-lt"/>
                          <a:ea typeface="+mn-ea"/>
                          <a:cs typeface="+mn-cs"/>
                        </a:rPr>
                        <a:t>1:00pm –</a:t>
                      </a:r>
                    </a:p>
                    <a:p>
                      <a:pPr marL="0" algn="ctr" defTabSz="914400" rtl="0" eaLnBrk="1" latinLnBrk="0" hangingPunct="1"/>
                      <a:r>
                        <a:rPr lang="en-GB" sz="1600" b="1" i="0" kern="1200" dirty="0" smtClean="0">
                          <a:solidFill>
                            <a:schemeClr val="accent4"/>
                          </a:solidFill>
                          <a:latin typeface="+mn-lt"/>
                          <a:ea typeface="+mn-ea"/>
                          <a:cs typeface="+mn-cs"/>
                        </a:rPr>
                        <a:t>Video Lesson (Reading)</a:t>
                      </a:r>
                    </a:p>
                    <a:p>
                      <a:pPr marL="0" algn="ctr" defTabSz="914400" rtl="0" eaLnBrk="1" latinLnBrk="0" hangingPunct="1"/>
                      <a:r>
                        <a:rPr lang="en-GB" sz="1600" b="0" i="0" kern="1200" dirty="0" smtClean="0">
                          <a:solidFill>
                            <a:schemeClr val="accent4"/>
                          </a:solidFill>
                          <a:latin typeface="+mn-lt"/>
                          <a:ea typeface="+mn-ea"/>
                          <a:cs typeface="+mn-cs"/>
                        </a:rPr>
                        <a:t>1:30pm</a:t>
                      </a:r>
                      <a:r>
                        <a:rPr lang="en-GB" sz="1600" b="0" i="0" kern="1200" baseline="0" dirty="0">
                          <a:solidFill>
                            <a:schemeClr val="accent4"/>
                          </a:solidFill>
                          <a:latin typeface="+mn-lt"/>
                          <a:ea typeface="+mn-ea"/>
                          <a:cs typeface="+mn-cs"/>
                        </a:rPr>
                        <a:t> </a:t>
                      </a:r>
                      <a:r>
                        <a:rPr lang="en-GB" sz="1600" b="0" i="0" kern="1200" baseline="0" dirty="0" smtClean="0">
                          <a:solidFill>
                            <a:schemeClr val="accent4"/>
                          </a:solidFill>
                          <a:latin typeface="+mn-lt"/>
                          <a:ea typeface="+mn-ea"/>
                          <a:cs typeface="+mn-cs"/>
                        </a:rPr>
                        <a:t>– </a:t>
                      </a:r>
                    </a:p>
                    <a:p>
                      <a:pPr marL="0" algn="ctr" defTabSz="914400" rtl="0" eaLnBrk="1" latinLnBrk="0" hangingPunct="1"/>
                      <a:r>
                        <a:rPr lang="en-GB" sz="1600" b="0" i="0" kern="1200" baseline="0" dirty="0" smtClean="0">
                          <a:solidFill>
                            <a:schemeClr val="accent4"/>
                          </a:solidFill>
                          <a:latin typeface="+mn-lt"/>
                          <a:ea typeface="+mn-ea"/>
                          <a:cs typeface="+mn-cs"/>
                        </a:rPr>
                        <a:t>Reading Task</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hMerge="1">
                  <a:txBody>
                    <a:bodyPr/>
                    <a:lstStyle/>
                    <a:p>
                      <a:endParaRPr lang="en-GB"/>
                    </a:p>
                  </a:txBody>
                  <a:tcPr/>
                </a:tc>
                <a:extLst>
                  <a:ext uri="{0D108BD9-81ED-4DB2-BD59-A6C34878D82A}">
                    <a16:rowId xmlns:a16="http://schemas.microsoft.com/office/drawing/2014/main" val="3774068911"/>
                  </a:ext>
                </a:extLst>
              </a:tr>
              <a:tr h="1293181">
                <a:tc>
                  <a:txBody>
                    <a:bodyPr/>
                    <a:lstStyle/>
                    <a:p>
                      <a:pPr marL="0" algn="l" defTabSz="914400" rtl="0" eaLnBrk="1" latinLnBrk="0" hangingPunct="1"/>
                      <a:r>
                        <a:rPr lang="en-US" sz="1600" b="1" i="0" kern="1200" dirty="0" smtClean="0">
                          <a:solidFill>
                            <a:schemeClr val="accent4"/>
                          </a:solidFill>
                          <a:latin typeface="+mn-lt"/>
                          <a:ea typeface="+mn-ea"/>
                          <a:cs typeface="+mn-cs"/>
                        </a:rPr>
                        <a:t>Friday</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GB" sz="1600" i="0" kern="1200" baseline="0" dirty="0" smtClean="0">
                          <a:solidFill>
                            <a:schemeClr val="accent4"/>
                          </a:solidFill>
                          <a:latin typeface="+mn-lt"/>
                          <a:ea typeface="+mn-ea"/>
                          <a:cs typeface="+mn-cs"/>
                        </a:rPr>
                        <a:t>I’m A Celeb Fitness Camp</a:t>
                      </a:r>
                      <a:endParaRPr lang="ru-RU" sz="1600" i="0" kern="1200" dirty="0" smtClean="0">
                        <a:solidFill>
                          <a:schemeClr val="accent4"/>
                        </a:solidFill>
                        <a:latin typeface="+mn-lt"/>
                        <a:ea typeface="+mn-ea"/>
                        <a:cs typeface="+mn-cs"/>
                      </a:endParaRPr>
                    </a:p>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kern="1200" dirty="0" smtClean="0">
                          <a:solidFill>
                            <a:schemeClr val="accent4"/>
                          </a:solidFill>
                          <a:latin typeface="+mn-lt"/>
                          <a:ea typeface="+mn-ea"/>
                          <a:cs typeface="+mn-cs"/>
                        </a:rPr>
                        <a:t>11:00am</a:t>
                      </a:r>
                      <a:r>
                        <a:rPr lang="en-GB" sz="1600" b="1" i="0" kern="1200" baseline="0" dirty="0" smtClean="0">
                          <a:solidFill>
                            <a:schemeClr val="accent4"/>
                          </a:solidFill>
                          <a:latin typeface="+mn-lt"/>
                          <a:ea typeface="+mn-ea"/>
                          <a:cs typeface="+mn-cs"/>
                        </a:rPr>
                        <a:t> – Live Lesson</a:t>
                      </a:r>
                    </a:p>
                    <a:p>
                      <a:pPr marL="0" algn="ctr" defTabSz="914400" rtl="0" eaLnBrk="1" latinLnBrk="0" hangingPunct="1"/>
                      <a:r>
                        <a:rPr lang="en-GB" sz="1600" i="0" kern="1200" dirty="0" smtClean="0">
                          <a:solidFill>
                            <a:schemeClr val="accent4"/>
                          </a:solidFill>
                          <a:latin typeface="+mn-lt"/>
                          <a:ea typeface="+mn-ea"/>
                          <a:cs typeface="+mn-cs"/>
                        </a:rPr>
                        <a:t>Mental Maths</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marL="0" algn="ctr" defTabSz="914400" rtl="0" eaLnBrk="1" latinLnBrk="0" hangingPunct="1"/>
                      <a:r>
                        <a:rPr lang="en-GB" sz="1600" i="0" kern="1200" dirty="0" smtClean="0">
                          <a:solidFill>
                            <a:schemeClr val="accent4"/>
                          </a:solidFill>
                          <a:latin typeface="+mn-lt"/>
                          <a:ea typeface="+mn-ea"/>
                          <a:cs typeface="+mn-cs"/>
                        </a:rPr>
                        <a:t>HWB - Safety</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1600" b="1" i="0" kern="1200" dirty="0" smtClean="0">
                          <a:solidFill>
                            <a:schemeClr val="accent4"/>
                          </a:solidFill>
                          <a:latin typeface="+mn-lt"/>
                          <a:ea typeface="+mn-ea"/>
                          <a:cs typeface="+mn-cs"/>
                        </a:rPr>
                        <a:t>1:00pm</a:t>
                      </a:r>
                      <a:r>
                        <a:rPr lang="en-GB" sz="1600" b="1" i="0" kern="1200" baseline="0" dirty="0" smtClean="0">
                          <a:solidFill>
                            <a:schemeClr val="accent4"/>
                          </a:solidFill>
                          <a:latin typeface="+mn-lt"/>
                          <a:ea typeface="+mn-ea"/>
                          <a:cs typeface="+mn-cs"/>
                        </a:rPr>
                        <a:t> –</a:t>
                      </a:r>
                    </a:p>
                    <a:p>
                      <a:pPr marL="0" algn="ctr" defTabSz="914400" rtl="0" eaLnBrk="1" latinLnBrk="0" hangingPunct="1"/>
                      <a:r>
                        <a:rPr lang="en-GB" sz="1600" b="1" i="0" kern="1200" baseline="0" dirty="0" smtClean="0">
                          <a:solidFill>
                            <a:schemeClr val="accent4"/>
                          </a:solidFill>
                          <a:latin typeface="+mn-lt"/>
                          <a:ea typeface="+mn-ea"/>
                          <a:cs typeface="+mn-cs"/>
                        </a:rPr>
                        <a:t>Live Fun 31 games</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1600" b="0" i="0" kern="1200" dirty="0" smtClean="0">
                          <a:solidFill>
                            <a:schemeClr val="accent4"/>
                          </a:solidFill>
                          <a:latin typeface="+mn-lt"/>
                          <a:ea typeface="+mn-ea"/>
                          <a:cs typeface="+mn-cs"/>
                        </a:rPr>
                        <a:t>1:30pm – </a:t>
                      </a:r>
                      <a:r>
                        <a:rPr lang="en-GB" sz="1600" b="0" i="0" kern="1200" dirty="0" smtClean="0">
                          <a:solidFill>
                            <a:schemeClr val="accent4"/>
                          </a:solidFill>
                          <a:latin typeface="+mn-lt"/>
                          <a:ea typeface="+mn-ea"/>
                          <a:cs typeface="+mn-cs"/>
                        </a:rPr>
                        <a:t>Art</a:t>
                      </a:r>
                      <a:r>
                        <a:rPr lang="en-GB" sz="1600" b="0" i="0" kern="1200" baseline="0" dirty="0" smtClean="0">
                          <a:solidFill>
                            <a:schemeClr val="accent4"/>
                          </a:solidFill>
                          <a:latin typeface="+mn-lt"/>
                          <a:ea typeface="+mn-ea"/>
                          <a:cs typeface="+mn-cs"/>
                        </a:rPr>
                        <a:t> Hub/Little Art School</a:t>
                      </a:r>
                      <a:endParaRPr lang="ru-RU" sz="1600" b="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5263446"/>
                  </a:ext>
                </a:extLst>
              </a:tr>
            </a:tbl>
          </a:graphicData>
        </a:graphic>
      </p:graphicFrame>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2</a:t>
            </a:fld>
            <a:endParaRPr lang="en-US" dirty="0"/>
          </a:p>
        </p:txBody>
      </p:sp>
    </p:spTree>
    <p:extLst>
      <p:ext uri="{BB962C8B-B14F-4D97-AF65-F5344CB8AC3E}">
        <p14:creationId xmlns:p14="http://schemas.microsoft.com/office/powerpoint/2010/main" val="2211844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20</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Talk 4 Writing</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Wednesday 13</a:t>
            </a:r>
            <a:r>
              <a:rPr lang="en-US" sz="2800" baseline="30000" dirty="0" smtClean="0">
                <a:solidFill>
                  <a:schemeClr val="tx2"/>
                </a:solidFill>
              </a:rPr>
              <a:t>th</a:t>
            </a:r>
            <a:r>
              <a:rPr lang="en-US" sz="2800" dirty="0" smtClean="0">
                <a:solidFill>
                  <a:schemeClr val="tx2"/>
                </a:solidFill>
              </a:rPr>
              <a:t> </a:t>
            </a:r>
            <a:r>
              <a:rPr lang="en-US" sz="2800" dirty="0" smtClean="0">
                <a:solidFill>
                  <a:schemeClr val="tx2"/>
                </a:solidFill>
              </a:rPr>
              <a:t>January </a:t>
            </a:r>
            <a:r>
              <a:rPr lang="en-US" sz="2800" dirty="0" smtClean="0">
                <a:solidFill>
                  <a:schemeClr val="tx2"/>
                </a:solidFill>
              </a:rPr>
              <a:t>2021</a:t>
            </a:r>
          </a:p>
          <a:p>
            <a:r>
              <a:rPr lang="en-US" sz="2800" dirty="0" smtClean="0">
                <a:solidFill>
                  <a:schemeClr val="tx2"/>
                </a:solidFill>
              </a:rPr>
              <a:t>LI: </a:t>
            </a:r>
            <a:r>
              <a:rPr lang="en-US" sz="2800" dirty="0" smtClean="0">
                <a:solidFill>
                  <a:schemeClr val="tx2"/>
                </a:solidFill>
              </a:rPr>
              <a:t>to structure an information text.</a:t>
            </a:r>
            <a:endParaRPr lang="en-US" sz="2800" dirty="0" smtClean="0">
              <a:solidFill>
                <a:schemeClr val="tx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754904182"/>
              </p:ext>
            </p:extLst>
          </p:nvPr>
        </p:nvGraphicFramePr>
        <p:xfrm>
          <a:off x="2315841" y="1531336"/>
          <a:ext cx="8255004" cy="5233425"/>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387105">
                <a:tc>
                  <a:txBody>
                    <a:bodyPr/>
                    <a:lstStyle/>
                    <a:p>
                      <a:r>
                        <a:rPr lang="en-GB" dirty="0" smtClean="0"/>
                        <a:t>Structure</a:t>
                      </a:r>
                      <a:endParaRPr lang="en-GB" dirty="0"/>
                    </a:p>
                  </a:txBody>
                  <a:tcPr/>
                </a:tc>
                <a:extLst>
                  <a:ext uri="{0D108BD9-81ED-4DB2-BD59-A6C34878D82A}">
                    <a16:rowId xmlns:a16="http://schemas.microsoft.com/office/drawing/2014/main" val="1006932677"/>
                  </a:ext>
                </a:extLst>
              </a:tr>
              <a:tr h="4173737">
                <a:tc>
                  <a:txBody>
                    <a:bodyPr/>
                    <a:lstStyle/>
                    <a:p>
                      <a:pPr marL="0" indent="0">
                        <a:buNone/>
                      </a:pPr>
                      <a:endParaRPr lang="en-GB" sz="2400" dirty="0" smtClean="0"/>
                    </a:p>
                    <a:p>
                      <a:pPr marL="457200" indent="-457200">
                        <a:buAutoNum type="arabicPeriod"/>
                      </a:pPr>
                      <a:r>
                        <a:rPr lang="en-GB" sz="2400" dirty="0" smtClean="0"/>
                        <a:t>Introduction:</a:t>
                      </a:r>
                      <a:r>
                        <a:rPr lang="en-GB" sz="2400" baseline="0" dirty="0" smtClean="0"/>
                        <a:t> Which part hooks the reader?</a:t>
                      </a:r>
                    </a:p>
                    <a:p>
                      <a:pPr marL="457200" indent="-457200">
                        <a:buAutoNum type="arabicPeriod"/>
                      </a:pPr>
                      <a:endParaRPr lang="en-GB" sz="2400" baseline="0" dirty="0" smtClean="0"/>
                    </a:p>
                    <a:p>
                      <a:pPr marL="457200" indent="-457200">
                        <a:buAutoNum type="arabicPeriod"/>
                      </a:pPr>
                      <a:r>
                        <a:rPr lang="en-GB" sz="2400" baseline="0" dirty="0" smtClean="0"/>
                        <a:t>Information part 1: What is it giving information on?</a:t>
                      </a:r>
                    </a:p>
                    <a:p>
                      <a:pPr marL="457200" indent="-457200">
                        <a:buAutoNum type="arabicPeriod"/>
                      </a:pPr>
                      <a:endParaRPr lang="en-GB" sz="2400" baseline="0" dirty="0" smtClean="0"/>
                    </a:p>
                    <a:p>
                      <a:pPr marL="457200" indent="-457200">
                        <a:buAutoNum type="arabicPeriod"/>
                      </a:pPr>
                      <a:r>
                        <a:rPr lang="en-GB" sz="2400" baseline="0" dirty="0" smtClean="0"/>
                        <a:t>Information part 2: What is it giving information on?</a:t>
                      </a:r>
                    </a:p>
                    <a:p>
                      <a:pPr marL="457200" indent="-457200">
                        <a:buAutoNum type="arabicPeriod"/>
                      </a:pPr>
                      <a:endParaRPr lang="en-GB" sz="2400" baseline="0" dirty="0" smtClean="0"/>
                    </a:p>
                    <a:p>
                      <a:pPr marL="457200" indent="-457200">
                        <a:buAutoNum type="arabicPeriod"/>
                      </a:pPr>
                      <a:r>
                        <a:rPr lang="en-GB" sz="2400" baseline="0" dirty="0" smtClean="0"/>
                        <a:t>Information part 3: What is it giving information on?</a:t>
                      </a:r>
                    </a:p>
                    <a:p>
                      <a:pPr marL="457200" indent="-457200">
                        <a:buAutoNum type="arabicPeriod"/>
                      </a:pPr>
                      <a:endParaRPr lang="en-GB" sz="2400" baseline="0" dirty="0" smtClean="0"/>
                    </a:p>
                    <a:p>
                      <a:pPr marL="457200" indent="-457200">
                        <a:buAutoNum type="arabicPeriod"/>
                      </a:pPr>
                      <a:r>
                        <a:rPr lang="en-GB" sz="2400" baseline="0" dirty="0" smtClean="0"/>
                        <a:t>Conclusion: How does it sum up the text?</a:t>
                      </a:r>
                    </a:p>
                    <a:p>
                      <a:pPr marL="457200" indent="-457200">
                        <a:buAutoNum type="arabicPeriod"/>
                      </a:pPr>
                      <a:endParaRPr lang="en-GB" sz="2400" baseline="0" dirty="0" smtClean="0"/>
                    </a:p>
                    <a:p>
                      <a:pPr marL="0" indent="0" algn="ctr">
                        <a:buNone/>
                      </a:pPr>
                      <a:r>
                        <a:rPr lang="en-GB" sz="2400" baseline="0" dirty="0" smtClean="0"/>
                        <a:t>(Swamp Monsters model text is on the next slide to remind you)</a:t>
                      </a:r>
                      <a:endParaRPr lang="en-GB" sz="2400" dirty="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1508339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512956"/>
            <a:ext cx="8017727" cy="6188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21</a:t>
            </a:fld>
            <a:endParaRPr lang="en-US" noProof="0" dirty="0"/>
          </a:p>
        </p:txBody>
      </p:sp>
      <p:sp>
        <p:nvSpPr>
          <p:cNvPr id="4" name="Title 3"/>
          <p:cNvSpPr>
            <a:spLocks noGrp="1"/>
          </p:cNvSpPr>
          <p:nvPr>
            <p:ph type="title"/>
          </p:nvPr>
        </p:nvSpPr>
        <p:spPr/>
        <p:txBody>
          <a:bodyPr/>
          <a:lstStyle/>
          <a:p>
            <a:r>
              <a:rPr lang="en-GB" dirty="0" smtClean="0"/>
              <a:t>Part 1</a:t>
            </a:r>
            <a:endParaRPr lang="en-GB" dirty="0"/>
          </a:p>
        </p:txBody>
      </p:sp>
      <p:sp>
        <p:nvSpPr>
          <p:cNvPr id="5" name="Text Placeholder 4"/>
          <p:cNvSpPr>
            <a:spLocks noGrp="1"/>
          </p:cNvSpPr>
          <p:nvPr>
            <p:ph type="body" sz="quarter" idx="13"/>
          </p:nvPr>
        </p:nvSpPr>
        <p:spPr>
          <a:xfrm>
            <a:off x="1444440" y="2774690"/>
            <a:ext cx="9303119" cy="2111508"/>
          </a:xfrm>
        </p:spPr>
        <p:txBody>
          <a:bodyPr>
            <a:noAutofit/>
          </a:bodyPr>
          <a:lstStyle/>
          <a:p>
            <a:r>
              <a:rPr lang="en-GB" sz="2000" b="1" u="sng" dirty="0"/>
              <a:t>Swamp Monsters</a:t>
            </a:r>
          </a:p>
          <a:p>
            <a:r>
              <a:rPr lang="en-GB" sz="2000" dirty="0"/>
              <a:t>Do you ever wonder what might be lurking in the murky swamps of</a:t>
            </a:r>
          </a:p>
          <a:p>
            <a:r>
              <a:rPr lang="en-GB" sz="2000" dirty="0"/>
              <a:t>our world? Rumour has it that the fabled swamp monster is not</a:t>
            </a:r>
          </a:p>
          <a:p>
            <a:r>
              <a:rPr lang="en-GB" sz="2000" dirty="0"/>
              <a:t>just a creature mentioned in myth and legend but it actually</a:t>
            </a:r>
          </a:p>
          <a:p>
            <a:r>
              <a:rPr lang="en-GB" sz="2000" dirty="0"/>
              <a:t>exists! Now is your chance to find out all that has been discovered</a:t>
            </a:r>
          </a:p>
          <a:p>
            <a:r>
              <a:rPr lang="en-GB" sz="2000" dirty="0"/>
              <a:t>about this unique being.</a:t>
            </a:r>
          </a:p>
          <a:p>
            <a:r>
              <a:rPr lang="en-GB" sz="2000" dirty="0"/>
              <a:t>Swamp monsters are rumoured to inhabit the most remote and</a:t>
            </a:r>
          </a:p>
          <a:p>
            <a:r>
              <a:rPr lang="en-GB" sz="2000" dirty="0"/>
              <a:t>humid swamps of the Amazon rainforest. Living in total solitude, it is</a:t>
            </a:r>
          </a:p>
          <a:p>
            <a:r>
              <a:rPr lang="en-GB" sz="2000" dirty="0"/>
              <a:t>believed that there is, perhaps, only one swamp monster on our</a:t>
            </a:r>
          </a:p>
          <a:p>
            <a:r>
              <a:rPr lang="en-GB" sz="2000" dirty="0"/>
              <a:t>planet, making it a mystery how they reproduce. Dr Patrick Thurston</a:t>
            </a:r>
          </a:p>
          <a:p>
            <a:r>
              <a:rPr lang="en-GB" sz="2000" dirty="0"/>
              <a:t>- world renowned </a:t>
            </a:r>
            <a:r>
              <a:rPr lang="en-GB" sz="2000" dirty="0" err="1"/>
              <a:t>monsterologist</a:t>
            </a:r>
            <a:r>
              <a:rPr lang="en-GB" sz="2000" dirty="0"/>
              <a:t> from Bristol University - could</a:t>
            </a:r>
          </a:p>
          <a:p>
            <a:r>
              <a:rPr lang="en-GB" sz="2000" dirty="0"/>
              <a:t>perhaps be the only living person ever to see this magnificent</a:t>
            </a:r>
          </a:p>
          <a:p>
            <a:r>
              <a:rPr lang="en-GB" sz="2000" dirty="0"/>
              <a:t>creature: “You cannot believe the pure majesty of the swamp</a:t>
            </a:r>
          </a:p>
          <a:p>
            <a:r>
              <a:rPr lang="en-GB" sz="2000" dirty="0"/>
              <a:t>monster. They seem as if they are ‘one with the swamp’ living in pure</a:t>
            </a:r>
          </a:p>
          <a:p>
            <a:r>
              <a:rPr lang="en-GB" sz="2000" dirty="0"/>
              <a:t>harmony with their habitat.”</a:t>
            </a:r>
          </a:p>
          <a:p>
            <a:r>
              <a:rPr lang="en-GB" sz="2000" dirty="0" smtClean="0"/>
              <a:t>.</a:t>
            </a:r>
            <a:endParaRPr lang="en-GB" sz="2000" dirty="0"/>
          </a:p>
        </p:txBody>
      </p:sp>
    </p:spTree>
    <p:extLst>
      <p:ext uri="{BB962C8B-B14F-4D97-AF65-F5344CB8AC3E}">
        <p14:creationId xmlns:p14="http://schemas.microsoft.com/office/powerpoint/2010/main" val="692036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223024"/>
            <a:ext cx="8017727" cy="647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22</a:t>
            </a:fld>
            <a:endParaRPr lang="en-US" noProof="0" dirty="0"/>
          </a:p>
        </p:txBody>
      </p:sp>
      <p:sp>
        <p:nvSpPr>
          <p:cNvPr id="4" name="Title 3"/>
          <p:cNvSpPr>
            <a:spLocks noGrp="1"/>
          </p:cNvSpPr>
          <p:nvPr>
            <p:ph type="title"/>
          </p:nvPr>
        </p:nvSpPr>
        <p:spPr/>
        <p:txBody>
          <a:bodyPr/>
          <a:lstStyle/>
          <a:p>
            <a:r>
              <a:rPr lang="en-GB" dirty="0" smtClean="0"/>
              <a:t>Part 2</a:t>
            </a:r>
            <a:endParaRPr lang="en-GB" dirty="0"/>
          </a:p>
        </p:txBody>
      </p:sp>
      <p:sp>
        <p:nvSpPr>
          <p:cNvPr id="5" name="Text Placeholder 4"/>
          <p:cNvSpPr>
            <a:spLocks noGrp="1"/>
          </p:cNvSpPr>
          <p:nvPr>
            <p:ph type="body" sz="quarter" idx="13"/>
          </p:nvPr>
        </p:nvSpPr>
        <p:spPr>
          <a:xfrm>
            <a:off x="1444440" y="2363791"/>
            <a:ext cx="9303119" cy="2111508"/>
          </a:xfrm>
        </p:spPr>
        <p:txBody>
          <a:bodyPr>
            <a:noAutofit/>
          </a:bodyPr>
          <a:lstStyle/>
          <a:p>
            <a:r>
              <a:rPr lang="en-GB" sz="1600" dirty="0"/>
              <a:t>Swamp monsters don’t just live in swamps they resemble them.</a:t>
            </a:r>
          </a:p>
          <a:p>
            <a:r>
              <a:rPr lang="en-GB" sz="1600" dirty="0"/>
              <a:t>Being experts in camouflage, they are indistinguishable from their</a:t>
            </a:r>
          </a:p>
          <a:p>
            <a:r>
              <a:rPr lang="en-GB" sz="1600" dirty="0"/>
              <a:t>environment. Their bodies are made from this environment: limbs</a:t>
            </a:r>
          </a:p>
          <a:p>
            <a:r>
              <a:rPr lang="en-GB" sz="1600" dirty="0"/>
              <a:t>of gnarled branches, incredibly long fingers and glowing, iridescent</a:t>
            </a:r>
          </a:p>
          <a:p>
            <a:r>
              <a:rPr lang="en-GB" sz="1600" dirty="0"/>
              <a:t>hair which changes colour to match their mood. The most</a:t>
            </a:r>
          </a:p>
          <a:p>
            <a:r>
              <a:rPr lang="en-GB" sz="1600" dirty="0"/>
              <a:t>incredible thing about a swamp monster is that they have</a:t>
            </a:r>
          </a:p>
          <a:p>
            <a:r>
              <a:rPr lang="en-GB" sz="1600" dirty="0"/>
              <a:t>translucent breathing tubes meaning they can stay underwater</a:t>
            </a:r>
          </a:p>
          <a:p>
            <a:r>
              <a:rPr lang="en-GB" sz="1600" dirty="0"/>
              <a:t>indefinitely but continue to breathe.</a:t>
            </a:r>
          </a:p>
          <a:p>
            <a:r>
              <a:rPr lang="en-GB" sz="1600" dirty="0"/>
              <a:t>Have you ever wondered what a swamp monster eats? Their diet</a:t>
            </a:r>
          </a:p>
          <a:p>
            <a:r>
              <a:rPr lang="en-GB" sz="1600" dirty="0"/>
              <a:t>consists of herons, rats and even alligators which they hypnotise</a:t>
            </a:r>
          </a:p>
          <a:p>
            <a:r>
              <a:rPr lang="en-GB" sz="1600" dirty="0"/>
              <a:t>with their ever-staring, haunting eyes. Transfixed, any animal is</a:t>
            </a:r>
          </a:p>
          <a:p>
            <a:r>
              <a:rPr lang="en-GB" sz="1600" dirty="0"/>
              <a:t>helpless to the swamp monster who squeezes the life from them</a:t>
            </a:r>
          </a:p>
          <a:p>
            <a:r>
              <a:rPr lang="en-GB" sz="1600" dirty="0"/>
              <a:t>with its lean, powerful limbs. The swamp monster’s tongue has the</a:t>
            </a:r>
          </a:p>
          <a:p>
            <a:r>
              <a:rPr lang="en-GB" sz="1600" dirty="0"/>
              <a:t>ability to taste the air; this allows it to identify when its prey is</a:t>
            </a:r>
          </a:p>
          <a:p>
            <a:r>
              <a:rPr lang="en-GB" sz="1600" dirty="0"/>
              <a:t>close by.</a:t>
            </a:r>
          </a:p>
          <a:p>
            <a:r>
              <a:rPr lang="en-GB" sz="1600" dirty="0"/>
              <a:t>If you are now tempted to try and spot a swamp monster, we advise</a:t>
            </a:r>
          </a:p>
          <a:p>
            <a:r>
              <a:rPr lang="en-GB" sz="1600" dirty="0"/>
              <a:t>extreme caution! This beautiful but deadly creature should be left in</a:t>
            </a:r>
          </a:p>
          <a:p>
            <a:r>
              <a:rPr lang="en-GB" sz="1600" dirty="0"/>
              <a:t>solitude to be studied only by experts trained in </a:t>
            </a:r>
            <a:r>
              <a:rPr lang="en-GB" sz="1600" dirty="0" err="1"/>
              <a:t>monsterology</a:t>
            </a:r>
            <a:r>
              <a:rPr lang="en-GB" sz="1600" dirty="0" smtClean="0"/>
              <a:t>.</a:t>
            </a:r>
            <a:endParaRPr lang="en-GB" sz="1600" dirty="0"/>
          </a:p>
        </p:txBody>
      </p:sp>
    </p:spTree>
    <p:extLst>
      <p:ext uri="{BB962C8B-B14F-4D97-AF65-F5344CB8AC3E}">
        <p14:creationId xmlns:p14="http://schemas.microsoft.com/office/powerpoint/2010/main" val="489872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23</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Scotland Topic - Burns</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Wednesday 13</a:t>
            </a:r>
            <a:r>
              <a:rPr lang="en-US" sz="2800" baseline="30000" dirty="0" smtClean="0">
                <a:solidFill>
                  <a:schemeClr val="tx2"/>
                </a:solidFill>
              </a:rPr>
              <a:t>th</a:t>
            </a:r>
            <a:r>
              <a:rPr lang="en-US" sz="2800" dirty="0" smtClean="0">
                <a:solidFill>
                  <a:schemeClr val="tx2"/>
                </a:solidFill>
              </a:rPr>
              <a:t> January 2021</a:t>
            </a:r>
          </a:p>
          <a:p>
            <a:r>
              <a:rPr lang="en-US" sz="2800" dirty="0" smtClean="0">
                <a:solidFill>
                  <a:schemeClr val="tx2"/>
                </a:solidFill>
              </a:rPr>
              <a:t>LI: to learn the life and works of Robert Burns.</a:t>
            </a:r>
          </a:p>
        </p:txBody>
      </p:sp>
      <p:graphicFrame>
        <p:nvGraphicFramePr>
          <p:cNvPr id="6" name="Table 5"/>
          <p:cNvGraphicFramePr>
            <a:graphicFrameLocks noGrp="1"/>
          </p:cNvGraphicFramePr>
          <p:nvPr>
            <p:extLst>
              <p:ext uri="{D42A27DB-BD31-4B8C-83A1-F6EECF244321}">
                <p14:modId xmlns:p14="http://schemas.microsoft.com/office/powerpoint/2010/main" val="653767892"/>
              </p:ext>
            </p:extLst>
          </p:nvPr>
        </p:nvGraphicFramePr>
        <p:xfrm>
          <a:off x="2096766" y="2065022"/>
          <a:ext cx="8255004" cy="270156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163329">
                <a:tc>
                  <a:txBody>
                    <a:bodyPr/>
                    <a:lstStyle/>
                    <a:p>
                      <a:pPr marL="0" indent="0">
                        <a:buNone/>
                      </a:pPr>
                      <a:r>
                        <a:rPr lang="en-GB" sz="2400" baseline="0" dirty="0" smtClean="0"/>
                        <a:t>1. Learn the first four verses of ‘Tae a Haggis’ by next Monday – I will ask to hear these on a live lesson or you can send me a video of you saying them privately.</a:t>
                      </a:r>
                    </a:p>
                    <a:p>
                      <a:pPr marL="457200" indent="-457200">
                        <a:buAutoNum type="arabicPeriod"/>
                      </a:pPr>
                      <a:endParaRPr lang="en-GB" sz="2400" baseline="0" dirty="0" smtClean="0"/>
                    </a:p>
                    <a:p>
                      <a:pPr marL="0" indent="0">
                        <a:buNone/>
                      </a:pPr>
                      <a:r>
                        <a:rPr lang="en-GB" sz="2400" baseline="0" dirty="0" smtClean="0"/>
                        <a:t>2. Begin working on your Robert Burns ‘Immortal Memory’ project. See next slide for success criteria.</a:t>
                      </a:r>
                      <a:endParaRPr lang="en-GB" sz="2400" dirty="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29347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98071" y="562228"/>
            <a:ext cx="2639323" cy="365125"/>
          </a:xfrm>
          <a:solidFill>
            <a:schemeClr val="bg1"/>
          </a:solidFill>
        </p:spPr>
        <p:txBody>
          <a:bodyPr/>
          <a:lstStyle/>
          <a:p>
            <a:pPr algn="ctr"/>
            <a:r>
              <a:rPr lang="en-US" noProof="0" dirty="0" smtClean="0"/>
              <a:t>Learn these 4 by next Monday 18th</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24</a:t>
            </a:fld>
            <a:endParaRPr lang="en-US" noProof="0" dirty="0"/>
          </a:p>
        </p:txBody>
      </p:sp>
      <p:sp>
        <p:nvSpPr>
          <p:cNvPr id="4" name="Title 3"/>
          <p:cNvSpPr>
            <a:spLocks noGrp="1"/>
          </p:cNvSpPr>
          <p:nvPr>
            <p:ph type="title"/>
          </p:nvPr>
        </p:nvSpPr>
        <p:spPr/>
        <p:txBody>
          <a:bodyPr/>
          <a:lstStyle/>
          <a:p>
            <a:pPr algn="ctr"/>
            <a:r>
              <a:rPr lang="en-GB" dirty="0" smtClean="0"/>
              <a:t>Address Tae A Haggis</a:t>
            </a:r>
            <a:endParaRPr lang="en-GB" dirty="0"/>
          </a:p>
        </p:txBody>
      </p:sp>
      <p:pic>
        <p:nvPicPr>
          <p:cNvPr id="8" name="Picture 7"/>
          <p:cNvPicPr>
            <a:picLocks noChangeAspect="1"/>
          </p:cNvPicPr>
          <p:nvPr/>
        </p:nvPicPr>
        <p:blipFill>
          <a:blip r:embed="rId2"/>
          <a:stretch>
            <a:fillRect/>
          </a:stretch>
        </p:blipFill>
        <p:spPr>
          <a:xfrm>
            <a:off x="4883720" y="1017272"/>
            <a:ext cx="3455735" cy="5402465"/>
          </a:xfrm>
          <a:prstGeom prst="rect">
            <a:avLst/>
          </a:prstGeom>
        </p:spPr>
      </p:pic>
      <p:sp>
        <p:nvSpPr>
          <p:cNvPr id="7" name="Text Placeholder 6"/>
          <p:cNvSpPr>
            <a:spLocks noGrp="1"/>
          </p:cNvSpPr>
          <p:nvPr>
            <p:ph type="body" sz="quarter" idx="13"/>
          </p:nvPr>
        </p:nvSpPr>
        <p:spPr/>
        <p:txBody>
          <a:bodyPr/>
          <a:lstStyle/>
          <a:p>
            <a:r>
              <a:rPr lang="en-GB" dirty="0" smtClean="0"/>
              <a:t> </a:t>
            </a:r>
            <a:endParaRPr lang="en-GB" dirty="0"/>
          </a:p>
        </p:txBody>
      </p:sp>
      <p:pic>
        <p:nvPicPr>
          <p:cNvPr id="9" name="Picture 8"/>
          <p:cNvPicPr>
            <a:picLocks noChangeAspect="1"/>
          </p:cNvPicPr>
          <p:nvPr/>
        </p:nvPicPr>
        <p:blipFill>
          <a:blip r:embed="rId3"/>
          <a:stretch>
            <a:fillRect/>
          </a:stretch>
        </p:blipFill>
        <p:spPr>
          <a:xfrm>
            <a:off x="8128537" y="1254974"/>
            <a:ext cx="4028589" cy="5254682"/>
          </a:xfrm>
          <a:prstGeom prst="rect">
            <a:avLst/>
          </a:prstGeom>
        </p:spPr>
      </p:pic>
      <p:sp>
        <p:nvSpPr>
          <p:cNvPr id="10" name="Footer Placeholder 1"/>
          <p:cNvSpPr txBox="1">
            <a:spLocks/>
          </p:cNvSpPr>
          <p:nvPr/>
        </p:nvSpPr>
        <p:spPr>
          <a:xfrm>
            <a:off x="8479113" y="652147"/>
            <a:ext cx="2639323"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Learn these by Monday 25</a:t>
            </a:r>
            <a:r>
              <a:rPr lang="en-US" baseline="30000" dirty="0" smtClean="0"/>
              <a:t>th</a:t>
            </a:r>
            <a:r>
              <a:rPr lang="en-US" dirty="0" smtClean="0"/>
              <a:t>.</a:t>
            </a:r>
            <a:endParaRPr lang="en-US" dirty="0"/>
          </a:p>
        </p:txBody>
      </p:sp>
      <p:pic>
        <p:nvPicPr>
          <p:cNvPr id="11" name="Picture 10" descr="I ate it so you don't have to: Haggis | masslive.co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645" y="1942690"/>
            <a:ext cx="4495020" cy="3679902"/>
          </a:xfrm>
          <a:prstGeom prst="rect">
            <a:avLst/>
          </a:prstGeom>
        </p:spPr>
      </p:pic>
    </p:spTree>
    <p:extLst>
      <p:ext uri="{BB962C8B-B14F-4D97-AF65-F5344CB8AC3E}">
        <p14:creationId xmlns:p14="http://schemas.microsoft.com/office/powerpoint/2010/main" val="709746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25</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Scotland Topic - Burns</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Wednesday 13</a:t>
            </a:r>
            <a:r>
              <a:rPr lang="en-US" sz="2800" baseline="30000" dirty="0" smtClean="0">
                <a:solidFill>
                  <a:schemeClr val="tx2"/>
                </a:solidFill>
              </a:rPr>
              <a:t>th</a:t>
            </a:r>
            <a:r>
              <a:rPr lang="en-US" sz="2800" dirty="0" smtClean="0">
                <a:solidFill>
                  <a:schemeClr val="tx2"/>
                </a:solidFill>
              </a:rPr>
              <a:t> January </a:t>
            </a:r>
            <a:r>
              <a:rPr lang="en-US" sz="2800" dirty="0" smtClean="0">
                <a:solidFill>
                  <a:schemeClr val="tx2"/>
                </a:solidFill>
              </a:rPr>
              <a:t>2021</a:t>
            </a:r>
          </a:p>
          <a:p>
            <a:r>
              <a:rPr lang="en-US" sz="2800" dirty="0" smtClean="0">
                <a:solidFill>
                  <a:schemeClr val="tx2"/>
                </a:solidFill>
              </a:rPr>
              <a:t>LI: to learn the life and works of Robert Burns.</a:t>
            </a:r>
          </a:p>
        </p:txBody>
      </p:sp>
      <p:sp>
        <p:nvSpPr>
          <p:cNvPr id="19" name="TextBox 18"/>
          <p:cNvSpPr txBox="1"/>
          <p:nvPr/>
        </p:nvSpPr>
        <p:spPr>
          <a:xfrm>
            <a:off x="3768958" y="1303022"/>
            <a:ext cx="8162693" cy="6063198"/>
          </a:xfrm>
          <a:prstGeom prst="rect">
            <a:avLst/>
          </a:prstGeom>
          <a:noFill/>
        </p:spPr>
        <p:txBody>
          <a:bodyPr wrap="square" rtlCol="0">
            <a:spAutoFit/>
          </a:bodyPr>
          <a:lstStyle/>
          <a:p>
            <a:r>
              <a:rPr lang="en-GB" sz="1600" b="1" u="sng" dirty="0" smtClean="0"/>
              <a:t>Due Friday 29</a:t>
            </a:r>
            <a:r>
              <a:rPr lang="en-GB" sz="1600" b="1" u="sng" baseline="30000" dirty="0" smtClean="0"/>
              <a:t>th</a:t>
            </a:r>
            <a:r>
              <a:rPr lang="en-GB" sz="1600" b="1" u="sng" dirty="0" smtClean="0"/>
              <a:t> January</a:t>
            </a:r>
            <a:endParaRPr lang="en-GB" sz="1600" dirty="0"/>
          </a:p>
          <a:p>
            <a:r>
              <a:rPr lang="en-GB" sz="1600" b="1" dirty="0"/>
              <a:t> </a:t>
            </a:r>
            <a:endParaRPr lang="en-GB" sz="1600" dirty="0"/>
          </a:p>
          <a:p>
            <a:r>
              <a:rPr lang="en-GB" sz="1600" dirty="0"/>
              <a:t>LI: to research and present information on the life, works and impact of Robert Burns.</a:t>
            </a:r>
          </a:p>
          <a:p>
            <a:r>
              <a:rPr lang="en-GB" sz="1600" dirty="0"/>
              <a:t>SC: You must include </a:t>
            </a:r>
            <a:r>
              <a:rPr lang="en-GB" sz="1600" dirty="0" smtClean="0"/>
              <a:t>–</a:t>
            </a:r>
          </a:p>
          <a:p>
            <a:endParaRPr lang="en-GB" sz="1600" dirty="0"/>
          </a:p>
          <a:p>
            <a:pPr marL="285750" lvl="0" indent="-285750">
              <a:buFont typeface="Arial" panose="020B0604020202020204" pitchFamily="34" charset="0"/>
              <a:buChar char="•"/>
            </a:pPr>
            <a:r>
              <a:rPr lang="en-GB" sz="1600" dirty="0"/>
              <a:t>Information on Robert Burns and his life (facts, age, birthday, death, schooling, job, lives </a:t>
            </a:r>
            <a:r>
              <a:rPr lang="en-GB" sz="1600" dirty="0" err="1"/>
              <a:t>etc</a:t>
            </a:r>
            <a:r>
              <a:rPr lang="en-GB" sz="1600" dirty="0"/>
              <a:t>).</a:t>
            </a:r>
          </a:p>
          <a:p>
            <a:endParaRPr lang="en-GB" sz="1600" dirty="0"/>
          </a:p>
          <a:p>
            <a:pPr marL="285750" lvl="0" indent="-285750">
              <a:buFont typeface="Arial" panose="020B0604020202020204" pitchFamily="34" charset="0"/>
              <a:buChar char="•"/>
            </a:pPr>
            <a:r>
              <a:rPr lang="en-GB" sz="1600" dirty="0"/>
              <a:t>Information on Robert Burns’ works (poems, songs </a:t>
            </a:r>
            <a:r>
              <a:rPr lang="en-GB" sz="1600" dirty="0" err="1"/>
              <a:t>etc</a:t>
            </a:r>
            <a:r>
              <a:rPr lang="en-GB" sz="1600" dirty="0"/>
              <a:t> – what was the influence for them, what do they mean</a:t>
            </a:r>
            <a:r>
              <a:rPr lang="en-GB" sz="1600" dirty="0" smtClean="0"/>
              <a:t>?)</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Examples of poems/songs.</a:t>
            </a:r>
          </a:p>
          <a:p>
            <a:endParaRPr lang="en-GB" sz="1600" dirty="0"/>
          </a:p>
          <a:p>
            <a:pPr marL="285750" lvl="0" indent="-285750">
              <a:buFont typeface="Arial" panose="020B0604020202020204" pitchFamily="34" charset="0"/>
              <a:buChar char="•"/>
            </a:pPr>
            <a:r>
              <a:rPr lang="en-GB" sz="1600" dirty="0"/>
              <a:t>Impact Robert Burns has on Scottish culture today (how do we remember Burns, celebrate his life and works </a:t>
            </a:r>
            <a:r>
              <a:rPr lang="en-GB" sz="1600" dirty="0" err="1"/>
              <a:t>etc</a:t>
            </a:r>
            <a:r>
              <a:rPr lang="en-GB" sz="1600" dirty="0"/>
              <a:t>)</a:t>
            </a:r>
          </a:p>
          <a:p>
            <a:pPr marL="285750" lvl="0" indent="-285750">
              <a:buFont typeface="Arial" panose="020B0604020202020204" pitchFamily="34" charset="0"/>
              <a:buChar char="•"/>
            </a:pPr>
            <a:r>
              <a:rPr lang="en-GB" sz="1600" dirty="0"/>
              <a:t>Impact Robert Burns has on the rest of the world today (statues/songs sung </a:t>
            </a:r>
            <a:r>
              <a:rPr lang="en-GB" sz="1600" dirty="0" err="1"/>
              <a:t>etc</a:t>
            </a:r>
            <a:r>
              <a:rPr lang="en-GB" sz="1600" dirty="0"/>
              <a:t>).</a:t>
            </a:r>
          </a:p>
          <a:p>
            <a:endParaRPr lang="en-GB" sz="1600" dirty="0"/>
          </a:p>
          <a:p>
            <a:pPr marL="285750" lvl="0" indent="-285750">
              <a:buFont typeface="Arial" panose="020B0604020202020204" pitchFamily="34" charset="0"/>
              <a:buChar char="•"/>
            </a:pPr>
            <a:r>
              <a:rPr lang="en-GB" sz="1600" dirty="0"/>
              <a:t>Pictures/photos</a:t>
            </a:r>
          </a:p>
          <a:p>
            <a:r>
              <a:rPr lang="en-GB" sz="1600" dirty="0"/>
              <a:t> </a:t>
            </a:r>
          </a:p>
          <a:p>
            <a:pPr marL="285750" lvl="0" indent="-285750">
              <a:buFont typeface="Arial" panose="020B0604020202020204" pitchFamily="34" charset="0"/>
              <a:buChar char="•"/>
            </a:pPr>
            <a:r>
              <a:rPr lang="en-GB" sz="1600" dirty="0"/>
              <a:t>Include some examples of Scots language.</a:t>
            </a:r>
          </a:p>
          <a:p>
            <a:pPr marL="28575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Appropriately written using writing skills.</a:t>
            </a:r>
          </a:p>
          <a:p>
            <a:endParaRPr lang="en-GB" dirty="0"/>
          </a:p>
          <a:p>
            <a:endParaRPr lang="en-GB" dirty="0"/>
          </a:p>
        </p:txBody>
      </p:sp>
    </p:spTree>
    <p:extLst>
      <p:ext uri="{BB962C8B-B14F-4D97-AF65-F5344CB8AC3E}">
        <p14:creationId xmlns:p14="http://schemas.microsoft.com/office/powerpoint/2010/main" val="1997398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26</a:t>
            </a:fld>
            <a:endParaRPr lang="en-US" noProof="0" dirty="0"/>
          </a:p>
        </p:txBody>
      </p:sp>
      <p:sp>
        <p:nvSpPr>
          <p:cNvPr id="4" name="Title 3"/>
          <p:cNvSpPr>
            <a:spLocks noGrp="1"/>
          </p:cNvSpPr>
          <p:nvPr>
            <p:ph type="title"/>
          </p:nvPr>
        </p:nvSpPr>
        <p:spPr/>
        <p:txBody>
          <a:bodyPr/>
          <a:lstStyle/>
          <a:p>
            <a:r>
              <a:rPr lang="en-GB" dirty="0" smtClean="0"/>
              <a:t>Reading – </a:t>
            </a:r>
            <a:br>
              <a:rPr lang="en-GB" dirty="0" smtClean="0"/>
            </a:br>
            <a:r>
              <a:rPr lang="en-GB" dirty="0" err="1" smtClean="0"/>
              <a:t>Auggie</a:t>
            </a:r>
            <a:r>
              <a:rPr lang="en-GB" dirty="0" smtClean="0"/>
              <a:t> &amp; Me</a:t>
            </a:r>
            <a:endParaRPr lang="en-GB" dirty="0"/>
          </a:p>
        </p:txBody>
      </p:sp>
      <p:sp>
        <p:nvSpPr>
          <p:cNvPr id="6" name="Text Placeholder 6">
            <a:extLst>
              <a:ext uri="{FF2B5EF4-FFF2-40B4-BE49-F238E27FC236}">
                <a16:creationId xmlns:a16="http://schemas.microsoft.com/office/drawing/2014/main" id="{AE495B20-FF2C-4679-89D6-BE7A90DA9F73}"/>
              </a:ext>
            </a:extLst>
          </p:cNvPr>
          <p:cNvSpPr txBox="1">
            <a:spLocks/>
          </p:cNvSpPr>
          <p:nvPr/>
        </p:nvSpPr>
        <p:spPr>
          <a:xfrm>
            <a:off x="4973455" y="88168"/>
            <a:ext cx="6958196" cy="131251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solidFill>
                  <a:schemeClr val="tx2"/>
                </a:solidFill>
              </a:rPr>
              <a:t>Thursday 14</a:t>
            </a:r>
            <a:r>
              <a:rPr lang="en-US" sz="3600" baseline="30000" dirty="0" smtClean="0">
                <a:solidFill>
                  <a:schemeClr val="tx2"/>
                </a:solidFill>
              </a:rPr>
              <a:t>th</a:t>
            </a:r>
            <a:r>
              <a:rPr lang="en-US" sz="3600" dirty="0" smtClean="0">
                <a:solidFill>
                  <a:schemeClr val="tx2"/>
                </a:solidFill>
              </a:rPr>
              <a:t> January 2021</a:t>
            </a:r>
          </a:p>
          <a:p>
            <a:pPr marL="0" indent="0" algn="ctr">
              <a:buNone/>
            </a:pPr>
            <a:r>
              <a:rPr lang="en-US" sz="3600" dirty="0" smtClean="0">
                <a:solidFill>
                  <a:schemeClr val="tx2"/>
                </a:solidFill>
              </a:rPr>
              <a:t>LI: to use vocabulary skills based on a text.</a:t>
            </a:r>
          </a:p>
        </p:txBody>
      </p:sp>
      <p:pic>
        <p:nvPicPr>
          <p:cNvPr id="2" name="Picture 1" descr="Review: Auggie &amp; Me: Three Wonder Stories by R. J. Palaci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368" y="1784195"/>
            <a:ext cx="3092348" cy="470916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257467577"/>
              </p:ext>
            </p:extLst>
          </p:nvPr>
        </p:nvGraphicFramePr>
        <p:xfrm>
          <a:off x="5798971" y="1942690"/>
          <a:ext cx="5887507" cy="3555193"/>
        </p:xfrm>
        <a:graphic>
          <a:graphicData uri="http://schemas.openxmlformats.org/drawingml/2006/table">
            <a:tbl>
              <a:tblPr firstRow="1" bandRow="1">
                <a:tableStyleId>{793D81CF-94F2-401A-BA57-92F5A7B2D0C5}</a:tableStyleId>
              </a:tblPr>
              <a:tblGrid>
                <a:gridCol w="5887507">
                  <a:extLst>
                    <a:ext uri="{9D8B030D-6E8A-4147-A177-3AD203B41FA5}">
                      <a16:colId xmlns:a16="http://schemas.microsoft.com/office/drawing/2014/main" val="478507327"/>
                    </a:ext>
                  </a:extLst>
                </a:gridCol>
              </a:tblGrid>
              <a:tr h="546870">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008323">
                <a:tc>
                  <a:txBody>
                    <a:bodyPr/>
                    <a:lstStyle/>
                    <a:p>
                      <a:pPr marL="0" indent="0">
                        <a:buNone/>
                      </a:pPr>
                      <a:r>
                        <a:rPr lang="en-GB" sz="2400" baseline="0" dirty="0" smtClean="0"/>
                        <a:t>1. Listen to me reading the first part of the ‘Pluto’ chapter.</a:t>
                      </a:r>
                    </a:p>
                    <a:p>
                      <a:pPr marL="457200" indent="-457200">
                        <a:buAutoNum type="arabicPeriod"/>
                      </a:pPr>
                      <a:endParaRPr lang="en-GB" sz="2400" baseline="0" dirty="0" smtClean="0"/>
                    </a:p>
                    <a:p>
                      <a:pPr marL="0" indent="0">
                        <a:buNone/>
                      </a:pPr>
                      <a:r>
                        <a:rPr lang="en-GB" sz="2400" baseline="0" dirty="0" smtClean="0"/>
                        <a:t>2. Complete the task on the following slide using your vocabulary skills.</a:t>
                      </a:r>
                      <a:endParaRPr lang="en-GB" sz="2400" dirty="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3488853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27</a:t>
            </a:fld>
            <a:endParaRPr lang="en-US" noProof="0" dirty="0"/>
          </a:p>
        </p:txBody>
      </p:sp>
      <p:sp>
        <p:nvSpPr>
          <p:cNvPr id="4" name="Title 3"/>
          <p:cNvSpPr>
            <a:spLocks noGrp="1"/>
          </p:cNvSpPr>
          <p:nvPr>
            <p:ph type="title"/>
          </p:nvPr>
        </p:nvSpPr>
        <p:spPr/>
        <p:txBody>
          <a:bodyPr/>
          <a:lstStyle/>
          <a:p>
            <a:r>
              <a:rPr lang="en-GB" dirty="0" smtClean="0"/>
              <a:t>Reading</a:t>
            </a:r>
            <a:endParaRPr lang="en-GB" dirty="0"/>
          </a:p>
        </p:txBody>
      </p:sp>
      <p:sp>
        <p:nvSpPr>
          <p:cNvPr id="6" name="Text Placeholder 6">
            <a:extLst>
              <a:ext uri="{FF2B5EF4-FFF2-40B4-BE49-F238E27FC236}">
                <a16:creationId xmlns:a16="http://schemas.microsoft.com/office/drawing/2014/main" id="{AE495B20-FF2C-4679-89D6-BE7A90DA9F73}"/>
              </a:ext>
            </a:extLst>
          </p:cNvPr>
          <p:cNvSpPr txBox="1">
            <a:spLocks/>
          </p:cNvSpPr>
          <p:nvPr/>
        </p:nvSpPr>
        <p:spPr>
          <a:xfrm>
            <a:off x="4973455" y="88168"/>
            <a:ext cx="6958196" cy="131251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600" dirty="0" smtClean="0">
              <a:solidFill>
                <a:schemeClr val="tx2"/>
              </a:solidFill>
            </a:endParaRPr>
          </a:p>
        </p:txBody>
      </p:sp>
      <p:pic>
        <p:nvPicPr>
          <p:cNvPr id="3074" name="Picture 2" descr="886a5d8f-a356-4b05-a56b-6701b9094b22@GBRP2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701" y="88168"/>
            <a:ext cx="8944717" cy="67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486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PE – I’m A Celeb Fitness.</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15.01.21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28</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720909" y="972313"/>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complete fitness workouts.</a:t>
            </a:r>
          </a:p>
        </p:txBody>
      </p:sp>
      <p:graphicFrame>
        <p:nvGraphicFramePr>
          <p:cNvPr id="13" name="Table 12"/>
          <p:cNvGraphicFramePr>
            <a:graphicFrameLocks noGrp="1"/>
          </p:cNvGraphicFramePr>
          <p:nvPr>
            <p:extLst>
              <p:ext uri="{D42A27DB-BD31-4B8C-83A1-F6EECF244321}">
                <p14:modId xmlns:p14="http://schemas.microsoft.com/office/powerpoint/2010/main" val="1441920851"/>
              </p:ext>
            </p:extLst>
          </p:nvPr>
        </p:nvGraphicFramePr>
        <p:xfrm>
          <a:off x="1470876" y="2053899"/>
          <a:ext cx="9256597" cy="1959321"/>
        </p:xfrm>
        <a:graphic>
          <a:graphicData uri="http://schemas.openxmlformats.org/drawingml/2006/table">
            <a:tbl>
              <a:tblPr firstRow="1" bandRow="1">
                <a:tableStyleId>{793D81CF-94F2-401A-BA57-92F5A7B2D0C5}</a:tableStyleId>
              </a:tblPr>
              <a:tblGrid>
                <a:gridCol w="9256597">
                  <a:extLst>
                    <a:ext uri="{9D8B030D-6E8A-4147-A177-3AD203B41FA5}">
                      <a16:colId xmlns:a16="http://schemas.microsoft.com/office/drawing/2014/main" val="478507327"/>
                    </a:ext>
                  </a:extLst>
                </a:gridCol>
              </a:tblGrid>
              <a:tr h="166257">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593561">
                <a:tc>
                  <a:txBody>
                    <a:bodyPr/>
                    <a:lstStyle/>
                    <a:p>
                      <a:pPr marL="0" indent="0">
                        <a:buNone/>
                      </a:pPr>
                      <a:endParaRPr lang="en-GB" sz="1800" baseline="0" dirty="0" smtClean="0"/>
                    </a:p>
                    <a:p>
                      <a:pPr marL="457200" indent="-457200">
                        <a:buAutoNum type="arabicPeriod"/>
                      </a:pPr>
                      <a:r>
                        <a:rPr lang="en-GB" sz="1800" baseline="0" dirty="0" smtClean="0"/>
                        <a:t>Access the ‘I’m a Celebrity Fitness camp’ </a:t>
                      </a:r>
                      <a:r>
                        <a:rPr lang="en-GB" sz="1800" baseline="0" dirty="0" err="1" smtClean="0"/>
                        <a:t>powerpoint</a:t>
                      </a:r>
                      <a:r>
                        <a:rPr lang="en-GB" sz="1800" baseline="0" dirty="0" smtClean="0"/>
                        <a:t> from files and complete – try to beat your score from Tuesday!</a:t>
                      </a:r>
                    </a:p>
                  </a:txBody>
                  <a:tcPr/>
                </a:tc>
                <a:extLst>
                  <a:ext uri="{0D108BD9-81ED-4DB2-BD59-A6C34878D82A}">
                    <a16:rowId xmlns:a16="http://schemas.microsoft.com/office/drawing/2014/main" val="803849920"/>
                  </a:ext>
                </a:extLst>
              </a:tr>
            </a:tbl>
          </a:graphicData>
        </a:graphic>
      </p:graphicFrame>
      <p:pic>
        <p:nvPicPr>
          <p:cNvPr id="5" name="Picture 4"/>
          <p:cNvPicPr>
            <a:picLocks noChangeAspect="1"/>
          </p:cNvPicPr>
          <p:nvPr/>
        </p:nvPicPr>
        <p:blipFill>
          <a:blip r:embed="rId2"/>
          <a:stretch>
            <a:fillRect/>
          </a:stretch>
        </p:blipFill>
        <p:spPr>
          <a:xfrm>
            <a:off x="3880602" y="3713524"/>
            <a:ext cx="4336895" cy="2414862"/>
          </a:xfrm>
          <a:prstGeom prst="rect">
            <a:avLst/>
          </a:prstGeom>
        </p:spPr>
      </p:pic>
    </p:spTree>
    <p:extLst>
      <p:ext uri="{BB962C8B-B14F-4D97-AF65-F5344CB8AC3E}">
        <p14:creationId xmlns:p14="http://schemas.microsoft.com/office/powerpoint/2010/main" val="689259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22805" y="3537285"/>
            <a:ext cx="5375275" cy="347046"/>
          </a:xfrm>
        </p:spPr>
        <p:txBody>
          <a:bodyPr/>
          <a:lstStyle/>
          <a:p>
            <a:pPr algn="ctr"/>
            <a:r>
              <a:rPr lang="en-US" sz="4400" dirty="0" smtClean="0">
                <a:solidFill>
                  <a:schemeClr val="tx2"/>
                </a:solidFill>
              </a:rPr>
              <a:t>62 x 5</a:t>
            </a:r>
          </a:p>
          <a:p>
            <a:pPr algn="ctr"/>
            <a:r>
              <a:rPr lang="en-US" sz="2800" dirty="0" smtClean="0">
                <a:solidFill>
                  <a:schemeClr val="tx2"/>
                </a:solidFill>
              </a:rPr>
              <a:t>Choose a strategy</a:t>
            </a: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29</a:t>
            </a:fld>
            <a:endParaRPr lang="en-US" noProof="0" dirty="0"/>
          </a:p>
        </p:txBody>
      </p:sp>
      <p:sp>
        <p:nvSpPr>
          <p:cNvPr id="4" name="Title 3"/>
          <p:cNvSpPr>
            <a:spLocks noGrp="1"/>
          </p:cNvSpPr>
          <p:nvPr>
            <p:ph type="title"/>
          </p:nvPr>
        </p:nvSpPr>
        <p:spPr/>
        <p:txBody>
          <a:bodyPr/>
          <a:lstStyle/>
          <a:p>
            <a:r>
              <a:rPr lang="en-GB" dirty="0" smtClean="0"/>
              <a:t>Number Talks</a:t>
            </a:r>
            <a:endParaRPr lang="en-GB" dirty="0"/>
          </a:p>
        </p:txBody>
      </p:sp>
    </p:spTree>
    <p:extLst>
      <p:ext uri="{BB962C8B-B14F-4D97-AF65-F5344CB8AC3E}">
        <p14:creationId xmlns:p14="http://schemas.microsoft.com/office/powerpoint/2010/main" val="4113189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82963" y="3549316"/>
            <a:ext cx="5375275" cy="347046"/>
          </a:xfrm>
        </p:spPr>
        <p:txBody>
          <a:bodyPr/>
          <a:lstStyle/>
          <a:p>
            <a:pPr algn="ctr"/>
            <a:r>
              <a:rPr lang="en-US" sz="4400" dirty="0" smtClean="0">
                <a:solidFill>
                  <a:schemeClr val="tx2"/>
                </a:solidFill>
              </a:rPr>
              <a:t>36.9 x 6</a:t>
            </a:r>
          </a:p>
          <a:p>
            <a:pPr algn="ctr"/>
            <a:r>
              <a:rPr lang="en-US" sz="2800" dirty="0" smtClean="0">
                <a:solidFill>
                  <a:schemeClr val="tx2"/>
                </a:solidFill>
              </a:rPr>
              <a:t>Choose a strategy</a:t>
            </a: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4" name="Title 3"/>
          <p:cNvSpPr>
            <a:spLocks noGrp="1"/>
          </p:cNvSpPr>
          <p:nvPr>
            <p:ph type="title"/>
          </p:nvPr>
        </p:nvSpPr>
        <p:spPr/>
        <p:txBody>
          <a:bodyPr/>
          <a:lstStyle/>
          <a:p>
            <a:r>
              <a:rPr lang="en-GB" dirty="0" smtClean="0"/>
              <a:t>Number Talks</a:t>
            </a:r>
            <a:endParaRPr lang="en-GB" dirty="0"/>
          </a:p>
        </p:txBody>
      </p:sp>
    </p:spTree>
    <p:extLst>
      <p:ext uri="{BB962C8B-B14F-4D97-AF65-F5344CB8AC3E}">
        <p14:creationId xmlns:p14="http://schemas.microsoft.com/office/powerpoint/2010/main" val="379753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92705" y="285750"/>
            <a:ext cx="8982075" cy="6572250"/>
          </a:xfrm>
          <a:prstGeom prst="rect">
            <a:avLst/>
          </a:prstGeom>
        </p:spPr>
      </p:pic>
      <p:sp>
        <p:nvSpPr>
          <p:cNvPr id="3" name="Slide Number Placeholder 2"/>
          <p:cNvSpPr>
            <a:spLocks noGrp="1"/>
          </p:cNvSpPr>
          <p:nvPr>
            <p:ph type="sldNum" sz="quarter" idx="12"/>
          </p:nvPr>
        </p:nvSpPr>
        <p:spPr/>
        <p:txBody>
          <a:bodyPr/>
          <a:lstStyle/>
          <a:p>
            <a:fld id="{98C0CDE5-970C-4CC4-BF43-0DA127E73E82}" type="slidenum">
              <a:rPr lang="en-US" noProof="0" smtClean="0"/>
              <a:t>30</a:t>
            </a:fld>
            <a:endParaRPr lang="en-US" noProof="0" dirty="0"/>
          </a:p>
        </p:txBody>
      </p:sp>
    </p:spTree>
    <p:extLst>
      <p:ext uri="{BB962C8B-B14F-4D97-AF65-F5344CB8AC3E}">
        <p14:creationId xmlns:p14="http://schemas.microsoft.com/office/powerpoint/2010/main" val="2127632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31</a:t>
            </a:fld>
            <a:endParaRPr lang="en-US" noProof="0" dirty="0"/>
          </a:p>
        </p:txBody>
      </p:sp>
      <p:sp>
        <p:nvSpPr>
          <p:cNvPr id="4" name="Title 3"/>
          <p:cNvSpPr>
            <a:spLocks noGrp="1"/>
          </p:cNvSpPr>
          <p:nvPr>
            <p:ph type="title"/>
          </p:nvPr>
        </p:nvSpPr>
        <p:spPr/>
        <p:txBody>
          <a:bodyPr/>
          <a:lstStyle/>
          <a:p>
            <a:r>
              <a:rPr lang="en-GB" dirty="0" smtClean="0"/>
              <a:t>Health &amp; Wellbeing</a:t>
            </a:r>
            <a:endParaRPr lang="en-GB" dirty="0"/>
          </a:p>
        </p:txBody>
      </p:sp>
      <p:sp>
        <p:nvSpPr>
          <p:cNvPr id="5" name="Text Placeholder 6">
            <a:extLst>
              <a:ext uri="{FF2B5EF4-FFF2-40B4-BE49-F238E27FC236}">
                <a16:creationId xmlns:a16="http://schemas.microsoft.com/office/drawing/2014/main" id="{AE495B20-FF2C-4679-89D6-BE7A90DA9F73}"/>
              </a:ext>
            </a:extLst>
          </p:cNvPr>
          <p:cNvSpPr txBox="1">
            <a:spLocks/>
          </p:cNvSpPr>
          <p:nvPr/>
        </p:nvSpPr>
        <p:spPr>
          <a:xfrm>
            <a:off x="4973455" y="88168"/>
            <a:ext cx="6958196" cy="131251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solidFill>
                  <a:schemeClr val="tx2"/>
                </a:solidFill>
              </a:rPr>
              <a:t>Friday 15</a:t>
            </a:r>
            <a:r>
              <a:rPr lang="en-US" sz="3600" baseline="30000" dirty="0" smtClean="0">
                <a:solidFill>
                  <a:schemeClr val="tx2"/>
                </a:solidFill>
              </a:rPr>
              <a:t>th</a:t>
            </a:r>
            <a:r>
              <a:rPr lang="en-US" sz="3600" dirty="0" smtClean="0">
                <a:solidFill>
                  <a:schemeClr val="tx2"/>
                </a:solidFill>
              </a:rPr>
              <a:t> January 2021</a:t>
            </a:r>
          </a:p>
          <a:p>
            <a:pPr marL="0" indent="0" algn="ctr">
              <a:buNone/>
            </a:pPr>
            <a:r>
              <a:rPr lang="en-US" sz="3600" dirty="0" smtClean="0">
                <a:solidFill>
                  <a:schemeClr val="tx2"/>
                </a:solidFill>
              </a:rPr>
              <a:t>LI: to identify ways to keep ourselves safe.</a:t>
            </a:r>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37248" y="2345534"/>
            <a:ext cx="7047095" cy="1855042"/>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solidFill>
                  <a:schemeClr val="bg1"/>
                </a:solidFill>
                <a:hlinkClick r:id="rId2"/>
              </a:rPr>
              <a:t>Keeping Ourselves Safe</a:t>
            </a:r>
            <a:endParaRPr lang="en-US" sz="3600" dirty="0" smtClean="0">
              <a:solidFill>
                <a:schemeClr val="bg1"/>
              </a:solidFill>
            </a:endParaRPr>
          </a:p>
          <a:p>
            <a:pPr marL="0" indent="0" algn="ctr">
              <a:buNone/>
            </a:pPr>
            <a:endParaRPr lang="en-US" sz="3600" dirty="0">
              <a:solidFill>
                <a:schemeClr val="tx1"/>
              </a:solidFill>
            </a:endParaRPr>
          </a:p>
          <a:p>
            <a:pPr marL="0" indent="0" algn="ctr">
              <a:buNone/>
            </a:pPr>
            <a:r>
              <a:rPr lang="en-US" sz="3600" dirty="0" smtClean="0">
                <a:solidFill>
                  <a:schemeClr val="tx1"/>
                </a:solidFill>
              </a:rPr>
              <a:t>Watch the above video and create a leaflet showing how to keep yourselves and others safe. Add any ideas of your own that you have!</a:t>
            </a:r>
          </a:p>
        </p:txBody>
      </p:sp>
    </p:spTree>
    <p:extLst>
      <p:ext uri="{BB962C8B-B14F-4D97-AF65-F5344CB8AC3E}">
        <p14:creationId xmlns:p14="http://schemas.microsoft.com/office/powerpoint/2010/main" val="337954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32</a:t>
            </a:fld>
            <a:endParaRPr lang="en-US" noProof="0" dirty="0"/>
          </a:p>
        </p:txBody>
      </p:sp>
      <p:sp>
        <p:nvSpPr>
          <p:cNvPr id="4" name="Title 3"/>
          <p:cNvSpPr>
            <a:spLocks noGrp="1"/>
          </p:cNvSpPr>
          <p:nvPr>
            <p:ph type="title"/>
          </p:nvPr>
        </p:nvSpPr>
        <p:spPr/>
        <p:txBody>
          <a:bodyPr/>
          <a:lstStyle/>
          <a:p>
            <a:r>
              <a:rPr lang="en-GB" dirty="0" smtClean="0"/>
              <a:t>Fun 31!</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685607505"/>
              </p:ext>
            </p:extLst>
          </p:nvPr>
        </p:nvGraphicFramePr>
        <p:xfrm>
          <a:off x="1470876" y="2053899"/>
          <a:ext cx="9256597" cy="2377440"/>
        </p:xfrm>
        <a:graphic>
          <a:graphicData uri="http://schemas.openxmlformats.org/drawingml/2006/table">
            <a:tbl>
              <a:tblPr firstRow="1" bandRow="1">
                <a:tableStyleId>{793D81CF-94F2-401A-BA57-92F5A7B2D0C5}</a:tableStyleId>
              </a:tblPr>
              <a:tblGrid>
                <a:gridCol w="9256597">
                  <a:extLst>
                    <a:ext uri="{9D8B030D-6E8A-4147-A177-3AD203B41FA5}">
                      <a16:colId xmlns:a16="http://schemas.microsoft.com/office/drawing/2014/main" val="478507327"/>
                    </a:ext>
                  </a:extLst>
                </a:gridCol>
              </a:tblGrid>
              <a:tr h="166257">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593561">
                <a:tc>
                  <a:txBody>
                    <a:bodyPr/>
                    <a:lstStyle/>
                    <a:p>
                      <a:pPr marL="0" indent="0">
                        <a:buNone/>
                      </a:pPr>
                      <a:endParaRPr lang="en-GB" sz="1800" baseline="0" dirty="0" smtClean="0"/>
                    </a:p>
                    <a:p>
                      <a:pPr marL="457200" indent="-457200">
                        <a:buAutoNum type="arabicPeriod"/>
                      </a:pPr>
                      <a:r>
                        <a:rPr lang="en-GB" sz="1800" baseline="0" dirty="0" smtClean="0"/>
                        <a:t>Live chat with your friends.</a:t>
                      </a:r>
                    </a:p>
                    <a:p>
                      <a:pPr marL="457200" indent="-457200">
                        <a:buAutoNum type="arabicPeriod"/>
                      </a:pPr>
                      <a:endParaRPr lang="en-GB" sz="1800" baseline="0" dirty="0" smtClean="0"/>
                    </a:p>
                    <a:p>
                      <a:pPr marL="457200" indent="-457200">
                        <a:buAutoNum type="arabicPeriod"/>
                      </a:pPr>
                      <a:r>
                        <a:rPr lang="en-GB" sz="1800" baseline="0" dirty="0" smtClean="0"/>
                        <a:t>Games? (bingo, go and get, buzz </a:t>
                      </a:r>
                      <a:r>
                        <a:rPr lang="en-GB" sz="1800" baseline="0" dirty="0" err="1" smtClean="0"/>
                        <a:t>etc</a:t>
                      </a:r>
                      <a:r>
                        <a:rPr lang="en-GB" sz="1800" baseline="0" dirty="0" smtClean="0"/>
                        <a:t>?)</a:t>
                      </a:r>
                    </a:p>
                    <a:p>
                      <a:pPr marL="457200" indent="-457200">
                        <a:buAutoNum type="arabicPeriod"/>
                      </a:pPr>
                      <a:endParaRPr lang="en-GB" sz="1800" baseline="0" dirty="0" smtClean="0"/>
                    </a:p>
                    <a:p>
                      <a:pPr marL="457200" indent="-457200">
                        <a:buAutoNum type="arabicPeriod"/>
                      </a:pPr>
                      <a:r>
                        <a:rPr lang="en-GB" sz="1800" baseline="0" dirty="0" smtClean="0"/>
                        <a:t>Your choice </a:t>
                      </a:r>
                      <a:r>
                        <a:rPr lang="en-GB" sz="1800" baseline="0" dirty="0" smtClean="0">
                          <a:sym typeface="Wingdings" panose="05000000000000000000" pitchFamily="2" charset="2"/>
                        </a:rPr>
                        <a:t></a:t>
                      </a:r>
                      <a:endParaRPr lang="en-GB" sz="1800" baseline="0" dirty="0" smtClean="0"/>
                    </a:p>
                    <a:p>
                      <a:pPr marL="0" indent="0">
                        <a:buNone/>
                      </a:pPr>
                      <a:endParaRPr lang="en-GB" sz="18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2486340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33</a:t>
            </a:fld>
            <a:endParaRPr lang="en-US" noProof="0" dirty="0"/>
          </a:p>
        </p:txBody>
      </p:sp>
      <p:sp>
        <p:nvSpPr>
          <p:cNvPr id="4" name="Title 3"/>
          <p:cNvSpPr>
            <a:spLocks noGrp="1"/>
          </p:cNvSpPr>
          <p:nvPr>
            <p:ph type="title"/>
          </p:nvPr>
        </p:nvSpPr>
        <p:spPr/>
        <p:txBody>
          <a:bodyPr/>
          <a:lstStyle/>
          <a:p>
            <a:r>
              <a:rPr lang="en-GB" dirty="0" smtClean="0"/>
              <a:t>Art Hub</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481851396"/>
              </p:ext>
            </p:extLst>
          </p:nvPr>
        </p:nvGraphicFramePr>
        <p:xfrm>
          <a:off x="1470876" y="2053899"/>
          <a:ext cx="9256597" cy="2651760"/>
        </p:xfrm>
        <a:graphic>
          <a:graphicData uri="http://schemas.openxmlformats.org/drawingml/2006/table">
            <a:tbl>
              <a:tblPr firstRow="1" bandRow="1">
                <a:tableStyleId>{793D81CF-94F2-401A-BA57-92F5A7B2D0C5}</a:tableStyleId>
              </a:tblPr>
              <a:tblGrid>
                <a:gridCol w="9256597">
                  <a:extLst>
                    <a:ext uri="{9D8B030D-6E8A-4147-A177-3AD203B41FA5}">
                      <a16:colId xmlns:a16="http://schemas.microsoft.com/office/drawing/2014/main" val="478507327"/>
                    </a:ext>
                  </a:extLst>
                </a:gridCol>
              </a:tblGrid>
              <a:tr h="166257">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593561">
                <a:tc>
                  <a:txBody>
                    <a:bodyPr/>
                    <a:lstStyle/>
                    <a:p>
                      <a:pPr marL="0" indent="0">
                        <a:buNone/>
                      </a:pPr>
                      <a:endParaRPr lang="en-GB" sz="1800" baseline="0" dirty="0" smtClean="0"/>
                    </a:p>
                    <a:p>
                      <a:pPr marL="457200" indent="-457200">
                        <a:buAutoNum type="arabicPeriod"/>
                      </a:pPr>
                      <a:r>
                        <a:rPr lang="en-GB" sz="1800" baseline="0" dirty="0" smtClean="0"/>
                        <a:t>Choose a ‘little art school’ or ‘art hub’ video from YouTube or the Art Hub website. Send me a picture of your completed masterpiece!</a:t>
                      </a:r>
                    </a:p>
                    <a:p>
                      <a:pPr marL="457200" indent="-457200">
                        <a:buAutoNum type="arabicPeriod"/>
                      </a:pPr>
                      <a:endParaRPr lang="en-GB" sz="1800" baseline="0" dirty="0" smtClean="0"/>
                    </a:p>
                    <a:p>
                      <a:pPr marL="0" indent="0">
                        <a:buNone/>
                      </a:pPr>
                      <a:r>
                        <a:rPr lang="en-GB" sz="1800" baseline="0" dirty="0" smtClean="0">
                          <a:hlinkClick r:id="rId2"/>
                        </a:rPr>
                        <a:t>https://www.youtube.com/user/ArtforKidsHub</a:t>
                      </a:r>
                      <a:r>
                        <a:rPr lang="en-GB" sz="1800" baseline="0" dirty="0" smtClean="0"/>
                        <a:t> - Art Hub</a:t>
                      </a:r>
                    </a:p>
                    <a:p>
                      <a:pPr marL="0" indent="0">
                        <a:buNone/>
                      </a:pPr>
                      <a:endParaRPr lang="en-GB" sz="1800" baseline="0" dirty="0" smtClean="0"/>
                    </a:p>
                    <a:p>
                      <a:pPr marL="0" indent="0">
                        <a:buNone/>
                      </a:pPr>
                      <a:r>
                        <a:rPr lang="en-GB" sz="1800" baseline="0" dirty="0" smtClean="0">
                          <a:hlinkClick r:id="rId3"/>
                        </a:rPr>
                        <a:t>https://www.youtube.com/channel/UCjzIXK9CRttcA6i0shxjFng</a:t>
                      </a:r>
                      <a:r>
                        <a:rPr lang="en-GB" sz="1800" baseline="0" dirty="0" smtClean="0"/>
                        <a:t> - Little Art School</a:t>
                      </a:r>
                    </a:p>
                    <a:p>
                      <a:pPr marL="0" indent="0">
                        <a:buNone/>
                      </a:pPr>
                      <a:endParaRPr lang="en-GB" sz="18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2437049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NUMERACY &amp; MATHS – </a:t>
            </a:r>
            <a:br>
              <a:rPr lang="en-US" dirty="0" smtClean="0"/>
            </a:br>
            <a:r>
              <a:rPr lang="en-US" dirty="0" smtClean="0"/>
              <a:t>Shape</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11.01.21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4</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586271" y="842551"/>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shapes and their properties..</a:t>
            </a:r>
          </a:p>
        </p:txBody>
      </p:sp>
      <p:graphicFrame>
        <p:nvGraphicFramePr>
          <p:cNvPr id="13" name="Table 12"/>
          <p:cNvGraphicFramePr>
            <a:graphicFrameLocks noGrp="1"/>
          </p:cNvGraphicFramePr>
          <p:nvPr>
            <p:extLst>
              <p:ext uri="{D42A27DB-BD31-4B8C-83A1-F6EECF244321}">
                <p14:modId xmlns:p14="http://schemas.microsoft.com/office/powerpoint/2010/main" val="3483032198"/>
              </p:ext>
            </p:extLst>
          </p:nvPr>
        </p:nvGraphicFramePr>
        <p:xfrm>
          <a:off x="723745" y="2031596"/>
          <a:ext cx="4981862" cy="4160727"/>
        </p:xfrm>
        <a:graphic>
          <a:graphicData uri="http://schemas.openxmlformats.org/drawingml/2006/table">
            <a:tbl>
              <a:tblPr firstRow="1" bandRow="1">
                <a:tableStyleId>{793D81CF-94F2-401A-BA57-92F5A7B2D0C5}</a:tableStyleId>
              </a:tblPr>
              <a:tblGrid>
                <a:gridCol w="4981862">
                  <a:extLst>
                    <a:ext uri="{9D8B030D-6E8A-4147-A177-3AD203B41FA5}">
                      <a16:colId xmlns:a16="http://schemas.microsoft.com/office/drawing/2014/main" val="478507327"/>
                    </a:ext>
                  </a:extLst>
                </a:gridCol>
              </a:tblGrid>
              <a:tr h="393081">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767646">
                <a:tc>
                  <a:txBody>
                    <a:bodyPr/>
                    <a:lstStyle/>
                    <a:p>
                      <a:pPr marL="457200" indent="-457200">
                        <a:buAutoNum type="arabicPeriod"/>
                      </a:pPr>
                      <a:r>
                        <a:rPr lang="en-GB" sz="1800" dirty="0" smtClean="0"/>
                        <a:t>Revision– </a:t>
                      </a:r>
                      <a:r>
                        <a:rPr lang="en-GB" sz="1800" dirty="0" smtClean="0"/>
                        <a:t>shapes</a:t>
                      </a:r>
                      <a:r>
                        <a:rPr lang="en-GB" sz="1800" baseline="0" dirty="0" smtClean="0"/>
                        <a:t> and their properties. Watch this if you miss it or need more help </a:t>
                      </a:r>
                      <a:r>
                        <a:rPr lang="en-GB" sz="1800" baseline="0" dirty="0" smtClean="0">
                          <a:hlinkClick r:id="rId2"/>
                        </a:rPr>
                        <a:t>https://www.bbc.co.uk/bitesize/topics/zjv39j6/articles/zgqpk2p</a:t>
                      </a:r>
                      <a:endParaRPr lang="en-GB" sz="1800" baseline="0" dirty="0" smtClean="0"/>
                    </a:p>
                    <a:p>
                      <a:pPr marL="0" indent="0">
                        <a:buNone/>
                      </a:pPr>
                      <a:endParaRPr lang="en-GB" sz="1800" baseline="0" dirty="0" smtClean="0"/>
                    </a:p>
                    <a:p>
                      <a:pPr marL="0" indent="0">
                        <a:buNone/>
                      </a:pPr>
                      <a:r>
                        <a:rPr lang="en-GB" sz="1800" baseline="0" dirty="0" smtClean="0"/>
                        <a:t>2. For the 3D shapes on the right, can you write down items in real life that have these shapes? Can you think of one for each? Can you think of more for some than others?</a:t>
                      </a:r>
                    </a:p>
                    <a:p>
                      <a:pPr marL="0" indent="0">
                        <a:buNone/>
                      </a:pPr>
                      <a:endParaRPr lang="en-GB" sz="1800" baseline="0" dirty="0" smtClean="0"/>
                    </a:p>
                    <a:p>
                      <a:pPr marL="0" indent="0">
                        <a:buNone/>
                      </a:pPr>
                      <a:r>
                        <a:rPr lang="en-GB" sz="1800" baseline="0" dirty="0" smtClean="0"/>
                        <a:t>3. 3D shape hunt – find 3D shapes in objects around your house or outside/during a walk. Note them down and their properties.</a:t>
                      </a:r>
                    </a:p>
                  </a:txBody>
                  <a:tcPr/>
                </a:tc>
                <a:extLst>
                  <a:ext uri="{0D108BD9-81ED-4DB2-BD59-A6C34878D82A}">
                    <a16:rowId xmlns:a16="http://schemas.microsoft.com/office/drawing/2014/main" val="803849920"/>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607" y="1923754"/>
            <a:ext cx="6243909" cy="4387195"/>
          </a:xfrm>
          <a:prstGeom prst="rect">
            <a:avLst/>
          </a:prstGeom>
        </p:spPr>
      </p:pic>
    </p:spTree>
    <p:extLst>
      <p:ext uri="{BB962C8B-B14F-4D97-AF65-F5344CB8AC3E}">
        <p14:creationId xmlns:p14="http://schemas.microsoft.com/office/powerpoint/2010/main" val="3669243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5</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Literacy - Writing</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11</a:t>
            </a:r>
            <a:r>
              <a:rPr lang="en-US" sz="2800" baseline="30000" dirty="0" smtClean="0">
                <a:solidFill>
                  <a:schemeClr val="tx2"/>
                </a:solidFill>
              </a:rPr>
              <a:t>th</a:t>
            </a:r>
            <a:r>
              <a:rPr lang="en-US" sz="2800" dirty="0" smtClean="0">
                <a:solidFill>
                  <a:schemeClr val="tx2"/>
                </a:solidFill>
              </a:rPr>
              <a:t> January </a:t>
            </a:r>
            <a:r>
              <a:rPr lang="en-US" sz="2800" dirty="0" smtClean="0">
                <a:solidFill>
                  <a:schemeClr val="tx2"/>
                </a:solidFill>
              </a:rPr>
              <a:t>2021</a:t>
            </a:r>
          </a:p>
          <a:p>
            <a:r>
              <a:rPr lang="en-US" sz="2800" dirty="0" smtClean="0">
                <a:solidFill>
                  <a:schemeClr val="tx2"/>
                </a:solidFill>
              </a:rPr>
              <a:t>LI: to </a:t>
            </a:r>
            <a:r>
              <a:rPr lang="en-US" sz="2800" dirty="0" smtClean="0">
                <a:solidFill>
                  <a:schemeClr val="tx2"/>
                </a:solidFill>
              </a:rPr>
              <a:t>write a persuasive piece essay.</a:t>
            </a:r>
            <a:endParaRPr lang="en-US" sz="2800" dirty="0" smtClean="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511398911"/>
              </p:ext>
            </p:extLst>
          </p:nvPr>
        </p:nvGraphicFramePr>
        <p:xfrm>
          <a:off x="2188206" y="2146982"/>
          <a:ext cx="8255004" cy="416460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163329">
                <a:tc>
                  <a:txBody>
                    <a:bodyPr/>
                    <a:lstStyle/>
                    <a:p>
                      <a:pPr marL="457200" indent="-457200">
                        <a:buAutoNum type="arabicPeriod"/>
                      </a:pPr>
                      <a:r>
                        <a:rPr lang="en-GB" sz="2400" dirty="0" smtClean="0"/>
                        <a:t>Remember</a:t>
                      </a:r>
                      <a:r>
                        <a:rPr lang="en-GB" sz="2400" baseline="0" dirty="0" smtClean="0"/>
                        <a:t> all of your persuasive techniques:</a:t>
                      </a:r>
                    </a:p>
                    <a:p>
                      <a:pPr marL="0" indent="0">
                        <a:buNone/>
                      </a:pPr>
                      <a:r>
                        <a:rPr lang="en-GB" sz="2400" baseline="0" dirty="0" smtClean="0"/>
                        <a:t>A – alliteration</a:t>
                      </a:r>
                    </a:p>
                    <a:p>
                      <a:pPr marL="0" indent="0">
                        <a:buNone/>
                      </a:pPr>
                      <a:r>
                        <a:rPr lang="en-GB" sz="2400" baseline="0" dirty="0" smtClean="0"/>
                        <a:t>F – facts</a:t>
                      </a:r>
                    </a:p>
                    <a:p>
                      <a:pPr marL="0" indent="0">
                        <a:buNone/>
                      </a:pPr>
                      <a:r>
                        <a:rPr lang="en-GB" sz="2400" baseline="0" dirty="0" smtClean="0"/>
                        <a:t>O – opinions</a:t>
                      </a:r>
                    </a:p>
                    <a:p>
                      <a:pPr marL="0" indent="0">
                        <a:buNone/>
                      </a:pPr>
                      <a:r>
                        <a:rPr lang="en-GB" sz="2400" baseline="0" dirty="0" smtClean="0"/>
                        <a:t>R – rhetorical question</a:t>
                      </a:r>
                    </a:p>
                    <a:p>
                      <a:pPr marL="0" indent="0">
                        <a:buNone/>
                      </a:pPr>
                      <a:r>
                        <a:rPr lang="en-GB" sz="2400" baseline="0" dirty="0" smtClean="0"/>
                        <a:t>R – repetition</a:t>
                      </a:r>
                    </a:p>
                    <a:p>
                      <a:pPr marL="0" indent="0">
                        <a:buNone/>
                      </a:pPr>
                      <a:r>
                        <a:rPr lang="en-GB" sz="2400" baseline="0" dirty="0" smtClean="0"/>
                        <a:t>E – emotions/emotive language</a:t>
                      </a:r>
                    </a:p>
                    <a:p>
                      <a:pPr marL="0" indent="0">
                        <a:buNone/>
                      </a:pPr>
                      <a:r>
                        <a:rPr lang="en-GB" sz="2400" baseline="0" dirty="0" smtClean="0"/>
                        <a:t>S – statistics</a:t>
                      </a:r>
                    </a:p>
                    <a:p>
                      <a:pPr marL="0" indent="0">
                        <a:buNone/>
                      </a:pPr>
                      <a:r>
                        <a:rPr lang="en-GB" sz="2400" baseline="0" dirty="0" smtClean="0"/>
                        <a:t>T – three (rule of)</a:t>
                      </a:r>
                    </a:p>
                    <a:p>
                      <a:pPr marL="0" indent="0">
                        <a:buNone/>
                      </a:pPr>
                      <a:r>
                        <a:rPr lang="en-GB" sz="2400" baseline="0" dirty="0" smtClean="0"/>
                        <a:t>2. See next slide for your literacy task.</a:t>
                      </a:r>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1956313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6</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Literacy - Writing</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11</a:t>
            </a:r>
            <a:r>
              <a:rPr lang="en-US" sz="2800" baseline="30000" dirty="0" smtClean="0">
                <a:solidFill>
                  <a:schemeClr val="tx2"/>
                </a:solidFill>
              </a:rPr>
              <a:t>th</a:t>
            </a:r>
            <a:r>
              <a:rPr lang="en-US" sz="2800" dirty="0" smtClean="0">
                <a:solidFill>
                  <a:schemeClr val="tx2"/>
                </a:solidFill>
              </a:rPr>
              <a:t> January </a:t>
            </a:r>
            <a:r>
              <a:rPr lang="en-US" sz="2800" dirty="0" smtClean="0">
                <a:solidFill>
                  <a:schemeClr val="tx2"/>
                </a:solidFill>
              </a:rPr>
              <a:t>2021</a:t>
            </a:r>
          </a:p>
          <a:p>
            <a:r>
              <a:rPr lang="en-US" sz="2800" dirty="0" smtClean="0">
                <a:solidFill>
                  <a:schemeClr val="tx2"/>
                </a:solidFill>
              </a:rPr>
              <a:t>LI: to </a:t>
            </a:r>
            <a:r>
              <a:rPr lang="en-US" sz="2800" dirty="0" smtClean="0">
                <a:solidFill>
                  <a:schemeClr val="tx2"/>
                </a:solidFill>
              </a:rPr>
              <a:t>write a persuasive piece essay.</a:t>
            </a:r>
            <a:endParaRPr lang="en-US" sz="2800" dirty="0" smtClean="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7511456"/>
              </p:ext>
            </p:extLst>
          </p:nvPr>
        </p:nvGraphicFramePr>
        <p:xfrm>
          <a:off x="2203446" y="1780587"/>
          <a:ext cx="8255004" cy="453036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163329">
                <a:tc>
                  <a:txBody>
                    <a:bodyPr/>
                    <a:lstStyle/>
                    <a:p>
                      <a:pPr marL="0" indent="0">
                        <a:buNone/>
                      </a:pPr>
                      <a:r>
                        <a:rPr lang="en-GB" sz="2400" baseline="0" dirty="0" smtClean="0"/>
                        <a:t>Writing Task: </a:t>
                      </a:r>
                    </a:p>
                    <a:p>
                      <a:pPr marL="0" indent="0">
                        <a:buNone/>
                      </a:pPr>
                      <a:endParaRPr lang="en-GB" sz="2400" baseline="0" dirty="0" smtClean="0"/>
                    </a:p>
                    <a:p>
                      <a:pPr marL="457200" indent="-457200">
                        <a:buAutoNum type="arabicPeriod"/>
                      </a:pPr>
                      <a:r>
                        <a:rPr lang="en-GB" sz="2400" baseline="0" dirty="0" smtClean="0"/>
                        <a:t>Write a persuasive essay using as many techniques as you can to persuade the reader that they should move to Scotland. </a:t>
                      </a:r>
                    </a:p>
                    <a:p>
                      <a:pPr marL="457200" indent="-457200">
                        <a:buAutoNum type="arabicPeriod"/>
                      </a:pPr>
                      <a:r>
                        <a:rPr lang="en-GB" sz="2400" baseline="0" dirty="0" smtClean="0"/>
                        <a:t>You may want to do some research to find out some interesting facts or statistics that might make someone want to come to Scotland. Include your opinion too!</a:t>
                      </a:r>
                    </a:p>
                    <a:p>
                      <a:pPr marL="457200" indent="-457200">
                        <a:buAutoNum type="arabicPeriod"/>
                      </a:pPr>
                      <a:r>
                        <a:rPr lang="en-GB" sz="2400" baseline="0" dirty="0" smtClean="0"/>
                        <a:t>Check the next slide for all of the things you should include in your essay to be successful. There is also a basic example of structure.</a:t>
                      </a:r>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956062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Literacy - Writing</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11</a:t>
            </a:r>
            <a:r>
              <a:rPr lang="en-US" sz="2800" baseline="30000" dirty="0" smtClean="0">
                <a:solidFill>
                  <a:schemeClr val="tx2"/>
                </a:solidFill>
              </a:rPr>
              <a:t>th</a:t>
            </a:r>
            <a:r>
              <a:rPr lang="en-US" sz="2800" dirty="0" smtClean="0">
                <a:solidFill>
                  <a:schemeClr val="tx2"/>
                </a:solidFill>
              </a:rPr>
              <a:t> January </a:t>
            </a:r>
            <a:r>
              <a:rPr lang="en-US" sz="2800" dirty="0" smtClean="0">
                <a:solidFill>
                  <a:schemeClr val="tx2"/>
                </a:solidFill>
              </a:rPr>
              <a:t>2021</a:t>
            </a:r>
          </a:p>
          <a:p>
            <a:r>
              <a:rPr lang="en-US" sz="2800" dirty="0" smtClean="0">
                <a:solidFill>
                  <a:schemeClr val="tx2"/>
                </a:solidFill>
              </a:rPr>
              <a:t>LI: to </a:t>
            </a:r>
            <a:r>
              <a:rPr lang="en-US" sz="2800" dirty="0" smtClean="0">
                <a:solidFill>
                  <a:schemeClr val="tx2"/>
                </a:solidFill>
              </a:rPr>
              <a:t>write a persuasive piece essay.</a:t>
            </a:r>
            <a:endParaRPr lang="en-US" sz="2800" dirty="0" smtClean="0">
              <a:solidFill>
                <a:schemeClr val="tx2"/>
              </a:solidFill>
            </a:endParaRPr>
          </a:p>
        </p:txBody>
      </p:sp>
      <p:pic>
        <p:nvPicPr>
          <p:cNvPr id="2" name="Picture 1"/>
          <p:cNvPicPr>
            <a:picLocks noChangeAspect="1"/>
          </p:cNvPicPr>
          <p:nvPr/>
        </p:nvPicPr>
        <p:blipFill>
          <a:blip r:embed="rId2"/>
          <a:stretch>
            <a:fillRect/>
          </a:stretch>
        </p:blipFill>
        <p:spPr>
          <a:xfrm>
            <a:off x="547829" y="1353665"/>
            <a:ext cx="3876675" cy="5298123"/>
          </a:xfrm>
          <a:prstGeom prst="rect">
            <a:avLst/>
          </a:prstGeom>
        </p:spPr>
      </p:pic>
      <p:pic>
        <p:nvPicPr>
          <p:cNvPr id="5" name="Picture 4"/>
          <p:cNvPicPr>
            <a:picLocks noChangeAspect="1"/>
          </p:cNvPicPr>
          <p:nvPr/>
        </p:nvPicPr>
        <p:blipFill>
          <a:blip r:embed="rId3"/>
          <a:stretch>
            <a:fillRect/>
          </a:stretch>
        </p:blipFill>
        <p:spPr>
          <a:xfrm>
            <a:off x="4424504" y="1898652"/>
            <a:ext cx="7557341" cy="4047172"/>
          </a:xfrm>
          <a:prstGeom prst="rect">
            <a:avLst/>
          </a:prstGeom>
        </p:spPr>
      </p:pic>
    </p:spTree>
    <p:extLst>
      <p:ext uri="{BB962C8B-B14F-4D97-AF65-F5344CB8AC3E}">
        <p14:creationId xmlns:p14="http://schemas.microsoft.com/office/powerpoint/2010/main" val="4274426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Scotland Topic - Burns</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11</a:t>
            </a:r>
            <a:r>
              <a:rPr lang="en-US" sz="2800" baseline="30000" dirty="0" smtClean="0">
                <a:solidFill>
                  <a:schemeClr val="tx2"/>
                </a:solidFill>
              </a:rPr>
              <a:t>th</a:t>
            </a:r>
            <a:r>
              <a:rPr lang="en-US" sz="2800" dirty="0" smtClean="0">
                <a:solidFill>
                  <a:schemeClr val="tx2"/>
                </a:solidFill>
              </a:rPr>
              <a:t> January 2021</a:t>
            </a:r>
          </a:p>
          <a:p>
            <a:r>
              <a:rPr lang="en-US" sz="2800" dirty="0" smtClean="0">
                <a:solidFill>
                  <a:schemeClr val="tx2"/>
                </a:solidFill>
              </a:rPr>
              <a:t>LI: to learn the life and works of Robert Burns.</a:t>
            </a:r>
          </a:p>
        </p:txBody>
      </p:sp>
      <p:graphicFrame>
        <p:nvGraphicFramePr>
          <p:cNvPr id="6" name="Table 5"/>
          <p:cNvGraphicFramePr>
            <a:graphicFrameLocks noGrp="1"/>
          </p:cNvGraphicFramePr>
          <p:nvPr>
            <p:extLst>
              <p:ext uri="{D42A27DB-BD31-4B8C-83A1-F6EECF244321}">
                <p14:modId xmlns:p14="http://schemas.microsoft.com/office/powerpoint/2010/main" val="1181638694"/>
              </p:ext>
            </p:extLst>
          </p:nvPr>
        </p:nvGraphicFramePr>
        <p:xfrm>
          <a:off x="2096766" y="2065022"/>
          <a:ext cx="8255004" cy="343308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163329">
                <a:tc>
                  <a:txBody>
                    <a:bodyPr/>
                    <a:lstStyle/>
                    <a:p>
                      <a:pPr marL="0" indent="0">
                        <a:buNone/>
                      </a:pPr>
                      <a:r>
                        <a:rPr lang="en-GB" sz="2400" dirty="0" smtClean="0"/>
                        <a:t>1. Live Lesson</a:t>
                      </a:r>
                      <a:endParaRPr lang="en-GB" sz="2400" baseline="0" dirty="0" smtClean="0"/>
                    </a:p>
                    <a:p>
                      <a:pPr marL="0" indent="0">
                        <a:buNone/>
                      </a:pPr>
                      <a:endParaRPr lang="en-GB" sz="2400" baseline="0" dirty="0" smtClean="0"/>
                    </a:p>
                    <a:p>
                      <a:pPr marL="0" indent="0">
                        <a:buNone/>
                      </a:pPr>
                      <a:r>
                        <a:rPr lang="en-GB" sz="2400" baseline="0" dirty="0" smtClean="0"/>
                        <a:t>2. Learn the first four verses of ‘Tae a Haggis’ by next Monday – I will ask to hear these on a live lesson or you can send me a video of you saying them privately.</a:t>
                      </a:r>
                    </a:p>
                    <a:p>
                      <a:pPr marL="457200" indent="-457200">
                        <a:buAutoNum type="arabicPeriod"/>
                      </a:pPr>
                      <a:endParaRPr lang="en-GB" sz="2400" baseline="0" dirty="0" smtClean="0"/>
                    </a:p>
                    <a:p>
                      <a:pPr marL="0" indent="0">
                        <a:buNone/>
                      </a:pPr>
                      <a:r>
                        <a:rPr lang="en-GB" sz="2400" baseline="0" dirty="0" smtClean="0"/>
                        <a:t>3. Begin working on your Robert Burns ‘Immortal Memory’ project. See next slide for success criteria.</a:t>
                      </a:r>
                      <a:endParaRPr lang="en-GB" sz="2400" dirty="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580562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98071" y="562228"/>
            <a:ext cx="2639323" cy="365125"/>
          </a:xfrm>
          <a:solidFill>
            <a:schemeClr val="bg1"/>
          </a:solidFill>
        </p:spPr>
        <p:txBody>
          <a:bodyPr/>
          <a:lstStyle/>
          <a:p>
            <a:pPr algn="ctr"/>
            <a:r>
              <a:rPr lang="en-US" noProof="0" dirty="0" smtClean="0"/>
              <a:t>Learn these 4 by next Monday 18th</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4" name="Title 3"/>
          <p:cNvSpPr>
            <a:spLocks noGrp="1"/>
          </p:cNvSpPr>
          <p:nvPr>
            <p:ph type="title"/>
          </p:nvPr>
        </p:nvSpPr>
        <p:spPr/>
        <p:txBody>
          <a:bodyPr/>
          <a:lstStyle/>
          <a:p>
            <a:pPr algn="ctr"/>
            <a:r>
              <a:rPr lang="en-GB" dirty="0" smtClean="0"/>
              <a:t>Address Tae A Haggis</a:t>
            </a:r>
            <a:endParaRPr lang="en-GB" dirty="0"/>
          </a:p>
        </p:txBody>
      </p:sp>
      <p:pic>
        <p:nvPicPr>
          <p:cNvPr id="8" name="Picture 7"/>
          <p:cNvPicPr>
            <a:picLocks noChangeAspect="1"/>
          </p:cNvPicPr>
          <p:nvPr/>
        </p:nvPicPr>
        <p:blipFill>
          <a:blip r:embed="rId2"/>
          <a:stretch>
            <a:fillRect/>
          </a:stretch>
        </p:blipFill>
        <p:spPr>
          <a:xfrm>
            <a:off x="4883720" y="1017272"/>
            <a:ext cx="3455735" cy="5402465"/>
          </a:xfrm>
          <a:prstGeom prst="rect">
            <a:avLst/>
          </a:prstGeom>
        </p:spPr>
      </p:pic>
      <p:sp>
        <p:nvSpPr>
          <p:cNvPr id="7" name="Text Placeholder 6"/>
          <p:cNvSpPr>
            <a:spLocks noGrp="1"/>
          </p:cNvSpPr>
          <p:nvPr>
            <p:ph type="body" sz="quarter" idx="13"/>
          </p:nvPr>
        </p:nvSpPr>
        <p:spPr/>
        <p:txBody>
          <a:bodyPr/>
          <a:lstStyle/>
          <a:p>
            <a:r>
              <a:rPr lang="en-GB" dirty="0" smtClean="0"/>
              <a:t> </a:t>
            </a:r>
            <a:endParaRPr lang="en-GB" dirty="0"/>
          </a:p>
        </p:txBody>
      </p:sp>
      <p:pic>
        <p:nvPicPr>
          <p:cNvPr id="9" name="Picture 8"/>
          <p:cNvPicPr>
            <a:picLocks noChangeAspect="1"/>
          </p:cNvPicPr>
          <p:nvPr/>
        </p:nvPicPr>
        <p:blipFill>
          <a:blip r:embed="rId3"/>
          <a:stretch>
            <a:fillRect/>
          </a:stretch>
        </p:blipFill>
        <p:spPr>
          <a:xfrm>
            <a:off x="8128537" y="1254974"/>
            <a:ext cx="4028589" cy="5254682"/>
          </a:xfrm>
          <a:prstGeom prst="rect">
            <a:avLst/>
          </a:prstGeom>
        </p:spPr>
      </p:pic>
      <p:sp>
        <p:nvSpPr>
          <p:cNvPr id="10" name="Footer Placeholder 1"/>
          <p:cNvSpPr txBox="1">
            <a:spLocks/>
          </p:cNvSpPr>
          <p:nvPr/>
        </p:nvSpPr>
        <p:spPr>
          <a:xfrm>
            <a:off x="8479113" y="652147"/>
            <a:ext cx="2639323"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Learn these by Monday 25</a:t>
            </a:r>
            <a:r>
              <a:rPr lang="en-US" baseline="30000" dirty="0" smtClean="0"/>
              <a:t>th</a:t>
            </a:r>
            <a:r>
              <a:rPr lang="en-US" dirty="0" smtClean="0"/>
              <a:t>.</a:t>
            </a:r>
            <a:endParaRPr lang="en-US" dirty="0"/>
          </a:p>
        </p:txBody>
      </p:sp>
      <p:pic>
        <p:nvPicPr>
          <p:cNvPr id="11" name="Picture 10" descr="I ate it so you don't have to: Haggis | masslive.co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645" y="1942690"/>
            <a:ext cx="4495020" cy="3679902"/>
          </a:xfrm>
          <a:prstGeom prst="rect">
            <a:avLst/>
          </a:prstGeom>
        </p:spPr>
      </p:pic>
    </p:spTree>
    <p:extLst>
      <p:ext uri="{BB962C8B-B14F-4D97-AF65-F5344CB8AC3E}">
        <p14:creationId xmlns:p14="http://schemas.microsoft.com/office/powerpoint/2010/main" val="874446071"/>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F6C8FF-3D90-457B-9108-406F928CD7CB}">
  <ds:schemaRefs>
    <ds:schemaRef ds:uri="http://purl.org/dc/terms/"/>
    <ds:schemaRef ds:uri="http://schemas.openxmlformats.org/package/2006/metadata/core-properties"/>
    <ds:schemaRef ds:uri="http://purl.org/dc/elements/1.1/"/>
    <ds:schemaRef ds:uri="http://schemas.microsoft.com/office/2006/metadata/properties"/>
    <ds:schemaRef ds:uri="71af3243-3dd4-4a8d-8c0d-dd76da1f02a5"/>
    <ds:schemaRef ds:uri="http://schemas.microsoft.com/office/2006/documentManagement/types"/>
    <ds:schemaRef ds:uri="http://purl.org/dc/dcmitype/"/>
    <ds:schemaRef ds:uri="http://schemas.microsoft.com/office/infopath/2007/PartnerControls"/>
    <ds:schemaRef ds:uri="16c05727-aa75-4e4a-9b5f-8a80a1165891"/>
    <ds:schemaRef ds:uri="http://www.w3.org/XML/1998/namespace"/>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2414</Words>
  <Application>Microsoft Office PowerPoint</Application>
  <PresentationFormat>Widescreen</PresentationFormat>
  <Paragraphs>376</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Comic Sans MS</vt:lpstr>
      <vt:lpstr>Franklin Gothic Book</vt:lpstr>
      <vt:lpstr>Wingdings</vt:lpstr>
      <vt:lpstr>Office Theme</vt:lpstr>
      <vt:lpstr>Primary 7</vt:lpstr>
      <vt:lpstr>Weekly Timetable</vt:lpstr>
      <vt:lpstr>Number Talks</vt:lpstr>
      <vt:lpstr>NUMERACY &amp; MATHS –  Shape</vt:lpstr>
      <vt:lpstr>Literacy - Writing</vt:lpstr>
      <vt:lpstr>Literacy - Writing</vt:lpstr>
      <vt:lpstr>Literacy - Writing</vt:lpstr>
      <vt:lpstr>Scotland Topic - Burns</vt:lpstr>
      <vt:lpstr>Address Tae A Haggis</vt:lpstr>
      <vt:lpstr>Scotland Topic - Burns</vt:lpstr>
      <vt:lpstr>Number Talks</vt:lpstr>
      <vt:lpstr>NUMERACY &amp; MATHS –  Angles</vt:lpstr>
      <vt:lpstr>Talk 4 Writing</vt:lpstr>
      <vt:lpstr>Part 1</vt:lpstr>
      <vt:lpstr>Part 2</vt:lpstr>
      <vt:lpstr>Task</vt:lpstr>
      <vt:lpstr>PE – I’m A Celeb Fitness.</vt:lpstr>
      <vt:lpstr>NUMERACY &amp; MATHS –  Angles</vt:lpstr>
      <vt:lpstr>Talk 4 Writing</vt:lpstr>
      <vt:lpstr>Talk 4 Writing</vt:lpstr>
      <vt:lpstr>Part 1</vt:lpstr>
      <vt:lpstr>Part 2</vt:lpstr>
      <vt:lpstr>Scotland Topic - Burns</vt:lpstr>
      <vt:lpstr>Address Tae A Haggis</vt:lpstr>
      <vt:lpstr>Scotland Topic - Burns</vt:lpstr>
      <vt:lpstr>Reading –  Auggie &amp; Me</vt:lpstr>
      <vt:lpstr>Reading</vt:lpstr>
      <vt:lpstr>PE – I’m A Celeb Fitness.</vt:lpstr>
      <vt:lpstr>Number Talks</vt:lpstr>
      <vt:lpstr>PowerPoint Presentation</vt:lpstr>
      <vt:lpstr>Health &amp; Wellbeing</vt:lpstr>
      <vt:lpstr>Fun 31!</vt:lpstr>
      <vt:lpstr>Art Hub</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2020-10-29T09:04:35Z</dcterms:created>
  <dcterms:modified xsi:type="dcterms:W3CDTF">2021-01-10T20:20:07Z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