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2" r:id="rId3"/>
    <p:sldId id="263" r:id="rId4"/>
    <p:sldId id="270" r:id="rId5"/>
    <p:sldId id="258" r:id="rId6"/>
    <p:sldId id="265" r:id="rId7"/>
    <p:sldId id="259" r:id="rId8"/>
    <p:sldId id="266" r:id="rId9"/>
    <p:sldId id="268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60BC1-1887-482C-9A40-882AD20B94A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BE387-1567-4039-B0DC-8531966D3E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promotion of Play Based Learning within P1 classes in SA allows for children to extend and develop skills at their own 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E387-1567-4039-B0DC-8531966D3E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modern times, children may be exposed to large periods of screen time as well as many types of stimuli that can be overwhelming. </a:t>
            </a:r>
          </a:p>
          <a:p>
            <a:r>
              <a:rPr lang="en-GB" dirty="0"/>
              <a:t>They also tend to have less free time to play.</a:t>
            </a:r>
          </a:p>
          <a:p>
            <a:r>
              <a:rPr lang="en-GB" dirty="0"/>
              <a:t>This affects their concentration span and their overall performance, especially their ability to read, which involves hearing, distinguishing and blending sounds</a:t>
            </a:r>
          </a:p>
          <a:p>
            <a:r>
              <a:rPr lang="en-GB" dirty="0"/>
              <a:t>https://empoweredparents.co/8-games-to-improve-your-childs-listening-skills/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E387-1567-4039-B0DC-8531966D3E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Phonics – hearing the alphabetic sounds, identify the letter shape then blend to create words</a:t>
            </a:r>
          </a:p>
          <a:p>
            <a:r>
              <a:rPr lang="en-GB" dirty="0"/>
              <a:t>Common Words – Tricky words which have to be learned </a:t>
            </a:r>
            <a:r>
              <a:rPr lang="en-GB" dirty="0" err="1"/>
              <a:t>eg</a:t>
            </a:r>
            <a:r>
              <a:rPr lang="en-GB" dirty="0"/>
              <a:t> because, they, some.</a:t>
            </a:r>
          </a:p>
          <a:p>
            <a:r>
              <a:rPr lang="en-GB" dirty="0"/>
              <a:t>Decoding strategies – picture clues, initial sounds, sounding/blending.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E387-1567-4039-B0DC-8531966D3E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0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Phonics: Active Literacy Programme . .  relating formation and sound of alphabet letters</a:t>
            </a:r>
          </a:p>
          <a:p>
            <a:r>
              <a:rPr lang="en-GB" dirty="0"/>
              <a:t>Overwriting follow up activities</a:t>
            </a:r>
            <a:r>
              <a:rPr lang="en-US" dirty="0"/>
              <a:t> from reading books or own ideas (diary/journal)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BE387-1567-4039-B0DC-8531966D3E0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Counting to 20, understanding number before/after. Maths vocabulary of more/less/altogether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E387-1567-4039-B0DC-8531966D3E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counting</a:t>
            </a:r>
            <a:r>
              <a:rPr lang="en-GB" baseline="0" dirty="0"/>
              <a:t> 1:1 and concept of number.  Formation of numbers.  then recording how many etc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BE387-1567-4039-B0DC-8531966D3E0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areas which will have been covered in EY</a:t>
            </a:r>
            <a:r>
              <a:rPr lang="en-GB" baseline="0" dirty="0"/>
              <a:t> will be consolidated in P1.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BE387-1567-4039-B0DC-8531966D3E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 - physical exercise</a:t>
            </a:r>
          </a:p>
          <a:p>
            <a:r>
              <a:rPr lang="en-GB" dirty="0"/>
              <a:t>RME – manners, behaviour</a:t>
            </a:r>
          </a:p>
          <a:p>
            <a:r>
              <a:rPr lang="en-GB" dirty="0"/>
              <a:t>Science Music, Painting, Baking and other fun ways </a:t>
            </a:r>
            <a:r>
              <a:rPr lang="en-GB"/>
              <a:t>to learn!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E387-1567-4039-B0DC-8531966D3E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2F8514-4FF0-4C12-8DC1-3C557C6991C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148946-3179-42B6-8004-F1B3AED0A2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hyperlink" Target="http://valuingchildreninitiative.com.au/a-silent-trage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4168" y="2276872"/>
            <a:ext cx="265983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 err="1"/>
              <a:t>Dailly</a:t>
            </a:r>
            <a:r>
              <a:rPr lang="en-GB" sz="6000" dirty="0"/>
              <a:t> Primary School</a:t>
            </a:r>
            <a:endParaRPr lang="en-US" sz="6000" dirty="0"/>
          </a:p>
        </p:txBody>
      </p:sp>
      <p:pic>
        <p:nvPicPr>
          <p:cNvPr id="1026" name="Picture 2" descr="Dailly 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941" y="3680404"/>
            <a:ext cx="2765539" cy="2521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C8D868-96A4-4AA1-8604-59AE3A57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6364"/>
            <a:ext cx="5692907" cy="527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319780"/>
            <a:ext cx="3672408" cy="1438915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Welcome  to </a:t>
            </a:r>
          </a:p>
          <a:p>
            <a:pPr algn="ctr"/>
            <a:r>
              <a:rPr lang="en-GB" sz="3600" dirty="0"/>
              <a:t>Primary 1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D1107-CE6A-47F4-9895-B660FFEA4BE5}"/>
              </a:ext>
            </a:extLst>
          </p:cNvPr>
          <p:cNvSpPr txBox="1"/>
          <p:nvPr/>
        </p:nvSpPr>
        <p:spPr>
          <a:xfrm>
            <a:off x="1043608" y="1052736"/>
            <a:ext cx="6912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Big Cats ‘LILAC’ No words…..</a:t>
            </a:r>
          </a:p>
          <a:p>
            <a:endParaRPr lang="en-GB" dirty="0"/>
          </a:p>
          <a:p>
            <a:r>
              <a:rPr lang="en-GB" dirty="0"/>
              <a:t>Magnetic letters – sound games (Snap, Lotto etc) </a:t>
            </a:r>
          </a:p>
          <a:p>
            <a:endParaRPr lang="en-GB" dirty="0"/>
          </a:p>
          <a:p>
            <a:r>
              <a:rPr lang="en-GB" dirty="0"/>
              <a:t>Common Words - Games</a:t>
            </a:r>
          </a:p>
          <a:p>
            <a:endParaRPr lang="en-GB" dirty="0"/>
          </a:p>
          <a:p>
            <a:r>
              <a:rPr lang="en-GB" dirty="0"/>
              <a:t>PM Readers – Big Cats</a:t>
            </a:r>
          </a:p>
          <a:p>
            <a:endParaRPr lang="en-GB" dirty="0"/>
          </a:p>
          <a:p>
            <a:r>
              <a:rPr lang="en-GB" dirty="0"/>
              <a:t>Phonics Hero/ Ed City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Maths – counting games</a:t>
            </a:r>
          </a:p>
          <a:p>
            <a:endParaRPr lang="en-GB" dirty="0"/>
          </a:p>
          <a:p>
            <a:r>
              <a:rPr lang="en-GB" dirty="0"/>
              <a:t>Mental maths activities - Dot Patterns; conservation of number</a:t>
            </a:r>
          </a:p>
          <a:p>
            <a:endParaRPr lang="en-GB" dirty="0"/>
          </a:p>
          <a:p>
            <a:r>
              <a:rPr lang="en-GB" dirty="0" err="1"/>
              <a:t>Overwiting</a:t>
            </a:r>
            <a:r>
              <a:rPr lang="en-GB" dirty="0"/>
              <a:t> - number formation</a:t>
            </a:r>
          </a:p>
          <a:p>
            <a:endParaRPr lang="en-GB" dirty="0"/>
          </a:p>
          <a:p>
            <a:r>
              <a:rPr lang="en-GB" dirty="0"/>
              <a:t>SHM Maths Scheme</a:t>
            </a:r>
          </a:p>
          <a:p>
            <a:endParaRPr lang="en-GB" dirty="0"/>
          </a:p>
          <a:p>
            <a:r>
              <a:rPr lang="en-GB" dirty="0"/>
              <a:t>Ed City/ </a:t>
            </a:r>
            <a:r>
              <a:rPr lang="en-GB" dirty="0" err="1"/>
              <a:t>Topmarks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9AC10-B94B-4235-AC5B-E5FBBA083893}"/>
              </a:ext>
            </a:extLst>
          </p:cNvPr>
          <p:cNvSpPr/>
          <p:nvPr/>
        </p:nvSpPr>
        <p:spPr>
          <a:xfrm>
            <a:off x="467544" y="182865"/>
            <a:ext cx="566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the HOW…</a:t>
            </a:r>
          </a:p>
        </p:txBody>
      </p:sp>
    </p:spTree>
    <p:extLst>
      <p:ext uri="{BB962C8B-B14F-4D97-AF65-F5344CB8AC3E}">
        <p14:creationId xmlns:p14="http://schemas.microsoft.com/office/powerpoint/2010/main" val="124008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D421BD-19EC-432D-ADF7-628F19EC7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92696"/>
            <a:ext cx="6048672" cy="406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3528" y="501317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South Ayrshire Council are promoting more Play Based Learning within P1 classrooms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5640247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Play Based Learning allows  young children to extend and develop skills at their own pace.</a:t>
            </a:r>
          </a:p>
        </p:txBody>
      </p:sp>
    </p:spTree>
    <p:extLst>
      <p:ext uri="{BB962C8B-B14F-4D97-AF65-F5344CB8AC3E}">
        <p14:creationId xmlns:p14="http://schemas.microsoft.com/office/powerpoint/2010/main" val="138238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238773-3F05-41D1-865E-FAECECB8A922}"/>
              </a:ext>
            </a:extLst>
          </p:cNvPr>
          <p:cNvSpPr txBox="1">
            <a:spLocks/>
          </p:cNvSpPr>
          <p:nvPr/>
        </p:nvSpPr>
        <p:spPr>
          <a:xfrm>
            <a:off x="302840" y="2118049"/>
            <a:ext cx="8229600" cy="9968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/>
              <a:t>Listening and Talking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E56354-BB7C-4325-8779-B5D2B4C1DC6F}"/>
              </a:ext>
            </a:extLst>
          </p:cNvPr>
          <p:cNvSpPr txBox="1">
            <a:spLocks/>
          </p:cNvSpPr>
          <p:nvPr/>
        </p:nvSpPr>
        <p:spPr>
          <a:xfrm>
            <a:off x="2051720" y="295232"/>
            <a:ext cx="475252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/>
              <a:t>Dailly Primary School</a:t>
            </a:r>
            <a:endParaRPr lang="en-US" sz="4000" dirty="0"/>
          </a:p>
        </p:txBody>
      </p:sp>
      <p:pic>
        <p:nvPicPr>
          <p:cNvPr id="6" name="Picture 2" descr="Dailly PS logo">
            <a:extLst>
              <a:ext uri="{FF2B5EF4-FFF2-40B4-BE49-F238E27FC236}">
                <a16:creationId xmlns:a16="http://schemas.microsoft.com/office/drawing/2014/main" id="{7C4BC3B7-6BD6-448D-81AA-BA2B9727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14767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EF2129-BFA6-4B06-AECC-37BC65F5BFE1}"/>
              </a:ext>
            </a:extLst>
          </p:cNvPr>
          <p:cNvSpPr txBox="1"/>
          <p:nvPr/>
        </p:nvSpPr>
        <p:spPr>
          <a:xfrm>
            <a:off x="971600" y="3145668"/>
            <a:ext cx="6809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i="0" dirty="0">
                <a:solidFill>
                  <a:srgbClr val="444444"/>
                </a:solidFill>
                <a:effectLst/>
                <a:latin typeface="Arial Narrow" panose="020B0606020202030204" pitchFamily="34" charset="0"/>
              </a:rPr>
              <a:t>Before children can learn to read and write, </a:t>
            </a:r>
          </a:p>
          <a:p>
            <a:pPr algn="ctr"/>
            <a:r>
              <a:rPr lang="en-GB" sz="2000" b="0" i="0" dirty="0">
                <a:solidFill>
                  <a:srgbClr val="444444"/>
                </a:solidFill>
                <a:effectLst/>
                <a:latin typeface="Arial Narrow" panose="020B0606020202030204" pitchFamily="34" charset="0"/>
              </a:rPr>
              <a:t>they need to develop the building blocks for literacy…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1A8C41-0DE7-45CE-80D5-FD242B782280}"/>
              </a:ext>
            </a:extLst>
          </p:cNvPr>
          <p:cNvSpPr txBox="1"/>
          <p:nvPr/>
        </p:nvSpPr>
        <p:spPr>
          <a:xfrm>
            <a:off x="936688" y="4175046"/>
            <a:ext cx="1889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sz="2800" b="0" i="0" dirty="0">
                <a:solidFill>
                  <a:srgbClr val="444444"/>
                </a:solidFill>
                <a:effectLst/>
                <a:latin typeface="Arial Narrow" panose="020B0606020202030204" pitchFamily="34" charset="0"/>
              </a:rPr>
              <a:t>the  ability to 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D35575-CFE4-4861-963D-46AA96D345B7}"/>
              </a:ext>
            </a:extLst>
          </p:cNvPr>
          <p:cNvSpPr txBox="1"/>
          <p:nvPr/>
        </p:nvSpPr>
        <p:spPr>
          <a:xfrm>
            <a:off x="3491880" y="4183832"/>
            <a:ext cx="2417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444444"/>
                </a:solidFill>
                <a:effectLst/>
                <a:latin typeface="Arial Narrow" panose="020B0606020202030204" pitchFamily="34" charset="0"/>
              </a:rPr>
              <a:t>*  speak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C85966-5BC9-49A5-992C-86B7AE6AC560}"/>
              </a:ext>
            </a:extLst>
          </p:cNvPr>
          <p:cNvSpPr txBox="1"/>
          <p:nvPr/>
        </p:nvSpPr>
        <p:spPr>
          <a:xfrm>
            <a:off x="3513254" y="4906313"/>
            <a:ext cx="1409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444444"/>
                </a:solidFill>
                <a:latin typeface="Arial Narrow" panose="020B0606020202030204" pitchFamily="34" charset="0"/>
              </a:rPr>
              <a:t>*  </a:t>
            </a:r>
            <a:r>
              <a:rPr lang="en-GB" sz="2800" b="0" i="0" dirty="0">
                <a:solidFill>
                  <a:srgbClr val="444444"/>
                </a:solidFill>
                <a:effectLst/>
                <a:latin typeface="Arial Narrow" panose="020B0606020202030204" pitchFamily="34" charset="0"/>
              </a:rPr>
              <a:t>listen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425B1B-DEBF-4056-A894-557A67FD008B}"/>
              </a:ext>
            </a:extLst>
          </p:cNvPr>
          <p:cNvSpPr txBox="1"/>
          <p:nvPr/>
        </p:nvSpPr>
        <p:spPr>
          <a:xfrm>
            <a:off x="3513254" y="5628794"/>
            <a:ext cx="4581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444444"/>
                </a:solidFill>
                <a:latin typeface="Arial Narrow" panose="020B0606020202030204" pitchFamily="34" charset="0"/>
              </a:rPr>
              <a:t>* </a:t>
            </a:r>
            <a:r>
              <a:rPr lang="en-GB" sz="2800" b="0" i="0" dirty="0">
                <a:solidFill>
                  <a:srgbClr val="444444"/>
                </a:solidFill>
                <a:effectLst/>
                <a:latin typeface="Arial Narrow" panose="020B0606020202030204" pitchFamily="34" charset="0"/>
              </a:rPr>
              <a:t>understand 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E826F5-A08B-4277-BEE5-EADF68AE0580}"/>
              </a:ext>
            </a:extLst>
          </p:cNvPr>
          <p:cNvSpPr txBox="1">
            <a:spLocks/>
          </p:cNvSpPr>
          <p:nvPr/>
        </p:nvSpPr>
        <p:spPr>
          <a:xfrm>
            <a:off x="1382960" y="1043786"/>
            <a:ext cx="7149480" cy="9968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en-GB" sz="4800" dirty="0"/>
              <a:t>Literacy at </a:t>
            </a:r>
            <a:r>
              <a:rPr lang="en-GB" sz="4800" b="1" i="1" dirty="0">
                <a:solidFill>
                  <a:srgbClr val="FF0000"/>
                </a:solidFill>
              </a:rPr>
              <a:t>Early Level </a:t>
            </a:r>
            <a:r>
              <a:rPr lang="en-GB" sz="4800" dirty="0"/>
              <a:t>. . 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19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5" grpId="0"/>
      <p:bldP spid="37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238773-3F05-41D1-865E-FAECECB8A922}"/>
              </a:ext>
            </a:extLst>
          </p:cNvPr>
          <p:cNvSpPr txBox="1">
            <a:spLocks/>
          </p:cNvSpPr>
          <p:nvPr/>
        </p:nvSpPr>
        <p:spPr>
          <a:xfrm>
            <a:off x="313184" y="1257413"/>
            <a:ext cx="8229600" cy="9968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en-GB" sz="4800" dirty="0"/>
              <a:t>Reading</a:t>
            </a: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E56354-BB7C-4325-8779-B5D2B4C1DC6F}"/>
              </a:ext>
            </a:extLst>
          </p:cNvPr>
          <p:cNvSpPr txBox="1">
            <a:spLocks/>
          </p:cNvSpPr>
          <p:nvPr/>
        </p:nvSpPr>
        <p:spPr>
          <a:xfrm>
            <a:off x="2051720" y="295232"/>
            <a:ext cx="475252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/>
              <a:t>Dailly Primary School</a:t>
            </a:r>
            <a:endParaRPr lang="en-US" sz="4000" dirty="0"/>
          </a:p>
        </p:txBody>
      </p:sp>
      <p:pic>
        <p:nvPicPr>
          <p:cNvPr id="6" name="Picture 2" descr="Dailly PS logo">
            <a:extLst>
              <a:ext uri="{FF2B5EF4-FFF2-40B4-BE49-F238E27FC236}">
                <a16:creationId xmlns:a16="http://schemas.microsoft.com/office/drawing/2014/main" id="{7C4BC3B7-6BD6-448D-81AA-BA2B9727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14767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8CFADB-8F8B-4F96-B8BB-A12DDFB7944B}"/>
              </a:ext>
            </a:extLst>
          </p:cNvPr>
          <p:cNvGrpSpPr/>
          <p:nvPr/>
        </p:nvGrpSpPr>
        <p:grpSpPr>
          <a:xfrm>
            <a:off x="1399196" y="2143992"/>
            <a:ext cx="5186620" cy="1143000"/>
            <a:chOff x="987633" y="1952918"/>
            <a:chExt cx="3801889" cy="1143000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4FEBB695-FC72-414E-8916-21B53ADC3542}"/>
                </a:ext>
              </a:extLst>
            </p:cNvPr>
            <p:cNvSpPr txBox="1">
              <a:spLocks/>
            </p:cNvSpPr>
            <p:nvPr/>
          </p:nvSpPr>
          <p:spPr>
            <a:xfrm>
              <a:off x="1837194" y="1952918"/>
              <a:ext cx="295232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phonics…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Picture 2" descr="See the source image">
              <a:extLst>
                <a:ext uri="{FF2B5EF4-FFF2-40B4-BE49-F238E27FC236}">
                  <a16:creationId xmlns:a16="http://schemas.microsoft.com/office/drawing/2014/main" id="{915E5D14-C112-4029-9F52-5639AEF73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633" y="2189372"/>
              <a:ext cx="546738" cy="85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DD71D9-925B-4CB9-A14E-ACC8AACFCA15}"/>
              </a:ext>
            </a:extLst>
          </p:cNvPr>
          <p:cNvGrpSpPr/>
          <p:nvPr/>
        </p:nvGrpSpPr>
        <p:grpSpPr>
          <a:xfrm>
            <a:off x="1399196" y="3231175"/>
            <a:ext cx="4681287" cy="1143000"/>
            <a:chOff x="1581498" y="3341850"/>
            <a:chExt cx="4681287" cy="1143000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A8AA0355-8128-4567-B1B0-AB59BA575F71}"/>
                </a:ext>
              </a:extLst>
            </p:cNvPr>
            <p:cNvSpPr txBox="1">
              <a:spLocks/>
            </p:cNvSpPr>
            <p:nvPr/>
          </p:nvSpPr>
          <p:spPr>
            <a:xfrm>
              <a:off x="2590377" y="3341850"/>
              <a:ext cx="367240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common words…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E64C42-0EA4-4A6F-B179-DA3B97E44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1498" y="3499184"/>
              <a:ext cx="605502" cy="87572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314F91-094F-45F6-9299-2B9E84A6144A}"/>
              </a:ext>
            </a:extLst>
          </p:cNvPr>
          <p:cNvGrpSpPr/>
          <p:nvPr/>
        </p:nvGrpSpPr>
        <p:grpSpPr>
          <a:xfrm>
            <a:off x="899592" y="4572721"/>
            <a:ext cx="7508659" cy="989735"/>
            <a:chOff x="950510" y="4641506"/>
            <a:chExt cx="7508659" cy="989735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2C04A24B-BC90-4178-AAD9-4970D98B83DE}"/>
                </a:ext>
              </a:extLst>
            </p:cNvPr>
            <p:cNvSpPr txBox="1">
              <a:spLocks/>
            </p:cNvSpPr>
            <p:nvPr/>
          </p:nvSpPr>
          <p:spPr>
            <a:xfrm>
              <a:off x="2534686" y="4695137"/>
              <a:ext cx="5924483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reading</a:t>
              </a:r>
              <a:r>
                <a:rPr kumimoji="0" lang="en-GB" sz="3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(decoding)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strategies…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9D9F8E-5DA3-4ACB-8B3A-F1FD613B1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0510" y="4641506"/>
              <a:ext cx="1271146" cy="989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5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95232"/>
            <a:ext cx="4752528" cy="576064"/>
          </a:xfrm>
        </p:spPr>
        <p:txBody>
          <a:bodyPr>
            <a:noAutofit/>
          </a:bodyPr>
          <a:lstStyle/>
          <a:p>
            <a:pPr algn="ctr"/>
            <a:r>
              <a:rPr lang="en-GB" sz="4000" dirty="0" err="1"/>
              <a:t>Dailly</a:t>
            </a:r>
            <a:r>
              <a:rPr lang="en-GB" sz="4000" dirty="0"/>
              <a:t> Primary School</a:t>
            </a:r>
            <a:endParaRPr lang="en-US" sz="4000" dirty="0"/>
          </a:p>
        </p:txBody>
      </p:sp>
      <p:pic>
        <p:nvPicPr>
          <p:cNvPr id="11" name="Picture 2" descr="Dailly P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14767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A23E67D-A7E5-43A7-BEB9-2A7497745E16}"/>
              </a:ext>
            </a:extLst>
          </p:cNvPr>
          <p:cNvGrpSpPr/>
          <p:nvPr/>
        </p:nvGrpSpPr>
        <p:grpSpPr>
          <a:xfrm>
            <a:off x="1829654" y="2161822"/>
            <a:ext cx="5184576" cy="1143000"/>
            <a:chOff x="987633" y="2092288"/>
            <a:chExt cx="3800391" cy="11430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835696" y="2092288"/>
              <a:ext cx="295232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phonics…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68D05C14-D0B1-425B-BC46-5F5841059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633" y="2189372"/>
              <a:ext cx="546738" cy="85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65EDD-B909-4196-924B-C6C5D3DA94F3}"/>
              </a:ext>
            </a:extLst>
          </p:cNvPr>
          <p:cNvGrpSpPr/>
          <p:nvPr/>
        </p:nvGrpSpPr>
        <p:grpSpPr>
          <a:xfrm>
            <a:off x="1547664" y="3599764"/>
            <a:ext cx="5641006" cy="996876"/>
            <a:chOff x="688408" y="3001703"/>
            <a:chExt cx="5208958" cy="996876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835696" y="3001703"/>
              <a:ext cx="4061670" cy="9968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letter</a:t>
              </a:r>
              <a:r>
                <a:rPr kumimoji="0" lang="en-GB" sz="3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formation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…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C36F69-B369-401D-9E7B-E577FC3E7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408" y="3150841"/>
              <a:ext cx="1058307" cy="68223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5D664E-319D-4C1D-93CA-DF0297537C40}"/>
              </a:ext>
            </a:extLst>
          </p:cNvPr>
          <p:cNvGrpSpPr/>
          <p:nvPr/>
        </p:nvGrpSpPr>
        <p:grpSpPr>
          <a:xfrm>
            <a:off x="1547664" y="4891582"/>
            <a:ext cx="6840760" cy="996876"/>
            <a:chOff x="1301246" y="3958119"/>
            <a:chExt cx="5503002" cy="996876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768DD9DD-BA84-42AE-8657-42997B6330FD}"/>
                </a:ext>
              </a:extLst>
            </p:cNvPr>
            <p:cNvSpPr txBox="1">
              <a:spLocks/>
            </p:cNvSpPr>
            <p:nvPr/>
          </p:nvSpPr>
          <p:spPr>
            <a:xfrm>
              <a:off x="2356138" y="3958119"/>
              <a:ext cx="4448110" cy="9968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independent writing…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(capital letter, finger space, full stop)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B71CA4-ED8C-499D-AC93-F47D371CC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1246" y="4115439"/>
              <a:ext cx="648124" cy="682235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C222EB-AA7C-4A92-8A15-7EE286308752}"/>
              </a:ext>
            </a:extLst>
          </p:cNvPr>
          <p:cNvSpPr txBox="1">
            <a:spLocks/>
          </p:cNvSpPr>
          <p:nvPr/>
        </p:nvSpPr>
        <p:spPr>
          <a:xfrm>
            <a:off x="323528" y="1196752"/>
            <a:ext cx="8229600" cy="9968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en-GB" sz="4800" dirty="0"/>
              <a:t>Writing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B37A-7DF5-479F-8078-0043066920BD}"/>
              </a:ext>
            </a:extLst>
          </p:cNvPr>
          <p:cNvSpPr txBox="1">
            <a:spLocks/>
          </p:cNvSpPr>
          <p:nvPr/>
        </p:nvSpPr>
        <p:spPr>
          <a:xfrm>
            <a:off x="2123728" y="332656"/>
            <a:ext cx="475252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Dailly Primary School</a:t>
            </a:r>
            <a:endParaRPr lang="en-US" sz="4000" dirty="0"/>
          </a:p>
        </p:txBody>
      </p:sp>
      <p:pic>
        <p:nvPicPr>
          <p:cNvPr id="3" name="Picture 2" descr="Dailly PS logo">
            <a:extLst>
              <a:ext uri="{FF2B5EF4-FFF2-40B4-BE49-F238E27FC236}">
                <a16:creationId xmlns:a16="http://schemas.microsoft.com/office/drawing/2014/main" id="{D7F820A1-8292-4482-86FB-B9DACC61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1216"/>
            <a:ext cx="114767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C6DE69-7682-4E48-AA43-CD31D9654A92}"/>
              </a:ext>
            </a:extLst>
          </p:cNvPr>
          <p:cNvSpPr txBox="1">
            <a:spLocks/>
          </p:cNvSpPr>
          <p:nvPr/>
        </p:nvSpPr>
        <p:spPr>
          <a:xfrm>
            <a:off x="395536" y="1470429"/>
            <a:ext cx="8229600" cy="9968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en-GB" sz="4800" dirty="0"/>
              <a:t>Maths  at </a:t>
            </a:r>
            <a:r>
              <a:rPr lang="en-GB" sz="4800" b="1" i="1" dirty="0">
                <a:solidFill>
                  <a:srgbClr val="FF0000"/>
                </a:solidFill>
              </a:rPr>
              <a:t>Early Level </a:t>
            </a:r>
            <a:r>
              <a:rPr lang="en-GB" sz="4800" dirty="0"/>
              <a:t>. . . </a:t>
            </a:r>
            <a:endParaRPr lang="en-US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787ED5-8086-4235-A391-5A4A2DEFA72A}"/>
              </a:ext>
            </a:extLst>
          </p:cNvPr>
          <p:cNvGrpSpPr/>
          <p:nvPr/>
        </p:nvGrpSpPr>
        <p:grpSpPr>
          <a:xfrm>
            <a:off x="1043608" y="2859203"/>
            <a:ext cx="6624736" cy="1168649"/>
            <a:chOff x="1043608" y="2859203"/>
            <a:chExt cx="6624736" cy="1168649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56194DA0-EBEF-4B2B-8985-ECCF1F6F34D1}"/>
                </a:ext>
              </a:extLst>
            </p:cNvPr>
            <p:cNvSpPr txBox="1">
              <a:spLocks/>
            </p:cNvSpPr>
            <p:nvPr/>
          </p:nvSpPr>
          <p:spPr>
            <a:xfrm>
              <a:off x="1043608" y="3140968"/>
              <a:ext cx="6624736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Number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74017E-5C80-4B1E-9151-3C9820110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2859203"/>
              <a:ext cx="1512168" cy="116864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FD0C2-9841-4176-B311-1EACDBE6BDEB}"/>
              </a:ext>
            </a:extLst>
          </p:cNvPr>
          <p:cNvGrpSpPr/>
          <p:nvPr/>
        </p:nvGrpSpPr>
        <p:grpSpPr>
          <a:xfrm>
            <a:off x="1403648" y="4534711"/>
            <a:ext cx="6624736" cy="1168649"/>
            <a:chOff x="1403648" y="4534711"/>
            <a:chExt cx="6624736" cy="1168649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4A8B467-60E6-4DDB-BE3E-C1097EECD606}"/>
                </a:ext>
              </a:extLst>
            </p:cNvPr>
            <p:cNvSpPr txBox="1">
              <a:spLocks/>
            </p:cNvSpPr>
            <p:nvPr/>
          </p:nvSpPr>
          <p:spPr>
            <a:xfrm>
              <a:off x="1403648" y="4701515"/>
              <a:ext cx="6624736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Practical Maths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0DF13B-F704-4582-A92E-1DB2D89C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0872" y="4534711"/>
              <a:ext cx="1203021" cy="1168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0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2880320" cy="636680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/>
              <a:t>Dailly</a:t>
            </a:r>
            <a:r>
              <a:rPr lang="en-GB" sz="2400" dirty="0"/>
              <a:t> Primary School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3204" y="1424168"/>
            <a:ext cx="8229600" cy="7200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4800" b="1" i="1" dirty="0">
                <a:solidFill>
                  <a:srgbClr val="FF0000"/>
                </a:solidFill>
              </a:rPr>
              <a:t>Early Level </a:t>
            </a:r>
            <a:r>
              <a:rPr lang="en-GB" sz="4800" dirty="0"/>
              <a:t>- 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242088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rote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counting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counting 1 - 20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Dailly P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14767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1600" y="4158208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identifying and writing numbers…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3248980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counting objects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1:1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9592" y="5094934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concept of addition </a:t>
            </a:r>
            <a:r>
              <a:rPr lang="en-GB" sz="3600" dirty="0">
                <a:latin typeface="+mj-lt"/>
                <a:ea typeface="+mj-ea"/>
                <a:cs typeface="+mj-cs"/>
              </a:rPr>
              <a:t>and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subtraction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5616" y="1916832"/>
            <a:ext cx="662473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3FCF-8450-4EEA-A170-7921DA09F40E}"/>
              </a:ext>
            </a:extLst>
          </p:cNvPr>
          <p:cNvSpPr txBox="1">
            <a:spLocks/>
          </p:cNvSpPr>
          <p:nvPr/>
        </p:nvSpPr>
        <p:spPr>
          <a:xfrm>
            <a:off x="2843808" y="332656"/>
            <a:ext cx="2880320" cy="6366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/>
              <a:t>Dailly Primary School</a:t>
            </a:r>
            <a:endParaRPr lang="en-US" sz="2400" dirty="0"/>
          </a:p>
        </p:txBody>
      </p:sp>
      <p:pic>
        <p:nvPicPr>
          <p:cNvPr id="3" name="Picture 2" descr="Dailly PS logo">
            <a:extLst>
              <a:ext uri="{FF2B5EF4-FFF2-40B4-BE49-F238E27FC236}">
                <a16:creationId xmlns:a16="http://schemas.microsoft.com/office/drawing/2014/main" id="{250D8A70-8480-4770-BDD2-14B1F21C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14767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5B22D9-EC8B-431C-A5DF-17C6BC75F30C}"/>
              </a:ext>
            </a:extLst>
          </p:cNvPr>
          <p:cNvSpPr txBox="1">
            <a:spLocks/>
          </p:cNvSpPr>
          <p:nvPr/>
        </p:nvSpPr>
        <p:spPr>
          <a:xfrm>
            <a:off x="1115616" y="1916832"/>
            <a:ext cx="662473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Practical Maths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3C05D6-C360-4018-A4FC-486EC819C675}"/>
              </a:ext>
            </a:extLst>
          </p:cNvPr>
          <p:cNvSpPr txBox="1">
            <a:spLocks/>
          </p:cNvSpPr>
          <p:nvPr/>
        </p:nvSpPr>
        <p:spPr>
          <a:xfrm>
            <a:off x="763960" y="1277144"/>
            <a:ext cx="7264424" cy="7200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en-GB" sz="4800" b="1" i="1" dirty="0">
                <a:solidFill>
                  <a:srgbClr val="FF0000"/>
                </a:solidFill>
              </a:rPr>
              <a:t>Early Level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CB80FC-019A-41B5-9BC8-D72F7071B862}"/>
              </a:ext>
            </a:extLst>
          </p:cNvPr>
          <p:cNvSpPr txBox="1">
            <a:spLocks/>
          </p:cNvSpPr>
          <p:nvPr/>
        </p:nvSpPr>
        <p:spPr>
          <a:xfrm>
            <a:off x="3005183" y="3510930"/>
            <a:ext cx="2799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measure…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70F176-3F9D-4C04-BA1D-8C270738731C}"/>
              </a:ext>
            </a:extLst>
          </p:cNvPr>
          <p:cNvSpPr txBox="1">
            <a:spLocks/>
          </p:cNvSpPr>
          <p:nvPr/>
        </p:nvSpPr>
        <p:spPr>
          <a:xfrm rot="20641983">
            <a:off x="699845" y="2705099"/>
            <a:ext cx="2295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shape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4BCDEF-D8C6-4263-90CA-FA5E9EC45864}"/>
              </a:ext>
            </a:extLst>
          </p:cNvPr>
          <p:cNvSpPr txBox="1">
            <a:spLocks/>
          </p:cNvSpPr>
          <p:nvPr/>
        </p:nvSpPr>
        <p:spPr>
          <a:xfrm rot="21149260">
            <a:off x="971340" y="4623295"/>
            <a:ext cx="1575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77B81-B3D4-4F84-A125-512C1DB11B23}"/>
              </a:ext>
            </a:extLst>
          </p:cNvPr>
          <p:cNvSpPr txBox="1">
            <a:spLocks/>
          </p:cNvSpPr>
          <p:nvPr/>
        </p:nvSpPr>
        <p:spPr>
          <a:xfrm rot="1034411">
            <a:off x="5906128" y="3092705"/>
            <a:ext cx="27598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symmetry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281F65-BF4A-476E-888F-685B403294D0}"/>
              </a:ext>
            </a:extLst>
          </p:cNvPr>
          <p:cNvSpPr txBox="1">
            <a:spLocks/>
          </p:cNvSpPr>
          <p:nvPr/>
        </p:nvSpPr>
        <p:spPr>
          <a:xfrm rot="632582">
            <a:off x="6183925" y="4623295"/>
            <a:ext cx="19002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money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5CA5066-A722-456A-A29A-82EBA2FFFA66}"/>
              </a:ext>
            </a:extLst>
          </p:cNvPr>
          <p:cNvSpPr txBox="1">
            <a:spLocks/>
          </p:cNvSpPr>
          <p:nvPr/>
        </p:nvSpPr>
        <p:spPr>
          <a:xfrm>
            <a:off x="2776423" y="5046779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 Handling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9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45E9270-8835-45AC-B652-57A1FDEC41BC}"/>
              </a:ext>
            </a:extLst>
          </p:cNvPr>
          <p:cNvSpPr/>
          <p:nvPr/>
        </p:nvSpPr>
        <p:spPr>
          <a:xfrm rot="239780">
            <a:off x="3133762" y="3527466"/>
            <a:ext cx="2448272" cy="1584176"/>
          </a:xfrm>
          <a:prstGeom prst="cloudCallout">
            <a:avLst>
              <a:gd name="adj1" fmla="val -51999"/>
              <a:gd name="adj2" fmla="val 77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HWB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444EE66-8194-4F9F-ADDE-D2EB6B8C444B}"/>
              </a:ext>
            </a:extLst>
          </p:cNvPr>
          <p:cNvSpPr/>
          <p:nvPr/>
        </p:nvSpPr>
        <p:spPr>
          <a:xfrm>
            <a:off x="3209739" y="1170267"/>
            <a:ext cx="2448272" cy="1584176"/>
          </a:xfrm>
          <a:prstGeom prst="cloudCallout">
            <a:avLst>
              <a:gd name="adj1" fmla="val -12440"/>
              <a:gd name="adj2" fmla="val 89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RME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1563F8-EE11-43B3-AC2A-0CEF0583D8E5}"/>
              </a:ext>
            </a:extLst>
          </p:cNvPr>
          <p:cNvSpPr txBox="1">
            <a:spLocks/>
          </p:cNvSpPr>
          <p:nvPr/>
        </p:nvSpPr>
        <p:spPr>
          <a:xfrm>
            <a:off x="1759236" y="332577"/>
            <a:ext cx="5493295" cy="4926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/>
              <a:t>Dailly Primary School</a:t>
            </a:r>
            <a:endParaRPr lang="en-US" sz="4000" dirty="0"/>
          </a:p>
        </p:txBody>
      </p:sp>
      <p:pic>
        <p:nvPicPr>
          <p:cNvPr id="6" name="Picture 2" descr="Dailly PS logo">
            <a:extLst>
              <a:ext uri="{FF2B5EF4-FFF2-40B4-BE49-F238E27FC236}">
                <a16:creationId xmlns:a16="http://schemas.microsoft.com/office/drawing/2014/main" id="{E4C8209E-B7E3-4132-8FAE-9F2E1C28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15" y="217444"/>
            <a:ext cx="114767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A5A9FEE2-6834-43B3-9496-CD4D6D4158E5}"/>
              </a:ext>
            </a:extLst>
          </p:cNvPr>
          <p:cNvSpPr/>
          <p:nvPr/>
        </p:nvSpPr>
        <p:spPr>
          <a:xfrm rot="756385">
            <a:off x="6033843" y="1512110"/>
            <a:ext cx="2973119" cy="1584176"/>
          </a:xfrm>
          <a:prstGeom prst="cloudCallout">
            <a:avLst>
              <a:gd name="adj1" fmla="val -24549"/>
              <a:gd name="adj2" fmla="val 86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Science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F12DB3A-D5DA-4F89-9597-91E889A5D710}"/>
              </a:ext>
            </a:extLst>
          </p:cNvPr>
          <p:cNvSpPr/>
          <p:nvPr/>
        </p:nvSpPr>
        <p:spPr>
          <a:xfrm rot="20434636">
            <a:off x="325754" y="2103906"/>
            <a:ext cx="2866964" cy="1584176"/>
          </a:xfrm>
          <a:prstGeom prst="cloudCallout">
            <a:avLst>
              <a:gd name="adj1" fmla="val 18379"/>
              <a:gd name="adj2" fmla="val 79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Technology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A1D314E-5E17-4D29-BA1F-EBE83B15ABD2}"/>
              </a:ext>
            </a:extLst>
          </p:cNvPr>
          <p:cNvSpPr/>
          <p:nvPr/>
        </p:nvSpPr>
        <p:spPr>
          <a:xfrm>
            <a:off x="6157879" y="4097007"/>
            <a:ext cx="2448272" cy="1584176"/>
          </a:xfrm>
          <a:prstGeom prst="cloudCallout">
            <a:avLst>
              <a:gd name="adj1" fmla="val -67833"/>
              <a:gd name="adj2" fmla="val 59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EA</a:t>
            </a:r>
          </a:p>
        </p:txBody>
      </p:sp>
      <p:sp>
        <p:nvSpPr>
          <p:cNvPr id="12" name="TextBox 11">
            <a:hlinkClick r:id="rId4"/>
            <a:extLst>
              <a:ext uri="{FF2B5EF4-FFF2-40B4-BE49-F238E27FC236}">
                <a16:creationId xmlns:a16="http://schemas.microsoft.com/office/drawing/2014/main" id="{D5B1220B-5504-4B93-831F-F3DCB41AA7FC}"/>
              </a:ext>
            </a:extLst>
          </p:cNvPr>
          <p:cNvSpPr txBox="1"/>
          <p:nvPr/>
        </p:nvSpPr>
        <p:spPr>
          <a:xfrm>
            <a:off x="3244500" y="6039781"/>
            <a:ext cx="5826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4"/>
              </a:rPr>
              <a:t>http://valuingchildreninitiative.com.au/a-silent-tragedy/</a:t>
            </a:r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EDF9D5-8E37-43FA-94D3-9809A57C7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24" y="994349"/>
            <a:ext cx="8936695" cy="493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C852E2-2A53-4037-B599-B7940580A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90" y="5288318"/>
            <a:ext cx="2886211" cy="14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05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497</Words>
  <Application>Microsoft Office PowerPoint</Application>
  <PresentationFormat>On-screen Show (4:3)</PresentationFormat>
  <Paragraphs>97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Constantia</vt:lpstr>
      <vt:lpstr>Wingdings 2</vt:lpstr>
      <vt:lpstr>Flow</vt:lpstr>
      <vt:lpstr>Dailly Primary School</vt:lpstr>
      <vt:lpstr>PowerPoint Presentation</vt:lpstr>
      <vt:lpstr>PowerPoint Presentation</vt:lpstr>
      <vt:lpstr>PowerPoint Presentation</vt:lpstr>
      <vt:lpstr>Dailly Primary School</vt:lpstr>
      <vt:lpstr>PowerPoint Presentation</vt:lpstr>
      <vt:lpstr>Dailly Primary School</vt:lpstr>
      <vt:lpstr>PowerPoint Presentation</vt:lpstr>
      <vt:lpstr>PowerPoint Presentation</vt:lpstr>
      <vt:lpstr>PowerPoint Presentation</vt:lpstr>
    </vt:vector>
  </TitlesOfParts>
  <Company>n/a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Dailly Primary School</dc:title>
  <dc:creator>John</dc:creator>
  <cp:lastModifiedBy>Cameron2, Barbara</cp:lastModifiedBy>
  <cp:revision>98</cp:revision>
  <dcterms:created xsi:type="dcterms:W3CDTF">2016-05-11T19:15:33Z</dcterms:created>
  <dcterms:modified xsi:type="dcterms:W3CDTF">2021-06-17T09:39:23Z</dcterms:modified>
</cp:coreProperties>
</file>