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Twinkl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94A"/>
    <a:srgbClr val="E7E8E8"/>
    <a:srgbClr val="E51E2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2" y="12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2217" y="5536734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Death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50" y="2094679"/>
            <a:ext cx="4747528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died on 21st July 1796,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at the age of 37.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3743434"/>
            <a:ext cx="4747528" cy="1160713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funeral took place on the 25th of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July, the same day my twelfth child,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Maxwell, was born.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1270400"/>
            <a:ext cx="4341316" cy="4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43518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After Queen Victoria and Christopher Columbus, there are more statues of me around the world than any other non-religious person.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724" y="5031030"/>
            <a:ext cx="29676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3280097"/>
            <a:ext cx="5267645" cy="84330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r>
              <a:rPr lang="en-GB" dirty="0">
                <a:latin typeface="Twinkl" pitchFamily="50" charset="0"/>
              </a:rPr>
              <a:t>Guess how many there are?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5073914" y="1022836"/>
            <a:ext cx="3307925" cy="58351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3728" y="4899200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22471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Burns’ Night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1387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first Burns’ Supper was organised by my friends. They wanted to celebrate my life and read my poems.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49" y="2514599"/>
            <a:ext cx="69776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Today, every year on what would have been my birthday, people all around the world celebrate Burns’ Night.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They eat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 and recite my poems!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3928698"/>
            <a:ext cx="6459523" cy="20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Selkirk Grace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63365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Now it’s your turn to recite one of my famous poems.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read at a Burns’ Night before people eat their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tatties. It is called the Selkirk Grace.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8348" y="2564239"/>
            <a:ext cx="6669247" cy="4293761"/>
            <a:chOff x="1258348" y="2564239"/>
            <a:chExt cx="6669247" cy="42937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57"/>
            <a:stretch/>
          </p:blipFill>
          <p:spPr>
            <a:xfrm>
              <a:off x="1372056" y="2564239"/>
              <a:ext cx="6390358" cy="4293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58348" y="3932340"/>
              <a:ext cx="6669247" cy="21544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>
                  <a:latin typeface="Twinkl" pitchFamily="50" charset="0"/>
                </a:rPr>
                <a:t>Some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canna eat,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And some wad eat that want it,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But we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we can eat, </a:t>
              </a:r>
            </a:p>
            <a:p>
              <a:pPr algn="ctr"/>
              <a:endParaRPr lang="en-GB" sz="2000" dirty="0">
                <a:latin typeface="Twinkl" pitchFamily="50" charset="0"/>
              </a:endParaRPr>
            </a:p>
            <a:p>
              <a:pPr algn="ctr"/>
              <a:r>
                <a:rPr lang="en-GB" sz="2000" dirty="0">
                  <a:latin typeface="Twinkl" pitchFamily="50" charset="0"/>
                </a:rPr>
                <a:t>Sae let the Lord be </a:t>
              </a:r>
              <a:r>
                <a:rPr lang="en-GB" sz="2000" dirty="0" err="1">
                  <a:latin typeface="Twinkl" pitchFamily="50" charset="0"/>
                </a:rPr>
                <a:t>thankit</a:t>
              </a:r>
              <a:r>
                <a:rPr lang="en-GB" sz="2000" dirty="0">
                  <a:latin typeface="Twinkl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6411" y="3118607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All about Robert Burns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05557"/>
            <a:ext cx="76327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My name is Robert Burns</a:t>
            </a:r>
            <a:r>
              <a:rPr lang="en-GB" sz="2000">
                <a:latin typeface="Twinkl" pitchFamily="50" charset="0"/>
              </a:rPr>
              <a:t>. I </a:t>
            </a:r>
            <a:r>
              <a:rPr lang="en-GB" sz="2000" dirty="0">
                <a:latin typeface="Twinkl" pitchFamily="50" charset="0"/>
              </a:rPr>
              <a:t>am a Scottish poet.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 lived in Ayrshire, Scotland over 250 years ago.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Most of my poems were written in Scots and standard English.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My most famous poem, ‘Auld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’,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is sung all over the world on Hogmanay.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2" y="2605759"/>
            <a:ext cx="4617749" cy="42606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3470" y="3118741"/>
            <a:ext cx="3696608" cy="2594887"/>
            <a:chOff x="923470" y="3118741"/>
            <a:chExt cx="3696608" cy="2594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3470" y="3118741"/>
              <a:ext cx="3696608" cy="25948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98053" y="3928521"/>
              <a:ext cx="318099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2400" dirty="0">
                  <a:latin typeface="Twinkl" pitchFamily="50" charset="0"/>
                </a:rPr>
                <a:t>Have you heard the song ‘Auld Lang </a:t>
              </a:r>
              <a:r>
                <a:rPr lang="en-GB" sz="2400" dirty="0" err="1">
                  <a:latin typeface="Twinkl" pitchFamily="50" charset="0"/>
                </a:rPr>
                <a:t>Syne</a:t>
              </a:r>
              <a:r>
                <a:rPr lang="en-GB" sz="2400" dirty="0">
                  <a:latin typeface="Twinkl" pitchFamily="50" charset="0"/>
                </a:rPr>
                <a:t>’?</a:t>
              </a:r>
            </a:p>
          </p:txBody>
        </p:sp>
      </p:grpSp>
      <p:pic>
        <p:nvPicPr>
          <p:cNvPr id="8" name="dailydownload_20160101_128">
            <a:hlinkClick r:id="" action="ppaction://media"/>
            <a:extLst>
              <a:ext uri="{FF2B5EF4-FFF2-40B4-BE49-F238E27FC236}">
                <a16:creationId xmlns:a16="http://schemas.microsoft.com/office/drawing/2014/main" id="{A6BF8545-C949-4D81-94E2-304AAA5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6974" y="473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36440" y="3574498"/>
            <a:ext cx="4151909" cy="91361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    </a:t>
            </a:r>
            <a:r>
              <a:rPr lang="en-GB" sz="2000" dirty="0">
                <a:latin typeface="Twinkl" pitchFamily="50" charset="0"/>
              </a:rPr>
              <a:t>Can you guess which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song is first?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858" y="1473201"/>
            <a:ext cx="371349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 is in the Guinness Book of World Records. 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one of the three most popular songs sang in the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English language.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050524"/>
            <a:ext cx="34128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Happy Birthday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3201"/>
            <a:ext cx="3656959" cy="44891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06617" y="4951344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537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5649" y="1747090"/>
            <a:ext cx="5787763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a born in </a:t>
            </a:r>
            <a:r>
              <a:rPr lang="en-GB" dirty="0" err="1">
                <a:latin typeface="Twinkl" pitchFamily="50" charset="0"/>
              </a:rPr>
              <a:t>Alloway</a:t>
            </a:r>
            <a:r>
              <a:rPr lang="en-GB" dirty="0">
                <a:latin typeface="Twinkl" pitchFamily="50" charset="0"/>
              </a:rPr>
              <a:t>, Ayrshire in 1759.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2670919"/>
            <a:ext cx="5452203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parents were called William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and Agnes.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8" y="3901215"/>
            <a:ext cx="578776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the eldest of seven children.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49" y="4825043"/>
            <a:ext cx="6156880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family were poor, but my father taught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 how to read and write.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32" y="766769"/>
            <a:ext cx="3647008" cy="545369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10" name="Oval 9"/>
          <p:cNvSpPr/>
          <p:nvPr/>
        </p:nvSpPr>
        <p:spPr>
          <a:xfrm>
            <a:off x="6753141" y="510307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12529" y="5010792"/>
            <a:ext cx="11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Alloway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6795" y="1406089"/>
            <a:ext cx="2659311" cy="290585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The house I was born in is now the Robert Burns Birthplace Museum.  It is visited by over 100,000 people every year!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621" y="1406088"/>
            <a:ext cx="2348918" cy="3778308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In the museum, there are hundreds of objects that belonged to me, such as the quills I used to write my famous poems.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3"/>
          <a:stretch/>
        </p:blipFill>
        <p:spPr>
          <a:xfrm>
            <a:off x="-28866" y="2522314"/>
            <a:ext cx="8929585" cy="4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2111458"/>
            <a:ext cx="5024365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father was a tenant farmer and I had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help him on the farm from a young age.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9" y="3559689"/>
            <a:ext cx="4957254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This inspired me to write poems about the different things I saw.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During this time, I wrote my famous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poems about a mouse and a woodlouse!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91" y="1510684"/>
            <a:ext cx="2639647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55650" y="4454196"/>
            <a:ext cx="4265732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Who is the beastie?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50" y="2941968"/>
            <a:ext cx="4265732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guess what the first two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lines of the poem mean?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To a Mouse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657957"/>
            <a:ext cx="37324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1785, I wrote ‘To a Mouse’ after I turned over a tiny field mouse’s nest with my plough.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853758"/>
            <a:ext cx="2550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Wee, </a:t>
            </a:r>
            <a:r>
              <a:rPr lang="en-GB" sz="2000" dirty="0" err="1">
                <a:latin typeface="Twinkl" pitchFamily="50" charset="0"/>
              </a:rPr>
              <a:t>sleekit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cowrin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tim’rous</a:t>
            </a:r>
            <a:r>
              <a:rPr lang="en-GB" sz="2000" dirty="0">
                <a:latin typeface="Twinkl" pitchFamily="50" charset="0"/>
              </a:rPr>
              <a:t> beastie,</a:t>
            </a:r>
          </a:p>
          <a:p>
            <a:r>
              <a:rPr lang="en-GB" sz="2000" dirty="0">
                <a:latin typeface="Twinkl" pitchFamily="50" charset="0"/>
              </a:rPr>
              <a:t/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O, what a panic’s in thy </a:t>
            </a:r>
            <a:r>
              <a:rPr lang="en-GB" sz="2000" dirty="0" err="1">
                <a:latin typeface="Twinkl" pitchFamily="50" charset="0"/>
              </a:rPr>
              <a:t>breastie</a:t>
            </a:r>
            <a:r>
              <a:rPr lang="en-GB" sz="2000" dirty="0">
                <a:latin typeface="Twinkl" pitchFamily="50" charset="0"/>
              </a:rPr>
              <a:t>!</a:t>
            </a:r>
            <a:endParaRPr lang="en-GB" sz="2000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885" y="2517340"/>
            <a:ext cx="4265732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A ballad is a type of poem, often a story set to music. 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Usually the second and fourth lines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in each stanza rhyme.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7" y="4273939"/>
            <a:ext cx="2198307" cy="154313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 Red, Red Rose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6639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inspiration for many of my poems and ballads was about falling in love.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249750"/>
            <a:ext cx="25502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a red, red rose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newly sprung in</a:t>
            </a:r>
          </a:p>
          <a:p>
            <a:pPr fontAlgn="base"/>
            <a:r>
              <a:rPr lang="en-GB" dirty="0">
                <a:latin typeface="Twinkl" pitchFamily="50" charset="0"/>
              </a:rPr>
              <a:t/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the melody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sweetly played 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04563" y="4654225"/>
            <a:ext cx="20085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Is ‘A Red, Red Rose’ a ballad?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5" y="4345497"/>
            <a:ext cx="2727758" cy="251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567" y="4995557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tune.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18140" y="3349351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June;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55091" y="4137472"/>
            <a:ext cx="536730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name them?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49" y="3016841"/>
            <a:ext cx="4932087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Here are just some of the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places I travelled to.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52" y="500197"/>
            <a:ext cx="3811228" cy="569926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Life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314007"/>
            <a:ext cx="359683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1788 I married Jean Armour.</a:t>
            </a:r>
          </a:p>
          <a:p>
            <a:r>
              <a:rPr lang="en-GB" sz="2000" dirty="0">
                <a:latin typeface="Twinkl" pitchFamily="50" charset="0"/>
              </a:rPr>
              <a:t>That year, I also travelled around Scotland collecting local songs and writing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about my travels.  </a:t>
            </a:r>
          </a:p>
        </p:txBody>
      </p:sp>
      <p:sp>
        <p:nvSpPr>
          <p:cNvPr id="2" name="Oval 1"/>
          <p:cNvSpPr/>
          <p:nvPr/>
        </p:nvSpPr>
        <p:spPr>
          <a:xfrm>
            <a:off x="6870584" y="4630723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123966" y="4643306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20713" y="3905438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519066" y="291693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6144939" y="2787710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20370" y="4807996"/>
            <a:ext cx="1831852" cy="1025110"/>
            <a:chOff x="4320370" y="4807996"/>
            <a:chExt cx="1831852" cy="1025110"/>
          </a:xfrm>
        </p:grpSpPr>
        <p:sp>
          <p:nvSpPr>
            <p:cNvPr id="13" name="TextBox 12"/>
            <p:cNvSpPr txBox="1"/>
            <p:nvPr/>
          </p:nvSpPr>
          <p:spPr>
            <a:xfrm>
              <a:off x="4320370" y="5432996"/>
              <a:ext cx="119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Glasgow</a:t>
              </a:r>
            </a:p>
          </p:txBody>
        </p:sp>
        <p:cxnSp>
          <p:nvCxnSpPr>
            <p:cNvPr id="18" name="Straight Connector 17"/>
            <p:cNvCxnSpPr>
              <a:stCxn id="8" idx="3"/>
              <a:endCxn id="13" idx="3"/>
            </p:cNvCxnSpPr>
            <p:nvPr/>
          </p:nvCxnSpPr>
          <p:spPr>
            <a:xfrm flipH="1">
              <a:off x="5515009" y="4807996"/>
              <a:ext cx="637213" cy="825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035274" y="4795413"/>
            <a:ext cx="1441976" cy="1342611"/>
            <a:chOff x="7035274" y="4795413"/>
            <a:chExt cx="1441976" cy="1342611"/>
          </a:xfrm>
        </p:grpSpPr>
        <p:sp>
          <p:nvSpPr>
            <p:cNvPr id="3" name="TextBox 2"/>
            <p:cNvSpPr txBox="1"/>
            <p:nvPr/>
          </p:nvSpPr>
          <p:spPr>
            <a:xfrm>
              <a:off x="7105153" y="5737914"/>
              <a:ext cx="1372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Edinburgh</a:t>
              </a:r>
            </a:p>
          </p:txBody>
        </p:sp>
        <p:cxnSp>
          <p:nvCxnSpPr>
            <p:cNvPr id="20" name="Straight Connector 19"/>
            <p:cNvCxnSpPr>
              <a:stCxn id="3" idx="0"/>
              <a:endCxn id="2" idx="5"/>
            </p:cNvCxnSpPr>
            <p:nvPr/>
          </p:nvCxnSpPr>
          <p:spPr>
            <a:xfrm flipH="1" flipV="1">
              <a:off x="7035274" y="4795413"/>
              <a:ext cx="755928" cy="94250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41412" y="1600939"/>
            <a:ext cx="2248555" cy="1186771"/>
            <a:chOff x="6241412" y="1600939"/>
            <a:chExt cx="2248555" cy="1186771"/>
          </a:xfrm>
        </p:grpSpPr>
        <p:sp>
          <p:nvSpPr>
            <p:cNvPr id="16" name="TextBox 15"/>
            <p:cNvSpPr txBox="1"/>
            <p:nvPr/>
          </p:nvSpPr>
          <p:spPr>
            <a:xfrm>
              <a:off x="7216362" y="1600939"/>
              <a:ext cx="1273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Inverness</a:t>
              </a:r>
            </a:p>
          </p:txBody>
        </p:sp>
        <p:cxnSp>
          <p:nvCxnSpPr>
            <p:cNvPr id="23" name="Straight Connector 22"/>
            <p:cNvCxnSpPr>
              <a:stCxn id="12" idx="0"/>
              <a:endCxn id="16" idx="1"/>
            </p:cNvCxnSpPr>
            <p:nvPr/>
          </p:nvCxnSpPr>
          <p:spPr>
            <a:xfrm flipV="1">
              <a:off x="6241412" y="1800994"/>
              <a:ext cx="974950" cy="9867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43214" y="2045294"/>
            <a:ext cx="1208653" cy="871641"/>
            <a:chOff x="7243214" y="2045294"/>
            <a:chExt cx="1208653" cy="871641"/>
          </a:xfrm>
        </p:grpSpPr>
        <p:sp>
          <p:nvSpPr>
            <p:cNvPr id="15" name="TextBox 14"/>
            <p:cNvSpPr txBox="1"/>
            <p:nvPr/>
          </p:nvSpPr>
          <p:spPr>
            <a:xfrm>
              <a:off x="7243214" y="2045294"/>
              <a:ext cx="120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Aberdeen</a:t>
              </a:r>
            </a:p>
          </p:txBody>
        </p:sp>
        <p:cxnSp>
          <p:nvCxnSpPr>
            <p:cNvPr id="26" name="Straight Connector 25"/>
            <p:cNvCxnSpPr>
              <a:stCxn id="10" idx="0"/>
              <a:endCxn id="15" idx="2"/>
            </p:cNvCxnSpPr>
            <p:nvPr/>
          </p:nvCxnSpPr>
          <p:spPr>
            <a:xfrm flipV="1">
              <a:off x="7615539" y="2445404"/>
              <a:ext cx="232002" cy="4715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885403" y="4070128"/>
            <a:ext cx="1659915" cy="492565"/>
            <a:chOff x="6885403" y="4070128"/>
            <a:chExt cx="1659915" cy="492565"/>
          </a:xfrm>
        </p:grpSpPr>
        <p:sp>
          <p:nvSpPr>
            <p:cNvPr id="14" name="TextBox 13"/>
            <p:cNvSpPr txBox="1"/>
            <p:nvPr/>
          </p:nvSpPr>
          <p:spPr>
            <a:xfrm>
              <a:off x="7712012" y="4162583"/>
              <a:ext cx="833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Perth</a:t>
              </a:r>
            </a:p>
          </p:txBody>
        </p:sp>
        <p:cxnSp>
          <p:nvCxnSpPr>
            <p:cNvPr id="29" name="Straight Connector 28"/>
            <p:cNvCxnSpPr>
              <a:stCxn id="9" idx="5"/>
              <a:endCxn id="14" idx="1"/>
            </p:cNvCxnSpPr>
            <p:nvPr/>
          </p:nvCxnSpPr>
          <p:spPr>
            <a:xfrm>
              <a:off x="6885403" y="4070128"/>
              <a:ext cx="826609" cy="2925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146695" y="4989095"/>
            <a:ext cx="2803456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dot to reveal the place name!</a:t>
            </a:r>
          </a:p>
        </p:txBody>
      </p:sp>
      <p:sp>
        <p:nvSpPr>
          <p:cNvPr id="32" name="Oval 31"/>
          <p:cNvSpPr/>
          <p:nvPr/>
        </p:nvSpPr>
        <p:spPr>
          <a:xfrm>
            <a:off x="7098220" y="372088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291166" y="3642465"/>
            <a:ext cx="1213401" cy="400110"/>
            <a:chOff x="7291166" y="3642465"/>
            <a:chExt cx="1213401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7479710" y="3642465"/>
              <a:ext cx="1024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Dundee</a:t>
              </a:r>
            </a:p>
          </p:txBody>
        </p:sp>
        <p:cxnSp>
          <p:nvCxnSpPr>
            <p:cNvPr id="36" name="Straight Connector 35"/>
            <p:cNvCxnSpPr>
              <a:stCxn id="32" idx="6"/>
              <a:endCxn id="35" idx="1"/>
            </p:cNvCxnSpPr>
            <p:nvPr/>
          </p:nvCxnSpPr>
          <p:spPr>
            <a:xfrm>
              <a:off x="7291166" y="3817354"/>
              <a:ext cx="188544" cy="251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6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" grpId="0" animBg="1"/>
      <p:bldP spid="8" grpId="0" animBg="1"/>
      <p:bldP spid="9" grpId="0" animBg="1"/>
      <p:bldP spid="10" grpId="0" animBg="1"/>
      <p:bldP spid="12" grpId="0" animBg="1"/>
      <p:bldP spid="28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534</TotalTime>
  <Words>715</Words>
  <Application>Microsoft Office PowerPoint</Application>
  <PresentationFormat>On-screen Show (4:3)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Twinkl</vt:lpstr>
      <vt:lpstr>Calibri</vt:lpstr>
      <vt:lpstr>Office Theme</vt:lpstr>
      <vt:lpstr>PowerPoint Presentation</vt:lpstr>
      <vt:lpstr>All about Robert Burns</vt:lpstr>
      <vt:lpstr>Did You Know?</vt:lpstr>
      <vt:lpstr>Robert Burns’ Early Life </vt:lpstr>
      <vt:lpstr>Did You Know?</vt:lpstr>
      <vt:lpstr>Robert Burns’ Early Life </vt:lpstr>
      <vt:lpstr>To a Mouse</vt:lpstr>
      <vt:lpstr>A Red, Red Rose</vt:lpstr>
      <vt:lpstr>Robert Burns’ Life </vt:lpstr>
      <vt:lpstr>Robert Burns’ Death</vt:lpstr>
      <vt:lpstr>Did You Know?</vt:lpstr>
      <vt:lpstr>Burns’ Night</vt:lpstr>
      <vt:lpstr>Selkirk Grace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Calder, Jenna</cp:lastModifiedBy>
  <cp:revision>54</cp:revision>
  <dcterms:created xsi:type="dcterms:W3CDTF">2019-12-06T15:24:10Z</dcterms:created>
  <dcterms:modified xsi:type="dcterms:W3CDTF">2020-12-08T16:06:23Z</dcterms:modified>
</cp:coreProperties>
</file>