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2" d="100"/>
          <a:sy n="42" d="100"/>
        </p:scale>
        <p:origin x="243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73A752-348B-4909-82CD-BC33750BA10D}" type="datetimeFigureOut">
              <a:rPr lang="en-GB" smtClean="0"/>
              <a:t>21/05/2020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06A72A-505B-4256-8702-6E428EE2AF08}" type="slidenum">
              <a:rPr lang="en-GB" smtClean="0"/>
              <a:t>‹#›</a:t>
            </a:fld>
            <a:endParaRPr lang="en-GB"/>
          </a:p>
        </p:txBody>
      </p:sp>
    </p:spTree>
    <p:extLst>
      <p:ext uri="{BB962C8B-B14F-4D97-AF65-F5344CB8AC3E}">
        <p14:creationId xmlns:p14="http://schemas.microsoft.com/office/powerpoint/2010/main" val="296305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73A752-348B-4909-82CD-BC33750BA10D}" type="datetimeFigureOut">
              <a:rPr lang="en-GB" smtClean="0"/>
              <a:t>21/05/2020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06A72A-505B-4256-8702-6E428EE2AF08}" type="slidenum">
              <a:rPr lang="en-GB" smtClean="0"/>
              <a:t>‹#›</a:t>
            </a:fld>
            <a:endParaRPr lang="en-GB"/>
          </a:p>
        </p:txBody>
      </p:sp>
    </p:spTree>
    <p:extLst>
      <p:ext uri="{BB962C8B-B14F-4D97-AF65-F5344CB8AC3E}">
        <p14:creationId xmlns:p14="http://schemas.microsoft.com/office/powerpoint/2010/main" val="937008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73A752-348B-4909-82CD-BC33750BA10D}" type="datetimeFigureOut">
              <a:rPr lang="en-GB" smtClean="0"/>
              <a:t>21/05/2020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06A72A-505B-4256-8702-6E428EE2AF08}" type="slidenum">
              <a:rPr lang="en-GB" smtClean="0"/>
              <a:t>‹#›</a:t>
            </a:fld>
            <a:endParaRPr lang="en-GB"/>
          </a:p>
        </p:txBody>
      </p:sp>
    </p:spTree>
    <p:extLst>
      <p:ext uri="{BB962C8B-B14F-4D97-AF65-F5344CB8AC3E}">
        <p14:creationId xmlns:p14="http://schemas.microsoft.com/office/powerpoint/2010/main" val="596752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73A752-348B-4909-82CD-BC33750BA10D}" type="datetimeFigureOut">
              <a:rPr lang="en-GB" smtClean="0"/>
              <a:t>21/05/2020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06A72A-505B-4256-8702-6E428EE2AF08}" type="slidenum">
              <a:rPr lang="en-GB" smtClean="0"/>
              <a:t>‹#›</a:t>
            </a:fld>
            <a:endParaRPr lang="en-GB"/>
          </a:p>
        </p:txBody>
      </p:sp>
    </p:spTree>
    <p:extLst>
      <p:ext uri="{BB962C8B-B14F-4D97-AF65-F5344CB8AC3E}">
        <p14:creationId xmlns:p14="http://schemas.microsoft.com/office/powerpoint/2010/main" val="1196485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73A752-348B-4909-82CD-BC33750BA10D}" type="datetimeFigureOut">
              <a:rPr lang="en-GB" smtClean="0"/>
              <a:t>21/05/2020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06A72A-505B-4256-8702-6E428EE2AF08}" type="slidenum">
              <a:rPr lang="en-GB" smtClean="0"/>
              <a:t>‹#›</a:t>
            </a:fld>
            <a:endParaRPr lang="en-GB"/>
          </a:p>
        </p:txBody>
      </p:sp>
    </p:spTree>
    <p:extLst>
      <p:ext uri="{BB962C8B-B14F-4D97-AF65-F5344CB8AC3E}">
        <p14:creationId xmlns:p14="http://schemas.microsoft.com/office/powerpoint/2010/main" val="3543711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73A752-348B-4909-82CD-BC33750BA10D}" type="datetimeFigureOut">
              <a:rPr lang="en-GB" smtClean="0"/>
              <a:t>21/05/2020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06A72A-505B-4256-8702-6E428EE2AF08}" type="slidenum">
              <a:rPr lang="en-GB" smtClean="0"/>
              <a:t>‹#›</a:t>
            </a:fld>
            <a:endParaRPr lang="en-GB"/>
          </a:p>
        </p:txBody>
      </p:sp>
    </p:spTree>
    <p:extLst>
      <p:ext uri="{BB962C8B-B14F-4D97-AF65-F5344CB8AC3E}">
        <p14:creationId xmlns:p14="http://schemas.microsoft.com/office/powerpoint/2010/main" val="222847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73A752-348B-4909-82CD-BC33750BA10D}" type="datetimeFigureOut">
              <a:rPr lang="en-GB" smtClean="0"/>
              <a:t>21/05/2020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206A72A-505B-4256-8702-6E428EE2AF08}" type="slidenum">
              <a:rPr lang="en-GB" smtClean="0"/>
              <a:t>‹#›</a:t>
            </a:fld>
            <a:endParaRPr lang="en-GB"/>
          </a:p>
        </p:txBody>
      </p:sp>
    </p:spTree>
    <p:extLst>
      <p:ext uri="{BB962C8B-B14F-4D97-AF65-F5344CB8AC3E}">
        <p14:creationId xmlns:p14="http://schemas.microsoft.com/office/powerpoint/2010/main" val="3282886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73A752-348B-4909-82CD-BC33750BA10D}" type="datetimeFigureOut">
              <a:rPr lang="en-GB" smtClean="0"/>
              <a:t>21/05/2020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206A72A-505B-4256-8702-6E428EE2AF08}" type="slidenum">
              <a:rPr lang="en-GB" smtClean="0"/>
              <a:t>‹#›</a:t>
            </a:fld>
            <a:endParaRPr lang="en-GB"/>
          </a:p>
        </p:txBody>
      </p:sp>
    </p:spTree>
    <p:extLst>
      <p:ext uri="{BB962C8B-B14F-4D97-AF65-F5344CB8AC3E}">
        <p14:creationId xmlns:p14="http://schemas.microsoft.com/office/powerpoint/2010/main" val="2926155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73A752-348B-4909-82CD-BC33750BA10D}" type="datetimeFigureOut">
              <a:rPr lang="en-GB" smtClean="0"/>
              <a:t>21/05/2020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206A72A-505B-4256-8702-6E428EE2AF08}" type="slidenum">
              <a:rPr lang="en-GB" smtClean="0"/>
              <a:t>‹#›</a:t>
            </a:fld>
            <a:endParaRPr lang="en-GB"/>
          </a:p>
        </p:txBody>
      </p:sp>
    </p:spTree>
    <p:extLst>
      <p:ext uri="{BB962C8B-B14F-4D97-AF65-F5344CB8AC3E}">
        <p14:creationId xmlns:p14="http://schemas.microsoft.com/office/powerpoint/2010/main" val="257231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073A752-348B-4909-82CD-BC33750BA10D}" type="datetimeFigureOut">
              <a:rPr lang="en-GB" smtClean="0"/>
              <a:t>21/05/2020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06A72A-505B-4256-8702-6E428EE2AF08}" type="slidenum">
              <a:rPr lang="en-GB" smtClean="0"/>
              <a:t>‹#›</a:t>
            </a:fld>
            <a:endParaRPr lang="en-GB"/>
          </a:p>
        </p:txBody>
      </p:sp>
    </p:spTree>
    <p:extLst>
      <p:ext uri="{BB962C8B-B14F-4D97-AF65-F5344CB8AC3E}">
        <p14:creationId xmlns:p14="http://schemas.microsoft.com/office/powerpoint/2010/main" val="2344208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073A752-348B-4909-82CD-BC33750BA10D}" type="datetimeFigureOut">
              <a:rPr lang="en-GB" smtClean="0"/>
              <a:t>21/05/2020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06A72A-505B-4256-8702-6E428EE2AF08}" type="slidenum">
              <a:rPr lang="en-GB" smtClean="0"/>
              <a:t>‹#›</a:t>
            </a:fld>
            <a:endParaRPr lang="en-GB"/>
          </a:p>
        </p:txBody>
      </p:sp>
    </p:spTree>
    <p:extLst>
      <p:ext uri="{BB962C8B-B14F-4D97-AF65-F5344CB8AC3E}">
        <p14:creationId xmlns:p14="http://schemas.microsoft.com/office/powerpoint/2010/main" val="3717100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073A752-348B-4909-82CD-BC33750BA10D}" type="datetimeFigureOut">
              <a:rPr lang="en-GB" smtClean="0"/>
              <a:t>21/05/2020</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206A72A-505B-4256-8702-6E428EE2AF08}" type="slidenum">
              <a:rPr lang="en-GB" smtClean="0"/>
              <a:t>‹#›</a:t>
            </a:fld>
            <a:endParaRPr lang="en-GB"/>
          </a:p>
        </p:txBody>
      </p:sp>
    </p:spTree>
    <p:extLst>
      <p:ext uri="{BB962C8B-B14F-4D97-AF65-F5344CB8AC3E}">
        <p14:creationId xmlns:p14="http://schemas.microsoft.com/office/powerpoint/2010/main" val="24852267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2000" r="-22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71486" y="591278"/>
            <a:ext cx="5915025" cy="1209641"/>
          </a:xfrm>
          <a:solidFill>
            <a:schemeClr val="bg1"/>
          </a:solidFill>
          <a:ln w="57150">
            <a:solidFill>
              <a:schemeClr val="accent1"/>
            </a:solidFill>
          </a:ln>
        </p:spPr>
        <p:txBody>
          <a:bodyPr>
            <a:noAutofit/>
          </a:bodyPr>
          <a:lstStyle/>
          <a:p>
            <a:pPr algn="ctr"/>
            <a:r>
              <a:rPr lang="en-GB" sz="2000" b="1" dirty="0">
                <a:latin typeface="Century Gothic" panose="020B0502020202020204" pitchFamily="34" charset="0"/>
              </a:rPr>
              <a:t>Barr Primary School and EYC Virtual Sports Scorecard</a:t>
            </a:r>
            <a:br>
              <a:rPr lang="en-GB" sz="2000" dirty="0">
                <a:latin typeface="Century Gothic" panose="020B0502020202020204" pitchFamily="34" charset="0"/>
              </a:rPr>
            </a:br>
            <a:r>
              <a:rPr lang="en-GB" sz="1100" dirty="0">
                <a:latin typeface="Century Gothic" panose="020B0502020202020204" pitchFamily="34" charset="0"/>
              </a:rPr>
              <a:t>On the table below record any times, distances or scores from the events you took part in.  If you did not take part in an event then leave the box blank.  There are some events not listed as they did not require a score, distance or time.</a:t>
            </a:r>
            <a:endParaRPr lang="en-GB" sz="2800" dirty="0">
              <a:latin typeface="Century Gothic" panose="020B0502020202020204"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158872973"/>
              </p:ext>
            </p:extLst>
          </p:nvPr>
        </p:nvGraphicFramePr>
        <p:xfrm>
          <a:off x="471485" y="1927502"/>
          <a:ext cx="5915026" cy="6759309"/>
        </p:xfrm>
        <a:graphic>
          <a:graphicData uri="http://schemas.openxmlformats.org/drawingml/2006/table">
            <a:tbl>
              <a:tblPr firstRow="1" bandRow="1">
                <a:tableStyleId>{5940675A-B579-460E-94D1-54222C63F5DA}</a:tableStyleId>
              </a:tblPr>
              <a:tblGrid>
                <a:gridCol w="2957513">
                  <a:extLst>
                    <a:ext uri="{9D8B030D-6E8A-4147-A177-3AD203B41FA5}">
                      <a16:colId xmlns:a16="http://schemas.microsoft.com/office/drawing/2014/main" val="846791464"/>
                    </a:ext>
                  </a:extLst>
                </a:gridCol>
                <a:gridCol w="2957513">
                  <a:extLst>
                    <a:ext uri="{9D8B030D-6E8A-4147-A177-3AD203B41FA5}">
                      <a16:colId xmlns:a16="http://schemas.microsoft.com/office/drawing/2014/main" val="3113587696"/>
                    </a:ext>
                  </a:extLst>
                </a:gridCol>
              </a:tblGrid>
              <a:tr h="293883">
                <a:tc>
                  <a:txBody>
                    <a:bodyPr/>
                    <a:lstStyle/>
                    <a:p>
                      <a:pPr algn="ctr"/>
                      <a:r>
                        <a:rPr lang="en-GB" sz="1050" b="1" dirty="0">
                          <a:latin typeface="Century Gothic" panose="020B0502020202020204" pitchFamily="34" charset="0"/>
                        </a:rPr>
                        <a:t>Activity</a:t>
                      </a: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b="1" dirty="0">
                          <a:latin typeface="Century Gothic" panose="020B0502020202020204" pitchFamily="34" charset="0"/>
                        </a:rPr>
                        <a:t>Score, Distance or Time</a:t>
                      </a: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108995577"/>
                  </a:ext>
                </a:extLst>
              </a:tr>
              <a:tr h="293883">
                <a:tc>
                  <a:txBody>
                    <a:bodyPr/>
                    <a:lstStyle/>
                    <a:p>
                      <a:pPr algn="ctr"/>
                      <a:r>
                        <a:rPr lang="en-GB" sz="1050" dirty="0">
                          <a:latin typeface="Century Gothic" panose="020B0502020202020204" pitchFamily="34" charset="0"/>
                        </a:rPr>
                        <a:t>Tea Bag Challenge</a:t>
                      </a: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endParaRPr lang="en-GB" sz="1050" dirty="0">
                        <a:latin typeface="Century Gothic" panose="020B0502020202020204" pitchFamily="3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4052115172"/>
                  </a:ext>
                </a:extLst>
              </a:tr>
              <a:tr h="293883">
                <a:tc>
                  <a:txBody>
                    <a:bodyPr/>
                    <a:lstStyle/>
                    <a:p>
                      <a:pPr algn="ctr"/>
                      <a:r>
                        <a:rPr lang="en-GB" sz="1050" dirty="0">
                          <a:latin typeface="Century Gothic" panose="020B0502020202020204" pitchFamily="34" charset="0"/>
                        </a:rPr>
                        <a:t>Egg/Potato and Spoon Race</a:t>
                      </a: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endParaRPr lang="en-GB" sz="1050" dirty="0">
                        <a:latin typeface="Century Gothic" panose="020B0502020202020204" pitchFamily="3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687720069"/>
                  </a:ext>
                </a:extLst>
              </a:tr>
              <a:tr h="293883">
                <a:tc>
                  <a:txBody>
                    <a:bodyPr/>
                    <a:lstStyle/>
                    <a:p>
                      <a:pPr algn="ctr"/>
                      <a:r>
                        <a:rPr lang="en-GB" sz="1050" dirty="0">
                          <a:latin typeface="Century Gothic" panose="020B0502020202020204" pitchFamily="34" charset="0"/>
                        </a:rPr>
                        <a:t>Wellie Toss</a:t>
                      </a: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endParaRPr lang="en-GB" sz="1050" dirty="0">
                        <a:latin typeface="Century Gothic" panose="020B0502020202020204" pitchFamily="3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920603535"/>
                  </a:ext>
                </a:extLst>
              </a:tr>
              <a:tr h="293883">
                <a:tc>
                  <a:txBody>
                    <a:bodyPr/>
                    <a:lstStyle/>
                    <a:p>
                      <a:pPr algn="ctr"/>
                      <a:r>
                        <a:rPr lang="en-GB" sz="1050" dirty="0">
                          <a:latin typeface="Century Gothic" panose="020B0502020202020204" pitchFamily="34" charset="0"/>
                        </a:rPr>
                        <a:t>Target Practice</a:t>
                      </a: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endParaRPr lang="en-GB" sz="1050" dirty="0">
                        <a:latin typeface="Century Gothic" panose="020B0502020202020204" pitchFamily="3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691984584"/>
                  </a:ext>
                </a:extLst>
              </a:tr>
              <a:tr h="293883">
                <a:tc>
                  <a:txBody>
                    <a:bodyPr/>
                    <a:lstStyle/>
                    <a:p>
                      <a:pPr algn="ctr"/>
                      <a:r>
                        <a:rPr lang="en-GB" sz="1050" dirty="0" err="1">
                          <a:latin typeface="Century Gothic" panose="020B0502020202020204" pitchFamily="34" charset="0"/>
                        </a:rPr>
                        <a:t>Keepy</a:t>
                      </a:r>
                      <a:r>
                        <a:rPr lang="en-GB" sz="1050" dirty="0">
                          <a:latin typeface="Century Gothic" panose="020B0502020202020204" pitchFamily="34" charset="0"/>
                        </a:rPr>
                        <a:t> </a:t>
                      </a:r>
                      <a:r>
                        <a:rPr lang="en-GB" sz="1050" dirty="0" err="1">
                          <a:latin typeface="Century Gothic" panose="020B0502020202020204" pitchFamily="34" charset="0"/>
                        </a:rPr>
                        <a:t>Uppys</a:t>
                      </a:r>
                      <a:endParaRPr lang="en-GB" sz="1050" dirty="0">
                        <a:latin typeface="Century Gothic" panose="020B0502020202020204" pitchFamily="3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endParaRPr lang="en-GB" sz="1050" dirty="0">
                        <a:latin typeface="Century Gothic" panose="020B0502020202020204" pitchFamily="3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819168136"/>
                  </a:ext>
                </a:extLst>
              </a:tr>
              <a:tr h="293883">
                <a:tc>
                  <a:txBody>
                    <a:bodyPr/>
                    <a:lstStyle/>
                    <a:p>
                      <a:pPr algn="ctr"/>
                      <a:r>
                        <a:rPr lang="en-GB" sz="1050" dirty="0">
                          <a:latin typeface="Century Gothic" panose="020B0502020202020204" pitchFamily="34" charset="0"/>
                        </a:rPr>
                        <a:t>Cushion Race</a:t>
                      </a: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endParaRPr lang="en-GB" sz="1050" dirty="0">
                        <a:latin typeface="Century Gothic" panose="020B0502020202020204" pitchFamily="3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3619192269"/>
                  </a:ext>
                </a:extLst>
              </a:tr>
              <a:tr h="293883">
                <a:tc>
                  <a:txBody>
                    <a:bodyPr/>
                    <a:lstStyle/>
                    <a:p>
                      <a:pPr algn="ctr"/>
                      <a:r>
                        <a:rPr lang="en-GB" sz="1050" dirty="0">
                          <a:latin typeface="Century Gothic" panose="020B0502020202020204" pitchFamily="34" charset="0"/>
                        </a:rPr>
                        <a:t>Fitness Circuit</a:t>
                      </a: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endParaRPr lang="en-GB" sz="1050" dirty="0">
                        <a:latin typeface="Century Gothic" panose="020B0502020202020204" pitchFamily="3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355540762"/>
                  </a:ext>
                </a:extLst>
              </a:tr>
              <a:tr h="293883">
                <a:tc>
                  <a:txBody>
                    <a:bodyPr/>
                    <a:lstStyle/>
                    <a:p>
                      <a:pPr algn="ctr"/>
                      <a:r>
                        <a:rPr lang="en-GB" sz="1050" dirty="0">
                          <a:latin typeface="Century Gothic" panose="020B0502020202020204" pitchFamily="34" charset="0"/>
                        </a:rPr>
                        <a:t>Timed Scavenger Hunt</a:t>
                      </a: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endParaRPr lang="en-GB" sz="1050" dirty="0">
                        <a:latin typeface="Century Gothic" panose="020B0502020202020204" pitchFamily="3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493985500"/>
                  </a:ext>
                </a:extLst>
              </a:tr>
              <a:tr h="293883">
                <a:tc>
                  <a:txBody>
                    <a:bodyPr/>
                    <a:lstStyle/>
                    <a:p>
                      <a:pPr algn="ctr"/>
                      <a:r>
                        <a:rPr lang="en-GB" sz="1050" dirty="0">
                          <a:latin typeface="Century Gothic" panose="020B0502020202020204" pitchFamily="34" charset="0"/>
                        </a:rPr>
                        <a:t>Bat and Ball Challenge</a:t>
                      </a: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endParaRPr lang="en-GB" sz="1050" dirty="0">
                        <a:latin typeface="Century Gothic" panose="020B0502020202020204" pitchFamily="3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148137873"/>
                  </a:ext>
                </a:extLst>
              </a:tr>
              <a:tr h="293883">
                <a:tc>
                  <a:txBody>
                    <a:bodyPr/>
                    <a:lstStyle/>
                    <a:p>
                      <a:pPr algn="ctr"/>
                      <a:r>
                        <a:rPr lang="en-GB" sz="1050" dirty="0">
                          <a:latin typeface="Century Gothic" panose="020B0502020202020204" pitchFamily="34" charset="0"/>
                        </a:rPr>
                        <a:t>The</a:t>
                      </a:r>
                      <a:r>
                        <a:rPr lang="en-GB" sz="1050" baseline="0" dirty="0">
                          <a:latin typeface="Century Gothic" panose="020B0502020202020204" pitchFamily="34" charset="0"/>
                        </a:rPr>
                        <a:t> Cup Challenge</a:t>
                      </a:r>
                      <a:endParaRPr lang="en-GB" sz="1050" dirty="0">
                        <a:latin typeface="Century Gothic" panose="020B0502020202020204" pitchFamily="3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endParaRPr lang="en-GB" sz="1050" dirty="0">
                        <a:latin typeface="Century Gothic" panose="020B0502020202020204" pitchFamily="3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493703172"/>
                  </a:ext>
                </a:extLst>
              </a:tr>
              <a:tr h="293883">
                <a:tc>
                  <a:txBody>
                    <a:bodyPr/>
                    <a:lstStyle/>
                    <a:p>
                      <a:pPr algn="ctr"/>
                      <a:r>
                        <a:rPr lang="en-GB" sz="1050" dirty="0">
                          <a:latin typeface="Century Gothic" panose="020B0502020202020204" pitchFamily="34" charset="0"/>
                        </a:rPr>
                        <a:t>Toilet Roll Race</a:t>
                      </a: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endParaRPr lang="en-GB" sz="1050" dirty="0">
                        <a:latin typeface="Century Gothic" panose="020B0502020202020204" pitchFamily="3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3384713078"/>
                  </a:ext>
                </a:extLst>
              </a:tr>
              <a:tr h="293883">
                <a:tc>
                  <a:txBody>
                    <a:bodyPr/>
                    <a:lstStyle/>
                    <a:p>
                      <a:pPr algn="ctr"/>
                      <a:r>
                        <a:rPr lang="en-GB" sz="1050" dirty="0">
                          <a:latin typeface="Century Gothic" panose="020B0502020202020204" pitchFamily="34" charset="0"/>
                        </a:rPr>
                        <a:t>Floor is Lava</a:t>
                      </a: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endParaRPr lang="en-GB" sz="1050" dirty="0">
                        <a:latin typeface="Century Gothic" panose="020B0502020202020204" pitchFamily="3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248954661"/>
                  </a:ext>
                </a:extLst>
              </a:tr>
              <a:tr h="293883">
                <a:tc>
                  <a:txBody>
                    <a:bodyPr/>
                    <a:lstStyle/>
                    <a:p>
                      <a:pPr algn="ctr"/>
                      <a:r>
                        <a:rPr lang="en-GB" sz="1050" dirty="0">
                          <a:latin typeface="Century Gothic" panose="020B0502020202020204" pitchFamily="34" charset="0"/>
                        </a:rPr>
                        <a:t>Head, Shoulders,</a:t>
                      </a:r>
                      <a:r>
                        <a:rPr lang="en-GB" sz="1050" baseline="0" dirty="0">
                          <a:latin typeface="Century Gothic" panose="020B0502020202020204" pitchFamily="34" charset="0"/>
                        </a:rPr>
                        <a:t> Knees and Toes</a:t>
                      </a:r>
                      <a:endParaRPr lang="en-GB" sz="1050" dirty="0">
                        <a:latin typeface="Century Gothic" panose="020B0502020202020204" pitchFamily="3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endParaRPr lang="en-GB" sz="1050" dirty="0">
                        <a:latin typeface="Century Gothic" panose="020B0502020202020204" pitchFamily="3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5136373"/>
                  </a:ext>
                </a:extLst>
              </a:tr>
              <a:tr h="293883">
                <a:tc>
                  <a:txBody>
                    <a:bodyPr/>
                    <a:lstStyle/>
                    <a:p>
                      <a:pPr algn="ctr"/>
                      <a:r>
                        <a:rPr lang="en-GB" sz="1050" dirty="0">
                          <a:latin typeface="Century Gothic" panose="020B0502020202020204" pitchFamily="34" charset="0"/>
                        </a:rPr>
                        <a:t>Around Your Waist</a:t>
                      </a: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endParaRPr lang="en-GB" sz="1050" dirty="0">
                        <a:latin typeface="Century Gothic" panose="020B0502020202020204" pitchFamily="3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3957343206"/>
                  </a:ext>
                </a:extLst>
              </a:tr>
              <a:tr h="293883">
                <a:tc>
                  <a:txBody>
                    <a:bodyPr/>
                    <a:lstStyle/>
                    <a:p>
                      <a:pPr algn="ctr"/>
                      <a:r>
                        <a:rPr lang="en-GB" sz="1050" dirty="0">
                          <a:latin typeface="Century Gothic" panose="020B0502020202020204" pitchFamily="34" charset="0"/>
                        </a:rPr>
                        <a:t>Sped Jumps</a:t>
                      </a: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endParaRPr lang="en-GB" sz="1050" dirty="0">
                        <a:latin typeface="Century Gothic" panose="020B0502020202020204" pitchFamily="3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763547325"/>
                  </a:ext>
                </a:extLst>
              </a:tr>
              <a:tr h="293883">
                <a:tc>
                  <a:txBody>
                    <a:bodyPr/>
                    <a:lstStyle/>
                    <a:p>
                      <a:pPr algn="ctr"/>
                      <a:r>
                        <a:rPr lang="en-GB" sz="1050" dirty="0">
                          <a:latin typeface="Century Gothic" panose="020B0502020202020204" pitchFamily="34" charset="0"/>
                        </a:rPr>
                        <a:t>Sock Challenge</a:t>
                      </a: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endParaRPr lang="en-GB" sz="1050" dirty="0">
                        <a:latin typeface="Century Gothic" panose="020B0502020202020204" pitchFamily="3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747249455"/>
                  </a:ext>
                </a:extLst>
              </a:tr>
              <a:tr h="293883">
                <a:tc>
                  <a:txBody>
                    <a:bodyPr/>
                    <a:lstStyle/>
                    <a:p>
                      <a:pPr algn="ctr"/>
                      <a:r>
                        <a:rPr lang="en-GB" sz="1050" dirty="0">
                          <a:latin typeface="Century Gothic" panose="020B0502020202020204" pitchFamily="34" charset="0"/>
                        </a:rPr>
                        <a:t>Throw and Clap Challenge</a:t>
                      </a: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endParaRPr lang="en-GB" sz="1050" dirty="0">
                        <a:latin typeface="Century Gothic" panose="020B0502020202020204" pitchFamily="3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453169956"/>
                  </a:ext>
                </a:extLst>
              </a:tr>
              <a:tr h="293883">
                <a:tc>
                  <a:txBody>
                    <a:bodyPr/>
                    <a:lstStyle/>
                    <a:p>
                      <a:pPr algn="ctr"/>
                      <a:r>
                        <a:rPr lang="en-GB" sz="1050" dirty="0">
                          <a:latin typeface="Century Gothic" panose="020B0502020202020204" pitchFamily="34" charset="0"/>
                        </a:rPr>
                        <a:t>Water Bottle Challenge</a:t>
                      </a: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endParaRPr lang="en-GB" sz="1050" dirty="0">
                        <a:latin typeface="Century Gothic" panose="020B0502020202020204" pitchFamily="3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3426711167"/>
                  </a:ext>
                </a:extLst>
              </a:tr>
              <a:tr h="293883">
                <a:tc>
                  <a:txBody>
                    <a:bodyPr/>
                    <a:lstStyle/>
                    <a:p>
                      <a:pPr algn="ctr"/>
                      <a:r>
                        <a:rPr lang="en-GB" sz="1050" dirty="0">
                          <a:latin typeface="Century Gothic" panose="020B0502020202020204" pitchFamily="34" charset="0"/>
                        </a:rPr>
                        <a:t>Marathon Challenge</a:t>
                      </a: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endParaRPr lang="en-GB" sz="1050" dirty="0">
                        <a:latin typeface="Century Gothic" panose="020B0502020202020204" pitchFamily="3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984726231"/>
                  </a:ext>
                </a:extLst>
              </a:tr>
              <a:tr h="293883">
                <a:tc>
                  <a:txBody>
                    <a:bodyPr/>
                    <a:lstStyle/>
                    <a:p>
                      <a:pPr algn="ctr"/>
                      <a:r>
                        <a:rPr lang="en-GB" sz="1050" dirty="0">
                          <a:latin typeface="Century Gothic" panose="020B0502020202020204" pitchFamily="34" charset="0"/>
                        </a:rPr>
                        <a:t>Long Jump Challenge</a:t>
                      </a: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endParaRPr lang="en-GB" sz="1050" dirty="0">
                        <a:latin typeface="Century Gothic" panose="020B0502020202020204" pitchFamily="3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4294193784"/>
                  </a:ext>
                </a:extLst>
              </a:tr>
              <a:tr h="293883">
                <a:tc>
                  <a:txBody>
                    <a:bodyPr/>
                    <a:lstStyle/>
                    <a:p>
                      <a:pPr algn="ctr"/>
                      <a:r>
                        <a:rPr lang="en-GB" sz="1050" dirty="0">
                          <a:latin typeface="Century Gothic" panose="020B0502020202020204" pitchFamily="34" charset="0"/>
                        </a:rPr>
                        <a:t>Under and Over Challenge</a:t>
                      </a: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endParaRPr lang="en-GB" sz="1050" dirty="0">
                        <a:latin typeface="Century Gothic" panose="020B0502020202020204" pitchFamily="3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488153051"/>
                  </a:ext>
                </a:extLst>
              </a:tr>
              <a:tr h="293883">
                <a:tc>
                  <a:txBody>
                    <a:bodyPr/>
                    <a:lstStyle/>
                    <a:p>
                      <a:pPr algn="ctr"/>
                      <a:r>
                        <a:rPr lang="en-GB" sz="1050" dirty="0">
                          <a:latin typeface="Century Gothic" panose="020B0502020202020204" pitchFamily="34" charset="0"/>
                        </a:rPr>
                        <a:t>Obstacle Course</a:t>
                      </a: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endParaRPr lang="en-GB" sz="1050" dirty="0">
                        <a:latin typeface="Century Gothic" panose="020B0502020202020204" pitchFamily="3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3327275789"/>
                  </a:ext>
                </a:extLst>
              </a:tr>
            </a:tbl>
          </a:graphicData>
        </a:graphic>
      </p:graphicFrame>
      <p:grpSp>
        <p:nvGrpSpPr>
          <p:cNvPr id="14" name="Group 13"/>
          <p:cNvGrpSpPr/>
          <p:nvPr/>
        </p:nvGrpSpPr>
        <p:grpSpPr>
          <a:xfrm>
            <a:off x="74603" y="8865026"/>
            <a:ext cx="6698323" cy="825530"/>
            <a:chOff x="74603" y="8865026"/>
            <a:chExt cx="6698323" cy="825530"/>
          </a:xfrm>
        </p:grpSpPr>
        <p:sp>
          <p:nvSpPr>
            <p:cNvPr id="8" name="TextBox 7"/>
            <p:cNvSpPr txBox="1"/>
            <p:nvPr/>
          </p:nvSpPr>
          <p:spPr>
            <a:xfrm>
              <a:off x="74603" y="8865026"/>
              <a:ext cx="3237663" cy="338554"/>
            </a:xfrm>
            <a:prstGeom prst="rect">
              <a:avLst/>
            </a:prstGeom>
            <a:solidFill>
              <a:schemeClr val="bg1"/>
            </a:solidFill>
            <a:ln w="38100">
              <a:solidFill>
                <a:schemeClr val="accent4">
                  <a:lumMod val="75000"/>
                </a:schemeClr>
              </a:solidFill>
            </a:ln>
          </p:spPr>
          <p:txBody>
            <a:bodyPr wrap="square" rtlCol="0">
              <a:spAutoFit/>
            </a:bodyPr>
            <a:lstStyle/>
            <a:p>
              <a:pPr algn="ctr"/>
              <a:r>
                <a:rPr lang="en-GB" sz="800" b="1" dirty="0">
                  <a:latin typeface="Century Gothic" panose="020B0502020202020204" pitchFamily="34" charset="0"/>
                </a:rPr>
                <a:t>Achieve Gold</a:t>
              </a:r>
            </a:p>
            <a:p>
              <a:pPr marL="171450" indent="-171450">
                <a:buFont typeface="Wingdings" panose="05000000000000000000" pitchFamily="2" charset="2"/>
                <a:buChar char="q"/>
              </a:pPr>
              <a:r>
                <a:rPr lang="en-GB" sz="800" dirty="0">
                  <a:latin typeface="Century Gothic" panose="020B0502020202020204" pitchFamily="34" charset="0"/>
                </a:rPr>
                <a:t>I achieved Gold by completing all the challenges.</a:t>
              </a:r>
              <a:endParaRPr lang="en-GB" sz="800" b="1" dirty="0">
                <a:latin typeface="Century Gothic" panose="020B0502020202020204" pitchFamily="34" charset="0"/>
              </a:endParaRPr>
            </a:p>
          </p:txBody>
        </p:sp>
        <p:sp>
          <p:nvSpPr>
            <p:cNvPr id="9" name="TextBox 8"/>
            <p:cNvSpPr txBox="1"/>
            <p:nvPr/>
          </p:nvSpPr>
          <p:spPr>
            <a:xfrm>
              <a:off x="3516547" y="8865026"/>
              <a:ext cx="3256379" cy="338554"/>
            </a:xfrm>
            <a:prstGeom prst="rect">
              <a:avLst/>
            </a:prstGeom>
            <a:solidFill>
              <a:schemeClr val="bg1"/>
            </a:solidFill>
            <a:ln w="38100">
              <a:solidFill>
                <a:schemeClr val="bg1">
                  <a:lumMod val="65000"/>
                </a:schemeClr>
              </a:solidFill>
            </a:ln>
          </p:spPr>
          <p:txBody>
            <a:bodyPr wrap="square" rtlCol="0">
              <a:spAutoFit/>
            </a:bodyPr>
            <a:lstStyle/>
            <a:p>
              <a:pPr algn="ctr"/>
              <a:r>
                <a:rPr lang="en-GB" sz="800" b="1" dirty="0">
                  <a:latin typeface="Century Gothic" panose="020B0502020202020204" pitchFamily="34" charset="0"/>
                </a:rPr>
                <a:t>Achieve Silver</a:t>
              </a:r>
            </a:p>
            <a:p>
              <a:pPr marL="171450" indent="-171450">
                <a:buFont typeface="Wingdings" panose="05000000000000000000" pitchFamily="2" charset="2"/>
                <a:buChar char="q"/>
              </a:pPr>
              <a:r>
                <a:rPr lang="en-GB" sz="800" dirty="0">
                  <a:latin typeface="Century Gothic" panose="020B0502020202020204" pitchFamily="34" charset="0"/>
                </a:rPr>
                <a:t>I achieved Silver by completing 15 challenges.</a:t>
              </a:r>
              <a:endParaRPr lang="en-GB" sz="800" b="1" dirty="0">
                <a:latin typeface="Century Gothic" panose="020B0502020202020204" pitchFamily="34" charset="0"/>
              </a:endParaRPr>
            </a:p>
          </p:txBody>
        </p:sp>
        <p:sp>
          <p:nvSpPr>
            <p:cNvPr id="10" name="TextBox 9"/>
            <p:cNvSpPr txBox="1"/>
            <p:nvPr/>
          </p:nvSpPr>
          <p:spPr>
            <a:xfrm>
              <a:off x="1810169" y="9352002"/>
              <a:ext cx="3237663" cy="338554"/>
            </a:xfrm>
            <a:prstGeom prst="rect">
              <a:avLst/>
            </a:prstGeom>
            <a:solidFill>
              <a:schemeClr val="bg1"/>
            </a:solidFill>
            <a:ln w="38100">
              <a:solidFill>
                <a:schemeClr val="accent2">
                  <a:lumMod val="75000"/>
                </a:schemeClr>
              </a:solidFill>
            </a:ln>
          </p:spPr>
          <p:txBody>
            <a:bodyPr wrap="square" rtlCol="0">
              <a:spAutoFit/>
            </a:bodyPr>
            <a:lstStyle/>
            <a:p>
              <a:pPr algn="ctr"/>
              <a:r>
                <a:rPr lang="en-GB" sz="800" b="1" dirty="0">
                  <a:latin typeface="Century Gothic" panose="020B0502020202020204" pitchFamily="34" charset="0"/>
                </a:rPr>
                <a:t>Achieve Bronze</a:t>
              </a:r>
            </a:p>
            <a:p>
              <a:pPr marL="171450" indent="-171450">
                <a:buFont typeface="Wingdings" panose="05000000000000000000" pitchFamily="2" charset="2"/>
                <a:buChar char="q"/>
              </a:pPr>
              <a:r>
                <a:rPr lang="en-GB" sz="800" dirty="0">
                  <a:latin typeface="Century Gothic" panose="020B0502020202020204" pitchFamily="34" charset="0"/>
                </a:rPr>
                <a:t>I achieved Bronze by completing 5 challenges.</a:t>
              </a:r>
              <a:endParaRPr lang="en-GB" sz="800" b="1" dirty="0">
                <a:latin typeface="Century Gothic" panose="020B0502020202020204" pitchFamily="34" charset="0"/>
              </a:endParaRPr>
            </a:p>
          </p:txBody>
        </p:sp>
        <p:pic>
          <p:nvPicPr>
            <p:cNvPr id="11" name="Picture 10" descr="Gold medal PNG"/>
            <p:cNvPicPr>
              <a:picLocks noChangeAspect="1"/>
            </p:cNvPicPr>
            <p:nvPr/>
          </p:nvPicPr>
          <p:blipFill rotWithShape="1">
            <a:blip r:embed="rId3" cstate="print">
              <a:extLst>
                <a:ext uri="{28A0092B-C50C-407E-A947-70E740481C1C}">
                  <a14:useLocalDpi xmlns:a14="http://schemas.microsoft.com/office/drawing/2010/main" val="0"/>
                </a:ext>
              </a:extLst>
            </a:blip>
            <a:srcRect l="68169"/>
            <a:stretch/>
          </p:blipFill>
          <p:spPr>
            <a:xfrm>
              <a:off x="4818343" y="9361221"/>
              <a:ext cx="155303" cy="329335"/>
            </a:xfrm>
            <a:prstGeom prst="rect">
              <a:avLst/>
            </a:prstGeom>
          </p:spPr>
        </p:pic>
        <p:pic>
          <p:nvPicPr>
            <p:cNvPr id="12" name="Picture 11" descr="Gold medal PNG"/>
            <p:cNvPicPr>
              <a:picLocks noChangeAspect="1"/>
            </p:cNvPicPr>
            <p:nvPr/>
          </p:nvPicPr>
          <p:blipFill rotWithShape="1">
            <a:blip r:embed="rId4" cstate="print">
              <a:extLst>
                <a:ext uri="{28A0092B-C50C-407E-A947-70E740481C1C}">
                  <a14:useLocalDpi xmlns:a14="http://schemas.microsoft.com/office/drawing/2010/main" val="0"/>
                </a:ext>
              </a:extLst>
            </a:blip>
            <a:srcRect l="34096" r="33427"/>
            <a:stretch/>
          </p:blipFill>
          <p:spPr>
            <a:xfrm>
              <a:off x="6537730" y="8867808"/>
              <a:ext cx="159723" cy="331960"/>
            </a:xfrm>
            <a:prstGeom prst="rect">
              <a:avLst/>
            </a:prstGeom>
          </p:spPr>
        </p:pic>
        <p:pic>
          <p:nvPicPr>
            <p:cNvPr id="13" name="Picture 12" descr="Gold medal PNG"/>
            <p:cNvPicPr>
              <a:picLocks noChangeAspect="1"/>
            </p:cNvPicPr>
            <p:nvPr/>
          </p:nvPicPr>
          <p:blipFill rotWithShape="1">
            <a:blip r:embed="rId5" cstate="print">
              <a:extLst>
                <a:ext uri="{28A0092B-C50C-407E-A947-70E740481C1C}">
                  <a14:useLocalDpi xmlns:a14="http://schemas.microsoft.com/office/drawing/2010/main" val="0"/>
                </a:ext>
              </a:extLst>
            </a:blip>
            <a:srcRect r="70213"/>
            <a:stretch/>
          </p:blipFill>
          <p:spPr>
            <a:xfrm>
              <a:off x="3082507" y="8873967"/>
              <a:ext cx="143772" cy="325801"/>
            </a:xfrm>
            <a:prstGeom prst="rect">
              <a:avLst/>
            </a:prstGeom>
          </p:spPr>
        </p:pic>
      </p:grpSp>
      <p:sp>
        <p:nvSpPr>
          <p:cNvPr id="15" name="TextBox 14"/>
          <p:cNvSpPr txBox="1"/>
          <p:nvPr/>
        </p:nvSpPr>
        <p:spPr>
          <a:xfrm>
            <a:off x="471485" y="95363"/>
            <a:ext cx="5464620" cy="369332"/>
          </a:xfrm>
          <a:prstGeom prst="rect">
            <a:avLst/>
          </a:prstGeom>
          <a:solidFill>
            <a:schemeClr val="bg1"/>
          </a:solidFill>
          <a:ln w="57150">
            <a:solidFill>
              <a:schemeClr val="accent1"/>
            </a:solidFill>
          </a:ln>
        </p:spPr>
        <p:txBody>
          <a:bodyPr wrap="square" rtlCol="0">
            <a:spAutoFit/>
          </a:bodyPr>
          <a:lstStyle/>
          <a:p>
            <a:r>
              <a:rPr lang="en-GB" dirty="0">
                <a:latin typeface="Century Gothic" panose="020B0502020202020204" pitchFamily="34" charset="0"/>
              </a:rPr>
              <a:t>Name:</a:t>
            </a:r>
          </a:p>
        </p:txBody>
      </p:sp>
      <p:pic>
        <p:nvPicPr>
          <p:cNvPr id="16" name="Picture 15"/>
          <p:cNvPicPr/>
          <p:nvPr/>
        </p:nvPicPr>
        <p:blipFill>
          <a:blip r:embed="rId6" cstate="print">
            <a:extLst>
              <a:ext uri="{BEBA8EAE-BF5A-486C-A8C5-ECC9F3942E4B}">
                <a14:imgProps xmlns:a14="http://schemas.microsoft.com/office/drawing/2010/main">
                  <a14:imgLayer r:embed="rId7">
                    <a14:imgEffect>
                      <a14:backgroundRemoval t="0" b="99441" l="0" r="100000">
                        <a14:foregroundMark x1="40625" y1="21229" x2="30625" y2="34637"/>
                        <a14:foregroundMark x1="30625" y1="34637" x2="44375" y2="48603"/>
                      </a14:backgroundRemoval>
                    </a14:imgEffect>
                  </a14:imgLayer>
                </a14:imgProps>
              </a:ext>
              <a:ext uri="{28A0092B-C50C-407E-A947-70E740481C1C}">
                <a14:useLocalDpi xmlns:a14="http://schemas.microsoft.com/office/drawing/2010/main" val="0"/>
              </a:ext>
            </a:extLst>
          </a:blip>
          <a:srcRect/>
          <a:stretch>
            <a:fillRect/>
          </a:stretch>
        </p:blipFill>
        <p:spPr bwMode="auto">
          <a:xfrm>
            <a:off x="6145967" y="1"/>
            <a:ext cx="712033" cy="587466"/>
          </a:xfrm>
          <a:prstGeom prst="rect">
            <a:avLst/>
          </a:prstGeom>
          <a:noFill/>
        </p:spPr>
      </p:pic>
    </p:spTree>
    <p:extLst>
      <p:ext uri="{BB962C8B-B14F-4D97-AF65-F5344CB8AC3E}">
        <p14:creationId xmlns:p14="http://schemas.microsoft.com/office/powerpoint/2010/main" val="19590540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TotalTime>
  <Words>167</Words>
  <Application>Microsoft Office PowerPoint</Application>
  <PresentationFormat>A4 Paper (210x297 mm)</PresentationFormat>
  <Paragraphs>32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Century Gothic</vt:lpstr>
      <vt:lpstr>Wingdings</vt:lpstr>
      <vt:lpstr>Office Theme</vt:lpstr>
      <vt:lpstr>Barr Primary School and EYC Virtual Sports Scorecard On the table below record any times, distances or scores from the events you took part in.  If you did not take part in an event then leave the box blank.  There are some events not listed as they did not require a score, distance or time.</vt:lpstr>
    </vt:vector>
  </TitlesOfParts>
  <Company>South Ayrshire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Barr Primary School and EYC Virtual Sports’ Day Scorecard</dc:title>
  <dc:creator>Burton, Emma</dc:creator>
  <cp:lastModifiedBy>Emma Burton</cp:lastModifiedBy>
  <cp:revision>5</cp:revision>
  <dcterms:created xsi:type="dcterms:W3CDTF">2020-05-21T14:00:21Z</dcterms:created>
  <dcterms:modified xsi:type="dcterms:W3CDTF">2020-05-21T19:01:00Z</dcterms:modified>
</cp:coreProperties>
</file>