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02" d="100"/>
          <a:sy n="202" d="100"/>
        </p:scale>
        <p:origin x="144" y="-52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D81C8E-017C-4AD6-A038-4A65EBB0B8A6}" type="datetimeFigureOut">
              <a:rPr lang="en-GB" smtClean="0"/>
              <a:t>30/05/2020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108631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81C8E-017C-4AD6-A038-4A65EBB0B8A6}" type="datetimeFigureOut">
              <a:rPr lang="en-GB" smtClean="0"/>
              <a:t>30/05/2020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3388595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81C8E-017C-4AD6-A038-4A65EBB0B8A6}" type="datetimeFigureOut">
              <a:rPr lang="en-GB" smtClean="0"/>
              <a:t>30/05/2020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386175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D81C8E-017C-4AD6-A038-4A65EBB0B8A6}" type="datetimeFigureOut">
              <a:rPr lang="en-GB" smtClean="0"/>
              <a:t>30/05/2020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166379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D81C8E-017C-4AD6-A038-4A65EBB0B8A6}" type="datetimeFigureOut">
              <a:rPr lang="en-GB" smtClean="0"/>
              <a:t>30/05/2020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401859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81C8E-017C-4AD6-A038-4A65EBB0B8A6}" type="datetimeFigureOut">
              <a:rPr lang="en-GB" smtClean="0"/>
              <a:t>30/05/2020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209128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D81C8E-017C-4AD6-A038-4A65EBB0B8A6}" type="datetimeFigureOut">
              <a:rPr lang="en-GB" smtClean="0"/>
              <a:t>30/05/2020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285554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D81C8E-017C-4AD6-A038-4A65EBB0B8A6}" type="datetimeFigureOut">
              <a:rPr lang="en-GB" smtClean="0"/>
              <a:t>30/05/2020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11844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81C8E-017C-4AD6-A038-4A65EBB0B8A6}" type="datetimeFigureOut">
              <a:rPr lang="en-GB" smtClean="0"/>
              <a:t>30/05/2020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4477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D81C8E-017C-4AD6-A038-4A65EBB0B8A6}" type="datetimeFigureOut">
              <a:rPr lang="en-GB" smtClean="0"/>
              <a:t>30/05/2020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129300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D81C8E-017C-4AD6-A038-4A65EBB0B8A6}" type="datetimeFigureOut">
              <a:rPr lang="en-GB" smtClean="0"/>
              <a:t>30/05/2020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EA1AAF-291A-4FB8-AEAD-F9DF29DDAD80}" type="slidenum">
              <a:rPr lang="en-GB" smtClean="0"/>
              <a:t>‹#›</a:t>
            </a:fld>
            <a:endParaRPr lang="en-GB"/>
          </a:p>
        </p:txBody>
      </p:sp>
    </p:spTree>
    <p:extLst>
      <p:ext uri="{BB962C8B-B14F-4D97-AF65-F5344CB8AC3E}">
        <p14:creationId xmlns:p14="http://schemas.microsoft.com/office/powerpoint/2010/main" val="141284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81C8E-017C-4AD6-A038-4A65EBB0B8A6}" type="datetimeFigureOut">
              <a:rPr lang="en-GB" smtClean="0"/>
              <a:t>30/05/2020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A1AAF-291A-4FB8-AEAD-F9DF29DDAD80}" type="slidenum">
              <a:rPr lang="en-GB" smtClean="0"/>
              <a:t>‹#›</a:t>
            </a:fld>
            <a:endParaRPr lang="en-GB"/>
          </a:p>
        </p:txBody>
      </p:sp>
    </p:spTree>
    <p:extLst>
      <p:ext uri="{BB962C8B-B14F-4D97-AF65-F5344CB8AC3E}">
        <p14:creationId xmlns:p14="http://schemas.microsoft.com/office/powerpoint/2010/main" val="3348361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0"/>
            <a:ext cx="9906000" cy="6858000"/>
            <a:chOff x="0" y="0"/>
            <a:chExt cx="9906000" cy="6858000"/>
          </a:xfrm>
        </p:grpSpPr>
        <p:grpSp>
          <p:nvGrpSpPr>
            <p:cNvPr id="3" name="Group 2"/>
            <p:cNvGrpSpPr/>
            <p:nvPr/>
          </p:nvGrpSpPr>
          <p:grpSpPr>
            <a:xfrm>
              <a:off x="0" y="0"/>
              <a:ext cx="9906000" cy="6858000"/>
              <a:chOff x="0" y="0"/>
              <a:chExt cx="9906000" cy="6858000"/>
            </a:xfrm>
          </p:grpSpPr>
          <p:grpSp>
            <p:nvGrpSpPr>
              <p:cNvPr id="144" name="Group 143"/>
              <p:cNvGrpSpPr/>
              <p:nvPr/>
            </p:nvGrpSpPr>
            <p:grpSpPr>
              <a:xfrm>
                <a:off x="0" y="0"/>
                <a:ext cx="9906000" cy="6858000"/>
                <a:chOff x="0" y="0"/>
                <a:chExt cx="9906000" cy="6858000"/>
              </a:xfrm>
            </p:grpSpPr>
            <p:grpSp>
              <p:nvGrpSpPr>
                <p:cNvPr id="143" name="Group 142"/>
                <p:cNvGrpSpPr/>
                <p:nvPr/>
              </p:nvGrpSpPr>
              <p:grpSpPr>
                <a:xfrm>
                  <a:off x="0" y="0"/>
                  <a:ext cx="9906000" cy="6858000"/>
                  <a:chOff x="0" y="0"/>
                  <a:chExt cx="9906000" cy="6858000"/>
                </a:xfrm>
              </p:grpSpPr>
              <p:grpSp>
                <p:nvGrpSpPr>
                  <p:cNvPr id="140" name="Group 139"/>
                  <p:cNvGrpSpPr/>
                  <p:nvPr/>
                </p:nvGrpSpPr>
                <p:grpSpPr>
                  <a:xfrm>
                    <a:off x="0" y="0"/>
                    <a:ext cx="9906000" cy="6858000"/>
                    <a:chOff x="0" y="0"/>
                    <a:chExt cx="9906000" cy="6858000"/>
                  </a:xfrm>
                </p:grpSpPr>
                <p:grpSp>
                  <p:nvGrpSpPr>
                    <p:cNvPr id="139" name="Group 138"/>
                    <p:cNvGrpSpPr/>
                    <p:nvPr/>
                  </p:nvGrpSpPr>
                  <p:grpSpPr>
                    <a:xfrm>
                      <a:off x="0" y="0"/>
                      <a:ext cx="9906000" cy="6858000"/>
                      <a:chOff x="0" y="0"/>
                      <a:chExt cx="9906000" cy="6858000"/>
                    </a:xfrm>
                  </p:grpSpPr>
                  <p:grpSp>
                    <p:nvGrpSpPr>
                      <p:cNvPr id="138" name="Group 137"/>
                      <p:cNvGrpSpPr/>
                      <p:nvPr/>
                    </p:nvGrpSpPr>
                    <p:grpSpPr>
                      <a:xfrm>
                        <a:off x="0" y="0"/>
                        <a:ext cx="9906000" cy="6858000"/>
                        <a:chOff x="0" y="0"/>
                        <a:chExt cx="9906000" cy="685800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grpSp>
                      <p:nvGrpSpPr>
                        <p:cNvPr id="137" name="Group 136"/>
                        <p:cNvGrpSpPr/>
                        <p:nvPr/>
                      </p:nvGrpSpPr>
                      <p:grpSpPr>
                        <a:xfrm>
                          <a:off x="6438600" y="788210"/>
                          <a:ext cx="3256379" cy="5978977"/>
                          <a:chOff x="6438600" y="788210"/>
                          <a:chExt cx="3256379" cy="5978977"/>
                        </a:xfrm>
                      </p:grpSpPr>
                      <p:sp>
                        <p:nvSpPr>
                          <p:cNvPr id="6" name="TextBox 5"/>
                          <p:cNvSpPr txBox="1"/>
                          <p:nvPr/>
                        </p:nvSpPr>
                        <p:spPr>
                          <a:xfrm>
                            <a:off x="6438600" y="788210"/>
                            <a:ext cx="3237663" cy="2308324"/>
                          </a:xfrm>
                          <a:prstGeom prst="rect">
                            <a:avLst/>
                          </a:prstGeom>
                          <a:solidFill>
                            <a:schemeClr val="bg1"/>
                          </a:solidFill>
                          <a:ln w="38100">
                            <a:solidFill>
                              <a:schemeClr val="accent1"/>
                            </a:solidFill>
                          </a:ln>
                        </p:spPr>
                        <p:txBody>
                          <a:bodyPr wrap="square" rtlCol="0">
                            <a:spAutoFit/>
                          </a:bodyPr>
                          <a:lstStyle/>
                          <a:p>
                            <a:r>
                              <a:rPr lang="en-GB" sz="900" b="1" dirty="0">
                                <a:latin typeface="Century Gothic" panose="020B0502020202020204" pitchFamily="34" charset="0"/>
                              </a:rPr>
                              <a:t>How to play:</a:t>
                            </a:r>
                          </a:p>
                          <a:p>
                            <a:pPr marL="171450" indent="-171450">
                              <a:buFont typeface="Arial" panose="020B0604020202020204" pitchFamily="34" charset="0"/>
                              <a:buChar char="•"/>
                            </a:pPr>
                            <a:r>
                              <a:rPr lang="en-GB" sz="900" dirty="0">
                                <a:latin typeface="Century Gothic" panose="020B0502020202020204" pitchFamily="34" charset="0"/>
                              </a:rPr>
                              <a:t>Once you complete a physical activity tick it off.</a:t>
                            </a:r>
                          </a:p>
                          <a:p>
                            <a:pPr marL="171450" indent="-171450">
                              <a:buFont typeface="Arial" panose="020B0604020202020204" pitchFamily="34" charset="0"/>
                              <a:buChar char="•"/>
                            </a:pPr>
                            <a:r>
                              <a:rPr lang="en-GB" sz="900" dirty="0">
                                <a:latin typeface="Century Gothic" panose="020B0502020202020204" pitchFamily="34" charset="0"/>
                              </a:rPr>
                              <a:t>Can you complete the activities in the red squares for </a:t>
                            </a:r>
                            <a:r>
                              <a:rPr lang="en-GB" sz="900" b="1" dirty="0">
                                <a:latin typeface="Century Gothic" panose="020B0502020202020204" pitchFamily="34" charset="0"/>
                              </a:rPr>
                              <a:t>10 extra bonus points</a:t>
                            </a:r>
                            <a:r>
                              <a:rPr lang="en-GB" sz="900" dirty="0">
                                <a:latin typeface="Century Gothic" panose="020B0502020202020204" pitchFamily="34" charset="0"/>
                              </a:rPr>
                              <a:t>?</a:t>
                            </a:r>
                          </a:p>
                          <a:p>
                            <a:pPr marL="171450" indent="-171450">
                              <a:buFont typeface="Arial" panose="020B0604020202020204" pitchFamily="34" charset="0"/>
                              <a:buChar char="•"/>
                            </a:pPr>
                            <a:r>
                              <a:rPr lang="en-GB" sz="900" dirty="0">
                                <a:latin typeface="Century Gothic" panose="020B0502020202020204" pitchFamily="34" charset="0"/>
                              </a:rPr>
                              <a:t>If you are finding some of the activities hard, change them or have a rest and then continue.</a:t>
                            </a:r>
                          </a:p>
                          <a:p>
                            <a:pPr marL="171450" indent="-171450">
                              <a:buFont typeface="Arial" panose="020B0604020202020204" pitchFamily="34" charset="0"/>
                              <a:buChar char="•"/>
                            </a:pPr>
                            <a:r>
                              <a:rPr lang="en-GB" sz="900" dirty="0">
                                <a:latin typeface="Century Gothic" panose="020B0502020202020204" pitchFamily="34" charset="0"/>
                              </a:rPr>
                              <a:t>When performing the activities make sure that you are honest.</a:t>
                            </a:r>
                          </a:p>
                          <a:p>
                            <a:pPr marL="171450" indent="-171450">
                              <a:buFont typeface="Arial" panose="020B0604020202020204" pitchFamily="34" charset="0"/>
                              <a:buChar char="•"/>
                            </a:pPr>
                            <a:r>
                              <a:rPr lang="en-GB" sz="900" dirty="0">
                                <a:latin typeface="Century Gothic" panose="020B0502020202020204" pitchFamily="34" charset="0"/>
                              </a:rPr>
                              <a:t>Photos and videos of you taking part would be much appreciated.</a:t>
                            </a:r>
                          </a:p>
                          <a:p>
                            <a:pPr marL="171450" indent="-171450">
                              <a:buFont typeface="Arial" panose="020B0604020202020204" pitchFamily="34" charset="0"/>
                              <a:buChar char="•"/>
                            </a:pPr>
                            <a:r>
                              <a:rPr lang="en-GB" sz="900" dirty="0">
                                <a:latin typeface="Century Gothic" panose="020B0502020202020204" pitchFamily="34" charset="0"/>
                              </a:rPr>
                              <a:t>Use the record sheet to record your activities and scores.</a:t>
                            </a:r>
                          </a:p>
                          <a:p>
                            <a:pPr marL="171450" indent="-171450">
                              <a:buFont typeface="Arial" panose="020B0604020202020204" pitchFamily="34" charset="0"/>
                              <a:buChar char="•"/>
                            </a:pPr>
                            <a:r>
                              <a:rPr lang="en-GB" sz="900" dirty="0">
                                <a:latin typeface="Century Gothic" panose="020B0502020202020204" pitchFamily="34" charset="0"/>
                              </a:rPr>
                              <a:t>Have fun and get active!</a:t>
                            </a:r>
                          </a:p>
                          <a:p>
                            <a:pPr marL="171450" indent="-171450">
                              <a:buFont typeface="Arial" panose="020B0604020202020204" pitchFamily="34" charset="0"/>
                              <a:buChar char="•"/>
                            </a:pPr>
                            <a:r>
                              <a:rPr lang="en-GB" sz="900" b="1" dirty="0">
                                <a:latin typeface="Century Gothic" panose="020B0502020202020204" pitchFamily="34" charset="0"/>
                              </a:rPr>
                              <a:t>Bonus 5 points </a:t>
                            </a:r>
                            <a:r>
                              <a:rPr lang="en-GB" sz="900" dirty="0">
                                <a:latin typeface="Century Gothic" panose="020B0502020202020204" pitchFamily="34" charset="0"/>
                              </a:rPr>
                              <a:t>for every day you manage to drink </a:t>
                            </a:r>
                            <a:r>
                              <a:rPr lang="en-GB" sz="900" b="1" dirty="0">
                                <a:latin typeface="Century Gothic" panose="020B0502020202020204" pitchFamily="34" charset="0"/>
                              </a:rPr>
                              <a:t>8</a:t>
                            </a:r>
                            <a:r>
                              <a:rPr lang="en-GB" sz="900" dirty="0">
                                <a:latin typeface="Century Gothic" panose="020B0502020202020204" pitchFamily="34" charset="0"/>
                              </a:rPr>
                              <a:t> glasses of water over the course of the day.</a:t>
                            </a:r>
                          </a:p>
                          <a:p>
                            <a:pPr marL="171450" indent="-171450">
                              <a:buFont typeface="Arial" panose="020B0604020202020204" pitchFamily="34" charset="0"/>
                              <a:buChar char="•"/>
                            </a:pPr>
                            <a:r>
                              <a:rPr lang="en-GB" sz="900" b="1" dirty="0">
                                <a:latin typeface="Century Gothic" panose="020B0502020202020204" pitchFamily="34" charset="0"/>
                              </a:rPr>
                              <a:t>Submit results by Monday 8</a:t>
                            </a:r>
                            <a:r>
                              <a:rPr lang="en-GB" sz="900" b="1" baseline="30000" dirty="0">
                                <a:latin typeface="Century Gothic" panose="020B0502020202020204" pitchFamily="34" charset="0"/>
                              </a:rPr>
                              <a:t>th</a:t>
                            </a:r>
                            <a:r>
                              <a:rPr lang="en-GB" sz="900" b="1" dirty="0">
                                <a:latin typeface="Century Gothic" panose="020B0502020202020204" pitchFamily="34" charset="0"/>
                              </a:rPr>
                              <a:t> June 2020</a:t>
                            </a:r>
                          </a:p>
                        </p:txBody>
                      </p:sp>
                      <p:sp>
                        <p:nvSpPr>
                          <p:cNvPr id="36" name="TextBox 35"/>
                          <p:cNvSpPr txBox="1"/>
                          <p:nvPr/>
                        </p:nvSpPr>
                        <p:spPr>
                          <a:xfrm>
                            <a:off x="6438600" y="3247922"/>
                            <a:ext cx="3237663" cy="677108"/>
                          </a:xfrm>
                          <a:prstGeom prst="rect">
                            <a:avLst/>
                          </a:prstGeom>
                          <a:solidFill>
                            <a:schemeClr val="bg1"/>
                          </a:solidFill>
                          <a:ln w="38100">
                            <a:solidFill>
                              <a:schemeClr val="accent4">
                                <a:lumMod val="75000"/>
                              </a:schemeClr>
                            </a:solidFill>
                          </a:ln>
                        </p:spPr>
                        <p:txBody>
                          <a:bodyPr wrap="square" rtlCol="0">
                            <a:spAutoFit/>
                          </a:bodyPr>
                          <a:lstStyle/>
                          <a:p>
                            <a:pPr algn="ctr"/>
                            <a:r>
                              <a:rPr lang="en-GB" sz="1400" b="1" dirty="0">
                                <a:latin typeface="Century Gothic" panose="020B0502020202020204" pitchFamily="34" charset="0"/>
                              </a:rPr>
                              <a:t>Achieve Gold</a:t>
                            </a:r>
                          </a:p>
                          <a:p>
                            <a:r>
                              <a:rPr lang="en-GB" sz="1200" dirty="0">
                                <a:latin typeface="Century Gothic" panose="020B0502020202020204" pitchFamily="34" charset="0"/>
                              </a:rPr>
                              <a:t>Complete all the activities</a:t>
                            </a:r>
                          </a:p>
                          <a:p>
                            <a:r>
                              <a:rPr lang="en-GB" sz="1200" dirty="0">
                                <a:latin typeface="Century Gothic" panose="020B0502020202020204" pitchFamily="34" charset="0"/>
                              </a:rPr>
                              <a:t>on the card – </a:t>
                            </a:r>
                            <a:r>
                              <a:rPr lang="en-GB" sz="1200" b="1" dirty="0">
                                <a:latin typeface="Century Gothic" panose="020B0502020202020204" pitchFamily="34" charset="0"/>
                              </a:rPr>
                              <a:t>100 points</a:t>
                            </a:r>
                          </a:p>
                        </p:txBody>
                      </p:sp>
                      <p:sp>
                        <p:nvSpPr>
                          <p:cNvPr id="37" name="TextBox 36"/>
                          <p:cNvSpPr txBox="1"/>
                          <p:nvPr/>
                        </p:nvSpPr>
                        <p:spPr>
                          <a:xfrm>
                            <a:off x="6438600" y="4076418"/>
                            <a:ext cx="3256379" cy="677108"/>
                          </a:xfrm>
                          <a:prstGeom prst="rect">
                            <a:avLst/>
                          </a:prstGeom>
                          <a:solidFill>
                            <a:schemeClr val="bg1"/>
                          </a:solidFill>
                          <a:ln w="38100">
                            <a:solidFill>
                              <a:schemeClr val="bg1">
                                <a:lumMod val="65000"/>
                              </a:schemeClr>
                            </a:solidFill>
                          </a:ln>
                        </p:spPr>
                        <p:txBody>
                          <a:bodyPr wrap="square" rtlCol="0">
                            <a:spAutoFit/>
                          </a:bodyPr>
                          <a:lstStyle/>
                          <a:p>
                            <a:pPr algn="ctr"/>
                            <a:r>
                              <a:rPr lang="en-GB" sz="1400" b="1" dirty="0">
                                <a:latin typeface="Century Gothic" panose="020B0502020202020204" pitchFamily="34" charset="0"/>
                              </a:rPr>
                              <a:t>Achieve Silver</a:t>
                            </a:r>
                          </a:p>
                          <a:p>
                            <a:r>
                              <a:rPr lang="en-GB" sz="1200" dirty="0">
                                <a:latin typeface="Century Gothic" panose="020B0502020202020204" pitchFamily="34" charset="0"/>
                              </a:rPr>
                              <a:t>Complete 15 of the activities</a:t>
                            </a:r>
                          </a:p>
                          <a:p>
                            <a:r>
                              <a:rPr lang="en-GB" sz="1200" dirty="0">
                                <a:latin typeface="Century Gothic" panose="020B0502020202020204" pitchFamily="34" charset="0"/>
                              </a:rPr>
                              <a:t>on the card – </a:t>
                            </a:r>
                            <a:r>
                              <a:rPr lang="en-GB" sz="1200" b="1" dirty="0">
                                <a:latin typeface="Century Gothic" panose="020B0502020202020204" pitchFamily="34" charset="0"/>
                              </a:rPr>
                              <a:t>50 points</a:t>
                            </a:r>
                          </a:p>
                        </p:txBody>
                      </p:sp>
                      <p:sp>
                        <p:nvSpPr>
                          <p:cNvPr id="38" name="TextBox 37"/>
                          <p:cNvSpPr txBox="1"/>
                          <p:nvPr/>
                        </p:nvSpPr>
                        <p:spPr>
                          <a:xfrm>
                            <a:off x="6438600" y="4883193"/>
                            <a:ext cx="3237663" cy="677108"/>
                          </a:xfrm>
                          <a:prstGeom prst="rect">
                            <a:avLst/>
                          </a:prstGeom>
                          <a:solidFill>
                            <a:schemeClr val="bg1"/>
                          </a:solidFill>
                          <a:ln w="38100">
                            <a:solidFill>
                              <a:schemeClr val="accent2">
                                <a:lumMod val="75000"/>
                              </a:schemeClr>
                            </a:solidFill>
                          </a:ln>
                        </p:spPr>
                        <p:txBody>
                          <a:bodyPr wrap="square" rtlCol="0">
                            <a:spAutoFit/>
                          </a:bodyPr>
                          <a:lstStyle/>
                          <a:p>
                            <a:pPr algn="ctr"/>
                            <a:r>
                              <a:rPr lang="en-GB" sz="1400" b="1" dirty="0">
                                <a:latin typeface="Century Gothic" panose="020B0502020202020204" pitchFamily="34" charset="0"/>
                              </a:rPr>
                              <a:t>Achieve Bronze</a:t>
                            </a:r>
                          </a:p>
                          <a:p>
                            <a:r>
                              <a:rPr lang="en-GB" sz="1200" dirty="0">
                                <a:latin typeface="Century Gothic" panose="020B0502020202020204" pitchFamily="34" charset="0"/>
                              </a:rPr>
                              <a:t>Complete 5 of the activities</a:t>
                            </a:r>
                          </a:p>
                          <a:p>
                            <a:r>
                              <a:rPr lang="en-GB" sz="1200" dirty="0">
                                <a:latin typeface="Century Gothic" panose="020B0502020202020204" pitchFamily="34" charset="0"/>
                              </a:rPr>
                              <a:t>on the card – </a:t>
                            </a:r>
                            <a:r>
                              <a:rPr lang="en-GB" sz="1200" b="1" dirty="0">
                                <a:latin typeface="Century Gothic" panose="020B0502020202020204" pitchFamily="34" charset="0"/>
                              </a:rPr>
                              <a:t>25 points</a:t>
                            </a:r>
                          </a:p>
                        </p:txBody>
                      </p:sp>
                      <p:sp>
                        <p:nvSpPr>
                          <p:cNvPr id="43" name="TextBox 42"/>
                          <p:cNvSpPr txBox="1"/>
                          <p:nvPr/>
                        </p:nvSpPr>
                        <p:spPr>
                          <a:xfrm>
                            <a:off x="6438600" y="5689969"/>
                            <a:ext cx="3256378" cy="1077218"/>
                          </a:xfrm>
                          <a:prstGeom prst="rect">
                            <a:avLst/>
                          </a:prstGeom>
                          <a:solidFill>
                            <a:schemeClr val="bg1"/>
                          </a:solidFill>
                          <a:ln w="38100">
                            <a:solidFill>
                              <a:schemeClr val="accent1"/>
                            </a:solidFill>
                          </a:ln>
                        </p:spPr>
                        <p:txBody>
                          <a:bodyPr wrap="square" rtlCol="0">
                            <a:spAutoFit/>
                          </a:bodyPr>
                          <a:lstStyle/>
                          <a:p>
                            <a:pPr algn="ctr"/>
                            <a:r>
                              <a:rPr lang="en-GB" sz="1000" b="1" dirty="0">
                                <a:latin typeface="Century Gothic" panose="020B0502020202020204" pitchFamily="34" charset="0"/>
                              </a:rPr>
                              <a:t>Bonus Family Challenge</a:t>
                            </a:r>
                          </a:p>
                          <a:p>
                            <a:r>
                              <a:rPr lang="en-GB" sz="900" dirty="0">
                                <a:latin typeface="Century Gothic" panose="020B0502020202020204" pitchFamily="34" charset="0"/>
                              </a:rPr>
                              <a:t>Can you complete the bonus challenge as a family?  Extra 100 points for completing the challenge below as a family.</a:t>
                            </a:r>
                          </a:p>
                          <a:p>
                            <a:endParaRPr lang="en-GB" sz="900" dirty="0">
                              <a:latin typeface="Century Gothic" panose="020B0502020202020204" pitchFamily="34" charset="0"/>
                            </a:endParaRPr>
                          </a:p>
                          <a:p>
                            <a:r>
                              <a:rPr lang="en-GB" sz="900" b="1" dirty="0">
                                <a:latin typeface="Century Gothic" panose="020B0502020202020204" pitchFamily="34" charset="0"/>
                              </a:rPr>
                              <a:t>Family Challenge</a:t>
                            </a:r>
                            <a:r>
                              <a:rPr lang="en-GB" sz="900" dirty="0">
                                <a:latin typeface="Century Gothic" panose="020B0502020202020204" pitchFamily="34" charset="0"/>
                              </a:rPr>
                              <a:t>: Have a relay race as a family.  How quickly can you complete the relay?</a:t>
                            </a:r>
                          </a:p>
                        </p:txBody>
                      </p:sp>
                    </p:grpSp>
                  </p:grpSp>
                  <p:pic>
                    <p:nvPicPr>
                      <p:cNvPr id="50" name="Picture 49"/>
                      <p:cNvPicPr/>
                      <p:nvPr/>
                    </p:nvPicPr>
                    <p:blipFill>
                      <a:blip r:embed="rId3" cstate="print">
                        <a:extLst>
                          <a:ext uri="{BEBA8EAE-BF5A-486C-A8C5-ECC9F3942E4B}">
                            <a14:imgProps xmlns:a14="http://schemas.microsoft.com/office/drawing/2010/main">
                              <a14:imgLayer r:embed="rId4">
                                <a14:imgEffect>
                                  <a14:backgroundRemoval t="0" b="99441" l="0" r="100000">
                                    <a14:foregroundMark x1="40625" y1="21229" x2="30625" y2="34637"/>
                                    <a14:foregroundMark x1="30625" y1="34637" x2="44375" y2="48603"/>
                                  </a14:backgroundRemoval>
                                </a14:imgEffect>
                              </a14:imgLayer>
                            </a14:imgProps>
                          </a:ext>
                          <a:ext uri="{28A0092B-C50C-407E-A947-70E740481C1C}">
                            <a14:useLocalDpi xmlns:a14="http://schemas.microsoft.com/office/drawing/2010/main" val="0"/>
                          </a:ext>
                        </a:extLst>
                      </a:blip>
                      <a:srcRect/>
                      <a:stretch>
                        <a:fillRect/>
                      </a:stretch>
                    </p:blipFill>
                    <p:spPr bwMode="auto">
                      <a:xfrm>
                        <a:off x="8928257" y="61632"/>
                        <a:ext cx="766721" cy="708091"/>
                      </a:xfrm>
                      <a:prstGeom prst="rect">
                        <a:avLst/>
                      </a:prstGeom>
                      <a:noFill/>
                    </p:spPr>
                  </p:pic>
                </p:grpSp>
                <p:pic>
                  <p:nvPicPr>
                    <p:cNvPr id="40" name="Picture 39" descr="Gold medal PNG"/>
                    <p:cNvPicPr>
                      <a:picLocks noChangeAspect="1"/>
                    </p:cNvPicPr>
                    <p:nvPr/>
                  </p:nvPicPr>
                  <p:blipFill rotWithShape="1">
                    <a:blip r:embed="rId5" cstate="print">
                      <a:extLst>
                        <a:ext uri="{28A0092B-C50C-407E-A947-70E740481C1C}">
                          <a14:useLocalDpi xmlns:a14="http://schemas.microsoft.com/office/drawing/2010/main" val="0"/>
                        </a:ext>
                      </a:extLst>
                    </a:blip>
                    <a:srcRect l="68169"/>
                    <a:stretch/>
                  </p:blipFill>
                  <p:spPr>
                    <a:xfrm>
                      <a:off x="9275135" y="4916822"/>
                      <a:ext cx="287585" cy="609849"/>
                    </a:xfrm>
                    <a:prstGeom prst="rect">
                      <a:avLst/>
                    </a:prstGeom>
                  </p:spPr>
                </p:pic>
                <p:pic>
                  <p:nvPicPr>
                    <p:cNvPr id="41" name="Picture 40" descr="Gold medal PNG"/>
                    <p:cNvPicPr>
                      <a:picLocks noChangeAspect="1"/>
                    </p:cNvPicPr>
                    <p:nvPr/>
                  </p:nvPicPr>
                  <p:blipFill rotWithShape="1">
                    <a:blip r:embed="rId6" cstate="print">
                      <a:extLst>
                        <a:ext uri="{28A0092B-C50C-407E-A947-70E740481C1C}">
                          <a14:useLocalDpi xmlns:a14="http://schemas.microsoft.com/office/drawing/2010/main" val="0"/>
                        </a:ext>
                      </a:extLst>
                    </a:blip>
                    <a:srcRect l="34096" r="33427"/>
                    <a:stretch/>
                  </p:blipFill>
                  <p:spPr>
                    <a:xfrm>
                      <a:off x="9322984" y="4113392"/>
                      <a:ext cx="290210" cy="603159"/>
                    </a:xfrm>
                    <a:prstGeom prst="rect">
                      <a:avLst/>
                    </a:prstGeom>
                  </p:spPr>
                </p:pic>
                <p:pic>
                  <p:nvPicPr>
                    <p:cNvPr id="42" name="Picture 41" descr="Gold medal PNG"/>
                    <p:cNvPicPr>
                      <a:picLocks noChangeAspect="1"/>
                    </p:cNvPicPr>
                    <p:nvPr/>
                  </p:nvPicPr>
                  <p:blipFill rotWithShape="1">
                    <a:blip r:embed="rId7" cstate="print">
                      <a:extLst>
                        <a:ext uri="{28A0092B-C50C-407E-A947-70E740481C1C}">
                          <a14:useLocalDpi xmlns:a14="http://schemas.microsoft.com/office/drawing/2010/main" val="0"/>
                        </a:ext>
                      </a:extLst>
                    </a:blip>
                    <a:srcRect r="70213"/>
                    <a:stretch/>
                  </p:blipFill>
                  <p:spPr>
                    <a:xfrm>
                      <a:off x="9304268" y="3310754"/>
                      <a:ext cx="266752" cy="604486"/>
                    </a:xfrm>
                    <a:prstGeom prst="rect">
                      <a:avLst/>
                    </a:prstGeom>
                  </p:spPr>
                </p:pic>
              </p:grpSp>
              <p:sp>
                <p:nvSpPr>
                  <p:cNvPr id="141" name="Rectangle 140"/>
                  <p:cNvSpPr/>
                  <p:nvPr/>
                </p:nvSpPr>
                <p:spPr>
                  <a:xfrm>
                    <a:off x="230663" y="114591"/>
                    <a:ext cx="5975482" cy="604575"/>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Barr Primary and EYC Virtual Sports Bingo</a:t>
                    </a:r>
                    <a:br>
                      <a:rPr lang="en-GB" b="1" dirty="0">
                        <a:solidFill>
                          <a:schemeClr val="tx1"/>
                        </a:solidFill>
                        <a:latin typeface="Century Gothic" panose="020B0502020202020204" pitchFamily="34" charset="0"/>
                      </a:rPr>
                    </a:br>
                    <a:r>
                      <a:rPr lang="en-GB" b="1" dirty="0">
                        <a:solidFill>
                          <a:schemeClr val="tx1"/>
                        </a:solidFill>
                        <a:latin typeface="Century Gothic" panose="020B0502020202020204" pitchFamily="34" charset="0"/>
                      </a:rPr>
                      <a:t>Monday 1</a:t>
                    </a:r>
                    <a:r>
                      <a:rPr lang="en-GB" b="1" baseline="30000" dirty="0">
                        <a:solidFill>
                          <a:schemeClr val="tx1"/>
                        </a:solidFill>
                        <a:latin typeface="Century Gothic" panose="020B0502020202020204" pitchFamily="34" charset="0"/>
                      </a:rPr>
                      <a:t>st</a:t>
                    </a:r>
                    <a:r>
                      <a:rPr lang="en-GB" b="1" dirty="0">
                        <a:solidFill>
                          <a:schemeClr val="tx1"/>
                        </a:solidFill>
                        <a:latin typeface="Century Gothic" panose="020B0502020202020204" pitchFamily="34" charset="0"/>
                      </a:rPr>
                      <a:t> June to Friday 5</a:t>
                    </a:r>
                    <a:r>
                      <a:rPr lang="en-GB" b="1" baseline="30000" dirty="0">
                        <a:solidFill>
                          <a:schemeClr val="tx1"/>
                        </a:solidFill>
                        <a:latin typeface="Century Gothic" panose="020B0502020202020204" pitchFamily="34" charset="0"/>
                      </a:rPr>
                      <a:t>th</a:t>
                    </a:r>
                    <a:r>
                      <a:rPr lang="en-GB" b="1" dirty="0">
                        <a:solidFill>
                          <a:schemeClr val="tx1"/>
                        </a:solidFill>
                        <a:latin typeface="Century Gothic" panose="020B0502020202020204" pitchFamily="34" charset="0"/>
                      </a:rPr>
                      <a:t> June 2020</a:t>
                    </a:r>
                  </a:p>
                </p:txBody>
              </p:sp>
            </p:grpSp>
            <p:grpSp>
              <p:nvGrpSpPr>
                <p:cNvPr id="136" name="Group 135"/>
                <p:cNvGrpSpPr/>
                <p:nvPr/>
              </p:nvGrpSpPr>
              <p:grpSpPr>
                <a:xfrm>
                  <a:off x="230662" y="890519"/>
                  <a:ext cx="5979068" cy="5766167"/>
                  <a:chOff x="230662" y="890519"/>
                  <a:chExt cx="5979068" cy="5766167"/>
                </a:xfrm>
              </p:grpSpPr>
              <p:grpSp>
                <p:nvGrpSpPr>
                  <p:cNvPr id="132" name="Group 131"/>
                  <p:cNvGrpSpPr/>
                  <p:nvPr/>
                </p:nvGrpSpPr>
                <p:grpSpPr>
                  <a:xfrm>
                    <a:off x="230662" y="890519"/>
                    <a:ext cx="5979068" cy="4575399"/>
                    <a:chOff x="230662" y="890519"/>
                    <a:chExt cx="5979068" cy="4575399"/>
                  </a:xfrm>
                </p:grpSpPr>
                <p:grpSp>
                  <p:nvGrpSpPr>
                    <p:cNvPr id="131" name="Group 130"/>
                    <p:cNvGrpSpPr/>
                    <p:nvPr/>
                  </p:nvGrpSpPr>
                  <p:grpSpPr>
                    <a:xfrm>
                      <a:off x="230662" y="890519"/>
                      <a:ext cx="5979068" cy="989457"/>
                      <a:chOff x="230662" y="890519"/>
                      <a:chExt cx="5979068" cy="989457"/>
                    </a:xfrm>
                  </p:grpSpPr>
                  <p:sp>
                    <p:nvSpPr>
                      <p:cNvPr id="8" name="Rectangle 7"/>
                      <p:cNvSpPr/>
                      <p:nvPr/>
                    </p:nvSpPr>
                    <p:spPr>
                      <a:xfrm>
                        <a:off x="230662" y="890519"/>
                        <a:ext cx="1011284" cy="98263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Tea Bag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Set up a tea cup and stand between </a:t>
                        </a:r>
                        <a:r>
                          <a:rPr lang="en-GB" sz="500">
                            <a:solidFill>
                              <a:schemeClr val="tx1"/>
                            </a:solidFill>
                            <a:latin typeface="Century Gothic" panose="020B0502020202020204" pitchFamily="34" charset="0"/>
                          </a:rPr>
                          <a:t>1-3 metres </a:t>
                        </a:r>
                        <a:r>
                          <a:rPr lang="en-GB" sz="500" dirty="0">
                            <a:solidFill>
                              <a:schemeClr val="tx1"/>
                            </a:solidFill>
                            <a:latin typeface="Century Gothic" panose="020B0502020202020204" pitchFamily="34" charset="0"/>
                          </a:rPr>
                          <a:t>away from it.  Throw a tea bag at the cup.  How many times can you get a tea bag in in a minute.</a:t>
                        </a:r>
                      </a:p>
                    </p:txBody>
                  </p:sp>
                  <p:sp>
                    <p:nvSpPr>
                      <p:cNvPr id="48" name="Rectangle 47"/>
                      <p:cNvSpPr/>
                      <p:nvPr/>
                    </p:nvSpPr>
                    <p:spPr>
                      <a:xfrm>
                        <a:off x="1472608" y="897338"/>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Daily Mile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Measure out a mile in your garden or time yourself for 15 minutes.  Walk or run your mile.</a:t>
                        </a:r>
                      </a:p>
                    </p:txBody>
                  </p:sp>
                  <p:sp>
                    <p:nvSpPr>
                      <p:cNvPr id="49" name="Rectangle 48"/>
                      <p:cNvSpPr/>
                      <p:nvPr/>
                    </p:nvSpPr>
                    <p:spPr>
                      <a:xfrm>
                        <a:off x="2714554" y="89733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Go Noodle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Complete a Go Noodle of your choice.</a:t>
                        </a:r>
                      </a:p>
                    </p:txBody>
                  </p:sp>
                  <p:sp>
                    <p:nvSpPr>
                      <p:cNvPr id="51" name="Rectangle 50"/>
                      <p:cNvSpPr/>
                      <p:nvPr/>
                    </p:nvSpPr>
                    <p:spPr>
                      <a:xfrm>
                        <a:off x="3956500" y="89733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Egg/Potato and Spoon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Make a circuit around your garden and time how quickly you can race around without dropping your egg/potato.</a:t>
                        </a:r>
                      </a:p>
                    </p:txBody>
                  </p:sp>
                  <p:sp>
                    <p:nvSpPr>
                      <p:cNvPr id="52" name="Rectangle 51"/>
                      <p:cNvSpPr/>
                      <p:nvPr/>
                    </p:nvSpPr>
                    <p:spPr>
                      <a:xfrm>
                        <a:off x="5197550" y="89733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Wellie Toss</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See how far you can toss a wellie.  Measure the distance using your feet.</a:t>
                        </a:r>
                      </a:p>
                    </p:txBody>
                  </p:sp>
                  <p:grpSp>
                    <p:nvGrpSpPr>
                      <p:cNvPr id="102" name="Group 101"/>
                      <p:cNvGrpSpPr/>
                      <p:nvPr/>
                    </p:nvGrpSpPr>
                    <p:grpSpPr>
                      <a:xfrm>
                        <a:off x="1175845" y="890519"/>
                        <a:ext cx="5033885" cy="72917"/>
                        <a:chOff x="1175845" y="890519"/>
                        <a:chExt cx="5033885" cy="72917"/>
                      </a:xfrm>
                    </p:grpSpPr>
                    <p:sp>
                      <p:nvSpPr>
                        <p:cNvPr id="97" name="Oval 96"/>
                        <p:cNvSpPr/>
                        <p:nvPr/>
                      </p:nvSpPr>
                      <p:spPr>
                        <a:xfrm>
                          <a:off x="1175845" y="890519"/>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8" name="Oval 97"/>
                        <p:cNvSpPr/>
                        <p:nvPr/>
                      </p:nvSpPr>
                      <p:spPr>
                        <a:xfrm>
                          <a:off x="2415999" y="897335"/>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9" name="Oval 98"/>
                        <p:cNvSpPr/>
                        <p:nvPr/>
                      </p:nvSpPr>
                      <p:spPr>
                        <a:xfrm>
                          <a:off x="365615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0" name="Oval 99"/>
                        <p:cNvSpPr/>
                        <p:nvPr/>
                      </p:nvSpPr>
                      <p:spPr>
                        <a:xfrm>
                          <a:off x="490168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1" name="Oval 100"/>
                        <p:cNvSpPr/>
                        <p:nvPr/>
                      </p:nvSpPr>
                      <p:spPr>
                        <a:xfrm>
                          <a:off x="6143629"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grpSp>
                  <p:nvGrpSpPr>
                    <p:cNvPr id="130" name="Group 129"/>
                    <p:cNvGrpSpPr/>
                    <p:nvPr/>
                  </p:nvGrpSpPr>
                  <p:grpSpPr>
                    <a:xfrm>
                      <a:off x="230662" y="2067649"/>
                      <a:ext cx="5978172" cy="996276"/>
                      <a:chOff x="230662" y="2067649"/>
                      <a:chExt cx="5978172" cy="996276"/>
                    </a:xfrm>
                  </p:grpSpPr>
                  <p:sp>
                    <p:nvSpPr>
                      <p:cNvPr id="44" name="Rectangle 43"/>
                      <p:cNvSpPr/>
                      <p:nvPr/>
                    </p:nvSpPr>
                    <p:spPr>
                      <a:xfrm>
                        <a:off x="1472608" y="2081287"/>
                        <a:ext cx="1011284" cy="98263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err="1">
                            <a:solidFill>
                              <a:schemeClr val="tx1"/>
                            </a:solidFill>
                            <a:latin typeface="Century Gothic" panose="020B0502020202020204" pitchFamily="34" charset="0"/>
                          </a:rPr>
                          <a:t>Keppy</a:t>
                        </a:r>
                        <a:r>
                          <a:rPr lang="en-GB" sz="500" b="1" u="sng" dirty="0">
                            <a:solidFill>
                              <a:schemeClr val="tx1"/>
                            </a:solidFill>
                            <a:latin typeface="Century Gothic" panose="020B0502020202020204" pitchFamily="34" charset="0"/>
                          </a:rPr>
                          <a:t> </a:t>
                        </a:r>
                        <a:r>
                          <a:rPr lang="en-GB" sz="500" b="1" u="sng" dirty="0" err="1">
                            <a:solidFill>
                              <a:schemeClr val="tx1"/>
                            </a:solidFill>
                            <a:latin typeface="Century Gothic" panose="020B0502020202020204" pitchFamily="34" charset="0"/>
                          </a:rPr>
                          <a:t>Uppy</a:t>
                        </a:r>
                        <a:r>
                          <a:rPr lang="en-GB" sz="500" b="1" u="sng" dirty="0">
                            <a:solidFill>
                              <a:schemeClr val="tx1"/>
                            </a:solidFill>
                            <a:latin typeface="Century Gothic" panose="020B0502020202020204" pitchFamily="34" charset="0"/>
                          </a:rPr>
                          <a:t>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How many </a:t>
                        </a:r>
                        <a:r>
                          <a:rPr lang="en-GB" sz="500" dirty="0" err="1">
                            <a:solidFill>
                              <a:schemeClr val="tx1"/>
                            </a:solidFill>
                            <a:latin typeface="Century Gothic" panose="020B0502020202020204" pitchFamily="34" charset="0"/>
                          </a:rPr>
                          <a:t>Keepy</a:t>
                        </a:r>
                        <a:r>
                          <a:rPr lang="en-GB" sz="500" dirty="0">
                            <a:solidFill>
                              <a:schemeClr val="tx1"/>
                            </a:solidFill>
                            <a:latin typeface="Century Gothic" panose="020B0502020202020204" pitchFamily="34" charset="0"/>
                          </a:rPr>
                          <a:t> </a:t>
                        </a:r>
                        <a:r>
                          <a:rPr lang="en-GB" sz="500" dirty="0" err="1">
                            <a:solidFill>
                              <a:schemeClr val="tx1"/>
                            </a:solidFill>
                            <a:latin typeface="Century Gothic" panose="020B0502020202020204" pitchFamily="34" charset="0"/>
                          </a:rPr>
                          <a:t>Uppys</a:t>
                        </a:r>
                        <a:r>
                          <a:rPr lang="en-GB" sz="500" dirty="0">
                            <a:solidFill>
                              <a:schemeClr val="tx1"/>
                            </a:solidFill>
                            <a:latin typeface="Century Gothic" panose="020B0502020202020204" pitchFamily="34" charset="0"/>
                          </a:rPr>
                          <a:t> can you do with a toilet roll?</a:t>
                        </a:r>
                      </a:p>
                    </p:txBody>
                  </p:sp>
                  <p:sp>
                    <p:nvSpPr>
                      <p:cNvPr id="53" name="Rectangle 52"/>
                      <p:cNvSpPr/>
                      <p:nvPr/>
                    </p:nvSpPr>
                    <p:spPr>
                      <a:xfrm>
                        <a:off x="230662" y="2081287"/>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Target Practice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Set up three empty bottles about 3-5 metres from you.  Using a ball (or a toilet roll/rolled up pair of socks) try to bowl the bottles over.  How quickly can you get all three?</a:t>
                        </a:r>
                      </a:p>
                    </p:txBody>
                  </p:sp>
                  <p:sp>
                    <p:nvSpPr>
                      <p:cNvPr id="54" name="Rectangle 53"/>
                      <p:cNvSpPr/>
                      <p:nvPr/>
                    </p:nvSpPr>
                    <p:spPr>
                      <a:xfrm>
                        <a:off x="2714554" y="2067649"/>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Cushion Race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Make a circuit around the garden and time how quickly you can run around it with a cushion balanced on your head.</a:t>
                        </a:r>
                      </a:p>
                    </p:txBody>
                  </p:sp>
                  <p:sp>
                    <p:nvSpPr>
                      <p:cNvPr id="55" name="Rectangle 54"/>
                      <p:cNvSpPr/>
                      <p:nvPr/>
                    </p:nvSpPr>
                    <p:spPr>
                      <a:xfrm>
                        <a:off x="3956500" y="2081287"/>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Fitness Circuit</a:t>
                        </a:r>
                      </a:p>
                      <a:p>
                        <a:pPr algn="ctr"/>
                        <a:r>
                          <a:rPr lang="en-GB" sz="500" dirty="0">
                            <a:solidFill>
                              <a:schemeClr val="tx1"/>
                            </a:solidFill>
                            <a:latin typeface="Century Gothic" panose="020B0502020202020204" pitchFamily="34" charset="0"/>
                          </a:rPr>
                          <a:t>Set up 4 stations, a start line and a finish line.  On </a:t>
                        </a:r>
                        <a:r>
                          <a:rPr lang="en-GB" sz="500" b="1" dirty="0">
                            <a:solidFill>
                              <a:schemeClr val="tx1"/>
                            </a:solidFill>
                            <a:latin typeface="Century Gothic" panose="020B0502020202020204" pitchFamily="34" charset="0"/>
                          </a:rPr>
                          <a:t>GO</a:t>
                        </a:r>
                        <a:r>
                          <a:rPr lang="en-GB" sz="500" dirty="0">
                            <a:solidFill>
                              <a:schemeClr val="tx1"/>
                            </a:solidFill>
                            <a:latin typeface="Century Gothic" panose="020B0502020202020204" pitchFamily="34" charset="0"/>
                          </a:rPr>
                          <a:t> run to first station:</a:t>
                        </a:r>
                      </a:p>
                      <a:p>
                        <a:pPr algn="ctr"/>
                        <a:r>
                          <a:rPr lang="en-GB" sz="500" b="1" dirty="0">
                            <a:solidFill>
                              <a:schemeClr val="tx1"/>
                            </a:solidFill>
                            <a:latin typeface="Century Gothic" panose="020B0502020202020204" pitchFamily="34" charset="0"/>
                          </a:rPr>
                          <a:t>Step 1 </a:t>
                        </a:r>
                        <a:r>
                          <a:rPr lang="en-GB" sz="500" dirty="0">
                            <a:solidFill>
                              <a:schemeClr val="tx1"/>
                            </a:solidFill>
                            <a:latin typeface="Century Gothic" panose="020B0502020202020204" pitchFamily="34" charset="0"/>
                          </a:rPr>
                          <a:t>– Do 20 Star Jumps and run to next station</a:t>
                        </a:r>
                      </a:p>
                      <a:p>
                        <a:pPr algn="ctr"/>
                        <a:r>
                          <a:rPr lang="en-GB" sz="500" b="1" dirty="0">
                            <a:solidFill>
                              <a:schemeClr val="tx1"/>
                            </a:solidFill>
                            <a:latin typeface="Century Gothic" panose="020B0502020202020204" pitchFamily="34" charset="0"/>
                          </a:rPr>
                          <a:t>Step 2 </a:t>
                        </a:r>
                        <a:r>
                          <a:rPr lang="en-GB" sz="500" dirty="0">
                            <a:solidFill>
                              <a:schemeClr val="tx1"/>
                            </a:solidFill>
                            <a:latin typeface="Century Gothic" panose="020B0502020202020204" pitchFamily="34" charset="0"/>
                          </a:rPr>
                          <a:t>– Do 15 Burpees and run to the next station</a:t>
                        </a:r>
                      </a:p>
                      <a:p>
                        <a:pPr algn="ctr"/>
                        <a:r>
                          <a:rPr lang="en-GB" sz="500" b="1" dirty="0">
                            <a:solidFill>
                              <a:schemeClr val="tx1"/>
                            </a:solidFill>
                            <a:latin typeface="Century Gothic" panose="020B0502020202020204" pitchFamily="34" charset="0"/>
                          </a:rPr>
                          <a:t>Step 3 </a:t>
                        </a:r>
                        <a:r>
                          <a:rPr lang="en-GB" sz="500" dirty="0">
                            <a:solidFill>
                              <a:schemeClr val="tx1"/>
                            </a:solidFill>
                            <a:latin typeface="Century Gothic" panose="020B0502020202020204" pitchFamily="34" charset="0"/>
                          </a:rPr>
                          <a:t>– Do 10 Sit ups and run to the next station</a:t>
                        </a:r>
                      </a:p>
                      <a:p>
                        <a:pPr algn="ctr"/>
                        <a:r>
                          <a:rPr lang="en-GB" sz="500" b="1" dirty="0">
                            <a:solidFill>
                              <a:schemeClr val="tx1"/>
                            </a:solidFill>
                            <a:latin typeface="Century Gothic" panose="020B0502020202020204" pitchFamily="34" charset="0"/>
                          </a:rPr>
                          <a:t>Step 4 </a:t>
                        </a:r>
                        <a:r>
                          <a:rPr lang="en-GB" sz="500" dirty="0">
                            <a:solidFill>
                              <a:schemeClr val="tx1"/>
                            </a:solidFill>
                            <a:latin typeface="Century Gothic" panose="020B0502020202020204" pitchFamily="34" charset="0"/>
                          </a:rPr>
                          <a:t>– Do 5 Press ups and run to the finish</a:t>
                        </a:r>
                      </a:p>
                    </p:txBody>
                  </p:sp>
                  <p:sp>
                    <p:nvSpPr>
                      <p:cNvPr id="56" name="Rectangle 55"/>
                      <p:cNvSpPr/>
                      <p:nvPr/>
                    </p:nvSpPr>
                    <p:spPr>
                      <a:xfrm>
                        <a:off x="5197550" y="2067649"/>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Create Your Own Workout</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Can you create your own workout to your favourite song?  Come up with your workout routine (repetition of at least 5 moves) and try it out.</a:t>
                        </a:r>
                      </a:p>
                    </p:txBody>
                  </p:sp>
                  <p:grpSp>
                    <p:nvGrpSpPr>
                      <p:cNvPr id="103" name="Group 102"/>
                      <p:cNvGrpSpPr/>
                      <p:nvPr/>
                    </p:nvGrpSpPr>
                    <p:grpSpPr>
                      <a:xfrm>
                        <a:off x="1172260" y="2086242"/>
                        <a:ext cx="5033885" cy="72917"/>
                        <a:chOff x="1175845" y="890519"/>
                        <a:chExt cx="5033885" cy="72917"/>
                      </a:xfrm>
                    </p:grpSpPr>
                    <p:sp>
                      <p:nvSpPr>
                        <p:cNvPr id="104" name="Oval 103"/>
                        <p:cNvSpPr/>
                        <p:nvPr/>
                      </p:nvSpPr>
                      <p:spPr>
                        <a:xfrm>
                          <a:off x="1175845" y="890519"/>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5" name="Oval 104"/>
                        <p:cNvSpPr/>
                        <p:nvPr/>
                      </p:nvSpPr>
                      <p:spPr>
                        <a:xfrm>
                          <a:off x="2415999" y="897335"/>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6" name="Oval 105"/>
                        <p:cNvSpPr/>
                        <p:nvPr/>
                      </p:nvSpPr>
                      <p:spPr>
                        <a:xfrm>
                          <a:off x="365615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7" name="Oval 106"/>
                        <p:cNvSpPr/>
                        <p:nvPr/>
                      </p:nvSpPr>
                      <p:spPr>
                        <a:xfrm>
                          <a:off x="490168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8" name="Oval 107"/>
                        <p:cNvSpPr/>
                        <p:nvPr/>
                      </p:nvSpPr>
                      <p:spPr>
                        <a:xfrm>
                          <a:off x="6143629"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grpSp>
                  <p:nvGrpSpPr>
                    <p:cNvPr id="129" name="Group 128"/>
                    <p:cNvGrpSpPr/>
                    <p:nvPr/>
                  </p:nvGrpSpPr>
                  <p:grpSpPr>
                    <a:xfrm>
                      <a:off x="230662" y="3272055"/>
                      <a:ext cx="5978172" cy="989459"/>
                      <a:chOff x="230662" y="3272055"/>
                      <a:chExt cx="5978172" cy="989459"/>
                    </a:xfrm>
                  </p:grpSpPr>
                  <p:sp>
                    <p:nvSpPr>
                      <p:cNvPr id="45" name="Rectangle 44"/>
                      <p:cNvSpPr/>
                      <p:nvPr/>
                    </p:nvSpPr>
                    <p:spPr>
                      <a:xfrm>
                        <a:off x="2714554" y="3272055"/>
                        <a:ext cx="1011284" cy="98263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The Cup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Make a circuit around the garden and with a full cup of water, run around the course.  How quickly can you do with without spilling any water?</a:t>
                        </a:r>
                      </a:p>
                    </p:txBody>
                  </p:sp>
                  <p:sp>
                    <p:nvSpPr>
                      <p:cNvPr id="57" name="Rectangle 56"/>
                      <p:cNvSpPr/>
                      <p:nvPr/>
                    </p:nvSpPr>
                    <p:spPr>
                      <a:xfrm>
                        <a:off x="230662" y="327205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Timed Scavenger Hunt</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Ask someone at home to make a list of 10 items you could find in the house/garden.  Time yourself to se how long it takes you to find each item.</a:t>
                        </a:r>
                      </a:p>
                    </p:txBody>
                  </p:sp>
                  <p:sp>
                    <p:nvSpPr>
                      <p:cNvPr id="58" name="Rectangle 57"/>
                      <p:cNvSpPr/>
                      <p:nvPr/>
                    </p:nvSpPr>
                    <p:spPr>
                      <a:xfrm>
                        <a:off x="1470816" y="327205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Bat and Ball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Use a bat and ball/ a plastic bottle and a paper ball or a frying pan and a pair of socks.  How many times can you keep the ball item up in the air without it dropping?</a:t>
                        </a:r>
                      </a:p>
                    </p:txBody>
                  </p:sp>
                  <p:sp>
                    <p:nvSpPr>
                      <p:cNvPr id="59" name="Rectangle 58"/>
                      <p:cNvSpPr/>
                      <p:nvPr/>
                    </p:nvSpPr>
                    <p:spPr>
                      <a:xfrm>
                        <a:off x="3956500" y="3278876"/>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Toilet Roll Race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Make a circuit around the garden and time how quickly you can run around it with a toilet roll between your legs.</a:t>
                        </a:r>
                      </a:p>
                    </p:txBody>
                  </p:sp>
                  <p:sp>
                    <p:nvSpPr>
                      <p:cNvPr id="60" name="Rectangle 59"/>
                      <p:cNvSpPr/>
                      <p:nvPr/>
                    </p:nvSpPr>
                    <p:spPr>
                      <a:xfrm>
                        <a:off x="5197550" y="327205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Floor is Lava</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Use 4 clothing items to get from one side of the garden to the other without touching the group.  How fast can you get from one side to the other safely?</a:t>
                        </a:r>
                      </a:p>
                    </p:txBody>
                  </p:sp>
                  <p:grpSp>
                    <p:nvGrpSpPr>
                      <p:cNvPr id="109" name="Group 108"/>
                      <p:cNvGrpSpPr/>
                      <p:nvPr/>
                    </p:nvGrpSpPr>
                    <p:grpSpPr>
                      <a:xfrm>
                        <a:off x="1172260" y="3276507"/>
                        <a:ext cx="5033885" cy="72917"/>
                        <a:chOff x="1175845" y="890519"/>
                        <a:chExt cx="5033885" cy="72917"/>
                      </a:xfrm>
                    </p:grpSpPr>
                    <p:sp>
                      <p:nvSpPr>
                        <p:cNvPr id="110" name="Oval 109"/>
                        <p:cNvSpPr/>
                        <p:nvPr/>
                      </p:nvSpPr>
                      <p:spPr>
                        <a:xfrm>
                          <a:off x="1175845" y="890519"/>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1" name="Oval 110"/>
                        <p:cNvSpPr/>
                        <p:nvPr/>
                      </p:nvSpPr>
                      <p:spPr>
                        <a:xfrm>
                          <a:off x="2415999" y="897335"/>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2" name="Oval 111"/>
                        <p:cNvSpPr/>
                        <p:nvPr/>
                      </p:nvSpPr>
                      <p:spPr>
                        <a:xfrm>
                          <a:off x="365615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3" name="Oval 112"/>
                        <p:cNvSpPr/>
                        <p:nvPr/>
                      </p:nvSpPr>
                      <p:spPr>
                        <a:xfrm>
                          <a:off x="490168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4" name="Oval 113"/>
                        <p:cNvSpPr/>
                        <p:nvPr/>
                      </p:nvSpPr>
                      <p:spPr>
                        <a:xfrm>
                          <a:off x="6143629"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grpSp>
                  <p:nvGrpSpPr>
                    <p:cNvPr id="128" name="Group 127"/>
                    <p:cNvGrpSpPr/>
                    <p:nvPr/>
                  </p:nvGrpSpPr>
                  <p:grpSpPr>
                    <a:xfrm>
                      <a:off x="230662" y="4468914"/>
                      <a:ext cx="5979068" cy="997004"/>
                      <a:chOff x="230662" y="4468914"/>
                      <a:chExt cx="5979068" cy="997004"/>
                    </a:xfrm>
                  </p:grpSpPr>
                  <p:sp>
                    <p:nvSpPr>
                      <p:cNvPr id="46" name="Rectangle 45"/>
                      <p:cNvSpPr/>
                      <p:nvPr/>
                    </p:nvSpPr>
                    <p:spPr>
                      <a:xfrm>
                        <a:off x="3956500" y="4468914"/>
                        <a:ext cx="1011284" cy="98263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Sock Challenge</a:t>
                        </a:r>
                      </a:p>
                      <a:p>
                        <a:pPr algn="ctr"/>
                        <a:r>
                          <a:rPr lang="en-GB" sz="500" dirty="0">
                            <a:solidFill>
                              <a:schemeClr val="tx1"/>
                            </a:solidFill>
                            <a:latin typeface="Century Gothic" panose="020B0502020202020204" pitchFamily="34" charset="0"/>
                          </a:rPr>
                          <a:t>Put a pile of socks at one end of your garden/room and another pile of socks at the other end.  Start at one side and run to the other where you put on a pair of socks.  Running between the piles, how many pairs of socks can you put on in a minute?</a:t>
                        </a:r>
                      </a:p>
                    </p:txBody>
                  </p:sp>
                  <p:sp>
                    <p:nvSpPr>
                      <p:cNvPr id="61" name="Rectangle 60"/>
                      <p:cNvSpPr/>
                      <p:nvPr/>
                    </p:nvSpPr>
                    <p:spPr>
                      <a:xfrm>
                        <a:off x="230662" y="4473051"/>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Head, Shoulders, Knees and Toes</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How many times can you do the head, shoulder, knees and toes actions in one minute?</a:t>
                        </a:r>
                      </a:p>
                    </p:txBody>
                  </p:sp>
                  <p:sp>
                    <p:nvSpPr>
                      <p:cNvPr id="62" name="Rectangle 61"/>
                      <p:cNvSpPr/>
                      <p:nvPr/>
                    </p:nvSpPr>
                    <p:spPr>
                      <a:xfrm>
                        <a:off x="1470816" y="4483280"/>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Around Your Waist</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Move ball/balloon all the way around your waist for 1 minute. How many times can you get it around in a minute?  Your time ends if ball/balloon is dropped before the minute is up.</a:t>
                        </a:r>
                      </a:p>
                    </p:txBody>
                  </p:sp>
                  <p:sp>
                    <p:nvSpPr>
                      <p:cNvPr id="63" name="Rectangle 62"/>
                      <p:cNvSpPr/>
                      <p:nvPr/>
                    </p:nvSpPr>
                    <p:spPr>
                      <a:xfrm>
                        <a:off x="2710970" y="4476461"/>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Speed Jumps</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Lay a scarf/broom/rake on the group.  Stand on one side of the object (side on).  How many times can you jump over the object from one side to the other in a minute?</a:t>
                        </a:r>
                      </a:p>
                    </p:txBody>
                  </p:sp>
                  <p:sp>
                    <p:nvSpPr>
                      <p:cNvPr id="64" name="Rectangle 63"/>
                      <p:cNvSpPr/>
                      <p:nvPr/>
                    </p:nvSpPr>
                    <p:spPr>
                      <a:xfrm>
                        <a:off x="5198446" y="4483280"/>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Throw and Clap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Using a pair of socks/ball, through the socks/ball in the air and from the time they leave your hands until you catch them again you have to see how many times you can clap your hands.  What is the best score you can get?</a:t>
                        </a:r>
                      </a:p>
                    </p:txBody>
                  </p:sp>
                  <p:grpSp>
                    <p:nvGrpSpPr>
                      <p:cNvPr id="115" name="Group 114"/>
                      <p:cNvGrpSpPr/>
                      <p:nvPr/>
                    </p:nvGrpSpPr>
                    <p:grpSpPr>
                      <a:xfrm>
                        <a:off x="1172260" y="4479872"/>
                        <a:ext cx="5033885" cy="72917"/>
                        <a:chOff x="1175845" y="890519"/>
                        <a:chExt cx="5033885" cy="72917"/>
                      </a:xfrm>
                    </p:grpSpPr>
                    <p:sp>
                      <p:nvSpPr>
                        <p:cNvPr id="116" name="Oval 115"/>
                        <p:cNvSpPr/>
                        <p:nvPr/>
                      </p:nvSpPr>
                      <p:spPr>
                        <a:xfrm>
                          <a:off x="1175845" y="890519"/>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7" name="Oval 116"/>
                        <p:cNvSpPr/>
                        <p:nvPr/>
                      </p:nvSpPr>
                      <p:spPr>
                        <a:xfrm>
                          <a:off x="2415999" y="897335"/>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8" name="Oval 117"/>
                        <p:cNvSpPr/>
                        <p:nvPr/>
                      </p:nvSpPr>
                      <p:spPr>
                        <a:xfrm>
                          <a:off x="365615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9" name="Oval 118"/>
                        <p:cNvSpPr/>
                        <p:nvPr/>
                      </p:nvSpPr>
                      <p:spPr>
                        <a:xfrm>
                          <a:off x="490168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0" name="Oval 119"/>
                        <p:cNvSpPr/>
                        <p:nvPr/>
                      </p:nvSpPr>
                      <p:spPr>
                        <a:xfrm>
                          <a:off x="6143629"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grpSp>
              <p:grpSp>
                <p:nvGrpSpPr>
                  <p:cNvPr id="135" name="Group 134"/>
                  <p:cNvGrpSpPr/>
                  <p:nvPr/>
                </p:nvGrpSpPr>
                <p:grpSpPr>
                  <a:xfrm>
                    <a:off x="230662" y="5663115"/>
                    <a:ext cx="5978172" cy="993571"/>
                    <a:chOff x="230662" y="5663115"/>
                    <a:chExt cx="5978172" cy="993571"/>
                  </a:xfrm>
                </p:grpSpPr>
                <p:sp>
                  <p:nvSpPr>
                    <p:cNvPr id="134" name="Rectangle 133"/>
                    <p:cNvSpPr/>
                    <p:nvPr/>
                  </p:nvSpPr>
                  <p:spPr>
                    <a:xfrm>
                      <a:off x="3958665" y="5670640"/>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b="1" u="sng" dirty="0">
                          <a:solidFill>
                            <a:schemeClr val="tx1"/>
                          </a:solidFill>
                          <a:latin typeface="Century Gothic" panose="020B0502020202020204" pitchFamily="34" charset="0"/>
                        </a:rPr>
                        <a:t>Under and Over Challenge</a:t>
                      </a:r>
                    </a:p>
                    <a:p>
                      <a:pPr algn="ctr"/>
                      <a:endParaRPr lang="en-GB" sz="400" dirty="0">
                        <a:solidFill>
                          <a:schemeClr val="tx1"/>
                        </a:solidFill>
                        <a:latin typeface="Century Gothic" panose="020B0502020202020204" pitchFamily="34" charset="0"/>
                      </a:endParaRPr>
                    </a:p>
                    <a:p>
                      <a:pPr algn="ctr"/>
                      <a:r>
                        <a:rPr lang="en-GB" sz="400" dirty="0">
                          <a:solidFill>
                            <a:schemeClr val="tx1"/>
                          </a:solidFill>
                          <a:latin typeface="Century Gothic" panose="020B0502020202020204" pitchFamily="34" charset="0"/>
                        </a:rPr>
                        <a:t>Balance a broom/stick between two objects at a height you can safely climb over and go under.  In 30 seconds how many times can you go under and climb over the object.  A full turn means you have gone under and climbed back over.</a:t>
                      </a:r>
                    </a:p>
                  </p:txBody>
                </p:sp>
                <p:sp>
                  <p:nvSpPr>
                    <p:cNvPr id="133" name="Rectangle 132"/>
                    <p:cNvSpPr/>
                    <p:nvPr/>
                  </p:nvSpPr>
                  <p:spPr>
                    <a:xfrm>
                      <a:off x="2722096" y="5672265"/>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 b="1" u="sng" dirty="0">
                          <a:solidFill>
                            <a:schemeClr val="tx1"/>
                          </a:solidFill>
                          <a:latin typeface="Century Gothic" panose="020B0502020202020204" pitchFamily="34" charset="0"/>
                        </a:rPr>
                        <a:t>Long Jump</a:t>
                      </a:r>
                    </a:p>
                    <a:p>
                      <a:pPr algn="ctr"/>
                      <a:endParaRPr lang="en-GB" sz="400" dirty="0">
                        <a:solidFill>
                          <a:schemeClr val="tx1"/>
                        </a:solidFill>
                        <a:latin typeface="Century Gothic" panose="020B0502020202020204" pitchFamily="34" charset="0"/>
                      </a:endParaRPr>
                    </a:p>
                    <a:p>
                      <a:pPr algn="ctr"/>
                      <a:r>
                        <a:rPr lang="en-GB" sz="400" dirty="0">
                          <a:solidFill>
                            <a:schemeClr val="tx1"/>
                          </a:solidFill>
                          <a:latin typeface="Century Gothic" panose="020B0502020202020204" pitchFamily="34" charset="0"/>
                        </a:rPr>
                        <a:t>Make a Start Line, stand with your feet about shoulder-width apart, facing forwards with your</a:t>
                      </a:r>
                    </a:p>
                    <a:p>
                      <a:pPr algn="ctr"/>
                      <a:r>
                        <a:rPr lang="en-GB" sz="400" dirty="0">
                          <a:solidFill>
                            <a:schemeClr val="tx1"/>
                          </a:solidFill>
                          <a:latin typeface="Century Gothic" panose="020B0502020202020204" pitchFamily="34" charset="0"/>
                        </a:rPr>
                        <a:t>toes just behind the line. When you’re ready, dip slightly at the knees and jump as far as you</a:t>
                      </a:r>
                    </a:p>
                    <a:p>
                      <a:pPr algn="ctr"/>
                      <a:r>
                        <a:rPr lang="en-GB" sz="400" dirty="0">
                          <a:solidFill>
                            <a:schemeClr val="tx1"/>
                          </a:solidFill>
                          <a:latin typeface="Century Gothic" panose="020B0502020202020204" pitchFamily="34" charset="0"/>
                        </a:rPr>
                        <a:t>can raising your arms up above your head to propel yourself forward as far as possible.  Use your feet to measure how far you have travelled.</a:t>
                      </a:r>
                    </a:p>
                  </p:txBody>
                </p:sp>
                <p:grpSp>
                  <p:nvGrpSpPr>
                    <p:cNvPr id="127" name="Group 126"/>
                    <p:cNvGrpSpPr/>
                    <p:nvPr/>
                  </p:nvGrpSpPr>
                  <p:grpSpPr>
                    <a:xfrm>
                      <a:off x="230662" y="5663115"/>
                      <a:ext cx="5978172" cy="993571"/>
                      <a:chOff x="230662" y="5663115"/>
                      <a:chExt cx="5978172" cy="993571"/>
                    </a:xfrm>
                  </p:grpSpPr>
                  <p:sp>
                    <p:nvSpPr>
                      <p:cNvPr id="47" name="Rectangle 46"/>
                      <p:cNvSpPr/>
                      <p:nvPr/>
                    </p:nvSpPr>
                    <p:spPr>
                      <a:xfrm>
                        <a:off x="5197550" y="5663115"/>
                        <a:ext cx="1011284" cy="98263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Create Your Own Obstacle Course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Can you make an obstacle course in your house or garden?  You must have 5 obstacles in your course.  How quickly can you complete your course?</a:t>
                        </a:r>
                      </a:p>
                    </p:txBody>
                  </p:sp>
                  <p:sp>
                    <p:nvSpPr>
                      <p:cNvPr id="65" name="Rectangle 64"/>
                      <p:cNvSpPr/>
                      <p:nvPr/>
                    </p:nvSpPr>
                    <p:spPr>
                      <a:xfrm>
                        <a:off x="230662" y="5674048"/>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Water Bottle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Hold a full bottle of water straight out in front of you with either your right or left hand.  Can you hold it for a minute?  Switch arms and see which one is stronger.</a:t>
                        </a:r>
                      </a:p>
                    </p:txBody>
                  </p:sp>
                  <p:sp>
                    <p:nvSpPr>
                      <p:cNvPr id="66" name="Rectangle 65"/>
                      <p:cNvSpPr/>
                      <p:nvPr/>
                    </p:nvSpPr>
                    <p:spPr>
                      <a:xfrm>
                        <a:off x="1470816" y="5670640"/>
                        <a:ext cx="1011284" cy="982638"/>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00" b="1" u="sng" dirty="0">
                            <a:solidFill>
                              <a:schemeClr val="tx1"/>
                            </a:solidFill>
                            <a:latin typeface="Century Gothic" panose="020B0502020202020204" pitchFamily="34" charset="0"/>
                          </a:rPr>
                          <a:t>Marathon Challenge</a:t>
                        </a:r>
                      </a:p>
                      <a:p>
                        <a:pPr algn="ctr"/>
                        <a:endParaRPr lang="en-GB" sz="500" dirty="0">
                          <a:solidFill>
                            <a:schemeClr val="tx1"/>
                          </a:solidFill>
                          <a:latin typeface="Century Gothic" panose="020B0502020202020204" pitchFamily="34" charset="0"/>
                        </a:endParaRPr>
                      </a:p>
                      <a:p>
                        <a:pPr algn="ctr"/>
                        <a:r>
                          <a:rPr lang="en-GB" sz="500" dirty="0">
                            <a:solidFill>
                              <a:schemeClr val="tx1"/>
                            </a:solidFill>
                            <a:latin typeface="Century Gothic" panose="020B0502020202020204" pitchFamily="34" charset="0"/>
                          </a:rPr>
                          <a:t>Place your 2 cones, jumpers or Garden Objects 3-5 metres apart on a flat, non-slip surface.  When you say go run back and forward between the points for 3 minutes.  How many runs can you do in that time?</a:t>
                        </a:r>
                      </a:p>
                    </p:txBody>
                  </p:sp>
                  <p:grpSp>
                    <p:nvGrpSpPr>
                      <p:cNvPr id="121" name="Group 120"/>
                      <p:cNvGrpSpPr/>
                      <p:nvPr/>
                    </p:nvGrpSpPr>
                    <p:grpSpPr>
                      <a:xfrm>
                        <a:off x="1172260" y="5680867"/>
                        <a:ext cx="5033885" cy="72917"/>
                        <a:chOff x="1175845" y="890519"/>
                        <a:chExt cx="5033885" cy="72917"/>
                      </a:xfrm>
                    </p:grpSpPr>
                    <p:sp>
                      <p:nvSpPr>
                        <p:cNvPr id="122" name="Oval 121"/>
                        <p:cNvSpPr/>
                        <p:nvPr/>
                      </p:nvSpPr>
                      <p:spPr>
                        <a:xfrm>
                          <a:off x="1175845" y="890519"/>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3" name="Oval 122"/>
                        <p:cNvSpPr/>
                        <p:nvPr/>
                      </p:nvSpPr>
                      <p:spPr>
                        <a:xfrm>
                          <a:off x="2415999" y="897335"/>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4" name="Oval 123"/>
                        <p:cNvSpPr/>
                        <p:nvPr/>
                      </p:nvSpPr>
                      <p:spPr>
                        <a:xfrm>
                          <a:off x="365615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5" name="Oval 124"/>
                        <p:cNvSpPr/>
                        <p:nvPr/>
                      </p:nvSpPr>
                      <p:spPr>
                        <a:xfrm>
                          <a:off x="4901683"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6" name="Oval 125"/>
                        <p:cNvSpPr/>
                        <p:nvPr/>
                      </p:nvSpPr>
                      <p:spPr>
                        <a:xfrm>
                          <a:off x="6143629" y="897334"/>
                          <a:ext cx="66101" cy="6610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grpSp>
              </p:grpSp>
            </p:grpSp>
          </p:grpSp>
          <p:sp>
            <p:nvSpPr>
              <p:cNvPr id="2" name="Rectangle 1"/>
              <p:cNvSpPr/>
              <p:nvPr/>
            </p:nvSpPr>
            <p:spPr>
              <a:xfrm>
                <a:off x="6438600" y="114591"/>
                <a:ext cx="2278635" cy="582807"/>
              </a:xfrm>
              <a:prstGeom prst="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solidFill>
                      <a:schemeClr val="tx1"/>
                    </a:solidFill>
                    <a:latin typeface="Century Gothic" panose="020B0502020202020204" pitchFamily="34" charset="0"/>
                  </a:rPr>
                  <a:t>Name:</a:t>
                </a:r>
              </a:p>
            </p:txBody>
          </p:sp>
        </p:grpSp>
        <p:grpSp>
          <p:nvGrpSpPr>
            <p:cNvPr id="7" name="Group 6"/>
            <p:cNvGrpSpPr/>
            <p:nvPr/>
          </p:nvGrpSpPr>
          <p:grpSpPr>
            <a:xfrm>
              <a:off x="52124" y="890519"/>
              <a:ext cx="127759" cy="5775778"/>
              <a:chOff x="52124" y="890519"/>
              <a:chExt cx="127759" cy="5775778"/>
            </a:xfrm>
          </p:grpSpPr>
          <p:sp>
            <p:nvSpPr>
              <p:cNvPr id="4" name="Rectangle 3"/>
              <p:cNvSpPr/>
              <p:nvPr/>
            </p:nvSpPr>
            <p:spPr>
              <a:xfrm>
                <a:off x="53020" y="890519"/>
                <a:ext cx="122830" cy="958771"/>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dirty="0">
                    <a:solidFill>
                      <a:schemeClr val="tx1"/>
                    </a:solidFill>
                    <a:latin typeface="Century Gothic" panose="020B0502020202020204" pitchFamily="34" charset="0"/>
                  </a:rPr>
                  <a:t>Monday</a:t>
                </a:r>
              </a:p>
            </p:txBody>
          </p:sp>
          <p:sp>
            <p:nvSpPr>
              <p:cNvPr id="85" name="Rectangle 84"/>
              <p:cNvSpPr/>
              <p:nvPr/>
            </p:nvSpPr>
            <p:spPr>
              <a:xfrm>
                <a:off x="53020" y="2067649"/>
                <a:ext cx="122830" cy="996276"/>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dirty="0">
                    <a:solidFill>
                      <a:schemeClr val="tx1"/>
                    </a:solidFill>
                    <a:latin typeface="Century Gothic" panose="020B0502020202020204" pitchFamily="34" charset="0"/>
                  </a:rPr>
                  <a:t>Tuesday</a:t>
                </a:r>
              </a:p>
            </p:txBody>
          </p:sp>
          <p:sp>
            <p:nvSpPr>
              <p:cNvPr id="86" name="Rectangle 85"/>
              <p:cNvSpPr/>
              <p:nvPr/>
            </p:nvSpPr>
            <p:spPr>
              <a:xfrm>
                <a:off x="52124" y="3244778"/>
                <a:ext cx="123726" cy="101673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dirty="0">
                    <a:solidFill>
                      <a:schemeClr val="tx1"/>
                    </a:solidFill>
                    <a:latin typeface="Century Gothic" panose="020B0502020202020204" pitchFamily="34" charset="0"/>
                  </a:rPr>
                  <a:t>Wednesday</a:t>
                </a:r>
              </a:p>
            </p:txBody>
          </p:sp>
          <p:sp>
            <p:nvSpPr>
              <p:cNvPr id="87" name="Rectangle 86"/>
              <p:cNvSpPr/>
              <p:nvPr/>
            </p:nvSpPr>
            <p:spPr>
              <a:xfrm>
                <a:off x="52124" y="4442364"/>
                <a:ext cx="123726" cy="101673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dirty="0">
                    <a:solidFill>
                      <a:schemeClr val="tx1"/>
                    </a:solidFill>
                    <a:latin typeface="Century Gothic" panose="020B0502020202020204" pitchFamily="34" charset="0"/>
                  </a:rPr>
                  <a:t>Thursday</a:t>
                </a:r>
              </a:p>
            </p:txBody>
          </p:sp>
          <p:sp>
            <p:nvSpPr>
              <p:cNvPr id="88" name="Rectangle 87"/>
              <p:cNvSpPr/>
              <p:nvPr/>
            </p:nvSpPr>
            <p:spPr>
              <a:xfrm>
                <a:off x="56157" y="5649562"/>
                <a:ext cx="123726" cy="1016735"/>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dirty="0">
                    <a:solidFill>
                      <a:schemeClr val="tx1"/>
                    </a:solidFill>
                    <a:latin typeface="Century Gothic" panose="020B0502020202020204" pitchFamily="34" charset="0"/>
                  </a:rPr>
                  <a:t>Friday</a:t>
                </a:r>
              </a:p>
            </p:txBody>
          </p:sp>
        </p:grpSp>
      </p:grpSp>
    </p:spTree>
    <p:extLst>
      <p:ext uri="{BB962C8B-B14F-4D97-AF65-F5344CB8AC3E}">
        <p14:creationId xmlns:p14="http://schemas.microsoft.com/office/powerpoint/2010/main" val="28960484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TotalTime>
  <Words>1171</Words>
  <Application>Microsoft Office PowerPoint</Application>
  <PresentationFormat>A4 Paper (210x297 mm)</PresentationFormat>
  <Paragraphs>109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South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 Primary and EYC Virtual Sports’ Day</dc:title>
  <dc:creator>Burton, Emma</dc:creator>
  <cp:lastModifiedBy>Emma Burton</cp:lastModifiedBy>
  <cp:revision>28</cp:revision>
  <dcterms:created xsi:type="dcterms:W3CDTF">2020-05-21T08:35:57Z</dcterms:created>
  <dcterms:modified xsi:type="dcterms:W3CDTF">2020-05-30T13:18:45Z</dcterms:modified>
</cp:coreProperties>
</file>