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2"/>
  </p:sldMasterIdLst>
  <p:notesMasterIdLst>
    <p:notesMasterId r:id="rId122"/>
  </p:notesMasterIdLst>
  <p:handoutMasterIdLst>
    <p:handoutMasterId r:id="rId123"/>
  </p:handoutMasterIdLst>
  <p:sldIdLst>
    <p:sldId id="256" r:id="rId3"/>
    <p:sldId id="257" r:id="rId4"/>
    <p:sldId id="259" r:id="rId5"/>
    <p:sldId id="258" r:id="rId6"/>
    <p:sldId id="260" r:id="rId7"/>
    <p:sldId id="261" r:id="rId8"/>
    <p:sldId id="262" r:id="rId9"/>
    <p:sldId id="263" r:id="rId10"/>
    <p:sldId id="264" r:id="rId11"/>
    <p:sldId id="265" r:id="rId12"/>
    <p:sldId id="266" r:id="rId13"/>
    <p:sldId id="286" r:id="rId14"/>
    <p:sldId id="285" r:id="rId15"/>
    <p:sldId id="267" r:id="rId16"/>
    <p:sldId id="268" r:id="rId17"/>
    <p:sldId id="269" r:id="rId18"/>
    <p:sldId id="270" r:id="rId19"/>
    <p:sldId id="271" r:id="rId20"/>
    <p:sldId id="272" r:id="rId21"/>
    <p:sldId id="273" r:id="rId22"/>
    <p:sldId id="274" r:id="rId23"/>
    <p:sldId id="275" r:id="rId24"/>
    <p:sldId id="276" r:id="rId25"/>
    <p:sldId id="277" r:id="rId26"/>
    <p:sldId id="287" r:id="rId27"/>
    <p:sldId id="290" r:id="rId28"/>
    <p:sldId id="289" r:id="rId29"/>
    <p:sldId id="288" r:id="rId30"/>
    <p:sldId id="278" r:id="rId31"/>
    <p:sldId id="282" r:id="rId32"/>
    <p:sldId id="283" r:id="rId33"/>
    <p:sldId id="291" r:id="rId34"/>
    <p:sldId id="305" r:id="rId35"/>
    <p:sldId id="306" r:id="rId36"/>
    <p:sldId id="307" r:id="rId37"/>
    <p:sldId id="308" r:id="rId38"/>
    <p:sldId id="309" r:id="rId39"/>
    <p:sldId id="310" r:id="rId40"/>
    <p:sldId id="311" r:id="rId41"/>
    <p:sldId id="312" r:id="rId42"/>
    <p:sldId id="313" r:id="rId43"/>
    <p:sldId id="314" r:id="rId44"/>
    <p:sldId id="318" r:id="rId45"/>
    <p:sldId id="319" r:id="rId46"/>
    <p:sldId id="320" r:id="rId47"/>
    <p:sldId id="321" r:id="rId48"/>
    <p:sldId id="322" r:id="rId49"/>
    <p:sldId id="323" r:id="rId50"/>
    <p:sldId id="324" r:id="rId51"/>
    <p:sldId id="327" r:id="rId52"/>
    <p:sldId id="325" r:id="rId53"/>
    <p:sldId id="315" r:id="rId54"/>
    <p:sldId id="316" r:id="rId55"/>
    <p:sldId id="317" r:id="rId56"/>
    <p:sldId id="326" r:id="rId57"/>
    <p:sldId id="328" r:id="rId58"/>
    <p:sldId id="329" r:id="rId59"/>
    <p:sldId id="330" r:id="rId60"/>
    <p:sldId id="331" r:id="rId61"/>
    <p:sldId id="332" r:id="rId62"/>
    <p:sldId id="333" r:id="rId63"/>
    <p:sldId id="334" r:id="rId64"/>
    <p:sldId id="335" r:id="rId65"/>
    <p:sldId id="336" r:id="rId66"/>
    <p:sldId id="337" r:id="rId67"/>
    <p:sldId id="338" r:id="rId68"/>
    <p:sldId id="339" r:id="rId69"/>
    <p:sldId id="340" r:id="rId70"/>
    <p:sldId id="342" r:id="rId71"/>
    <p:sldId id="341" r:id="rId72"/>
    <p:sldId id="343" r:id="rId73"/>
    <p:sldId id="348" r:id="rId74"/>
    <p:sldId id="345" r:id="rId75"/>
    <p:sldId id="346" r:id="rId76"/>
    <p:sldId id="347" r:id="rId77"/>
    <p:sldId id="344" r:id="rId78"/>
    <p:sldId id="349" r:id="rId79"/>
    <p:sldId id="362" r:id="rId80"/>
    <p:sldId id="350" r:id="rId81"/>
    <p:sldId id="351" r:id="rId82"/>
    <p:sldId id="352" r:id="rId83"/>
    <p:sldId id="353" r:id="rId84"/>
    <p:sldId id="363" r:id="rId85"/>
    <p:sldId id="354" r:id="rId86"/>
    <p:sldId id="355" r:id="rId87"/>
    <p:sldId id="356" r:id="rId88"/>
    <p:sldId id="357" r:id="rId89"/>
    <p:sldId id="358" r:id="rId90"/>
    <p:sldId id="359" r:id="rId91"/>
    <p:sldId id="360" r:id="rId92"/>
    <p:sldId id="364" r:id="rId93"/>
    <p:sldId id="365" r:id="rId94"/>
    <p:sldId id="366" r:id="rId95"/>
    <p:sldId id="367" r:id="rId96"/>
    <p:sldId id="368" r:id="rId97"/>
    <p:sldId id="369" r:id="rId98"/>
    <p:sldId id="370" r:id="rId99"/>
    <p:sldId id="361" r:id="rId100"/>
    <p:sldId id="371" r:id="rId101"/>
    <p:sldId id="372" r:id="rId102"/>
    <p:sldId id="373" r:id="rId103"/>
    <p:sldId id="374" r:id="rId104"/>
    <p:sldId id="375" r:id="rId105"/>
    <p:sldId id="376" r:id="rId106"/>
    <p:sldId id="378" r:id="rId107"/>
    <p:sldId id="377" r:id="rId108"/>
    <p:sldId id="379" r:id="rId109"/>
    <p:sldId id="380" r:id="rId110"/>
    <p:sldId id="381" r:id="rId111"/>
    <p:sldId id="383" r:id="rId112"/>
    <p:sldId id="382" r:id="rId113"/>
    <p:sldId id="384" r:id="rId114"/>
    <p:sldId id="387" r:id="rId115"/>
    <p:sldId id="386" r:id="rId116"/>
    <p:sldId id="388" r:id="rId117"/>
    <p:sldId id="385" r:id="rId118"/>
    <p:sldId id="389" r:id="rId119"/>
    <p:sldId id="390" r:id="rId120"/>
    <p:sldId id="391" r:id="rId121"/>
  </p:sldIdLst>
  <p:sldSz cx="9144000" cy="6858000" type="screen4x3"/>
  <p:notesSz cx="9926638" cy="6797675"/>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836" autoAdjust="0"/>
  </p:normalViewPr>
  <p:slideViewPr>
    <p:cSldViewPr snapToGrid="0">
      <p:cViewPr varScale="1">
        <p:scale>
          <a:sx n="92" d="100"/>
          <a:sy n="92" d="100"/>
        </p:scale>
        <p:origin x="-13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handoutMaster" Target="handoutMasters/handoutMaster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F5661B08-3455-43FB-9749-CAC97B0DAAB3}" type="datetimeFigureOut">
              <a:rPr lang="en-GB" smtClean="0"/>
              <a:t>31/08/2017</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47AB6D77-EFE8-4EE9-8574-40AC4BB6C215}" type="slidenum">
              <a:rPr lang="en-GB" smtClean="0"/>
              <a:t>‹#›</a:t>
            </a:fld>
            <a:endParaRPr lang="en-GB"/>
          </a:p>
        </p:txBody>
      </p:sp>
    </p:spTree>
    <p:extLst>
      <p:ext uri="{BB962C8B-B14F-4D97-AF65-F5344CB8AC3E}">
        <p14:creationId xmlns:p14="http://schemas.microsoft.com/office/powerpoint/2010/main" val="3787215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dirty="0"/>
          </a:p>
        </p:txBody>
      </p:sp>
      <p:sp>
        <p:nvSpPr>
          <p:cNvPr id="61443" name="Rectangle 3"/>
          <p:cNvSpPr>
            <a:spLocks noGrp="1" noChangeArrowheads="1"/>
          </p:cNvSpPr>
          <p:nvPr>
            <p:ph type="dt" idx="1"/>
          </p:nvPr>
        </p:nvSpPr>
        <p:spPr bwMode="auto">
          <a:xfrm>
            <a:off x="5622798"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dirty="0"/>
          </a:p>
        </p:txBody>
      </p:sp>
      <p:sp>
        <p:nvSpPr>
          <p:cNvPr id="6144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92664" y="3228896"/>
            <a:ext cx="794131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dirty="0"/>
          </a:p>
        </p:txBody>
      </p:sp>
      <p:sp>
        <p:nvSpPr>
          <p:cNvPr id="61447" name="Rectangle 7"/>
          <p:cNvSpPr>
            <a:spLocks noGrp="1" noChangeArrowheads="1"/>
          </p:cNvSpPr>
          <p:nvPr>
            <p:ph type="sldNum" sz="quarter" idx="5"/>
          </p:nvPr>
        </p:nvSpPr>
        <p:spPr bwMode="auto">
          <a:xfrm>
            <a:off x="5622798"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dirty="0"/>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210758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467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32</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697258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smtClean="0"/>
              <a:t>Click to edit Master title style</a:t>
            </a:r>
            <a:endParaRPr lang="en-US" noProof="0" dirty="0" smtClean="0"/>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atin typeface="+mn-lt"/>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atin typeface="+mn-lt"/>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atin typeface="+mn-lt"/>
              </a:defRPr>
            </a:lvl1pPr>
          </a:lstStyle>
          <a:p>
            <a:fld id="{80B0D17D-2647-4266-9487-0CA541A3FAFE}"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7A8B10A-B675-4087-9034-9B2183FA19D1}" type="slidenum">
              <a:rPr lang="en-US"/>
              <a:pPr/>
              <a:t>‹#›</a:t>
            </a:fld>
            <a:endParaRPr lang="en-US" dirty="0"/>
          </a:p>
        </p:txBody>
      </p:sp>
    </p:spTree>
    <p:extLst>
      <p:ext uri="{BB962C8B-B14F-4D97-AF65-F5344CB8AC3E}">
        <p14:creationId xmlns:p14="http://schemas.microsoft.com/office/powerpoint/2010/main" val="212842850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BD3488-233A-4527-AB2B-86B08BC2E42E}" type="slidenum">
              <a:rPr lang="en-US"/>
              <a:pPr/>
              <a:t>‹#›</a:t>
            </a:fld>
            <a:endParaRPr lang="en-US" dirty="0"/>
          </a:p>
        </p:txBody>
      </p:sp>
    </p:spTree>
    <p:extLst>
      <p:ext uri="{BB962C8B-B14F-4D97-AF65-F5344CB8AC3E}">
        <p14:creationId xmlns:p14="http://schemas.microsoft.com/office/powerpoint/2010/main" val="26428542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F9DD91-C94B-4410-B8E2-C31341F4D57B}" type="slidenum">
              <a:rPr lang="en-US"/>
              <a:pPr/>
              <a:t>‹#›</a:t>
            </a:fld>
            <a:endParaRPr lang="en-US" dirty="0"/>
          </a:p>
        </p:txBody>
      </p:sp>
    </p:spTree>
    <p:extLst>
      <p:ext uri="{BB962C8B-B14F-4D97-AF65-F5344CB8AC3E}">
        <p14:creationId xmlns:p14="http://schemas.microsoft.com/office/powerpoint/2010/main" val="25887100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5449" y="4406900"/>
            <a:ext cx="67992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95449" y="2906713"/>
            <a:ext cx="67992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99CDFB7-BA1E-400C-A6DB-42D5818B1DD6}" type="slidenum">
              <a:rPr lang="en-US"/>
              <a:pPr/>
              <a:t>‹#›</a:t>
            </a:fld>
            <a:endParaRPr lang="en-US" dirty="0"/>
          </a:p>
        </p:txBody>
      </p:sp>
    </p:spTree>
    <p:extLst>
      <p:ext uri="{BB962C8B-B14F-4D97-AF65-F5344CB8AC3E}">
        <p14:creationId xmlns:p14="http://schemas.microsoft.com/office/powerpoint/2010/main" val="292000928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971D494-68BC-407F-AF65-AB0F97113BB5}" type="slidenum">
              <a:rPr lang="en-US"/>
              <a:pPr/>
              <a:t>‹#›</a:t>
            </a:fld>
            <a:endParaRPr lang="en-US" dirty="0"/>
          </a:p>
        </p:txBody>
      </p:sp>
    </p:spTree>
    <p:extLst>
      <p:ext uri="{BB962C8B-B14F-4D97-AF65-F5344CB8AC3E}">
        <p14:creationId xmlns:p14="http://schemas.microsoft.com/office/powerpoint/2010/main" val="316694676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57324" y="274638"/>
            <a:ext cx="722947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57324" y="1535113"/>
            <a:ext cx="34575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57324" y="2174875"/>
            <a:ext cx="34671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4925" y="1535113"/>
            <a:ext cx="35718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4925" y="2174875"/>
            <a:ext cx="35718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A3E3192-E4CE-48D6-A6F2-6D2A272381B1}" type="slidenum">
              <a:rPr lang="en-US"/>
              <a:pPr/>
              <a:t>‹#›</a:t>
            </a:fld>
            <a:endParaRPr lang="en-US" dirty="0"/>
          </a:p>
        </p:txBody>
      </p:sp>
    </p:spTree>
    <p:extLst>
      <p:ext uri="{BB962C8B-B14F-4D97-AF65-F5344CB8AC3E}">
        <p14:creationId xmlns:p14="http://schemas.microsoft.com/office/powerpoint/2010/main" val="14095593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CD38FEF-6213-4598-919E-2C5D33C16990}" type="slidenum">
              <a:rPr lang="en-US"/>
              <a:pPr/>
              <a:t>‹#›</a:t>
            </a:fld>
            <a:endParaRPr lang="en-US" dirty="0"/>
          </a:p>
        </p:txBody>
      </p:sp>
    </p:spTree>
    <p:extLst>
      <p:ext uri="{BB962C8B-B14F-4D97-AF65-F5344CB8AC3E}">
        <p14:creationId xmlns:p14="http://schemas.microsoft.com/office/powerpoint/2010/main" val="517975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3A107C3-E985-4DC2-8886-570CDD1DCD6B}" type="slidenum">
              <a:rPr lang="en-US"/>
              <a:pPr/>
              <a:t>‹#›</a:t>
            </a:fld>
            <a:endParaRPr lang="en-US" dirty="0"/>
          </a:p>
        </p:txBody>
      </p:sp>
    </p:spTree>
    <p:extLst>
      <p:ext uri="{BB962C8B-B14F-4D97-AF65-F5344CB8AC3E}">
        <p14:creationId xmlns:p14="http://schemas.microsoft.com/office/powerpoint/2010/main" val="391387172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637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403859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6375" y="14446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487DE84-1273-4261-A7F9-101789AABE14}" type="slidenum">
              <a:rPr lang="en-US"/>
              <a:pPr/>
              <a:t>‹#›</a:t>
            </a:fld>
            <a:endParaRPr lang="en-US" dirty="0"/>
          </a:p>
        </p:txBody>
      </p:sp>
    </p:spTree>
    <p:extLst>
      <p:ext uri="{BB962C8B-B14F-4D97-AF65-F5344CB8AC3E}">
        <p14:creationId xmlns:p14="http://schemas.microsoft.com/office/powerpoint/2010/main" val="361129793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4182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64087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64182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F84E99E-F311-4DF1-948C-EE093CE6CFF9}" type="slidenum">
              <a:rPr lang="en-US"/>
              <a:pPr/>
              <a:t>‹#›</a:t>
            </a:fld>
            <a:endParaRPr lang="en-US" dirty="0"/>
          </a:p>
        </p:txBody>
      </p:sp>
    </p:spTree>
    <p:extLst>
      <p:ext uri="{BB962C8B-B14F-4D97-AF65-F5344CB8AC3E}">
        <p14:creationId xmlns:p14="http://schemas.microsoft.com/office/powerpoint/2010/main" val="294762114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2"/>
                </a:solidFill>
                <a:latin typeface="+mn-lt"/>
              </a:defRPr>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2"/>
                </a:solidFill>
                <a:latin typeface="+mn-lt"/>
              </a:defRPr>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2"/>
                </a:solidFill>
                <a:latin typeface="+mn-lt"/>
              </a:defRPr>
            </a:lvl1pPr>
          </a:lstStyle>
          <a:p>
            <a:fld id="{DD1F01D4-9524-4813-B564-656FF752DF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www.youtube.com/watch?v=naleynXS7yo"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Reading for Understanding, Analysis and Evaluation</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r>
              <a:rPr lang="en-US" b="1" dirty="0" err="1" smtClean="0"/>
              <a:t>Mr</a:t>
            </a:r>
            <a:r>
              <a:rPr lang="en-US" b="1" dirty="0" smtClean="0"/>
              <a:t> </a:t>
            </a:r>
            <a:r>
              <a:rPr lang="en-US" b="1" dirty="0" err="1" smtClean="0"/>
              <a:t>McVicar</a:t>
            </a:r>
            <a:endParaRPr lang="en-US" b="1" i="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a:t>
            </a:r>
            <a:endParaRPr lang="en-GB" dirty="0"/>
          </a:p>
        </p:txBody>
      </p:sp>
      <p:sp>
        <p:nvSpPr>
          <p:cNvPr id="3" name="Content Placeholder 2"/>
          <p:cNvSpPr>
            <a:spLocks noGrp="1"/>
          </p:cNvSpPr>
          <p:nvPr>
            <p:ph idx="1"/>
          </p:nvPr>
        </p:nvSpPr>
        <p:spPr/>
        <p:txBody>
          <a:bodyPr/>
          <a:lstStyle/>
          <a:p>
            <a:r>
              <a:rPr lang="en-GB" b="1" dirty="0" smtClean="0"/>
              <a:t> </a:t>
            </a:r>
            <a:r>
              <a:rPr lang="en-GB" b="1" dirty="0" smtClean="0">
                <a:solidFill>
                  <a:srgbClr val="FF0000"/>
                </a:solidFill>
              </a:rPr>
              <a:t>P</a:t>
            </a:r>
            <a:r>
              <a:rPr lang="en-GB" dirty="0" smtClean="0"/>
              <a:t>ut </a:t>
            </a:r>
            <a:r>
              <a:rPr lang="en-GB" dirty="0"/>
              <a:t>the text in your own </a:t>
            </a:r>
            <a:r>
              <a:rPr lang="en-GB" dirty="0" smtClean="0"/>
              <a:t>words</a:t>
            </a:r>
          </a:p>
          <a:p>
            <a:r>
              <a:rPr lang="en-GB" b="1" dirty="0" smtClean="0"/>
              <a:t> </a:t>
            </a:r>
            <a:r>
              <a:rPr lang="en-GB" b="1" dirty="0" smtClean="0">
                <a:solidFill>
                  <a:srgbClr val="FF0000"/>
                </a:solidFill>
              </a:rPr>
              <a:t>A</a:t>
            </a:r>
            <a:r>
              <a:rPr lang="en-GB" dirty="0" smtClean="0"/>
              <a:t>void </a:t>
            </a:r>
            <a:r>
              <a:rPr lang="en-GB" dirty="0"/>
              <a:t>copying the </a:t>
            </a:r>
            <a:r>
              <a:rPr lang="en-GB" dirty="0" smtClean="0"/>
              <a:t>text</a:t>
            </a:r>
          </a:p>
          <a:p>
            <a:r>
              <a:rPr lang="en-GB" b="1" dirty="0" smtClean="0"/>
              <a:t> </a:t>
            </a:r>
            <a:r>
              <a:rPr lang="en-GB" b="1" dirty="0" smtClean="0">
                <a:solidFill>
                  <a:srgbClr val="FF0000"/>
                </a:solidFill>
              </a:rPr>
              <a:t>R</a:t>
            </a:r>
            <a:r>
              <a:rPr lang="en-GB" dirty="0" smtClean="0"/>
              <a:t>earrange </a:t>
            </a:r>
            <a:r>
              <a:rPr lang="en-GB" dirty="0"/>
              <a:t>similar </a:t>
            </a:r>
            <a:r>
              <a:rPr lang="en-GB" dirty="0" smtClean="0"/>
              <a:t>text</a:t>
            </a:r>
          </a:p>
          <a:p>
            <a:r>
              <a:rPr lang="en-GB" b="1" dirty="0" smtClean="0"/>
              <a:t> </a:t>
            </a:r>
            <a:r>
              <a:rPr lang="en-GB" b="1" dirty="0" smtClean="0">
                <a:solidFill>
                  <a:srgbClr val="FF0000"/>
                </a:solidFill>
              </a:rPr>
              <a:t>A</a:t>
            </a:r>
            <a:r>
              <a:rPr lang="en-GB" dirty="0" smtClean="0"/>
              <a:t>sk </a:t>
            </a:r>
            <a:r>
              <a:rPr lang="en-GB" dirty="0"/>
              <a:t>yourself if you included all the important points</a:t>
            </a:r>
            <a:r>
              <a:rPr lang="en-GB" dirty="0" smtClean="0"/>
              <a:t>.</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4012741554"/>
      </p:ext>
    </p:extLst>
  </p:cSld>
  <p:clrMapOvr>
    <a:masterClrMapping/>
  </p:clrMapOvr>
  <p:transition>
    <p:fade thruBlk="1"/>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understand what is meant by Sentence Structure</a:t>
            </a:r>
          </a:p>
          <a:p>
            <a:pPr marL="457200" indent="-457200">
              <a:buFont typeface="+mj-lt"/>
              <a:buAutoNum type="arabicPeriod"/>
            </a:pPr>
            <a:r>
              <a:rPr lang="en-GB" dirty="0" smtClean="0"/>
              <a:t>To be able to identify different types of Sentence Structure</a:t>
            </a:r>
          </a:p>
          <a:p>
            <a:pPr marL="457200" indent="-457200">
              <a:buFont typeface="+mj-lt"/>
              <a:buAutoNum type="arabicPeriod"/>
            </a:pPr>
            <a:r>
              <a:rPr lang="en-GB" dirty="0" smtClean="0"/>
              <a:t>To be able to answer a question on Sentence Structure</a:t>
            </a:r>
            <a:endParaRPr lang="en-GB" dirty="0"/>
          </a:p>
        </p:txBody>
      </p:sp>
    </p:spTree>
    <p:extLst>
      <p:ext uri="{BB962C8B-B14F-4D97-AF65-F5344CB8AC3E}">
        <p14:creationId xmlns:p14="http://schemas.microsoft.com/office/powerpoint/2010/main" val="3415859508"/>
      </p:ext>
    </p:extLst>
  </p:cSld>
  <p:clrMapOvr>
    <a:masterClrMapping/>
  </p:clrMapOvr>
  <p:transition>
    <p:fade thruBlk="1"/>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What is it?</a:t>
            </a:r>
            <a:endParaRPr lang="en-GB" dirty="0"/>
          </a:p>
        </p:txBody>
      </p:sp>
      <p:sp>
        <p:nvSpPr>
          <p:cNvPr id="3" name="Content Placeholder 2"/>
          <p:cNvSpPr>
            <a:spLocks noGrp="1"/>
          </p:cNvSpPr>
          <p:nvPr>
            <p:ph idx="1"/>
          </p:nvPr>
        </p:nvSpPr>
        <p:spPr/>
        <p:txBody>
          <a:bodyPr/>
          <a:lstStyle/>
          <a:p>
            <a:r>
              <a:rPr lang="en-GB" dirty="0" smtClean="0"/>
              <a:t>The structure of a sentence means the way in which it is made up, and how various elements of a sentence are arranged. </a:t>
            </a:r>
          </a:p>
          <a:p>
            <a:endParaRPr lang="en-GB" dirty="0"/>
          </a:p>
          <a:p>
            <a:endParaRPr lang="en-GB" dirty="0" smtClean="0"/>
          </a:p>
          <a:p>
            <a:r>
              <a:rPr lang="en-GB" dirty="0" smtClean="0"/>
              <a:t>Punctuation can help to give you clues</a:t>
            </a:r>
            <a:endParaRPr lang="en-GB" dirty="0"/>
          </a:p>
        </p:txBody>
      </p:sp>
    </p:spTree>
    <p:extLst>
      <p:ext uri="{BB962C8B-B14F-4D97-AF65-F5344CB8AC3E}">
        <p14:creationId xmlns:p14="http://schemas.microsoft.com/office/powerpoint/2010/main" val="1504192604"/>
      </p:ext>
    </p:extLst>
  </p:cSld>
  <p:clrMapOvr>
    <a:masterClrMapping/>
  </p:clrMapOvr>
  <p:transition>
    <p:fade thruBlk="1"/>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a:t>
            </a:r>
            <a:endParaRPr lang="en-GB" dirty="0"/>
          </a:p>
        </p:txBody>
      </p:sp>
      <p:sp>
        <p:nvSpPr>
          <p:cNvPr id="3" name="Content Placeholder 2"/>
          <p:cNvSpPr>
            <a:spLocks noGrp="1"/>
          </p:cNvSpPr>
          <p:nvPr>
            <p:ph idx="1"/>
          </p:nvPr>
        </p:nvSpPr>
        <p:spPr/>
        <p:txBody>
          <a:bodyPr/>
          <a:lstStyle/>
          <a:p>
            <a:r>
              <a:rPr lang="en-GB" dirty="0" smtClean="0"/>
              <a:t>In S1 you may have looked at different types of sentences:</a:t>
            </a:r>
          </a:p>
          <a:p>
            <a:pPr lvl="1"/>
            <a:r>
              <a:rPr lang="en-GB" dirty="0" smtClean="0"/>
              <a:t>Statements</a:t>
            </a:r>
          </a:p>
          <a:p>
            <a:pPr lvl="1"/>
            <a:r>
              <a:rPr lang="en-GB" dirty="0" smtClean="0"/>
              <a:t>Questions</a:t>
            </a:r>
          </a:p>
          <a:p>
            <a:pPr lvl="1"/>
            <a:r>
              <a:rPr lang="en-GB" dirty="0" smtClean="0"/>
              <a:t>Commands</a:t>
            </a:r>
          </a:p>
          <a:p>
            <a:pPr lvl="1"/>
            <a:r>
              <a:rPr lang="en-GB" dirty="0" smtClean="0"/>
              <a:t>Exclamations</a:t>
            </a:r>
          </a:p>
          <a:p>
            <a:pPr lvl="1"/>
            <a:r>
              <a:rPr lang="en-GB" dirty="0" smtClean="0"/>
              <a:t>Minor Sentences</a:t>
            </a:r>
          </a:p>
          <a:p>
            <a:pPr lvl="1"/>
            <a:endParaRPr lang="en-GB" dirty="0"/>
          </a:p>
          <a:p>
            <a:r>
              <a:rPr lang="en-GB" dirty="0" smtClean="0"/>
              <a:t>The next few slides will recap these in case you are unsure of them</a:t>
            </a:r>
            <a:endParaRPr lang="en-GB" dirty="0"/>
          </a:p>
        </p:txBody>
      </p:sp>
    </p:spTree>
    <p:extLst>
      <p:ext uri="{BB962C8B-B14F-4D97-AF65-F5344CB8AC3E}">
        <p14:creationId xmlns:p14="http://schemas.microsoft.com/office/powerpoint/2010/main" val="1406469577"/>
      </p:ext>
    </p:extLst>
  </p:cSld>
  <p:clrMapOvr>
    <a:masterClrMapping/>
  </p:clrMapOvr>
  <p:transition>
    <p:fade thruBlk="1"/>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Statements</a:t>
            </a:r>
            <a:endParaRPr lang="en-GB" dirty="0"/>
          </a:p>
        </p:txBody>
      </p:sp>
      <p:sp>
        <p:nvSpPr>
          <p:cNvPr id="3" name="Content Placeholder 2"/>
          <p:cNvSpPr>
            <a:spLocks noGrp="1"/>
          </p:cNvSpPr>
          <p:nvPr>
            <p:ph idx="1"/>
          </p:nvPr>
        </p:nvSpPr>
        <p:spPr/>
        <p:txBody>
          <a:bodyPr/>
          <a:lstStyle/>
          <a:p>
            <a:r>
              <a:rPr lang="en-GB" dirty="0" smtClean="0"/>
              <a:t>These tell you something. They often end in a full stop. Most sentences are statements, so it is </a:t>
            </a:r>
            <a:r>
              <a:rPr lang="en-GB" i="1" dirty="0" smtClean="0"/>
              <a:t>usually</a:t>
            </a:r>
            <a:r>
              <a:rPr lang="en-GB" dirty="0" smtClean="0"/>
              <a:t> other types of sentences that you will comment on.</a:t>
            </a:r>
            <a:endParaRPr lang="en-GB" dirty="0"/>
          </a:p>
        </p:txBody>
      </p:sp>
    </p:spTree>
    <p:extLst>
      <p:ext uri="{BB962C8B-B14F-4D97-AF65-F5344CB8AC3E}">
        <p14:creationId xmlns:p14="http://schemas.microsoft.com/office/powerpoint/2010/main" val="1107881579"/>
      </p:ext>
    </p:extLst>
  </p:cSld>
  <p:clrMapOvr>
    <a:masterClrMapping/>
  </p:clrMapOvr>
  <p:transition>
    <p:fade thruBlk="1"/>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These ask something. They </a:t>
            </a:r>
            <a:r>
              <a:rPr lang="en-GB" i="1" dirty="0" smtClean="0"/>
              <a:t>always</a:t>
            </a:r>
            <a:r>
              <a:rPr lang="en-GB" dirty="0" smtClean="0"/>
              <a:t> end in a question mark. Using questions may challenge a reader to think about an issue. </a:t>
            </a:r>
          </a:p>
          <a:p>
            <a:r>
              <a:rPr lang="en-GB" dirty="0" smtClean="0"/>
              <a:t>Look out for </a:t>
            </a:r>
            <a:r>
              <a:rPr lang="en-GB" b="1" dirty="0" smtClean="0"/>
              <a:t>rhetorical questions</a:t>
            </a:r>
            <a:r>
              <a:rPr lang="en-GB" dirty="0" smtClean="0"/>
              <a:t>, which do not expect an answer</a:t>
            </a:r>
          </a:p>
          <a:p>
            <a:pPr lvl="1"/>
            <a:r>
              <a:rPr lang="en-GB" dirty="0" smtClean="0"/>
              <a:t>Example: “What kind of answer is that?”</a:t>
            </a:r>
          </a:p>
          <a:p>
            <a:pPr marL="0" indent="0">
              <a:buNone/>
            </a:pPr>
            <a:r>
              <a:rPr lang="en-GB" dirty="0" smtClean="0"/>
              <a:t>Such questions aim to stir up strong feelings in the reader, such as anger</a:t>
            </a:r>
          </a:p>
        </p:txBody>
      </p:sp>
    </p:spTree>
    <p:extLst>
      <p:ext uri="{BB962C8B-B14F-4D97-AF65-F5344CB8AC3E}">
        <p14:creationId xmlns:p14="http://schemas.microsoft.com/office/powerpoint/2010/main" val="1152858782"/>
      </p:ext>
    </p:extLst>
  </p:cSld>
  <p:clrMapOvr>
    <a:masterClrMapping/>
  </p:clrMapOvr>
  <p:transition>
    <p:fade thruBlk="1"/>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Commands</a:t>
            </a:r>
            <a:endParaRPr lang="en-GB" dirty="0"/>
          </a:p>
        </p:txBody>
      </p:sp>
      <p:sp>
        <p:nvSpPr>
          <p:cNvPr id="3" name="Content Placeholder 2"/>
          <p:cNvSpPr>
            <a:spLocks noGrp="1"/>
          </p:cNvSpPr>
          <p:nvPr>
            <p:ph idx="1"/>
          </p:nvPr>
        </p:nvSpPr>
        <p:spPr/>
        <p:txBody>
          <a:bodyPr/>
          <a:lstStyle/>
          <a:p>
            <a:r>
              <a:rPr lang="en-GB" dirty="0" smtClean="0"/>
              <a:t>These tell you to do something. They end with either a full stop or an exclamation mark. They are often used in advertising.</a:t>
            </a:r>
          </a:p>
          <a:p>
            <a:pPr lvl="1"/>
            <a:r>
              <a:rPr lang="en-GB" dirty="0" smtClean="0"/>
              <a:t>Example: “Think of a number.”</a:t>
            </a:r>
            <a:endParaRPr lang="en-GB" dirty="0"/>
          </a:p>
        </p:txBody>
      </p:sp>
    </p:spTree>
    <p:extLst>
      <p:ext uri="{BB962C8B-B14F-4D97-AF65-F5344CB8AC3E}">
        <p14:creationId xmlns:p14="http://schemas.microsoft.com/office/powerpoint/2010/main" val="881128558"/>
      </p:ext>
    </p:extLst>
  </p:cSld>
  <p:clrMapOvr>
    <a:masterClrMapping/>
  </p:clrMapOvr>
  <p:transition>
    <p:fade thruBlk="1"/>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Exclamations</a:t>
            </a:r>
            <a:endParaRPr lang="en-GB" dirty="0"/>
          </a:p>
        </p:txBody>
      </p:sp>
      <p:sp>
        <p:nvSpPr>
          <p:cNvPr id="3" name="Content Placeholder 2"/>
          <p:cNvSpPr>
            <a:spLocks noGrp="1"/>
          </p:cNvSpPr>
          <p:nvPr>
            <p:ph idx="1"/>
          </p:nvPr>
        </p:nvSpPr>
        <p:spPr/>
        <p:txBody>
          <a:bodyPr/>
          <a:lstStyle/>
          <a:p>
            <a:r>
              <a:rPr lang="en-GB" dirty="0" smtClean="0"/>
              <a:t>These express excitement or surprise.</a:t>
            </a:r>
          </a:p>
          <a:p>
            <a:r>
              <a:rPr lang="en-GB" dirty="0" smtClean="0"/>
              <a:t>Exclamations do not always contain verbs. They often begin with ‘What’ or ‘How’ and end in either an exclamation mark or a full stop.</a:t>
            </a:r>
            <a:endParaRPr lang="en-GB" dirty="0"/>
          </a:p>
        </p:txBody>
      </p:sp>
    </p:spTree>
    <p:extLst>
      <p:ext uri="{BB962C8B-B14F-4D97-AF65-F5344CB8AC3E}">
        <p14:creationId xmlns:p14="http://schemas.microsoft.com/office/powerpoint/2010/main" val="1369581757"/>
      </p:ext>
    </p:extLst>
  </p:cSld>
  <p:clrMapOvr>
    <a:masterClrMapping/>
  </p:clrMapOvr>
  <p:transition>
    <p:fade thruBlk="1"/>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Minor Sentences</a:t>
            </a:r>
            <a:endParaRPr lang="en-GB" dirty="0"/>
          </a:p>
        </p:txBody>
      </p:sp>
      <p:sp>
        <p:nvSpPr>
          <p:cNvPr id="3" name="Content Placeholder 2"/>
          <p:cNvSpPr>
            <a:spLocks noGrp="1"/>
          </p:cNvSpPr>
          <p:nvPr>
            <p:ph idx="1"/>
          </p:nvPr>
        </p:nvSpPr>
        <p:spPr/>
        <p:txBody>
          <a:bodyPr/>
          <a:lstStyle/>
          <a:p>
            <a:r>
              <a:rPr lang="en-GB" dirty="0" smtClean="0"/>
              <a:t>These do not contain a verb. Such sentences will be very short and may create a tense or dramatic mood. They usually end in a full stop or question mark.</a:t>
            </a:r>
          </a:p>
          <a:p>
            <a:pPr lvl="1"/>
            <a:r>
              <a:rPr lang="en-GB" dirty="0" smtClean="0"/>
              <a:t>Example: “What now?”</a:t>
            </a:r>
          </a:p>
          <a:p>
            <a:pPr lvl="1"/>
            <a:endParaRPr lang="en-GB" dirty="0" smtClean="0"/>
          </a:p>
        </p:txBody>
      </p:sp>
    </p:spTree>
    <p:extLst>
      <p:ext uri="{BB962C8B-B14F-4D97-AF65-F5344CB8AC3E}">
        <p14:creationId xmlns:p14="http://schemas.microsoft.com/office/powerpoint/2010/main" val="552887212"/>
      </p:ext>
    </p:extLst>
  </p:cSld>
  <p:clrMapOvr>
    <a:masterClrMapping/>
  </p:clrMapOvr>
  <p:transition>
    <p:fade thruBlk="1"/>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endParaRPr lang="en-GB" dirty="0"/>
          </a:p>
        </p:txBody>
      </p:sp>
      <p:sp>
        <p:nvSpPr>
          <p:cNvPr id="3" name="Content Placeholder 2"/>
          <p:cNvSpPr>
            <a:spLocks noGrp="1"/>
          </p:cNvSpPr>
          <p:nvPr>
            <p:ph idx="1"/>
          </p:nvPr>
        </p:nvSpPr>
        <p:spPr/>
        <p:txBody>
          <a:bodyPr/>
          <a:lstStyle/>
          <a:p>
            <a:r>
              <a:rPr lang="en-GB" dirty="0" smtClean="0"/>
              <a:t>You will never be asked to simply identify the type of sentence</a:t>
            </a:r>
          </a:p>
          <a:p>
            <a:endParaRPr lang="en-GB" dirty="0" smtClean="0"/>
          </a:p>
          <a:p>
            <a:r>
              <a:rPr lang="en-GB" dirty="0" smtClean="0"/>
              <a:t>You will be asked to explain the </a:t>
            </a:r>
            <a:r>
              <a:rPr lang="en-GB" i="1" dirty="0" smtClean="0"/>
              <a:t>effect</a:t>
            </a:r>
            <a:r>
              <a:rPr lang="en-GB" dirty="0" smtClean="0"/>
              <a:t> of choosing particular types</a:t>
            </a:r>
            <a:endParaRPr lang="en-GB" dirty="0"/>
          </a:p>
        </p:txBody>
      </p:sp>
    </p:spTree>
    <p:extLst>
      <p:ext uri="{BB962C8B-B14F-4D97-AF65-F5344CB8AC3E}">
        <p14:creationId xmlns:p14="http://schemas.microsoft.com/office/powerpoint/2010/main" val="1855676641"/>
      </p:ext>
    </p:extLst>
  </p:cSld>
  <p:clrMapOvr>
    <a:masterClrMapping/>
  </p:clrMapOvr>
  <p:transition>
    <p:fade thruBlk="1"/>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The length of sentences</a:t>
            </a:r>
            <a:endParaRPr lang="en-GB" dirty="0"/>
          </a:p>
        </p:txBody>
      </p:sp>
      <p:sp>
        <p:nvSpPr>
          <p:cNvPr id="3" name="Content Placeholder 2"/>
          <p:cNvSpPr>
            <a:spLocks noGrp="1"/>
          </p:cNvSpPr>
          <p:nvPr>
            <p:ph idx="1"/>
          </p:nvPr>
        </p:nvSpPr>
        <p:spPr>
          <a:xfrm>
            <a:off x="1752600" y="1395412"/>
            <a:ext cx="7010400" cy="5462587"/>
          </a:xfrm>
        </p:spPr>
        <p:txBody>
          <a:bodyPr/>
          <a:lstStyle/>
          <a:p>
            <a:r>
              <a:rPr lang="en-GB" dirty="0" smtClean="0"/>
              <a:t>You should always consider whether a sentence is long and complex or short and simple</a:t>
            </a:r>
          </a:p>
          <a:p>
            <a:r>
              <a:rPr lang="en-GB" dirty="0" smtClean="0"/>
              <a:t>Long sentences containing several verbs are called </a:t>
            </a:r>
            <a:r>
              <a:rPr lang="en-GB" b="1" dirty="0" smtClean="0"/>
              <a:t>complex sentences</a:t>
            </a:r>
            <a:r>
              <a:rPr lang="en-GB" dirty="0" smtClean="0"/>
              <a:t>. These are typical of written English, and usually, the more complex the sentences, the more formal the language</a:t>
            </a:r>
          </a:p>
          <a:p>
            <a:endParaRPr lang="en-GB" dirty="0"/>
          </a:p>
          <a:p>
            <a:r>
              <a:rPr lang="en-GB" dirty="0" smtClean="0"/>
              <a:t>Sentences with only one verb are called </a:t>
            </a:r>
            <a:r>
              <a:rPr lang="en-GB" b="1" dirty="0" smtClean="0"/>
              <a:t>simple. </a:t>
            </a:r>
            <a:r>
              <a:rPr lang="en-GB" dirty="0" smtClean="0"/>
              <a:t>These are typical of speech and types of language that aims to communicate quickly</a:t>
            </a:r>
          </a:p>
        </p:txBody>
      </p:sp>
    </p:spTree>
    <p:extLst>
      <p:ext uri="{BB962C8B-B14F-4D97-AF65-F5344CB8AC3E}">
        <p14:creationId xmlns:p14="http://schemas.microsoft.com/office/powerpoint/2010/main" val="599936034"/>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An example</a:t>
            </a:r>
            <a:endParaRPr lang="en-GB" dirty="0"/>
          </a:p>
        </p:txBody>
      </p:sp>
      <p:sp>
        <p:nvSpPr>
          <p:cNvPr id="3" name="Content Placeholder 2"/>
          <p:cNvSpPr>
            <a:spLocks noGrp="1"/>
          </p:cNvSpPr>
          <p:nvPr>
            <p:ph idx="1"/>
          </p:nvPr>
        </p:nvSpPr>
        <p:spPr>
          <a:xfrm>
            <a:off x="1752600" y="1395412"/>
            <a:ext cx="7391400" cy="5353117"/>
          </a:xfrm>
        </p:spPr>
        <p:txBody>
          <a:bodyPr/>
          <a:lstStyle/>
          <a:p>
            <a:pPr marL="0" indent="0">
              <a:buNone/>
            </a:pPr>
            <a:r>
              <a:rPr lang="en-GB" sz="2800" dirty="0" smtClean="0"/>
              <a:t>China, one of the countries that can boast of an ancient civilisation, has a long and mysterious history – almost 5,000 years of it! Like most other great civilizations of the world, China can trace her culture back to a blend of small original tribes which have expanded till they became the great country we have today.</a:t>
            </a:r>
          </a:p>
          <a:p>
            <a:pPr marL="0" indent="0">
              <a:buNone/>
            </a:pPr>
            <a:endParaRPr lang="en-GB" sz="2800" dirty="0"/>
          </a:p>
          <a:p>
            <a:pPr marL="0" indent="0">
              <a:buNone/>
            </a:pPr>
            <a:r>
              <a:rPr lang="en-GB" sz="2800" dirty="0" smtClean="0"/>
              <a:t>Q) In your own words, how did China develop over time?</a:t>
            </a:r>
            <a:endParaRPr lang="en-GB" sz="28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2677166558"/>
      </p:ext>
    </p:extLst>
  </p:cSld>
  <p:clrMapOvr>
    <a:masterClrMapping/>
  </p:clrMapOvr>
  <p:transition>
    <p:fade thruBlk="1"/>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Patterns in Sentences</a:t>
            </a:r>
            <a:endParaRPr lang="en-GB" dirty="0"/>
          </a:p>
        </p:txBody>
      </p:sp>
      <p:sp>
        <p:nvSpPr>
          <p:cNvPr id="3" name="Content Placeholder 2"/>
          <p:cNvSpPr>
            <a:spLocks noGrp="1"/>
          </p:cNvSpPr>
          <p:nvPr>
            <p:ph idx="1"/>
          </p:nvPr>
        </p:nvSpPr>
        <p:spPr/>
        <p:txBody>
          <a:bodyPr/>
          <a:lstStyle/>
          <a:p>
            <a:r>
              <a:rPr lang="en-GB" dirty="0" smtClean="0"/>
              <a:t>There are a number of patterns we can recognise in sentence structure</a:t>
            </a:r>
          </a:p>
          <a:p>
            <a:r>
              <a:rPr lang="en-GB" dirty="0" smtClean="0"/>
              <a:t>These are possibly easier to spot and comment on than other forms of sentence structure</a:t>
            </a:r>
          </a:p>
          <a:p>
            <a:endParaRPr lang="en-GB" dirty="0"/>
          </a:p>
          <a:p>
            <a:r>
              <a:rPr lang="en-GB" dirty="0" smtClean="0"/>
              <a:t>These include</a:t>
            </a:r>
          </a:p>
          <a:p>
            <a:pPr lvl="1"/>
            <a:r>
              <a:rPr lang="en-GB" dirty="0" smtClean="0"/>
              <a:t>Lists – show range and variety</a:t>
            </a:r>
          </a:p>
          <a:p>
            <a:pPr lvl="1"/>
            <a:r>
              <a:rPr lang="en-GB" dirty="0" smtClean="0"/>
              <a:t>Repetition – highlights an important idea</a:t>
            </a:r>
          </a:p>
          <a:p>
            <a:pPr lvl="1"/>
            <a:r>
              <a:rPr lang="en-GB" dirty="0" smtClean="0"/>
              <a:t>Parenthesis – gives additional information</a:t>
            </a:r>
            <a:endParaRPr lang="en-GB" dirty="0"/>
          </a:p>
        </p:txBody>
      </p:sp>
    </p:spTree>
    <p:extLst>
      <p:ext uri="{BB962C8B-B14F-4D97-AF65-F5344CB8AC3E}">
        <p14:creationId xmlns:p14="http://schemas.microsoft.com/office/powerpoint/2010/main" val="4148270901"/>
      </p:ext>
    </p:extLst>
  </p:cSld>
  <p:clrMapOvr>
    <a:masterClrMapping/>
  </p:clrMapOvr>
  <p:transition>
    <p:fade thruBlk="1"/>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endParaRPr lang="en-GB" dirty="0"/>
          </a:p>
        </p:txBody>
      </p:sp>
      <p:sp>
        <p:nvSpPr>
          <p:cNvPr id="3" name="Content Placeholder 2"/>
          <p:cNvSpPr>
            <a:spLocks noGrp="1"/>
          </p:cNvSpPr>
          <p:nvPr>
            <p:ph idx="1"/>
          </p:nvPr>
        </p:nvSpPr>
        <p:spPr/>
        <p:txBody>
          <a:bodyPr/>
          <a:lstStyle/>
          <a:p>
            <a:r>
              <a:rPr lang="en-GB" dirty="0" smtClean="0"/>
              <a:t>The best advice is that:</a:t>
            </a:r>
          </a:p>
          <a:p>
            <a:pPr lvl="1"/>
            <a:r>
              <a:rPr lang="en-GB" dirty="0" smtClean="0"/>
              <a:t>ANYTHING UNUSUAL PROBABLY DESERVES A COMMENT</a:t>
            </a:r>
          </a:p>
          <a:p>
            <a:endParaRPr lang="en-GB" dirty="0"/>
          </a:p>
        </p:txBody>
      </p:sp>
    </p:spTree>
    <p:extLst>
      <p:ext uri="{BB962C8B-B14F-4D97-AF65-F5344CB8AC3E}">
        <p14:creationId xmlns:p14="http://schemas.microsoft.com/office/powerpoint/2010/main" val="415108512"/>
      </p:ext>
    </p:extLst>
  </p:cSld>
  <p:clrMapOvr>
    <a:masterClrMapping/>
  </p:clrMapOvr>
  <p:transition>
    <p:fade thruBlk="1"/>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dirty="0"/>
              <a:t>Barely a decade ago, the canine accessory list was functional rather than fashionable with leather leads, a rubber bone, flea powder with a tartan waistcoat fastened with Velcro forming the basic wardrobe. Now the inventory stretches across frontline design houses such as Hermes, Chanel, Aquascutum and Ralph Lauren.  </a:t>
            </a:r>
          </a:p>
          <a:p>
            <a:pPr marL="0" indent="0">
              <a:buNone/>
            </a:pPr>
            <a:endParaRPr lang="en-GB" dirty="0" smtClean="0"/>
          </a:p>
          <a:p>
            <a:pPr marL="0" indent="0">
              <a:buNone/>
            </a:pPr>
            <a:r>
              <a:rPr lang="en-GB" b="1" dirty="0"/>
              <a:t>How does the writer show the extent of this trend at the end of </a:t>
            </a:r>
            <a:r>
              <a:rPr lang="en-GB" b="1" dirty="0" smtClean="0"/>
              <a:t>this paragraph through </a:t>
            </a:r>
            <a:r>
              <a:rPr lang="en-GB" b="1" dirty="0"/>
              <a:t>sentence structure? (2)</a:t>
            </a:r>
          </a:p>
          <a:p>
            <a:pPr marL="0" indent="0">
              <a:buNone/>
            </a:pPr>
            <a:endParaRPr lang="en-GB" dirty="0"/>
          </a:p>
        </p:txBody>
      </p:sp>
    </p:spTree>
    <p:extLst>
      <p:ext uri="{BB962C8B-B14F-4D97-AF65-F5344CB8AC3E}">
        <p14:creationId xmlns:p14="http://schemas.microsoft.com/office/powerpoint/2010/main" val="4060382663"/>
      </p:ext>
    </p:extLst>
  </p:cSld>
  <p:clrMapOvr>
    <a:masterClrMapping/>
  </p:clrMapOvr>
  <p:transition>
    <p:fade thruBlk="1"/>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get the marks!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Identify the particular aspect of sentence structure being used</a:t>
            </a:r>
          </a:p>
          <a:p>
            <a:pPr marL="457200" indent="-457200">
              <a:buFont typeface="+mj-lt"/>
              <a:buAutoNum type="arabicPeriod"/>
            </a:pPr>
            <a:endParaRPr lang="en-GB" dirty="0"/>
          </a:p>
          <a:p>
            <a:pPr marL="457200" indent="-457200">
              <a:buFont typeface="+mj-lt"/>
              <a:buAutoNum type="arabicPeriod"/>
            </a:pPr>
            <a:r>
              <a:rPr lang="en-GB" dirty="0" smtClean="0"/>
              <a:t>State why it has been used</a:t>
            </a:r>
          </a:p>
          <a:p>
            <a:pPr marL="457200" indent="-457200">
              <a:buFont typeface="+mj-lt"/>
              <a:buAutoNum type="arabicPeriod"/>
            </a:pPr>
            <a:endParaRPr lang="en-GB" dirty="0"/>
          </a:p>
          <a:p>
            <a:pPr marL="457200" indent="-457200">
              <a:buFont typeface="+mj-lt"/>
              <a:buAutoNum type="arabicPeriod"/>
            </a:pPr>
            <a:r>
              <a:rPr lang="en-GB" dirty="0" smtClean="0"/>
              <a:t>Explain how effective it is</a:t>
            </a:r>
            <a:endParaRPr lang="en-GB" dirty="0"/>
          </a:p>
        </p:txBody>
      </p:sp>
    </p:spTree>
    <p:extLst>
      <p:ext uri="{BB962C8B-B14F-4D97-AF65-F5344CB8AC3E}">
        <p14:creationId xmlns:p14="http://schemas.microsoft.com/office/powerpoint/2010/main" val="995766144"/>
      </p:ext>
    </p:extLst>
  </p:cSld>
  <p:clrMapOvr>
    <a:masterClrMapping/>
  </p:clrMapOvr>
  <p:transition>
    <p:fade thruBlk="1"/>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dirty="0"/>
              <a:t>Barely a decade ago, the canine accessory list was functional rather than fashionable with leather leads, a rubber bone, flea powder with a tartan waistcoat fastened with Velcro forming the basic wardrobe. Now the inventory stretches across frontline design houses such as </a:t>
            </a:r>
            <a:r>
              <a:rPr lang="en-GB" dirty="0">
                <a:solidFill>
                  <a:srgbClr val="FF0000"/>
                </a:solidFill>
              </a:rPr>
              <a:t>Hermes, Chanel, Aquascutum and Ralph Lauren.  </a:t>
            </a:r>
          </a:p>
          <a:p>
            <a:pPr marL="0" indent="0">
              <a:buNone/>
            </a:pPr>
            <a:endParaRPr lang="en-GB" b="1" dirty="0"/>
          </a:p>
          <a:p>
            <a:pPr marL="0" indent="0">
              <a:buNone/>
            </a:pPr>
            <a:r>
              <a:rPr lang="en-GB" b="1" dirty="0" smtClean="0"/>
              <a:t>LIST</a:t>
            </a:r>
            <a:endParaRPr lang="en-GB" b="1" dirty="0"/>
          </a:p>
        </p:txBody>
      </p:sp>
    </p:spTree>
    <p:extLst>
      <p:ext uri="{BB962C8B-B14F-4D97-AF65-F5344CB8AC3E}">
        <p14:creationId xmlns:p14="http://schemas.microsoft.com/office/powerpoint/2010/main" val="218866568"/>
      </p:ext>
    </p:extLst>
  </p:cSld>
  <p:clrMapOvr>
    <a:masterClrMapping/>
  </p:clrMapOvr>
  <p:transition>
    <p:fade thruBlk="1"/>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An example answer</a:t>
            </a:r>
            <a:endParaRPr lang="en-GB" dirty="0"/>
          </a:p>
        </p:txBody>
      </p:sp>
      <p:sp>
        <p:nvSpPr>
          <p:cNvPr id="3" name="Content Placeholder 2"/>
          <p:cNvSpPr>
            <a:spLocks noGrp="1"/>
          </p:cNvSpPr>
          <p:nvPr>
            <p:ph idx="1"/>
          </p:nvPr>
        </p:nvSpPr>
        <p:spPr/>
        <p:txBody>
          <a:bodyPr/>
          <a:lstStyle/>
          <a:p>
            <a:pPr marL="0" indent="0">
              <a:buNone/>
            </a:pPr>
            <a:r>
              <a:rPr lang="en-GB" dirty="0" smtClean="0"/>
              <a:t>The writer uses a list in this sentence to show the range of different designers who have joined the trend of producing clothing lines for pets.</a:t>
            </a:r>
            <a:endParaRPr lang="en-GB" dirty="0"/>
          </a:p>
        </p:txBody>
      </p:sp>
    </p:spTree>
    <p:extLst>
      <p:ext uri="{BB962C8B-B14F-4D97-AF65-F5344CB8AC3E}">
        <p14:creationId xmlns:p14="http://schemas.microsoft.com/office/powerpoint/2010/main" val="2984000839"/>
      </p:ext>
    </p:extLst>
  </p:cSld>
  <p:clrMapOvr>
    <a:masterClrMapping/>
  </p:clrMapOvr>
  <p:transition>
    <p:fade thruBlk="1"/>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br>
              <a:rPr lang="en-GB" dirty="0" smtClean="0"/>
            </a:br>
            <a:r>
              <a:rPr lang="en-GB" dirty="0" smtClean="0"/>
              <a:t>Your turn</a:t>
            </a:r>
            <a:endParaRPr lang="en-GB" dirty="0"/>
          </a:p>
        </p:txBody>
      </p:sp>
      <p:sp>
        <p:nvSpPr>
          <p:cNvPr id="3" name="Content Placeholder 2"/>
          <p:cNvSpPr>
            <a:spLocks noGrp="1"/>
          </p:cNvSpPr>
          <p:nvPr>
            <p:ph idx="1"/>
          </p:nvPr>
        </p:nvSpPr>
        <p:spPr/>
        <p:txBody>
          <a:bodyPr/>
          <a:lstStyle/>
          <a:p>
            <a:pPr marL="0" indent="0">
              <a:buNone/>
            </a:pPr>
            <a:r>
              <a:rPr lang="en-GB" dirty="0"/>
              <a:t>Birds are not the only ones to suffer. Turtles, whales, seals and sea lions have all eaten plastic. It is estimated that much of the plastic rubbish that fell into the sea 50 years ago is till there today, either floating in the huge circulating “gyres” of the Pacific or sitting on the seabed waiting to be gobbled up by a passing sea creature.</a:t>
            </a:r>
          </a:p>
          <a:p>
            <a:pPr marL="0" indent="0">
              <a:buNone/>
            </a:pPr>
            <a:endParaRPr lang="en-GB" dirty="0" smtClean="0"/>
          </a:p>
          <a:p>
            <a:pPr marL="0" indent="0">
              <a:buNone/>
            </a:pPr>
            <a:r>
              <a:rPr lang="en-GB" b="1" dirty="0"/>
              <a:t>How does the sentence structure emphasise the damage plastic causes in </a:t>
            </a:r>
            <a:r>
              <a:rPr lang="en-GB" b="1" dirty="0" smtClean="0"/>
              <a:t>this paragraph? </a:t>
            </a:r>
            <a:r>
              <a:rPr lang="en-GB" b="1" dirty="0"/>
              <a:t>(2</a:t>
            </a:r>
            <a:r>
              <a:rPr lang="en-GB" b="1" dirty="0" smtClean="0"/>
              <a:t>)</a:t>
            </a:r>
            <a:endParaRPr lang="en-GB" b="1" dirty="0"/>
          </a:p>
        </p:txBody>
      </p:sp>
    </p:spTree>
    <p:extLst>
      <p:ext uri="{BB962C8B-B14F-4D97-AF65-F5344CB8AC3E}">
        <p14:creationId xmlns:p14="http://schemas.microsoft.com/office/powerpoint/2010/main" val="2587383191"/>
      </p:ext>
    </p:extLst>
  </p:cSld>
  <p:clrMapOvr>
    <a:masterClrMapping/>
  </p:clrMapOvr>
  <p:transition>
    <p:fade thruBlk="1"/>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The optician prescribed me glasses- to be precise, one pair of standard issue National Health specs of the type specifically designed to maximise the humiliation for any child. They worked a treat. From being a kid with poor eyesight and moderately high esteem I became a kid with good eyesight and low self esteem. </a:t>
            </a:r>
          </a:p>
          <a:p>
            <a:pPr marL="0" indent="0">
              <a:buNone/>
            </a:pPr>
            <a:endParaRPr lang="en-GB" dirty="0" smtClean="0"/>
          </a:p>
          <a:p>
            <a:pPr marL="0" indent="0">
              <a:buNone/>
            </a:pPr>
            <a:r>
              <a:rPr lang="en-GB" b="1" dirty="0" smtClean="0"/>
              <a:t>Comment on the sentence structure used in this paragraph. (2)</a:t>
            </a:r>
            <a:endParaRPr lang="en-GB" b="1" dirty="0"/>
          </a:p>
        </p:txBody>
      </p:sp>
    </p:spTree>
    <p:extLst>
      <p:ext uri="{BB962C8B-B14F-4D97-AF65-F5344CB8AC3E}">
        <p14:creationId xmlns:p14="http://schemas.microsoft.com/office/powerpoint/2010/main" val="4068222285"/>
      </p:ext>
    </p:extLst>
  </p:cSld>
  <p:clrMapOvr>
    <a:masterClrMapping/>
  </p:clrMapOvr>
  <p:transition>
    <p:fade thruBlk="1"/>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In Bilbao recently for a weekend, it took me a little while to figure out why the atmosphere was so different to back home. Then I realised it was a Sunday and that all the shops were closed.</a:t>
            </a:r>
          </a:p>
          <a:p>
            <a:pPr marL="0" indent="0">
              <a:buNone/>
            </a:pPr>
            <a:r>
              <a:rPr lang="en-GB" dirty="0"/>
              <a:t>In this country, whether its Chinese New Year or Christmas, Easter or Halloween, we’re out there answering the call of the high street. And if M&amp;S profits go down, it’s a crisis in the economy. We’ve created a system in which our future depends on our ability to shop until we drop.</a:t>
            </a:r>
          </a:p>
          <a:p>
            <a:pPr marL="0" indent="0">
              <a:buNone/>
            </a:pPr>
            <a:r>
              <a:rPr lang="en-GB" b="1" dirty="0" smtClean="0"/>
              <a:t>How </a:t>
            </a:r>
            <a:r>
              <a:rPr lang="en-GB" b="1" dirty="0"/>
              <a:t>does the sentence structure </a:t>
            </a:r>
            <a:r>
              <a:rPr lang="en-GB" b="1" dirty="0" smtClean="0"/>
              <a:t>in the second paragraph emphasise </a:t>
            </a:r>
            <a:r>
              <a:rPr lang="en-GB" b="1" dirty="0"/>
              <a:t>the extent </a:t>
            </a:r>
            <a:r>
              <a:rPr lang="en-GB" b="1" dirty="0" smtClean="0"/>
              <a:t>of </a:t>
            </a:r>
            <a:r>
              <a:rPr lang="en-GB" b="1" dirty="0"/>
              <a:t>our shop opening hours? (2)</a:t>
            </a:r>
          </a:p>
          <a:p>
            <a:pPr marL="0" indent="0">
              <a:buNone/>
            </a:pPr>
            <a:endParaRPr lang="en-GB" dirty="0"/>
          </a:p>
        </p:txBody>
      </p:sp>
    </p:spTree>
    <p:extLst>
      <p:ext uri="{BB962C8B-B14F-4D97-AF65-F5344CB8AC3E}">
        <p14:creationId xmlns:p14="http://schemas.microsoft.com/office/powerpoint/2010/main" val="193151446"/>
      </p:ext>
    </p:extLst>
  </p:cSld>
  <p:clrMapOvr>
    <a:masterClrMapping/>
  </p:clrMapOvr>
  <p:transition>
    <p:fade thruBlk="1"/>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Non-stick chewing gum which cannot glue itself to pavements, seats or shoes – and with the added bonus of being completely bio-degradable – has been invented by a British scientist in what is thought to be a world first.</a:t>
            </a:r>
          </a:p>
          <a:p>
            <a:pPr marL="0" indent="0">
              <a:buNone/>
            </a:pPr>
            <a:endParaRPr lang="en-GB" dirty="0" smtClean="0"/>
          </a:p>
          <a:p>
            <a:pPr marL="0" indent="0">
              <a:buNone/>
            </a:pPr>
            <a:r>
              <a:rPr lang="en-GB" b="1" dirty="0" smtClean="0"/>
              <a:t>How does the writer’s use of sentence structure help your understanding of the positives of this new chewing gum? (2)</a:t>
            </a:r>
            <a:endParaRPr lang="en-GB" b="1" dirty="0"/>
          </a:p>
        </p:txBody>
      </p:sp>
    </p:spTree>
    <p:extLst>
      <p:ext uri="{BB962C8B-B14F-4D97-AF65-F5344CB8AC3E}">
        <p14:creationId xmlns:p14="http://schemas.microsoft.com/office/powerpoint/2010/main" val="1412794134"/>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An example</a:t>
            </a:r>
            <a:endParaRPr lang="en-GB" dirty="0"/>
          </a:p>
        </p:txBody>
      </p:sp>
      <p:sp>
        <p:nvSpPr>
          <p:cNvPr id="3" name="Content Placeholder 2"/>
          <p:cNvSpPr>
            <a:spLocks noGrp="1"/>
          </p:cNvSpPr>
          <p:nvPr>
            <p:ph idx="1"/>
          </p:nvPr>
        </p:nvSpPr>
        <p:spPr>
          <a:xfrm>
            <a:off x="1752600" y="1395412"/>
            <a:ext cx="7391400" cy="5353117"/>
          </a:xfrm>
        </p:spPr>
        <p:txBody>
          <a:bodyPr/>
          <a:lstStyle/>
          <a:p>
            <a:pPr marL="0" indent="0">
              <a:buNone/>
            </a:pPr>
            <a:r>
              <a:rPr lang="en-GB" sz="2800" dirty="0" smtClean="0"/>
              <a:t>China, one of the countries that can boast of an ancient civilisation, has a long and mysterious history – almost 5,000 years of it! Like most other great civilizations of the world, China can trace her culture </a:t>
            </a:r>
            <a:r>
              <a:rPr lang="en-GB" sz="2800" dirty="0" smtClean="0">
                <a:solidFill>
                  <a:srgbClr val="FF0000"/>
                </a:solidFill>
              </a:rPr>
              <a:t>back to a blend of small original tribes</a:t>
            </a:r>
            <a:r>
              <a:rPr lang="en-GB" sz="2800" dirty="0" smtClean="0"/>
              <a:t> which have </a:t>
            </a:r>
            <a:r>
              <a:rPr lang="en-GB" sz="2800" dirty="0" smtClean="0">
                <a:solidFill>
                  <a:srgbClr val="FF0000"/>
                </a:solidFill>
              </a:rPr>
              <a:t>expanded till they became the great country we have today</a:t>
            </a:r>
            <a:r>
              <a:rPr lang="en-GB" sz="2800" dirty="0" smtClean="0"/>
              <a:t>.</a:t>
            </a:r>
          </a:p>
          <a:p>
            <a:pPr marL="0" indent="0">
              <a:buNone/>
            </a:pPr>
            <a:endParaRPr lang="en-GB" sz="2800" dirty="0"/>
          </a:p>
          <a:p>
            <a:pPr marL="0" indent="0">
              <a:buNone/>
            </a:pPr>
            <a:r>
              <a:rPr lang="en-GB" sz="2800" dirty="0" smtClean="0"/>
              <a:t>Q) In your own words, how did China develop over time?</a:t>
            </a:r>
            <a:endParaRPr lang="en-GB" sz="28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4104924314"/>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An example answer</a:t>
            </a:r>
            <a:endParaRPr lang="en-GB" dirty="0"/>
          </a:p>
        </p:txBody>
      </p:sp>
      <p:sp>
        <p:nvSpPr>
          <p:cNvPr id="3" name="Content Placeholder 2"/>
          <p:cNvSpPr>
            <a:spLocks noGrp="1"/>
          </p:cNvSpPr>
          <p:nvPr>
            <p:ph idx="1"/>
          </p:nvPr>
        </p:nvSpPr>
        <p:spPr/>
        <p:txBody>
          <a:bodyPr/>
          <a:lstStyle/>
          <a:p>
            <a:pPr marL="0" indent="0">
              <a:buNone/>
            </a:pPr>
            <a:endParaRPr lang="en-GB" sz="4000" dirty="0" smtClean="0"/>
          </a:p>
          <a:p>
            <a:pPr marL="0" indent="0">
              <a:buNone/>
            </a:pPr>
            <a:r>
              <a:rPr lang="en-GB" sz="4000" dirty="0" smtClean="0"/>
              <a:t>China originally started as a collection of small communities that merged together to become the China we now know.</a:t>
            </a:r>
            <a:endParaRPr lang="en-GB" sz="4000" dirty="0"/>
          </a:p>
        </p:txBody>
      </p:sp>
    </p:spTree>
    <p:extLst>
      <p:ext uri="{BB962C8B-B14F-4D97-AF65-F5344CB8AC3E}">
        <p14:creationId xmlns:p14="http://schemas.microsoft.com/office/powerpoint/2010/main" val="4176938290"/>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Now you try</a:t>
            </a:r>
            <a:endParaRPr lang="en-GB" dirty="0"/>
          </a:p>
        </p:txBody>
      </p:sp>
      <p:sp>
        <p:nvSpPr>
          <p:cNvPr id="3" name="Content Placeholder 2"/>
          <p:cNvSpPr>
            <a:spLocks noGrp="1"/>
          </p:cNvSpPr>
          <p:nvPr>
            <p:ph idx="1"/>
          </p:nvPr>
        </p:nvSpPr>
        <p:spPr>
          <a:xfrm>
            <a:off x="1752600" y="1247494"/>
            <a:ext cx="7391400" cy="5341563"/>
          </a:xfrm>
        </p:spPr>
        <p:txBody>
          <a:bodyPr/>
          <a:lstStyle/>
          <a:p>
            <a:pPr marL="457200" indent="-457200">
              <a:buAutoNum type="arabicParenR"/>
            </a:pPr>
            <a:r>
              <a:rPr lang="en-GB" sz="3000" dirty="0" smtClean="0"/>
              <a:t>It is not necessary for Scent Hounds to be as fast and agile as Sight Hounds – They do not need to keep their </a:t>
            </a:r>
            <a:r>
              <a:rPr lang="en-GB" sz="3000" dirty="0" smtClean="0"/>
              <a:t>prey in </a:t>
            </a:r>
            <a:r>
              <a:rPr lang="en-GB" sz="3000" dirty="0" smtClean="0"/>
              <a:t>sight. Scent hounds are built for </a:t>
            </a:r>
            <a:r>
              <a:rPr lang="en-GB" sz="3000" dirty="0"/>
              <a:t>e</a:t>
            </a:r>
            <a:r>
              <a:rPr lang="en-GB" sz="3000" dirty="0" smtClean="0"/>
              <a:t>ndurance. They can follow a scent for long distances and even across running water.</a:t>
            </a:r>
          </a:p>
          <a:p>
            <a:pPr marL="457200" indent="-457200">
              <a:buAutoNum type="arabicParenR"/>
            </a:pPr>
            <a:endParaRPr lang="en-GB" sz="3000" dirty="0"/>
          </a:p>
          <a:p>
            <a:pPr marL="0" indent="0">
              <a:buNone/>
              <a:tabLst>
                <a:tab pos="444500" algn="l"/>
              </a:tabLst>
            </a:pPr>
            <a:r>
              <a:rPr lang="en-GB" sz="3000" dirty="0" smtClean="0"/>
              <a:t>Q) Explain in your own words why Scent 	Hounds don’t need “to be as fast and 	agile as sight hounds”. </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4090385297"/>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Now you try</a:t>
            </a:r>
            <a:endParaRPr lang="en-GB" dirty="0"/>
          </a:p>
        </p:txBody>
      </p:sp>
      <p:sp>
        <p:nvSpPr>
          <p:cNvPr id="3" name="Content Placeholder 2"/>
          <p:cNvSpPr>
            <a:spLocks noGrp="1"/>
          </p:cNvSpPr>
          <p:nvPr>
            <p:ph idx="1"/>
          </p:nvPr>
        </p:nvSpPr>
        <p:spPr>
          <a:xfrm>
            <a:off x="1752600" y="1395412"/>
            <a:ext cx="7391400" cy="5462587"/>
          </a:xfrm>
        </p:spPr>
        <p:txBody>
          <a:bodyPr/>
          <a:lstStyle/>
          <a:p>
            <a:pPr marL="0" indent="0">
              <a:buNone/>
            </a:pPr>
            <a:r>
              <a:rPr lang="en-GB" sz="3000" dirty="0"/>
              <a:t>2</a:t>
            </a:r>
            <a:r>
              <a:rPr lang="en-GB" sz="3000" dirty="0" smtClean="0"/>
              <a:t>) Stories about haunted places are always fascinating. What goes on there, and how, and why? Some hauntings can be explained as the results of ordinary trickery. In others some natural cause is at work, though it has not yet been traced.</a:t>
            </a:r>
          </a:p>
          <a:p>
            <a:pPr marL="0" indent="0">
              <a:buNone/>
            </a:pPr>
            <a:endParaRPr lang="en-GB" sz="3000" dirty="0"/>
          </a:p>
          <a:p>
            <a:pPr marL="0" indent="0">
              <a:buNone/>
            </a:pPr>
            <a:r>
              <a:rPr lang="en-GB" sz="3000" dirty="0" smtClean="0"/>
              <a:t>Q) In your own words, what two explanations does the writer give to describe the belief that some places are haunted? </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2834153287"/>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Now you try</a:t>
            </a:r>
            <a:endParaRPr lang="en-GB" dirty="0"/>
          </a:p>
        </p:txBody>
      </p:sp>
      <p:sp>
        <p:nvSpPr>
          <p:cNvPr id="3" name="Content Placeholder 2"/>
          <p:cNvSpPr>
            <a:spLocks noGrp="1"/>
          </p:cNvSpPr>
          <p:nvPr>
            <p:ph idx="1"/>
          </p:nvPr>
        </p:nvSpPr>
        <p:spPr/>
        <p:txBody>
          <a:bodyPr/>
          <a:lstStyle/>
          <a:p>
            <a:pPr marL="0" indent="0">
              <a:buNone/>
            </a:pPr>
            <a:r>
              <a:rPr lang="en-GB" sz="3000" dirty="0"/>
              <a:t>3</a:t>
            </a:r>
            <a:r>
              <a:rPr lang="en-GB" sz="3000" dirty="0" smtClean="0"/>
              <a:t>) I’m nocturnal. I love the moonlight, the shadows, the dark places, the dappled murk. I’m not being poetic. I’m simply being true to my nature, my nocturnal nature. Like all tarantulas. </a:t>
            </a:r>
          </a:p>
          <a:p>
            <a:pPr marL="0" indent="0">
              <a:buNone/>
            </a:pPr>
            <a:endParaRPr lang="en-GB" sz="3000" dirty="0"/>
          </a:p>
          <a:p>
            <a:pPr marL="0" indent="0">
              <a:buNone/>
            </a:pPr>
            <a:endParaRPr lang="en-GB" sz="3000" dirty="0" smtClean="0"/>
          </a:p>
          <a:p>
            <a:pPr marL="0" indent="0">
              <a:buNone/>
            </a:pPr>
            <a:r>
              <a:rPr lang="en-GB" sz="3000" dirty="0" smtClean="0"/>
              <a:t>Q) In your own words, in what way is the speaker “like all tarantulas”?</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2731601216"/>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br>
              <a:rPr lang="en-GB" dirty="0" smtClean="0"/>
            </a:br>
            <a:r>
              <a:rPr lang="en-GB" dirty="0" smtClean="0"/>
              <a:t>Now you try</a:t>
            </a:r>
            <a:endParaRPr lang="en-GB" dirty="0"/>
          </a:p>
        </p:txBody>
      </p:sp>
      <p:sp>
        <p:nvSpPr>
          <p:cNvPr id="3" name="Content Placeholder 2"/>
          <p:cNvSpPr>
            <a:spLocks noGrp="1"/>
          </p:cNvSpPr>
          <p:nvPr>
            <p:ph idx="1"/>
          </p:nvPr>
        </p:nvSpPr>
        <p:spPr>
          <a:xfrm>
            <a:off x="1752600" y="1247495"/>
            <a:ext cx="7391400" cy="5462587"/>
          </a:xfrm>
        </p:spPr>
        <p:txBody>
          <a:bodyPr/>
          <a:lstStyle/>
          <a:p>
            <a:pPr marL="0" indent="0">
              <a:buNone/>
            </a:pPr>
            <a:r>
              <a:rPr lang="en-GB" sz="2800" dirty="0"/>
              <a:t>4</a:t>
            </a:r>
            <a:r>
              <a:rPr lang="en-GB" sz="2800" dirty="0" smtClean="0"/>
              <a:t>) Smugglers used to spread rumours that the places where they landed their cargo were haunted. This made local people keep away, and accounted for strange lights seen flitting about after dark, or peculiar sounds. Today just occasionally tenants who want to be moved from one house to another have been known to stage a ‘haunt’.</a:t>
            </a:r>
          </a:p>
          <a:p>
            <a:pPr marL="0" indent="0">
              <a:buNone/>
            </a:pPr>
            <a:endParaRPr lang="en-GB" sz="2800" dirty="0"/>
          </a:p>
          <a:p>
            <a:pPr marL="0" indent="0">
              <a:buNone/>
            </a:pPr>
            <a:r>
              <a:rPr lang="en-GB" sz="2800" dirty="0" smtClean="0"/>
              <a:t>Q) Using your own words, what two reasons does the writer give for smugglers pretending that their landing places were haunted?</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1869073087"/>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Review</a:t>
            </a:r>
            <a:endParaRPr lang="en-GB" dirty="0"/>
          </a:p>
        </p:txBody>
      </p:sp>
      <p:sp>
        <p:nvSpPr>
          <p:cNvPr id="3" name="Content Placeholder 2"/>
          <p:cNvSpPr>
            <a:spLocks noGrp="1"/>
          </p:cNvSpPr>
          <p:nvPr>
            <p:ph idx="1"/>
          </p:nvPr>
        </p:nvSpPr>
        <p:spPr>
          <a:xfrm>
            <a:off x="1752600" y="1395413"/>
            <a:ext cx="7010400" cy="1747032"/>
          </a:xfrm>
        </p:spPr>
        <p:txBody>
          <a:bodyPr/>
          <a:lstStyle/>
          <a:p>
            <a:pPr marL="457200" indent="-457200">
              <a:buFont typeface="+mj-lt"/>
              <a:buAutoNum type="arabicPeriod"/>
            </a:pPr>
            <a:r>
              <a:rPr lang="en-GB" dirty="0" smtClean="0"/>
              <a:t>To understand what RUAE is</a:t>
            </a:r>
          </a:p>
          <a:p>
            <a:pPr marL="457200" indent="-457200">
              <a:buFont typeface="+mj-lt"/>
              <a:buAutoNum type="arabicPeriod"/>
            </a:pPr>
            <a:r>
              <a:rPr lang="en-GB" dirty="0" smtClean="0"/>
              <a:t>To know the 3 elements of RUAE</a:t>
            </a:r>
          </a:p>
          <a:p>
            <a:pPr marL="457200" indent="-457200">
              <a:buFont typeface="+mj-lt"/>
              <a:buAutoNum type="arabicPeriod"/>
            </a:pPr>
            <a:r>
              <a:rPr lang="en-GB" dirty="0" smtClean="0"/>
              <a:t>To begin to look at understanding questions</a:t>
            </a:r>
          </a:p>
          <a:p>
            <a:pPr marL="457200" indent="-457200">
              <a:buFont typeface="+mj-lt"/>
              <a:buAutoNum type="arabicPeriod"/>
            </a:pPr>
            <a:endParaRPr lang="en-GB" dirty="0"/>
          </a:p>
          <a:p>
            <a:pPr marL="457200" indent="-457200">
              <a:buFont typeface="+mj-lt"/>
              <a:buAutoNum type="arabicPeriod"/>
            </a:pPr>
            <a:endParaRPr lang="en-GB" dirty="0" smtClean="0"/>
          </a:p>
          <a:p>
            <a:pPr marL="0" indent="0">
              <a:buNone/>
            </a:pPr>
            <a:endParaRPr lang="en-GB" dirty="0"/>
          </a:p>
        </p:txBody>
      </p:sp>
      <p:sp>
        <p:nvSpPr>
          <p:cNvPr id="4" name="Title 1"/>
          <p:cNvSpPr txBox="1">
            <a:spLocks/>
          </p:cNvSpPr>
          <p:nvPr/>
        </p:nvSpPr>
        <p:spPr bwMode="auto">
          <a:xfrm>
            <a:off x="1752600" y="3142445"/>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a:lstStyle>
          <a:p>
            <a:pPr>
              <a:lnSpc>
                <a:spcPct val="100000"/>
              </a:lnSpc>
            </a:pPr>
            <a:r>
              <a:rPr lang="en-GB" kern="0" dirty="0" smtClean="0"/>
              <a:t>Exit Pass</a:t>
            </a:r>
            <a:endParaRPr lang="en-GB" kern="0" dirty="0"/>
          </a:p>
        </p:txBody>
      </p:sp>
      <p:sp>
        <p:nvSpPr>
          <p:cNvPr id="5" name="Content Placeholder 2"/>
          <p:cNvSpPr txBox="1">
            <a:spLocks/>
          </p:cNvSpPr>
          <p:nvPr/>
        </p:nvSpPr>
        <p:spPr bwMode="auto">
          <a:xfrm>
            <a:off x="1752600" y="4233057"/>
            <a:ext cx="7010400" cy="203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marL="0" indent="0">
              <a:lnSpc>
                <a:spcPct val="100000"/>
              </a:lnSpc>
              <a:buFontTx/>
              <a:buNone/>
            </a:pPr>
            <a:r>
              <a:rPr lang="en-GB" kern="0" dirty="0" smtClean="0"/>
              <a:t>On a post-it, write down:</a:t>
            </a:r>
          </a:p>
          <a:p>
            <a:pPr marL="457200" indent="-457200">
              <a:lnSpc>
                <a:spcPct val="100000"/>
              </a:lnSpc>
              <a:buFont typeface="+mj-lt"/>
              <a:buAutoNum type="arabicPeriod"/>
            </a:pPr>
            <a:r>
              <a:rPr lang="en-GB" kern="0" dirty="0"/>
              <a:t>O</a:t>
            </a:r>
            <a:r>
              <a:rPr lang="en-GB" kern="0" dirty="0" smtClean="0"/>
              <a:t>ne thing you learned from today’s lesson</a:t>
            </a:r>
          </a:p>
          <a:p>
            <a:pPr marL="457200" indent="-457200">
              <a:lnSpc>
                <a:spcPct val="100000"/>
              </a:lnSpc>
              <a:buFont typeface="+mj-lt"/>
              <a:buAutoNum type="arabicPeriod"/>
            </a:pPr>
            <a:r>
              <a:rPr lang="en-GB" kern="0" dirty="0" smtClean="0"/>
              <a:t>One question you still have about what you learned</a:t>
            </a:r>
            <a:endParaRPr lang="en-GB" kern="0" dirty="0"/>
          </a:p>
        </p:txBody>
      </p:sp>
    </p:spTree>
    <p:extLst>
      <p:ext uri="{BB962C8B-B14F-4D97-AF65-F5344CB8AC3E}">
        <p14:creationId xmlns:p14="http://schemas.microsoft.com/office/powerpoint/2010/main" val="1875389458"/>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Summarising Questions</a:t>
            </a:r>
            <a:endParaRPr lang="en-GB" dirty="0"/>
          </a:p>
        </p:txBody>
      </p:sp>
      <p:sp>
        <p:nvSpPr>
          <p:cNvPr id="5" name="Subtitle 4"/>
          <p:cNvSpPr>
            <a:spLocks noGrp="1"/>
          </p:cNvSpPr>
          <p:nvPr>
            <p:ph type="subTitle" idx="1"/>
          </p:nvPr>
        </p:nvSpPr>
        <p:spPr/>
        <p:txBody>
          <a:bodyPr/>
          <a:lstStyle/>
          <a:p>
            <a:r>
              <a:rPr lang="en-GB" dirty="0" smtClean="0"/>
              <a:t>Understanding</a:t>
            </a:r>
            <a:endParaRPr lang="en-GB" dirty="0"/>
          </a:p>
        </p:txBody>
      </p:sp>
    </p:spTree>
    <p:extLst>
      <p:ext uri="{BB962C8B-B14F-4D97-AF65-F5344CB8AC3E}">
        <p14:creationId xmlns:p14="http://schemas.microsoft.com/office/powerpoint/2010/main" val="4211068453"/>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this unit</a:t>
            </a:r>
            <a:endParaRPr lang="en-GB" dirty="0"/>
          </a:p>
        </p:txBody>
      </p:sp>
      <p:sp>
        <p:nvSpPr>
          <p:cNvPr id="3" name="Content Placeholder 2"/>
          <p:cNvSpPr>
            <a:spLocks noGrp="1"/>
          </p:cNvSpPr>
          <p:nvPr>
            <p:ph idx="1"/>
          </p:nvPr>
        </p:nvSpPr>
        <p:spPr/>
        <p:txBody>
          <a:bodyPr/>
          <a:lstStyle/>
          <a:p>
            <a:r>
              <a:rPr lang="en-GB" dirty="0" smtClean="0"/>
              <a:t>To develop your critical reading skills</a:t>
            </a:r>
          </a:p>
          <a:p>
            <a:r>
              <a:rPr lang="en-GB" dirty="0" smtClean="0"/>
              <a:t>To expand your knowledge of literary techniques</a:t>
            </a:r>
          </a:p>
          <a:p>
            <a:r>
              <a:rPr lang="en-GB" dirty="0" smtClean="0"/>
              <a:t>To prepare you for the S2 assessments</a:t>
            </a:r>
            <a:endParaRPr lang="en-GB" dirty="0"/>
          </a:p>
        </p:txBody>
      </p:sp>
    </p:spTree>
    <p:extLst>
      <p:ext uri="{BB962C8B-B14F-4D97-AF65-F5344CB8AC3E}">
        <p14:creationId xmlns:p14="http://schemas.microsoft.com/office/powerpoint/2010/main" val="2013701132"/>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 With your partner</a:t>
            </a:r>
            <a:endParaRPr lang="en-GB" dirty="0"/>
          </a:p>
        </p:txBody>
      </p:sp>
      <p:sp>
        <p:nvSpPr>
          <p:cNvPr id="3" name="Content Placeholder 2"/>
          <p:cNvSpPr>
            <a:spLocks noGrp="1"/>
          </p:cNvSpPr>
          <p:nvPr>
            <p:ph idx="1"/>
          </p:nvPr>
        </p:nvSpPr>
        <p:spPr>
          <a:xfrm>
            <a:off x="1752600" y="1143000"/>
            <a:ext cx="7391400" cy="5714999"/>
          </a:xfrm>
        </p:spPr>
        <p:txBody>
          <a:bodyPr/>
          <a:lstStyle/>
          <a:p>
            <a:pPr marL="0" indent="0">
              <a:buNone/>
            </a:pPr>
            <a:endParaRPr lang="en-GB" dirty="0" smtClean="0"/>
          </a:p>
          <a:p>
            <a:pPr marL="0" indent="0">
              <a:buNone/>
            </a:pPr>
            <a:r>
              <a:rPr lang="en-GB" sz="2600" dirty="0" smtClean="0"/>
              <a:t>Most </a:t>
            </a:r>
            <a:r>
              <a:rPr lang="en-GB" sz="2600" dirty="0"/>
              <a:t>reality TV contestants almost always have a back story of personal triumph over adversity which enables us to feel that we are helping them to succeed, that we are giving them a break when no-one else will. And perhaps this is why Susan Boyle, who grew up in a council house and was bullied as a child for her learning difficulties, has proved such an enduring figure. </a:t>
            </a:r>
            <a:endParaRPr lang="en-GB" sz="2600" dirty="0" smtClean="0"/>
          </a:p>
          <a:p>
            <a:pPr marL="0" indent="0">
              <a:buNone/>
            </a:pPr>
            <a:r>
              <a:rPr lang="en-GB" sz="2600" b="1" dirty="0" smtClean="0"/>
              <a:t>In </a:t>
            </a:r>
            <a:r>
              <a:rPr lang="en-GB" sz="2600" b="1" dirty="0"/>
              <a:t>your own words </a:t>
            </a:r>
            <a:r>
              <a:rPr lang="en-GB" sz="2600" dirty="0"/>
              <a:t>explain why the writer chooses Susan Boyle as an example of someone who is an “enduring figure”. </a:t>
            </a:r>
          </a:p>
        </p:txBody>
      </p:sp>
    </p:spTree>
    <p:extLst>
      <p:ext uri="{BB962C8B-B14F-4D97-AF65-F5344CB8AC3E}">
        <p14:creationId xmlns:p14="http://schemas.microsoft.com/office/powerpoint/2010/main" val="2643640197"/>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develop our knowledge of Understanding questions</a:t>
            </a:r>
          </a:p>
          <a:p>
            <a:pPr marL="457200" indent="-457200">
              <a:buFont typeface="+mj-lt"/>
              <a:buAutoNum type="arabicPeriod"/>
            </a:pPr>
            <a:r>
              <a:rPr lang="en-GB" dirty="0" smtClean="0"/>
              <a:t>To understand how to answer summarising questions</a:t>
            </a:r>
            <a:endParaRPr lang="en-GB" dirty="0"/>
          </a:p>
        </p:txBody>
      </p:sp>
    </p:spTree>
    <p:extLst>
      <p:ext uri="{BB962C8B-B14F-4D97-AF65-F5344CB8AC3E}">
        <p14:creationId xmlns:p14="http://schemas.microsoft.com/office/powerpoint/2010/main" val="3171863233"/>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Summarise…</a:t>
            </a:r>
            <a:endParaRPr lang="en-GB" dirty="0"/>
          </a:p>
        </p:txBody>
      </p:sp>
      <p:sp>
        <p:nvSpPr>
          <p:cNvPr id="3" name="Content Placeholder 2"/>
          <p:cNvSpPr>
            <a:spLocks noGrp="1"/>
          </p:cNvSpPr>
          <p:nvPr>
            <p:ph idx="1"/>
          </p:nvPr>
        </p:nvSpPr>
        <p:spPr/>
        <p:txBody>
          <a:bodyPr/>
          <a:lstStyle/>
          <a:p>
            <a:r>
              <a:rPr lang="en-GB" dirty="0" smtClean="0"/>
              <a:t>These questions are similar to “in your own words” questions.</a:t>
            </a:r>
          </a:p>
          <a:p>
            <a:r>
              <a:rPr lang="en-GB" dirty="0" smtClean="0"/>
              <a:t>You could be asked to “list ideas” or “give reasons”</a:t>
            </a:r>
          </a:p>
          <a:p>
            <a:r>
              <a:rPr lang="en-GB" dirty="0" smtClean="0"/>
              <a:t>These questions ask you to list a number of points made by a writer in a section of text</a:t>
            </a:r>
          </a:p>
          <a:p>
            <a:r>
              <a:rPr lang="en-GB" dirty="0" smtClean="0"/>
              <a:t>You must still use your own words to answer these questions</a:t>
            </a:r>
          </a:p>
        </p:txBody>
      </p:sp>
      <p:sp>
        <p:nvSpPr>
          <p:cNvPr id="4" name="TextBox 3"/>
          <p:cNvSpPr txBox="1"/>
          <p:nvPr/>
        </p:nvSpPr>
        <p:spPr>
          <a:xfrm>
            <a:off x="0" y="205566"/>
            <a:ext cx="850006" cy="757130"/>
          </a:xfrm>
          <a:prstGeom prst="rect">
            <a:avLst/>
          </a:prstGeom>
          <a:noFill/>
        </p:spPr>
        <p:txBody>
          <a:bodyPr wrap="square" rtlCol="0">
            <a:spAutoFit/>
          </a:bodyPr>
          <a:lstStyle/>
          <a:p>
            <a:r>
              <a:rPr lang="en-GB" sz="2400" dirty="0" smtClean="0">
                <a:solidFill>
                  <a:srgbClr val="FF0000"/>
                </a:solidFill>
              </a:rPr>
              <a:t>L.I 1</a:t>
            </a:r>
          </a:p>
          <a:p>
            <a:r>
              <a:rPr lang="en-GB" sz="2400" dirty="0" smtClean="0">
                <a:solidFill>
                  <a:srgbClr val="FF0000"/>
                </a:solidFill>
              </a:rPr>
              <a:t>L.I 2</a:t>
            </a:r>
          </a:p>
        </p:txBody>
      </p:sp>
    </p:spTree>
    <p:extLst>
      <p:ext uri="{BB962C8B-B14F-4D97-AF65-F5344CB8AC3E}">
        <p14:creationId xmlns:p14="http://schemas.microsoft.com/office/powerpoint/2010/main" val="2792512202"/>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Summarise…</a:t>
            </a:r>
            <a:br>
              <a:rPr lang="en-GB" dirty="0" smtClean="0"/>
            </a:br>
            <a:r>
              <a:rPr lang="en-GB" dirty="0" smtClean="0"/>
              <a:t>How to go about it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Find the section of the text you are being asked to look at</a:t>
            </a:r>
          </a:p>
          <a:p>
            <a:pPr marL="457200" indent="-457200">
              <a:buFont typeface="+mj-lt"/>
              <a:buAutoNum type="arabicPeriod"/>
            </a:pPr>
            <a:r>
              <a:rPr lang="en-GB" dirty="0" smtClean="0"/>
              <a:t>Highlight/Underline the main points of the section</a:t>
            </a:r>
          </a:p>
          <a:p>
            <a:pPr marL="457200" indent="-457200">
              <a:buFont typeface="+mj-lt"/>
              <a:buAutoNum type="arabicPeriod"/>
            </a:pPr>
            <a:r>
              <a:rPr lang="en-GB" dirty="0" smtClean="0"/>
              <a:t>List these points either as sentences or bullet points in your own words</a:t>
            </a:r>
          </a:p>
          <a:p>
            <a:pPr marL="457200" indent="-457200">
              <a:buFont typeface="+mj-lt"/>
              <a:buAutoNum type="arabicPeriod"/>
            </a:pPr>
            <a:endParaRPr lang="en-GB" dirty="0"/>
          </a:p>
          <a:p>
            <a:r>
              <a:rPr lang="en-GB" dirty="0" smtClean="0"/>
              <a:t>Remember </a:t>
            </a:r>
            <a:r>
              <a:rPr lang="en-GB" dirty="0" smtClean="0">
                <a:solidFill>
                  <a:srgbClr val="FF0000"/>
                </a:solidFill>
              </a:rPr>
              <a:t>RAP</a:t>
            </a:r>
            <a:r>
              <a:rPr lang="en-GB" dirty="0" smtClean="0"/>
              <a:t> and </a:t>
            </a:r>
            <a:r>
              <a:rPr lang="en-GB" dirty="0" smtClean="0">
                <a:solidFill>
                  <a:srgbClr val="FF0000"/>
                </a:solidFill>
              </a:rPr>
              <a:t>PARA</a:t>
            </a:r>
            <a:r>
              <a:rPr lang="en-GB" dirty="0" smtClean="0">
                <a:solidFill>
                  <a:schemeClr val="tx1"/>
                </a:solidFill>
              </a:rPr>
              <a:t>. They can be used in these questions too.</a:t>
            </a:r>
            <a:endParaRPr lang="en-GB" dirty="0" smtClean="0">
              <a:solidFill>
                <a:srgbClr val="FF0000"/>
              </a:solidFill>
            </a:endParaRP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577221552"/>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838200"/>
          </a:xfrm>
        </p:spPr>
        <p:txBody>
          <a:bodyPr/>
          <a:lstStyle/>
          <a:p>
            <a:r>
              <a:rPr lang="en-GB" dirty="0" smtClean="0"/>
              <a:t>Summarise…</a:t>
            </a:r>
            <a:br>
              <a:rPr lang="en-GB" dirty="0" smtClean="0"/>
            </a:br>
            <a:r>
              <a:rPr lang="en-GB" dirty="0" smtClean="0"/>
              <a:t>An example</a:t>
            </a:r>
            <a:endParaRPr lang="en-GB" dirty="0"/>
          </a:p>
        </p:txBody>
      </p:sp>
      <p:sp>
        <p:nvSpPr>
          <p:cNvPr id="3" name="Content Placeholder 2"/>
          <p:cNvSpPr>
            <a:spLocks noGrp="1"/>
          </p:cNvSpPr>
          <p:nvPr>
            <p:ph idx="1"/>
          </p:nvPr>
        </p:nvSpPr>
        <p:spPr>
          <a:xfrm>
            <a:off x="1613647" y="968188"/>
            <a:ext cx="7530353" cy="5889811"/>
          </a:xfrm>
        </p:spPr>
        <p:txBody>
          <a:bodyPr>
            <a:noAutofit/>
          </a:bodyPr>
          <a:lstStyle/>
          <a:p>
            <a:pPr marL="0" indent="0">
              <a:buNone/>
            </a:pPr>
            <a:r>
              <a:rPr lang="en-GB" sz="2100" dirty="0"/>
              <a:t>The benefits of liking football at school were simply incalculable. I was </a:t>
            </a:r>
            <a:r>
              <a:rPr lang="en-GB" sz="2100" dirty="0" smtClean="0"/>
              <a:t>the only </a:t>
            </a:r>
            <a:r>
              <a:rPr lang="en-GB" sz="2100" dirty="0"/>
              <a:t>Arsenal supporter in first year. But in that glorious first </a:t>
            </a:r>
            <a:r>
              <a:rPr lang="en-GB" sz="2100" dirty="0" smtClean="0"/>
              <a:t>football-saturated term</a:t>
            </a:r>
            <a:r>
              <a:rPr lang="en-GB" sz="2100" dirty="0"/>
              <a:t>, it didn’t matter that I was on my own. In any case, my </a:t>
            </a:r>
            <a:r>
              <a:rPr lang="en-GB" sz="2100" dirty="0" smtClean="0"/>
              <a:t>new best </a:t>
            </a:r>
            <a:r>
              <a:rPr lang="en-GB" sz="2100" dirty="0"/>
              <a:t>friend, a Derby County fan, was similarly isolated. The main </a:t>
            </a:r>
            <a:r>
              <a:rPr lang="en-GB" sz="2100" dirty="0" smtClean="0"/>
              <a:t>thing was </a:t>
            </a:r>
            <a:r>
              <a:rPr lang="en-GB" sz="2100" dirty="0"/>
              <a:t>that you were a believer.</a:t>
            </a:r>
          </a:p>
          <a:p>
            <a:pPr marL="0" indent="0">
              <a:buNone/>
            </a:pPr>
            <a:r>
              <a:rPr lang="en-GB" sz="2100" dirty="0"/>
              <a:t>Transferring to secondary school was easy. I was probably the </a:t>
            </a:r>
            <a:r>
              <a:rPr lang="en-GB" sz="2100" dirty="0" smtClean="0"/>
              <a:t>smallest boy </a:t>
            </a:r>
            <a:r>
              <a:rPr lang="en-GB" sz="2100" dirty="0"/>
              <a:t>in the first year, but my size didn’t matter, although my friendship </a:t>
            </a:r>
            <a:r>
              <a:rPr lang="en-GB" sz="2100" dirty="0" smtClean="0"/>
              <a:t>with the </a:t>
            </a:r>
            <a:r>
              <a:rPr lang="en-GB" sz="2100" dirty="0"/>
              <a:t>Derby fan, the tallest by several feet, was pretty handy; and </a:t>
            </a:r>
            <a:r>
              <a:rPr lang="en-GB" sz="2100" dirty="0" smtClean="0"/>
              <a:t>though my </a:t>
            </a:r>
            <a:r>
              <a:rPr lang="en-GB" sz="2100" dirty="0"/>
              <a:t>performance as a student was undistinguished (I was bunged into </a:t>
            </a:r>
            <a:r>
              <a:rPr lang="en-GB" sz="2100" dirty="0" smtClean="0"/>
              <a:t>the ‘B</a:t>
            </a:r>
            <a:r>
              <a:rPr lang="en-GB" sz="2100" dirty="0"/>
              <a:t>’ stream at the end of the year and stayed there throughout my </a:t>
            </a:r>
            <a:r>
              <a:rPr lang="en-GB" sz="2100" dirty="0" smtClean="0"/>
              <a:t>entire grammar </a:t>
            </a:r>
            <a:r>
              <a:rPr lang="en-GB" sz="2100" dirty="0"/>
              <a:t>school career), the lessons were a breeze. Even the fact that </a:t>
            </a:r>
            <a:r>
              <a:rPr lang="en-GB" sz="2100" dirty="0" smtClean="0"/>
              <a:t>I was </a:t>
            </a:r>
            <a:r>
              <a:rPr lang="en-GB" sz="2100" dirty="0"/>
              <a:t>one of only three boys wearing shorts wasn’t as traumatic as </a:t>
            </a:r>
            <a:r>
              <a:rPr lang="en-GB" sz="2100" dirty="0" smtClean="0"/>
              <a:t>it should </a:t>
            </a:r>
            <a:r>
              <a:rPr lang="en-GB" sz="2100" dirty="0"/>
              <a:t>have been. As long as you knew the name of the </a:t>
            </a:r>
            <a:r>
              <a:rPr lang="en-GB" sz="2100" dirty="0" smtClean="0"/>
              <a:t>Burnley manager </a:t>
            </a:r>
            <a:r>
              <a:rPr lang="en-GB" sz="2100" dirty="0"/>
              <a:t>nobody much cared that you were an eleven-year-old </a:t>
            </a:r>
            <a:r>
              <a:rPr lang="en-GB" sz="2100" dirty="0" smtClean="0"/>
              <a:t>dressed as </a:t>
            </a:r>
            <a:r>
              <a:rPr lang="en-GB" sz="2100" dirty="0"/>
              <a:t>a six-year-old.</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287468435"/>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838200"/>
          </a:xfrm>
        </p:spPr>
        <p:txBody>
          <a:bodyPr/>
          <a:lstStyle/>
          <a:p>
            <a:r>
              <a:rPr lang="en-GB" dirty="0" smtClean="0"/>
              <a:t>Summarise…</a:t>
            </a:r>
            <a:br>
              <a:rPr lang="en-GB" dirty="0" smtClean="0"/>
            </a:br>
            <a:r>
              <a:rPr lang="en-GB" dirty="0" smtClean="0"/>
              <a:t>An example</a:t>
            </a:r>
            <a:endParaRPr lang="en-GB" dirty="0"/>
          </a:p>
        </p:txBody>
      </p:sp>
      <p:sp>
        <p:nvSpPr>
          <p:cNvPr id="3" name="Content Placeholder 2"/>
          <p:cNvSpPr>
            <a:spLocks noGrp="1"/>
          </p:cNvSpPr>
          <p:nvPr>
            <p:ph idx="1"/>
          </p:nvPr>
        </p:nvSpPr>
        <p:spPr>
          <a:xfrm>
            <a:off x="1613647" y="1438835"/>
            <a:ext cx="7530353" cy="5419164"/>
          </a:xfrm>
        </p:spPr>
        <p:txBody>
          <a:bodyPr>
            <a:noAutofit/>
          </a:bodyPr>
          <a:lstStyle/>
          <a:p>
            <a:pPr marL="0" indent="0">
              <a:buNone/>
            </a:pPr>
            <a:r>
              <a:rPr lang="en-GB" sz="3200" dirty="0" smtClean="0"/>
              <a:t>Question:</a:t>
            </a:r>
          </a:p>
          <a:p>
            <a:pPr marL="0" indent="0">
              <a:buNone/>
            </a:pPr>
            <a:r>
              <a:rPr lang="en-GB" sz="3200" dirty="0" smtClean="0"/>
              <a:t>The </a:t>
            </a:r>
            <a:r>
              <a:rPr lang="en-GB" sz="3200" dirty="0"/>
              <a:t>writer states that his interest in football helped him fit in to his </a:t>
            </a:r>
            <a:r>
              <a:rPr lang="en-GB" sz="3200" dirty="0" smtClean="0"/>
              <a:t>new school </a:t>
            </a:r>
            <a:r>
              <a:rPr lang="en-GB" sz="3200" dirty="0"/>
              <a:t>and get on with his schoolmates. </a:t>
            </a:r>
            <a:endParaRPr lang="en-GB" sz="3200" dirty="0" smtClean="0"/>
          </a:p>
          <a:p>
            <a:pPr marL="0" indent="0">
              <a:buNone/>
            </a:pPr>
            <a:r>
              <a:rPr lang="en-GB" sz="3200" dirty="0" smtClean="0"/>
              <a:t>Summarise </a:t>
            </a:r>
            <a:r>
              <a:rPr lang="en-GB" sz="3200" b="1" dirty="0" smtClean="0"/>
              <a:t>three </a:t>
            </a:r>
            <a:r>
              <a:rPr lang="en-GB" sz="3200" dirty="0"/>
              <a:t>facts </a:t>
            </a:r>
            <a:r>
              <a:rPr lang="en-GB" sz="3200" dirty="0" smtClean="0"/>
              <a:t>that he mentions </a:t>
            </a:r>
            <a:r>
              <a:rPr lang="en-GB" sz="3200" dirty="0"/>
              <a:t>that might have made things difficult for </a:t>
            </a:r>
            <a:r>
              <a:rPr lang="en-GB" sz="3200" dirty="0" smtClean="0"/>
              <a:t>him</a:t>
            </a:r>
            <a:r>
              <a:rPr lang="en-GB" sz="3200" dirty="0"/>
              <a:t>.</a:t>
            </a:r>
            <a:endParaRPr lang="en-GB" sz="3200" dirty="0" smtClean="0"/>
          </a:p>
          <a:p>
            <a:pPr marL="0" indent="0">
              <a:buNone/>
            </a:pPr>
            <a:r>
              <a:rPr lang="en-GB" sz="3200" dirty="0" smtClean="0"/>
              <a:t> </a:t>
            </a:r>
            <a:r>
              <a:rPr lang="en-GB" sz="3200" dirty="0"/>
              <a:t>(3 marks)</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145652129"/>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838200"/>
          </a:xfrm>
        </p:spPr>
        <p:txBody>
          <a:bodyPr/>
          <a:lstStyle/>
          <a:p>
            <a:r>
              <a:rPr lang="en-GB" dirty="0" smtClean="0"/>
              <a:t>Summarise…</a:t>
            </a:r>
            <a:br>
              <a:rPr lang="en-GB" dirty="0" smtClean="0"/>
            </a:br>
            <a:r>
              <a:rPr lang="en-GB" dirty="0" smtClean="0"/>
              <a:t>An example</a:t>
            </a:r>
            <a:endParaRPr lang="en-GB" dirty="0"/>
          </a:p>
        </p:txBody>
      </p:sp>
      <p:sp>
        <p:nvSpPr>
          <p:cNvPr id="3" name="Content Placeholder 2"/>
          <p:cNvSpPr>
            <a:spLocks noGrp="1"/>
          </p:cNvSpPr>
          <p:nvPr>
            <p:ph idx="1"/>
          </p:nvPr>
        </p:nvSpPr>
        <p:spPr>
          <a:xfrm>
            <a:off x="1613647" y="968188"/>
            <a:ext cx="7530353" cy="5889811"/>
          </a:xfrm>
        </p:spPr>
        <p:txBody>
          <a:bodyPr>
            <a:noAutofit/>
          </a:bodyPr>
          <a:lstStyle/>
          <a:p>
            <a:pPr marL="0" indent="0">
              <a:buNone/>
            </a:pPr>
            <a:r>
              <a:rPr lang="en-GB" sz="2100" dirty="0"/>
              <a:t>The benefits of liking football at school were simply incalculable. I was </a:t>
            </a:r>
            <a:r>
              <a:rPr lang="en-GB" sz="2100" dirty="0" smtClean="0"/>
              <a:t>the only </a:t>
            </a:r>
            <a:r>
              <a:rPr lang="en-GB" sz="2100" dirty="0"/>
              <a:t>Arsenal supporter in first year. But in that glorious first </a:t>
            </a:r>
            <a:r>
              <a:rPr lang="en-GB" sz="2100" dirty="0" smtClean="0"/>
              <a:t>football-saturated term</a:t>
            </a:r>
            <a:r>
              <a:rPr lang="en-GB" sz="2100" dirty="0"/>
              <a:t>, it didn’t matter that I was on my own. In any case, my </a:t>
            </a:r>
            <a:r>
              <a:rPr lang="en-GB" sz="2100" dirty="0" smtClean="0"/>
              <a:t>new best </a:t>
            </a:r>
            <a:r>
              <a:rPr lang="en-GB" sz="2100" dirty="0"/>
              <a:t>friend, a Derby County fan, was similarly isolated. The main </a:t>
            </a:r>
            <a:r>
              <a:rPr lang="en-GB" sz="2100" dirty="0" smtClean="0"/>
              <a:t>thing was </a:t>
            </a:r>
            <a:r>
              <a:rPr lang="en-GB" sz="2100" dirty="0"/>
              <a:t>that you were a believer.</a:t>
            </a:r>
          </a:p>
          <a:p>
            <a:pPr marL="0" indent="0">
              <a:buNone/>
            </a:pPr>
            <a:r>
              <a:rPr lang="en-GB" sz="2100" dirty="0"/>
              <a:t>Transferring to secondary school was easy. I was probably the </a:t>
            </a:r>
            <a:r>
              <a:rPr lang="en-GB" sz="2100" dirty="0" smtClean="0"/>
              <a:t>smallest boy </a:t>
            </a:r>
            <a:r>
              <a:rPr lang="en-GB" sz="2100" dirty="0"/>
              <a:t>in the first year, but my size didn’t matter, although my friendship </a:t>
            </a:r>
            <a:r>
              <a:rPr lang="en-GB" sz="2100" dirty="0" smtClean="0"/>
              <a:t>with the </a:t>
            </a:r>
            <a:r>
              <a:rPr lang="en-GB" sz="2100" dirty="0"/>
              <a:t>Derby fan, the tallest by several feet, was pretty handy; and </a:t>
            </a:r>
            <a:r>
              <a:rPr lang="en-GB" sz="2100" dirty="0" smtClean="0"/>
              <a:t>though my </a:t>
            </a:r>
            <a:r>
              <a:rPr lang="en-GB" sz="2100" dirty="0"/>
              <a:t>performance as a student was undistinguished (I was bunged into </a:t>
            </a:r>
            <a:r>
              <a:rPr lang="en-GB" sz="2100" dirty="0" smtClean="0"/>
              <a:t>the ‘B</a:t>
            </a:r>
            <a:r>
              <a:rPr lang="en-GB" sz="2100" dirty="0"/>
              <a:t>’ stream at the end of the year and stayed there throughout my </a:t>
            </a:r>
            <a:r>
              <a:rPr lang="en-GB" sz="2100" dirty="0" smtClean="0"/>
              <a:t>entire grammar </a:t>
            </a:r>
            <a:r>
              <a:rPr lang="en-GB" sz="2100" dirty="0"/>
              <a:t>school career), the lessons were a breeze. Even the fact that </a:t>
            </a:r>
            <a:r>
              <a:rPr lang="en-GB" sz="2100" dirty="0" smtClean="0"/>
              <a:t>I was </a:t>
            </a:r>
            <a:r>
              <a:rPr lang="en-GB" sz="2100" dirty="0"/>
              <a:t>one of only three boys wearing shorts wasn’t as traumatic as </a:t>
            </a:r>
            <a:r>
              <a:rPr lang="en-GB" sz="2100" dirty="0" smtClean="0"/>
              <a:t>it should </a:t>
            </a:r>
            <a:r>
              <a:rPr lang="en-GB" sz="2100" dirty="0"/>
              <a:t>have been. As long as you knew the name of the </a:t>
            </a:r>
            <a:r>
              <a:rPr lang="en-GB" sz="2100" dirty="0" smtClean="0"/>
              <a:t>Burnley manager </a:t>
            </a:r>
            <a:r>
              <a:rPr lang="en-GB" sz="2100" dirty="0"/>
              <a:t>nobody much cared that you were an eleven-year-old </a:t>
            </a:r>
            <a:r>
              <a:rPr lang="en-GB" sz="2100" dirty="0" smtClean="0"/>
              <a:t>dressed as </a:t>
            </a:r>
            <a:r>
              <a:rPr lang="en-GB" sz="2100" dirty="0"/>
              <a:t>a six-year-old.</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288693796"/>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838200"/>
          </a:xfrm>
        </p:spPr>
        <p:txBody>
          <a:bodyPr/>
          <a:lstStyle/>
          <a:p>
            <a:r>
              <a:rPr lang="en-GB" dirty="0" smtClean="0"/>
              <a:t>Summarise…</a:t>
            </a:r>
            <a:br>
              <a:rPr lang="en-GB" dirty="0" smtClean="0"/>
            </a:br>
            <a:r>
              <a:rPr lang="en-GB" dirty="0" smtClean="0"/>
              <a:t>An example</a:t>
            </a:r>
            <a:endParaRPr lang="en-GB" dirty="0"/>
          </a:p>
        </p:txBody>
      </p:sp>
      <p:sp>
        <p:nvSpPr>
          <p:cNvPr id="3" name="Content Placeholder 2"/>
          <p:cNvSpPr>
            <a:spLocks noGrp="1"/>
          </p:cNvSpPr>
          <p:nvPr>
            <p:ph idx="1"/>
          </p:nvPr>
        </p:nvSpPr>
        <p:spPr>
          <a:xfrm>
            <a:off x="1613647" y="968188"/>
            <a:ext cx="7530353" cy="5889811"/>
          </a:xfrm>
        </p:spPr>
        <p:txBody>
          <a:bodyPr>
            <a:noAutofit/>
          </a:bodyPr>
          <a:lstStyle/>
          <a:p>
            <a:pPr marL="0" indent="0">
              <a:buNone/>
            </a:pPr>
            <a:r>
              <a:rPr lang="en-GB" sz="2100" dirty="0"/>
              <a:t>The benefits of liking football at school were simply incalculable. </a:t>
            </a:r>
            <a:r>
              <a:rPr lang="en-GB" sz="2100" dirty="0">
                <a:solidFill>
                  <a:srgbClr val="FF0000"/>
                </a:solidFill>
              </a:rPr>
              <a:t>I was </a:t>
            </a:r>
            <a:r>
              <a:rPr lang="en-GB" sz="2100" dirty="0" smtClean="0">
                <a:solidFill>
                  <a:srgbClr val="FF0000"/>
                </a:solidFill>
              </a:rPr>
              <a:t>the only </a:t>
            </a:r>
            <a:r>
              <a:rPr lang="en-GB" sz="2100" dirty="0">
                <a:solidFill>
                  <a:srgbClr val="FF0000"/>
                </a:solidFill>
              </a:rPr>
              <a:t>Arsenal supporter in first year</a:t>
            </a:r>
            <a:r>
              <a:rPr lang="en-GB" sz="2100" dirty="0"/>
              <a:t>. But in that glorious first </a:t>
            </a:r>
            <a:r>
              <a:rPr lang="en-GB" sz="2100" dirty="0" smtClean="0"/>
              <a:t>football-saturated term</a:t>
            </a:r>
            <a:r>
              <a:rPr lang="en-GB" sz="2100" dirty="0"/>
              <a:t>, it didn’t matter that I was on my own. In any case, my </a:t>
            </a:r>
            <a:r>
              <a:rPr lang="en-GB" sz="2100" dirty="0" smtClean="0"/>
              <a:t>new best </a:t>
            </a:r>
            <a:r>
              <a:rPr lang="en-GB" sz="2100" dirty="0"/>
              <a:t>friend, a Derby County fan, was similarly isolated. The main </a:t>
            </a:r>
            <a:r>
              <a:rPr lang="en-GB" sz="2100" dirty="0" smtClean="0"/>
              <a:t>thing was </a:t>
            </a:r>
            <a:r>
              <a:rPr lang="en-GB" sz="2100" dirty="0"/>
              <a:t>that you were a believer.</a:t>
            </a:r>
          </a:p>
          <a:p>
            <a:pPr marL="0" indent="0">
              <a:buNone/>
            </a:pPr>
            <a:r>
              <a:rPr lang="en-GB" sz="2100" dirty="0"/>
              <a:t>Transferring to secondary school was easy. </a:t>
            </a:r>
            <a:r>
              <a:rPr lang="en-GB" sz="2100" dirty="0">
                <a:solidFill>
                  <a:srgbClr val="FF0000"/>
                </a:solidFill>
              </a:rPr>
              <a:t>I was probably the </a:t>
            </a:r>
            <a:r>
              <a:rPr lang="en-GB" sz="2100" dirty="0" smtClean="0">
                <a:solidFill>
                  <a:srgbClr val="FF0000"/>
                </a:solidFill>
              </a:rPr>
              <a:t>smallest boy </a:t>
            </a:r>
            <a:r>
              <a:rPr lang="en-GB" sz="2100" dirty="0">
                <a:solidFill>
                  <a:srgbClr val="FF0000"/>
                </a:solidFill>
              </a:rPr>
              <a:t>in the first year</a:t>
            </a:r>
            <a:r>
              <a:rPr lang="en-GB" sz="2100" dirty="0"/>
              <a:t>, but my size didn’t matter, although my friendship </a:t>
            </a:r>
            <a:r>
              <a:rPr lang="en-GB" sz="2100" dirty="0" smtClean="0"/>
              <a:t>with the </a:t>
            </a:r>
            <a:r>
              <a:rPr lang="en-GB" sz="2100" dirty="0"/>
              <a:t>Derby fan, the tallest by several feet, was pretty handy; and </a:t>
            </a:r>
            <a:r>
              <a:rPr lang="en-GB" sz="2100" dirty="0" smtClean="0"/>
              <a:t>though my </a:t>
            </a:r>
            <a:r>
              <a:rPr lang="en-GB" sz="2100" dirty="0"/>
              <a:t>performance as a student was undistinguished (I was bunged into </a:t>
            </a:r>
            <a:r>
              <a:rPr lang="en-GB" sz="2100" dirty="0" smtClean="0"/>
              <a:t>the ‘B</a:t>
            </a:r>
            <a:r>
              <a:rPr lang="en-GB" sz="2100" dirty="0"/>
              <a:t>’ stream at the end of the year and stayed there throughout my </a:t>
            </a:r>
            <a:r>
              <a:rPr lang="en-GB" sz="2100" dirty="0" smtClean="0"/>
              <a:t>entire grammar </a:t>
            </a:r>
            <a:r>
              <a:rPr lang="en-GB" sz="2100" dirty="0"/>
              <a:t>school career), the lessons were a breeze. Even </a:t>
            </a:r>
            <a:r>
              <a:rPr lang="en-GB" sz="2100" dirty="0">
                <a:solidFill>
                  <a:srgbClr val="FF0000"/>
                </a:solidFill>
              </a:rPr>
              <a:t>the fact that </a:t>
            </a:r>
            <a:r>
              <a:rPr lang="en-GB" sz="2100" dirty="0" smtClean="0">
                <a:solidFill>
                  <a:srgbClr val="FF0000"/>
                </a:solidFill>
              </a:rPr>
              <a:t>I was </a:t>
            </a:r>
            <a:r>
              <a:rPr lang="en-GB" sz="2100" dirty="0">
                <a:solidFill>
                  <a:srgbClr val="FF0000"/>
                </a:solidFill>
              </a:rPr>
              <a:t>one of only three boys wearing shorts </a:t>
            </a:r>
            <a:r>
              <a:rPr lang="en-GB" sz="2100" dirty="0"/>
              <a:t>wasn’t as traumatic as </a:t>
            </a:r>
            <a:r>
              <a:rPr lang="en-GB" sz="2100" dirty="0" smtClean="0"/>
              <a:t>it should </a:t>
            </a:r>
            <a:r>
              <a:rPr lang="en-GB" sz="2100" dirty="0"/>
              <a:t>have been. As long as you knew the name of the </a:t>
            </a:r>
            <a:r>
              <a:rPr lang="en-GB" sz="2100" dirty="0" smtClean="0"/>
              <a:t>Burnley manager </a:t>
            </a:r>
            <a:r>
              <a:rPr lang="en-GB" sz="2100" dirty="0"/>
              <a:t>nobody much cared that you were </a:t>
            </a:r>
            <a:r>
              <a:rPr lang="en-GB" sz="2100" dirty="0">
                <a:solidFill>
                  <a:srgbClr val="FF0000"/>
                </a:solidFill>
              </a:rPr>
              <a:t>an eleven-year-old </a:t>
            </a:r>
            <a:r>
              <a:rPr lang="en-GB" sz="2100" dirty="0" smtClean="0">
                <a:solidFill>
                  <a:srgbClr val="FF0000"/>
                </a:solidFill>
              </a:rPr>
              <a:t>dressed as </a:t>
            </a:r>
            <a:r>
              <a:rPr lang="en-GB" sz="2100" dirty="0">
                <a:solidFill>
                  <a:srgbClr val="FF0000"/>
                </a:solidFill>
              </a:rPr>
              <a:t>a six-year-old</a:t>
            </a:r>
            <a:r>
              <a:rPr lang="en-GB" sz="2100" dirty="0"/>
              <a:t>.</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27499680"/>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838200"/>
          </a:xfrm>
        </p:spPr>
        <p:txBody>
          <a:bodyPr/>
          <a:lstStyle/>
          <a:p>
            <a:r>
              <a:rPr lang="en-GB" dirty="0" smtClean="0"/>
              <a:t>Summarise…</a:t>
            </a:r>
            <a:br>
              <a:rPr lang="en-GB" dirty="0" smtClean="0"/>
            </a:br>
            <a:r>
              <a:rPr lang="en-GB" dirty="0" smtClean="0"/>
              <a:t>An example answer</a:t>
            </a:r>
            <a:endParaRPr lang="en-GB" dirty="0"/>
          </a:p>
        </p:txBody>
      </p:sp>
      <p:sp>
        <p:nvSpPr>
          <p:cNvPr id="3" name="Content Placeholder 2"/>
          <p:cNvSpPr>
            <a:spLocks noGrp="1"/>
          </p:cNvSpPr>
          <p:nvPr>
            <p:ph idx="1"/>
          </p:nvPr>
        </p:nvSpPr>
        <p:spPr>
          <a:xfrm>
            <a:off x="1613647" y="1438835"/>
            <a:ext cx="7530353" cy="5419164"/>
          </a:xfrm>
        </p:spPr>
        <p:txBody>
          <a:bodyPr>
            <a:noAutofit/>
          </a:bodyPr>
          <a:lstStyle/>
          <a:p>
            <a:r>
              <a:rPr lang="en-GB" sz="3600" dirty="0" smtClean="0"/>
              <a:t>He </a:t>
            </a:r>
            <a:r>
              <a:rPr lang="en-GB" sz="3600" dirty="0"/>
              <a:t>was the only boy who supported that particular team</a:t>
            </a:r>
          </a:p>
          <a:p>
            <a:r>
              <a:rPr lang="en-GB" sz="3600" dirty="0"/>
              <a:t>H</a:t>
            </a:r>
            <a:r>
              <a:rPr lang="en-GB" sz="3600" dirty="0" smtClean="0"/>
              <a:t>e </a:t>
            </a:r>
            <a:r>
              <a:rPr lang="en-GB" sz="3600" dirty="0"/>
              <a:t>was smaller than all the other boys in the class</a:t>
            </a:r>
          </a:p>
          <a:p>
            <a:r>
              <a:rPr lang="en-GB" sz="3600" dirty="0"/>
              <a:t>H</a:t>
            </a:r>
            <a:r>
              <a:rPr lang="en-GB" sz="3600" dirty="0" smtClean="0"/>
              <a:t>e </a:t>
            </a:r>
            <a:r>
              <a:rPr lang="en-GB" sz="3600" dirty="0"/>
              <a:t>looked childish as he wore shorts</a:t>
            </a:r>
          </a:p>
          <a:p>
            <a:r>
              <a:rPr lang="en-GB" sz="3600" dirty="0"/>
              <a:t>(</a:t>
            </a:r>
            <a:r>
              <a:rPr lang="en-GB" sz="3600" i="1" dirty="0"/>
              <a:t>1 mark for each</a:t>
            </a:r>
            <a:r>
              <a:rPr lang="en-GB" sz="3600" dirty="0"/>
              <a:t>)</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50956177"/>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Summarise…</a:t>
            </a:r>
            <a:br>
              <a:rPr lang="en-GB" dirty="0" smtClean="0"/>
            </a:br>
            <a:r>
              <a:rPr lang="en-GB" dirty="0" smtClean="0"/>
              <a:t>Now you try</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Your teacher will issue a worksheet for this task.</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22672349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 for Today</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understand what RUAE is</a:t>
            </a:r>
          </a:p>
          <a:p>
            <a:pPr marL="457200" indent="-457200">
              <a:buFont typeface="+mj-lt"/>
              <a:buAutoNum type="arabicPeriod"/>
            </a:pPr>
            <a:r>
              <a:rPr lang="en-GB" dirty="0" smtClean="0"/>
              <a:t>To know the 3 elements of RUAE</a:t>
            </a:r>
          </a:p>
          <a:p>
            <a:pPr marL="457200" indent="-457200">
              <a:buFont typeface="+mj-lt"/>
              <a:buAutoNum type="arabicPeriod"/>
            </a:pPr>
            <a:r>
              <a:rPr lang="en-GB" dirty="0" smtClean="0"/>
              <a:t>To begin to look at understanding questions</a:t>
            </a:r>
            <a:endParaRPr lang="en-GB" dirty="0"/>
          </a:p>
        </p:txBody>
      </p:sp>
    </p:spTree>
    <p:extLst>
      <p:ext uri="{BB962C8B-B14F-4D97-AF65-F5344CB8AC3E}">
        <p14:creationId xmlns:p14="http://schemas.microsoft.com/office/powerpoint/2010/main" val="2424165260"/>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Review</a:t>
            </a:r>
            <a:endParaRPr lang="en-GB" dirty="0"/>
          </a:p>
        </p:txBody>
      </p:sp>
      <p:sp>
        <p:nvSpPr>
          <p:cNvPr id="3" name="Content Placeholder 2"/>
          <p:cNvSpPr>
            <a:spLocks noGrp="1"/>
          </p:cNvSpPr>
          <p:nvPr>
            <p:ph idx="1"/>
          </p:nvPr>
        </p:nvSpPr>
        <p:spPr>
          <a:xfrm>
            <a:off x="1752600" y="1395413"/>
            <a:ext cx="7010400" cy="1747032"/>
          </a:xfrm>
        </p:spPr>
        <p:txBody>
          <a:bodyPr/>
          <a:lstStyle/>
          <a:p>
            <a:pPr marL="457200" indent="-457200">
              <a:buFont typeface="+mj-lt"/>
              <a:buAutoNum type="arabicPeriod"/>
            </a:pPr>
            <a:r>
              <a:rPr lang="en-GB" dirty="0"/>
              <a:t>To develop our knowledge of Understanding questions</a:t>
            </a:r>
          </a:p>
          <a:p>
            <a:pPr marL="457200" indent="-457200">
              <a:buFont typeface="+mj-lt"/>
              <a:buAutoNum type="arabicPeriod"/>
            </a:pPr>
            <a:r>
              <a:rPr lang="en-GB" dirty="0"/>
              <a:t>To understand how to answer summarising questions</a:t>
            </a:r>
          </a:p>
          <a:p>
            <a:pPr marL="457200" indent="-457200">
              <a:buFont typeface="+mj-lt"/>
              <a:buAutoNum type="arabicPeriod"/>
            </a:pPr>
            <a:endParaRPr lang="en-GB" dirty="0"/>
          </a:p>
          <a:p>
            <a:pPr marL="457200" indent="-457200">
              <a:buFont typeface="+mj-lt"/>
              <a:buAutoNum type="arabicPeriod"/>
            </a:pPr>
            <a:endParaRPr lang="en-GB" dirty="0" smtClean="0"/>
          </a:p>
          <a:p>
            <a:pPr marL="0" indent="0">
              <a:buNone/>
            </a:pPr>
            <a:endParaRPr lang="en-GB" dirty="0"/>
          </a:p>
        </p:txBody>
      </p:sp>
      <p:sp>
        <p:nvSpPr>
          <p:cNvPr id="4" name="Title 1"/>
          <p:cNvSpPr txBox="1">
            <a:spLocks/>
          </p:cNvSpPr>
          <p:nvPr/>
        </p:nvSpPr>
        <p:spPr bwMode="auto">
          <a:xfrm>
            <a:off x="1752600" y="3142445"/>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a:lstStyle>
          <a:p>
            <a:pPr>
              <a:lnSpc>
                <a:spcPct val="100000"/>
              </a:lnSpc>
            </a:pPr>
            <a:r>
              <a:rPr lang="en-GB" kern="0" dirty="0" smtClean="0"/>
              <a:t>Exit Pass</a:t>
            </a:r>
            <a:endParaRPr lang="en-GB" kern="0" dirty="0"/>
          </a:p>
        </p:txBody>
      </p:sp>
      <p:sp>
        <p:nvSpPr>
          <p:cNvPr id="5" name="Content Placeholder 2"/>
          <p:cNvSpPr txBox="1">
            <a:spLocks/>
          </p:cNvSpPr>
          <p:nvPr/>
        </p:nvSpPr>
        <p:spPr bwMode="auto">
          <a:xfrm>
            <a:off x="1752600" y="4233057"/>
            <a:ext cx="7010400" cy="203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marL="0" indent="0">
              <a:lnSpc>
                <a:spcPct val="100000"/>
              </a:lnSpc>
              <a:buFontTx/>
              <a:buNone/>
            </a:pPr>
            <a:r>
              <a:rPr lang="en-GB" kern="0" dirty="0" smtClean="0"/>
              <a:t>Think of the most important word or phrase from this lesson.</a:t>
            </a:r>
          </a:p>
          <a:p>
            <a:pPr marL="0" indent="0">
              <a:lnSpc>
                <a:spcPct val="100000"/>
              </a:lnSpc>
              <a:buFontTx/>
              <a:buNone/>
            </a:pPr>
            <a:r>
              <a:rPr lang="en-GB" kern="0" dirty="0" smtClean="0"/>
              <a:t>Look at the scrabble grid on the next slide.</a:t>
            </a:r>
          </a:p>
          <a:p>
            <a:pPr marL="0" indent="0">
              <a:lnSpc>
                <a:spcPct val="100000"/>
              </a:lnSpc>
              <a:buFontTx/>
              <a:buNone/>
            </a:pPr>
            <a:r>
              <a:rPr lang="en-GB" kern="0" dirty="0" smtClean="0"/>
              <a:t>How many points would your word be worth?</a:t>
            </a:r>
          </a:p>
          <a:p>
            <a:pPr marL="0" indent="0">
              <a:lnSpc>
                <a:spcPct val="100000"/>
              </a:lnSpc>
              <a:buFontTx/>
              <a:buNone/>
            </a:pPr>
            <a:r>
              <a:rPr lang="en-GB" kern="0" dirty="0" smtClean="0"/>
              <a:t>Compare with the person sitting next to you.</a:t>
            </a:r>
            <a:endParaRPr lang="en-GB" kern="0" dirty="0"/>
          </a:p>
        </p:txBody>
      </p:sp>
    </p:spTree>
    <p:extLst>
      <p:ext uri="{BB962C8B-B14F-4D97-AF65-F5344CB8AC3E}">
        <p14:creationId xmlns:p14="http://schemas.microsoft.com/office/powerpoint/2010/main" val="1486659799"/>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larryfire.files.wordpress.com/2008/06/376731969_118b1a9ff4.jpg"/>
          <p:cNvPicPr>
            <a:picLocks noChangeAspect="1" noChangeArrowheads="1"/>
          </p:cNvPicPr>
          <p:nvPr/>
        </p:nvPicPr>
        <p:blipFill>
          <a:blip r:embed="rId2" cstate="print"/>
          <a:srcRect/>
          <a:stretch>
            <a:fillRect/>
          </a:stretch>
        </p:blipFill>
        <p:spPr bwMode="auto">
          <a:xfrm>
            <a:off x="2020766" y="412728"/>
            <a:ext cx="6979193" cy="5820647"/>
          </a:xfrm>
          <a:prstGeom prst="rect">
            <a:avLst/>
          </a:prstGeom>
          <a:noFill/>
        </p:spPr>
      </p:pic>
    </p:spTree>
    <p:extLst>
      <p:ext uri="{BB962C8B-B14F-4D97-AF65-F5344CB8AC3E}">
        <p14:creationId xmlns:p14="http://schemas.microsoft.com/office/powerpoint/2010/main" val="1159205552"/>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Context Questions</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r>
              <a:rPr lang="en-US" b="1" i="1" dirty="0" smtClean="0"/>
              <a:t>Understanding</a:t>
            </a:r>
            <a:endParaRPr lang="en-US" b="1" i="1" dirty="0"/>
          </a:p>
        </p:txBody>
      </p:sp>
    </p:spTree>
    <p:extLst>
      <p:ext uri="{BB962C8B-B14F-4D97-AF65-F5344CB8AC3E}">
        <p14:creationId xmlns:p14="http://schemas.microsoft.com/office/powerpoint/2010/main" val="425266698"/>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619432"/>
          </a:xfrm>
        </p:spPr>
        <p:txBody>
          <a:bodyPr/>
          <a:lstStyle/>
          <a:p>
            <a:r>
              <a:rPr lang="en-GB" dirty="0" smtClean="0"/>
              <a:t>Starter – With your partner</a:t>
            </a:r>
            <a:endParaRPr lang="en-GB" dirty="0"/>
          </a:p>
        </p:txBody>
      </p:sp>
      <p:sp>
        <p:nvSpPr>
          <p:cNvPr id="3" name="Content Placeholder 2"/>
          <p:cNvSpPr>
            <a:spLocks noGrp="1"/>
          </p:cNvSpPr>
          <p:nvPr>
            <p:ph idx="1"/>
          </p:nvPr>
        </p:nvSpPr>
        <p:spPr>
          <a:xfrm>
            <a:off x="1752600" y="619432"/>
            <a:ext cx="7391400" cy="6238568"/>
          </a:xfrm>
        </p:spPr>
        <p:txBody>
          <a:bodyPr>
            <a:normAutofit/>
          </a:bodyPr>
          <a:lstStyle/>
          <a:p>
            <a:pPr marL="0" indent="0">
              <a:buNone/>
            </a:pPr>
            <a:r>
              <a:rPr lang="en-GB" sz="2800" dirty="0"/>
              <a:t>So if children are not so much interested in picking up a paperback, maybe that says more about the quality of books currently being foisted upon them than it does about the evils of digital entertainment. Children are, after all, quite discriminating. If someone writes a new Harry Potter, they’ll curl up with it for days. If not, there’s always the games console.</a:t>
            </a:r>
          </a:p>
          <a:p>
            <a:pPr marL="0" indent="0">
              <a:buNone/>
            </a:pPr>
            <a:endParaRPr lang="en-GB" sz="2500" dirty="0"/>
          </a:p>
          <a:p>
            <a:pPr marL="0" indent="0">
              <a:buNone/>
            </a:pPr>
            <a:r>
              <a:rPr lang="en-GB" sz="2800" b="1" dirty="0"/>
              <a:t>Explain in your own words</a:t>
            </a:r>
            <a:r>
              <a:rPr lang="en-GB" sz="2800" dirty="0"/>
              <a:t> the reasons given by the writer for children reading less. (2)</a:t>
            </a:r>
          </a:p>
        </p:txBody>
      </p:sp>
    </p:spTree>
    <p:extLst>
      <p:ext uri="{BB962C8B-B14F-4D97-AF65-F5344CB8AC3E}">
        <p14:creationId xmlns:p14="http://schemas.microsoft.com/office/powerpoint/2010/main" val="3192167392"/>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develop our knowledge of Understanding questions</a:t>
            </a:r>
          </a:p>
          <a:p>
            <a:pPr marL="457200" indent="-457200">
              <a:buFont typeface="+mj-lt"/>
              <a:buAutoNum type="arabicPeriod"/>
            </a:pPr>
            <a:r>
              <a:rPr lang="en-GB" dirty="0" smtClean="0"/>
              <a:t>To understand how to answer context questions</a:t>
            </a:r>
            <a:endParaRPr lang="en-GB" dirty="0"/>
          </a:p>
        </p:txBody>
      </p:sp>
    </p:spTree>
    <p:extLst>
      <p:ext uri="{BB962C8B-B14F-4D97-AF65-F5344CB8AC3E}">
        <p14:creationId xmlns:p14="http://schemas.microsoft.com/office/powerpoint/2010/main" val="1862451741"/>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This type of understanding question asks you to explain the meaning of a word or phrase used in the text.</a:t>
            </a:r>
          </a:p>
          <a:p>
            <a:r>
              <a:rPr lang="en-GB" dirty="0" smtClean="0"/>
              <a:t>You should use the </a:t>
            </a:r>
            <a:r>
              <a:rPr lang="en-GB" b="1" dirty="0" smtClean="0"/>
              <a:t>context</a:t>
            </a:r>
            <a:r>
              <a:rPr lang="en-GB" dirty="0" smtClean="0"/>
              <a:t> to help you</a:t>
            </a:r>
          </a:p>
          <a:p>
            <a:endParaRPr lang="en-GB" dirty="0"/>
          </a:p>
          <a:p>
            <a:endParaRPr lang="en-GB" dirty="0" smtClean="0"/>
          </a:p>
          <a:p>
            <a:r>
              <a:rPr lang="en-GB" dirty="0" smtClean="0"/>
              <a:t>The context means the part of the text where the word is used</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2030169528"/>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br>
              <a:rPr lang="en-GB" dirty="0" smtClean="0"/>
            </a:br>
            <a:r>
              <a:rPr lang="en-GB" dirty="0" smtClean="0"/>
              <a:t>How to go about it…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r>
              <a:rPr lang="en-GB" dirty="0" smtClean="0"/>
              <a:t>Explain the meaning of the word or phrase</a:t>
            </a:r>
          </a:p>
          <a:p>
            <a:pPr marL="457200" indent="-457200">
              <a:buFont typeface="+mj-lt"/>
              <a:buAutoNum type="arabicPeriod"/>
            </a:pPr>
            <a:endParaRPr lang="en-GB" dirty="0"/>
          </a:p>
          <a:p>
            <a:pPr marL="457200" indent="-457200">
              <a:buFont typeface="+mj-lt"/>
              <a:buAutoNum type="arabicPeriod"/>
            </a:pPr>
            <a:r>
              <a:rPr lang="en-GB" dirty="0" smtClean="0"/>
              <a:t>Explain how the rest of the text makes this clear by </a:t>
            </a:r>
            <a:r>
              <a:rPr lang="en-GB" b="1" dirty="0" smtClean="0"/>
              <a:t>quoting</a:t>
            </a:r>
            <a:r>
              <a:rPr lang="en-GB" dirty="0" smtClean="0"/>
              <a:t> the word or words which provide clues</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453877199"/>
      </p:ext>
    </p:extLst>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br>
              <a:rPr lang="en-GB" dirty="0" smtClean="0"/>
            </a:br>
            <a:r>
              <a:rPr lang="en-GB" dirty="0" smtClean="0"/>
              <a:t>An example…</a:t>
            </a:r>
            <a:endParaRPr lang="en-GB" dirty="0"/>
          </a:p>
        </p:txBody>
      </p:sp>
      <p:sp>
        <p:nvSpPr>
          <p:cNvPr id="3" name="Content Placeholder 2"/>
          <p:cNvSpPr>
            <a:spLocks noGrp="1"/>
          </p:cNvSpPr>
          <p:nvPr>
            <p:ph idx="1"/>
          </p:nvPr>
        </p:nvSpPr>
        <p:spPr>
          <a:xfrm>
            <a:off x="1752600" y="1395412"/>
            <a:ext cx="7391400" cy="5462587"/>
          </a:xfrm>
        </p:spPr>
        <p:txBody>
          <a:bodyPr/>
          <a:lstStyle/>
          <a:p>
            <a:pPr marL="0" indent="0">
              <a:buNone/>
            </a:pPr>
            <a:r>
              <a:rPr lang="en-GB" sz="3300" dirty="0"/>
              <a:t>I’m nocturnal. I love the moonlight, the shadows, the dark places, the dappled murk. I’m not being poetic. I’m simply being true to my nature, my nocturnal nature. Like all tarantulas</a:t>
            </a:r>
            <a:r>
              <a:rPr lang="en-GB" sz="3300" dirty="0" smtClean="0"/>
              <a:t>.</a:t>
            </a:r>
          </a:p>
          <a:p>
            <a:pPr marL="0" indent="0">
              <a:buNone/>
            </a:pPr>
            <a:endParaRPr lang="en-GB" sz="3300" dirty="0"/>
          </a:p>
          <a:p>
            <a:pPr marL="0" indent="0">
              <a:buNone/>
            </a:pPr>
            <a:r>
              <a:rPr lang="en-GB" sz="3300" dirty="0" smtClean="0"/>
              <a:t>Q) Show how the context helps you understand the meaning of ‘nocturnal’.</a:t>
            </a:r>
            <a:endParaRPr lang="en-GB" sz="33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394336647"/>
      </p:ext>
    </p:extLst>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br>
              <a:rPr lang="en-GB" dirty="0" smtClean="0"/>
            </a:br>
            <a:r>
              <a:rPr lang="en-GB" dirty="0" smtClean="0"/>
              <a:t>An example answer…</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sz="3200" dirty="0" smtClean="0"/>
              <a:t>‘Nocturnal’ means being active by night. The writer refers to his preference for ‘moonlight’ and ‘dark’ which both suggest night-time.</a:t>
            </a:r>
            <a:endParaRPr lang="en-GB" sz="32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713408290"/>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you try (1)</a:t>
            </a:r>
            <a:endParaRPr lang="en-GB" dirty="0"/>
          </a:p>
        </p:txBody>
      </p:sp>
      <p:sp>
        <p:nvSpPr>
          <p:cNvPr id="3" name="Content Placeholder 2"/>
          <p:cNvSpPr>
            <a:spLocks noGrp="1"/>
          </p:cNvSpPr>
          <p:nvPr>
            <p:ph idx="1"/>
          </p:nvPr>
        </p:nvSpPr>
        <p:spPr>
          <a:xfrm>
            <a:off x="1752600" y="1395412"/>
            <a:ext cx="7010400" cy="5462587"/>
          </a:xfrm>
        </p:spPr>
        <p:txBody>
          <a:bodyPr/>
          <a:lstStyle/>
          <a:p>
            <a:pPr marL="0" indent="0">
              <a:buNone/>
            </a:pPr>
            <a:r>
              <a:rPr lang="en-GB" sz="2800" dirty="0"/>
              <a:t>1968 was, I suppose, the most traumatic year of my life. After my </a:t>
            </a:r>
            <a:r>
              <a:rPr lang="en-GB" sz="2800" dirty="0" smtClean="0"/>
              <a:t>parents’ separation </a:t>
            </a:r>
            <a:r>
              <a:rPr lang="en-GB" sz="2800" dirty="0"/>
              <a:t>we moved into a smaller house, but for a time, because </a:t>
            </a:r>
            <a:r>
              <a:rPr lang="en-GB" sz="2800" dirty="0" smtClean="0"/>
              <a:t>of some </a:t>
            </a:r>
            <a:r>
              <a:rPr lang="en-GB" sz="2800" dirty="0"/>
              <a:t>sort of chain, we were homeless and had to stay with </a:t>
            </a:r>
            <a:r>
              <a:rPr lang="en-GB" sz="2800" dirty="0" smtClean="0"/>
              <a:t>our neighbours</a:t>
            </a:r>
            <a:r>
              <a:rPr lang="en-GB" sz="2800" dirty="0"/>
              <a:t>; I became seriously ill with jaundice; and I started at the </a:t>
            </a:r>
            <a:r>
              <a:rPr lang="en-GB" sz="2800" dirty="0" smtClean="0"/>
              <a:t>local grammar </a:t>
            </a:r>
            <a:r>
              <a:rPr lang="en-GB" sz="2800" dirty="0"/>
              <a:t>school</a:t>
            </a:r>
            <a:r>
              <a:rPr lang="en-GB" sz="2800" dirty="0" smtClean="0"/>
              <a:t>.</a:t>
            </a:r>
          </a:p>
          <a:p>
            <a:pPr marL="0" indent="0">
              <a:buNone/>
            </a:pPr>
            <a:endParaRPr lang="en-GB" sz="2800" dirty="0"/>
          </a:p>
          <a:p>
            <a:pPr marL="0" indent="0">
              <a:buNone/>
            </a:pPr>
            <a:r>
              <a:rPr lang="en-GB" sz="2800" dirty="0" smtClean="0"/>
              <a:t>Show how the context helped you understand the word ‘traumatic’.</a:t>
            </a:r>
            <a:endParaRPr lang="en-GB" sz="28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716670887"/>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R.U.A.E?</a:t>
            </a:r>
            <a:endParaRPr lang="en-GB" dirty="0"/>
          </a:p>
        </p:txBody>
      </p:sp>
      <p:sp>
        <p:nvSpPr>
          <p:cNvPr id="3" name="Content Placeholder 2"/>
          <p:cNvSpPr>
            <a:spLocks noGrp="1"/>
          </p:cNvSpPr>
          <p:nvPr>
            <p:ph idx="1"/>
          </p:nvPr>
        </p:nvSpPr>
        <p:spPr>
          <a:xfrm>
            <a:off x="1648497" y="1395412"/>
            <a:ext cx="7328078" cy="5462587"/>
          </a:xfrm>
        </p:spPr>
        <p:txBody>
          <a:bodyPr/>
          <a:lstStyle/>
          <a:p>
            <a:r>
              <a:rPr lang="en-GB" dirty="0" smtClean="0"/>
              <a:t>RUAE is the part of this course that allows you to show your ability to understand a text fully and analyse the language of it.</a:t>
            </a:r>
          </a:p>
          <a:p>
            <a:endParaRPr lang="en-GB" dirty="0"/>
          </a:p>
          <a:p>
            <a:r>
              <a:rPr lang="en-GB" dirty="0" smtClean="0"/>
              <a:t>The questions on a text will focus on 3 main areas:</a:t>
            </a:r>
          </a:p>
          <a:p>
            <a:r>
              <a:rPr lang="en-GB" dirty="0" smtClean="0"/>
              <a:t>What the writer says – UNDERSTANDING</a:t>
            </a:r>
          </a:p>
          <a:p>
            <a:r>
              <a:rPr lang="en-GB" dirty="0" smtClean="0"/>
              <a:t>How the writer says it – ANALYSIS</a:t>
            </a:r>
          </a:p>
          <a:p>
            <a:r>
              <a:rPr lang="en-GB" dirty="0" smtClean="0"/>
              <a:t>How effectively the writing says it – EVALUATION</a:t>
            </a:r>
          </a:p>
          <a:p>
            <a:pPr marL="0" indent="0">
              <a:buNone/>
            </a:pPr>
            <a:endParaRPr lang="en-GB" dirty="0" smtClean="0"/>
          </a:p>
          <a:p>
            <a:r>
              <a:rPr lang="en-GB" dirty="0" smtClean="0"/>
              <a:t>We will look at each of these in turn</a:t>
            </a:r>
            <a:endParaRPr lang="en-GB" dirty="0"/>
          </a:p>
        </p:txBody>
      </p:sp>
      <p:sp>
        <p:nvSpPr>
          <p:cNvPr id="4" name="TextBox 3"/>
          <p:cNvSpPr txBox="1"/>
          <p:nvPr/>
        </p:nvSpPr>
        <p:spPr>
          <a:xfrm>
            <a:off x="198548" y="385870"/>
            <a:ext cx="850006" cy="757130"/>
          </a:xfrm>
          <a:prstGeom prst="rect">
            <a:avLst/>
          </a:prstGeom>
          <a:noFill/>
        </p:spPr>
        <p:txBody>
          <a:bodyPr wrap="square" rtlCol="0">
            <a:spAutoFit/>
          </a:bodyPr>
          <a:lstStyle/>
          <a:p>
            <a:r>
              <a:rPr lang="en-GB" sz="2400" dirty="0" smtClean="0">
                <a:solidFill>
                  <a:srgbClr val="FF0000"/>
                </a:solidFill>
              </a:rPr>
              <a:t>L.I 1</a:t>
            </a:r>
          </a:p>
          <a:p>
            <a:r>
              <a:rPr lang="en-GB" sz="2400" dirty="0" smtClean="0">
                <a:solidFill>
                  <a:srgbClr val="FF0000"/>
                </a:solidFill>
              </a:rPr>
              <a:t>L.I 2</a:t>
            </a:r>
            <a:endParaRPr lang="en-GB" dirty="0">
              <a:solidFill>
                <a:srgbClr val="FF0000"/>
              </a:solidFill>
            </a:endParaRPr>
          </a:p>
        </p:txBody>
      </p:sp>
    </p:spTree>
    <p:extLst>
      <p:ext uri="{BB962C8B-B14F-4D97-AF65-F5344CB8AC3E}">
        <p14:creationId xmlns:p14="http://schemas.microsoft.com/office/powerpoint/2010/main" val="143801379"/>
      </p:ext>
    </p:extLst>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you try (2)</a:t>
            </a:r>
            <a:endParaRPr lang="en-GB" dirty="0"/>
          </a:p>
        </p:txBody>
      </p:sp>
      <p:sp>
        <p:nvSpPr>
          <p:cNvPr id="3" name="Content Placeholder 2"/>
          <p:cNvSpPr>
            <a:spLocks noGrp="1"/>
          </p:cNvSpPr>
          <p:nvPr>
            <p:ph idx="1"/>
          </p:nvPr>
        </p:nvSpPr>
        <p:spPr/>
        <p:txBody>
          <a:bodyPr/>
          <a:lstStyle/>
          <a:p>
            <a:pPr marL="0" indent="0">
              <a:buNone/>
            </a:pPr>
            <a:r>
              <a:rPr lang="en-GB" sz="2800" dirty="0"/>
              <a:t>Saturday afternoon is a festive day with the natives. The girls put on </a:t>
            </a:r>
            <a:r>
              <a:rPr lang="en-GB" sz="2800" dirty="0" smtClean="0"/>
              <a:t>all the </a:t>
            </a:r>
            <a:r>
              <a:rPr lang="en-GB" sz="2800" dirty="0"/>
              <a:t>finery</a:t>
            </a:r>
            <a:r>
              <a:rPr lang="en-GB" sz="2800" i="1" dirty="0"/>
              <a:t> </a:t>
            </a:r>
            <a:r>
              <a:rPr lang="en-GB" sz="2800" dirty="0"/>
              <a:t>they can on Saturday afternoon — silk robes, hats trimmed </a:t>
            </a:r>
            <a:r>
              <a:rPr lang="en-GB" sz="2800" dirty="0" smtClean="0"/>
              <a:t>with fresh </a:t>
            </a:r>
            <a:r>
              <a:rPr lang="en-GB" sz="2800" dirty="0"/>
              <a:t>flowers and home-made necklaces of vermilion tinted blossoms</a:t>
            </a:r>
            <a:r>
              <a:rPr lang="en-GB" sz="2800" dirty="0" smtClean="0"/>
              <a:t>.</a:t>
            </a:r>
          </a:p>
          <a:p>
            <a:pPr marL="0" indent="0">
              <a:buNone/>
            </a:pPr>
            <a:endParaRPr lang="en-GB" sz="2800" dirty="0"/>
          </a:p>
          <a:p>
            <a:pPr marL="0" indent="0">
              <a:buNone/>
            </a:pPr>
            <a:r>
              <a:rPr lang="en-GB" sz="2800" dirty="0" smtClean="0"/>
              <a:t>What does the word ‘finery’ mean? How did you work this out?</a:t>
            </a:r>
            <a:endParaRPr lang="en-GB" sz="2800"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664195141"/>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you try (3)</a:t>
            </a:r>
            <a:endParaRPr lang="en-GB" dirty="0"/>
          </a:p>
        </p:txBody>
      </p:sp>
      <p:sp>
        <p:nvSpPr>
          <p:cNvPr id="3" name="Content Placeholder 2"/>
          <p:cNvSpPr>
            <a:spLocks noGrp="1"/>
          </p:cNvSpPr>
          <p:nvPr>
            <p:ph idx="1"/>
          </p:nvPr>
        </p:nvSpPr>
        <p:spPr>
          <a:xfrm>
            <a:off x="1752600" y="1395412"/>
            <a:ext cx="7010400" cy="5462587"/>
          </a:xfrm>
        </p:spPr>
        <p:txBody>
          <a:bodyPr/>
          <a:lstStyle/>
          <a:p>
            <a:pPr marL="0" indent="0">
              <a:buNone/>
            </a:pPr>
            <a:r>
              <a:rPr lang="en-GB" dirty="0"/>
              <a:t>There are many ordinary happenings which have frightened or </a:t>
            </a:r>
            <a:r>
              <a:rPr lang="en-GB" dirty="0" smtClean="0"/>
              <a:t>startled people </a:t>
            </a:r>
            <a:r>
              <a:rPr lang="en-GB" dirty="0"/>
              <a:t>into believing they were caused by ghostly means. </a:t>
            </a:r>
            <a:r>
              <a:rPr lang="en-GB" dirty="0" smtClean="0"/>
              <a:t>Subterranean</a:t>
            </a:r>
            <a:r>
              <a:rPr lang="en-GB" i="1" dirty="0" smtClean="0"/>
              <a:t> </a:t>
            </a:r>
            <a:r>
              <a:rPr lang="en-GB" dirty="0" smtClean="0"/>
              <a:t>movements </a:t>
            </a:r>
            <a:r>
              <a:rPr lang="en-GB" dirty="0"/>
              <a:t>of earth and rock in old mine-workings, for instance, </a:t>
            </a:r>
            <a:r>
              <a:rPr lang="en-GB" dirty="0" smtClean="0"/>
              <a:t>can cause </a:t>
            </a:r>
            <a:r>
              <a:rPr lang="en-GB" dirty="0"/>
              <a:t>very odd noises, and miners hearing </a:t>
            </a:r>
            <a:r>
              <a:rPr lang="en-GB" dirty="0" err="1"/>
              <a:t>tappings</a:t>
            </a:r>
            <a:r>
              <a:rPr lang="en-GB" dirty="0"/>
              <a:t> and rumblings in </a:t>
            </a:r>
            <a:r>
              <a:rPr lang="en-GB" dirty="0" smtClean="0"/>
              <a:t>the underground </a:t>
            </a:r>
            <a:r>
              <a:rPr lang="en-GB" dirty="0"/>
              <a:t>darkness used to be sure they were made either by </a:t>
            </a:r>
            <a:r>
              <a:rPr lang="en-GB" dirty="0" smtClean="0"/>
              <a:t>earth spirits </a:t>
            </a:r>
            <a:r>
              <a:rPr lang="en-GB" dirty="0"/>
              <a:t>or by the spirits of other miners long dead</a:t>
            </a:r>
            <a:r>
              <a:rPr lang="en-GB" dirty="0" smtClean="0"/>
              <a:t>.</a:t>
            </a:r>
          </a:p>
          <a:p>
            <a:pPr marL="0" indent="0">
              <a:buNone/>
            </a:pPr>
            <a:endParaRPr lang="en-GB" dirty="0"/>
          </a:p>
          <a:p>
            <a:pPr marL="0" indent="0">
              <a:buNone/>
            </a:pPr>
            <a:r>
              <a:rPr lang="en-GB" dirty="0" smtClean="0"/>
              <a:t>Show how the context led you to the meaning of the word ‘subterranean’. </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957065779"/>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a:xfrm>
            <a:off x="1752600" y="1395413"/>
            <a:ext cx="7010400" cy="1996716"/>
          </a:xfrm>
        </p:spPr>
        <p:txBody>
          <a:bodyPr/>
          <a:lstStyle/>
          <a:p>
            <a:pPr marL="457200" indent="-457200">
              <a:buFont typeface="+mj-lt"/>
              <a:buAutoNum type="arabicPeriod"/>
            </a:pPr>
            <a:r>
              <a:rPr lang="en-GB" dirty="0" smtClean="0"/>
              <a:t>To develop our knowledge of Understanding questions</a:t>
            </a:r>
          </a:p>
          <a:p>
            <a:pPr marL="457200" indent="-457200">
              <a:buFont typeface="+mj-lt"/>
              <a:buAutoNum type="arabicPeriod"/>
            </a:pPr>
            <a:r>
              <a:rPr lang="en-GB" dirty="0" smtClean="0"/>
              <a:t>To understand how to answer context questions</a:t>
            </a:r>
            <a:endParaRPr lang="en-GB" dirty="0"/>
          </a:p>
        </p:txBody>
      </p:sp>
      <p:sp>
        <p:nvSpPr>
          <p:cNvPr id="4" name="Title 1"/>
          <p:cNvSpPr txBox="1">
            <a:spLocks/>
          </p:cNvSpPr>
          <p:nvPr/>
        </p:nvSpPr>
        <p:spPr bwMode="auto">
          <a:xfrm>
            <a:off x="1752600" y="3392129"/>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a:lstStyle>
          <a:p>
            <a:pPr>
              <a:lnSpc>
                <a:spcPct val="100000"/>
              </a:lnSpc>
            </a:pPr>
            <a:r>
              <a:rPr lang="en-GB" kern="0" dirty="0" smtClean="0"/>
              <a:t>Learning Review</a:t>
            </a:r>
            <a:endParaRPr lang="en-GB" kern="0" dirty="0"/>
          </a:p>
        </p:txBody>
      </p:sp>
      <p:sp>
        <p:nvSpPr>
          <p:cNvPr id="5" name="Content Placeholder 2"/>
          <p:cNvSpPr txBox="1">
            <a:spLocks/>
          </p:cNvSpPr>
          <p:nvPr/>
        </p:nvSpPr>
        <p:spPr bwMode="auto">
          <a:xfrm>
            <a:off x="1752600" y="4482742"/>
            <a:ext cx="7010400" cy="1996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marL="0" indent="0">
              <a:lnSpc>
                <a:spcPct val="100000"/>
              </a:lnSpc>
              <a:buNone/>
            </a:pPr>
            <a:r>
              <a:rPr lang="en-GB" kern="0" dirty="0" smtClean="0"/>
              <a:t>Using the fist-to-five technique, rate your understanding of each of the 2 learning intentions for today</a:t>
            </a:r>
            <a:endParaRPr lang="en-GB" kern="0" dirty="0"/>
          </a:p>
        </p:txBody>
      </p:sp>
    </p:spTree>
    <p:extLst>
      <p:ext uri="{BB962C8B-B14F-4D97-AF65-F5344CB8AC3E}">
        <p14:creationId xmlns:p14="http://schemas.microsoft.com/office/powerpoint/2010/main" val="304487138"/>
      </p:ext>
    </p:extLst>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Context Questions</a:t>
            </a:r>
            <a:endParaRPr lang="en-GB" dirty="0"/>
          </a:p>
        </p:txBody>
      </p:sp>
      <p:sp>
        <p:nvSpPr>
          <p:cNvPr id="5" name="Subtitle 4"/>
          <p:cNvSpPr>
            <a:spLocks noGrp="1"/>
          </p:cNvSpPr>
          <p:nvPr>
            <p:ph type="subTitle" idx="1"/>
          </p:nvPr>
        </p:nvSpPr>
        <p:spPr/>
        <p:txBody>
          <a:bodyPr/>
          <a:lstStyle/>
          <a:p>
            <a:r>
              <a:rPr lang="en-GB" dirty="0" smtClean="0"/>
              <a:t>More Practise</a:t>
            </a:r>
            <a:endParaRPr lang="en-GB" dirty="0"/>
          </a:p>
        </p:txBody>
      </p:sp>
    </p:spTree>
    <p:extLst>
      <p:ext uri="{BB962C8B-B14F-4D97-AF65-F5344CB8AC3E}">
        <p14:creationId xmlns:p14="http://schemas.microsoft.com/office/powerpoint/2010/main" val="1617804169"/>
      </p:ext>
    </p:extLst>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be secure in our understanding of how to answer a context question</a:t>
            </a:r>
            <a:endParaRPr lang="en-GB" dirty="0"/>
          </a:p>
        </p:txBody>
      </p:sp>
    </p:spTree>
    <p:extLst>
      <p:ext uri="{BB962C8B-B14F-4D97-AF65-F5344CB8AC3E}">
        <p14:creationId xmlns:p14="http://schemas.microsoft.com/office/powerpoint/2010/main" val="561524218"/>
      </p:ext>
    </p:extLst>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answer a context question?</a:t>
            </a:r>
            <a:endParaRPr lang="en-GB" dirty="0"/>
          </a:p>
        </p:txBody>
      </p:sp>
      <p:sp>
        <p:nvSpPr>
          <p:cNvPr id="3" name="Content Placeholder 2"/>
          <p:cNvSpPr>
            <a:spLocks noGrp="1"/>
          </p:cNvSpPr>
          <p:nvPr>
            <p:ph idx="1"/>
          </p:nvPr>
        </p:nvSpPr>
        <p:spPr/>
        <p:txBody>
          <a:bodyPr/>
          <a:lstStyle/>
          <a:p>
            <a:endParaRPr lang="en-GB"/>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2430736931"/>
      </p:ext>
    </p:extLst>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 the table below into your notes…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953581224"/>
              </p:ext>
            </p:extLst>
          </p:nvPr>
        </p:nvGraphicFramePr>
        <p:xfrm>
          <a:off x="1752600" y="1397000"/>
          <a:ext cx="7198215" cy="5045227"/>
        </p:xfrm>
        <a:graphic>
          <a:graphicData uri="http://schemas.openxmlformats.org/drawingml/2006/table">
            <a:tbl>
              <a:tblPr firstRow="1" bandRow="1">
                <a:tableStyleId>{5940675A-B579-460E-94D1-54222C63F5DA}</a:tableStyleId>
              </a:tblPr>
              <a:tblGrid>
                <a:gridCol w="1631042"/>
                <a:gridCol w="2708693"/>
                <a:gridCol w="2858480"/>
              </a:tblGrid>
              <a:tr h="470437">
                <a:tc>
                  <a:txBody>
                    <a:bodyPr/>
                    <a:lstStyle/>
                    <a:p>
                      <a:pPr algn="ctr"/>
                      <a:r>
                        <a:rPr lang="en-GB" dirty="0" smtClean="0"/>
                        <a:t>Word</a:t>
                      </a:r>
                      <a:endParaRPr lang="en-GB" dirty="0"/>
                    </a:p>
                  </a:txBody>
                  <a:tcPr>
                    <a:lnB w="28575" cap="flat" cmpd="sng" algn="ctr">
                      <a:solidFill>
                        <a:schemeClr val="tx1"/>
                      </a:solidFill>
                      <a:prstDash val="solid"/>
                      <a:round/>
                      <a:headEnd type="none" w="med" len="med"/>
                      <a:tailEnd type="none" w="med" len="med"/>
                    </a:lnB>
                  </a:tcPr>
                </a:tc>
                <a:tc>
                  <a:txBody>
                    <a:bodyPr/>
                    <a:lstStyle/>
                    <a:p>
                      <a:pPr algn="ctr"/>
                      <a:r>
                        <a:rPr lang="en-GB" dirty="0" smtClean="0"/>
                        <a:t>Definition</a:t>
                      </a:r>
                      <a:endParaRPr lang="en-GB" dirty="0"/>
                    </a:p>
                  </a:txBody>
                  <a:tcPr>
                    <a:lnB w="28575" cap="flat" cmpd="sng" algn="ctr">
                      <a:solidFill>
                        <a:schemeClr val="tx1"/>
                      </a:solidFill>
                      <a:prstDash val="solid"/>
                      <a:round/>
                      <a:headEnd type="none" w="med" len="med"/>
                      <a:tailEnd type="none" w="med" len="med"/>
                    </a:lnB>
                  </a:tcPr>
                </a:tc>
                <a:tc>
                  <a:txBody>
                    <a:bodyPr/>
                    <a:lstStyle/>
                    <a:p>
                      <a:pPr algn="ctr"/>
                      <a:r>
                        <a:rPr lang="en-GB" dirty="0" smtClean="0"/>
                        <a:t>Clues</a:t>
                      </a:r>
                      <a:r>
                        <a:rPr lang="en-GB" baseline="0" dirty="0" smtClean="0"/>
                        <a:t> that helped you</a:t>
                      </a:r>
                      <a:endParaRPr lang="en-GB" dirty="0"/>
                    </a:p>
                  </a:txBody>
                  <a:tcPr>
                    <a:lnB w="28575" cap="flat" cmpd="sng" algn="ctr">
                      <a:solidFill>
                        <a:schemeClr val="tx1"/>
                      </a:solidFill>
                      <a:prstDash val="solid"/>
                      <a:round/>
                      <a:headEnd type="none" w="med" len="med"/>
                      <a:tailEnd type="none" w="med" len="med"/>
                    </a:lnB>
                  </a:tcPr>
                </a:tc>
              </a:tr>
              <a:tr h="457479">
                <a:tc>
                  <a:txBody>
                    <a:bodyPr/>
                    <a:lstStyle/>
                    <a:p>
                      <a:r>
                        <a:rPr lang="en-GB" dirty="0" smtClean="0"/>
                        <a:t>Forenoon</a:t>
                      </a:r>
                      <a:endParaRPr lang="en-GB" dirty="0"/>
                    </a:p>
                  </a:txBody>
                  <a:tcPr>
                    <a:lnT w="28575" cap="flat" cmpd="sng" algn="ctr">
                      <a:solidFill>
                        <a:schemeClr val="tx1"/>
                      </a:solidFill>
                      <a:prstDash val="solid"/>
                      <a:round/>
                      <a:headEnd type="none" w="med" len="med"/>
                      <a:tailEnd type="none" w="med" len="med"/>
                    </a:lnT>
                  </a:tcPr>
                </a:tc>
                <a:tc>
                  <a:txBody>
                    <a:bodyPr/>
                    <a:lstStyle/>
                    <a:p>
                      <a:endParaRPr lang="en-GB"/>
                    </a:p>
                  </a:txBody>
                  <a:tcPr>
                    <a:lnT w="28575" cap="flat" cmpd="sng" algn="ctr">
                      <a:solidFill>
                        <a:schemeClr val="tx1"/>
                      </a:solidFill>
                      <a:prstDash val="solid"/>
                      <a:round/>
                      <a:headEnd type="none" w="med" len="med"/>
                      <a:tailEnd type="none" w="med" len="med"/>
                    </a:lnT>
                  </a:tcPr>
                </a:tc>
                <a:tc>
                  <a:txBody>
                    <a:bodyPr/>
                    <a:lstStyle/>
                    <a:p>
                      <a:endParaRPr lang="en-GB"/>
                    </a:p>
                  </a:txBody>
                  <a:tcPr>
                    <a:lnT w="28575" cap="flat" cmpd="sng" algn="ctr">
                      <a:solidFill>
                        <a:schemeClr val="tx1"/>
                      </a:solidFill>
                      <a:prstDash val="solid"/>
                      <a:round/>
                      <a:headEnd type="none" w="med" len="med"/>
                      <a:tailEnd type="none" w="med" len="med"/>
                    </a:lnT>
                  </a:tcPr>
                </a:tc>
              </a:tr>
              <a:tr h="457479">
                <a:tc>
                  <a:txBody>
                    <a:bodyPr/>
                    <a:lstStyle/>
                    <a:p>
                      <a:r>
                        <a:rPr lang="en-GB" dirty="0" smtClean="0"/>
                        <a:t>Midst</a:t>
                      </a:r>
                      <a:endParaRPr lang="en-GB" dirty="0"/>
                    </a:p>
                  </a:txBody>
                  <a:tcPr/>
                </a:tc>
                <a:tc>
                  <a:txBody>
                    <a:bodyPr/>
                    <a:lstStyle/>
                    <a:p>
                      <a:endParaRPr lang="en-GB"/>
                    </a:p>
                  </a:txBody>
                  <a:tcPr/>
                </a:tc>
                <a:tc>
                  <a:txBody>
                    <a:bodyPr/>
                    <a:lstStyle/>
                    <a:p>
                      <a:endParaRPr lang="en-GB"/>
                    </a:p>
                  </a:txBody>
                  <a:tcPr/>
                </a:tc>
              </a:tr>
              <a:tr h="457479">
                <a:tc>
                  <a:txBody>
                    <a:bodyPr/>
                    <a:lstStyle/>
                    <a:p>
                      <a:r>
                        <a:rPr lang="en-GB" dirty="0" smtClean="0"/>
                        <a:t>Descent</a:t>
                      </a:r>
                      <a:endParaRPr lang="en-GB" dirty="0"/>
                    </a:p>
                  </a:txBody>
                  <a:tcPr/>
                </a:tc>
                <a:tc>
                  <a:txBody>
                    <a:bodyPr/>
                    <a:lstStyle/>
                    <a:p>
                      <a:endParaRPr lang="en-GB"/>
                    </a:p>
                  </a:txBody>
                  <a:tcPr/>
                </a:tc>
                <a:tc>
                  <a:txBody>
                    <a:bodyPr/>
                    <a:lstStyle/>
                    <a:p>
                      <a:endParaRPr lang="en-GB"/>
                    </a:p>
                  </a:txBody>
                  <a:tcPr/>
                </a:tc>
              </a:tr>
              <a:tr h="457479">
                <a:tc>
                  <a:txBody>
                    <a:bodyPr/>
                    <a:lstStyle/>
                    <a:p>
                      <a:r>
                        <a:rPr lang="en-GB" dirty="0" smtClean="0"/>
                        <a:t>Kiln</a:t>
                      </a:r>
                      <a:endParaRPr lang="en-GB" dirty="0"/>
                    </a:p>
                  </a:txBody>
                  <a:tcPr/>
                </a:tc>
                <a:tc>
                  <a:txBody>
                    <a:bodyPr/>
                    <a:lstStyle/>
                    <a:p>
                      <a:endParaRPr lang="en-GB"/>
                    </a:p>
                  </a:txBody>
                  <a:tcPr/>
                </a:tc>
                <a:tc>
                  <a:txBody>
                    <a:bodyPr/>
                    <a:lstStyle/>
                    <a:p>
                      <a:endParaRPr lang="en-GB" dirty="0"/>
                    </a:p>
                  </a:txBody>
                  <a:tcPr/>
                </a:tc>
              </a:tr>
              <a:tr h="457479">
                <a:tc>
                  <a:txBody>
                    <a:bodyPr/>
                    <a:lstStyle/>
                    <a:p>
                      <a:r>
                        <a:rPr lang="en-GB" dirty="0" smtClean="0"/>
                        <a:t>Anchored</a:t>
                      </a:r>
                      <a:endParaRPr lang="en-GB" dirty="0"/>
                    </a:p>
                  </a:txBody>
                  <a:tcPr/>
                </a:tc>
                <a:tc>
                  <a:txBody>
                    <a:bodyPr/>
                    <a:lstStyle/>
                    <a:p>
                      <a:endParaRPr lang="en-GB"/>
                    </a:p>
                  </a:txBody>
                  <a:tcPr/>
                </a:tc>
                <a:tc>
                  <a:txBody>
                    <a:bodyPr/>
                    <a:lstStyle/>
                    <a:p>
                      <a:endParaRPr lang="en-GB" dirty="0"/>
                    </a:p>
                  </a:txBody>
                  <a:tcPr/>
                </a:tc>
              </a:tr>
              <a:tr h="457479">
                <a:tc>
                  <a:txBody>
                    <a:bodyPr/>
                    <a:lstStyle/>
                    <a:p>
                      <a:r>
                        <a:rPr lang="en-GB" dirty="0" smtClean="0"/>
                        <a:t>Firth</a:t>
                      </a:r>
                      <a:endParaRPr lang="en-GB" dirty="0"/>
                    </a:p>
                  </a:txBody>
                  <a:tcPr/>
                </a:tc>
                <a:tc>
                  <a:txBody>
                    <a:bodyPr/>
                    <a:lstStyle/>
                    <a:p>
                      <a:endParaRPr lang="en-GB"/>
                    </a:p>
                  </a:txBody>
                  <a:tcPr/>
                </a:tc>
                <a:tc>
                  <a:txBody>
                    <a:bodyPr/>
                    <a:lstStyle/>
                    <a:p>
                      <a:endParaRPr lang="en-GB" dirty="0"/>
                    </a:p>
                  </a:txBody>
                  <a:tcPr/>
                </a:tc>
              </a:tr>
              <a:tr h="457479">
                <a:tc>
                  <a:txBody>
                    <a:bodyPr/>
                    <a:lstStyle/>
                    <a:p>
                      <a:r>
                        <a:rPr lang="en-GB" dirty="0" smtClean="0"/>
                        <a:t>Distinguished</a:t>
                      </a:r>
                      <a:endParaRPr lang="en-GB" dirty="0"/>
                    </a:p>
                  </a:txBody>
                  <a:tcPr/>
                </a:tc>
                <a:tc>
                  <a:txBody>
                    <a:bodyPr/>
                    <a:lstStyle/>
                    <a:p>
                      <a:endParaRPr lang="en-GB"/>
                    </a:p>
                  </a:txBody>
                  <a:tcPr/>
                </a:tc>
                <a:tc>
                  <a:txBody>
                    <a:bodyPr/>
                    <a:lstStyle/>
                    <a:p>
                      <a:endParaRPr lang="en-GB" dirty="0"/>
                    </a:p>
                  </a:txBody>
                  <a:tcPr/>
                </a:tc>
              </a:tr>
              <a:tr h="457479">
                <a:tc>
                  <a:txBody>
                    <a:bodyPr/>
                    <a:lstStyle/>
                    <a:p>
                      <a:r>
                        <a:rPr lang="en-GB" dirty="0" smtClean="0"/>
                        <a:t>Rough</a:t>
                      </a:r>
                      <a:endParaRPr lang="en-GB" dirty="0"/>
                    </a:p>
                  </a:txBody>
                  <a:tcPr/>
                </a:tc>
                <a:tc>
                  <a:txBody>
                    <a:bodyPr/>
                    <a:lstStyle/>
                    <a:p>
                      <a:endParaRPr lang="en-GB"/>
                    </a:p>
                  </a:txBody>
                  <a:tcPr/>
                </a:tc>
                <a:tc>
                  <a:txBody>
                    <a:bodyPr/>
                    <a:lstStyle/>
                    <a:p>
                      <a:endParaRPr lang="en-GB"/>
                    </a:p>
                  </a:txBody>
                  <a:tcPr/>
                </a:tc>
              </a:tr>
              <a:tr h="457479">
                <a:tc>
                  <a:txBody>
                    <a:bodyPr/>
                    <a:lstStyle/>
                    <a:p>
                      <a:r>
                        <a:rPr lang="en-GB" dirty="0" smtClean="0"/>
                        <a:t>Beheld</a:t>
                      </a:r>
                      <a:endParaRPr lang="en-GB" dirty="0"/>
                    </a:p>
                  </a:txBody>
                  <a:tcPr/>
                </a:tc>
                <a:tc>
                  <a:txBody>
                    <a:bodyPr/>
                    <a:lstStyle/>
                    <a:p>
                      <a:endParaRPr lang="en-GB"/>
                    </a:p>
                  </a:txBody>
                  <a:tcPr/>
                </a:tc>
                <a:tc>
                  <a:txBody>
                    <a:bodyPr/>
                    <a:lstStyle/>
                    <a:p>
                      <a:endParaRPr lang="en-GB"/>
                    </a:p>
                  </a:txBody>
                  <a:tcPr/>
                </a:tc>
              </a:tr>
              <a:tr h="457479">
                <a:tc>
                  <a:txBody>
                    <a:bodyPr/>
                    <a:lstStyle/>
                    <a:p>
                      <a:r>
                        <a:rPr lang="en-GB" dirty="0" smtClean="0"/>
                        <a:t>Regiment</a:t>
                      </a:r>
                      <a:endParaRPr lang="en-GB" dirty="0"/>
                    </a:p>
                  </a:txBody>
                  <a:tcPr/>
                </a:tc>
                <a:tc>
                  <a:txBody>
                    <a:bodyPr/>
                    <a:lstStyle/>
                    <a:p>
                      <a:endParaRPr lang="en-GB"/>
                    </a:p>
                  </a:txBody>
                  <a:tcPr/>
                </a:tc>
                <a:tc>
                  <a:txBody>
                    <a:bodyPr/>
                    <a:lstStyle/>
                    <a:p>
                      <a:endParaRPr lang="en-GB" dirty="0"/>
                    </a:p>
                  </a:txBody>
                  <a:tcPr/>
                </a:tc>
              </a:tr>
            </a:tbl>
          </a:graphicData>
        </a:graphic>
      </p:graphicFrame>
      <p:sp>
        <p:nvSpPr>
          <p:cNvPr id="5" name="TextBox 4"/>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2816079307"/>
      </p:ext>
    </p:extLst>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smtClean="0"/>
              <a:t>The next slide is an extract from Robert Louis Stevenson’s novel </a:t>
            </a:r>
            <a:r>
              <a:rPr lang="en-GB" i="1" dirty="0" smtClean="0"/>
              <a:t>Kidnapped</a:t>
            </a:r>
            <a:endParaRPr lang="en-GB" dirty="0" smtClean="0"/>
          </a:p>
          <a:p>
            <a:pPr marL="0" indent="0">
              <a:buNone/>
            </a:pPr>
            <a:endParaRPr lang="en-GB" dirty="0"/>
          </a:p>
          <a:p>
            <a:pPr marL="0" indent="0">
              <a:buNone/>
            </a:pPr>
            <a:r>
              <a:rPr lang="en-GB" dirty="0" smtClean="0"/>
              <a:t>The underlined words appear in your table</a:t>
            </a:r>
          </a:p>
          <a:p>
            <a:pPr marL="0" indent="0">
              <a:buNone/>
            </a:pPr>
            <a:endParaRPr lang="en-GB" dirty="0"/>
          </a:p>
          <a:p>
            <a:pPr marL="0" indent="0">
              <a:buNone/>
            </a:pPr>
            <a:r>
              <a:rPr lang="en-GB" dirty="0" smtClean="0"/>
              <a:t>Can you work out the meaning of the words using the </a:t>
            </a:r>
            <a:r>
              <a:rPr lang="en-GB" b="1" dirty="0" smtClean="0"/>
              <a:t>context</a:t>
            </a:r>
            <a:r>
              <a:rPr lang="en-GB" dirty="0" smtClean="0"/>
              <a:t>?</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1784521582"/>
      </p:ext>
    </p:extLst>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4" y="0"/>
            <a:ext cx="7469746" cy="6858000"/>
          </a:xfrm>
        </p:spPr>
        <p:txBody>
          <a:bodyPr>
            <a:normAutofit/>
          </a:bodyPr>
          <a:lstStyle/>
          <a:p>
            <a:pPr marL="0" indent="0">
              <a:buNone/>
            </a:pPr>
            <a:r>
              <a:rPr lang="en-GB" dirty="0" smtClean="0"/>
              <a:t>On </a:t>
            </a:r>
            <a:r>
              <a:rPr lang="en-GB" dirty="0"/>
              <a:t>the </a:t>
            </a:r>
            <a:r>
              <a:rPr lang="en-GB" u="sng" dirty="0" smtClean="0"/>
              <a:t>forenoon</a:t>
            </a:r>
            <a:r>
              <a:rPr lang="en-GB" dirty="0" smtClean="0"/>
              <a:t> of </a:t>
            </a:r>
            <a:r>
              <a:rPr lang="en-GB" dirty="0"/>
              <a:t>the second day, coming to the top of a hill, I saw all the country fall </a:t>
            </a:r>
            <a:r>
              <a:rPr lang="en-GB" dirty="0" smtClean="0"/>
              <a:t>away </a:t>
            </a:r>
            <a:r>
              <a:rPr lang="en-GB" dirty="0"/>
              <a:t>before me down to the sea. In the </a:t>
            </a:r>
            <a:r>
              <a:rPr lang="en-GB" u="sng" dirty="0" smtClean="0"/>
              <a:t>midst</a:t>
            </a:r>
            <a:r>
              <a:rPr lang="en-GB" dirty="0"/>
              <a:t> </a:t>
            </a:r>
            <a:r>
              <a:rPr lang="en-GB" dirty="0" smtClean="0"/>
              <a:t>of this </a:t>
            </a:r>
            <a:r>
              <a:rPr lang="en-GB" u="sng" dirty="0" smtClean="0"/>
              <a:t>descent</a:t>
            </a:r>
            <a:r>
              <a:rPr lang="en-GB" dirty="0" smtClean="0"/>
              <a:t>, </a:t>
            </a:r>
            <a:r>
              <a:rPr lang="en-GB" dirty="0"/>
              <a:t>on a long ridge, the city of </a:t>
            </a:r>
            <a:r>
              <a:rPr lang="en-GB" dirty="0" smtClean="0"/>
              <a:t>Edinburgh </a:t>
            </a:r>
            <a:r>
              <a:rPr lang="en-GB" dirty="0"/>
              <a:t>was smoking like a </a:t>
            </a:r>
            <a:r>
              <a:rPr lang="en-GB" u="sng" dirty="0" smtClean="0"/>
              <a:t>kiln</a:t>
            </a:r>
            <a:r>
              <a:rPr lang="en-GB" dirty="0" smtClean="0"/>
              <a:t>. </a:t>
            </a:r>
            <a:r>
              <a:rPr lang="en-GB" dirty="0"/>
              <a:t>There was a flag upon the castle, and ships moving or </a:t>
            </a:r>
            <a:r>
              <a:rPr lang="en-GB" dirty="0" smtClean="0"/>
              <a:t>lying </a:t>
            </a:r>
            <a:r>
              <a:rPr lang="en-GB" u="sng" dirty="0" smtClean="0"/>
              <a:t>anchored</a:t>
            </a:r>
            <a:r>
              <a:rPr lang="en-GB" dirty="0" smtClean="0"/>
              <a:t> in </a:t>
            </a:r>
            <a:r>
              <a:rPr lang="en-GB" dirty="0"/>
              <a:t>the </a:t>
            </a:r>
            <a:r>
              <a:rPr lang="en-GB" u="sng" dirty="0" smtClean="0"/>
              <a:t>firth</a:t>
            </a:r>
            <a:r>
              <a:rPr lang="en-GB" dirty="0" smtClean="0"/>
              <a:t>; </a:t>
            </a:r>
            <a:r>
              <a:rPr lang="en-GB" dirty="0"/>
              <a:t>both of which, for as far away as they were, I could </a:t>
            </a:r>
            <a:r>
              <a:rPr lang="en-GB" u="sng" dirty="0" smtClean="0"/>
              <a:t>distinguish</a:t>
            </a:r>
            <a:r>
              <a:rPr lang="en-GB" dirty="0" smtClean="0"/>
              <a:t> clearly</a:t>
            </a:r>
            <a:r>
              <a:rPr lang="en-GB" dirty="0"/>
              <a:t>. </a:t>
            </a:r>
            <a:r>
              <a:rPr lang="en-GB" dirty="0" smtClean="0"/>
              <a:t>Both </a:t>
            </a:r>
            <a:r>
              <a:rPr lang="en-GB" dirty="0"/>
              <a:t>brought my country heart into my mouth.</a:t>
            </a:r>
          </a:p>
          <a:p>
            <a:pPr marL="0" indent="0">
              <a:buNone/>
            </a:pPr>
            <a:r>
              <a:rPr lang="en-GB" dirty="0"/>
              <a:t>Presently after, I came by a house where a shepherd lived. I got a </a:t>
            </a:r>
            <a:r>
              <a:rPr lang="en-GB" u="sng" dirty="0" smtClean="0"/>
              <a:t>rough</a:t>
            </a:r>
            <a:r>
              <a:rPr lang="en-GB" dirty="0" smtClean="0"/>
              <a:t> direction </a:t>
            </a:r>
            <a:r>
              <a:rPr lang="en-GB" dirty="0"/>
              <a:t>for the </a:t>
            </a:r>
            <a:r>
              <a:rPr lang="en-GB" dirty="0" err="1" smtClean="0"/>
              <a:t>neighborhood</a:t>
            </a:r>
            <a:r>
              <a:rPr lang="en-GB" dirty="0" smtClean="0"/>
              <a:t> </a:t>
            </a:r>
            <a:r>
              <a:rPr lang="en-GB" dirty="0"/>
              <a:t>of </a:t>
            </a:r>
            <a:r>
              <a:rPr lang="en-GB" dirty="0" err="1"/>
              <a:t>Cramond</a:t>
            </a:r>
            <a:r>
              <a:rPr lang="en-GB" dirty="0"/>
              <a:t>. I worked my way to westward, till I came out upon the Glasgow </a:t>
            </a:r>
            <a:r>
              <a:rPr lang="en-GB" dirty="0" smtClean="0"/>
              <a:t>road. And </a:t>
            </a:r>
            <a:r>
              <a:rPr lang="en-GB" dirty="0"/>
              <a:t>there, to my great pleasure and wonder, I </a:t>
            </a:r>
            <a:r>
              <a:rPr lang="en-GB" u="sng" dirty="0" smtClean="0"/>
              <a:t>beheld</a:t>
            </a:r>
            <a:r>
              <a:rPr lang="en-GB" dirty="0" smtClean="0"/>
              <a:t> a </a:t>
            </a:r>
            <a:r>
              <a:rPr lang="en-GB" u="sng" dirty="0" smtClean="0"/>
              <a:t>regiment</a:t>
            </a:r>
            <a:r>
              <a:rPr lang="en-GB" dirty="0" smtClean="0"/>
              <a:t> marching</a:t>
            </a:r>
            <a:r>
              <a:rPr lang="en-GB" dirty="0"/>
              <a:t>, every foot in time. </a:t>
            </a:r>
            <a:r>
              <a:rPr lang="en-GB" dirty="0" smtClean="0"/>
              <a:t> An </a:t>
            </a:r>
            <a:r>
              <a:rPr lang="en-GB" dirty="0"/>
              <a:t>old red-faced general on a grey horse was at the one end, and at the other the company </a:t>
            </a:r>
            <a:r>
              <a:rPr lang="en-GB" dirty="0" smtClean="0"/>
              <a:t>of Grenadiers</a:t>
            </a:r>
            <a:r>
              <a:rPr lang="en-GB" dirty="0"/>
              <a:t>. The pride of life seemed to mount into my brain at the sight of the red coats and the </a:t>
            </a:r>
            <a:r>
              <a:rPr lang="en-GB" dirty="0" smtClean="0"/>
              <a:t>hearing </a:t>
            </a:r>
            <a:r>
              <a:rPr lang="en-GB" dirty="0"/>
              <a:t>of that merry music. </a:t>
            </a:r>
          </a:p>
          <a:p>
            <a:pPr marL="0" indent="0">
              <a:buNone/>
            </a:pP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2390290126"/>
      </p:ext>
    </p:extLst>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 your partner, try to work out the meaning of the words…</a:t>
            </a:r>
            <a:endParaRPr lang="en-GB" dirty="0"/>
          </a:p>
        </p:txBody>
      </p:sp>
      <p:sp>
        <p:nvSpPr>
          <p:cNvPr id="3" name="Content Placeholder 2"/>
          <p:cNvSpPr>
            <a:spLocks noGrp="1"/>
          </p:cNvSpPr>
          <p:nvPr>
            <p:ph idx="1"/>
          </p:nvPr>
        </p:nvSpPr>
        <p:spPr/>
        <p:txBody>
          <a:bodyPr/>
          <a:lstStyle/>
          <a:p>
            <a:r>
              <a:rPr lang="en-GB" dirty="0" smtClean="0"/>
              <a:t>Your are doing this to improve your knowledge of context questions and improve your vocabulary</a:t>
            </a:r>
          </a:p>
          <a:p>
            <a:r>
              <a:rPr lang="en-GB" dirty="0" smtClean="0"/>
              <a:t>This is a paired task</a:t>
            </a:r>
          </a:p>
          <a:p>
            <a:r>
              <a:rPr lang="en-GB" dirty="0" smtClean="0"/>
              <a:t>The noise level should be appropriate for paired work</a:t>
            </a:r>
          </a:p>
          <a:p>
            <a:r>
              <a:rPr lang="en-GB" dirty="0" smtClean="0"/>
              <a:t>You have until the end of the period</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3059297075"/>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UNDERSTANDING</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endParaRPr lang="en-US" b="1" i="1" dirty="0"/>
          </a:p>
        </p:txBody>
      </p:sp>
    </p:spTree>
    <p:extLst>
      <p:ext uri="{BB962C8B-B14F-4D97-AF65-F5344CB8AC3E}">
        <p14:creationId xmlns:p14="http://schemas.microsoft.com/office/powerpoint/2010/main" val="1296732642"/>
      </p:ext>
    </p:extLst>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4" y="0"/>
            <a:ext cx="7469746" cy="6858000"/>
          </a:xfrm>
        </p:spPr>
        <p:txBody>
          <a:bodyPr>
            <a:normAutofit/>
          </a:bodyPr>
          <a:lstStyle/>
          <a:p>
            <a:pPr marL="0" indent="0">
              <a:buNone/>
            </a:pPr>
            <a:r>
              <a:rPr lang="en-GB" dirty="0" smtClean="0"/>
              <a:t>On </a:t>
            </a:r>
            <a:r>
              <a:rPr lang="en-GB" dirty="0"/>
              <a:t>the </a:t>
            </a:r>
            <a:r>
              <a:rPr lang="en-GB" u="sng" dirty="0" smtClean="0"/>
              <a:t>forenoon</a:t>
            </a:r>
            <a:r>
              <a:rPr lang="en-GB" dirty="0" smtClean="0"/>
              <a:t> of </a:t>
            </a:r>
            <a:r>
              <a:rPr lang="en-GB" dirty="0"/>
              <a:t>the second day, coming to the top of a hill, I saw all the country fall </a:t>
            </a:r>
            <a:r>
              <a:rPr lang="en-GB" dirty="0" smtClean="0"/>
              <a:t>away </a:t>
            </a:r>
            <a:r>
              <a:rPr lang="en-GB" dirty="0"/>
              <a:t>before me down to the sea. In the </a:t>
            </a:r>
            <a:r>
              <a:rPr lang="en-GB" u="sng" dirty="0" smtClean="0"/>
              <a:t>midst</a:t>
            </a:r>
            <a:r>
              <a:rPr lang="en-GB" dirty="0"/>
              <a:t> </a:t>
            </a:r>
            <a:r>
              <a:rPr lang="en-GB" dirty="0" smtClean="0"/>
              <a:t>of this </a:t>
            </a:r>
            <a:r>
              <a:rPr lang="en-GB" u="sng" dirty="0" smtClean="0"/>
              <a:t>descent</a:t>
            </a:r>
            <a:r>
              <a:rPr lang="en-GB" dirty="0" smtClean="0"/>
              <a:t>, </a:t>
            </a:r>
            <a:r>
              <a:rPr lang="en-GB" dirty="0"/>
              <a:t>on a long ridge, the city of </a:t>
            </a:r>
            <a:r>
              <a:rPr lang="en-GB" dirty="0" smtClean="0"/>
              <a:t>Edinburgh </a:t>
            </a:r>
            <a:r>
              <a:rPr lang="en-GB" dirty="0"/>
              <a:t>was smoking like a </a:t>
            </a:r>
            <a:r>
              <a:rPr lang="en-GB" u="sng" dirty="0" smtClean="0"/>
              <a:t>kiln</a:t>
            </a:r>
            <a:r>
              <a:rPr lang="en-GB" dirty="0" smtClean="0"/>
              <a:t>. </a:t>
            </a:r>
            <a:r>
              <a:rPr lang="en-GB" dirty="0"/>
              <a:t>There was a flag upon the castle, and ships moving or </a:t>
            </a:r>
            <a:r>
              <a:rPr lang="en-GB" dirty="0" smtClean="0"/>
              <a:t>lying </a:t>
            </a:r>
            <a:r>
              <a:rPr lang="en-GB" u="sng" dirty="0" smtClean="0"/>
              <a:t>anchored</a:t>
            </a:r>
            <a:r>
              <a:rPr lang="en-GB" dirty="0" smtClean="0"/>
              <a:t> in </a:t>
            </a:r>
            <a:r>
              <a:rPr lang="en-GB" dirty="0"/>
              <a:t>the </a:t>
            </a:r>
            <a:r>
              <a:rPr lang="en-GB" u="sng" dirty="0" smtClean="0"/>
              <a:t>firth</a:t>
            </a:r>
            <a:r>
              <a:rPr lang="en-GB" dirty="0" smtClean="0"/>
              <a:t>; </a:t>
            </a:r>
            <a:r>
              <a:rPr lang="en-GB" dirty="0"/>
              <a:t>both of which, for as far away as they were, I could </a:t>
            </a:r>
            <a:r>
              <a:rPr lang="en-GB" u="sng" dirty="0" smtClean="0"/>
              <a:t>distinguish</a:t>
            </a:r>
            <a:r>
              <a:rPr lang="en-GB" dirty="0" smtClean="0"/>
              <a:t> clearly</a:t>
            </a:r>
            <a:r>
              <a:rPr lang="en-GB" dirty="0"/>
              <a:t>. </a:t>
            </a:r>
            <a:r>
              <a:rPr lang="en-GB" dirty="0" smtClean="0"/>
              <a:t>Both </a:t>
            </a:r>
            <a:r>
              <a:rPr lang="en-GB" dirty="0"/>
              <a:t>brought my country heart into my mouth.</a:t>
            </a:r>
          </a:p>
          <a:p>
            <a:pPr marL="0" indent="0">
              <a:buNone/>
            </a:pPr>
            <a:r>
              <a:rPr lang="en-GB" dirty="0"/>
              <a:t>Presently after, I came by a house where a shepherd lived. I got a </a:t>
            </a:r>
            <a:r>
              <a:rPr lang="en-GB" u="sng" dirty="0" smtClean="0"/>
              <a:t>rough</a:t>
            </a:r>
            <a:r>
              <a:rPr lang="en-GB" dirty="0" smtClean="0"/>
              <a:t> direction </a:t>
            </a:r>
            <a:r>
              <a:rPr lang="en-GB" dirty="0"/>
              <a:t>for the </a:t>
            </a:r>
            <a:r>
              <a:rPr lang="en-GB" dirty="0" err="1" smtClean="0"/>
              <a:t>neighborhood</a:t>
            </a:r>
            <a:r>
              <a:rPr lang="en-GB" dirty="0" smtClean="0"/>
              <a:t> </a:t>
            </a:r>
            <a:r>
              <a:rPr lang="en-GB" dirty="0"/>
              <a:t>of </a:t>
            </a:r>
            <a:r>
              <a:rPr lang="en-GB" dirty="0" err="1"/>
              <a:t>Cramond</a:t>
            </a:r>
            <a:r>
              <a:rPr lang="en-GB" dirty="0"/>
              <a:t>. I worked my way to westward, till I came out upon the Glasgow </a:t>
            </a:r>
            <a:r>
              <a:rPr lang="en-GB" dirty="0" smtClean="0"/>
              <a:t>road. And </a:t>
            </a:r>
            <a:r>
              <a:rPr lang="en-GB" dirty="0"/>
              <a:t>there, to my great pleasure and wonder, I </a:t>
            </a:r>
            <a:r>
              <a:rPr lang="en-GB" u="sng" dirty="0" smtClean="0"/>
              <a:t>beheld</a:t>
            </a:r>
            <a:r>
              <a:rPr lang="en-GB" dirty="0" smtClean="0"/>
              <a:t> a </a:t>
            </a:r>
            <a:r>
              <a:rPr lang="en-GB" u="sng" dirty="0" smtClean="0"/>
              <a:t>regiment</a:t>
            </a:r>
            <a:r>
              <a:rPr lang="en-GB" dirty="0" smtClean="0"/>
              <a:t> marching</a:t>
            </a:r>
            <a:r>
              <a:rPr lang="en-GB" dirty="0"/>
              <a:t>, every foot in time. </a:t>
            </a:r>
            <a:r>
              <a:rPr lang="en-GB" dirty="0" smtClean="0"/>
              <a:t> An </a:t>
            </a:r>
            <a:r>
              <a:rPr lang="en-GB" dirty="0"/>
              <a:t>old red-faced general on a grey horse was at the one end, and at the other the company </a:t>
            </a:r>
            <a:r>
              <a:rPr lang="en-GB" dirty="0" smtClean="0"/>
              <a:t>of Grenadiers</a:t>
            </a:r>
            <a:r>
              <a:rPr lang="en-GB" dirty="0"/>
              <a:t>. The pride of life seemed to mount into my brain at the sight of the red coats and the </a:t>
            </a:r>
            <a:r>
              <a:rPr lang="en-GB" dirty="0" smtClean="0"/>
              <a:t>hearing </a:t>
            </a:r>
            <a:r>
              <a:rPr lang="en-GB" dirty="0"/>
              <a:t>of that merry music. </a:t>
            </a:r>
          </a:p>
          <a:p>
            <a:pPr marL="0" indent="0">
              <a:buNone/>
            </a:pP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3575694953"/>
      </p:ext>
    </p:extLst>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52936332"/>
              </p:ext>
            </p:extLst>
          </p:nvPr>
        </p:nvGraphicFramePr>
        <p:xfrm>
          <a:off x="1559417" y="109113"/>
          <a:ext cx="7584583" cy="6681048"/>
        </p:xfrm>
        <a:graphic>
          <a:graphicData uri="http://schemas.openxmlformats.org/drawingml/2006/table">
            <a:tbl>
              <a:tblPr firstRow="1" bandRow="1">
                <a:tableStyleId>{5940675A-B579-460E-94D1-54222C63F5DA}</a:tableStyleId>
              </a:tblPr>
              <a:tblGrid>
                <a:gridCol w="1718589"/>
                <a:gridCol w="2854084"/>
                <a:gridCol w="3011910"/>
              </a:tblGrid>
              <a:tr h="615160">
                <a:tc>
                  <a:txBody>
                    <a:bodyPr/>
                    <a:lstStyle/>
                    <a:p>
                      <a:pPr algn="ctr"/>
                      <a:r>
                        <a:rPr lang="en-GB" dirty="0" smtClean="0"/>
                        <a:t>Word</a:t>
                      </a:r>
                      <a:endParaRPr lang="en-GB" dirty="0"/>
                    </a:p>
                  </a:txBody>
                  <a:tcPr>
                    <a:lnB w="28575" cap="flat" cmpd="sng" algn="ctr">
                      <a:solidFill>
                        <a:schemeClr val="tx1"/>
                      </a:solidFill>
                      <a:prstDash val="solid"/>
                      <a:round/>
                      <a:headEnd type="none" w="med" len="med"/>
                      <a:tailEnd type="none" w="med" len="med"/>
                    </a:lnB>
                  </a:tcPr>
                </a:tc>
                <a:tc>
                  <a:txBody>
                    <a:bodyPr/>
                    <a:lstStyle/>
                    <a:p>
                      <a:pPr algn="ctr"/>
                      <a:r>
                        <a:rPr lang="en-GB" dirty="0" smtClean="0"/>
                        <a:t>Definition</a:t>
                      </a:r>
                      <a:endParaRPr lang="en-GB" dirty="0"/>
                    </a:p>
                  </a:txBody>
                  <a:tcPr>
                    <a:lnB w="28575" cap="flat" cmpd="sng" algn="ctr">
                      <a:solidFill>
                        <a:schemeClr val="tx1"/>
                      </a:solidFill>
                      <a:prstDash val="solid"/>
                      <a:round/>
                      <a:headEnd type="none" w="med" len="med"/>
                      <a:tailEnd type="none" w="med" len="med"/>
                    </a:lnB>
                  </a:tcPr>
                </a:tc>
                <a:tc>
                  <a:txBody>
                    <a:bodyPr/>
                    <a:lstStyle/>
                    <a:p>
                      <a:pPr algn="ctr"/>
                      <a:r>
                        <a:rPr lang="en-GB" dirty="0" smtClean="0"/>
                        <a:t>Clues</a:t>
                      </a:r>
                      <a:r>
                        <a:rPr lang="en-GB" baseline="0" dirty="0" smtClean="0"/>
                        <a:t> that helped you</a:t>
                      </a:r>
                      <a:endParaRPr lang="en-GB" dirty="0"/>
                    </a:p>
                  </a:txBody>
                  <a:tcPr>
                    <a:lnB w="28575" cap="flat" cmpd="sng" algn="ctr">
                      <a:solidFill>
                        <a:schemeClr val="tx1"/>
                      </a:solidFill>
                      <a:prstDash val="solid"/>
                      <a:round/>
                      <a:headEnd type="none" w="med" len="med"/>
                      <a:tailEnd type="none" w="med" len="med"/>
                    </a:lnB>
                  </a:tcPr>
                </a:tc>
              </a:tr>
              <a:tr h="598216">
                <a:tc>
                  <a:txBody>
                    <a:bodyPr/>
                    <a:lstStyle/>
                    <a:p>
                      <a:r>
                        <a:rPr lang="en-GB" dirty="0" smtClean="0"/>
                        <a:t>Forenoon</a:t>
                      </a:r>
                      <a:endParaRPr lang="en-GB" dirty="0"/>
                    </a:p>
                  </a:txBody>
                  <a:tcPr>
                    <a:lnT w="28575" cap="flat" cmpd="sng" algn="ctr">
                      <a:solidFill>
                        <a:schemeClr val="tx1"/>
                      </a:solidFill>
                      <a:prstDash val="solid"/>
                      <a:round/>
                      <a:headEnd type="none" w="med" len="med"/>
                      <a:tailEnd type="none" w="med" len="med"/>
                    </a:lnT>
                  </a:tcPr>
                </a:tc>
                <a:tc>
                  <a:txBody>
                    <a:bodyPr/>
                    <a:lstStyle/>
                    <a:p>
                      <a:r>
                        <a:rPr lang="en-GB" dirty="0" smtClean="0"/>
                        <a:t>Morning</a:t>
                      </a:r>
                      <a:endParaRPr lang="en-GB" dirty="0"/>
                    </a:p>
                  </a:txBody>
                  <a:tcPr>
                    <a:lnT w="28575" cap="flat" cmpd="sng" algn="ctr">
                      <a:solidFill>
                        <a:schemeClr val="tx1"/>
                      </a:solidFill>
                      <a:prstDash val="solid"/>
                      <a:round/>
                      <a:headEnd type="none" w="med" len="med"/>
                      <a:tailEnd type="none" w="med" len="med"/>
                    </a:lnT>
                  </a:tcPr>
                </a:tc>
                <a:tc>
                  <a:txBody>
                    <a:bodyPr/>
                    <a:lstStyle/>
                    <a:p>
                      <a:r>
                        <a:rPr lang="en-GB" dirty="0" smtClean="0"/>
                        <a:t>“second day”</a:t>
                      </a:r>
                      <a:endParaRPr lang="en-GB" dirty="0"/>
                    </a:p>
                  </a:txBody>
                  <a:tcPr>
                    <a:lnT w="28575" cap="flat" cmpd="sng" algn="ctr">
                      <a:solidFill>
                        <a:schemeClr val="tx1"/>
                      </a:solidFill>
                      <a:prstDash val="solid"/>
                      <a:round/>
                      <a:headEnd type="none" w="med" len="med"/>
                      <a:tailEnd type="none" w="med" len="med"/>
                    </a:lnT>
                  </a:tcPr>
                </a:tc>
              </a:tr>
              <a:tr h="598216">
                <a:tc>
                  <a:txBody>
                    <a:bodyPr/>
                    <a:lstStyle/>
                    <a:p>
                      <a:r>
                        <a:rPr lang="en-GB" dirty="0" smtClean="0"/>
                        <a:t>Midst</a:t>
                      </a:r>
                      <a:endParaRPr lang="en-GB" dirty="0"/>
                    </a:p>
                  </a:txBody>
                  <a:tcPr/>
                </a:tc>
                <a:tc>
                  <a:txBody>
                    <a:bodyPr/>
                    <a:lstStyle/>
                    <a:p>
                      <a:r>
                        <a:rPr lang="en-GB" dirty="0" smtClean="0"/>
                        <a:t>Middle</a:t>
                      </a:r>
                      <a:endParaRPr lang="en-GB" dirty="0"/>
                    </a:p>
                  </a:txBody>
                  <a:tcPr/>
                </a:tc>
                <a:tc>
                  <a:txBody>
                    <a:bodyPr/>
                    <a:lstStyle/>
                    <a:p>
                      <a:r>
                        <a:rPr lang="en-GB" dirty="0" smtClean="0"/>
                        <a:t>“on a long ridge”</a:t>
                      </a:r>
                      <a:endParaRPr lang="en-GB" dirty="0"/>
                    </a:p>
                  </a:txBody>
                  <a:tcPr/>
                </a:tc>
              </a:tr>
              <a:tr h="625705">
                <a:tc>
                  <a:txBody>
                    <a:bodyPr/>
                    <a:lstStyle/>
                    <a:p>
                      <a:r>
                        <a:rPr lang="en-GB" dirty="0" smtClean="0"/>
                        <a:t>Descent</a:t>
                      </a:r>
                      <a:endParaRPr lang="en-GB" dirty="0"/>
                    </a:p>
                  </a:txBody>
                  <a:tcPr/>
                </a:tc>
                <a:tc>
                  <a:txBody>
                    <a:bodyPr/>
                    <a:lstStyle/>
                    <a:p>
                      <a:r>
                        <a:rPr lang="en-GB" dirty="0" smtClean="0"/>
                        <a:t>Going downward</a:t>
                      </a:r>
                      <a:endParaRPr lang="en-GB" dirty="0"/>
                    </a:p>
                  </a:txBody>
                  <a:tcPr/>
                </a:tc>
                <a:tc>
                  <a:txBody>
                    <a:bodyPr/>
                    <a:lstStyle/>
                    <a:p>
                      <a:r>
                        <a:rPr lang="en-GB" dirty="0" smtClean="0"/>
                        <a:t>“fall away before me down to the sea”</a:t>
                      </a:r>
                      <a:endParaRPr lang="en-GB" dirty="0"/>
                    </a:p>
                  </a:txBody>
                  <a:tcPr/>
                </a:tc>
              </a:tr>
              <a:tr h="598216">
                <a:tc>
                  <a:txBody>
                    <a:bodyPr/>
                    <a:lstStyle/>
                    <a:p>
                      <a:r>
                        <a:rPr lang="en-GB" dirty="0" smtClean="0"/>
                        <a:t>Kiln</a:t>
                      </a:r>
                      <a:endParaRPr lang="en-GB" dirty="0"/>
                    </a:p>
                  </a:txBody>
                  <a:tcPr/>
                </a:tc>
                <a:tc>
                  <a:txBody>
                    <a:bodyPr/>
                    <a:lstStyle/>
                    <a:p>
                      <a:r>
                        <a:rPr lang="en-GB" dirty="0" smtClean="0"/>
                        <a:t>Oven</a:t>
                      </a:r>
                      <a:endParaRPr lang="en-GB" dirty="0"/>
                    </a:p>
                  </a:txBody>
                  <a:tcPr/>
                </a:tc>
                <a:tc>
                  <a:txBody>
                    <a:bodyPr/>
                    <a:lstStyle/>
                    <a:p>
                      <a:r>
                        <a:rPr lang="en-GB" dirty="0" smtClean="0"/>
                        <a:t>“smoking”</a:t>
                      </a:r>
                      <a:endParaRPr lang="en-GB" dirty="0"/>
                    </a:p>
                  </a:txBody>
                  <a:tcPr/>
                </a:tc>
              </a:tr>
              <a:tr h="598216">
                <a:tc>
                  <a:txBody>
                    <a:bodyPr/>
                    <a:lstStyle/>
                    <a:p>
                      <a:r>
                        <a:rPr lang="en-GB" dirty="0" smtClean="0"/>
                        <a:t>Anchored</a:t>
                      </a:r>
                      <a:endParaRPr lang="en-GB" dirty="0"/>
                    </a:p>
                  </a:txBody>
                  <a:tcPr/>
                </a:tc>
                <a:tc>
                  <a:txBody>
                    <a:bodyPr/>
                    <a:lstStyle/>
                    <a:p>
                      <a:r>
                        <a:rPr lang="en-GB" dirty="0" smtClean="0"/>
                        <a:t>Held in place</a:t>
                      </a:r>
                      <a:endParaRPr lang="en-GB" dirty="0"/>
                    </a:p>
                  </a:txBody>
                  <a:tcPr/>
                </a:tc>
                <a:tc>
                  <a:txBody>
                    <a:bodyPr/>
                    <a:lstStyle/>
                    <a:p>
                      <a:r>
                        <a:rPr lang="en-GB" dirty="0" smtClean="0"/>
                        <a:t>“lying”</a:t>
                      </a:r>
                      <a:endParaRPr lang="en-GB" dirty="0"/>
                    </a:p>
                  </a:txBody>
                  <a:tcPr/>
                </a:tc>
              </a:tr>
              <a:tr h="598216">
                <a:tc>
                  <a:txBody>
                    <a:bodyPr/>
                    <a:lstStyle/>
                    <a:p>
                      <a:r>
                        <a:rPr lang="en-GB" dirty="0" smtClean="0"/>
                        <a:t>Firth</a:t>
                      </a:r>
                      <a:endParaRPr lang="en-GB" dirty="0"/>
                    </a:p>
                  </a:txBody>
                  <a:tcPr/>
                </a:tc>
                <a:tc>
                  <a:txBody>
                    <a:bodyPr/>
                    <a:lstStyle/>
                    <a:p>
                      <a:r>
                        <a:rPr lang="en-GB" dirty="0" smtClean="0"/>
                        <a:t>Body</a:t>
                      </a:r>
                      <a:r>
                        <a:rPr lang="en-GB" baseline="0" dirty="0" smtClean="0"/>
                        <a:t> of water</a:t>
                      </a:r>
                      <a:endParaRPr lang="en-GB" dirty="0"/>
                    </a:p>
                  </a:txBody>
                  <a:tcPr/>
                </a:tc>
                <a:tc>
                  <a:txBody>
                    <a:bodyPr/>
                    <a:lstStyle/>
                    <a:p>
                      <a:r>
                        <a:rPr lang="en-GB" dirty="0" smtClean="0"/>
                        <a:t>“ships”</a:t>
                      </a:r>
                      <a:endParaRPr lang="en-GB" dirty="0"/>
                    </a:p>
                  </a:txBody>
                  <a:tcPr/>
                </a:tc>
              </a:tr>
              <a:tr h="598216">
                <a:tc>
                  <a:txBody>
                    <a:bodyPr/>
                    <a:lstStyle/>
                    <a:p>
                      <a:r>
                        <a:rPr lang="en-GB" dirty="0" smtClean="0"/>
                        <a:t>Distinguished</a:t>
                      </a:r>
                      <a:endParaRPr lang="en-GB" dirty="0"/>
                    </a:p>
                  </a:txBody>
                  <a:tcPr/>
                </a:tc>
                <a:tc>
                  <a:txBody>
                    <a:bodyPr/>
                    <a:lstStyle/>
                    <a:p>
                      <a:r>
                        <a:rPr lang="en-GB" dirty="0" smtClean="0"/>
                        <a:t>Tell the difference</a:t>
                      </a:r>
                      <a:endParaRPr lang="en-GB" dirty="0"/>
                    </a:p>
                  </a:txBody>
                  <a:tcPr/>
                </a:tc>
                <a:tc>
                  <a:txBody>
                    <a:bodyPr/>
                    <a:lstStyle/>
                    <a:p>
                      <a:r>
                        <a:rPr lang="en-GB" dirty="0" smtClean="0"/>
                        <a:t>“far away” “clearly”</a:t>
                      </a:r>
                      <a:endParaRPr lang="en-GB" dirty="0"/>
                    </a:p>
                  </a:txBody>
                  <a:tcPr/>
                </a:tc>
              </a:tr>
              <a:tr h="598216">
                <a:tc>
                  <a:txBody>
                    <a:bodyPr/>
                    <a:lstStyle/>
                    <a:p>
                      <a:r>
                        <a:rPr lang="en-GB" dirty="0" smtClean="0"/>
                        <a:t>Rough</a:t>
                      </a:r>
                      <a:endParaRPr lang="en-GB" dirty="0"/>
                    </a:p>
                  </a:txBody>
                  <a:tcPr/>
                </a:tc>
                <a:tc>
                  <a:txBody>
                    <a:bodyPr/>
                    <a:lstStyle/>
                    <a:p>
                      <a:r>
                        <a:rPr lang="en-GB" dirty="0" smtClean="0"/>
                        <a:t>General</a:t>
                      </a:r>
                      <a:endParaRPr lang="en-GB" dirty="0"/>
                    </a:p>
                  </a:txBody>
                  <a:tcPr/>
                </a:tc>
                <a:tc>
                  <a:txBody>
                    <a:bodyPr/>
                    <a:lstStyle/>
                    <a:p>
                      <a:r>
                        <a:rPr lang="en-GB" dirty="0" smtClean="0"/>
                        <a:t>“neighbourhood”</a:t>
                      </a:r>
                      <a:endParaRPr lang="en-GB" dirty="0"/>
                    </a:p>
                  </a:txBody>
                  <a:tcPr/>
                </a:tc>
              </a:tr>
              <a:tr h="625705">
                <a:tc>
                  <a:txBody>
                    <a:bodyPr/>
                    <a:lstStyle/>
                    <a:p>
                      <a:r>
                        <a:rPr lang="en-GB" dirty="0" smtClean="0"/>
                        <a:t>Beheld</a:t>
                      </a:r>
                      <a:endParaRPr lang="en-GB" dirty="0"/>
                    </a:p>
                  </a:txBody>
                  <a:tcPr/>
                </a:tc>
                <a:tc>
                  <a:txBody>
                    <a:bodyPr/>
                    <a:lstStyle/>
                    <a:p>
                      <a:r>
                        <a:rPr lang="en-GB" dirty="0" smtClean="0"/>
                        <a:t>Saw</a:t>
                      </a:r>
                      <a:endParaRPr lang="en-GB" dirty="0"/>
                    </a:p>
                  </a:txBody>
                  <a:tcPr/>
                </a:tc>
                <a:tc>
                  <a:txBody>
                    <a:bodyPr/>
                    <a:lstStyle/>
                    <a:p>
                      <a:r>
                        <a:rPr lang="en-GB" dirty="0" smtClean="0"/>
                        <a:t>They</a:t>
                      </a:r>
                      <a:r>
                        <a:rPr lang="en-GB" baseline="0" dirty="0" smtClean="0"/>
                        <a:t> are describing what they saw</a:t>
                      </a:r>
                      <a:endParaRPr lang="en-GB" dirty="0"/>
                    </a:p>
                  </a:txBody>
                  <a:tcPr/>
                </a:tc>
              </a:tr>
              <a:tr h="598216">
                <a:tc>
                  <a:txBody>
                    <a:bodyPr/>
                    <a:lstStyle/>
                    <a:p>
                      <a:r>
                        <a:rPr lang="en-GB" dirty="0" smtClean="0"/>
                        <a:t>Regiment</a:t>
                      </a:r>
                      <a:endParaRPr lang="en-GB" dirty="0"/>
                    </a:p>
                  </a:txBody>
                  <a:tcPr/>
                </a:tc>
                <a:tc>
                  <a:txBody>
                    <a:bodyPr/>
                    <a:lstStyle/>
                    <a:p>
                      <a:r>
                        <a:rPr lang="en-GB" dirty="0" smtClean="0"/>
                        <a:t>Group of</a:t>
                      </a:r>
                      <a:r>
                        <a:rPr lang="en-GB" baseline="0" dirty="0" smtClean="0"/>
                        <a:t> soldiers</a:t>
                      </a:r>
                      <a:endParaRPr lang="en-GB" dirty="0"/>
                    </a:p>
                  </a:txBody>
                  <a:tcPr/>
                </a:tc>
                <a:tc>
                  <a:txBody>
                    <a:bodyPr/>
                    <a:lstStyle/>
                    <a:p>
                      <a:r>
                        <a:rPr lang="en-GB" dirty="0" smtClean="0"/>
                        <a:t>“marching”</a:t>
                      </a:r>
                      <a:endParaRPr lang="en-GB" dirty="0"/>
                    </a:p>
                  </a:txBody>
                  <a:tcPr/>
                </a:tc>
              </a:tr>
            </a:tbl>
          </a:graphicData>
        </a:graphic>
      </p:graphicFrame>
      <p:sp>
        <p:nvSpPr>
          <p:cNvPr id="3" name="TextBox 2"/>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735297847"/>
      </p:ext>
    </p:extLst>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Learning Review</a:t>
            </a:r>
            <a:endParaRPr lang="en-GB" dirty="0"/>
          </a:p>
        </p:txBody>
      </p:sp>
      <p:sp>
        <p:nvSpPr>
          <p:cNvPr id="5" name="Subtitle 4"/>
          <p:cNvSpPr>
            <a:spLocks noGrp="1"/>
          </p:cNvSpPr>
          <p:nvPr>
            <p:ph type="subTitle" idx="1"/>
          </p:nvPr>
        </p:nvSpPr>
        <p:spPr/>
        <p:txBody>
          <a:bodyPr/>
          <a:lstStyle/>
          <a:p>
            <a:r>
              <a:rPr lang="en-GB" dirty="0" smtClean="0"/>
              <a:t>Understanding Questions</a:t>
            </a:r>
            <a:endParaRPr lang="en-GB" dirty="0"/>
          </a:p>
        </p:txBody>
      </p:sp>
    </p:spTree>
    <p:extLst>
      <p:ext uri="{BB962C8B-B14F-4D97-AF65-F5344CB8AC3E}">
        <p14:creationId xmlns:p14="http://schemas.microsoft.com/office/powerpoint/2010/main" val="486552936"/>
      </p:ext>
    </p:extLst>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Quiz</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What are the 3 types of question in RUAE?</a:t>
            </a:r>
          </a:p>
          <a:p>
            <a:pPr marL="457200" indent="-457200">
              <a:buFont typeface="+mj-lt"/>
              <a:buAutoNum type="arabicPeriod"/>
            </a:pPr>
            <a:r>
              <a:rPr lang="en-GB" dirty="0" smtClean="0"/>
              <a:t>What are the 3 types of understanding question?</a:t>
            </a:r>
          </a:p>
          <a:p>
            <a:pPr marL="457200" indent="-457200">
              <a:buFont typeface="+mj-lt"/>
              <a:buAutoNum type="arabicPeriod"/>
            </a:pPr>
            <a:r>
              <a:rPr lang="en-GB" dirty="0" smtClean="0"/>
              <a:t>What does PARA stand for?</a:t>
            </a:r>
          </a:p>
          <a:p>
            <a:pPr marL="457200" indent="-457200">
              <a:buFont typeface="+mj-lt"/>
              <a:buAutoNum type="arabicPeriod"/>
            </a:pPr>
            <a:r>
              <a:rPr lang="en-GB" dirty="0" smtClean="0"/>
              <a:t>How should you structure an answer for a context question?</a:t>
            </a:r>
          </a:p>
          <a:p>
            <a:pPr marL="457200" indent="-457200">
              <a:buFont typeface="+mj-lt"/>
              <a:buAutoNum type="arabicPeriod"/>
            </a:pPr>
            <a:r>
              <a:rPr lang="en-GB" dirty="0" smtClean="0"/>
              <a:t>What does RAP stand for?</a:t>
            </a:r>
            <a:endParaRPr lang="en-GB" dirty="0"/>
          </a:p>
        </p:txBody>
      </p:sp>
    </p:spTree>
    <p:extLst>
      <p:ext uri="{BB962C8B-B14F-4D97-AF65-F5344CB8AC3E}">
        <p14:creationId xmlns:p14="http://schemas.microsoft.com/office/powerpoint/2010/main" val="878869327"/>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403123"/>
          </a:xfrm>
        </p:spPr>
        <p:txBody>
          <a:bodyPr/>
          <a:lstStyle/>
          <a:p>
            <a:r>
              <a:rPr lang="en-GB" dirty="0" smtClean="0"/>
              <a:t>Answers</a:t>
            </a:r>
            <a:endParaRPr lang="en-GB" dirty="0"/>
          </a:p>
        </p:txBody>
      </p:sp>
      <p:sp>
        <p:nvSpPr>
          <p:cNvPr id="3" name="Content Placeholder 2"/>
          <p:cNvSpPr>
            <a:spLocks noGrp="1"/>
          </p:cNvSpPr>
          <p:nvPr>
            <p:ph idx="1"/>
          </p:nvPr>
        </p:nvSpPr>
        <p:spPr>
          <a:xfrm>
            <a:off x="1752600" y="707924"/>
            <a:ext cx="7010400" cy="6150076"/>
          </a:xfrm>
        </p:spPr>
        <p:txBody>
          <a:bodyPr>
            <a:normAutofit fontScale="92500"/>
          </a:bodyPr>
          <a:lstStyle/>
          <a:p>
            <a:pPr marL="457200" indent="-457200">
              <a:buFont typeface="+mj-lt"/>
              <a:buAutoNum type="arabicPeriod"/>
            </a:pPr>
            <a:r>
              <a:rPr lang="en-GB" dirty="0" smtClean="0"/>
              <a:t>Understanding, Analysis and Evaluation</a:t>
            </a:r>
          </a:p>
          <a:p>
            <a:pPr marL="457200" indent="-457200">
              <a:buFont typeface="+mj-lt"/>
              <a:buAutoNum type="arabicPeriod"/>
            </a:pPr>
            <a:r>
              <a:rPr lang="en-GB" dirty="0" smtClean="0"/>
              <a:t>“In your own words” “Summarising” “Context”</a:t>
            </a:r>
          </a:p>
          <a:p>
            <a:pPr marL="457200" indent="-457200">
              <a:buFont typeface="+mj-lt"/>
              <a:buAutoNum type="arabicPeriod"/>
            </a:pPr>
            <a:r>
              <a:rPr lang="en-GB" dirty="0" smtClean="0"/>
              <a:t>PARA</a:t>
            </a:r>
          </a:p>
          <a:p>
            <a:pPr lvl="1"/>
            <a:r>
              <a:rPr lang="en-GB" dirty="0" smtClean="0"/>
              <a:t>Put thing into your own words</a:t>
            </a:r>
          </a:p>
          <a:p>
            <a:pPr lvl="1"/>
            <a:r>
              <a:rPr lang="en-GB" dirty="0" smtClean="0"/>
              <a:t>Avoid copying the text</a:t>
            </a:r>
          </a:p>
          <a:p>
            <a:pPr lvl="1"/>
            <a:r>
              <a:rPr lang="en-GB" dirty="0" smtClean="0"/>
              <a:t>Re-arrange similar text</a:t>
            </a:r>
          </a:p>
          <a:p>
            <a:pPr lvl="1"/>
            <a:r>
              <a:rPr lang="en-GB" dirty="0" smtClean="0"/>
              <a:t>Ask yourself if you have included all important points</a:t>
            </a:r>
          </a:p>
          <a:p>
            <a:pPr marL="457200" indent="-457200">
              <a:buFont typeface="+mj-lt"/>
              <a:buAutoNum type="arabicPeriod"/>
            </a:pPr>
            <a:r>
              <a:rPr lang="en-GB" dirty="0" smtClean="0"/>
              <a:t>Context</a:t>
            </a:r>
          </a:p>
          <a:p>
            <a:pPr lvl="1"/>
            <a:r>
              <a:rPr lang="en-GB" dirty="0" smtClean="0"/>
              <a:t>State the meaning of the word</a:t>
            </a:r>
          </a:p>
          <a:p>
            <a:pPr lvl="1"/>
            <a:r>
              <a:rPr lang="en-GB" dirty="0" smtClean="0"/>
              <a:t>Quote and comment on words/phrases that led you to this</a:t>
            </a:r>
          </a:p>
          <a:p>
            <a:pPr marL="457200" indent="-457200">
              <a:buFont typeface="+mj-lt"/>
              <a:buAutoNum type="arabicPeriod"/>
            </a:pPr>
            <a:r>
              <a:rPr lang="en-GB" dirty="0" smtClean="0"/>
              <a:t>RAP</a:t>
            </a:r>
          </a:p>
          <a:p>
            <a:pPr lvl="1"/>
            <a:r>
              <a:rPr lang="en-GB" dirty="0" smtClean="0"/>
              <a:t>Read the passage</a:t>
            </a:r>
          </a:p>
          <a:p>
            <a:pPr lvl="1"/>
            <a:r>
              <a:rPr lang="en-GB" dirty="0" smtClean="0"/>
              <a:t>Ask yourself what the important points are</a:t>
            </a:r>
          </a:p>
          <a:p>
            <a:pPr lvl="1"/>
            <a:r>
              <a:rPr lang="en-GB" dirty="0" smtClean="0"/>
              <a:t>Put these points into your own words</a:t>
            </a:r>
          </a:p>
        </p:txBody>
      </p:sp>
    </p:spTree>
    <p:extLst>
      <p:ext uri="{BB962C8B-B14F-4D97-AF65-F5344CB8AC3E}">
        <p14:creationId xmlns:p14="http://schemas.microsoft.com/office/powerpoint/2010/main" val="3187290628"/>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answering questions of a full text</a:t>
            </a:r>
            <a:endParaRPr lang="en-GB" dirty="0"/>
          </a:p>
        </p:txBody>
      </p:sp>
      <p:sp>
        <p:nvSpPr>
          <p:cNvPr id="3" name="Content Placeholder 2"/>
          <p:cNvSpPr>
            <a:spLocks noGrp="1"/>
          </p:cNvSpPr>
          <p:nvPr>
            <p:ph idx="1"/>
          </p:nvPr>
        </p:nvSpPr>
        <p:spPr/>
        <p:txBody>
          <a:bodyPr/>
          <a:lstStyle/>
          <a:p>
            <a:pPr marL="0" indent="0">
              <a:buNone/>
            </a:pPr>
            <a:r>
              <a:rPr lang="en-GB" dirty="0" smtClean="0"/>
              <a:t>Passage 1 - Skateboards</a:t>
            </a:r>
            <a:endParaRPr lang="en-GB" dirty="0"/>
          </a:p>
        </p:txBody>
      </p:sp>
    </p:spTree>
    <p:extLst>
      <p:ext uri="{BB962C8B-B14F-4D97-AF65-F5344CB8AC3E}">
        <p14:creationId xmlns:p14="http://schemas.microsoft.com/office/powerpoint/2010/main" val="1656419620"/>
      </p:ext>
    </p:extLst>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ANALYSIS</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69729978"/>
      </p:ext>
    </p:extLst>
  </p:cSld>
  <p:clrMapOvr>
    <a:masterClrMapping/>
  </p:clrMapOvr>
  <p:transition>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To understand what an analysis question is asking you to do</a:t>
            </a:r>
          </a:p>
          <a:p>
            <a:pPr marL="457200" indent="-457200">
              <a:buFont typeface="+mj-lt"/>
              <a:buAutoNum type="arabicPeriod"/>
            </a:pPr>
            <a:r>
              <a:rPr lang="en-GB" dirty="0" smtClean="0"/>
              <a:t>To understand how to answer questions on word choice</a:t>
            </a:r>
            <a:endParaRPr lang="en-GB" dirty="0"/>
          </a:p>
        </p:txBody>
      </p:sp>
    </p:spTree>
    <p:extLst>
      <p:ext uri="{BB962C8B-B14F-4D97-AF65-F5344CB8AC3E}">
        <p14:creationId xmlns:p14="http://schemas.microsoft.com/office/powerpoint/2010/main" val="1386405145"/>
      </p:ext>
    </p:extLst>
  </p:cSld>
  <p:clrMapOvr>
    <a:masterClrMapping/>
  </p:clrMapOvr>
  <p:transition>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Questions… </a:t>
            </a:r>
            <a:br>
              <a:rPr lang="en-GB" dirty="0" smtClean="0"/>
            </a:br>
            <a:r>
              <a:rPr lang="en-GB" dirty="0" smtClean="0"/>
              <a:t>What are they?</a:t>
            </a:r>
            <a:endParaRPr lang="en-GB" dirty="0"/>
          </a:p>
        </p:txBody>
      </p:sp>
      <p:sp>
        <p:nvSpPr>
          <p:cNvPr id="3" name="Content Placeholder 2"/>
          <p:cNvSpPr>
            <a:spLocks noGrp="1"/>
          </p:cNvSpPr>
          <p:nvPr>
            <p:ph idx="1"/>
          </p:nvPr>
        </p:nvSpPr>
        <p:spPr>
          <a:xfrm>
            <a:off x="1573306" y="1277472"/>
            <a:ext cx="7570694" cy="5580528"/>
          </a:xfrm>
        </p:spPr>
        <p:txBody>
          <a:bodyPr>
            <a:normAutofit/>
          </a:bodyPr>
          <a:lstStyle/>
          <a:p>
            <a:r>
              <a:rPr lang="en-GB" dirty="0" smtClean="0"/>
              <a:t>Analysis questions ask you to comment on a writer’s use of particular techniques</a:t>
            </a:r>
          </a:p>
          <a:p>
            <a:endParaRPr lang="en-GB" dirty="0"/>
          </a:p>
          <a:p>
            <a:r>
              <a:rPr lang="en-GB" dirty="0" smtClean="0"/>
              <a:t>These techniques can include:</a:t>
            </a:r>
          </a:p>
          <a:p>
            <a:pPr lvl="1"/>
            <a:r>
              <a:rPr lang="en-GB" dirty="0" smtClean="0"/>
              <a:t>Word Choice</a:t>
            </a:r>
          </a:p>
          <a:p>
            <a:pPr lvl="1"/>
            <a:r>
              <a:rPr lang="en-GB" dirty="0" smtClean="0"/>
              <a:t>Tone</a:t>
            </a:r>
          </a:p>
          <a:p>
            <a:pPr lvl="1"/>
            <a:r>
              <a:rPr lang="en-GB" dirty="0" smtClean="0"/>
              <a:t>Sentence Structure</a:t>
            </a:r>
          </a:p>
          <a:p>
            <a:pPr lvl="1"/>
            <a:r>
              <a:rPr lang="en-GB" dirty="0" smtClean="0"/>
              <a:t>Punctuation</a:t>
            </a:r>
          </a:p>
          <a:p>
            <a:pPr lvl="1"/>
            <a:r>
              <a:rPr lang="en-GB" dirty="0" smtClean="0"/>
              <a:t>Imagery</a:t>
            </a:r>
          </a:p>
          <a:p>
            <a:pPr lvl="1"/>
            <a:endParaRPr lang="en-GB" dirty="0"/>
          </a:p>
          <a:p>
            <a:r>
              <a:rPr lang="en-GB" dirty="0" smtClean="0"/>
              <a:t>It is your job to work out why the technique is being used and explain what it adds to the passage</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1149302240"/>
      </p:ext>
    </p:extLst>
  </p:cSld>
  <p:clrMapOvr>
    <a:masterClrMapping/>
  </p:clrMapOvr>
  <p:transition>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Questions… </a:t>
            </a:r>
            <a:br>
              <a:rPr lang="en-GB" dirty="0" smtClean="0"/>
            </a:br>
            <a:r>
              <a:rPr lang="en-GB" dirty="0" smtClean="0"/>
              <a:t>What are they?</a:t>
            </a:r>
            <a:endParaRPr lang="en-GB" dirty="0"/>
          </a:p>
        </p:txBody>
      </p:sp>
      <p:sp>
        <p:nvSpPr>
          <p:cNvPr id="3" name="Content Placeholder 2"/>
          <p:cNvSpPr>
            <a:spLocks noGrp="1"/>
          </p:cNvSpPr>
          <p:nvPr>
            <p:ph idx="1"/>
          </p:nvPr>
        </p:nvSpPr>
        <p:spPr>
          <a:xfrm>
            <a:off x="1573306" y="1277472"/>
            <a:ext cx="7570694" cy="5580528"/>
          </a:xfrm>
        </p:spPr>
        <p:txBody>
          <a:bodyPr>
            <a:normAutofit/>
          </a:bodyPr>
          <a:lstStyle/>
          <a:p>
            <a:r>
              <a:rPr lang="en-GB" dirty="0" smtClean="0"/>
              <a:t>Over the course of the next few lessons, you will look at each of these different techniques</a:t>
            </a:r>
          </a:p>
          <a:p>
            <a:endParaRPr lang="en-GB" dirty="0"/>
          </a:p>
          <a:p>
            <a:r>
              <a:rPr lang="en-GB" dirty="0" smtClean="0"/>
              <a:t>Some analysis questions have a specific structure to their answer (such as imagery) which you will learn </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1</a:t>
            </a:r>
          </a:p>
        </p:txBody>
      </p:sp>
    </p:spTree>
    <p:extLst>
      <p:ext uri="{BB962C8B-B14F-4D97-AF65-F5344CB8AC3E}">
        <p14:creationId xmlns:p14="http://schemas.microsoft.com/office/powerpoint/2010/main" val="3369483801"/>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99" y="304800"/>
            <a:ext cx="7198217" cy="838200"/>
          </a:xfrm>
        </p:spPr>
        <p:txBody>
          <a:bodyPr/>
          <a:lstStyle/>
          <a:p>
            <a:r>
              <a:rPr lang="en-GB" dirty="0" smtClean="0"/>
              <a:t>Types of Understanding Questions</a:t>
            </a:r>
            <a:endParaRPr lang="en-GB" dirty="0"/>
          </a:p>
        </p:txBody>
      </p:sp>
      <p:sp>
        <p:nvSpPr>
          <p:cNvPr id="3" name="Content Placeholder 2"/>
          <p:cNvSpPr>
            <a:spLocks noGrp="1"/>
          </p:cNvSpPr>
          <p:nvPr>
            <p:ph idx="1"/>
          </p:nvPr>
        </p:nvSpPr>
        <p:spPr/>
        <p:txBody>
          <a:bodyPr/>
          <a:lstStyle/>
          <a:p>
            <a:r>
              <a:rPr lang="en-GB" dirty="0" smtClean="0"/>
              <a:t>There are a number of different types of understanding questions:</a:t>
            </a:r>
          </a:p>
          <a:p>
            <a:pPr lvl="1"/>
            <a:r>
              <a:rPr lang="en-GB" dirty="0" smtClean="0"/>
              <a:t>In your own words</a:t>
            </a:r>
          </a:p>
          <a:p>
            <a:pPr lvl="1"/>
            <a:r>
              <a:rPr lang="en-GB" dirty="0" smtClean="0"/>
              <a:t>Summarising</a:t>
            </a:r>
          </a:p>
          <a:p>
            <a:pPr lvl="1"/>
            <a:r>
              <a:rPr lang="en-GB" dirty="0" smtClean="0"/>
              <a:t>Context</a:t>
            </a:r>
          </a:p>
          <a:p>
            <a:pPr lvl="1"/>
            <a:endParaRPr lang="en-GB" dirty="0"/>
          </a:p>
          <a:p>
            <a:r>
              <a:rPr lang="en-GB" dirty="0" smtClean="0"/>
              <a:t>You will learn how to answer each of these different questions</a:t>
            </a:r>
          </a:p>
          <a:p>
            <a:pPr lvl="1"/>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1360583357"/>
      </p:ext>
    </p:extLst>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WORD CHOICE</a:t>
            </a:r>
            <a:endParaRPr lang="en-GB" dirty="0"/>
          </a:p>
        </p:txBody>
      </p:sp>
      <p:sp>
        <p:nvSpPr>
          <p:cNvPr id="5" name="Subtitle 4"/>
          <p:cNvSpPr>
            <a:spLocks noGrp="1"/>
          </p:cNvSpPr>
          <p:nvPr>
            <p:ph type="subTitle" idx="1"/>
          </p:nvPr>
        </p:nvSpPr>
        <p:spPr/>
        <p:txBody>
          <a:bodyPr/>
          <a:lstStyle/>
          <a:p>
            <a:r>
              <a:rPr lang="en-GB" dirty="0" smtClean="0"/>
              <a:t>Analysis Questions</a:t>
            </a:r>
            <a:endParaRPr lang="en-GB" dirty="0"/>
          </a:p>
        </p:txBody>
      </p:sp>
    </p:spTree>
    <p:extLst>
      <p:ext uri="{BB962C8B-B14F-4D97-AF65-F5344CB8AC3E}">
        <p14:creationId xmlns:p14="http://schemas.microsoft.com/office/powerpoint/2010/main" val="3110415404"/>
      </p:ext>
    </p:extLst>
  </p:cSld>
  <p:clrMapOvr>
    <a:masterClrMapping/>
  </p:clrMapOvr>
  <p:transition>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What is it?</a:t>
            </a:r>
            <a:endParaRPr lang="en-GB" dirty="0"/>
          </a:p>
        </p:txBody>
      </p:sp>
      <p:sp>
        <p:nvSpPr>
          <p:cNvPr id="3" name="Content Placeholder 2"/>
          <p:cNvSpPr>
            <a:spLocks noGrp="1"/>
          </p:cNvSpPr>
          <p:nvPr>
            <p:ph idx="1"/>
          </p:nvPr>
        </p:nvSpPr>
        <p:spPr/>
        <p:txBody>
          <a:bodyPr/>
          <a:lstStyle/>
          <a:p>
            <a:r>
              <a:rPr lang="en-GB" dirty="0" smtClean="0"/>
              <a:t>Questions that ask about word choice are really asking you to pick out and comment on a writer’s use of unusual words</a:t>
            </a:r>
          </a:p>
          <a:p>
            <a:endParaRPr lang="en-GB" dirty="0"/>
          </a:p>
          <a:p>
            <a:r>
              <a:rPr lang="en-GB" dirty="0" smtClean="0"/>
              <a:t>The words that you might identify for word choice questions are usually variations of simple words</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903098286"/>
      </p:ext>
    </p:extLst>
  </p:cSld>
  <p:clrMapOvr>
    <a:masterClrMapping/>
  </p:clrMapOvr>
  <p:transition>
    <p:fade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Discuss in your pairs</a:t>
            </a:r>
            <a:endParaRPr lang="en-GB" dirty="0"/>
          </a:p>
        </p:txBody>
      </p:sp>
      <p:sp>
        <p:nvSpPr>
          <p:cNvPr id="3" name="Content Placeholder 2"/>
          <p:cNvSpPr>
            <a:spLocks noGrp="1"/>
          </p:cNvSpPr>
          <p:nvPr>
            <p:ph idx="1"/>
          </p:nvPr>
        </p:nvSpPr>
        <p:spPr/>
        <p:txBody>
          <a:bodyPr/>
          <a:lstStyle/>
          <a:p>
            <a:r>
              <a:rPr lang="en-GB" dirty="0" smtClean="0"/>
              <a:t>Look at the two sentences below. </a:t>
            </a:r>
          </a:p>
          <a:p>
            <a:endParaRPr lang="en-GB" dirty="0" smtClean="0"/>
          </a:p>
          <a:p>
            <a:pPr lvl="1"/>
            <a:r>
              <a:rPr lang="en-GB" dirty="0" smtClean="0"/>
              <a:t>What is the difference between them?</a:t>
            </a:r>
          </a:p>
          <a:p>
            <a:pPr lvl="1"/>
            <a:r>
              <a:rPr lang="en-GB" dirty="0" smtClean="0"/>
              <a:t>How is the meaning of each sentence changed?</a:t>
            </a:r>
          </a:p>
          <a:p>
            <a:pPr lvl="1"/>
            <a:endParaRPr lang="en-GB" dirty="0"/>
          </a:p>
          <a:p>
            <a:endParaRPr lang="en-GB" dirty="0" smtClean="0"/>
          </a:p>
          <a:p>
            <a:r>
              <a:rPr lang="en-GB" dirty="0" smtClean="0"/>
              <a:t>Joe walked along the corridor to his class.</a:t>
            </a:r>
          </a:p>
          <a:p>
            <a:endParaRPr lang="en-GB" dirty="0"/>
          </a:p>
          <a:p>
            <a:r>
              <a:rPr lang="en-GB" dirty="0" smtClean="0"/>
              <a:t>Joe bolted along the corridor to his class.</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396550859"/>
      </p:ext>
    </p:extLst>
  </p:cSld>
  <p:clrMapOvr>
    <a:masterClrMapping/>
  </p:clrMapOvr>
  <p:transition>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Denotation vs. Connotation</a:t>
            </a:r>
            <a:endParaRPr lang="en-GB" dirty="0"/>
          </a:p>
        </p:txBody>
      </p:sp>
      <p:sp>
        <p:nvSpPr>
          <p:cNvPr id="3" name="Content Placeholder 2"/>
          <p:cNvSpPr>
            <a:spLocks noGrp="1"/>
          </p:cNvSpPr>
          <p:nvPr>
            <p:ph idx="1"/>
          </p:nvPr>
        </p:nvSpPr>
        <p:spPr/>
        <p:txBody>
          <a:bodyPr/>
          <a:lstStyle/>
          <a:p>
            <a:r>
              <a:rPr lang="en-GB" dirty="0" smtClean="0"/>
              <a:t>In word choice questions, you have to show that you both the </a:t>
            </a:r>
            <a:r>
              <a:rPr lang="en-GB" b="1" dirty="0" smtClean="0"/>
              <a:t>denotation</a:t>
            </a:r>
            <a:r>
              <a:rPr lang="en-GB" dirty="0" smtClean="0"/>
              <a:t> and </a:t>
            </a:r>
            <a:r>
              <a:rPr lang="en-GB" b="1" dirty="0" smtClean="0"/>
              <a:t>connotation</a:t>
            </a:r>
            <a:r>
              <a:rPr lang="en-GB" dirty="0" smtClean="0"/>
              <a:t> of particular words that you have identified</a:t>
            </a:r>
          </a:p>
          <a:p>
            <a:endParaRPr lang="en-GB" dirty="0"/>
          </a:p>
          <a:p>
            <a:r>
              <a:rPr lang="en-GB" b="1" dirty="0" smtClean="0"/>
              <a:t>Denotation</a:t>
            </a:r>
            <a:r>
              <a:rPr lang="en-GB" dirty="0" smtClean="0"/>
              <a:t> is the actual meaning of a word. The definition.</a:t>
            </a:r>
          </a:p>
          <a:p>
            <a:endParaRPr lang="en-GB" b="1" dirty="0"/>
          </a:p>
          <a:p>
            <a:r>
              <a:rPr lang="en-GB" b="1" dirty="0" smtClean="0"/>
              <a:t>Connotation </a:t>
            </a:r>
            <a:r>
              <a:rPr lang="en-GB" dirty="0" smtClean="0"/>
              <a:t>refers to the ideas we associate with a word.</a:t>
            </a:r>
            <a:endParaRPr lang="en-GB" b="1"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469252650"/>
      </p:ext>
    </p:extLst>
  </p:cSld>
  <p:clrMapOvr>
    <a:masterClrMapping/>
  </p:clrMapOvr>
  <p:transition>
    <p:fade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Association Game</a:t>
            </a:r>
            <a:endParaRPr lang="en-GB" dirty="0"/>
          </a:p>
        </p:txBody>
      </p:sp>
      <p:sp>
        <p:nvSpPr>
          <p:cNvPr id="3" name="Content Placeholder 2"/>
          <p:cNvSpPr>
            <a:spLocks noGrp="1"/>
          </p:cNvSpPr>
          <p:nvPr>
            <p:ph idx="1"/>
          </p:nvPr>
        </p:nvSpPr>
        <p:spPr/>
        <p:txBody>
          <a:bodyPr/>
          <a:lstStyle/>
          <a:p>
            <a:r>
              <a:rPr lang="en-GB" dirty="0" smtClean="0"/>
              <a:t>I am going to say a word to the class. </a:t>
            </a:r>
          </a:p>
          <a:p>
            <a:r>
              <a:rPr lang="en-GB" dirty="0" smtClean="0"/>
              <a:t>I will ask someone to say the first work they think of when they hear that word</a:t>
            </a:r>
          </a:p>
          <a:p>
            <a:r>
              <a:rPr lang="en-GB" dirty="0" smtClean="0"/>
              <a:t>The next person should say what they think of when they hear the word said by the person before</a:t>
            </a:r>
          </a:p>
          <a:p>
            <a:r>
              <a:rPr lang="en-GB" dirty="0" smtClean="0"/>
              <a:t>This should go around the class</a:t>
            </a:r>
          </a:p>
          <a:p>
            <a:endParaRPr lang="en-GB" dirty="0"/>
          </a:p>
          <a:p>
            <a:r>
              <a:rPr lang="en-GB" dirty="0" smtClean="0"/>
              <a:t>See the next slide for an example</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597535761"/>
      </p:ext>
    </p:extLst>
  </p:cSld>
  <p:clrMapOvr>
    <a:masterClrMapping/>
  </p:clrMapOvr>
  <p:transition>
    <p:fade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Association Game</a:t>
            </a:r>
            <a:endParaRPr lang="en-GB" dirty="0"/>
          </a:p>
        </p:txBody>
      </p:sp>
      <p:sp>
        <p:nvSpPr>
          <p:cNvPr id="3" name="Content Placeholder 2"/>
          <p:cNvSpPr>
            <a:spLocks noGrp="1"/>
          </p:cNvSpPr>
          <p:nvPr>
            <p:ph idx="1"/>
          </p:nvPr>
        </p:nvSpPr>
        <p:spPr>
          <a:xfrm>
            <a:off x="1752600" y="1395412"/>
            <a:ext cx="7010400" cy="5462587"/>
          </a:xfrm>
        </p:spPr>
        <p:txBody>
          <a:bodyPr/>
          <a:lstStyle/>
          <a:p>
            <a:pPr marL="0" indent="0">
              <a:buNone/>
            </a:pPr>
            <a:r>
              <a:rPr lang="en-GB" dirty="0" smtClean="0"/>
              <a:t>Mr McVicar: Blue</a:t>
            </a:r>
          </a:p>
          <a:p>
            <a:pPr marL="0" indent="0">
              <a:buNone/>
            </a:pPr>
            <a:r>
              <a:rPr lang="en-GB" dirty="0" smtClean="0"/>
              <a:t>Laura: Cold</a:t>
            </a:r>
          </a:p>
          <a:p>
            <a:pPr marL="0" indent="0">
              <a:buNone/>
            </a:pPr>
            <a:r>
              <a:rPr lang="en-GB" dirty="0" smtClean="0"/>
              <a:t>Jane: Ice</a:t>
            </a:r>
          </a:p>
          <a:p>
            <a:pPr marL="0" indent="0">
              <a:buNone/>
            </a:pPr>
            <a:r>
              <a:rPr lang="en-GB" dirty="0" smtClean="0"/>
              <a:t>Sam: North Pole</a:t>
            </a:r>
          </a:p>
          <a:p>
            <a:pPr marL="0" indent="0">
              <a:buNone/>
            </a:pPr>
            <a:r>
              <a:rPr lang="en-GB" dirty="0" smtClean="0"/>
              <a:t>John: Christmas</a:t>
            </a:r>
          </a:p>
          <a:p>
            <a:pPr marL="0" indent="0">
              <a:buNone/>
            </a:pPr>
            <a:r>
              <a:rPr lang="en-GB" dirty="0" smtClean="0"/>
              <a:t>Sarah: Family</a:t>
            </a:r>
          </a:p>
          <a:p>
            <a:pPr marL="0" indent="0">
              <a:buNone/>
            </a:pPr>
            <a:r>
              <a:rPr lang="en-GB" dirty="0" smtClean="0"/>
              <a:t>Paul: Love</a:t>
            </a:r>
          </a:p>
          <a:p>
            <a:pPr marL="0" indent="0">
              <a:buNone/>
            </a:pPr>
            <a:r>
              <a:rPr lang="en-GB" dirty="0" smtClean="0"/>
              <a:t>Lisa: Heart</a:t>
            </a:r>
          </a:p>
          <a:p>
            <a:pPr marL="0" indent="0">
              <a:buNone/>
            </a:pPr>
            <a:endParaRPr lang="en-GB" dirty="0"/>
          </a:p>
          <a:p>
            <a:pPr marL="0" indent="0">
              <a:buNone/>
            </a:pPr>
            <a:r>
              <a:rPr lang="en-GB" dirty="0" smtClean="0"/>
              <a:t>Etc...</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42420249"/>
      </p:ext>
    </p:extLst>
  </p:cSld>
  <p:clrMapOvr>
    <a:masterClrMapping/>
  </p:clrMapOvr>
  <p:transition>
    <p:fade thruBlk="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How to answer the questions…</a:t>
            </a:r>
            <a:endParaRPr lang="en-GB" dirty="0"/>
          </a:p>
        </p:txBody>
      </p:sp>
      <p:sp>
        <p:nvSpPr>
          <p:cNvPr id="3" name="Content Placeholder 2"/>
          <p:cNvSpPr>
            <a:spLocks noGrp="1"/>
          </p:cNvSpPr>
          <p:nvPr>
            <p:ph idx="1"/>
          </p:nvPr>
        </p:nvSpPr>
        <p:spPr/>
        <p:txBody>
          <a:bodyPr/>
          <a:lstStyle/>
          <a:p>
            <a:r>
              <a:rPr lang="en-GB" dirty="0" smtClean="0"/>
              <a:t>When you are answering a word choice question, you are explaining the </a:t>
            </a:r>
            <a:r>
              <a:rPr lang="en-GB" b="1" dirty="0" smtClean="0"/>
              <a:t>connotation</a:t>
            </a:r>
            <a:r>
              <a:rPr lang="en-GB" dirty="0" smtClean="0"/>
              <a:t> of a word. </a:t>
            </a:r>
          </a:p>
          <a:p>
            <a:r>
              <a:rPr lang="en-GB" b="1" dirty="0" smtClean="0"/>
              <a:t>The words have been used because of their connotations</a:t>
            </a:r>
          </a:p>
          <a:p>
            <a:r>
              <a:rPr lang="en-GB" dirty="0" smtClean="0"/>
              <a:t>You should lay out your answer in the following format</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13244619"/>
      </p:ext>
    </p:extLst>
  </p:cSld>
  <p:clrMapOvr>
    <a:masterClrMapping/>
  </p:clrMapOvr>
  <p:transition>
    <p:fade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Laying out an answer</a:t>
            </a:r>
            <a:endParaRPr lang="en-GB" dirty="0"/>
          </a:p>
        </p:txBody>
      </p:sp>
      <p:sp>
        <p:nvSpPr>
          <p:cNvPr id="3" name="Content Placeholder 2"/>
          <p:cNvSpPr>
            <a:spLocks noGrp="1"/>
          </p:cNvSpPr>
          <p:nvPr>
            <p:ph idx="1"/>
          </p:nvPr>
        </p:nvSpPr>
        <p:spPr/>
        <p:txBody>
          <a:bodyPr/>
          <a:lstStyle/>
          <a:p>
            <a:pPr marL="0" indent="0">
              <a:buNone/>
            </a:pPr>
            <a:r>
              <a:rPr lang="en-GB" dirty="0" smtClean="0"/>
              <a:t>The word “__________” suggests that ________________________________________________________________________________</a:t>
            </a:r>
          </a:p>
          <a:p>
            <a:pPr marL="0" indent="0">
              <a:buNone/>
            </a:pPr>
            <a:endParaRPr lang="en-GB" dirty="0"/>
          </a:p>
          <a:p>
            <a:pPr marL="0" indent="0" algn="ctr">
              <a:buNone/>
            </a:pPr>
            <a:r>
              <a:rPr lang="en-GB" dirty="0" smtClean="0"/>
              <a:t>OR</a:t>
            </a:r>
          </a:p>
          <a:p>
            <a:pPr marL="0" indent="0" algn="ctr">
              <a:buNone/>
            </a:pPr>
            <a:endParaRPr lang="en-GB" dirty="0"/>
          </a:p>
          <a:p>
            <a:pPr marL="0" indent="0">
              <a:buNone/>
            </a:pPr>
            <a:r>
              <a:rPr lang="en-GB" dirty="0" smtClean="0"/>
              <a:t>“___________” makes us think about ________________________________________________________________________________</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646360826"/>
      </p:ext>
    </p:extLst>
  </p:cSld>
  <p:clrMapOvr>
    <a:masterClrMapping/>
  </p:clrMapOvr>
  <p:transition>
    <p:fade thruBlk="1"/>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An example</a:t>
            </a:r>
            <a:endParaRPr lang="en-GB" dirty="0"/>
          </a:p>
        </p:txBody>
      </p:sp>
      <p:sp>
        <p:nvSpPr>
          <p:cNvPr id="3" name="Content Placeholder 2"/>
          <p:cNvSpPr>
            <a:spLocks noGrp="1"/>
          </p:cNvSpPr>
          <p:nvPr>
            <p:ph idx="1"/>
          </p:nvPr>
        </p:nvSpPr>
        <p:spPr>
          <a:xfrm>
            <a:off x="1752600" y="1395413"/>
            <a:ext cx="7010400" cy="5180200"/>
          </a:xfrm>
        </p:spPr>
        <p:txBody>
          <a:bodyPr/>
          <a:lstStyle/>
          <a:p>
            <a:pPr marL="0" indent="0">
              <a:buNone/>
            </a:pPr>
            <a:r>
              <a:rPr lang="en-GB" dirty="0" smtClean="0"/>
              <a:t>I gazed upon the schoolroom into which he took me, as the most forlorn and desolate place I had ever seen. I see it now. A long room with three long rows of desks, and six of forms, and bristling all round with pegs for hats and slates. Scraps of old copybooks and exercises litter the dirty floor. There is a strange unwholesome smell upon the room, like mildewed corduroys, sweet apples wanting air, and rotten books.</a:t>
            </a:r>
          </a:p>
          <a:p>
            <a:pPr marL="0" indent="0">
              <a:buNone/>
            </a:pPr>
            <a:endParaRPr lang="en-GB" dirty="0"/>
          </a:p>
          <a:p>
            <a:pPr marL="0" indent="0">
              <a:buNone/>
            </a:pPr>
            <a:r>
              <a:rPr lang="en-GB" dirty="0" smtClean="0"/>
              <a:t>Comment on the writers use of word choice in line 6. </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253376507"/>
      </p:ext>
    </p:extLst>
  </p:cSld>
  <p:clrMapOvr>
    <a:masterClrMapping/>
  </p:clrMapOvr>
  <p:transition>
    <p:fade thruBlk="1"/>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An example</a:t>
            </a:r>
            <a:endParaRPr lang="en-GB" dirty="0"/>
          </a:p>
        </p:txBody>
      </p:sp>
      <p:sp>
        <p:nvSpPr>
          <p:cNvPr id="3" name="Content Placeholder 2"/>
          <p:cNvSpPr>
            <a:spLocks noGrp="1"/>
          </p:cNvSpPr>
          <p:nvPr>
            <p:ph idx="1"/>
          </p:nvPr>
        </p:nvSpPr>
        <p:spPr>
          <a:xfrm>
            <a:off x="1752600" y="1395413"/>
            <a:ext cx="7010400" cy="5180200"/>
          </a:xfrm>
        </p:spPr>
        <p:txBody>
          <a:bodyPr/>
          <a:lstStyle/>
          <a:p>
            <a:pPr marL="0" indent="0">
              <a:buNone/>
            </a:pPr>
            <a:r>
              <a:rPr lang="en-GB" dirty="0" smtClean="0"/>
              <a:t>I gazed upon the schoolroom into which he took me, as the most forlorn and desolate place I had ever seen. I see it now. A long room with three long rows of desks, and six of forms, and bristling all round with pegs for hats and slates. Scraps of </a:t>
            </a:r>
            <a:r>
              <a:rPr lang="en-GB" dirty="0" smtClean="0">
                <a:solidFill>
                  <a:srgbClr val="FF0000"/>
                </a:solidFill>
              </a:rPr>
              <a:t>old copybooks and exercises </a:t>
            </a:r>
            <a:r>
              <a:rPr lang="en-GB" dirty="0" smtClean="0">
                <a:solidFill>
                  <a:srgbClr val="0070C0"/>
                </a:solidFill>
              </a:rPr>
              <a:t>litter</a:t>
            </a:r>
            <a:r>
              <a:rPr lang="en-GB" dirty="0" smtClean="0">
                <a:solidFill>
                  <a:srgbClr val="FF0000"/>
                </a:solidFill>
              </a:rPr>
              <a:t> the dirty floor</a:t>
            </a:r>
            <a:r>
              <a:rPr lang="en-GB" dirty="0" smtClean="0"/>
              <a:t>. There is a strange unwholesome smell upon the room, like mildewed corduroys, sweet apples wanting air, and rotten books.</a:t>
            </a:r>
          </a:p>
          <a:p>
            <a:pPr marL="0" indent="0">
              <a:buNone/>
            </a:pPr>
            <a:endParaRPr lang="en-GB" b="1" dirty="0"/>
          </a:p>
          <a:p>
            <a:pPr marL="0" indent="0">
              <a:buNone/>
            </a:pPr>
            <a:r>
              <a:rPr lang="en-GB" b="1" dirty="0" smtClean="0"/>
              <a:t>First task – Find the line and identify the word choice!</a:t>
            </a:r>
            <a:endParaRPr lang="en-GB" b="1"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741970227"/>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a:t>
            </a:r>
            <a:endParaRPr lang="en-GB" dirty="0"/>
          </a:p>
        </p:txBody>
      </p:sp>
      <p:sp>
        <p:nvSpPr>
          <p:cNvPr id="3" name="Content Placeholder 2"/>
          <p:cNvSpPr>
            <a:spLocks noGrp="1"/>
          </p:cNvSpPr>
          <p:nvPr>
            <p:ph idx="1"/>
          </p:nvPr>
        </p:nvSpPr>
        <p:spPr/>
        <p:txBody>
          <a:bodyPr/>
          <a:lstStyle/>
          <a:p>
            <a:r>
              <a:rPr lang="en-GB" dirty="0" smtClean="0"/>
              <a:t>A large number of Understanding questions asks you to show that you know what the writer is saying by translating important information into your own words</a:t>
            </a:r>
          </a:p>
          <a:p>
            <a:endParaRPr lang="en-GB" dirty="0"/>
          </a:p>
          <a:p>
            <a:r>
              <a:rPr lang="en-GB" dirty="0" smtClean="0"/>
              <a:t>Having an extensive vocabulary will help you with this task. Your teacher can provide you with spelling lists to improve your knowledge if you need help with these questions</a:t>
            </a:r>
            <a:endParaRPr lang="en-GB" dirty="0"/>
          </a:p>
        </p:txBody>
      </p:sp>
      <p:sp>
        <p:nvSpPr>
          <p:cNvPr id="5" name="TextBox 4"/>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3882662975"/>
      </p:ext>
    </p:extLst>
  </p:cSld>
  <p:clrMapOvr>
    <a:masterClrMapping/>
  </p:clrMapOvr>
  <p:transition>
    <p:fade thruBlk="1"/>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An example</a:t>
            </a:r>
            <a:endParaRPr lang="en-GB" dirty="0"/>
          </a:p>
        </p:txBody>
      </p:sp>
      <p:sp>
        <p:nvSpPr>
          <p:cNvPr id="3" name="Content Placeholder 2"/>
          <p:cNvSpPr>
            <a:spLocks noGrp="1"/>
          </p:cNvSpPr>
          <p:nvPr>
            <p:ph idx="1"/>
          </p:nvPr>
        </p:nvSpPr>
        <p:spPr/>
        <p:txBody>
          <a:bodyPr/>
          <a:lstStyle/>
          <a:p>
            <a:r>
              <a:rPr lang="en-GB" b="1" dirty="0" smtClean="0"/>
              <a:t>Next task… What are the connotations of the word – LITTER</a:t>
            </a:r>
          </a:p>
          <a:p>
            <a:endParaRPr lang="en-GB" b="1" dirty="0"/>
          </a:p>
          <a:p>
            <a:r>
              <a:rPr lang="en-GB" dirty="0" smtClean="0"/>
              <a:t>Untidy</a:t>
            </a:r>
          </a:p>
          <a:p>
            <a:r>
              <a:rPr lang="en-GB" dirty="0" smtClean="0"/>
              <a:t>Messy</a:t>
            </a:r>
          </a:p>
          <a:p>
            <a:r>
              <a:rPr lang="en-GB" dirty="0" smtClean="0"/>
              <a:t>Without care</a:t>
            </a:r>
          </a:p>
          <a:p>
            <a:r>
              <a:rPr lang="en-GB" dirty="0" smtClean="0"/>
              <a:t>Thrown away</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786855514"/>
      </p:ext>
    </p:extLst>
  </p:cSld>
  <p:clrMapOvr>
    <a:masterClrMapping/>
  </p:clrMapOvr>
  <p:transition>
    <p:fade thruBlk="1"/>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Choice…</a:t>
            </a:r>
            <a:br>
              <a:rPr lang="en-GB" dirty="0" smtClean="0"/>
            </a:br>
            <a:r>
              <a:rPr lang="en-GB" dirty="0" smtClean="0"/>
              <a:t>An example answer</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solidFill>
                  <a:srgbClr val="FF0000"/>
                </a:solidFill>
              </a:rPr>
              <a:t>The word </a:t>
            </a:r>
            <a:r>
              <a:rPr lang="en-GB" dirty="0" smtClean="0"/>
              <a:t>“litter” </a:t>
            </a:r>
            <a:r>
              <a:rPr lang="en-GB" dirty="0" smtClean="0">
                <a:solidFill>
                  <a:srgbClr val="FF0000"/>
                </a:solidFill>
              </a:rPr>
              <a:t>suggests that </a:t>
            </a:r>
            <a:r>
              <a:rPr lang="en-GB" dirty="0" smtClean="0"/>
              <a:t>the things on the floor have been thrown there without care giving the impression of the room being untidy and unclean.</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543436789"/>
      </p:ext>
    </p:extLst>
  </p:cSld>
  <p:clrMapOvr>
    <a:masterClrMapping/>
  </p:clrMapOvr>
  <p:transition>
    <p:fade thruBlk="1"/>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p:txBody>
          <a:bodyPr/>
          <a:lstStyle/>
          <a:p>
            <a:pPr marL="0" indent="0">
              <a:buNone/>
            </a:pPr>
            <a:r>
              <a:rPr lang="en-GB" dirty="0"/>
              <a:t>“I could have burst into tears at that moment but I managed to control my feelings. Half an hour afterwards I slunk into the stable yard with a sinking heart. No one seemed to be about.”</a:t>
            </a:r>
          </a:p>
          <a:p>
            <a:pPr marL="0" indent="0">
              <a:buNone/>
            </a:pPr>
            <a:endParaRPr lang="en-GB" dirty="0" smtClean="0"/>
          </a:p>
          <a:p>
            <a:pPr marL="0" indent="0">
              <a:buNone/>
            </a:pPr>
            <a:endParaRPr lang="en-GB" dirty="0"/>
          </a:p>
          <a:p>
            <a:pPr marL="0" indent="0">
              <a:buNone/>
            </a:pPr>
            <a:r>
              <a:rPr lang="en-GB" dirty="0" smtClean="0"/>
              <a:t>Quote </a:t>
            </a:r>
            <a:r>
              <a:rPr lang="en-GB" dirty="0"/>
              <a:t>the word which suggests the writer is so embarrassed he does not wish to be seen.</a:t>
            </a:r>
          </a:p>
          <a:p>
            <a:pPr marL="0" indent="0">
              <a:buNone/>
            </a:pP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3279395918"/>
      </p:ext>
    </p:extLst>
  </p:cSld>
  <p:clrMapOvr>
    <a:masterClrMapping/>
  </p:clrMapOvr>
  <p:transition>
    <p:fade thruBlk="1"/>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lstStyle/>
          <a:p>
            <a:pPr marL="0" indent="0">
              <a:buNone/>
            </a:pPr>
            <a:r>
              <a:rPr lang="en-GB" dirty="0" smtClean="0"/>
              <a:t>My guest was lying sprawled on his back. There was a long knife through his heart which skewered him to the floor.</a:t>
            </a:r>
          </a:p>
          <a:p>
            <a:pPr marL="0" indent="0">
              <a:buNone/>
            </a:pPr>
            <a:endParaRPr lang="en-GB" dirty="0"/>
          </a:p>
          <a:p>
            <a:pPr marL="457200" indent="-457200">
              <a:buAutoNum type="alphaLcParenR"/>
            </a:pPr>
            <a:r>
              <a:rPr lang="en-GB" dirty="0" smtClean="0"/>
              <a:t>What does the word ‘sprawled’ add to the picture of the way in which the man’s body was lying?</a:t>
            </a:r>
          </a:p>
          <a:p>
            <a:pPr marL="457200" indent="-457200">
              <a:buAutoNum type="alphaLcParenR"/>
            </a:pPr>
            <a:endParaRPr lang="en-GB" dirty="0"/>
          </a:p>
          <a:p>
            <a:pPr marL="457200" indent="-457200">
              <a:buAutoNum type="alphaLcParenR"/>
            </a:pPr>
            <a:r>
              <a:rPr lang="en-GB" dirty="0" smtClean="0"/>
              <a:t>Explain how the word ‘skewered’ adds to the horror of the scene.</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185846720"/>
      </p:ext>
    </p:extLst>
  </p:cSld>
  <p:clrMapOvr>
    <a:masterClrMapping/>
  </p:clrMapOvr>
  <p:transition>
    <p:fade thruBlk="1"/>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a:t>
            </a:r>
            <a:endParaRPr lang="en-GB" dirty="0"/>
          </a:p>
        </p:txBody>
      </p:sp>
      <p:sp>
        <p:nvSpPr>
          <p:cNvPr id="3" name="Content Placeholder 2"/>
          <p:cNvSpPr>
            <a:spLocks noGrp="1"/>
          </p:cNvSpPr>
          <p:nvPr>
            <p:ph idx="1"/>
          </p:nvPr>
        </p:nvSpPr>
        <p:spPr/>
        <p:txBody>
          <a:bodyPr/>
          <a:lstStyle/>
          <a:p>
            <a:pPr marL="0" indent="0">
              <a:buNone/>
            </a:pPr>
            <a:r>
              <a:rPr lang="en-GB" dirty="0" smtClean="0"/>
              <a:t>The figure was shrouded in a garment of deepest black which concealed its head, its face, its form and left nothing of it visible except one outstretched hand.</a:t>
            </a:r>
          </a:p>
          <a:p>
            <a:pPr marL="0" indent="0">
              <a:buNone/>
            </a:pPr>
            <a:endParaRPr lang="en-GB" dirty="0"/>
          </a:p>
          <a:p>
            <a:pPr marL="457200" indent="-457200">
              <a:buAutoNum type="alphaLcParenR"/>
            </a:pPr>
            <a:r>
              <a:rPr lang="en-GB" dirty="0" smtClean="0"/>
              <a:t>What </a:t>
            </a:r>
            <a:r>
              <a:rPr lang="en-GB" dirty="0"/>
              <a:t>associations does the choice of “shrouded” add to this scene</a:t>
            </a:r>
            <a:r>
              <a:rPr lang="en-GB" dirty="0" smtClean="0"/>
              <a:t>? </a:t>
            </a:r>
          </a:p>
          <a:p>
            <a:pPr marL="0" indent="0">
              <a:buNone/>
            </a:pPr>
            <a:endParaRPr lang="en-GB" dirty="0"/>
          </a:p>
          <a:p>
            <a:pPr marL="0" indent="0">
              <a:buNone/>
            </a:pP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831155207"/>
      </p:ext>
    </p:extLst>
  </p:cSld>
  <p:clrMapOvr>
    <a:masterClrMapping/>
  </p:clrMapOvr>
  <p:transition>
    <p:fade thruBlk="1"/>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a:xfrm>
            <a:off x="1752600" y="1395412"/>
            <a:ext cx="7391400" cy="5462587"/>
          </a:xfrm>
        </p:spPr>
        <p:txBody>
          <a:bodyPr/>
          <a:lstStyle/>
          <a:p>
            <a:pPr marL="0" indent="0">
              <a:buNone/>
            </a:pPr>
            <a:r>
              <a:rPr lang="en-GB" dirty="0"/>
              <a:t>Back in the main trench, I stood on the fire-step to watch the sky whitening. Sad and stricken the country emerged. I could see the ruined village below the hill and the leafless trees that waited like sentries up by </a:t>
            </a:r>
            <a:r>
              <a:rPr lang="en-GB" dirty="0" err="1"/>
              <a:t>Contalmaison</a:t>
            </a:r>
            <a:r>
              <a:rPr lang="en-GB" dirty="0"/>
              <a:t>. Down in the craters the dead water took a dull gleam from the sky. I stared at the tangles of wire and the leaning posts, and there seemed no sort of comfort left in life. My steel hat was heavy on my head while I thought how I’d been on leave last month</a:t>
            </a:r>
            <a:r>
              <a:rPr lang="en-GB" dirty="0" smtClean="0"/>
              <a:t>.</a:t>
            </a:r>
          </a:p>
          <a:p>
            <a:pPr marL="0" indent="0">
              <a:buNone/>
            </a:pPr>
            <a:endParaRPr lang="en-GB" dirty="0"/>
          </a:p>
          <a:p>
            <a:pPr marL="0" indent="0">
              <a:buNone/>
            </a:pPr>
            <a:r>
              <a:rPr lang="en-GB" dirty="0" smtClean="0"/>
              <a:t>Comment of any of the writer’s use of word choice in this extract.</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4018904469"/>
      </p:ext>
    </p:extLst>
  </p:cSld>
  <p:clrMapOvr>
    <a:masterClrMapping/>
  </p:clrMapOvr>
  <p:transition>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a:xfrm>
            <a:off x="1752600" y="1395412"/>
            <a:ext cx="7010400" cy="5462587"/>
          </a:xfrm>
        </p:spPr>
        <p:txBody>
          <a:bodyPr/>
          <a:lstStyle/>
          <a:p>
            <a:pPr marL="0" indent="0">
              <a:buNone/>
            </a:pPr>
            <a:r>
              <a:rPr lang="en-GB" dirty="0"/>
              <a:t>I gazed upon the schoolroom into which he took me, as the most forlorn and desolate place I had ever seen. I see it now. A long room with three long rows of desks, and six of forms, and bristling all round with pegs for hats and slates. Scraps of old copybooks and exercises litter the dirty floor. There is a strange unwholesome smell upon the room, like mildewed corduroys, sweet apples wanting air, and rotten books.</a:t>
            </a:r>
          </a:p>
          <a:p>
            <a:pPr marL="0" indent="0">
              <a:buNone/>
            </a:pPr>
            <a:endParaRPr lang="en-GB" dirty="0"/>
          </a:p>
          <a:p>
            <a:pPr marL="0" indent="0">
              <a:buNone/>
            </a:pPr>
            <a:r>
              <a:rPr lang="en-GB" dirty="0"/>
              <a:t>Comment </a:t>
            </a:r>
            <a:r>
              <a:rPr lang="en-GB" dirty="0" smtClean="0"/>
              <a:t>on </a:t>
            </a:r>
            <a:r>
              <a:rPr lang="en-GB" b="1" dirty="0" smtClean="0"/>
              <a:t>one</a:t>
            </a:r>
            <a:r>
              <a:rPr lang="en-GB" dirty="0" smtClean="0"/>
              <a:t> of the </a:t>
            </a:r>
            <a:r>
              <a:rPr lang="en-GB" dirty="0"/>
              <a:t>writers use of word choice in </a:t>
            </a:r>
            <a:r>
              <a:rPr lang="en-GB" dirty="0" smtClean="0"/>
              <a:t>line 2.</a:t>
            </a:r>
            <a:endParaRPr lang="en-GB" dirty="0"/>
          </a:p>
          <a:p>
            <a:pPr marL="0" indent="0">
              <a:buNone/>
            </a:pP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699164787"/>
      </p:ext>
    </p:extLst>
  </p:cSld>
  <p:clrMapOvr>
    <a:masterClrMapping/>
  </p:clrMapOvr>
  <p:transition>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a:xfrm>
            <a:off x="1752600" y="1395413"/>
            <a:ext cx="7010400" cy="2006693"/>
          </a:xfrm>
        </p:spPr>
        <p:txBody>
          <a:bodyPr/>
          <a:lstStyle/>
          <a:p>
            <a:pPr marL="457200" indent="-457200">
              <a:buFont typeface="+mj-lt"/>
              <a:buAutoNum type="arabicPeriod"/>
            </a:pPr>
            <a:r>
              <a:rPr lang="en-GB" dirty="0"/>
              <a:t>To understand what an analysis question is asking you to do</a:t>
            </a:r>
          </a:p>
          <a:p>
            <a:pPr marL="457200" indent="-457200">
              <a:buFont typeface="+mj-lt"/>
              <a:buAutoNum type="arabicPeriod"/>
            </a:pPr>
            <a:r>
              <a:rPr lang="en-GB" dirty="0"/>
              <a:t>To understand how to answer questions on word choice</a:t>
            </a:r>
          </a:p>
          <a:p>
            <a:endParaRPr lang="en-GB" dirty="0"/>
          </a:p>
        </p:txBody>
      </p:sp>
      <p:sp>
        <p:nvSpPr>
          <p:cNvPr id="4" name="Title 1"/>
          <p:cNvSpPr txBox="1">
            <a:spLocks/>
          </p:cNvSpPr>
          <p:nvPr/>
        </p:nvSpPr>
        <p:spPr bwMode="auto">
          <a:xfrm>
            <a:off x="1752600" y="3402106"/>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a:lstStyle>
          <a:p>
            <a:pPr>
              <a:lnSpc>
                <a:spcPct val="100000"/>
              </a:lnSpc>
            </a:pPr>
            <a:r>
              <a:rPr lang="en-GB" kern="0" dirty="0" smtClean="0"/>
              <a:t>Learning Review</a:t>
            </a:r>
            <a:endParaRPr lang="en-GB" kern="0" dirty="0"/>
          </a:p>
        </p:txBody>
      </p:sp>
      <p:sp>
        <p:nvSpPr>
          <p:cNvPr id="5" name="Content Placeholder 2"/>
          <p:cNvSpPr txBox="1">
            <a:spLocks/>
          </p:cNvSpPr>
          <p:nvPr/>
        </p:nvSpPr>
        <p:spPr bwMode="auto">
          <a:xfrm>
            <a:off x="1752600" y="4492719"/>
            <a:ext cx="7010400" cy="2365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nSpc>
                <a:spcPct val="100000"/>
              </a:lnSpc>
            </a:pPr>
            <a:r>
              <a:rPr lang="en-GB" kern="0" dirty="0" smtClean="0"/>
              <a:t>I will call out 3 different colours that corresponds to your understanding of word choice questions. Rate your understanding</a:t>
            </a:r>
          </a:p>
          <a:p>
            <a:pPr lvl="1">
              <a:lnSpc>
                <a:spcPct val="100000"/>
              </a:lnSpc>
            </a:pPr>
            <a:r>
              <a:rPr lang="en-GB" kern="0" dirty="0" smtClean="0"/>
              <a:t>Red –No clue what was going on. I was sleeping</a:t>
            </a:r>
          </a:p>
          <a:p>
            <a:pPr lvl="1">
              <a:lnSpc>
                <a:spcPct val="100000"/>
              </a:lnSpc>
            </a:pPr>
            <a:r>
              <a:rPr lang="en-GB" kern="0" dirty="0" smtClean="0"/>
              <a:t>Yellow – Meh… So-so… More practice please</a:t>
            </a:r>
          </a:p>
          <a:p>
            <a:pPr lvl="1">
              <a:lnSpc>
                <a:spcPct val="100000"/>
              </a:lnSpc>
            </a:pPr>
            <a:r>
              <a:rPr lang="en-GB" kern="0" dirty="0" smtClean="0"/>
              <a:t>Green – Yup. I got this in the bag.</a:t>
            </a:r>
            <a:endParaRPr lang="en-GB" kern="0" dirty="0"/>
          </a:p>
        </p:txBody>
      </p:sp>
    </p:spTree>
    <p:extLst>
      <p:ext uri="{BB962C8B-B14F-4D97-AF65-F5344CB8AC3E}">
        <p14:creationId xmlns:p14="http://schemas.microsoft.com/office/powerpoint/2010/main" val="480655463"/>
      </p:ext>
    </p:extLst>
  </p:cSld>
  <p:clrMapOvr>
    <a:masterClrMapping/>
  </p:clrMapOvr>
  <p:transition>
    <p:fade thruBlk="1"/>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TONE</a:t>
            </a:r>
            <a:endParaRPr lang="en-GB" dirty="0"/>
          </a:p>
        </p:txBody>
      </p:sp>
      <p:sp>
        <p:nvSpPr>
          <p:cNvPr id="5" name="Subtitle 4"/>
          <p:cNvSpPr>
            <a:spLocks noGrp="1"/>
          </p:cNvSpPr>
          <p:nvPr>
            <p:ph type="subTitle" idx="1"/>
          </p:nvPr>
        </p:nvSpPr>
        <p:spPr/>
        <p:txBody>
          <a:bodyPr/>
          <a:lstStyle/>
          <a:p>
            <a:r>
              <a:rPr lang="en-GB" dirty="0" smtClean="0"/>
              <a:t>Analysis</a:t>
            </a:r>
            <a:endParaRPr lang="en-GB" dirty="0"/>
          </a:p>
        </p:txBody>
      </p:sp>
    </p:spTree>
    <p:extLst>
      <p:ext uri="{BB962C8B-B14F-4D97-AF65-F5344CB8AC3E}">
        <p14:creationId xmlns:p14="http://schemas.microsoft.com/office/powerpoint/2010/main" val="2921001216"/>
      </p:ext>
    </p:extLst>
  </p:cSld>
  <p:clrMapOvr>
    <a:masterClrMapping/>
  </p:clrMapOvr>
  <p:transition>
    <p:fade thruBlk="1"/>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395413"/>
            <a:ext cx="7010400" cy="1522599"/>
          </a:xfrm>
        </p:spPr>
        <p:txBody>
          <a:bodyPr/>
          <a:lstStyle/>
          <a:p>
            <a:pPr marL="457200" indent="-457200">
              <a:buFont typeface="+mj-lt"/>
              <a:buAutoNum type="arabicPeriod"/>
            </a:pPr>
            <a:r>
              <a:rPr lang="en-GB" dirty="0" smtClean="0"/>
              <a:t>To understand what tone is</a:t>
            </a:r>
          </a:p>
          <a:p>
            <a:pPr marL="457200" indent="-457200">
              <a:buFont typeface="+mj-lt"/>
              <a:buAutoNum type="arabicPeriod"/>
            </a:pPr>
            <a:r>
              <a:rPr lang="en-GB" dirty="0" smtClean="0"/>
              <a:t>To be able to answer a question on tone</a:t>
            </a:r>
            <a:endParaRPr lang="en-GB" dirty="0"/>
          </a:p>
        </p:txBody>
      </p:sp>
      <p:sp>
        <p:nvSpPr>
          <p:cNvPr id="3" name="Title 2"/>
          <p:cNvSpPr>
            <a:spLocks noGrp="1"/>
          </p:cNvSpPr>
          <p:nvPr>
            <p:ph type="title"/>
          </p:nvPr>
        </p:nvSpPr>
        <p:spPr/>
        <p:txBody>
          <a:bodyPr/>
          <a:lstStyle/>
          <a:p>
            <a:r>
              <a:rPr lang="en-GB" dirty="0" smtClean="0"/>
              <a:t>Learning Intentions:</a:t>
            </a:r>
            <a:endParaRPr lang="en-GB" dirty="0"/>
          </a:p>
        </p:txBody>
      </p:sp>
    </p:spTree>
    <p:extLst>
      <p:ext uri="{BB962C8B-B14F-4D97-AF65-F5344CB8AC3E}">
        <p14:creationId xmlns:p14="http://schemas.microsoft.com/office/powerpoint/2010/main" val="909475569"/>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your own words… </a:t>
            </a:r>
            <a:br>
              <a:rPr lang="en-GB" dirty="0" smtClean="0"/>
            </a:br>
            <a:r>
              <a:rPr lang="en-GB" dirty="0" smtClean="0"/>
              <a:t>How to go about it</a:t>
            </a:r>
            <a:endParaRPr lang="en-GB" dirty="0"/>
          </a:p>
        </p:txBody>
      </p:sp>
      <p:sp>
        <p:nvSpPr>
          <p:cNvPr id="3" name="Content Placeholder 2"/>
          <p:cNvSpPr>
            <a:spLocks noGrp="1"/>
          </p:cNvSpPr>
          <p:nvPr>
            <p:ph idx="1"/>
          </p:nvPr>
        </p:nvSpPr>
        <p:spPr/>
        <p:txBody>
          <a:bodyPr/>
          <a:lstStyle/>
          <a:p>
            <a:r>
              <a:rPr lang="en-GB" dirty="0" smtClean="0"/>
              <a:t>There are some acronyms to help you answer these questions</a:t>
            </a:r>
          </a:p>
          <a:p>
            <a:endParaRPr lang="en-GB" dirty="0"/>
          </a:p>
          <a:p>
            <a:r>
              <a:rPr lang="en-GB" dirty="0" smtClean="0"/>
              <a:t>RAP</a:t>
            </a:r>
          </a:p>
          <a:p>
            <a:endParaRPr lang="en-GB" dirty="0"/>
          </a:p>
          <a:p>
            <a:r>
              <a:rPr lang="en-GB" dirty="0" smtClean="0"/>
              <a:t>PARA</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4174430652"/>
      </p:ext>
    </p:extLst>
  </p:cSld>
  <p:clrMapOvr>
    <a:masterClrMapping/>
  </p:clrMapOvr>
  <p:transition>
    <p:fade thruBlk="1"/>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is it?</a:t>
            </a:r>
            <a:endParaRPr lang="en-GB" dirty="0"/>
          </a:p>
        </p:txBody>
      </p:sp>
      <p:sp>
        <p:nvSpPr>
          <p:cNvPr id="8" name="Content Placeholder 7"/>
          <p:cNvSpPr>
            <a:spLocks noGrp="1"/>
          </p:cNvSpPr>
          <p:nvPr>
            <p:ph idx="1"/>
          </p:nvPr>
        </p:nvSpPr>
        <p:spPr>
          <a:xfrm>
            <a:off x="1752600" y="1274390"/>
            <a:ext cx="7010400" cy="3593446"/>
          </a:xfrm>
        </p:spPr>
        <p:txBody>
          <a:bodyPr/>
          <a:lstStyle/>
          <a:p>
            <a:r>
              <a:rPr lang="en-GB" dirty="0" smtClean="0"/>
              <a:t>The tone of a passage reflects the attitude of a writer. In spoken English you may speak sarcastically or politely, however this is more difficult to understand in writing.</a:t>
            </a:r>
          </a:p>
          <a:p>
            <a:endParaRPr lang="en-GB" dirty="0"/>
          </a:p>
          <a:p>
            <a:r>
              <a:rPr lang="en-GB" dirty="0" smtClean="0"/>
              <a:t>How many times have you sent a text that you meant one way yet it was understood by someone totally differently?</a:t>
            </a:r>
            <a:endParaRPr lang="en-GB" dirty="0"/>
          </a:p>
        </p:txBody>
      </p:sp>
      <p:sp>
        <p:nvSpPr>
          <p:cNvPr id="9" name="TextBox 8"/>
          <p:cNvSpPr txBox="1"/>
          <p:nvPr/>
        </p:nvSpPr>
        <p:spPr>
          <a:xfrm>
            <a:off x="1976718" y="5620870"/>
            <a:ext cx="6898341" cy="1126462"/>
          </a:xfrm>
          <a:prstGeom prst="rect">
            <a:avLst/>
          </a:prstGeom>
          <a:noFill/>
        </p:spPr>
        <p:txBody>
          <a:bodyPr wrap="square" rtlCol="0">
            <a:spAutoFit/>
          </a:bodyPr>
          <a:lstStyle/>
          <a:p>
            <a:r>
              <a:rPr lang="en-GB" sz="2400" dirty="0">
                <a:hlinkClick r:id="rId2"/>
              </a:rPr>
              <a:t>https://</a:t>
            </a:r>
            <a:r>
              <a:rPr lang="en-GB" sz="2400" dirty="0" smtClean="0">
                <a:hlinkClick r:id="rId2"/>
              </a:rPr>
              <a:t>www.youtube.com/watch?v=naleynXS7yo</a:t>
            </a:r>
            <a:endParaRPr lang="en-GB" sz="2400" dirty="0" smtClean="0"/>
          </a:p>
          <a:p>
            <a:endParaRPr lang="en-GB" sz="2400" dirty="0"/>
          </a:p>
          <a:p>
            <a:r>
              <a:rPr lang="en-GB" sz="2400" dirty="0" smtClean="0"/>
              <a:t>Only if nobody is offended by foul language!</a:t>
            </a:r>
            <a:endParaRPr lang="en-GB" sz="2400" dirty="0"/>
          </a:p>
        </p:txBody>
      </p:sp>
      <p:sp>
        <p:nvSpPr>
          <p:cNvPr id="10" name="TextBox 9"/>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3246040995"/>
      </p:ext>
    </p:extLst>
  </p:cSld>
  <p:clrMapOvr>
    <a:masterClrMapping/>
  </p:clrMapOvr>
  <p:transition>
    <p:fade thruBlk="1"/>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268760"/>
            <a:ext cx="7391400" cy="5589240"/>
          </a:xfrm>
        </p:spPr>
        <p:txBody>
          <a:bodyPr>
            <a:normAutofit/>
          </a:bodyPr>
          <a:lstStyle/>
          <a:p>
            <a:r>
              <a:rPr lang="en-GB" dirty="0" smtClean="0"/>
              <a:t>Turn to your partner and say “I love you” in different ways:</a:t>
            </a:r>
          </a:p>
          <a:p>
            <a:endParaRPr lang="en-GB" dirty="0" smtClean="0"/>
          </a:p>
          <a:p>
            <a:r>
              <a:rPr lang="en-GB" dirty="0" smtClean="0"/>
              <a:t>Serious</a:t>
            </a:r>
          </a:p>
          <a:p>
            <a:r>
              <a:rPr lang="en-GB" dirty="0" smtClean="0"/>
              <a:t>Sarcastic</a:t>
            </a:r>
          </a:p>
          <a:p>
            <a:r>
              <a:rPr lang="en-GB" dirty="0" smtClean="0"/>
              <a:t>Humorous</a:t>
            </a:r>
          </a:p>
          <a:p>
            <a:r>
              <a:rPr lang="en-GB" dirty="0" smtClean="0"/>
              <a:t>Questioning</a:t>
            </a:r>
          </a:p>
          <a:p>
            <a:endParaRPr lang="en-GB" dirty="0" smtClean="0"/>
          </a:p>
          <a:p>
            <a:r>
              <a:rPr lang="en-GB" dirty="0" smtClean="0"/>
              <a:t>These are examples of tone in spoken language</a:t>
            </a:r>
          </a:p>
          <a:p>
            <a:r>
              <a:rPr lang="en-GB" dirty="0" smtClean="0"/>
              <a:t>Your job is to work out the tone of a written piece</a:t>
            </a:r>
          </a:p>
        </p:txBody>
      </p:sp>
      <p:sp>
        <p:nvSpPr>
          <p:cNvPr id="3" name="Title 2"/>
          <p:cNvSpPr>
            <a:spLocks noGrp="1"/>
          </p:cNvSpPr>
          <p:nvPr>
            <p:ph type="title"/>
          </p:nvPr>
        </p:nvSpPr>
        <p:spPr/>
        <p:txBody>
          <a:bodyPr/>
          <a:lstStyle/>
          <a:p>
            <a:r>
              <a:rPr lang="en-GB" dirty="0" smtClean="0"/>
              <a:t>Say it aloud</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3375249950"/>
      </p:ext>
    </p:extLst>
  </p:cSld>
  <p:clrMapOvr>
    <a:masterClrMapping/>
  </p:clrMapOvr>
  <p:transition>
    <p:fade thruBlk="1"/>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Register   &lt;- What?</a:t>
            </a:r>
          </a:p>
          <a:p>
            <a:endParaRPr lang="en-GB" dirty="0" smtClean="0"/>
          </a:p>
          <a:p>
            <a:r>
              <a:rPr lang="en-GB" dirty="0" smtClean="0"/>
              <a:t>Techniques</a:t>
            </a:r>
          </a:p>
        </p:txBody>
      </p:sp>
      <p:sp>
        <p:nvSpPr>
          <p:cNvPr id="3" name="Title 2"/>
          <p:cNvSpPr>
            <a:spLocks noGrp="1"/>
          </p:cNvSpPr>
          <p:nvPr>
            <p:ph type="title"/>
          </p:nvPr>
        </p:nvSpPr>
        <p:spPr/>
        <p:txBody>
          <a:bodyPr/>
          <a:lstStyle/>
          <a:p>
            <a:r>
              <a:rPr lang="en-GB" dirty="0" smtClean="0"/>
              <a:t>How do we identify it?</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3785240696"/>
      </p:ext>
    </p:extLst>
  </p:cSld>
  <p:clrMapOvr>
    <a:masterClrMapping/>
  </p:clrMapOvr>
  <p:transition>
    <p:fade thruBlk="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Register</a:t>
            </a:r>
            <a:endParaRPr lang="en-GB" dirty="0"/>
          </a:p>
        </p:txBody>
      </p:sp>
      <p:sp>
        <p:nvSpPr>
          <p:cNvPr id="3" name="Content Placeholder 2"/>
          <p:cNvSpPr>
            <a:spLocks noGrp="1"/>
          </p:cNvSpPr>
          <p:nvPr>
            <p:ph idx="1"/>
          </p:nvPr>
        </p:nvSpPr>
        <p:spPr/>
        <p:txBody>
          <a:bodyPr/>
          <a:lstStyle/>
          <a:p>
            <a:r>
              <a:rPr lang="en-GB" dirty="0" smtClean="0"/>
              <a:t>Register means the style of language. This can be either </a:t>
            </a:r>
            <a:r>
              <a:rPr lang="en-GB" b="1" dirty="0" smtClean="0"/>
              <a:t>formal</a:t>
            </a:r>
            <a:r>
              <a:rPr lang="en-GB" dirty="0" smtClean="0"/>
              <a:t> or </a:t>
            </a:r>
            <a:r>
              <a:rPr lang="en-GB" b="1" dirty="0" smtClean="0"/>
              <a:t>informal</a:t>
            </a:r>
            <a:r>
              <a:rPr lang="en-GB" dirty="0" smtClean="0"/>
              <a:t>.</a:t>
            </a:r>
          </a:p>
          <a:p>
            <a:endParaRPr lang="en-GB" dirty="0"/>
          </a:p>
          <a:p>
            <a:r>
              <a:rPr lang="en-GB" dirty="0" smtClean="0"/>
              <a:t>Formal uses complex vocabulary and few contractions</a:t>
            </a:r>
          </a:p>
          <a:p>
            <a:endParaRPr lang="en-GB" dirty="0"/>
          </a:p>
          <a:p>
            <a:r>
              <a:rPr lang="en-GB" dirty="0" smtClean="0"/>
              <a:t>Informal language sounds conversational. It uses simple language and is usually full of contractions. </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1812475557"/>
      </p:ext>
    </p:extLst>
  </p:cSld>
  <p:clrMapOvr>
    <a:masterClrMapping/>
  </p:clrMapOvr>
  <p:transition>
    <p:fade thruBlk="1"/>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94328" y="1124744"/>
            <a:ext cx="7208495" cy="5188032"/>
          </a:xfrm>
        </p:spPr>
        <p:txBody>
          <a:bodyPr>
            <a:normAutofit fontScale="92500"/>
          </a:bodyPr>
          <a:lstStyle/>
          <a:p>
            <a:r>
              <a:rPr lang="en-GB" b="1" dirty="0" smtClean="0"/>
              <a:t>Formal or informal?</a:t>
            </a:r>
          </a:p>
          <a:p>
            <a:pPr>
              <a:buNone/>
            </a:pPr>
            <a:endParaRPr lang="en-GB" dirty="0" smtClean="0"/>
          </a:p>
          <a:p>
            <a:pPr>
              <a:buNone/>
            </a:pPr>
            <a:r>
              <a:rPr lang="en-GB" dirty="0" smtClean="0"/>
              <a:t>  This is to inform you that your book has been rejected by our publishing company as it was not up to the required standard. In case you would like us to reconsider it, we would suggest that you go over it and make some necessary changes.</a:t>
            </a:r>
            <a:br>
              <a:rPr lang="en-GB" dirty="0" smtClean="0"/>
            </a:br>
            <a:endParaRPr lang="en-GB" dirty="0" smtClean="0"/>
          </a:p>
          <a:p>
            <a:pPr>
              <a:buNone/>
            </a:pPr>
            <a:endParaRPr lang="en-GB" dirty="0" smtClean="0"/>
          </a:p>
          <a:p>
            <a:pPr>
              <a:buNone/>
            </a:pPr>
            <a:endParaRPr lang="en-GB" dirty="0" smtClean="0"/>
          </a:p>
          <a:p>
            <a:pPr>
              <a:buNone/>
            </a:pPr>
            <a:r>
              <a:rPr lang="en-GB" dirty="0" smtClean="0"/>
              <a:t/>
            </a:r>
            <a:br>
              <a:rPr lang="en-GB" dirty="0" smtClean="0"/>
            </a:br>
            <a:endParaRPr lang="en-GB" dirty="0"/>
          </a:p>
        </p:txBody>
      </p:sp>
      <p:sp>
        <p:nvSpPr>
          <p:cNvPr id="3" name="Title 2"/>
          <p:cNvSpPr>
            <a:spLocks noGrp="1"/>
          </p:cNvSpPr>
          <p:nvPr>
            <p:ph type="title"/>
          </p:nvPr>
        </p:nvSpPr>
        <p:spPr>
          <a:xfrm>
            <a:off x="1694328" y="0"/>
            <a:ext cx="7002816" cy="1143000"/>
          </a:xfrm>
        </p:spPr>
        <p:txBody>
          <a:bodyPr/>
          <a:lstStyle/>
          <a:p>
            <a:r>
              <a:rPr lang="en-GB" dirty="0" smtClean="0"/>
              <a:t>Register</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2732248900"/>
      </p:ext>
    </p:extLst>
  </p:cSld>
  <p:clrMapOvr>
    <a:masterClrMapping/>
  </p:clrMapOvr>
  <p:transition>
    <p:fade thruBlk="1"/>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1564" y="1124744"/>
            <a:ext cx="7141259" cy="5188032"/>
          </a:xfrm>
        </p:spPr>
        <p:txBody>
          <a:bodyPr>
            <a:normAutofit fontScale="92500"/>
          </a:bodyPr>
          <a:lstStyle/>
          <a:p>
            <a:r>
              <a:rPr lang="en-GB" b="1" dirty="0" smtClean="0"/>
              <a:t>Formal or informal?</a:t>
            </a:r>
          </a:p>
          <a:p>
            <a:pPr>
              <a:buNone/>
            </a:pPr>
            <a:endParaRPr lang="en-GB" dirty="0" smtClean="0"/>
          </a:p>
          <a:p>
            <a:pPr>
              <a:buNone/>
            </a:pPr>
            <a:r>
              <a:rPr lang="en-GB" dirty="0" smtClean="0"/>
              <a:t>   You know that book I wrote? Well, the publishing company rejected it. They thought it was awful. But hey, I did the best I could, and I think it was great. I’m not </a:t>
            </a:r>
            <a:r>
              <a:rPr lang="en-GB" dirty="0" err="1" smtClean="0"/>
              <a:t>gonna</a:t>
            </a:r>
            <a:r>
              <a:rPr lang="en-GB" dirty="0" smtClean="0"/>
              <a:t> redo it the way they said I should. </a:t>
            </a:r>
            <a:br>
              <a:rPr lang="en-GB" dirty="0" smtClean="0"/>
            </a:br>
            <a:r>
              <a:rPr lang="en-GB" dirty="0" smtClean="0"/>
              <a:t/>
            </a:r>
            <a:br>
              <a:rPr lang="en-GB" dirty="0" smtClean="0"/>
            </a:br>
            <a:endParaRPr lang="en-GB" dirty="0" smtClean="0"/>
          </a:p>
          <a:p>
            <a:pPr>
              <a:buNone/>
            </a:pPr>
            <a:endParaRPr lang="en-GB" dirty="0" smtClean="0"/>
          </a:p>
          <a:p>
            <a:pPr>
              <a:buNone/>
            </a:pPr>
            <a:endParaRPr lang="en-GB" dirty="0" smtClean="0"/>
          </a:p>
          <a:p>
            <a:pPr>
              <a:buNone/>
            </a:pPr>
            <a:r>
              <a:rPr lang="en-GB" dirty="0" smtClean="0"/>
              <a:t/>
            </a:r>
            <a:br>
              <a:rPr lang="en-GB" dirty="0" smtClean="0"/>
            </a:br>
            <a:endParaRPr lang="en-GB" dirty="0"/>
          </a:p>
        </p:txBody>
      </p:sp>
      <p:sp>
        <p:nvSpPr>
          <p:cNvPr id="3" name="Title 2"/>
          <p:cNvSpPr>
            <a:spLocks noGrp="1"/>
          </p:cNvSpPr>
          <p:nvPr>
            <p:ph type="title"/>
          </p:nvPr>
        </p:nvSpPr>
        <p:spPr>
          <a:xfrm>
            <a:off x="1761564" y="0"/>
            <a:ext cx="6935580" cy="1143000"/>
          </a:xfrm>
        </p:spPr>
        <p:txBody>
          <a:bodyPr/>
          <a:lstStyle/>
          <a:p>
            <a:r>
              <a:rPr lang="en-GB" dirty="0" smtClean="0"/>
              <a:t>Register</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1793053031"/>
      </p:ext>
    </p:extLst>
  </p:cSld>
  <p:clrMapOvr>
    <a:masterClrMapping/>
  </p:clrMapOvr>
  <p:transition>
    <p:fade thruBlk="1"/>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What techniques could be used to create tone?</a:t>
            </a:r>
          </a:p>
          <a:p>
            <a:endParaRPr lang="en-GB" b="1" dirty="0"/>
          </a:p>
          <a:p>
            <a:endParaRPr lang="en-GB" b="1" dirty="0" smtClean="0"/>
          </a:p>
          <a:p>
            <a:r>
              <a:rPr lang="en-GB" b="1" dirty="0" smtClean="0"/>
              <a:t>WORD CHOICE!</a:t>
            </a:r>
            <a:endParaRPr lang="en-GB" b="1" dirty="0"/>
          </a:p>
        </p:txBody>
      </p:sp>
      <p:sp>
        <p:nvSpPr>
          <p:cNvPr id="3" name="Title 2"/>
          <p:cNvSpPr>
            <a:spLocks noGrp="1"/>
          </p:cNvSpPr>
          <p:nvPr>
            <p:ph type="title"/>
          </p:nvPr>
        </p:nvSpPr>
        <p:spPr/>
        <p:txBody>
          <a:bodyPr/>
          <a:lstStyle/>
          <a:p>
            <a:r>
              <a:rPr lang="en-GB" dirty="0" smtClean="0"/>
              <a:t>Techniques</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a:t>
            </a:r>
            <a:r>
              <a:rPr lang="en-GB" sz="2400" dirty="0">
                <a:solidFill>
                  <a:srgbClr val="FF0000"/>
                </a:solidFill>
              </a:rPr>
              <a:t>1</a:t>
            </a:r>
            <a:endParaRPr lang="en-GB" sz="2400" dirty="0" smtClean="0">
              <a:solidFill>
                <a:srgbClr val="FF0000"/>
              </a:solidFill>
            </a:endParaRPr>
          </a:p>
        </p:txBody>
      </p:sp>
    </p:spTree>
    <p:extLst>
      <p:ext uri="{BB962C8B-B14F-4D97-AF65-F5344CB8AC3E}">
        <p14:creationId xmlns:p14="http://schemas.microsoft.com/office/powerpoint/2010/main" val="1757327271"/>
      </p:ext>
    </p:extLst>
  </p:cSld>
  <p:clrMapOvr>
    <a:masterClrMapping/>
  </p:clrMapOvr>
  <p:transition>
    <p:fade thruBlk="1"/>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578224"/>
            <a:ext cx="7391400" cy="5389189"/>
          </a:xfrm>
        </p:spPr>
        <p:txBody>
          <a:bodyPr>
            <a:normAutofit fontScale="92500" lnSpcReduction="10000"/>
          </a:bodyPr>
          <a:lstStyle/>
          <a:p>
            <a:pPr algn="ctr">
              <a:buNone/>
            </a:pPr>
            <a:r>
              <a:rPr lang="en-GB" b="1" u="sng" dirty="0" smtClean="0"/>
              <a:t>Why I hate </a:t>
            </a:r>
            <a:r>
              <a:rPr lang="en-GB" b="1" u="sng" dirty="0" err="1" smtClean="0"/>
              <a:t>Winnie</a:t>
            </a:r>
            <a:r>
              <a:rPr lang="en-GB" b="1" u="sng" dirty="0" smtClean="0"/>
              <a:t> the Pooh</a:t>
            </a:r>
          </a:p>
          <a:p>
            <a:pPr marL="0" indent="0">
              <a:buNone/>
            </a:pPr>
            <a:r>
              <a:rPr lang="en-GB" dirty="0" smtClean="0"/>
              <a:t>This mindless obsession for Winnie the Pooh spans generations. He’s everybody’s favourite bear. But why? What about Yogi and Boo </a:t>
            </a:r>
            <a:r>
              <a:rPr lang="en-GB" dirty="0" err="1" smtClean="0"/>
              <a:t>Boo</a:t>
            </a:r>
            <a:r>
              <a:rPr lang="en-GB" dirty="0" smtClean="0"/>
              <a:t>, and their comical quests for jelly sandwich-filled picnic baskets? Or the all-singing, all-dancing Jungle Book bear, </a:t>
            </a:r>
            <a:r>
              <a:rPr lang="en-GB" dirty="0" err="1" smtClean="0"/>
              <a:t>Baloo</a:t>
            </a:r>
            <a:r>
              <a:rPr lang="en-GB" dirty="0" smtClean="0"/>
              <a:t>? At least those beasts have a personality – more than can be said for that scantily clad, fur-covered ball of lard.</a:t>
            </a:r>
          </a:p>
          <a:p>
            <a:pPr marL="0" indent="0">
              <a:buNone/>
            </a:pPr>
            <a:endParaRPr lang="en-GB" dirty="0" smtClean="0"/>
          </a:p>
          <a:p>
            <a:pPr marL="0" indent="0">
              <a:buNone/>
            </a:pPr>
            <a:r>
              <a:rPr lang="en-GB" dirty="0" smtClean="0"/>
              <a:t>Let’s face it, he’s overweight and over-rated. How often has that thick, greedy bear underestimated the size of his backside and got stuck in a hole? Fat chance of creating a health-conscious society when children have the likes of </a:t>
            </a:r>
            <a:r>
              <a:rPr lang="en-GB" dirty="0" err="1" smtClean="0"/>
              <a:t>Winnie</a:t>
            </a:r>
            <a:r>
              <a:rPr lang="en-GB" dirty="0" smtClean="0"/>
              <a:t> to look up to. When did you ever see him do a bit of exercise?</a:t>
            </a:r>
            <a:endParaRPr lang="en-GB" dirty="0"/>
          </a:p>
        </p:txBody>
      </p:sp>
      <p:sp>
        <p:nvSpPr>
          <p:cNvPr id="3" name="Title 2"/>
          <p:cNvSpPr>
            <a:spLocks noGrp="1"/>
          </p:cNvSpPr>
          <p:nvPr>
            <p:ph type="title"/>
          </p:nvPr>
        </p:nvSpPr>
        <p:spPr>
          <a:xfrm>
            <a:off x="1752600" y="0"/>
            <a:ext cx="7010400" cy="462415"/>
          </a:xfrm>
        </p:spPr>
        <p:txBody>
          <a:bodyPr/>
          <a:lstStyle/>
          <a:p>
            <a:r>
              <a:rPr lang="en-GB" dirty="0" smtClean="0"/>
              <a:t>Example</a:t>
            </a:r>
            <a:endParaRPr lang="en-GB" dirty="0"/>
          </a:p>
        </p:txBody>
      </p:sp>
      <p:sp>
        <p:nvSpPr>
          <p:cNvPr id="4" name="TextBox 3"/>
          <p:cNvSpPr txBox="1"/>
          <p:nvPr/>
        </p:nvSpPr>
        <p:spPr>
          <a:xfrm>
            <a:off x="3419871" y="5949280"/>
            <a:ext cx="5455187" cy="978729"/>
          </a:xfrm>
          <a:prstGeom prst="rect">
            <a:avLst/>
          </a:prstGeom>
          <a:noFill/>
        </p:spPr>
        <p:txBody>
          <a:bodyPr wrap="square" rtlCol="0">
            <a:spAutoFit/>
          </a:bodyPr>
          <a:lstStyle/>
          <a:p>
            <a:r>
              <a:rPr lang="en-GB" sz="2400" dirty="0" smtClean="0"/>
              <a:t>Identify the writer’s attitude and show how the use of language reflects this. (2 marks)</a:t>
            </a:r>
            <a:endParaRPr lang="en-GB" sz="2400" dirty="0"/>
          </a:p>
        </p:txBody>
      </p:sp>
      <p:sp>
        <p:nvSpPr>
          <p:cNvPr id="5" name="TextBox 4"/>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142559816"/>
      </p:ext>
    </p:extLst>
  </p:cSld>
  <p:clrMapOvr>
    <a:masterClrMapping/>
  </p:clrMapOvr>
  <p:transition>
    <p:fade thruBlk="1"/>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a:buFont typeface="+mj-lt"/>
              <a:buAutoNum type="arabicPeriod"/>
            </a:pPr>
            <a:r>
              <a:rPr lang="en-GB" sz="4000" dirty="0" smtClean="0"/>
              <a:t>Identify the tone</a:t>
            </a:r>
          </a:p>
          <a:p>
            <a:pPr marL="624078" indent="-514350">
              <a:buFont typeface="+mj-lt"/>
              <a:buAutoNum type="arabicPeriod"/>
            </a:pPr>
            <a:endParaRPr lang="en-GB" sz="4000" dirty="0" smtClean="0"/>
          </a:p>
          <a:p>
            <a:pPr marL="624078" indent="-514350">
              <a:buFont typeface="+mj-lt"/>
              <a:buAutoNum type="arabicPeriod"/>
            </a:pPr>
            <a:r>
              <a:rPr lang="en-GB" sz="4000" dirty="0" smtClean="0"/>
              <a:t>Quote a word/expression as evidence</a:t>
            </a:r>
          </a:p>
          <a:p>
            <a:pPr marL="624078" indent="-514350">
              <a:buFont typeface="+mj-lt"/>
              <a:buAutoNum type="arabicPeriod"/>
            </a:pPr>
            <a:endParaRPr lang="en-GB" sz="4000" dirty="0" smtClean="0"/>
          </a:p>
          <a:p>
            <a:pPr marL="624078" indent="-514350">
              <a:buFont typeface="+mj-lt"/>
              <a:buAutoNum type="arabicPeriod"/>
            </a:pPr>
            <a:r>
              <a:rPr lang="en-GB" sz="4000" dirty="0" smtClean="0"/>
              <a:t>Explain how the word/expression creates the tone</a:t>
            </a:r>
            <a:endParaRPr lang="en-GB" sz="4000" dirty="0"/>
          </a:p>
        </p:txBody>
      </p:sp>
      <p:sp>
        <p:nvSpPr>
          <p:cNvPr id="3" name="Title 2"/>
          <p:cNvSpPr>
            <a:spLocks noGrp="1"/>
          </p:cNvSpPr>
          <p:nvPr>
            <p:ph type="title"/>
          </p:nvPr>
        </p:nvSpPr>
        <p:spPr/>
        <p:txBody>
          <a:bodyPr/>
          <a:lstStyle/>
          <a:p>
            <a:r>
              <a:rPr lang="en-GB" dirty="0" smtClean="0"/>
              <a:t>How to get the marks</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731834533"/>
      </p:ext>
    </p:extLst>
  </p:cSld>
  <p:clrMapOvr>
    <a:masterClrMapping/>
  </p:clrMapOvr>
  <p:transition>
    <p:fade thruBlk="1"/>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writer uses a </a:t>
            </a:r>
            <a:r>
              <a:rPr lang="en-GB" dirty="0" smtClean="0">
                <a:solidFill>
                  <a:srgbClr val="FF0000"/>
                </a:solidFill>
              </a:rPr>
              <a:t>mocking</a:t>
            </a:r>
            <a:r>
              <a:rPr lang="en-GB" dirty="0" smtClean="0"/>
              <a:t> tone. The </a:t>
            </a:r>
            <a:r>
              <a:rPr lang="en-GB" dirty="0" smtClean="0">
                <a:solidFill>
                  <a:srgbClr val="FF0000"/>
                </a:solidFill>
              </a:rPr>
              <a:t>word choice</a:t>
            </a:r>
            <a:r>
              <a:rPr lang="en-GB" dirty="0" smtClean="0"/>
              <a:t> of </a:t>
            </a:r>
            <a:r>
              <a:rPr lang="en-GB" dirty="0" smtClean="0">
                <a:solidFill>
                  <a:srgbClr val="FF0000"/>
                </a:solidFill>
              </a:rPr>
              <a:t>“mindless obsession” </a:t>
            </a:r>
            <a:r>
              <a:rPr lang="en-GB" dirty="0" smtClean="0"/>
              <a:t>suggest that the </a:t>
            </a:r>
            <a:r>
              <a:rPr lang="en-GB" dirty="0" smtClean="0">
                <a:solidFill>
                  <a:srgbClr val="FF0000"/>
                </a:solidFill>
              </a:rPr>
              <a:t>piece is going to be critical but by going on to talk about a cartoon bear, it becomes humorous as well, making it mocking.</a:t>
            </a:r>
            <a:endParaRPr lang="en-GB" dirty="0">
              <a:solidFill>
                <a:srgbClr val="FF0000"/>
              </a:solidFill>
            </a:endParaRPr>
          </a:p>
        </p:txBody>
      </p:sp>
      <p:sp>
        <p:nvSpPr>
          <p:cNvPr id="3" name="Title 2"/>
          <p:cNvSpPr>
            <a:spLocks noGrp="1"/>
          </p:cNvSpPr>
          <p:nvPr>
            <p:ph type="title"/>
          </p:nvPr>
        </p:nvSpPr>
        <p:spPr/>
        <p:txBody>
          <a:bodyPr/>
          <a:lstStyle/>
          <a:p>
            <a:r>
              <a:rPr lang="en-GB" dirty="0" smtClean="0"/>
              <a:t>Example Answer</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717559217"/>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RAP</a:t>
            </a:r>
            <a:endParaRPr lang="en-GB" dirty="0"/>
          </a:p>
        </p:txBody>
      </p:sp>
      <p:sp>
        <p:nvSpPr>
          <p:cNvPr id="3" name="Content Placeholder 2"/>
          <p:cNvSpPr>
            <a:spLocks noGrp="1"/>
          </p:cNvSpPr>
          <p:nvPr>
            <p:ph idx="1"/>
          </p:nvPr>
        </p:nvSpPr>
        <p:spPr/>
        <p:txBody>
          <a:bodyPr/>
          <a:lstStyle/>
          <a:p>
            <a:r>
              <a:rPr lang="en-GB" b="1" dirty="0" smtClean="0"/>
              <a:t> </a:t>
            </a:r>
            <a:r>
              <a:rPr lang="en-GB" b="1" dirty="0" smtClean="0">
                <a:solidFill>
                  <a:srgbClr val="FF0000"/>
                </a:solidFill>
              </a:rPr>
              <a:t>R</a:t>
            </a:r>
            <a:r>
              <a:rPr lang="en-GB" dirty="0" smtClean="0"/>
              <a:t>ead </a:t>
            </a:r>
            <a:r>
              <a:rPr lang="en-GB" dirty="0"/>
              <a:t>the </a:t>
            </a:r>
            <a:r>
              <a:rPr lang="en-GB" dirty="0" smtClean="0"/>
              <a:t>section</a:t>
            </a:r>
            <a:endParaRPr lang="en-GB" dirty="0"/>
          </a:p>
          <a:p>
            <a:r>
              <a:rPr lang="en-GB" b="1" dirty="0" smtClean="0"/>
              <a:t> </a:t>
            </a:r>
            <a:r>
              <a:rPr lang="en-GB" b="1" dirty="0" smtClean="0">
                <a:solidFill>
                  <a:srgbClr val="FF0000"/>
                </a:solidFill>
              </a:rPr>
              <a:t>A</a:t>
            </a:r>
            <a:r>
              <a:rPr lang="en-GB" dirty="0" smtClean="0"/>
              <a:t>sk </a:t>
            </a:r>
            <a:r>
              <a:rPr lang="en-GB" dirty="0"/>
              <a:t>yourself: What are the most important </a:t>
            </a:r>
            <a:r>
              <a:rPr lang="en-GB" dirty="0" smtClean="0"/>
              <a:t>			      details</a:t>
            </a:r>
            <a:r>
              <a:rPr lang="en-GB" dirty="0"/>
              <a:t>? 				</a:t>
            </a:r>
            <a:r>
              <a:rPr lang="en-GB" dirty="0" smtClean="0"/>
              <a:t>		      Underline them</a:t>
            </a:r>
          </a:p>
          <a:p>
            <a:r>
              <a:rPr lang="en-GB" b="1" dirty="0" smtClean="0"/>
              <a:t> </a:t>
            </a:r>
            <a:r>
              <a:rPr lang="en-GB" b="1" dirty="0" smtClean="0">
                <a:solidFill>
                  <a:srgbClr val="FF0000"/>
                </a:solidFill>
              </a:rPr>
              <a:t>P</a:t>
            </a:r>
            <a:r>
              <a:rPr lang="en-GB" dirty="0" smtClean="0"/>
              <a:t>ut </a:t>
            </a:r>
            <a:r>
              <a:rPr lang="en-GB" dirty="0"/>
              <a:t>these details in your own words</a:t>
            </a:r>
            <a:r>
              <a:rPr lang="en-GB" dirty="0" smtClean="0"/>
              <a:t>.</a:t>
            </a:r>
            <a:r>
              <a:rPr lang="en-GB" dirty="0"/>
              <a:t> </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3</a:t>
            </a:r>
          </a:p>
        </p:txBody>
      </p:sp>
    </p:spTree>
    <p:extLst>
      <p:ext uri="{BB962C8B-B14F-4D97-AF65-F5344CB8AC3E}">
        <p14:creationId xmlns:p14="http://schemas.microsoft.com/office/powerpoint/2010/main" val="2837456996"/>
      </p:ext>
    </p:extLst>
  </p:cSld>
  <p:clrMapOvr>
    <a:masterClrMapping/>
  </p:clrMapOvr>
  <p:transition>
    <p:fade thruBlk="1"/>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6412" y="582706"/>
            <a:ext cx="7597588" cy="6275293"/>
          </a:xfrm>
        </p:spPr>
        <p:txBody>
          <a:bodyPr>
            <a:normAutofit fontScale="85000" lnSpcReduction="10000"/>
          </a:bodyPr>
          <a:lstStyle/>
          <a:p>
            <a:r>
              <a:rPr lang="en-GB" b="1" dirty="0"/>
              <a:t>Humorous </a:t>
            </a:r>
            <a:r>
              <a:rPr lang="en-GB" dirty="0"/>
              <a:t>or </a:t>
            </a:r>
            <a:r>
              <a:rPr lang="en-GB" b="1" dirty="0"/>
              <a:t>light-hearted</a:t>
            </a:r>
            <a:r>
              <a:rPr lang="en-GB" dirty="0"/>
              <a:t>. This will be expressed by making </a:t>
            </a:r>
            <a:r>
              <a:rPr lang="en-GB" dirty="0" smtClean="0"/>
              <a:t>jokes. </a:t>
            </a:r>
            <a:r>
              <a:rPr lang="en-GB" dirty="0"/>
              <a:t>Its purpose is to amuse the reader. </a:t>
            </a:r>
            <a:r>
              <a:rPr lang="en-GB" dirty="0" smtClean="0"/>
              <a:t>The writer </a:t>
            </a:r>
            <a:r>
              <a:rPr lang="en-GB" dirty="0"/>
              <a:t>may make fun of himself as well as his subject.</a:t>
            </a:r>
          </a:p>
          <a:p>
            <a:r>
              <a:rPr lang="en-GB" b="1" dirty="0"/>
              <a:t>Ironic </a:t>
            </a:r>
            <a:r>
              <a:rPr lang="en-GB" dirty="0"/>
              <a:t>or </a:t>
            </a:r>
            <a:r>
              <a:rPr lang="en-GB" b="1" dirty="0"/>
              <a:t>tongue-in-cheek</a:t>
            </a:r>
            <a:r>
              <a:rPr lang="en-GB" dirty="0"/>
              <a:t>. Such a tone will be used if a writer wishes </a:t>
            </a:r>
            <a:r>
              <a:rPr lang="en-GB" dirty="0" smtClean="0"/>
              <a:t>to criticise </a:t>
            </a:r>
            <a:r>
              <a:rPr lang="en-GB" dirty="0"/>
              <a:t>or mock something in a humorous way. Often this is done by </a:t>
            </a:r>
            <a:r>
              <a:rPr lang="en-GB" dirty="0" smtClean="0"/>
              <a:t>saying the </a:t>
            </a:r>
            <a:r>
              <a:rPr lang="en-GB" i="1" dirty="0"/>
              <a:t>opposite </a:t>
            </a:r>
            <a:r>
              <a:rPr lang="en-GB" dirty="0"/>
              <a:t>of what he really means.</a:t>
            </a:r>
          </a:p>
          <a:p>
            <a:r>
              <a:rPr lang="en-GB" b="1" dirty="0"/>
              <a:t>Emotive</a:t>
            </a:r>
            <a:r>
              <a:rPr lang="en-GB" dirty="0"/>
              <a:t>. This aims to stir up emotions such as anger, pity or </a:t>
            </a:r>
            <a:r>
              <a:rPr lang="en-GB" dirty="0" smtClean="0"/>
              <a:t>sympathy. Strong</a:t>
            </a:r>
            <a:r>
              <a:rPr lang="en-GB" dirty="0"/>
              <a:t>, emotional words are used expressing extremes of feeling. </a:t>
            </a:r>
            <a:r>
              <a:rPr lang="en-GB" dirty="0" smtClean="0"/>
              <a:t>Details involving </a:t>
            </a:r>
            <a:r>
              <a:rPr lang="en-GB" dirty="0"/>
              <a:t>children or vulnerable people like the elderly may be stressed.</a:t>
            </a:r>
          </a:p>
          <a:p>
            <a:r>
              <a:rPr lang="en-GB" b="1" dirty="0"/>
              <a:t>Colloquial </a:t>
            </a:r>
            <a:r>
              <a:rPr lang="en-GB" dirty="0"/>
              <a:t>or </a:t>
            </a:r>
            <a:r>
              <a:rPr lang="en-GB" b="1" dirty="0"/>
              <a:t>chatty</a:t>
            </a:r>
            <a:r>
              <a:rPr lang="en-GB" dirty="0"/>
              <a:t>. The writer uses slang, abbreviations and </a:t>
            </a:r>
            <a:r>
              <a:rPr lang="en-GB" dirty="0" smtClean="0"/>
              <a:t>short sentences </a:t>
            </a:r>
            <a:r>
              <a:rPr lang="en-GB" dirty="0"/>
              <a:t>as if he is chatting to the reader. Often personal comments will </a:t>
            </a:r>
            <a:r>
              <a:rPr lang="en-GB" dirty="0" smtClean="0"/>
              <a:t>be included</a:t>
            </a:r>
            <a:r>
              <a:rPr lang="en-GB" dirty="0"/>
              <a:t>.</a:t>
            </a:r>
          </a:p>
          <a:p>
            <a:r>
              <a:rPr lang="en-GB" b="1" dirty="0"/>
              <a:t>Persuasive </a:t>
            </a:r>
            <a:r>
              <a:rPr lang="en-GB" dirty="0"/>
              <a:t>or </a:t>
            </a:r>
            <a:r>
              <a:rPr lang="en-GB" b="1" dirty="0"/>
              <a:t>argumentative</a:t>
            </a:r>
            <a:r>
              <a:rPr lang="en-GB" dirty="0"/>
              <a:t>. Very positive expressions, such as </a:t>
            </a:r>
            <a:r>
              <a:rPr lang="en-GB" dirty="0" smtClean="0"/>
              <a:t>superlative adjectives </a:t>
            </a:r>
            <a:r>
              <a:rPr lang="en-GB" dirty="0"/>
              <a:t>(‘best’; ‘biggest’) are typical of advertisements persuading you </a:t>
            </a:r>
            <a:r>
              <a:rPr lang="en-GB" dirty="0" smtClean="0"/>
              <a:t>to buy</a:t>
            </a:r>
            <a:r>
              <a:rPr lang="en-GB" dirty="0"/>
              <a:t>. Emotive language may be used. When it is an opinion that is being </a:t>
            </a:r>
            <a:r>
              <a:rPr lang="en-GB" dirty="0" smtClean="0"/>
              <a:t>put forward</a:t>
            </a:r>
            <a:r>
              <a:rPr lang="en-GB" dirty="0"/>
              <a:t>, rhetorical questions and the use of first person are </a:t>
            </a:r>
            <a:r>
              <a:rPr lang="en-GB" dirty="0" smtClean="0"/>
              <a:t>common techniques </a:t>
            </a:r>
            <a:r>
              <a:rPr lang="en-GB" dirty="0"/>
              <a:t>employed.</a:t>
            </a:r>
          </a:p>
        </p:txBody>
      </p:sp>
      <p:sp>
        <p:nvSpPr>
          <p:cNvPr id="3" name="Title 2"/>
          <p:cNvSpPr>
            <a:spLocks noGrp="1"/>
          </p:cNvSpPr>
          <p:nvPr>
            <p:ph type="title"/>
          </p:nvPr>
        </p:nvSpPr>
        <p:spPr>
          <a:xfrm>
            <a:off x="1752600" y="0"/>
            <a:ext cx="7010400" cy="582706"/>
          </a:xfrm>
        </p:spPr>
        <p:txBody>
          <a:bodyPr/>
          <a:lstStyle/>
          <a:p>
            <a:r>
              <a:rPr lang="en-GB" dirty="0" smtClean="0"/>
              <a:t>Examples of tone…</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645670271"/>
      </p:ext>
    </p:extLst>
  </p:cSld>
  <p:clrMapOvr>
    <a:masterClrMapping/>
  </p:clrMapOvr>
  <p:transition>
    <p:fade thruBlk="1"/>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t>
            </a:r>
            <a:r>
              <a:rPr lang="en-GB" dirty="0"/>
              <a:t>e</a:t>
            </a:r>
            <a:r>
              <a:rPr lang="en-GB" dirty="0" smtClean="0"/>
              <a:t>xamples of tone…</a:t>
            </a:r>
            <a:endParaRPr lang="en-GB" dirty="0"/>
          </a:p>
        </p:txBody>
      </p:sp>
      <p:sp>
        <p:nvSpPr>
          <p:cNvPr id="3" name="Content Placeholder 2"/>
          <p:cNvSpPr>
            <a:spLocks noGrp="1"/>
          </p:cNvSpPr>
          <p:nvPr>
            <p:ph idx="1"/>
          </p:nvPr>
        </p:nvSpPr>
        <p:spPr>
          <a:xfrm>
            <a:off x="1752600" y="1143000"/>
            <a:ext cx="7010400" cy="5714999"/>
          </a:xfrm>
        </p:spPr>
        <p:txBody>
          <a:bodyPr>
            <a:normAutofit lnSpcReduction="10000"/>
          </a:bodyPr>
          <a:lstStyle/>
          <a:p>
            <a:r>
              <a:rPr lang="en-US" dirty="0" smtClean="0"/>
              <a:t>Angry</a:t>
            </a:r>
          </a:p>
          <a:p>
            <a:r>
              <a:rPr lang="en-US" dirty="0"/>
              <a:t>S</a:t>
            </a:r>
            <a:r>
              <a:rPr lang="en-US" dirty="0" smtClean="0"/>
              <a:t>arcastic</a:t>
            </a:r>
          </a:p>
          <a:p>
            <a:r>
              <a:rPr lang="en-US" dirty="0"/>
              <a:t>S</a:t>
            </a:r>
            <a:r>
              <a:rPr lang="en-US" dirty="0" smtClean="0"/>
              <a:t>ympathetic</a:t>
            </a:r>
          </a:p>
          <a:p>
            <a:r>
              <a:rPr lang="en-US" dirty="0"/>
              <a:t>N</a:t>
            </a:r>
            <a:r>
              <a:rPr lang="en-US" dirty="0" smtClean="0"/>
              <a:t>ostalgic</a:t>
            </a:r>
          </a:p>
          <a:p>
            <a:r>
              <a:rPr lang="en-US" dirty="0"/>
              <a:t>H</a:t>
            </a:r>
            <a:r>
              <a:rPr lang="en-US" dirty="0" smtClean="0"/>
              <a:t>ostile</a:t>
            </a:r>
          </a:p>
          <a:p>
            <a:r>
              <a:rPr lang="en-US" dirty="0"/>
              <a:t>P</a:t>
            </a:r>
            <a:r>
              <a:rPr lang="en-US" dirty="0" smtClean="0"/>
              <a:t>itying</a:t>
            </a:r>
          </a:p>
          <a:p>
            <a:r>
              <a:rPr lang="en-US" dirty="0"/>
              <a:t>A</a:t>
            </a:r>
            <a:r>
              <a:rPr lang="en-US" dirty="0" smtClean="0"/>
              <a:t>nxious</a:t>
            </a:r>
          </a:p>
          <a:p>
            <a:r>
              <a:rPr lang="en-US" dirty="0"/>
              <a:t>R</a:t>
            </a:r>
            <a:r>
              <a:rPr lang="en-US" dirty="0" smtClean="0"/>
              <a:t>elaxed</a:t>
            </a:r>
          </a:p>
          <a:p>
            <a:r>
              <a:rPr lang="en-US" dirty="0"/>
              <a:t>J</a:t>
            </a:r>
            <a:r>
              <a:rPr lang="en-US" dirty="0" smtClean="0"/>
              <a:t>oyous</a:t>
            </a:r>
          </a:p>
          <a:p>
            <a:r>
              <a:rPr lang="en-US" dirty="0"/>
              <a:t>A</a:t>
            </a:r>
            <a:r>
              <a:rPr lang="en-US" dirty="0" smtClean="0"/>
              <a:t>pproving</a:t>
            </a:r>
          </a:p>
          <a:p>
            <a:r>
              <a:rPr lang="en-US" dirty="0"/>
              <a:t>A</a:t>
            </a:r>
            <a:r>
              <a:rPr lang="en-US" dirty="0" smtClean="0"/>
              <a:t>dmiring</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1482582843"/>
      </p:ext>
    </p:extLst>
  </p:cSld>
  <p:clrMapOvr>
    <a:masterClrMapping/>
  </p:clrMapOvr>
  <p:transition>
    <p:fade thruBlk="1"/>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a:xfrm>
            <a:off x="1752600" y="1395413"/>
            <a:ext cx="7010400" cy="5328116"/>
          </a:xfrm>
        </p:spPr>
        <p:txBody>
          <a:bodyPr/>
          <a:lstStyle/>
          <a:p>
            <a:r>
              <a:rPr lang="en-GB" dirty="0" smtClean="0"/>
              <a:t>On the next 5 slides are extracts from articles.</a:t>
            </a:r>
          </a:p>
          <a:p>
            <a:endParaRPr lang="en-GB" dirty="0"/>
          </a:p>
          <a:p>
            <a:r>
              <a:rPr lang="en-GB" dirty="0" smtClean="0"/>
              <a:t>Your task to identify the tone being used by the writer</a:t>
            </a:r>
          </a:p>
          <a:p>
            <a:endParaRPr lang="en-GB" dirty="0"/>
          </a:p>
          <a:p>
            <a:endParaRPr lang="en-GB" dirty="0" smtClean="0"/>
          </a:p>
          <a:p>
            <a:endParaRPr lang="en-GB" dirty="0"/>
          </a:p>
          <a:p>
            <a:pPr marL="0" indent="0">
              <a:buNone/>
            </a:pPr>
            <a:r>
              <a:rPr lang="en-GB" dirty="0" smtClean="0"/>
              <a:t>HINT: The tone could come from the list of 5 that were fully explained on the board previously</a:t>
            </a:r>
            <a:endParaRPr lang="en-GB" dirty="0"/>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723340029"/>
      </p:ext>
    </p:extLst>
  </p:cSld>
  <p:clrMapOvr>
    <a:masterClrMapping/>
  </p:clrMapOvr>
  <p:transition>
    <p:fade thruBlk="1"/>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542365"/>
          </a:xfrm>
        </p:spPr>
        <p:txBody>
          <a:bodyPr/>
          <a:lstStyle/>
          <a:p>
            <a:r>
              <a:rPr lang="en-GB" dirty="0" smtClean="0"/>
              <a:t>Extract 1</a:t>
            </a:r>
            <a:endParaRPr lang="en-GB" dirty="0"/>
          </a:p>
        </p:txBody>
      </p:sp>
      <p:sp>
        <p:nvSpPr>
          <p:cNvPr id="3" name="Content Placeholder 2"/>
          <p:cNvSpPr>
            <a:spLocks noGrp="1"/>
          </p:cNvSpPr>
          <p:nvPr>
            <p:ph idx="1"/>
          </p:nvPr>
        </p:nvSpPr>
        <p:spPr>
          <a:xfrm>
            <a:off x="1752600" y="753036"/>
            <a:ext cx="7391400" cy="6104964"/>
          </a:xfrm>
        </p:spPr>
        <p:txBody>
          <a:bodyPr>
            <a:normAutofit/>
          </a:bodyPr>
          <a:lstStyle/>
          <a:p>
            <a:pPr marL="0" indent="0" algn="ctr">
              <a:buNone/>
            </a:pPr>
            <a:r>
              <a:rPr lang="en-GB" b="1" dirty="0"/>
              <a:t>Terror of Hijack Jet Passengers.</a:t>
            </a:r>
          </a:p>
          <a:p>
            <a:pPr marL="0" indent="0">
              <a:buNone/>
            </a:pPr>
            <a:r>
              <a:rPr lang="en-GB" dirty="0"/>
              <a:t>Twelve gunmen who hijacked a jet subjected passengers to a </a:t>
            </a:r>
            <a:r>
              <a:rPr lang="en-GB" dirty="0" smtClean="0"/>
              <a:t>terrifying five-day </a:t>
            </a:r>
            <a:r>
              <a:rPr lang="en-GB" dirty="0"/>
              <a:t>ordeal. Shortly after the flight took off from Kabul, </a:t>
            </a:r>
            <a:r>
              <a:rPr lang="en-GB" dirty="0" smtClean="0"/>
              <a:t>Afghanistan, the </a:t>
            </a:r>
            <a:r>
              <a:rPr lang="en-GB" dirty="0"/>
              <a:t>men forced the pilot to divert to Stansted Airport. When the </a:t>
            </a:r>
            <a:r>
              <a:rPr lang="en-GB" dirty="0" smtClean="0"/>
              <a:t>aircraft landed</a:t>
            </a:r>
            <a:r>
              <a:rPr lang="en-GB" dirty="0"/>
              <a:t>, they threatened to kill the 173 passengers — who included </a:t>
            </a:r>
            <a:r>
              <a:rPr lang="en-GB" dirty="0" smtClean="0"/>
              <a:t>21 children </a:t>
            </a:r>
            <a:r>
              <a:rPr lang="en-GB" dirty="0"/>
              <a:t>and a heavily pregnant woman — and blow up the aircraft </a:t>
            </a:r>
            <a:r>
              <a:rPr lang="en-GB" dirty="0" smtClean="0"/>
              <a:t>unless they </a:t>
            </a:r>
            <a:r>
              <a:rPr lang="en-GB" dirty="0"/>
              <a:t>were granted asylum. The hijackers — who were heavily armed </a:t>
            </a:r>
            <a:r>
              <a:rPr lang="en-GB" dirty="0" smtClean="0"/>
              <a:t>with hand </a:t>
            </a:r>
            <a:r>
              <a:rPr lang="en-GB" dirty="0"/>
              <a:t>grenades, loaded handguns and knives and knuckle-dusters </a:t>
            </a:r>
            <a:r>
              <a:rPr lang="en-GB" dirty="0" smtClean="0"/>
              <a:t>— made </a:t>
            </a:r>
            <a:r>
              <a:rPr lang="en-GB" dirty="0"/>
              <a:t>repeated threats to kill passengers. A steward was beaten up </a:t>
            </a:r>
            <a:r>
              <a:rPr lang="en-GB" dirty="0" smtClean="0"/>
              <a:t>and left </a:t>
            </a:r>
            <a:r>
              <a:rPr lang="en-GB" dirty="0"/>
              <a:t>on the tarmac with his hands tied behind his back. Passengers </a:t>
            </a:r>
            <a:r>
              <a:rPr lang="en-GB" dirty="0" smtClean="0"/>
              <a:t>were ordered </a:t>
            </a:r>
            <a:r>
              <a:rPr lang="en-GB" dirty="0"/>
              <a:t>to keep their heads down and not to look up on pain of death.</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596479872"/>
      </p:ext>
    </p:extLst>
  </p:cSld>
  <p:clrMapOvr>
    <a:masterClrMapping/>
  </p:clrMapOvr>
  <p:transition>
    <p:fade thruBlk="1"/>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542365"/>
          </a:xfrm>
        </p:spPr>
        <p:txBody>
          <a:bodyPr/>
          <a:lstStyle/>
          <a:p>
            <a:r>
              <a:rPr lang="en-GB" dirty="0" smtClean="0"/>
              <a:t>Extract 2</a:t>
            </a:r>
            <a:endParaRPr lang="en-GB" dirty="0"/>
          </a:p>
        </p:txBody>
      </p:sp>
      <p:sp>
        <p:nvSpPr>
          <p:cNvPr id="3" name="Content Placeholder 2"/>
          <p:cNvSpPr>
            <a:spLocks noGrp="1"/>
          </p:cNvSpPr>
          <p:nvPr>
            <p:ph idx="1"/>
          </p:nvPr>
        </p:nvSpPr>
        <p:spPr>
          <a:xfrm>
            <a:off x="1752600" y="753036"/>
            <a:ext cx="7391400" cy="6104964"/>
          </a:xfrm>
        </p:spPr>
        <p:txBody>
          <a:bodyPr>
            <a:normAutofit/>
          </a:bodyPr>
          <a:lstStyle/>
          <a:p>
            <a:pPr marL="0" indent="0">
              <a:buNone/>
            </a:pPr>
            <a:endParaRPr lang="en-GB" dirty="0" smtClean="0"/>
          </a:p>
          <a:p>
            <a:pPr marL="0" indent="0">
              <a:buNone/>
            </a:pPr>
            <a:endParaRPr lang="en-GB" dirty="0"/>
          </a:p>
          <a:p>
            <a:pPr marL="0" indent="0">
              <a:buNone/>
            </a:pPr>
            <a:r>
              <a:rPr lang="en-GB" dirty="0" smtClean="0"/>
              <a:t>In </a:t>
            </a:r>
            <a:r>
              <a:rPr lang="en-GB" dirty="0"/>
              <a:t>the morning I went to Elvis </a:t>
            </a:r>
            <a:r>
              <a:rPr lang="en-GB" dirty="0" smtClean="0"/>
              <a:t>Presley’s birthplace</a:t>
            </a:r>
            <a:r>
              <a:rPr lang="en-GB" dirty="0"/>
              <a:t>. A path behind the house </a:t>
            </a:r>
            <a:r>
              <a:rPr lang="en-GB" dirty="0" smtClean="0"/>
              <a:t>led to </a:t>
            </a:r>
            <a:r>
              <a:rPr lang="en-GB" dirty="0"/>
              <a:t>a gift shop where you could buy </a:t>
            </a:r>
            <a:r>
              <a:rPr lang="en-GB" dirty="0" smtClean="0"/>
              <a:t>Elvis memorabilia </a:t>
            </a:r>
            <a:r>
              <a:rPr lang="en-GB" dirty="0"/>
              <a:t>— albums, </a:t>
            </a:r>
            <a:r>
              <a:rPr lang="en-GB" dirty="0" smtClean="0"/>
              <a:t>badges, plates</a:t>
            </a:r>
            <a:r>
              <a:rPr lang="en-GB" dirty="0"/>
              <a:t>, posters. There was a </a:t>
            </a:r>
            <a:r>
              <a:rPr lang="en-GB" dirty="0" smtClean="0"/>
              <a:t>visitors’ book </a:t>
            </a:r>
            <a:r>
              <a:rPr lang="en-GB" dirty="0"/>
              <a:t>by the door. The book had </a:t>
            </a:r>
            <a:r>
              <a:rPr lang="en-GB" dirty="0" smtClean="0"/>
              <a:t>a column </a:t>
            </a:r>
            <a:r>
              <a:rPr lang="en-GB" dirty="0"/>
              <a:t>for remarks. Reading down </a:t>
            </a:r>
            <a:r>
              <a:rPr lang="en-GB" dirty="0" smtClean="0"/>
              <a:t>the list </a:t>
            </a:r>
            <a:r>
              <a:rPr lang="en-GB" dirty="0"/>
              <a:t>they said, ‘Nice’, ‘Real nice’, ‘</a:t>
            </a:r>
            <a:r>
              <a:rPr lang="en-GB" dirty="0" smtClean="0"/>
              <a:t>Very nice</a:t>
            </a:r>
            <a:r>
              <a:rPr lang="en-GB" dirty="0"/>
              <a:t>’, ‘Nice’. Such eloquence.</a:t>
            </a:r>
          </a:p>
        </p:txBody>
      </p:sp>
      <p:sp>
        <p:nvSpPr>
          <p:cNvPr id="5" name="TextBox 4"/>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999741673"/>
      </p:ext>
    </p:extLst>
  </p:cSld>
  <p:clrMapOvr>
    <a:masterClrMapping/>
  </p:clrMapOvr>
  <p:transition>
    <p:fade thruBlk="1"/>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542365"/>
          </a:xfrm>
        </p:spPr>
        <p:txBody>
          <a:bodyPr/>
          <a:lstStyle/>
          <a:p>
            <a:r>
              <a:rPr lang="en-GB" dirty="0" smtClean="0"/>
              <a:t>Extract 3</a:t>
            </a:r>
            <a:endParaRPr lang="en-GB" dirty="0"/>
          </a:p>
        </p:txBody>
      </p:sp>
      <p:sp>
        <p:nvSpPr>
          <p:cNvPr id="3" name="Content Placeholder 2"/>
          <p:cNvSpPr>
            <a:spLocks noGrp="1"/>
          </p:cNvSpPr>
          <p:nvPr>
            <p:ph idx="1"/>
          </p:nvPr>
        </p:nvSpPr>
        <p:spPr>
          <a:xfrm>
            <a:off x="1752600" y="753036"/>
            <a:ext cx="7391400" cy="6104964"/>
          </a:xfrm>
        </p:spPr>
        <p:txBody>
          <a:bodyPr>
            <a:normAutofit/>
          </a:bodyPr>
          <a:lstStyle/>
          <a:p>
            <a:pPr marL="0" indent="0">
              <a:buNone/>
            </a:pPr>
            <a:endParaRPr lang="en-GB" dirty="0" smtClean="0"/>
          </a:p>
          <a:p>
            <a:pPr marL="0" indent="0">
              <a:buNone/>
            </a:pPr>
            <a:endParaRPr lang="en-GB" dirty="0"/>
          </a:p>
          <a:p>
            <a:pPr marL="0" indent="0">
              <a:buNone/>
            </a:pPr>
            <a:r>
              <a:rPr lang="en-GB" dirty="0" smtClean="0"/>
              <a:t>You </a:t>
            </a:r>
            <a:r>
              <a:rPr lang="en-GB" dirty="0"/>
              <a:t>don’t build a reputation like the University’s for no apparent </a:t>
            </a:r>
            <a:r>
              <a:rPr lang="en-GB" dirty="0" smtClean="0"/>
              <a:t>reason. In </a:t>
            </a:r>
            <a:r>
              <a:rPr lang="en-GB" dirty="0"/>
              <a:t>fact, we believe that it’s our devotion to quality and excellence for </a:t>
            </a:r>
            <a:r>
              <a:rPr lang="en-GB" dirty="0" smtClean="0"/>
              <a:t>the last </a:t>
            </a:r>
            <a:r>
              <a:rPr lang="en-GB" dirty="0"/>
              <a:t>400 years that has gained us this position. It’s a position we are </a:t>
            </a:r>
            <a:r>
              <a:rPr lang="en-GB" dirty="0" smtClean="0"/>
              <a:t>proud of </a:t>
            </a:r>
            <a:r>
              <a:rPr lang="en-GB" dirty="0"/>
              <a:t>and one we will do everything to respect. Especially these days, </a:t>
            </a:r>
            <a:r>
              <a:rPr lang="en-GB" dirty="0" smtClean="0"/>
              <a:t>with more </a:t>
            </a:r>
            <a:r>
              <a:rPr lang="en-GB" dirty="0"/>
              <a:t>and more emphasis on quality, the </a:t>
            </a:r>
            <a:r>
              <a:rPr lang="en-GB" dirty="0" smtClean="0"/>
              <a:t>University </a:t>
            </a:r>
            <a:r>
              <a:rPr lang="en-GB" dirty="0"/>
              <a:t>remains committed </a:t>
            </a:r>
            <a:r>
              <a:rPr lang="en-GB" dirty="0" smtClean="0"/>
              <a:t>to excellence </a:t>
            </a:r>
            <a:r>
              <a:rPr lang="en-GB" dirty="0"/>
              <a:t>above everything else.</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180027164"/>
      </p:ext>
    </p:extLst>
  </p:cSld>
  <p:clrMapOvr>
    <a:masterClrMapping/>
  </p:clrMapOvr>
  <p:transition>
    <p:fade thruBlk="1"/>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542365"/>
          </a:xfrm>
        </p:spPr>
        <p:txBody>
          <a:bodyPr/>
          <a:lstStyle/>
          <a:p>
            <a:r>
              <a:rPr lang="en-GB" dirty="0" smtClean="0"/>
              <a:t>Extract 4</a:t>
            </a:r>
            <a:endParaRPr lang="en-GB" dirty="0"/>
          </a:p>
        </p:txBody>
      </p:sp>
      <p:sp>
        <p:nvSpPr>
          <p:cNvPr id="3" name="Content Placeholder 2"/>
          <p:cNvSpPr>
            <a:spLocks noGrp="1"/>
          </p:cNvSpPr>
          <p:nvPr>
            <p:ph idx="1"/>
          </p:nvPr>
        </p:nvSpPr>
        <p:spPr>
          <a:xfrm>
            <a:off x="1752600" y="753036"/>
            <a:ext cx="7391400" cy="6104964"/>
          </a:xfrm>
        </p:spPr>
        <p:txBody>
          <a:bodyPr>
            <a:normAutofit/>
          </a:bodyPr>
          <a:lstStyle/>
          <a:p>
            <a:pPr marL="0" indent="0">
              <a:buNone/>
            </a:pPr>
            <a:endParaRPr lang="en-GB" b="1" dirty="0" smtClean="0"/>
          </a:p>
          <a:p>
            <a:pPr marL="0" indent="0">
              <a:buNone/>
            </a:pPr>
            <a:endParaRPr lang="en-GB" b="1" dirty="0"/>
          </a:p>
          <a:p>
            <a:pPr marL="0" indent="0">
              <a:buNone/>
            </a:pPr>
            <a:r>
              <a:rPr lang="en-GB" b="1" dirty="0" smtClean="0"/>
              <a:t>Star </a:t>
            </a:r>
            <a:r>
              <a:rPr lang="en-GB" b="1" dirty="0"/>
              <a:t>Wars </a:t>
            </a:r>
            <a:r>
              <a:rPr lang="en-GB" dirty="0"/>
              <a:t>(1977). A technically dazzling and enjoyable science </a:t>
            </a:r>
            <a:r>
              <a:rPr lang="en-GB" dirty="0" smtClean="0"/>
              <a:t>fiction film </a:t>
            </a:r>
            <a:r>
              <a:rPr lang="en-GB" dirty="0"/>
              <a:t>for children of all ages. The plot is the bad guys (the galactic </a:t>
            </a:r>
            <a:r>
              <a:rPr lang="en-GB" dirty="0" smtClean="0"/>
              <a:t>empire) vs </a:t>
            </a:r>
            <a:r>
              <a:rPr lang="en-GB" dirty="0"/>
              <a:t>the good guys (the rebels). You’ll root for the good guys and hope </a:t>
            </a:r>
            <a:r>
              <a:rPr lang="en-GB" dirty="0" smtClean="0"/>
              <a:t>the beautiful </a:t>
            </a:r>
            <a:r>
              <a:rPr lang="en-GB" dirty="0"/>
              <a:t>young princess will be rescued by two young Prince </a:t>
            </a:r>
            <a:r>
              <a:rPr lang="en-GB" dirty="0" err="1" smtClean="0"/>
              <a:t>Charmings</a:t>
            </a:r>
            <a:r>
              <a:rPr lang="en-GB" dirty="0" smtClean="0"/>
              <a:t>. You’ll </a:t>
            </a:r>
            <a:r>
              <a:rPr lang="en-GB" dirty="0"/>
              <a:t>still enjoy the film on TV.</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948545019"/>
      </p:ext>
    </p:extLst>
  </p:cSld>
  <p:clrMapOvr>
    <a:masterClrMapping/>
  </p:clrMapOvr>
  <p:transition>
    <p:fade thruBlk="1"/>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010400" cy="542365"/>
          </a:xfrm>
        </p:spPr>
        <p:txBody>
          <a:bodyPr/>
          <a:lstStyle/>
          <a:p>
            <a:r>
              <a:rPr lang="en-GB" dirty="0" smtClean="0"/>
              <a:t>Extract 5</a:t>
            </a:r>
            <a:endParaRPr lang="en-GB" dirty="0"/>
          </a:p>
        </p:txBody>
      </p:sp>
      <p:sp>
        <p:nvSpPr>
          <p:cNvPr id="3" name="Content Placeholder 2"/>
          <p:cNvSpPr>
            <a:spLocks noGrp="1"/>
          </p:cNvSpPr>
          <p:nvPr>
            <p:ph idx="1"/>
          </p:nvPr>
        </p:nvSpPr>
        <p:spPr>
          <a:xfrm>
            <a:off x="1752600" y="753036"/>
            <a:ext cx="7391400" cy="6104964"/>
          </a:xfrm>
        </p:spPr>
        <p:txBody>
          <a:bodyPr>
            <a:normAutofit fontScale="92500" lnSpcReduction="20000"/>
          </a:bodyPr>
          <a:lstStyle/>
          <a:p>
            <a:pPr marL="0" indent="0">
              <a:buNone/>
            </a:pPr>
            <a:r>
              <a:rPr lang="en-GB" dirty="0"/>
              <a:t>My father, when behind the wheel, was more or less permanently </a:t>
            </a:r>
            <a:r>
              <a:rPr lang="en-GB" dirty="0" smtClean="0"/>
              <a:t>lost. Most </a:t>
            </a:r>
            <a:r>
              <a:rPr lang="en-GB" dirty="0"/>
              <a:t>of the time he was just kind of lost, but whenever we got </a:t>
            </a:r>
            <a:r>
              <a:rPr lang="en-GB" dirty="0" smtClean="0"/>
              <a:t>near something </a:t>
            </a:r>
            <a:r>
              <a:rPr lang="en-GB" dirty="0"/>
              <a:t>we were intent on seeing he would become seriously </a:t>
            </a:r>
            <a:r>
              <a:rPr lang="en-GB" dirty="0" smtClean="0"/>
              <a:t>lost. Generally </a:t>
            </a:r>
            <a:r>
              <a:rPr lang="en-GB" dirty="0"/>
              <a:t>it would take him about an hour to realise that he had </a:t>
            </a:r>
            <a:r>
              <a:rPr lang="en-GB" dirty="0" smtClean="0"/>
              <a:t>gone from </a:t>
            </a:r>
            <a:r>
              <a:rPr lang="en-GB" dirty="0"/>
              <a:t>the first stage to the second. All during that time, as he </a:t>
            </a:r>
            <a:r>
              <a:rPr lang="en-GB" dirty="0" smtClean="0"/>
              <a:t>blundered through </a:t>
            </a:r>
            <a:r>
              <a:rPr lang="en-GB" dirty="0"/>
              <a:t>some unfamiliar city, making sudden and unpredictable </a:t>
            </a:r>
            <a:r>
              <a:rPr lang="en-GB" dirty="0" smtClean="0"/>
              <a:t>turns, getting </a:t>
            </a:r>
            <a:r>
              <a:rPr lang="en-GB" dirty="0"/>
              <a:t>honked at for going the wrong way down one-way streets or </a:t>
            </a:r>
            <a:r>
              <a:rPr lang="en-GB" dirty="0" smtClean="0"/>
              <a:t>for hesitating </a:t>
            </a:r>
            <a:r>
              <a:rPr lang="en-GB" dirty="0"/>
              <a:t>in the middle of busy intersections, my mother would </a:t>
            </a:r>
            <a:r>
              <a:rPr lang="en-GB" dirty="0" smtClean="0"/>
              <a:t>mildly suggest </a:t>
            </a:r>
            <a:r>
              <a:rPr lang="en-GB" dirty="0"/>
              <a:t>that perhaps we should pull over and ask directions. But </a:t>
            </a:r>
            <a:r>
              <a:rPr lang="en-GB" dirty="0" smtClean="0"/>
              <a:t>my father </a:t>
            </a:r>
            <a:r>
              <a:rPr lang="en-GB" dirty="0"/>
              <a:t>would pretend not to hear her and would press on in that </a:t>
            </a:r>
            <a:r>
              <a:rPr lang="en-GB" dirty="0" smtClean="0"/>
              <a:t> </a:t>
            </a:r>
            <a:r>
              <a:rPr lang="en-GB" dirty="0" err="1" smtClean="0"/>
              <a:t>emiobsessional</a:t>
            </a:r>
            <a:r>
              <a:rPr lang="en-GB" dirty="0" smtClean="0"/>
              <a:t> state </a:t>
            </a:r>
            <a:r>
              <a:rPr lang="en-GB" dirty="0"/>
              <a:t>that tends to overcome fathers when things </a:t>
            </a:r>
            <a:r>
              <a:rPr lang="en-GB" dirty="0" smtClean="0"/>
              <a:t>aren’t going </a:t>
            </a:r>
            <a:r>
              <a:rPr lang="en-GB" dirty="0"/>
              <a:t>well.</a:t>
            </a:r>
          </a:p>
          <a:p>
            <a:pPr marL="0" indent="0">
              <a:buNone/>
            </a:pPr>
            <a:endParaRPr lang="en-GB" dirty="0" smtClean="0"/>
          </a:p>
          <a:p>
            <a:pPr marL="0" indent="0">
              <a:buNone/>
            </a:pPr>
            <a:r>
              <a:rPr lang="en-GB" dirty="0" smtClean="0"/>
              <a:t>Eventually</a:t>
            </a:r>
            <a:r>
              <a:rPr lang="en-GB" dirty="0"/>
              <a:t>, after driving the wrong way down the same </a:t>
            </a:r>
            <a:r>
              <a:rPr lang="en-GB" dirty="0" smtClean="0"/>
              <a:t>one-way street </a:t>
            </a:r>
            <a:r>
              <a:rPr lang="en-GB" dirty="0"/>
              <a:t>so many times that merchants were beginning to come and </a:t>
            </a:r>
            <a:r>
              <a:rPr lang="en-GB" dirty="0" smtClean="0"/>
              <a:t>watch from </a:t>
            </a:r>
            <a:r>
              <a:rPr lang="en-GB" dirty="0"/>
              <a:t>their doorways, Dad would stop the car and gravely announce</a:t>
            </a:r>
            <a:r>
              <a:rPr lang="en-GB" dirty="0" smtClean="0"/>
              <a:t>, ‘</a:t>
            </a:r>
            <a:r>
              <a:rPr lang="en-GB" dirty="0"/>
              <a:t>Well, I think we should ask directions’, in a tone suggesting that this </a:t>
            </a:r>
            <a:r>
              <a:rPr lang="en-GB" dirty="0" smtClean="0"/>
              <a:t>had been </a:t>
            </a:r>
            <a:r>
              <a:rPr lang="en-GB" dirty="0"/>
              <a:t>his desire all along.</a:t>
            </a:r>
          </a:p>
        </p:txBody>
      </p:sp>
      <p:sp>
        <p:nvSpPr>
          <p:cNvPr id="4" name="TextBox 3"/>
          <p:cNvSpPr txBox="1"/>
          <p:nvPr/>
        </p:nvSpPr>
        <p:spPr>
          <a:xfrm>
            <a:off x="0" y="205566"/>
            <a:ext cx="850006" cy="387798"/>
          </a:xfrm>
          <a:prstGeom prst="rect">
            <a:avLst/>
          </a:prstGeom>
          <a:noFill/>
        </p:spPr>
        <p:txBody>
          <a:bodyPr wrap="square" rtlCol="0">
            <a:spAutoFit/>
          </a:bodyPr>
          <a:lstStyle/>
          <a:p>
            <a:r>
              <a:rPr lang="en-GB" sz="2400" dirty="0" smtClean="0">
                <a:solidFill>
                  <a:srgbClr val="FF0000"/>
                </a:solidFill>
              </a:rPr>
              <a:t>L.I 2</a:t>
            </a:r>
          </a:p>
        </p:txBody>
      </p:sp>
    </p:spTree>
    <p:extLst>
      <p:ext uri="{BB962C8B-B14F-4D97-AF65-F5344CB8AC3E}">
        <p14:creationId xmlns:p14="http://schemas.microsoft.com/office/powerpoint/2010/main" val="246013036"/>
      </p:ext>
    </p:extLst>
  </p:cSld>
  <p:clrMapOvr>
    <a:masterClrMapping/>
  </p:clrMapOvr>
  <p:transition>
    <p:fade thruBlk="1"/>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1752600" y="1395413"/>
            <a:ext cx="7010400" cy="1522599"/>
          </a:xfrm>
        </p:spPr>
        <p:txBody>
          <a:bodyPr/>
          <a:lstStyle/>
          <a:p>
            <a:pPr marL="457200" indent="-457200">
              <a:buFont typeface="+mj-lt"/>
              <a:buAutoNum type="arabicPeriod"/>
            </a:pPr>
            <a:r>
              <a:rPr lang="en-GB" dirty="0" smtClean="0"/>
              <a:t>To understand what tone is</a:t>
            </a:r>
          </a:p>
          <a:p>
            <a:pPr marL="457200" indent="-457200">
              <a:buFont typeface="+mj-lt"/>
              <a:buAutoNum type="arabicPeriod"/>
            </a:pPr>
            <a:r>
              <a:rPr lang="en-GB" dirty="0" smtClean="0"/>
              <a:t>To be able to answer a question on tone</a:t>
            </a:r>
            <a:endParaRPr lang="en-GB" dirty="0"/>
          </a:p>
        </p:txBody>
      </p:sp>
      <p:sp>
        <p:nvSpPr>
          <p:cNvPr id="7" name="Title 2"/>
          <p:cNvSpPr>
            <a:spLocks noGrp="1"/>
          </p:cNvSpPr>
          <p:nvPr>
            <p:ph type="title"/>
          </p:nvPr>
        </p:nvSpPr>
        <p:spPr>
          <a:xfrm>
            <a:off x="1752600" y="304800"/>
            <a:ext cx="7010400" cy="838200"/>
          </a:xfrm>
        </p:spPr>
        <p:txBody>
          <a:bodyPr/>
          <a:lstStyle/>
          <a:p>
            <a:r>
              <a:rPr lang="en-GB" dirty="0" smtClean="0"/>
              <a:t>Learning Intentions:</a:t>
            </a:r>
            <a:endParaRPr lang="en-GB" dirty="0"/>
          </a:p>
        </p:txBody>
      </p:sp>
      <p:sp>
        <p:nvSpPr>
          <p:cNvPr id="8" name="Content Placeholder 1"/>
          <p:cNvSpPr txBox="1">
            <a:spLocks/>
          </p:cNvSpPr>
          <p:nvPr/>
        </p:nvSpPr>
        <p:spPr bwMode="auto">
          <a:xfrm>
            <a:off x="1752600" y="4261038"/>
            <a:ext cx="7010400" cy="152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marL="0" indent="0">
              <a:lnSpc>
                <a:spcPct val="100000"/>
              </a:lnSpc>
              <a:buNone/>
            </a:pPr>
            <a:r>
              <a:rPr lang="en-GB" kern="0" dirty="0" smtClean="0"/>
              <a:t>On a post-it note, note down one thing you have learned from today’s lesson and one question you still have about tone.</a:t>
            </a:r>
            <a:endParaRPr lang="en-GB" kern="0" dirty="0"/>
          </a:p>
        </p:txBody>
      </p:sp>
      <p:sp>
        <p:nvSpPr>
          <p:cNvPr id="9" name="Title 2"/>
          <p:cNvSpPr txBox="1">
            <a:spLocks/>
          </p:cNvSpPr>
          <p:nvPr/>
        </p:nvSpPr>
        <p:spPr bwMode="auto">
          <a:xfrm>
            <a:off x="1752600" y="3170425"/>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a:lstStyle>
          <a:p>
            <a:pPr>
              <a:lnSpc>
                <a:spcPct val="100000"/>
              </a:lnSpc>
            </a:pPr>
            <a:r>
              <a:rPr lang="en-GB" kern="0" dirty="0" smtClean="0"/>
              <a:t>Learning Review:</a:t>
            </a:r>
            <a:endParaRPr lang="en-GB" kern="0" dirty="0"/>
          </a:p>
        </p:txBody>
      </p:sp>
    </p:spTree>
    <p:extLst>
      <p:ext uri="{BB962C8B-B14F-4D97-AF65-F5344CB8AC3E}">
        <p14:creationId xmlns:p14="http://schemas.microsoft.com/office/powerpoint/2010/main" val="1543942276"/>
      </p:ext>
    </p:extLst>
  </p:cSld>
  <p:clrMapOvr>
    <a:masterClrMapping/>
  </p:clrMapOvr>
  <p:transition>
    <p:fade thruBlk="1"/>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SENTENCE STRUCTURE</a:t>
            </a:r>
            <a:endParaRPr lang="en-GB" dirty="0"/>
          </a:p>
        </p:txBody>
      </p:sp>
      <p:sp>
        <p:nvSpPr>
          <p:cNvPr id="5" name="Subtitle 4"/>
          <p:cNvSpPr>
            <a:spLocks noGrp="1"/>
          </p:cNvSpPr>
          <p:nvPr>
            <p:ph type="subTitle" idx="1"/>
          </p:nvPr>
        </p:nvSpPr>
        <p:spPr/>
        <p:txBody>
          <a:bodyPr/>
          <a:lstStyle/>
          <a:p>
            <a:r>
              <a:rPr lang="en-GB" dirty="0" smtClean="0"/>
              <a:t>Analysis</a:t>
            </a:r>
            <a:endParaRPr lang="en-GB" dirty="0"/>
          </a:p>
        </p:txBody>
      </p:sp>
    </p:spTree>
    <p:extLst>
      <p:ext uri="{BB962C8B-B14F-4D97-AF65-F5344CB8AC3E}">
        <p14:creationId xmlns:p14="http://schemas.microsoft.com/office/powerpoint/2010/main" val="4098482729"/>
      </p:ext>
    </p:extLst>
  </p:cSld>
  <p:clrMapOvr>
    <a:masterClrMapping/>
  </p:clrMapOvr>
  <p:transition>
    <p:fade thruBlk="1"/>
  </p:transition>
</p:sld>
</file>

<file path=ppt/theme/theme1.xml><?xml version="1.0" encoding="utf-8"?>
<a:theme xmlns:a="http://schemas.openxmlformats.org/drawingml/2006/main" name="0115895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Classroom expectations presentation</Template>
  <TotalTime>588</TotalTime>
  <Words>6790</Words>
  <Application>Microsoft Office PowerPoint</Application>
  <PresentationFormat>On-screen Show (4:3)</PresentationFormat>
  <Paragraphs>665</Paragraphs>
  <Slides>119</Slides>
  <Notes>3</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01158951</vt:lpstr>
      <vt:lpstr>Reading for Understanding, Analysis and Evaluation</vt:lpstr>
      <vt:lpstr>Aims of this unit</vt:lpstr>
      <vt:lpstr>Learning Intentions for Today</vt:lpstr>
      <vt:lpstr>What is R.U.A.E?</vt:lpstr>
      <vt:lpstr>UNDERSTANDING</vt:lpstr>
      <vt:lpstr>Types of Understanding Questions</vt:lpstr>
      <vt:lpstr>In your own words…</vt:lpstr>
      <vt:lpstr>In your own words…  How to go about it</vt:lpstr>
      <vt:lpstr>RAP</vt:lpstr>
      <vt:lpstr>PARA</vt:lpstr>
      <vt:lpstr>In your own words… An example</vt:lpstr>
      <vt:lpstr>In your own words… An example</vt:lpstr>
      <vt:lpstr>In your own words… An example answer</vt:lpstr>
      <vt:lpstr>In your own words… Now you try</vt:lpstr>
      <vt:lpstr>In your own words… Now you try</vt:lpstr>
      <vt:lpstr>In your own words… Now you try</vt:lpstr>
      <vt:lpstr>In your own words… Now you try</vt:lpstr>
      <vt:lpstr>Learning Review</vt:lpstr>
      <vt:lpstr>Summarising Questions</vt:lpstr>
      <vt:lpstr>Starter – With your partner</vt:lpstr>
      <vt:lpstr>Learning Intentions</vt:lpstr>
      <vt:lpstr>Summarise…</vt:lpstr>
      <vt:lpstr>Summarise… How to go about it</vt:lpstr>
      <vt:lpstr>Summarise… An example</vt:lpstr>
      <vt:lpstr>Summarise… An example</vt:lpstr>
      <vt:lpstr>Summarise… An example</vt:lpstr>
      <vt:lpstr>Summarise… An example</vt:lpstr>
      <vt:lpstr>Summarise… An example answer</vt:lpstr>
      <vt:lpstr>Summarise… Now you try</vt:lpstr>
      <vt:lpstr>Learning Review</vt:lpstr>
      <vt:lpstr>PowerPoint Presentation</vt:lpstr>
      <vt:lpstr>Context Questions</vt:lpstr>
      <vt:lpstr>Starter – With your partner</vt:lpstr>
      <vt:lpstr>Learning Intentions</vt:lpstr>
      <vt:lpstr>Context…</vt:lpstr>
      <vt:lpstr>Context… How to go about it…</vt:lpstr>
      <vt:lpstr>Context… An example…</vt:lpstr>
      <vt:lpstr>Context… An example answer…</vt:lpstr>
      <vt:lpstr>Now you try (1)</vt:lpstr>
      <vt:lpstr>Now you try (2)</vt:lpstr>
      <vt:lpstr>Now you try (3)</vt:lpstr>
      <vt:lpstr>Learning Intentions</vt:lpstr>
      <vt:lpstr>Context Questions</vt:lpstr>
      <vt:lpstr>Learning Intentions</vt:lpstr>
      <vt:lpstr>How do you answer a context question?</vt:lpstr>
      <vt:lpstr>Copy the table below into your notes…</vt:lpstr>
      <vt:lpstr>PowerPoint Presentation</vt:lpstr>
      <vt:lpstr>PowerPoint Presentation</vt:lpstr>
      <vt:lpstr>With your partner, try to work out the meaning of the words…</vt:lpstr>
      <vt:lpstr>PowerPoint Presentation</vt:lpstr>
      <vt:lpstr>PowerPoint Presentation</vt:lpstr>
      <vt:lpstr>Learning Review</vt:lpstr>
      <vt:lpstr>Quick Quiz</vt:lpstr>
      <vt:lpstr>Answers</vt:lpstr>
      <vt:lpstr>Now try answering questions of a full text</vt:lpstr>
      <vt:lpstr>ANALYSIS</vt:lpstr>
      <vt:lpstr>Learning Intentions</vt:lpstr>
      <vt:lpstr>Analysis Questions…  What are they?</vt:lpstr>
      <vt:lpstr>Analysis Questions…  What are they?</vt:lpstr>
      <vt:lpstr>WORD CHOICE</vt:lpstr>
      <vt:lpstr>Word Choice… What is it?</vt:lpstr>
      <vt:lpstr>Word Choice… Discuss in your pairs</vt:lpstr>
      <vt:lpstr>Word Choice… Denotation vs. Connotation</vt:lpstr>
      <vt:lpstr>The Association Game</vt:lpstr>
      <vt:lpstr>The Association Game</vt:lpstr>
      <vt:lpstr>Word Choice… How to answer the questions…</vt:lpstr>
      <vt:lpstr>Word Choice… Laying out an answer</vt:lpstr>
      <vt:lpstr>Word Choice… An example</vt:lpstr>
      <vt:lpstr>Word Choice… An example</vt:lpstr>
      <vt:lpstr>Word Choice… An example</vt:lpstr>
      <vt:lpstr>Word Choice… An example answer</vt:lpstr>
      <vt:lpstr>Question 1</vt:lpstr>
      <vt:lpstr>Question 2</vt:lpstr>
      <vt:lpstr>Question 3</vt:lpstr>
      <vt:lpstr>Question 4</vt:lpstr>
      <vt:lpstr>Your turn</vt:lpstr>
      <vt:lpstr>Learning Intentions</vt:lpstr>
      <vt:lpstr>TONE</vt:lpstr>
      <vt:lpstr>Learning Intentions:</vt:lpstr>
      <vt:lpstr>What is it?</vt:lpstr>
      <vt:lpstr>Say it aloud</vt:lpstr>
      <vt:lpstr>How do we identify it?</vt:lpstr>
      <vt:lpstr>Register</vt:lpstr>
      <vt:lpstr>Register</vt:lpstr>
      <vt:lpstr>Register</vt:lpstr>
      <vt:lpstr>Techniques</vt:lpstr>
      <vt:lpstr>Example</vt:lpstr>
      <vt:lpstr>How to get the marks</vt:lpstr>
      <vt:lpstr>Example Answer</vt:lpstr>
      <vt:lpstr>Examples of tone…</vt:lpstr>
      <vt:lpstr>More examples of tone…</vt:lpstr>
      <vt:lpstr>Your turn</vt:lpstr>
      <vt:lpstr>Extract 1</vt:lpstr>
      <vt:lpstr>Extract 2</vt:lpstr>
      <vt:lpstr>Extract 3</vt:lpstr>
      <vt:lpstr>Extract 4</vt:lpstr>
      <vt:lpstr>Extract 5</vt:lpstr>
      <vt:lpstr>Learning Intentions:</vt:lpstr>
      <vt:lpstr>SENTENCE STRUCTURE</vt:lpstr>
      <vt:lpstr>Learning Intentions</vt:lpstr>
      <vt:lpstr>Sentence Structure… What is it?</vt:lpstr>
      <vt:lpstr>Recap</vt:lpstr>
      <vt:lpstr>Statements</vt:lpstr>
      <vt:lpstr>Questions</vt:lpstr>
      <vt:lpstr>Commands</vt:lpstr>
      <vt:lpstr>Exclamations</vt:lpstr>
      <vt:lpstr>Minor Sentences</vt:lpstr>
      <vt:lpstr>Sentence Structure</vt:lpstr>
      <vt:lpstr>Sentence Structure… The length of sentences</vt:lpstr>
      <vt:lpstr>Sentence Structure… Patterns in Sentences</vt:lpstr>
      <vt:lpstr>Sentence Structure…</vt:lpstr>
      <vt:lpstr>Sentence Structure… An example</vt:lpstr>
      <vt:lpstr>How to get the marks!</vt:lpstr>
      <vt:lpstr>Sentence Structure… An example</vt:lpstr>
      <vt:lpstr>Sentence Structure… An example answer</vt:lpstr>
      <vt:lpstr>Sentence Structure… Your turn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for Understanding, Analysis and Evaluation</dc:title>
  <dc:creator>Greg</dc:creator>
  <cp:keywords/>
  <cp:lastModifiedBy>School User</cp:lastModifiedBy>
  <cp:revision>52</cp:revision>
  <cp:lastPrinted>2016-10-25T11:18:28Z</cp:lastPrinted>
  <dcterms:created xsi:type="dcterms:W3CDTF">2016-09-05T19:02:45Z</dcterms:created>
  <dcterms:modified xsi:type="dcterms:W3CDTF">2017-08-31T07:45:34Z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