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258" r:id="rId5"/>
    <p:sldId id="316" r:id="rId6"/>
    <p:sldId id="317" r:id="rId7"/>
    <p:sldId id="259" r:id="rId8"/>
    <p:sldId id="260" r:id="rId9"/>
    <p:sldId id="261" r:id="rId10"/>
    <p:sldId id="262" r:id="rId11"/>
    <p:sldId id="263" r:id="rId12"/>
    <p:sldId id="265" r:id="rId13"/>
    <p:sldId id="264" r:id="rId14"/>
    <p:sldId id="319" r:id="rId15"/>
    <p:sldId id="266" r:id="rId16"/>
    <p:sldId id="267" r:id="rId17"/>
    <p:sldId id="268" r:id="rId18"/>
    <p:sldId id="269" r:id="rId19"/>
    <p:sldId id="270" r:id="rId20"/>
    <p:sldId id="271"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21"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5" r:id="rId53"/>
    <p:sldId id="306" r:id="rId54"/>
    <p:sldId id="307" r:id="rId55"/>
    <p:sldId id="308" r:id="rId56"/>
    <p:sldId id="310" r:id="rId57"/>
    <p:sldId id="309" r:id="rId58"/>
    <p:sldId id="311" r:id="rId59"/>
    <p:sldId id="313" r:id="rId60"/>
    <p:sldId id="314" r:id="rId61"/>
    <p:sldId id="303" r:id="rId62"/>
    <p:sldId id="315" r:id="rId63"/>
    <p:sldId id="304" r:id="rId64"/>
    <p:sldId id="322" r:id="rId65"/>
    <p:sldId id="32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5B"/>
    <a:srgbClr val="F579DA"/>
    <a:srgbClr val="FC8610"/>
    <a:srgbClr val="DF2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6"/>
  </p:normalViewPr>
  <p:slideViewPr>
    <p:cSldViewPr>
      <p:cViewPr varScale="1">
        <p:scale>
          <a:sx n="82" d="100"/>
          <a:sy n="82" d="100"/>
        </p:scale>
        <p:origin x="75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298443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4164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269053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327479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95222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76808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137817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50239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103397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215025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D48FDE-A23D-4A1D-AC81-75814F638F74}" type="datetimeFigureOut">
              <a:rPr lang="en-GB" smtClean="0"/>
              <a:pPr/>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E5DF52-0AEB-4359-8F40-5E06462E957C}" type="slidenum">
              <a:rPr lang="en-GB" smtClean="0"/>
              <a:pPr/>
              <a:t>‹#›</a:t>
            </a:fld>
            <a:endParaRPr lang="en-GB"/>
          </a:p>
        </p:txBody>
      </p:sp>
    </p:spTree>
    <p:extLst>
      <p:ext uri="{BB962C8B-B14F-4D97-AF65-F5344CB8AC3E}">
        <p14:creationId xmlns:p14="http://schemas.microsoft.com/office/powerpoint/2010/main" val="284364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48FDE-A23D-4A1D-AC81-75814F638F74}" type="datetimeFigureOut">
              <a:rPr lang="en-GB" smtClean="0"/>
              <a:pPr/>
              <a:t>08/04/2018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5DF52-0AEB-4359-8F40-5E06462E957C}" type="slidenum">
              <a:rPr lang="en-GB" smtClean="0"/>
              <a:pPr/>
              <a:t>‹#›</a:t>
            </a:fld>
            <a:endParaRPr lang="en-GB"/>
          </a:p>
        </p:txBody>
      </p:sp>
    </p:spTree>
    <p:extLst>
      <p:ext uri="{BB962C8B-B14F-4D97-AF65-F5344CB8AC3E}">
        <p14:creationId xmlns:p14="http://schemas.microsoft.com/office/powerpoint/2010/main" val="65732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mages2.layoutsparks.com/1/179384/writing-is-love-icons.p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2.layoutsparks.com/1/199652/love-heart-shaped-writing.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2.layoutsparks.com/1/199652/love-heart-shaped-writing.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slide+background&amp;source=images&amp;cd=&amp;cad=rja&amp;docid=pPKbSpOL5EBJcM&amp;tbnid=J-Lh4Q1QWWeTNM:&amp;ved=0CAUQjRw&amp;url=http://pptgarden.blogspot.com/2012/05/free-download-mothers-day-powerpoint.html&amp;ei=ViMDU7PzIYOShgfQlYDABQ&amp;bvm=bv.61535280,d.ZG4&amp;psig=AFQjCNGhB0ZFcact-PxAMWmBk2DXKhiFMA&amp;ust=139280097245770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ptbackgrounds.net/blue-sky-and-trees-download-backgrounds.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slide+background&amp;source=images&amp;cd=&amp;cad=rja&amp;docid=8h_75I2X0XhUFM&amp;tbnid=v_IM4YAySP563M:&amp;ved=0CAUQjRw&amp;url=http://www.docstoc.com/docs/414215/FLORAL-SHADE-32-POWERPOINT-SLIDE-BACKGROUND&amp;ei=oiYDU9u4OoWThgepoYGQAQ&amp;bvm=bv.61535280,d.ZG4&amp;psig=AFQjCNGhB0ZFcact-PxAMWmBk2DXKhiFMA&amp;ust=1392800972457700"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slide+background&amp;source=images&amp;cd=&amp;cad=rja&amp;docid=8h_75I2X0XhUFM&amp;tbnid=v_IM4YAySP563M:&amp;ved=0CAUQjRw&amp;url=http://4vector.com/free-vector/exquisite-shading-background-03-vector-17940&amp;ei=-yYDU5yTHdSVhQeUo4CQCw&amp;bvm=bv.61535280,d.ZG4&amp;psig=AFQjCNGhB0ZFcact-PxAMWmBk2DXKhiFMA&amp;ust=139280097245770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slide+background&amp;source=images&amp;cd=&amp;cad=rja&amp;docid=6vfy_r7M2fp-PM&amp;tbnid=Z7Omi1pxBSefbM:&amp;ved=0CAUQjRw&amp;url=http://www.pptbackgrounds.net/clock-design-backgrounds.html&amp;ei=bycDU77XNtOShQeow4DoAw&amp;bvm=bv.61535280,d.ZG4&amp;psig=AFQjCNGhB0ZFcact-PxAMWmBk2DXKhiFMA&amp;ust=139280097245770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lidesdesign.com/2528-summer-raindrops/summer-raindrops-backgrounds-wallpapers-slide-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pearls-4-girl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hdwallpapers4ipad.com/photo/macro_backgrounds/pink_flower_with_rain_drops/16-0-768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pptbackgroundstemplates.com/summer-island-1024x768.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slidesdesign.com/1405-beautiful-scroll-for-fall/beautiful-scroll-for-fall-backgrounds-wallpapers-slide-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pptbackgrounds.net/category/border-and-frame-ppt-template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hdwallpapers4ipad.com/photo/macro_backgrounds/pink_flower_with_rain_drops/16-0-768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ballastmedia.com/more-free-worship-background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videos2worship.com/?product_page=6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freefoto.com/preview/05-30-37/Worship-Service-Slide-Backgroun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quoteko.com/abstract-slide-background.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backgrounds-for-computer.blogspot.com/2009/03/backgrounds-for-powerpoint-slide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wallsave.com/wallpaper/1024x768/winnie-the-pooh-cover-best-movies-of-top-here-we-have-53815.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allpaper.thaiware.com/wallpaper_download.php?id=46389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ebarah.com/power-point-slide-design/power-point-slide-design-2/"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picstopin.com/1360/background-slides/http:||www*seven22*org|Resources56543522221|Images|01-29-08|Lightbackground*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freefoto.com/preview/05-30-32/Worship-Service-Slide-Background"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slide-effect.com/content/looped-movies-movietoolsbiz-background-packag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kissmybrush.deviantart.com/art/Background-effect-17239879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2.layoutsparks.com/1/39125/jester-cursive-writing-green.jp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ptbackgrounds.net/blue-sky-and-trees-download-backgrounds.html"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ptbackgrounds.net/blue-sky-and-trees-download-backgrounds.html"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2.layoutsparks.com/1/39125/jester-cursive-writing-green.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Writing Is Love Icons">
            <a:hlinkClick r:id="rId2" tooltip="Writing Is Love Icon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687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1259632" y="908720"/>
            <a:ext cx="6624736" cy="4176464"/>
          </a:xfrm>
          <a:prstGeom prst="cloudCallout">
            <a:avLst>
              <a:gd name="adj1" fmla="val -60103"/>
              <a:gd name="adj2" fmla="val 83777"/>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effectLst>
                  <a:outerShdw blurRad="38100" dist="38100" dir="2700000" algn="tl">
                    <a:srgbClr val="000000">
                      <a:alpha val="43137"/>
                    </a:srgbClr>
                  </a:outerShdw>
                </a:effectLst>
              </a:rPr>
              <a:t>Close Reading</a:t>
            </a:r>
          </a:p>
          <a:p>
            <a:pPr algn="ctr"/>
            <a:r>
              <a:rPr lang="en-GB" sz="4000" dirty="0">
                <a:solidFill>
                  <a:schemeClr val="tx1"/>
                </a:solidFill>
              </a:rPr>
              <a:t>   National 5</a:t>
            </a:r>
          </a:p>
        </p:txBody>
      </p:sp>
      <p:sp>
        <p:nvSpPr>
          <p:cNvPr id="5" name="AutoShape 5" descr="http://www.google.co.uk/url?sa=i&amp;source=images&amp;cd=&amp;docid=qHTgicW14RhtUM&amp;tbnid=VxptQmFLV94NzM:&amp;ved=0CAUQjBw4HQ&amp;url=http%3A%2F%2Fnkayesel.files.wordpress.com%2F2013%2F10%2Fgrinch-hate-hate.gif&amp;ei=KH0CU6mkH-iJ7Abmq4CICA&amp;psig=AFQjCNFD-U8tCLOzqtDBvjxrqzjRgTzaGA&amp;ust=139275844058491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7" descr="http://www.google.co.uk/url?sa=i&amp;source=images&amp;cd=&amp;docid=qHTgicW14RhtUM&amp;tbnid=VxptQmFLV94NzM:&amp;ved=0CAUQjBw4HQ&amp;url=http%3A%2F%2Fnkayesel.files.wordpress.com%2F2013%2F10%2Fgrinch-hate-hate.gif&amp;ei=KH0CU6mkH-iJ7Abmq4CICA&amp;psig=AFQjCNFD-U8tCLOzqtDBvjxrqzjRgTzaGA&amp;ust=1392758440584918"/>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2940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251520" y="188640"/>
            <a:ext cx="8640960" cy="6408712"/>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altLang="en-US" sz="2800" b="1" i="1" u="sng" dirty="0">
                <a:solidFill>
                  <a:srgbClr val="000066"/>
                </a:solidFill>
              </a:rPr>
              <a:t>SIMILE</a:t>
            </a:r>
            <a:r>
              <a:rPr lang="en-GB" altLang="en-US" sz="2800" b="1" i="1" dirty="0">
                <a:solidFill>
                  <a:srgbClr val="000066"/>
                </a:solidFill>
              </a:rPr>
              <a:t> – A </a:t>
            </a:r>
            <a:r>
              <a:rPr lang="en-GB" altLang="en-US" sz="2800" b="1" i="1" dirty="0">
                <a:solidFill>
                  <a:srgbClr val="660066"/>
                </a:solidFill>
              </a:rPr>
              <a:t>comparison</a:t>
            </a:r>
            <a:r>
              <a:rPr lang="en-GB" altLang="en-US" sz="2800" b="1" i="1" dirty="0">
                <a:solidFill>
                  <a:srgbClr val="000066"/>
                </a:solidFill>
              </a:rPr>
              <a:t> that uses the words </a:t>
            </a:r>
            <a:r>
              <a:rPr lang="en-GB" altLang="en-US" sz="2800" b="1" i="1" dirty="0">
                <a:solidFill>
                  <a:srgbClr val="660066"/>
                </a:solidFill>
              </a:rPr>
              <a:t>‘like’</a:t>
            </a:r>
            <a:r>
              <a:rPr lang="en-GB" altLang="en-US" sz="2800" b="1" i="1" dirty="0">
                <a:solidFill>
                  <a:srgbClr val="000066"/>
                </a:solidFill>
              </a:rPr>
              <a:t> or </a:t>
            </a:r>
            <a:r>
              <a:rPr lang="en-GB" altLang="en-US" sz="2800" b="1" i="1" dirty="0">
                <a:solidFill>
                  <a:srgbClr val="660066"/>
                </a:solidFill>
              </a:rPr>
              <a:t>‘as’</a:t>
            </a:r>
            <a:r>
              <a:rPr lang="en-GB" altLang="en-US" sz="2800" b="1" i="1" dirty="0">
                <a:solidFill>
                  <a:srgbClr val="000066"/>
                </a:solidFill>
              </a:rPr>
              <a:t>.</a:t>
            </a:r>
          </a:p>
          <a:p>
            <a:pPr>
              <a:lnSpc>
                <a:spcPct val="90000"/>
              </a:lnSpc>
            </a:pPr>
            <a:endParaRPr lang="en-GB" altLang="en-US" sz="2800" b="1" i="1" dirty="0">
              <a:solidFill>
                <a:srgbClr val="660066"/>
              </a:solidFill>
            </a:endParaRPr>
          </a:p>
          <a:p>
            <a:pPr>
              <a:lnSpc>
                <a:spcPct val="90000"/>
              </a:lnSpc>
            </a:pPr>
            <a:r>
              <a:rPr lang="en-GB" altLang="en-US" sz="2800" b="1" i="1" u="sng" dirty="0">
                <a:solidFill>
                  <a:srgbClr val="000066"/>
                </a:solidFill>
              </a:rPr>
              <a:t>METAPHOR</a:t>
            </a:r>
            <a:r>
              <a:rPr lang="en-GB" altLang="en-US" sz="2800" b="1" i="1" dirty="0">
                <a:solidFill>
                  <a:srgbClr val="000066"/>
                </a:solidFill>
              </a:rPr>
              <a:t> – A </a:t>
            </a:r>
            <a:r>
              <a:rPr lang="en-GB" altLang="en-US" sz="2800" b="1" i="1" dirty="0">
                <a:solidFill>
                  <a:srgbClr val="660066"/>
                </a:solidFill>
              </a:rPr>
              <a:t>comparison</a:t>
            </a:r>
            <a:r>
              <a:rPr lang="en-GB" altLang="en-US" sz="2800" b="1" i="1" dirty="0">
                <a:solidFill>
                  <a:srgbClr val="000066"/>
                </a:solidFill>
              </a:rPr>
              <a:t> that says </a:t>
            </a:r>
            <a:r>
              <a:rPr lang="en-GB" altLang="en-US" sz="2800" b="1" i="1" dirty="0">
                <a:solidFill>
                  <a:srgbClr val="660066"/>
                </a:solidFill>
              </a:rPr>
              <a:t>one thing is another</a:t>
            </a:r>
            <a:r>
              <a:rPr lang="en-GB" altLang="en-US" sz="2800" b="1" i="1" dirty="0">
                <a:solidFill>
                  <a:srgbClr val="000066"/>
                </a:solidFill>
              </a:rPr>
              <a:t>.</a:t>
            </a:r>
            <a:endParaRPr lang="en-GB" altLang="en-US" sz="2800" b="1" i="1" dirty="0">
              <a:solidFill>
                <a:srgbClr val="660066"/>
              </a:solidFill>
            </a:endParaRPr>
          </a:p>
          <a:p>
            <a:pPr>
              <a:lnSpc>
                <a:spcPct val="90000"/>
              </a:lnSpc>
            </a:pPr>
            <a:r>
              <a:rPr lang="en-GB" altLang="en-US" sz="2800" b="1" i="1" dirty="0">
                <a:solidFill>
                  <a:srgbClr val="000066"/>
                </a:solidFill>
              </a:rPr>
              <a:t>	</a:t>
            </a:r>
          </a:p>
          <a:p>
            <a:pPr>
              <a:lnSpc>
                <a:spcPct val="90000"/>
              </a:lnSpc>
            </a:pPr>
            <a:r>
              <a:rPr lang="en-GB" altLang="en-US" sz="2800" b="1" i="1" u="sng" dirty="0">
                <a:solidFill>
                  <a:srgbClr val="000066"/>
                </a:solidFill>
              </a:rPr>
              <a:t>PERSONIFICATION</a:t>
            </a:r>
            <a:r>
              <a:rPr lang="en-GB" altLang="en-US" sz="2800" b="1" i="1" dirty="0">
                <a:solidFill>
                  <a:srgbClr val="000066"/>
                </a:solidFill>
              </a:rPr>
              <a:t> – When a </a:t>
            </a:r>
            <a:r>
              <a:rPr lang="en-GB" altLang="en-US" sz="2800" b="1" i="1" dirty="0">
                <a:solidFill>
                  <a:srgbClr val="660066"/>
                </a:solidFill>
              </a:rPr>
              <a:t>non-living</a:t>
            </a:r>
            <a:r>
              <a:rPr lang="en-GB" altLang="en-US" sz="2800" b="1" i="1" dirty="0">
                <a:solidFill>
                  <a:srgbClr val="000066"/>
                </a:solidFill>
              </a:rPr>
              <a:t> object is given </a:t>
            </a:r>
            <a:r>
              <a:rPr lang="en-GB" altLang="en-US" sz="2800" b="1" i="1" dirty="0">
                <a:solidFill>
                  <a:srgbClr val="660066"/>
                </a:solidFill>
              </a:rPr>
              <a:t>human</a:t>
            </a:r>
            <a:r>
              <a:rPr lang="en-GB" altLang="en-US" sz="2800" b="1" i="1" dirty="0">
                <a:solidFill>
                  <a:srgbClr val="000066"/>
                </a:solidFill>
              </a:rPr>
              <a:t> qualities.</a:t>
            </a:r>
          </a:p>
          <a:p>
            <a:pPr>
              <a:lnSpc>
                <a:spcPct val="90000"/>
              </a:lnSpc>
            </a:pPr>
            <a:r>
              <a:rPr lang="en-GB" altLang="en-US" sz="2800" b="1" i="1" dirty="0">
                <a:solidFill>
                  <a:srgbClr val="000066"/>
                </a:solidFill>
              </a:rPr>
              <a:t>	</a:t>
            </a:r>
          </a:p>
          <a:p>
            <a:pPr>
              <a:lnSpc>
                <a:spcPct val="90000"/>
              </a:lnSpc>
            </a:pPr>
            <a:r>
              <a:rPr lang="en-GB" altLang="en-US" sz="2800" b="1" i="1" u="sng" dirty="0">
                <a:solidFill>
                  <a:srgbClr val="000066"/>
                </a:solidFill>
              </a:rPr>
              <a:t>ALLITERATION</a:t>
            </a:r>
            <a:r>
              <a:rPr lang="en-GB" altLang="en-US" sz="2800" b="1" i="1" dirty="0">
                <a:solidFill>
                  <a:srgbClr val="000066"/>
                </a:solidFill>
              </a:rPr>
              <a:t> – The repetition of a </a:t>
            </a:r>
            <a:r>
              <a:rPr lang="en-GB" altLang="en-US" sz="2800" b="1" i="1" dirty="0">
                <a:solidFill>
                  <a:srgbClr val="660066"/>
                </a:solidFill>
              </a:rPr>
              <a:t>consonant sound</a:t>
            </a:r>
            <a:r>
              <a:rPr lang="en-GB" altLang="en-US" sz="2800" b="1" i="1" dirty="0">
                <a:solidFill>
                  <a:srgbClr val="000066"/>
                </a:solidFill>
              </a:rPr>
              <a:t> in a sentence.</a:t>
            </a:r>
          </a:p>
          <a:p>
            <a:pPr>
              <a:lnSpc>
                <a:spcPct val="90000"/>
              </a:lnSpc>
            </a:pPr>
            <a:r>
              <a:rPr lang="en-GB" altLang="en-US" sz="2800" b="1" i="1" dirty="0">
                <a:solidFill>
                  <a:srgbClr val="000066"/>
                </a:solidFill>
              </a:rPr>
              <a:t>	</a:t>
            </a:r>
          </a:p>
          <a:p>
            <a:pPr>
              <a:lnSpc>
                <a:spcPct val="90000"/>
              </a:lnSpc>
            </a:pPr>
            <a:r>
              <a:rPr lang="en-GB" altLang="en-US" sz="2800" b="1" i="1" u="sng" dirty="0">
                <a:solidFill>
                  <a:srgbClr val="000066"/>
                </a:solidFill>
              </a:rPr>
              <a:t>ONOMATOPOEIA</a:t>
            </a:r>
            <a:r>
              <a:rPr lang="en-GB" altLang="en-US" sz="2800" b="1" i="1" dirty="0">
                <a:solidFill>
                  <a:srgbClr val="000066"/>
                </a:solidFill>
              </a:rPr>
              <a:t> – A word that </a:t>
            </a:r>
            <a:r>
              <a:rPr lang="en-GB" altLang="en-US" sz="2800" b="1" i="1" dirty="0">
                <a:solidFill>
                  <a:srgbClr val="660066"/>
                </a:solidFill>
              </a:rPr>
              <a:t>imitates</a:t>
            </a:r>
            <a:r>
              <a:rPr lang="en-GB" altLang="en-US" sz="2800" b="1" i="1" dirty="0">
                <a:solidFill>
                  <a:srgbClr val="000066"/>
                </a:solidFill>
              </a:rPr>
              <a:t> a  </a:t>
            </a:r>
          </a:p>
          <a:p>
            <a:pPr>
              <a:lnSpc>
                <a:spcPct val="90000"/>
              </a:lnSpc>
            </a:pPr>
            <a:r>
              <a:rPr lang="en-GB" altLang="en-US" sz="2800" b="1" i="1" dirty="0">
                <a:solidFill>
                  <a:srgbClr val="000066"/>
                </a:solidFill>
              </a:rPr>
              <a:t>sound.</a:t>
            </a:r>
          </a:p>
        </p:txBody>
      </p:sp>
    </p:spTree>
    <p:extLst>
      <p:ext uri="{BB962C8B-B14F-4D97-AF65-F5344CB8AC3E}">
        <p14:creationId xmlns:p14="http://schemas.microsoft.com/office/powerpoint/2010/main" val="397023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23528" y="1124744"/>
            <a:ext cx="8640960" cy="4896544"/>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GB" altLang="en-US" sz="2800" b="1" dirty="0">
              <a:solidFill>
                <a:srgbClr val="000066"/>
              </a:solidFill>
            </a:endParaRPr>
          </a:p>
          <a:p>
            <a:pPr>
              <a:lnSpc>
                <a:spcPct val="90000"/>
              </a:lnSpc>
            </a:pPr>
            <a:r>
              <a:rPr lang="en-GB" altLang="en-US" sz="2800" b="1" dirty="0">
                <a:solidFill>
                  <a:srgbClr val="000066"/>
                </a:solidFill>
              </a:rPr>
              <a:t>Identify the techniques in these examples:</a:t>
            </a:r>
          </a:p>
          <a:p>
            <a:pPr>
              <a:lnSpc>
                <a:spcPct val="90000"/>
              </a:lnSpc>
            </a:pPr>
            <a:endParaRPr lang="en-GB" altLang="en-US" sz="2800" b="1" dirty="0">
              <a:solidFill>
                <a:srgbClr val="000066"/>
              </a:solidFill>
            </a:endParaRPr>
          </a:p>
          <a:p>
            <a:pPr>
              <a:lnSpc>
                <a:spcPct val="90000"/>
              </a:lnSpc>
            </a:pPr>
            <a:r>
              <a:rPr lang="en-GB" altLang="en-US" sz="2800" dirty="0">
                <a:solidFill>
                  <a:srgbClr val="000066"/>
                </a:solidFill>
              </a:rPr>
              <a:t>	* The cowardly kid kicked the can at the cat.</a:t>
            </a:r>
          </a:p>
          <a:p>
            <a:pPr>
              <a:lnSpc>
                <a:spcPct val="90000"/>
              </a:lnSpc>
            </a:pPr>
            <a:r>
              <a:rPr lang="en-GB" altLang="en-US" sz="2800" dirty="0">
                <a:solidFill>
                  <a:srgbClr val="000066"/>
                </a:solidFill>
              </a:rPr>
              <a:t>	* The brave soldier was a lion in battle.</a:t>
            </a:r>
          </a:p>
          <a:p>
            <a:pPr>
              <a:lnSpc>
                <a:spcPct val="90000"/>
              </a:lnSpc>
            </a:pPr>
            <a:r>
              <a:rPr lang="en-GB" altLang="en-US" sz="2800" dirty="0">
                <a:solidFill>
                  <a:srgbClr val="000066"/>
                </a:solidFill>
              </a:rPr>
              <a:t>	* The stone fell into the water with a plop.</a:t>
            </a:r>
          </a:p>
          <a:p>
            <a:pPr>
              <a:lnSpc>
                <a:spcPct val="90000"/>
              </a:lnSpc>
            </a:pPr>
            <a:r>
              <a:rPr lang="en-GB" altLang="en-US" sz="2800" dirty="0">
                <a:solidFill>
                  <a:srgbClr val="000066"/>
                </a:solidFill>
              </a:rPr>
              <a:t>	* The sports car sprinted from the traffic lights.</a:t>
            </a:r>
          </a:p>
          <a:p>
            <a:pPr>
              <a:lnSpc>
                <a:spcPct val="90000"/>
              </a:lnSpc>
            </a:pPr>
            <a:r>
              <a:rPr lang="en-GB" altLang="en-US" sz="2800" dirty="0">
                <a:solidFill>
                  <a:srgbClr val="000066"/>
                </a:solidFill>
              </a:rPr>
              <a:t>	* The brave soldier was like a lion in battle.</a:t>
            </a:r>
          </a:p>
          <a:p>
            <a:pPr>
              <a:lnSpc>
                <a:spcPct val="90000"/>
              </a:lnSpc>
            </a:pPr>
            <a:endParaRPr lang="en-GB" altLang="en-US" sz="2800" i="1" dirty="0">
              <a:solidFill>
                <a:srgbClr val="000066"/>
              </a:solidFill>
              <a:latin typeface="Calibri" pitchFamily="34" charset="0"/>
            </a:endParaRPr>
          </a:p>
          <a:p>
            <a:pPr>
              <a:lnSpc>
                <a:spcPct val="90000"/>
              </a:lnSpc>
            </a:pPr>
            <a:r>
              <a:rPr lang="en-GB" altLang="en-US" sz="2800" b="1" i="1" dirty="0">
                <a:solidFill>
                  <a:srgbClr val="000066"/>
                </a:solidFill>
                <a:latin typeface="Calibri" pitchFamily="34" charset="0"/>
              </a:rPr>
              <a:t>	</a:t>
            </a:r>
          </a:p>
        </p:txBody>
      </p:sp>
    </p:spTree>
    <p:extLst>
      <p:ext uri="{BB962C8B-B14F-4D97-AF65-F5344CB8AC3E}">
        <p14:creationId xmlns:p14="http://schemas.microsoft.com/office/powerpoint/2010/main" val="326603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251520" y="1052736"/>
            <a:ext cx="8640960" cy="4896544"/>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4400" b="1" i="1" dirty="0">
                <a:solidFill>
                  <a:srgbClr val="000066"/>
                </a:solidFill>
                <a:latin typeface="Calibri" pitchFamily="34" charset="0"/>
              </a:rPr>
              <a:t>	* Alliteration </a:t>
            </a:r>
          </a:p>
          <a:p>
            <a:r>
              <a:rPr lang="en-GB" altLang="en-US" sz="4400" b="1" i="1" dirty="0">
                <a:solidFill>
                  <a:srgbClr val="000066"/>
                </a:solidFill>
                <a:latin typeface="Calibri" pitchFamily="34" charset="0"/>
              </a:rPr>
              <a:t>	* Metaphor</a:t>
            </a:r>
          </a:p>
          <a:p>
            <a:r>
              <a:rPr lang="en-GB" altLang="en-US" sz="4400" b="1" i="1" dirty="0">
                <a:solidFill>
                  <a:srgbClr val="000066"/>
                </a:solidFill>
                <a:latin typeface="Calibri" pitchFamily="34" charset="0"/>
              </a:rPr>
              <a:t>	* Onomatopoeia</a:t>
            </a:r>
          </a:p>
          <a:p>
            <a:r>
              <a:rPr lang="en-GB" altLang="en-US" sz="4400" b="1" i="1" dirty="0">
                <a:solidFill>
                  <a:srgbClr val="000066"/>
                </a:solidFill>
                <a:latin typeface="Calibri" pitchFamily="34" charset="0"/>
              </a:rPr>
              <a:t>	* Personification</a:t>
            </a:r>
          </a:p>
          <a:p>
            <a:r>
              <a:rPr lang="en-GB" altLang="en-US" sz="4400" b="1" i="1" dirty="0">
                <a:solidFill>
                  <a:srgbClr val="000066"/>
                </a:solidFill>
                <a:latin typeface="Calibri" pitchFamily="34" charset="0"/>
              </a:rPr>
              <a:t>	* Simile</a:t>
            </a:r>
          </a:p>
          <a:p>
            <a:pPr>
              <a:lnSpc>
                <a:spcPct val="90000"/>
              </a:lnSpc>
            </a:pPr>
            <a:endParaRPr lang="en-GB" altLang="en-US" sz="2800" i="1" dirty="0">
              <a:solidFill>
                <a:srgbClr val="000066"/>
              </a:solidFill>
              <a:latin typeface="Calibri" pitchFamily="34" charset="0"/>
            </a:endParaRPr>
          </a:p>
          <a:p>
            <a:pPr>
              <a:lnSpc>
                <a:spcPct val="90000"/>
              </a:lnSpc>
            </a:pPr>
            <a:r>
              <a:rPr lang="en-GB" altLang="en-US" sz="2800" b="1" i="1" dirty="0">
                <a:solidFill>
                  <a:srgbClr val="000066"/>
                </a:solidFill>
                <a:latin typeface="Calibri" pitchFamily="34" charset="0"/>
              </a:rPr>
              <a:t>	</a:t>
            </a:r>
          </a:p>
        </p:txBody>
      </p:sp>
    </p:spTree>
    <p:extLst>
      <p:ext uri="{BB962C8B-B14F-4D97-AF65-F5344CB8AC3E}">
        <p14:creationId xmlns:p14="http://schemas.microsoft.com/office/powerpoint/2010/main" val="52140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107504" y="116632"/>
            <a:ext cx="8856984" cy="6552728"/>
          </a:xfrm>
          <a:prstGeom prst="cloud">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GB" altLang="en-US" sz="2400" i="1" dirty="0">
              <a:solidFill>
                <a:srgbClr val="000066"/>
              </a:solidFill>
              <a:latin typeface="Berlin Sans FB" pitchFamily="34" charset="0"/>
            </a:endParaRPr>
          </a:p>
          <a:p>
            <a:pPr>
              <a:lnSpc>
                <a:spcPct val="90000"/>
              </a:lnSpc>
            </a:pPr>
            <a:endParaRPr lang="en-GB" altLang="en-US" sz="2400" i="1" dirty="0">
              <a:solidFill>
                <a:srgbClr val="000066"/>
              </a:solidFill>
              <a:latin typeface="Berlin Sans FB" pitchFamily="34" charset="0"/>
            </a:endParaRPr>
          </a:p>
          <a:p>
            <a:pPr>
              <a:lnSpc>
                <a:spcPct val="90000"/>
              </a:lnSpc>
            </a:pPr>
            <a:endParaRPr lang="en-GB" altLang="en-US" sz="2400" i="1" dirty="0">
              <a:solidFill>
                <a:srgbClr val="000066"/>
              </a:solidFill>
              <a:latin typeface="Berlin Sans FB" pitchFamily="34" charset="0"/>
            </a:endParaRPr>
          </a:p>
          <a:p>
            <a:pPr>
              <a:lnSpc>
                <a:spcPct val="90000"/>
              </a:lnSpc>
            </a:pPr>
            <a:r>
              <a:rPr lang="en-GB" altLang="en-US" sz="2400" b="1" i="1" dirty="0">
                <a:solidFill>
                  <a:srgbClr val="000066"/>
                </a:solidFill>
              </a:rPr>
              <a:t>When tackling an IMAGERY question (simile/metaphor/personification), you need to use the following strategy:</a:t>
            </a:r>
          </a:p>
          <a:p>
            <a:pPr>
              <a:lnSpc>
                <a:spcPct val="90000"/>
              </a:lnSpc>
            </a:pPr>
            <a:endParaRPr lang="en-GB" altLang="en-US" sz="2400" b="1" i="1" dirty="0">
              <a:solidFill>
                <a:srgbClr val="000066"/>
              </a:solidFill>
            </a:endParaRPr>
          </a:p>
          <a:p>
            <a:pPr>
              <a:lnSpc>
                <a:spcPct val="90000"/>
              </a:lnSpc>
            </a:pPr>
            <a:r>
              <a:rPr lang="en-US" altLang="en-US" sz="2400" b="1" i="1" dirty="0">
                <a:solidFill>
                  <a:srgbClr val="990033"/>
                </a:solidFill>
              </a:rPr>
              <a:t>1. Identify the image (what is being compared to what?)</a:t>
            </a:r>
          </a:p>
          <a:p>
            <a:pPr>
              <a:lnSpc>
                <a:spcPct val="90000"/>
              </a:lnSpc>
            </a:pPr>
            <a:r>
              <a:rPr lang="en-US" altLang="en-US" sz="2400" b="1" i="1" dirty="0">
                <a:solidFill>
                  <a:srgbClr val="990033"/>
                </a:solidFill>
              </a:rPr>
              <a:t>2. Give the literal meaning of the image (Just as…)</a:t>
            </a:r>
          </a:p>
          <a:p>
            <a:pPr>
              <a:lnSpc>
                <a:spcPct val="90000"/>
              </a:lnSpc>
            </a:pPr>
            <a:r>
              <a:rPr lang="en-US" altLang="en-US" sz="2400" b="1" i="1" dirty="0">
                <a:solidFill>
                  <a:srgbClr val="990033"/>
                </a:solidFill>
              </a:rPr>
              <a:t>3. Explain the connection between the two (so too…)</a:t>
            </a:r>
          </a:p>
          <a:p>
            <a:pPr>
              <a:lnSpc>
                <a:spcPct val="90000"/>
              </a:lnSpc>
            </a:pPr>
            <a:r>
              <a:rPr lang="en-US" altLang="en-US" sz="2400" b="1" i="1" dirty="0">
                <a:solidFill>
                  <a:srgbClr val="990033"/>
                </a:solidFill>
              </a:rPr>
              <a:t>4. Explain the effect of the image</a:t>
            </a:r>
          </a:p>
          <a:p>
            <a:pPr>
              <a:lnSpc>
                <a:spcPct val="90000"/>
              </a:lnSpc>
            </a:pPr>
            <a:endParaRPr lang="en-GB" altLang="en-US" sz="3600" b="1" i="1" dirty="0">
              <a:solidFill>
                <a:srgbClr val="990033"/>
              </a:solidFill>
            </a:endParaRPr>
          </a:p>
          <a:p>
            <a:pPr algn="ctr">
              <a:lnSpc>
                <a:spcPct val="90000"/>
              </a:lnSpc>
            </a:pPr>
            <a:r>
              <a:rPr lang="en-GB" altLang="en-US" sz="3600" b="1" i="1" u="sng" dirty="0">
                <a:solidFill>
                  <a:schemeClr val="tx1"/>
                </a:solidFill>
                <a:effectLst>
                  <a:outerShdw blurRad="38100" dist="38100" dir="2700000" algn="tl">
                    <a:srgbClr val="000000">
                      <a:alpha val="43137"/>
                    </a:srgbClr>
                  </a:outerShdw>
                </a:effectLst>
              </a:rPr>
              <a:t>Remember: </a:t>
            </a:r>
          </a:p>
          <a:p>
            <a:pPr algn="ctr">
              <a:lnSpc>
                <a:spcPct val="90000"/>
              </a:lnSpc>
            </a:pPr>
            <a:r>
              <a:rPr lang="en-GB" altLang="en-US" sz="3600" b="1" i="1" dirty="0">
                <a:solidFill>
                  <a:schemeClr val="tx1"/>
                </a:solidFill>
                <a:effectLst>
                  <a:outerShdw blurRad="38100" dist="38100" dir="2700000" algn="tl">
                    <a:srgbClr val="000000">
                      <a:alpha val="43137"/>
                    </a:srgbClr>
                  </a:outerShdw>
                </a:effectLst>
              </a:rPr>
              <a:t>‘Just as… so too…’</a:t>
            </a:r>
          </a:p>
          <a:p>
            <a:pPr>
              <a:lnSpc>
                <a:spcPct val="90000"/>
              </a:lnSpc>
            </a:pPr>
            <a:endParaRPr lang="en-GB" altLang="en-US" b="1" i="1" dirty="0">
              <a:solidFill>
                <a:srgbClr val="000066"/>
              </a:solidFill>
              <a:latin typeface="Calibri" pitchFamily="34" charset="0"/>
            </a:endParaRPr>
          </a:p>
          <a:p>
            <a:pPr algn="ctr">
              <a:lnSpc>
                <a:spcPct val="90000"/>
              </a:lnSpc>
            </a:pPr>
            <a:r>
              <a:rPr lang="en-GB" altLang="en-US" b="1" i="1" dirty="0">
                <a:solidFill>
                  <a:srgbClr val="000066"/>
                </a:solidFill>
                <a:latin typeface="Calibri" pitchFamily="34" charset="0"/>
              </a:rPr>
              <a:t>	</a:t>
            </a:r>
            <a:endParaRPr lang="en-GB" altLang="en-US" i="1" dirty="0">
              <a:solidFill>
                <a:srgbClr val="000066"/>
              </a:solidFill>
              <a:latin typeface="Berlin Sans FB" pitchFamily="34" charset="0"/>
            </a:endParaRPr>
          </a:p>
        </p:txBody>
      </p:sp>
    </p:spTree>
    <p:extLst>
      <p:ext uri="{BB962C8B-B14F-4D97-AF65-F5344CB8AC3E}">
        <p14:creationId xmlns:p14="http://schemas.microsoft.com/office/powerpoint/2010/main" val="317115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107504" y="116632"/>
            <a:ext cx="8856984" cy="6552728"/>
          </a:xfrm>
          <a:prstGeom prst="cloud">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GB" altLang="en-US" sz="2400" i="1" dirty="0">
              <a:solidFill>
                <a:srgbClr val="000066"/>
              </a:solidFill>
              <a:latin typeface="Berlin Sans FB" pitchFamily="34" charset="0"/>
            </a:endParaRPr>
          </a:p>
          <a:p>
            <a:pPr>
              <a:lnSpc>
                <a:spcPct val="90000"/>
              </a:lnSpc>
            </a:pPr>
            <a:endParaRPr lang="en-GB" altLang="en-US" sz="2400" i="1" dirty="0">
              <a:solidFill>
                <a:srgbClr val="000066"/>
              </a:solidFill>
            </a:endParaRPr>
          </a:p>
          <a:p>
            <a:pPr>
              <a:lnSpc>
                <a:spcPct val="90000"/>
              </a:lnSpc>
            </a:pPr>
            <a:r>
              <a:rPr lang="en-GB" altLang="en-US" sz="2400" i="1" dirty="0">
                <a:solidFill>
                  <a:srgbClr val="000066"/>
                </a:solidFill>
              </a:rPr>
              <a:t>FORMULA:</a:t>
            </a:r>
          </a:p>
          <a:p>
            <a:pPr>
              <a:lnSpc>
                <a:spcPct val="90000"/>
              </a:lnSpc>
            </a:pPr>
            <a:endParaRPr lang="en-GB" altLang="en-US" sz="2400" i="1" dirty="0">
              <a:solidFill>
                <a:srgbClr val="000066"/>
              </a:solidFill>
            </a:endParaRPr>
          </a:p>
          <a:p>
            <a:r>
              <a:rPr lang="en-GB" altLang="en-US" sz="2400" b="1" i="1" dirty="0">
                <a:solidFill>
                  <a:srgbClr val="990033"/>
                </a:solidFill>
              </a:rPr>
              <a:t>	</a:t>
            </a:r>
            <a:r>
              <a:rPr lang="en-GB" altLang="en-US" sz="2400" b="1" i="1" dirty="0">
                <a:solidFill>
                  <a:srgbClr val="660066"/>
                </a:solidFill>
              </a:rPr>
              <a:t>Answer</a:t>
            </a:r>
            <a:r>
              <a:rPr lang="en-GB" altLang="en-US" sz="2400" i="1" dirty="0">
                <a:solidFill>
                  <a:srgbClr val="000066"/>
                </a:solidFill>
              </a:rPr>
              <a:t>:  </a:t>
            </a:r>
            <a:r>
              <a:rPr lang="en-GB" altLang="en-US" sz="2400" i="1" dirty="0">
                <a:solidFill>
                  <a:srgbClr val="FF0000"/>
                </a:solidFill>
              </a:rPr>
              <a:t>Just as </a:t>
            </a:r>
            <a:r>
              <a:rPr lang="en-GB" altLang="en-US" sz="2400" i="1" dirty="0">
                <a:solidFill>
                  <a:srgbClr val="000066"/>
                </a:solidFill>
              </a:rPr>
              <a:t>“__________” has connotations of being _________________, </a:t>
            </a:r>
            <a:r>
              <a:rPr lang="en-GB" altLang="en-US" sz="2400" i="1" dirty="0">
                <a:solidFill>
                  <a:srgbClr val="FF0000"/>
                </a:solidFill>
              </a:rPr>
              <a:t>so too </a:t>
            </a:r>
            <a:r>
              <a:rPr lang="en-GB" altLang="en-US" sz="2400" i="1" dirty="0">
                <a:solidFill>
                  <a:srgbClr val="000066"/>
                </a:solidFill>
              </a:rPr>
              <a:t>is the writer suggesting that _________________.</a:t>
            </a:r>
          </a:p>
          <a:p>
            <a:pPr algn="ctr">
              <a:lnSpc>
                <a:spcPct val="90000"/>
              </a:lnSpc>
            </a:pPr>
            <a:endParaRPr lang="en-GB" altLang="en-US" sz="3600" b="1" i="1" dirty="0">
              <a:solidFill>
                <a:srgbClr val="990033"/>
              </a:solidFill>
            </a:endParaRPr>
          </a:p>
          <a:p>
            <a:pPr algn="ctr">
              <a:lnSpc>
                <a:spcPct val="90000"/>
              </a:lnSpc>
            </a:pPr>
            <a:r>
              <a:rPr lang="en-GB" altLang="en-US" sz="3600" b="1" i="1" u="sng" dirty="0">
                <a:solidFill>
                  <a:schemeClr val="tx1"/>
                </a:solidFill>
                <a:effectLst>
                  <a:outerShdw blurRad="38100" dist="38100" dir="2700000" algn="tl">
                    <a:srgbClr val="000000">
                      <a:alpha val="43137"/>
                    </a:srgbClr>
                  </a:outerShdw>
                </a:effectLst>
              </a:rPr>
              <a:t>Remember: </a:t>
            </a:r>
          </a:p>
          <a:p>
            <a:pPr algn="ctr">
              <a:lnSpc>
                <a:spcPct val="90000"/>
              </a:lnSpc>
            </a:pPr>
            <a:r>
              <a:rPr lang="en-GB" altLang="en-US" sz="3600" b="1" i="1" dirty="0">
                <a:solidFill>
                  <a:schemeClr val="tx1"/>
                </a:solidFill>
                <a:effectLst>
                  <a:outerShdw blurRad="38100" dist="38100" dir="2700000" algn="tl">
                    <a:srgbClr val="000000">
                      <a:alpha val="43137"/>
                    </a:srgbClr>
                  </a:outerShdw>
                </a:effectLst>
              </a:rPr>
              <a:t>‘Just as… so too…’</a:t>
            </a:r>
          </a:p>
          <a:p>
            <a:pPr>
              <a:lnSpc>
                <a:spcPct val="90000"/>
              </a:lnSpc>
            </a:pPr>
            <a:endParaRPr lang="en-GB" altLang="en-US" b="1" i="1" dirty="0">
              <a:solidFill>
                <a:srgbClr val="000066"/>
              </a:solidFill>
              <a:latin typeface="Calibri" pitchFamily="34" charset="0"/>
            </a:endParaRPr>
          </a:p>
          <a:p>
            <a:pPr algn="ctr">
              <a:lnSpc>
                <a:spcPct val="90000"/>
              </a:lnSpc>
            </a:pPr>
            <a:r>
              <a:rPr lang="en-GB" altLang="en-US" b="1" i="1" dirty="0">
                <a:solidFill>
                  <a:srgbClr val="000066"/>
                </a:solidFill>
                <a:latin typeface="Calibri" pitchFamily="34" charset="0"/>
              </a:rPr>
              <a:t>	</a:t>
            </a:r>
            <a:endParaRPr lang="en-GB" altLang="en-US" i="1" dirty="0">
              <a:solidFill>
                <a:srgbClr val="000066"/>
              </a:solidFill>
              <a:latin typeface="Berlin Sans FB" pitchFamily="34" charset="0"/>
            </a:endParaRPr>
          </a:p>
        </p:txBody>
      </p:sp>
    </p:spTree>
    <p:extLst>
      <p:ext uri="{BB962C8B-B14F-4D97-AF65-F5344CB8AC3E}">
        <p14:creationId xmlns:p14="http://schemas.microsoft.com/office/powerpoint/2010/main" val="345020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ve Heart Shaped Writing">
            <a:hlinkClick r:id="rId2" tooltip="Love Heart Shaped Writi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466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11560" y="548680"/>
            <a:ext cx="8064896" cy="5832648"/>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200" b="1" dirty="0">
                <a:solidFill>
                  <a:srgbClr val="660066"/>
                </a:solidFill>
                <a:latin typeface="Calibri" pitchFamily="34" charset="0"/>
              </a:rPr>
              <a:t>Passage</a:t>
            </a:r>
            <a:r>
              <a:rPr lang="en-GB" altLang="en-US" sz="3200" dirty="0">
                <a:solidFill>
                  <a:srgbClr val="000066"/>
                </a:solidFill>
                <a:latin typeface="Calibri" pitchFamily="34" charset="0"/>
              </a:rPr>
              <a:t>: ‘The last days of January were a swine… Everybody slogged grimly by and their hands never left their pockets unless they were wearing gloves.  Nobody stopped.  Maybe they thought they’d die if they stopped, like explorers at the South Pole.’</a:t>
            </a:r>
          </a:p>
          <a:p>
            <a:endParaRPr lang="en-GB" altLang="en-US" sz="3200" dirty="0">
              <a:solidFill>
                <a:srgbClr val="000066"/>
              </a:solidFill>
              <a:latin typeface="Calibri" pitchFamily="34" charset="0"/>
            </a:endParaRPr>
          </a:p>
          <a:p>
            <a:r>
              <a:rPr lang="en-GB" altLang="en-US" sz="3200" b="1" dirty="0">
                <a:solidFill>
                  <a:srgbClr val="660066"/>
                </a:solidFill>
                <a:latin typeface="Calibri" pitchFamily="34" charset="0"/>
              </a:rPr>
              <a:t>Question</a:t>
            </a:r>
            <a:r>
              <a:rPr lang="en-GB" altLang="en-US" sz="3200" dirty="0">
                <a:solidFill>
                  <a:srgbClr val="000066"/>
                </a:solidFill>
                <a:latin typeface="Calibri" pitchFamily="34" charset="0"/>
              </a:rPr>
              <a:t>:  Quote a simile from the extract above and show how it is a good piece of imagery to use here.</a:t>
            </a:r>
          </a:p>
        </p:txBody>
      </p:sp>
    </p:spTree>
    <p:extLst>
      <p:ext uri="{BB962C8B-B14F-4D97-AF65-F5344CB8AC3E}">
        <p14:creationId xmlns:p14="http://schemas.microsoft.com/office/powerpoint/2010/main" val="428558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ve Heart Shaped Writing">
            <a:hlinkClick r:id="rId2" tooltip="Love Heart Shaped Writi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466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39552" y="526009"/>
            <a:ext cx="8064896" cy="5832648"/>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200" b="1" i="1" dirty="0">
                <a:solidFill>
                  <a:srgbClr val="000066"/>
                </a:solidFill>
              </a:rPr>
              <a:t>* ‘Like explorers at the South Pole’.</a:t>
            </a:r>
          </a:p>
          <a:p>
            <a:endParaRPr lang="en-GB" altLang="en-US" sz="3200" i="1" dirty="0">
              <a:solidFill>
                <a:srgbClr val="000066"/>
              </a:solidFill>
            </a:endParaRPr>
          </a:p>
          <a:p>
            <a:r>
              <a:rPr lang="en-GB" altLang="en-US" sz="3200" b="1" i="1" dirty="0">
                <a:solidFill>
                  <a:srgbClr val="000066"/>
                </a:solidFill>
              </a:rPr>
              <a:t>Just as </a:t>
            </a:r>
            <a:r>
              <a:rPr lang="en-GB" altLang="en-US" sz="3200" i="1" dirty="0">
                <a:solidFill>
                  <a:srgbClr val="000066"/>
                </a:solidFill>
              </a:rPr>
              <a:t>men/women who explore one of the coldest regions in the world </a:t>
            </a:r>
            <a:r>
              <a:rPr lang="en-GB" altLang="en-US" sz="3200" b="1" i="1" dirty="0">
                <a:solidFill>
                  <a:srgbClr val="000066"/>
                </a:solidFill>
              </a:rPr>
              <a:t>so too </a:t>
            </a:r>
            <a:r>
              <a:rPr lang="en-GB" altLang="en-US" sz="3200" i="1" dirty="0">
                <a:solidFill>
                  <a:srgbClr val="000066"/>
                </a:solidFill>
              </a:rPr>
              <a:t>are the citizens experiencing the harshness of the cold weather. This simile is effective as it reflects just how cold and snowy the city environment was at that time of year.</a:t>
            </a:r>
            <a:r>
              <a:rPr lang="en-GB" altLang="en-US" sz="2800" i="1" dirty="0">
                <a:solidFill>
                  <a:srgbClr val="000066"/>
                </a:solidFill>
              </a:rPr>
              <a:t> </a:t>
            </a:r>
          </a:p>
          <a:p>
            <a:endParaRPr lang="en-GB" altLang="en-US" sz="3200" dirty="0">
              <a:solidFill>
                <a:srgbClr val="000066"/>
              </a:solidFill>
              <a:latin typeface="Calibri" pitchFamily="34" charset="0"/>
            </a:endParaRPr>
          </a:p>
        </p:txBody>
      </p:sp>
    </p:spTree>
    <p:extLst>
      <p:ext uri="{BB962C8B-B14F-4D97-AF65-F5344CB8AC3E}">
        <p14:creationId xmlns:p14="http://schemas.microsoft.com/office/powerpoint/2010/main" val="409237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ounded Rectangle 3"/>
          <p:cNvSpPr/>
          <p:nvPr/>
        </p:nvSpPr>
        <p:spPr>
          <a:xfrm>
            <a:off x="251520" y="476672"/>
            <a:ext cx="8496944" cy="5688632"/>
          </a:xfrm>
          <a:prstGeom prst="roundRect">
            <a:avLst/>
          </a:prstGeom>
          <a:solidFill>
            <a:srgbClr val="FFFF5B"/>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400" b="1" i="1" dirty="0">
                <a:solidFill>
                  <a:srgbClr val="660066"/>
                </a:solidFill>
              </a:rPr>
              <a:t>Passage</a:t>
            </a:r>
            <a:r>
              <a:rPr lang="en-GB" altLang="en-US" sz="2400" i="1" dirty="0">
                <a:solidFill>
                  <a:srgbClr val="000066"/>
                </a:solidFill>
              </a:rPr>
              <a:t>: ‘They’ll take suggestions as a cat laps milk.’</a:t>
            </a:r>
          </a:p>
          <a:p>
            <a:endParaRPr lang="en-GB" altLang="en-US" sz="2400" i="1" dirty="0">
              <a:solidFill>
                <a:srgbClr val="000066"/>
              </a:solidFill>
            </a:endParaRPr>
          </a:p>
          <a:p>
            <a:r>
              <a:rPr lang="en-GB" altLang="en-US" sz="2400" b="1" i="1" dirty="0">
                <a:solidFill>
                  <a:srgbClr val="660066"/>
                </a:solidFill>
              </a:rPr>
              <a:t>Question</a:t>
            </a:r>
            <a:r>
              <a:rPr lang="en-GB" altLang="en-US" sz="2400" i="1" dirty="0">
                <a:solidFill>
                  <a:srgbClr val="000066"/>
                </a:solidFill>
              </a:rPr>
              <a:t>:  What does the imagery in this extract suggest about the way the teachers are taking suggestions?</a:t>
            </a:r>
          </a:p>
          <a:p>
            <a:endParaRPr lang="en-GB" altLang="en-US" sz="2400" i="1" dirty="0">
              <a:solidFill>
                <a:srgbClr val="000066"/>
              </a:solidFill>
            </a:endParaRPr>
          </a:p>
          <a:p>
            <a:endParaRPr lang="en-GB" altLang="en-US" sz="2400" i="1" dirty="0">
              <a:solidFill>
                <a:srgbClr val="000066"/>
              </a:solidFill>
            </a:endParaRPr>
          </a:p>
          <a:p>
            <a:r>
              <a:rPr lang="en-GB" altLang="en-US" sz="2400" b="1" i="1" dirty="0">
                <a:solidFill>
                  <a:srgbClr val="660066"/>
                </a:solidFill>
              </a:rPr>
              <a:t>Answer</a:t>
            </a:r>
            <a:r>
              <a:rPr lang="en-GB" altLang="en-US" sz="2400" i="1" dirty="0">
                <a:solidFill>
                  <a:srgbClr val="000066"/>
                </a:solidFill>
              </a:rPr>
              <a:t>:  </a:t>
            </a:r>
            <a:r>
              <a:rPr lang="en-GB" altLang="en-US" sz="2400" i="1" dirty="0">
                <a:solidFill>
                  <a:srgbClr val="FF0000"/>
                </a:solidFill>
              </a:rPr>
              <a:t>Just as </a:t>
            </a:r>
            <a:r>
              <a:rPr lang="en-GB" altLang="en-US" sz="2400" i="1" dirty="0">
                <a:solidFill>
                  <a:srgbClr val="000066"/>
                </a:solidFill>
              </a:rPr>
              <a:t>“as a cat laps milk” has connotations of being _________________, </a:t>
            </a:r>
            <a:r>
              <a:rPr lang="en-GB" altLang="en-US" sz="2400" i="1" dirty="0">
                <a:solidFill>
                  <a:srgbClr val="FF0000"/>
                </a:solidFill>
              </a:rPr>
              <a:t>so too </a:t>
            </a:r>
            <a:r>
              <a:rPr lang="en-GB" altLang="en-US" sz="2400" i="1" dirty="0">
                <a:solidFill>
                  <a:srgbClr val="000066"/>
                </a:solidFill>
              </a:rPr>
              <a:t>is the writer suggesting that the teachers are _________________. </a:t>
            </a:r>
            <a:endParaRPr lang="en-GB" altLang="en-US" sz="2800" i="1" dirty="0">
              <a:solidFill>
                <a:srgbClr val="000066"/>
              </a:solidFill>
            </a:endParaRPr>
          </a:p>
          <a:p>
            <a:endParaRPr lang="en-GB" altLang="en-US" sz="2800" i="1" dirty="0">
              <a:solidFill>
                <a:srgbClr val="660066"/>
              </a:solidFill>
              <a:latin typeface="Calibri" pitchFamily="34" charset="0"/>
            </a:endParaRPr>
          </a:p>
          <a:p>
            <a:pPr>
              <a:lnSpc>
                <a:spcPct val="80000"/>
              </a:lnSpc>
            </a:pPr>
            <a:endParaRPr lang="en-GB" altLang="en-US" sz="2800" i="1" dirty="0">
              <a:solidFill>
                <a:srgbClr val="000066"/>
              </a:solidFill>
              <a:latin typeface="Calibri" pitchFamily="34" charset="0"/>
            </a:endParaRPr>
          </a:p>
        </p:txBody>
      </p:sp>
    </p:spTree>
    <p:extLst>
      <p:ext uri="{BB962C8B-B14F-4D97-AF65-F5344CB8AC3E}">
        <p14:creationId xmlns:p14="http://schemas.microsoft.com/office/powerpoint/2010/main" val="332783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Cloud 3"/>
          <p:cNvSpPr/>
          <p:nvPr/>
        </p:nvSpPr>
        <p:spPr>
          <a:xfrm>
            <a:off x="0" y="0"/>
            <a:ext cx="9144000" cy="6858000"/>
          </a:xfrm>
          <a:prstGeom prst="cloud">
            <a:avLst/>
          </a:prstGeom>
          <a:solidFill>
            <a:srgbClr val="FFFF5B"/>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ltLang="en-US" sz="2800" i="1" dirty="0">
                <a:solidFill>
                  <a:srgbClr val="000066"/>
                </a:solidFill>
              </a:rPr>
              <a:t>* The </a:t>
            </a:r>
            <a:r>
              <a:rPr lang="en-GB" altLang="en-US" sz="2800" b="1" i="1" dirty="0">
                <a:solidFill>
                  <a:srgbClr val="000066"/>
                </a:solidFill>
              </a:rPr>
              <a:t>metaphor</a:t>
            </a:r>
            <a:r>
              <a:rPr lang="en-GB" altLang="en-US" sz="2800" i="1" dirty="0">
                <a:solidFill>
                  <a:srgbClr val="000066"/>
                </a:solidFill>
              </a:rPr>
              <a:t> ‘London is a toilet’ compares the condition of London streets to a filthy toilet.</a:t>
            </a:r>
          </a:p>
          <a:p>
            <a:pPr lvl="1"/>
            <a:endParaRPr lang="en-GB" altLang="en-US" sz="2800" i="1" dirty="0">
              <a:solidFill>
                <a:srgbClr val="000066"/>
              </a:solidFill>
            </a:endParaRPr>
          </a:p>
          <a:p>
            <a:pPr lvl="1"/>
            <a:r>
              <a:rPr lang="en-GB" altLang="en-US" sz="2800" i="1" dirty="0">
                <a:solidFill>
                  <a:srgbClr val="000066"/>
                </a:solidFill>
              </a:rPr>
              <a:t>*</a:t>
            </a:r>
            <a:r>
              <a:rPr lang="en-GB" altLang="en-US" sz="2800" i="1" dirty="0">
                <a:solidFill>
                  <a:srgbClr val="FF0000"/>
                </a:solidFill>
              </a:rPr>
              <a:t> Just as </a:t>
            </a:r>
            <a:r>
              <a:rPr lang="en-GB" altLang="en-US" sz="2800" i="1" dirty="0">
                <a:solidFill>
                  <a:srgbClr val="000066"/>
                </a:solidFill>
              </a:rPr>
              <a:t>a “toilet” is dirty and unsanitary, </a:t>
            </a:r>
            <a:r>
              <a:rPr lang="en-GB" altLang="en-US" sz="2800" i="1" dirty="0">
                <a:solidFill>
                  <a:srgbClr val="FF0000"/>
                </a:solidFill>
              </a:rPr>
              <a:t>so too </a:t>
            </a:r>
            <a:r>
              <a:rPr lang="en-GB" altLang="en-US" sz="2800" i="1" dirty="0">
                <a:solidFill>
                  <a:srgbClr val="000066"/>
                </a:solidFill>
              </a:rPr>
              <a:t>is the writer saying that the streets of London are unclean and unhygienic. </a:t>
            </a:r>
          </a:p>
        </p:txBody>
      </p:sp>
    </p:spTree>
    <p:extLst>
      <p:ext uri="{BB962C8B-B14F-4D97-AF65-F5344CB8AC3E}">
        <p14:creationId xmlns:p14="http://schemas.microsoft.com/office/powerpoint/2010/main" val="76125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539552" y="548680"/>
            <a:ext cx="8136904" cy="5976664"/>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rgbClr val="0070C0"/>
                </a:solidFill>
                <a:latin typeface="Calibri" pitchFamily="34" charset="0"/>
              </a:rPr>
              <a:t>	</a:t>
            </a:r>
            <a:r>
              <a:rPr lang="en-GB" sz="2800" b="1" i="1" dirty="0">
                <a:solidFill>
                  <a:srgbClr val="0070C0"/>
                </a:solidFill>
                <a:latin typeface="Calibri" pitchFamily="34" charset="0"/>
              </a:rPr>
              <a:t>Passage: </a:t>
            </a:r>
            <a:r>
              <a:rPr lang="en-GB" sz="2800" b="1" dirty="0">
                <a:solidFill>
                  <a:srgbClr val="0070C0"/>
                </a:solidFill>
                <a:latin typeface="Calibri" pitchFamily="34" charset="0"/>
              </a:rPr>
              <a:t>‘The food mixer – she was not the sort of woman to use her hands – was an ancient, heavy Kenwood that lived in a deep , secret hole in the kitchen work surface.  My father had, in a rare moment of do-it-</a:t>
            </a:r>
            <a:r>
              <a:rPr lang="en-GB" sz="2800" b="1" dirty="0" err="1">
                <a:solidFill>
                  <a:srgbClr val="0070C0"/>
                </a:solidFill>
                <a:latin typeface="Calibri" pitchFamily="34" charset="0"/>
              </a:rPr>
              <a:t>yourselfery</a:t>
            </a:r>
            <a:r>
              <a:rPr lang="en-GB" sz="2800" b="1" dirty="0">
                <a:solidFill>
                  <a:srgbClr val="0070C0"/>
                </a:solidFill>
                <a:latin typeface="Calibri" pitchFamily="34" charset="0"/>
              </a:rPr>
              <a:t>, fitted a heavy industrial spring under the mixer so that when you lifted the lid the mixer slowly rose like a corpse from a coffin.’</a:t>
            </a:r>
          </a:p>
          <a:p>
            <a:endParaRPr lang="en-GB" sz="2800" b="1" i="1" dirty="0">
              <a:solidFill>
                <a:srgbClr val="0070C0"/>
              </a:solidFill>
              <a:latin typeface="Calibri" pitchFamily="34" charset="0"/>
            </a:endParaRPr>
          </a:p>
          <a:p>
            <a:r>
              <a:rPr lang="en-GB" sz="2800" b="1" i="1" dirty="0">
                <a:solidFill>
                  <a:srgbClr val="0070C0"/>
                </a:solidFill>
                <a:latin typeface="Calibri" pitchFamily="34" charset="0"/>
              </a:rPr>
              <a:t>	Question:  </a:t>
            </a:r>
            <a:r>
              <a:rPr lang="en-GB" sz="2800" b="1" dirty="0">
                <a:solidFill>
                  <a:srgbClr val="0070C0"/>
                </a:solidFill>
                <a:latin typeface="Calibri" pitchFamily="34" charset="0"/>
              </a:rPr>
              <a:t>Quote an example of personification about the mixer and say what impression it gives of it. </a:t>
            </a:r>
          </a:p>
        </p:txBody>
      </p:sp>
    </p:spTree>
    <p:extLst>
      <p:ext uri="{BB962C8B-B14F-4D97-AF65-F5344CB8AC3E}">
        <p14:creationId xmlns:p14="http://schemas.microsoft.com/office/powerpoint/2010/main" val="29444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Oval 3"/>
          <p:cNvSpPr/>
          <p:nvPr/>
        </p:nvSpPr>
        <p:spPr>
          <a:xfrm>
            <a:off x="179512" y="0"/>
            <a:ext cx="4032448" cy="1628800"/>
          </a:xfrm>
          <a:prstGeom prst="ellipse">
            <a:avLst/>
          </a:prstGeom>
          <a:solidFill>
            <a:srgbClr val="FFC000"/>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solidFill>
                  <a:schemeClr val="tx1"/>
                </a:solidFill>
                <a:latin typeface="Century Gothic" panose="020B0502020202020204" pitchFamily="34" charset="0"/>
              </a:rPr>
              <a:t>Linking questions</a:t>
            </a:r>
          </a:p>
        </p:txBody>
      </p:sp>
      <p:sp>
        <p:nvSpPr>
          <p:cNvPr id="5" name="Rounded Rectangle 4"/>
          <p:cNvSpPr/>
          <p:nvPr/>
        </p:nvSpPr>
        <p:spPr>
          <a:xfrm>
            <a:off x="251520" y="1772816"/>
            <a:ext cx="8496944" cy="5085184"/>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i="1" dirty="0">
                <a:solidFill>
                  <a:srgbClr val="0070C0"/>
                </a:solidFill>
                <a:effectLst>
                  <a:outerShdw blurRad="38100" dist="38100" dir="2700000" algn="tl">
                    <a:srgbClr val="000000">
                      <a:alpha val="43137"/>
                    </a:srgbClr>
                  </a:outerShdw>
                </a:effectLst>
              </a:rPr>
              <a:t>Link questions</a:t>
            </a:r>
            <a:r>
              <a:rPr lang="en-GB" altLang="en-US" sz="2800" dirty="0">
                <a:solidFill>
                  <a:srgbClr val="0070C0"/>
                </a:solidFill>
                <a:effectLst>
                  <a:outerShdw blurRad="38100" dist="38100" dir="2700000" algn="tl">
                    <a:srgbClr val="000000">
                      <a:alpha val="43137"/>
                    </a:srgbClr>
                  </a:outerShdw>
                </a:effectLst>
              </a:rPr>
              <a:t> </a:t>
            </a:r>
            <a:r>
              <a:rPr lang="en-GB" altLang="en-US" sz="2800" i="1" dirty="0">
                <a:solidFill>
                  <a:srgbClr val="0070C0"/>
                </a:solidFill>
                <a:effectLst>
                  <a:outerShdw blurRad="38100" dist="38100" dir="2700000" algn="tl">
                    <a:srgbClr val="000000">
                      <a:alpha val="43137"/>
                    </a:srgbClr>
                  </a:outerShdw>
                </a:effectLst>
              </a:rPr>
              <a:t>often ask you to explain how a sentence creates an effective link between one paragraph and another.</a:t>
            </a:r>
            <a:r>
              <a:rPr lang="en-GB" altLang="en-US" sz="2800" dirty="0">
                <a:solidFill>
                  <a:srgbClr val="0070C0"/>
                </a:solidFill>
                <a:effectLst>
                  <a:outerShdw blurRad="38100" dist="38100" dir="2700000" algn="tl">
                    <a:srgbClr val="000000">
                      <a:alpha val="43137"/>
                    </a:srgbClr>
                  </a:outerShdw>
                </a:effectLst>
              </a:rPr>
              <a:t> </a:t>
            </a:r>
          </a:p>
          <a:p>
            <a:endParaRPr lang="en-GB" altLang="en-US" sz="2800" dirty="0">
              <a:solidFill>
                <a:srgbClr val="0070C0"/>
              </a:solidFill>
            </a:endParaRPr>
          </a:p>
          <a:p>
            <a:r>
              <a:rPr lang="en-GB" altLang="en-US" sz="2800" i="1" u="sng" dirty="0">
                <a:solidFill>
                  <a:srgbClr val="0070C0"/>
                </a:solidFill>
              </a:rPr>
              <a:t>You usually need to answer link questions in two parts: </a:t>
            </a:r>
          </a:p>
          <a:p>
            <a:pPr algn="ctr"/>
            <a:r>
              <a:rPr lang="en-GB" altLang="en-US" sz="2800" i="1" dirty="0">
                <a:solidFill>
                  <a:srgbClr val="0070C0"/>
                </a:solidFill>
              </a:rPr>
              <a:t>	1.  Quote and show how one part </a:t>
            </a:r>
            <a:r>
              <a:rPr lang="en-GB" altLang="en-US" sz="2800" b="1" i="1" dirty="0">
                <a:solidFill>
                  <a:srgbClr val="0070C0"/>
                </a:solidFill>
              </a:rPr>
              <a:t>links back</a:t>
            </a:r>
            <a:r>
              <a:rPr lang="en-GB" altLang="en-US" sz="2800" i="1" dirty="0">
                <a:solidFill>
                  <a:srgbClr val="0070C0"/>
                </a:solidFill>
              </a:rPr>
              <a:t> to previous paragraph</a:t>
            </a:r>
          </a:p>
          <a:p>
            <a:pPr algn="ctr">
              <a:defRPr/>
            </a:pPr>
            <a:r>
              <a:rPr lang="en-GB" altLang="en-US" sz="2800" b="1"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OR</a:t>
            </a:r>
          </a:p>
          <a:p>
            <a:pPr algn="ctr"/>
            <a:r>
              <a:rPr lang="en-GB" altLang="en-US" sz="2800" i="1" dirty="0">
                <a:solidFill>
                  <a:srgbClr val="0070C0"/>
                </a:solidFill>
              </a:rPr>
              <a:t>	2.  Quote and show how the other part </a:t>
            </a:r>
            <a:r>
              <a:rPr lang="en-GB" altLang="en-US" sz="2800" b="1" i="1" dirty="0">
                <a:solidFill>
                  <a:srgbClr val="0070C0"/>
                </a:solidFill>
              </a:rPr>
              <a:t>refers forward</a:t>
            </a:r>
            <a:r>
              <a:rPr lang="en-GB" altLang="en-US" sz="2800" i="1" dirty="0">
                <a:solidFill>
                  <a:srgbClr val="0070C0"/>
                </a:solidFill>
              </a:rPr>
              <a:t> to new paragraph </a:t>
            </a:r>
          </a:p>
        </p:txBody>
      </p:sp>
    </p:spTree>
    <p:extLst>
      <p:ext uri="{BB962C8B-B14F-4D97-AF65-F5344CB8AC3E}">
        <p14:creationId xmlns:p14="http://schemas.microsoft.com/office/powerpoint/2010/main" val="347376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467544" y="980728"/>
            <a:ext cx="8208912" cy="5616624"/>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i="1" dirty="0">
                <a:solidFill>
                  <a:srgbClr val="000066"/>
                </a:solidFill>
                <a:latin typeface="Century Gothic" panose="020B0502020202020204" pitchFamily="34" charset="0"/>
              </a:rPr>
              <a:t>* Personification – ‘Lived in a deep, secret hole’.  </a:t>
            </a:r>
          </a:p>
          <a:p>
            <a:endParaRPr lang="en-GB" sz="3600" i="1" dirty="0">
              <a:solidFill>
                <a:srgbClr val="000066"/>
              </a:solidFill>
              <a:latin typeface="Century Gothic" panose="020B0502020202020204" pitchFamily="34" charset="0"/>
            </a:endParaRPr>
          </a:p>
          <a:p>
            <a:r>
              <a:rPr lang="en-GB" sz="3600" i="1" dirty="0">
                <a:solidFill>
                  <a:srgbClr val="000066"/>
                </a:solidFill>
                <a:latin typeface="Century Gothic" panose="020B0502020202020204" pitchFamily="34" charset="0"/>
              </a:rPr>
              <a:t>* This makes it seem like some sort of monster, something scary or threatening.</a:t>
            </a:r>
            <a:endParaRPr lang="en-GB" sz="3600" dirty="0">
              <a:solidFill>
                <a:srgbClr val="000066"/>
              </a:solidFill>
              <a:latin typeface="Century Gothic" panose="020B0502020202020204" pitchFamily="34" charset="0"/>
            </a:endParaRPr>
          </a:p>
        </p:txBody>
      </p:sp>
    </p:spTree>
    <p:extLst>
      <p:ext uri="{BB962C8B-B14F-4D97-AF65-F5344CB8AC3E}">
        <p14:creationId xmlns:p14="http://schemas.microsoft.com/office/powerpoint/2010/main" val="1389403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Sl_KmfA7ZgMQie7FSbxJ19QcCxQ-sRbp9WU6ih_W7DhaKaNz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971600" y="764704"/>
            <a:ext cx="7488832" cy="5328592"/>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i="1" dirty="0">
                <a:solidFill>
                  <a:srgbClr val="000066"/>
                </a:solidFill>
              </a:rPr>
              <a:t>* </a:t>
            </a:r>
            <a:r>
              <a:rPr lang="en-GB" sz="3200" b="1" i="1" dirty="0">
                <a:solidFill>
                  <a:srgbClr val="000066"/>
                </a:solidFill>
              </a:rPr>
              <a:t>‘Bubbling’</a:t>
            </a:r>
            <a:r>
              <a:rPr lang="en-GB" sz="3200" i="1" dirty="0">
                <a:solidFill>
                  <a:srgbClr val="000066"/>
                </a:solidFill>
              </a:rPr>
              <a:t>;</a:t>
            </a:r>
            <a:r>
              <a:rPr lang="en-GB" sz="3200" b="1" i="1" dirty="0">
                <a:solidFill>
                  <a:srgbClr val="000066"/>
                </a:solidFill>
              </a:rPr>
              <a:t> ‘Rushing’</a:t>
            </a:r>
            <a:r>
              <a:rPr lang="en-GB" sz="3200" i="1" dirty="0">
                <a:solidFill>
                  <a:srgbClr val="000066"/>
                </a:solidFill>
              </a:rPr>
              <a:t>; </a:t>
            </a:r>
            <a:r>
              <a:rPr lang="en-GB" sz="3200" b="1" i="1" dirty="0">
                <a:solidFill>
                  <a:srgbClr val="000066"/>
                </a:solidFill>
              </a:rPr>
              <a:t>‘hissing’</a:t>
            </a:r>
            <a:r>
              <a:rPr lang="en-GB" sz="3200" i="1" dirty="0">
                <a:solidFill>
                  <a:srgbClr val="000066"/>
                </a:solidFill>
              </a:rPr>
              <a:t>; </a:t>
            </a:r>
            <a:r>
              <a:rPr lang="en-GB" sz="3200" b="1" i="1" dirty="0">
                <a:solidFill>
                  <a:srgbClr val="000066"/>
                </a:solidFill>
              </a:rPr>
              <a:t>‘coughing’</a:t>
            </a:r>
            <a:r>
              <a:rPr lang="en-GB" sz="3200" i="1" dirty="0">
                <a:solidFill>
                  <a:srgbClr val="000066"/>
                </a:solidFill>
              </a:rPr>
              <a:t>;</a:t>
            </a:r>
            <a:r>
              <a:rPr lang="en-GB" sz="3200" b="1" i="1" dirty="0">
                <a:solidFill>
                  <a:srgbClr val="000066"/>
                </a:solidFill>
              </a:rPr>
              <a:t> ‘puffing’ </a:t>
            </a:r>
            <a:r>
              <a:rPr lang="en-GB" sz="3200" i="1" dirty="0">
                <a:solidFill>
                  <a:srgbClr val="000066"/>
                </a:solidFill>
              </a:rPr>
              <a:t>etc.</a:t>
            </a:r>
          </a:p>
          <a:p>
            <a:r>
              <a:rPr lang="en-GB" sz="3200" i="1" dirty="0">
                <a:solidFill>
                  <a:srgbClr val="000066"/>
                </a:solidFill>
              </a:rPr>
              <a:t>	* The words imitate the particular noise of either the volcano or the paddle-steamer to which it is compared.  </a:t>
            </a:r>
          </a:p>
          <a:p>
            <a:r>
              <a:rPr lang="en-GB" sz="3200" i="1" dirty="0">
                <a:solidFill>
                  <a:srgbClr val="000066"/>
                </a:solidFill>
              </a:rPr>
              <a:t>	</a:t>
            </a:r>
          </a:p>
          <a:p>
            <a:r>
              <a:rPr lang="en-GB" sz="3200" i="1" dirty="0">
                <a:solidFill>
                  <a:srgbClr val="000066"/>
                </a:solidFill>
              </a:rPr>
              <a:t>* For example: </a:t>
            </a:r>
            <a:r>
              <a:rPr lang="en-GB" sz="3200" b="1" i="1" dirty="0">
                <a:solidFill>
                  <a:srgbClr val="000066"/>
                </a:solidFill>
              </a:rPr>
              <a:t>‘Hissing’ suggests the noise made by steam being forced from a narrow opening.</a:t>
            </a:r>
          </a:p>
        </p:txBody>
      </p:sp>
    </p:spTree>
    <p:extLst>
      <p:ext uri="{BB962C8B-B14F-4D97-AF65-F5344CB8AC3E}">
        <p14:creationId xmlns:p14="http://schemas.microsoft.com/office/powerpoint/2010/main" val="296787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Oval 3"/>
          <p:cNvSpPr/>
          <p:nvPr/>
        </p:nvSpPr>
        <p:spPr>
          <a:xfrm>
            <a:off x="5346607" y="171841"/>
            <a:ext cx="3600400" cy="1368152"/>
          </a:xfrm>
          <a:prstGeom prst="ellipse">
            <a:avLst/>
          </a:prstGeom>
          <a:solidFill>
            <a:schemeClr val="accent1">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In your own words questions</a:t>
            </a:r>
          </a:p>
        </p:txBody>
      </p:sp>
      <p:sp>
        <p:nvSpPr>
          <p:cNvPr id="5" name="Rounded Rectangle 4"/>
          <p:cNvSpPr/>
          <p:nvPr/>
        </p:nvSpPr>
        <p:spPr>
          <a:xfrm>
            <a:off x="251520" y="1539993"/>
            <a:ext cx="8424936" cy="5057359"/>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sz="3200" b="1" dirty="0">
                <a:solidFill>
                  <a:srgbClr val="FF0000"/>
                </a:solidFill>
              </a:rPr>
              <a:t>Use your own words</a:t>
            </a:r>
            <a:endParaRPr lang="en-GB" sz="3200" b="1" dirty="0">
              <a:solidFill>
                <a:schemeClr val="tx1"/>
              </a:solidFill>
            </a:endParaRPr>
          </a:p>
          <a:p>
            <a:pPr>
              <a:lnSpc>
                <a:spcPct val="90000"/>
              </a:lnSpc>
            </a:pPr>
            <a:endParaRPr lang="en-GB" sz="3200" b="1" dirty="0">
              <a:solidFill>
                <a:schemeClr val="tx1"/>
              </a:solidFill>
            </a:endParaRPr>
          </a:p>
          <a:p>
            <a:pPr marL="571500" indent="-571500">
              <a:lnSpc>
                <a:spcPct val="90000"/>
              </a:lnSpc>
              <a:buFont typeface="Courier New" panose="02070309020205020404" pitchFamily="49" charset="0"/>
              <a:buChar char="o"/>
            </a:pPr>
            <a:r>
              <a:rPr lang="en-GB" sz="3200" b="1" dirty="0">
                <a:solidFill>
                  <a:srgbClr val="0070C0"/>
                </a:solidFill>
              </a:rPr>
              <a:t>‘Summarise in your own words…’</a:t>
            </a:r>
          </a:p>
          <a:p>
            <a:pPr marL="571500" indent="-571500">
              <a:lnSpc>
                <a:spcPct val="90000"/>
              </a:lnSpc>
              <a:buFont typeface="Courier New" panose="02070309020205020404" pitchFamily="49" charset="0"/>
              <a:buChar char="o"/>
            </a:pPr>
            <a:r>
              <a:rPr lang="en-GB" sz="3200" b="1" dirty="0">
                <a:solidFill>
                  <a:srgbClr val="0070C0"/>
                </a:solidFill>
              </a:rPr>
              <a:t>‘Define in your own words…’</a:t>
            </a:r>
          </a:p>
          <a:p>
            <a:pPr marL="571500" indent="-571500">
              <a:lnSpc>
                <a:spcPct val="90000"/>
              </a:lnSpc>
              <a:buFont typeface="Courier New" panose="02070309020205020404" pitchFamily="49" charset="0"/>
              <a:buChar char="o"/>
            </a:pPr>
            <a:r>
              <a:rPr lang="en-GB" sz="3200" b="1" dirty="0">
                <a:solidFill>
                  <a:srgbClr val="0070C0"/>
                </a:solidFill>
              </a:rPr>
              <a:t>‘List in your own words…’</a:t>
            </a:r>
          </a:p>
          <a:p>
            <a:pPr>
              <a:lnSpc>
                <a:spcPct val="90000"/>
              </a:lnSpc>
            </a:pPr>
            <a:endParaRPr lang="en-GB" sz="3200" b="1" dirty="0">
              <a:solidFill>
                <a:srgbClr val="0070C0"/>
              </a:solidFill>
            </a:endParaRPr>
          </a:p>
          <a:p>
            <a:pPr marL="571500" indent="-571500">
              <a:lnSpc>
                <a:spcPct val="90000"/>
              </a:lnSpc>
              <a:buFont typeface="Courier New" panose="02070309020205020404" pitchFamily="49" charset="0"/>
              <a:buChar char="o"/>
            </a:pPr>
            <a:r>
              <a:rPr lang="en-GB" sz="3200" b="1" dirty="0">
                <a:solidFill>
                  <a:srgbClr val="0070C0"/>
                </a:solidFill>
              </a:rPr>
              <a:t>Keep an eye on the number of marks available to help you decide how many points to make.</a:t>
            </a:r>
          </a:p>
          <a:p>
            <a:pPr marL="571500" indent="-571500">
              <a:lnSpc>
                <a:spcPct val="90000"/>
              </a:lnSpc>
              <a:buFont typeface="Courier New" panose="02070309020205020404" pitchFamily="49" charset="0"/>
              <a:buChar char="o"/>
            </a:pPr>
            <a:r>
              <a:rPr lang="en-GB" sz="3200" b="1" dirty="0">
                <a:solidFill>
                  <a:srgbClr val="0070C0"/>
                </a:solidFill>
              </a:rPr>
              <a:t>Use bullet points if you can.</a:t>
            </a:r>
          </a:p>
        </p:txBody>
      </p:sp>
    </p:spTree>
    <p:extLst>
      <p:ext uri="{BB962C8B-B14F-4D97-AF65-F5344CB8AC3E}">
        <p14:creationId xmlns:p14="http://schemas.microsoft.com/office/powerpoint/2010/main" val="429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323528" y="908720"/>
            <a:ext cx="8424936" cy="5616624"/>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t> </a:t>
            </a:r>
            <a:r>
              <a:rPr lang="en-GB" sz="3200" b="1" i="1" dirty="0">
                <a:solidFill>
                  <a:srgbClr val="DF2DB0"/>
                </a:solidFill>
              </a:rPr>
              <a:t>Passage</a:t>
            </a:r>
            <a:r>
              <a:rPr lang="en-GB" sz="3200" b="1" i="1" dirty="0">
                <a:solidFill>
                  <a:srgbClr val="0070C0"/>
                </a:solidFill>
              </a:rPr>
              <a:t>: ‘</a:t>
            </a:r>
            <a:r>
              <a:rPr lang="en-GB" sz="3200" b="1" dirty="0">
                <a:solidFill>
                  <a:srgbClr val="0070C0"/>
                </a:solidFill>
              </a:rPr>
              <a:t>Because he was a college professor, first at Columbia, then at Wesleyan and Yale, his vacations generally coincided with ours.’</a:t>
            </a:r>
          </a:p>
          <a:p>
            <a:endParaRPr lang="en-GB" sz="3200" i="1" dirty="0">
              <a:solidFill>
                <a:schemeClr val="tx1"/>
              </a:solidFill>
              <a:latin typeface="Berlin Sans FB" pitchFamily="34" charset="0"/>
            </a:endParaRPr>
          </a:p>
          <a:p>
            <a:endParaRPr lang="en-GB" sz="3200" b="1" i="1" dirty="0">
              <a:solidFill>
                <a:srgbClr val="FF0000"/>
              </a:solidFill>
            </a:endParaRPr>
          </a:p>
          <a:p>
            <a:r>
              <a:rPr lang="en-GB" sz="3200" b="1" i="1" dirty="0">
                <a:solidFill>
                  <a:srgbClr val="DF2DB0"/>
                </a:solidFill>
              </a:rPr>
              <a:t>Question</a:t>
            </a:r>
            <a:r>
              <a:rPr lang="en-GB" sz="3200" b="1" i="1" dirty="0">
                <a:solidFill>
                  <a:srgbClr val="0070C0"/>
                </a:solidFill>
              </a:rPr>
              <a:t>: </a:t>
            </a:r>
            <a:r>
              <a:rPr lang="en-GB" sz="3200" b="1" dirty="0">
                <a:solidFill>
                  <a:srgbClr val="0070C0"/>
                </a:solidFill>
              </a:rPr>
              <a:t>Explain in your own words why Christopher’s father was able to spend so much time with his children.</a:t>
            </a:r>
          </a:p>
        </p:txBody>
      </p:sp>
    </p:spTree>
    <p:extLst>
      <p:ext uri="{BB962C8B-B14F-4D97-AF65-F5344CB8AC3E}">
        <p14:creationId xmlns:p14="http://schemas.microsoft.com/office/powerpoint/2010/main" val="422524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Blue Sky and Trees">
            <a:hlinkClick r:id="rId3" tooltip="Blue Sky and Tree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49382"/>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1115616" y="1340768"/>
            <a:ext cx="6912768" cy="4680520"/>
          </a:xfrm>
          <a:prstGeom prst="cloudCallout">
            <a:avLst>
              <a:gd name="adj1" fmla="val -62093"/>
              <a:gd name="adj2" fmla="val 62162"/>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Christopher’s father was able to spend time with them because he was a teacher and his holidays were the same as theirs.</a:t>
            </a:r>
          </a:p>
        </p:txBody>
      </p:sp>
    </p:spTree>
    <p:extLst>
      <p:ext uri="{BB962C8B-B14F-4D97-AF65-F5344CB8AC3E}">
        <p14:creationId xmlns:p14="http://schemas.microsoft.com/office/powerpoint/2010/main" val="3858162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67544" y="188640"/>
            <a:ext cx="8424936" cy="6336704"/>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Passage</a:t>
            </a:r>
            <a:r>
              <a:rPr lang="en-GB" sz="2800" dirty="0">
                <a:solidFill>
                  <a:schemeClr val="tx1"/>
                </a:solidFill>
              </a:rPr>
              <a:t>: </a:t>
            </a:r>
            <a:r>
              <a:rPr lang="en-GB" sz="2800" b="1" dirty="0">
                <a:solidFill>
                  <a:srgbClr val="0070C0"/>
                </a:solidFill>
              </a:rPr>
              <a:t>‘He and my stepmother, Helen, bought a tiny cottage in Ludlow, Vermont, close to several ski areas. All five children were on the slopes by age three and skiing on our own by four or five. Once we were on top of the mountain, we waited together as my father stationed himself a hundred yards below. When he was ready, we skied down to him one at a time until we were all assembled for his review.’</a:t>
            </a:r>
          </a:p>
          <a:p>
            <a:endParaRPr lang="en-GB" sz="2800" b="1" dirty="0">
              <a:solidFill>
                <a:schemeClr val="tx1"/>
              </a:solidFill>
            </a:endParaRPr>
          </a:p>
          <a:p>
            <a:r>
              <a:rPr lang="en-GB" sz="2800" b="1" dirty="0">
                <a:solidFill>
                  <a:schemeClr val="tx1"/>
                </a:solidFill>
              </a:rPr>
              <a:t>Question</a:t>
            </a:r>
            <a:r>
              <a:rPr lang="en-GB" sz="2800" dirty="0">
                <a:solidFill>
                  <a:schemeClr val="tx1"/>
                </a:solidFill>
              </a:rPr>
              <a:t>: </a:t>
            </a:r>
            <a:r>
              <a:rPr lang="en-GB" sz="2800" b="1" dirty="0">
                <a:solidFill>
                  <a:srgbClr val="0070C0"/>
                </a:solidFill>
              </a:rPr>
              <a:t>Give three reasons why “all five children” were good skiers when they were children.</a:t>
            </a:r>
          </a:p>
        </p:txBody>
      </p:sp>
    </p:spTree>
    <p:extLst>
      <p:ext uri="{BB962C8B-B14F-4D97-AF65-F5344CB8AC3E}">
        <p14:creationId xmlns:p14="http://schemas.microsoft.com/office/powerpoint/2010/main" val="1418444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descr="http://t0.gstatic.com/images?q=tbn:ANd9GcSF9xeSQgX9TKuIJ4yG1nkZffz7kxuEkjzLRWQXWg2zg5E5sz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5536" y="1484784"/>
            <a:ext cx="8208912" cy="4464496"/>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GB" sz="3200" b="1" dirty="0">
                <a:solidFill>
                  <a:srgbClr val="0070C0"/>
                </a:solidFill>
              </a:rPr>
              <a:t>The parents bought a house near ski slopes. </a:t>
            </a:r>
          </a:p>
          <a:p>
            <a:pPr marL="457200" indent="-457200">
              <a:buFont typeface="Arial" pitchFamily="34" charset="0"/>
              <a:buChar char="•"/>
            </a:pPr>
            <a:r>
              <a:rPr lang="en-GB" sz="3200" b="1" dirty="0">
                <a:solidFill>
                  <a:srgbClr val="0070C0"/>
                </a:solidFill>
              </a:rPr>
              <a:t>They were skiing by the age of three.</a:t>
            </a:r>
          </a:p>
          <a:p>
            <a:pPr marL="457200" indent="-457200">
              <a:buFont typeface="Arial" pitchFamily="34" charset="0"/>
              <a:buChar char="•"/>
            </a:pPr>
            <a:r>
              <a:rPr lang="en-GB" sz="3200" b="1" dirty="0">
                <a:solidFill>
                  <a:srgbClr val="0070C0"/>
                </a:solidFill>
              </a:rPr>
              <a:t>Their father was on the slopes encouraging them down.</a:t>
            </a:r>
          </a:p>
        </p:txBody>
      </p:sp>
    </p:spTree>
    <p:extLst>
      <p:ext uri="{BB962C8B-B14F-4D97-AF65-F5344CB8AC3E}">
        <p14:creationId xmlns:p14="http://schemas.microsoft.com/office/powerpoint/2010/main" val="2713325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vector.com/i/free-vector-exquisite-shading-background-03-vector_017940_3-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8538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692696"/>
            <a:ext cx="8064896" cy="5688632"/>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latin typeface="Century Gothic" panose="020B0502020202020204" pitchFamily="34" charset="0"/>
              </a:rPr>
              <a:t>Passage</a:t>
            </a:r>
            <a:r>
              <a:rPr lang="en-GB" sz="3200" dirty="0">
                <a:solidFill>
                  <a:schemeClr val="tx1"/>
                </a:solidFill>
                <a:latin typeface="Century Gothic" panose="020B0502020202020204" pitchFamily="34" charset="0"/>
              </a:rPr>
              <a:t>:</a:t>
            </a:r>
            <a:r>
              <a:rPr lang="en-GB" sz="3200" b="1" dirty="0">
                <a:solidFill>
                  <a:schemeClr val="tx1"/>
                </a:solidFill>
                <a:latin typeface="Century Gothic" panose="020B0502020202020204" pitchFamily="34" charset="0"/>
              </a:rPr>
              <a:t> </a:t>
            </a:r>
            <a:r>
              <a:rPr lang="en-GB" sz="3200" b="1" dirty="0">
                <a:solidFill>
                  <a:srgbClr val="0070C0"/>
                </a:solidFill>
                <a:latin typeface="Century Gothic" panose="020B0502020202020204" pitchFamily="34" charset="0"/>
              </a:rPr>
              <a:t>‘Some parts of the world you make a conscious effort to visit and others have to wait until fate delivers you there.’</a:t>
            </a:r>
          </a:p>
          <a:p>
            <a:endParaRPr lang="en-GB" sz="3200" dirty="0">
              <a:solidFill>
                <a:schemeClr val="tx1"/>
              </a:solidFill>
              <a:latin typeface="Century Gothic" panose="020B0502020202020204" pitchFamily="34" charset="0"/>
            </a:endParaRPr>
          </a:p>
          <a:p>
            <a:endParaRPr lang="en-GB" sz="32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Question</a:t>
            </a:r>
            <a:r>
              <a:rPr lang="en-GB" sz="3200" dirty="0">
                <a:solidFill>
                  <a:schemeClr val="tx1"/>
                </a:solidFill>
                <a:latin typeface="Century Gothic" panose="020B0502020202020204" pitchFamily="34" charset="0"/>
              </a:rPr>
              <a:t>: </a:t>
            </a:r>
            <a:r>
              <a:rPr lang="en-GB" sz="3200" b="1" dirty="0">
                <a:solidFill>
                  <a:srgbClr val="0070C0"/>
                </a:solidFill>
                <a:latin typeface="Century Gothic" panose="020B0502020202020204" pitchFamily="34" charset="0"/>
              </a:rPr>
              <a:t>The writer gives two different explanations for visiting ‘parts of the world’. In your own words, say what they are. </a:t>
            </a:r>
          </a:p>
        </p:txBody>
      </p:sp>
    </p:spTree>
    <p:extLst>
      <p:ext uri="{BB962C8B-B14F-4D97-AF65-F5344CB8AC3E}">
        <p14:creationId xmlns:p14="http://schemas.microsoft.com/office/powerpoint/2010/main" val="3208175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0.gstatic.com/images?q=tbn:ANd9GcT7Z3-2c_bb03ScRpS0vOz80FaTOPEI8XEdP0ltWY_KxeQZcLk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359532" y="476672"/>
            <a:ext cx="8424936" cy="5904656"/>
          </a:xfrm>
          <a:prstGeom prst="cloudCallout">
            <a:avLst>
              <a:gd name="adj1" fmla="val -51749"/>
              <a:gd name="adj2" fmla="val 52880"/>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itchFamily="34" charset="0"/>
              <a:buChar char="•"/>
            </a:pPr>
            <a:r>
              <a:rPr lang="en-GB" sz="3600" b="1" i="1" dirty="0">
                <a:solidFill>
                  <a:srgbClr val="0070C0"/>
                </a:solidFill>
                <a:latin typeface="Century Gothic" panose="020B0502020202020204" pitchFamily="34" charset="0"/>
              </a:rPr>
              <a:t>Some places you decide to go to on purpose</a:t>
            </a:r>
          </a:p>
          <a:p>
            <a:pPr marL="571500" indent="-571500">
              <a:buFont typeface="Arial" pitchFamily="34" charset="0"/>
              <a:buChar char="•"/>
            </a:pPr>
            <a:r>
              <a:rPr lang="en-GB" sz="3600" b="1" i="1" dirty="0">
                <a:solidFill>
                  <a:srgbClr val="0070C0"/>
                </a:solidFill>
                <a:latin typeface="Century Gothic" panose="020B0502020202020204" pitchFamily="34" charset="0"/>
              </a:rPr>
              <a:t>Other places you wait and see what happens.</a:t>
            </a:r>
          </a:p>
        </p:txBody>
      </p:sp>
    </p:spTree>
    <p:extLst>
      <p:ext uri="{BB962C8B-B14F-4D97-AF65-F5344CB8AC3E}">
        <p14:creationId xmlns:p14="http://schemas.microsoft.com/office/powerpoint/2010/main" val="1602453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lidesdesign.com/wp-content/uploads/summer-raindrops-backgrounds-wallpapers-summer-raindrops-sl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5536" y="260648"/>
            <a:ext cx="8280920" cy="5472608"/>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latin typeface="Century Gothic" panose="020B0502020202020204" pitchFamily="34" charset="0"/>
              </a:rPr>
              <a:t>Passage</a:t>
            </a:r>
            <a:r>
              <a:rPr lang="en-GB" sz="3200" b="1" dirty="0">
                <a:solidFill>
                  <a:srgbClr val="0070C0"/>
                </a:solidFill>
                <a:latin typeface="Century Gothic" panose="020B0502020202020204" pitchFamily="34" charset="0"/>
              </a:rPr>
              <a:t>: ‘Qualification for the final, he explained, was a formality provided I agreed to do a twenty-minute comedy set for the audience whilst the judges were out.’</a:t>
            </a:r>
          </a:p>
          <a:p>
            <a:endParaRPr lang="en-GB" sz="3200" dirty="0">
              <a:solidFill>
                <a:schemeClr val="tx1"/>
              </a:solidFill>
              <a:latin typeface="Century Gothic" panose="020B0502020202020204" pitchFamily="34" charset="0"/>
            </a:endParaRPr>
          </a:p>
          <a:p>
            <a:endParaRPr lang="en-GB" sz="32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Question</a:t>
            </a:r>
            <a:r>
              <a:rPr lang="en-GB" sz="3200" dirty="0">
                <a:solidFill>
                  <a:schemeClr val="tx1"/>
                </a:solidFill>
                <a:latin typeface="Century Gothic" panose="020B0502020202020204" pitchFamily="34" charset="0"/>
              </a:rPr>
              <a:t>: </a:t>
            </a:r>
            <a:r>
              <a:rPr lang="en-GB" sz="3200" b="1" dirty="0">
                <a:solidFill>
                  <a:srgbClr val="0070C0"/>
                </a:solidFill>
                <a:latin typeface="Century Gothic" panose="020B0502020202020204" pitchFamily="34" charset="0"/>
              </a:rPr>
              <a:t>What did he have to do to ensure that they would qualify for the final of the competition?</a:t>
            </a:r>
          </a:p>
        </p:txBody>
      </p:sp>
    </p:spTree>
    <p:extLst>
      <p:ext uri="{BB962C8B-B14F-4D97-AF65-F5344CB8AC3E}">
        <p14:creationId xmlns:p14="http://schemas.microsoft.com/office/powerpoint/2010/main" val="74975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Oval 3"/>
          <p:cNvSpPr/>
          <p:nvPr/>
        </p:nvSpPr>
        <p:spPr>
          <a:xfrm>
            <a:off x="323528" y="260648"/>
            <a:ext cx="3744416" cy="1800200"/>
          </a:xfrm>
          <a:prstGeom prst="ellipse">
            <a:avLst/>
          </a:prstGeom>
          <a:solidFill>
            <a:srgbClr val="FFC000"/>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solidFill>
                  <a:schemeClr val="tx1"/>
                </a:solidFill>
                <a:effectLst>
                  <a:outerShdw blurRad="38100" dist="38100" dir="2700000" algn="tl">
                    <a:srgbClr val="000000">
                      <a:alpha val="43137"/>
                    </a:srgbClr>
                  </a:outerShdw>
                </a:effectLst>
              </a:rPr>
              <a:t>Linking questions</a:t>
            </a:r>
          </a:p>
        </p:txBody>
      </p:sp>
      <p:sp>
        <p:nvSpPr>
          <p:cNvPr id="5" name="Rounded Rectangle 4"/>
          <p:cNvSpPr/>
          <p:nvPr/>
        </p:nvSpPr>
        <p:spPr>
          <a:xfrm>
            <a:off x="323528" y="2060848"/>
            <a:ext cx="8424936" cy="4797152"/>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i="1" dirty="0">
                <a:solidFill>
                  <a:srgbClr val="0070C0"/>
                </a:solidFill>
                <a:latin typeface="Century Gothic" panose="020B0502020202020204" pitchFamily="34" charset="0"/>
              </a:rPr>
              <a:t>1.Quote the words that link back to ideas in the previous paragraph.</a:t>
            </a:r>
          </a:p>
          <a:p>
            <a:r>
              <a:rPr lang="en-US" altLang="en-US" sz="2800" i="1" dirty="0">
                <a:solidFill>
                  <a:srgbClr val="0070C0"/>
                </a:solidFill>
                <a:latin typeface="Century Gothic" panose="020B0502020202020204" pitchFamily="34" charset="0"/>
              </a:rPr>
              <a:t>2.Explain how this connects with the argument or ideas in the previous paragraph.</a:t>
            </a:r>
          </a:p>
          <a:p>
            <a:r>
              <a:rPr lang="en-US" altLang="en-US" sz="2800" i="1" dirty="0">
                <a:solidFill>
                  <a:srgbClr val="0070C0"/>
                </a:solidFill>
                <a:latin typeface="Century Gothic" panose="020B0502020202020204" pitchFamily="34" charset="0"/>
              </a:rPr>
              <a:t>3.Quote the words which link to the following paragraph or move the argument forward. </a:t>
            </a:r>
          </a:p>
          <a:p>
            <a:r>
              <a:rPr lang="en-US" altLang="en-US" sz="2800" i="1" dirty="0">
                <a:solidFill>
                  <a:srgbClr val="0070C0"/>
                </a:solidFill>
                <a:latin typeface="Century Gothic" panose="020B0502020202020204" pitchFamily="34" charset="0"/>
              </a:rPr>
              <a:t>4.Explain what the author goes on to write about in the following paragraph.</a:t>
            </a:r>
          </a:p>
          <a:p>
            <a:endParaRPr lang="en-GB" altLang="en-US" sz="2800"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29563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earls-4-girls.com/wp-content/uploads/2014/01/a35eeb13f6fce2b6add6bf27504f620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252520" cy="688145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476672"/>
            <a:ext cx="7920880" cy="5976664"/>
          </a:xfrm>
          <a:prstGeom prst="roundRect">
            <a:avLst/>
          </a:prstGeom>
          <a:solidFill>
            <a:schemeClr val="accent3">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611561" y="3244334"/>
            <a:ext cx="7730062" cy="584775"/>
          </a:xfrm>
          <a:prstGeom prst="rect">
            <a:avLst/>
          </a:prstGeom>
          <a:solidFill>
            <a:srgbClr val="FFFF5B"/>
          </a:solidFill>
        </p:spPr>
        <p:txBody>
          <a:bodyPr wrap="square">
            <a:spAutoFit/>
          </a:bodyPr>
          <a:lstStyle/>
          <a:p>
            <a:r>
              <a:rPr lang="en-GB" sz="3200" b="1" i="1" dirty="0">
                <a:solidFill>
                  <a:srgbClr val="0070C0"/>
                </a:solidFill>
              </a:rPr>
              <a:t>     He has to do a stand up show.</a:t>
            </a:r>
          </a:p>
        </p:txBody>
      </p:sp>
    </p:spTree>
    <p:extLst>
      <p:ext uri="{BB962C8B-B14F-4D97-AF65-F5344CB8AC3E}">
        <p14:creationId xmlns:p14="http://schemas.microsoft.com/office/powerpoint/2010/main" val="301183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2.gstatic.com/images?q=tbn:ANd9GcSI0Tr2Y4oMxoKd_ta84mLsc_6gfg_RKec6QkFPw65dK_eyEt9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764704"/>
            <a:ext cx="8208912" cy="5544616"/>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latin typeface="Berlin Sans FB" pitchFamily="34" charset="0"/>
            </a:endParaRPr>
          </a:p>
          <a:p>
            <a:endParaRPr lang="en-GB" sz="2800" dirty="0">
              <a:solidFill>
                <a:schemeClr val="tx1"/>
              </a:solidFill>
              <a:latin typeface="Berlin Sans FB" pitchFamily="34" charset="0"/>
            </a:endParaRPr>
          </a:p>
          <a:p>
            <a:r>
              <a:rPr lang="en-GB" sz="3200" dirty="0">
                <a:solidFill>
                  <a:srgbClr val="0070C0"/>
                </a:solidFill>
              </a:rPr>
              <a:t>Questions relating to </a:t>
            </a:r>
            <a:r>
              <a:rPr lang="en-GB" sz="3200" b="1" u="sng" dirty="0">
                <a:solidFill>
                  <a:srgbClr val="0070C0"/>
                </a:solidFill>
              </a:rPr>
              <a:t>expression</a:t>
            </a:r>
            <a:r>
              <a:rPr lang="en-GB" sz="3200" b="1" dirty="0">
                <a:solidFill>
                  <a:srgbClr val="0070C0"/>
                </a:solidFill>
              </a:rPr>
              <a:t> </a:t>
            </a:r>
            <a:r>
              <a:rPr lang="en-GB" sz="3200" dirty="0">
                <a:solidFill>
                  <a:srgbClr val="0070C0"/>
                </a:solidFill>
              </a:rPr>
              <a:t>and </a:t>
            </a:r>
            <a:r>
              <a:rPr lang="en-GB" sz="3200" b="1" u="sng" dirty="0">
                <a:solidFill>
                  <a:srgbClr val="0070C0"/>
                </a:solidFill>
              </a:rPr>
              <a:t>word choice</a:t>
            </a:r>
            <a:r>
              <a:rPr lang="en-GB" sz="3200" dirty="0">
                <a:solidFill>
                  <a:srgbClr val="0070C0"/>
                </a:solidFill>
              </a:rPr>
              <a:t> look at the </a:t>
            </a:r>
            <a:r>
              <a:rPr lang="en-GB" sz="3200" b="1" u="sng" dirty="0">
                <a:solidFill>
                  <a:srgbClr val="0070C0"/>
                </a:solidFill>
              </a:rPr>
              <a:t>effect</a:t>
            </a:r>
            <a:r>
              <a:rPr lang="en-GB" sz="3200" dirty="0">
                <a:solidFill>
                  <a:srgbClr val="0070C0"/>
                </a:solidFill>
              </a:rPr>
              <a:t> created by the particular choices of the writer.  The writer’s tone will depend on these choices. </a:t>
            </a:r>
          </a:p>
          <a:p>
            <a:endParaRPr lang="en-GB" sz="3200" dirty="0">
              <a:solidFill>
                <a:srgbClr val="0070C0"/>
              </a:solidFill>
            </a:endParaRPr>
          </a:p>
          <a:p>
            <a:r>
              <a:rPr lang="en-GB" sz="3200" dirty="0">
                <a:solidFill>
                  <a:srgbClr val="0070C0"/>
                </a:solidFill>
              </a:rPr>
              <a:t>A good approach is to consider what would be lost if a more neutral word is used instead.</a:t>
            </a:r>
          </a:p>
        </p:txBody>
      </p:sp>
      <p:sp>
        <p:nvSpPr>
          <p:cNvPr id="5" name="Oval 4"/>
          <p:cNvSpPr/>
          <p:nvPr/>
        </p:nvSpPr>
        <p:spPr>
          <a:xfrm>
            <a:off x="6012160" y="0"/>
            <a:ext cx="3024336" cy="1656184"/>
          </a:xfrm>
          <a:prstGeom prst="ellipse">
            <a:avLst/>
          </a:prstGeom>
          <a:solidFill>
            <a:schemeClr val="accent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Word Choice</a:t>
            </a:r>
          </a:p>
          <a:p>
            <a:pPr algn="ctr"/>
            <a:r>
              <a:rPr lang="en-GB" sz="2800" b="1" dirty="0">
                <a:solidFill>
                  <a:schemeClr val="tx1"/>
                </a:solidFill>
              </a:rPr>
              <a:t>Tone</a:t>
            </a:r>
          </a:p>
        </p:txBody>
      </p:sp>
    </p:spTree>
    <p:extLst>
      <p:ext uri="{BB962C8B-B14F-4D97-AF65-F5344CB8AC3E}">
        <p14:creationId xmlns:p14="http://schemas.microsoft.com/office/powerpoint/2010/main" val="3247602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0.gstatic.com/images?q=tbn:ANd9GcSiMUZ8oBQSIN2sF_ExTdtcof4q4OQ_0sYOBe1mEjbya1IAQ1E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1196752"/>
            <a:ext cx="7920880" cy="5040560"/>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70C0"/>
                </a:solidFill>
              </a:rPr>
              <a:t>A writer may choose to write informally using a style more typical of speaking rather than writing.  This is called colloquial language.  </a:t>
            </a:r>
          </a:p>
          <a:p>
            <a:r>
              <a:rPr lang="en-GB" sz="3200" b="1" dirty="0">
                <a:solidFill>
                  <a:srgbClr val="0070C0"/>
                </a:solidFill>
              </a:rPr>
              <a:t>	</a:t>
            </a:r>
          </a:p>
          <a:p>
            <a:r>
              <a:rPr lang="en-GB" sz="3200" b="1" dirty="0">
                <a:solidFill>
                  <a:srgbClr val="0070C0"/>
                </a:solidFill>
              </a:rPr>
              <a:t>Expressions such as ‘well’, ‘by the way’, ‘of course’ and ‘you know’ are examples, as are slang words such as ‘guy’ for man or ‘kid’ for child.</a:t>
            </a:r>
          </a:p>
        </p:txBody>
      </p:sp>
    </p:spTree>
    <p:extLst>
      <p:ext uri="{BB962C8B-B14F-4D97-AF65-F5344CB8AC3E}">
        <p14:creationId xmlns:p14="http://schemas.microsoft.com/office/powerpoint/2010/main" val="1613708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lidesdesign.com/wp-content/uploads/beautiful-scroll-for-fall-backgrounds-wallpapers-beautiful-scroll-for-fall-sl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62828" y="116632"/>
            <a:ext cx="7632848" cy="6552728"/>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sz="2600" dirty="0">
                <a:solidFill>
                  <a:srgbClr val="0070C0"/>
                </a:solidFill>
              </a:rPr>
              <a:t>Writers may also choose to use </a:t>
            </a:r>
            <a:r>
              <a:rPr lang="en-GB" sz="2600" b="1" dirty="0">
                <a:solidFill>
                  <a:srgbClr val="0070C0"/>
                </a:solidFill>
              </a:rPr>
              <a:t>dialect</a:t>
            </a:r>
            <a:r>
              <a:rPr lang="en-GB" sz="2600" dirty="0">
                <a:solidFill>
                  <a:srgbClr val="0070C0"/>
                </a:solidFill>
              </a:rPr>
              <a:t>.  Dialect is the name given to the style of language spoken in a particular area of the English speaking world.  Scots is an example of a dialect.</a:t>
            </a:r>
          </a:p>
          <a:p>
            <a:pPr>
              <a:lnSpc>
                <a:spcPct val="90000"/>
              </a:lnSpc>
            </a:pPr>
            <a:r>
              <a:rPr lang="en-GB" sz="2600" dirty="0">
                <a:solidFill>
                  <a:srgbClr val="0070C0"/>
                </a:solidFill>
              </a:rPr>
              <a:t>	</a:t>
            </a:r>
          </a:p>
          <a:p>
            <a:pPr>
              <a:lnSpc>
                <a:spcPct val="90000"/>
              </a:lnSpc>
            </a:pPr>
            <a:r>
              <a:rPr lang="en-GB" sz="2600" dirty="0">
                <a:solidFill>
                  <a:srgbClr val="0070C0"/>
                </a:solidFill>
              </a:rPr>
              <a:t>You may be asked to compare dialect with Standard English…</a:t>
            </a:r>
          </a:p>
          <a:p>
            <a:pPr>
              <a:lnSpc>
                <a:spcPct val="90000"/>
              </a:lnSpc>
            </a:pPr>
            <a:r>
              <a:rPr lang="en-GB" sz="2600" b="1" u="sng" dirty="0">
                <a:solidFill>
                  <a:srgbClr val="0070C0"/>
                </a:solidFill>
              </a:rPr>
              <a:t>DIALECT</a:t>
            </a:r>
            <a:r>
              <a:rPr lang="en-GB" sz="2600" dirty="0">
                <a:solidFill>
                  <a:srgbClr val="0070C0"/>
                </a:solidFill>
              </a:rPr>
              <a:t>			</a:t>
            </a:r>
            <a:r>
              <a:rPr lang="en-GB" sz="2600" b="1" u="sng" dirty="0">
                <a:solidFill>
                  <a:srgbClr val="0070C0"/>
                </a:solidFill>
              </a:rPr>
              <a:t>STANDARDENGLISH</a:t>
            </a:r>
            <a:r>
              <a:rPr lang="en-GB" sz="2600" dirty="0">
                <a:solidFill>
                  <a:srgbClr val="0070C0"/>
                </a:solidFill>
              </a:rPr>
              <a:t> </a:t>
            </a:r>
          </a:p>
          <a:p>
            <a:pPr>
              <a:lnSpc>
                <a:spcPct val="90000"/>
              </a:lnSpc>
            </a:pPr>
            <a:r>
              <a:rPr lang="en-GB" sz="2600" dirty="0">
                <a:solidFill>
                  <a:srgbClr val="0070C0"/>
                </a:solidFill>
              </a:rPr>
              <a:t>wean				child</a:t>
            </a:r>
          </a:p>
          <a:p>
            <a:pPr>
              <a:lnSpc>
                <a:spcPct val="90000"/>
              </a:lnSpc>
            </a:pPr>
            <a:r>
              <a:rPr lang="en-GB" sz="2600" dirty="0">
                <a:solidFill>
                  <a:srgbClr val="0070C0"/>
                </a:solidFill>
              </a:rPr>
              <a:t>wee				          small</a:t>
            </a:r>
          </a:p>
          <a:p>
            <a:pPr>
              <a:lnSpc>
                <a:spcPct val="90000"/>
              </a:lnSpc>
            </a:pPr>
            <a:r>
              <a:rPr lang="en-GB" sz="2600" dirty="0">
                <a:solidFill>
                  <a:srgbClr val="0070C0"/>
                </a:solidFill>
              </a:rPr>
              <a:t>	</a:t>
            </a:r>
          </a:p>
          <a:p>
            <a:pPr>
              <a:lnSpc>
                <a:spcPct val="90000"/>
              </a:lnSpc>
            </a:pPr>
            <a:r>
              <a:rPr lang="en-GB" sz="2600" dirty="0">
                <a:solidFill>
                  <a:srgbClr val="0070C0"/>
                </a:solidFill>
              </a:rPr>
              <a:t>Many writers prefer using their own dialect as they feel it is more natural, expressive and lively.</a:t>
            </a:r>
          </a:p>
        </p:txBody>
      </p:sp>
    </p:spTree>
    <p:extLst>
      <p:ext uri="{BB962C8B-B14F-4D97-AF65-F5344CB8AC3E}">
        <p14:creationId xmlns:p14="http://schemas.microsoft.com/office/powerpoint/2010/main" val="290835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0.gstatic.com/images?q=tbn:ANd9GcTRQwiTtS8jeKgU6OrRkdLOqFrvvlUQLqby3aOblUQfV-brDhj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570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7504" y="260648"/>
            <a:ext cx="8784976" cy="6264696"/>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sz="2200" dirty="0">
                <a:solidFill>
                  <a:srgbClr val="0070C0"/>
                </a:solidFill>
              </a:rPr>
              <a:t>When explaining a writer’s use of word choice, you must make reference to the </a:t>
            </a:r>
            <a:r>
              <a:rPr lang="en-GB" sz="2200" b="1" dirty="0">
                <a:solidFill>
                  <a:srgbClr val="0070C0"/>
                </a:solidFill>
              </a:rPr>
              <a:t>CONNOTATIONS</a:t>
            </a:r>
            <a:r>
              <a:rPr lang="en-GB" sz="2200" dirty="0">
                <a:solidFill>
                  <a:srgbClr val="0070C0"/>
                </a:solidFill>
              </a:rPr>
              <a:t> of the word(s).</a:t>
            </a:r>
          </a:p>
          <a:p>
            <a:pPr>
              <a:lnSpc>
                <a:spcPct val="90000"/>
              </a:lnSpc>
            </a:pPr>
            <a:endParaRPr lang="en-GB" sz="2200" dirty="0">
              <a:solidFill>
                <a:srgbClr val="0070C0"/>
              </a:solidFill>
            </a:endParaRPr>
          </a:p>
          <a:p>
            <a:pPr>
              <a:lnSpc>
                <a:spcPct val="90000"/>
              </a:lnSpc>
            </a:pPr>
            <a:r>
              <a:rPr lang="en-GB" sz="2200" dirty="0">
                <a:solidFill>
                  <a:srgbClr val="0070C0"/>
                </a:solidFill>
              </a:rPr>
              <a:t>	CONNOTATIONS are the </a:t>
            </a:r>
            <a:r>
              <a:rPr lang="en-GB" sz="2200" u="sng" dirty="0">
                <a:solidFill>
                  <a:srgbClr val="0070C0"/>
                </a:solidFill>
              </a:rPr>
              <a:t>ideas that we associate with certain words</a:t>
            </a:r>
            <a:r>
              <a:rPr lang="en-GB" sz="2200" dirty="0">
                <a:solidFill>
                  <a:srgbClr val="0070C0"/>
                </a:solidFill>
              </a:rPr>
              <a:t>.</a:t>
            </a:r>
          </a:p>
          <a:p>
            <a:pPr>
              <a:lnSpc>
                <a:spcPct val="90000"/>
              </a:lnSpc>
            </a:pPr>
            <a:r>
              <a:rPr lang="en-GB" sz="2200" dirty="0">
                <a:solidFill>
                  <a:srgbClr val="0070C0"/>
                </a:solidFill>
              </a:rPr>
              <a:t>	You will rarely be asked to comment on the DENOTATION of a word…</a:t>
            </a:r>
          </a:p>
          <a:p>
            <a:pPr>
              <a:lnSpc>
                <a:spcPct val="90000"/>
              </a:lnSpc>
            </a:pPr>
            <a:endParaRPr lang="en-GB" sz="2200" dirty="0">
              <a:solidFill>
                <a:srgbClr val="0070C0"/>
              </a:solidFill>
            </a:endParaRPr>
          </a:p>
          <a:p>
            <a:pPr>
              <a:lnSpc>
                <a:spcPct val="90000"/>
              </a:lnSpc>
            </a:pPr>
            <a:r>
              <a:rPr lang="en-GB" sz="2200" b="1" u="sng" dirty="0">
                <a:solidFill>
                  <a:srgbClr val="0070C0"/>
                </a:solidFill>
              </a:rPr>
              <a:t>Word</a:t>
            </a:r>
            <a:r>
              <a:rPr lang="en-GB" sz="2200" b="1" dirty="0">
                <a:solidFill>
                  <a:srgbClr val="0070C0"/>
                </a:solidFill>
              </a:rPr>
              <a:t>		          </a:t>
            </a:r>
            <a:r>
              <a:rPr lang="en-GB" sz="2200" b="1" u="sng" dirty="0">
                <a:solidFill>
                  <a:srgbClr val="0070C0"/>
                </a:solidFill>
              </a:rPr>
              <a:t>Denotation</a:t>
            </a:r>
            <a:r>
              <a:rPr lang="en-GB" sz="2200" b="1" dirty="0">
                <a:solidFill>
                  <a:srgbClr val="0070C0"/>
                </a:solidFill>
              </a:rPr>
              <a:t>		     </a:t>
            </a:r>
            <a:r>
              <a:rPr lang="en-GB" sz="2200" b="1" u="sng" dirty="0">
                <a:solidFill>
                  <a:srgbClr val="0070C0"/>
                </a:solidFill>
              </a:rPr>
              <a:t>Connotation</a:t>
            </a:r>
          </a:p>
          <a:p>
            <a:pPr>
              <a:lnSpc>
                <a:spcPct val="90000"/>
              </a:lnSpc>
            </a:pPr>
            <a:r>
              <a:rPr lang="en-GB" sz="2200" dirty="0">
                <a:solidFill>
                  <a:srgbClr val="0070C0"/>
                </a:solidFill>
              </a:rPr>
              <a:t>Rose		         a type of flower	     love/romance  </a:t>
            </a:r>
          </a:p>
        </p:txBody>
      </p:sp>
    </p:spTree>
    <p:extLst>
      <p:ext uri="{BB962C8B-B14F-4D97-AF65-F5344CB8AC3E}">
        <p14:creationId xmlns:p14="http://schemas.microsoft.com/office/powerpoint/2010/main" val="2388205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2.gstatic.com/images?q=tbn:ANd9GcSI0Tr2Y4oMxoKd_ta84mLsc_6gfg_RKec6QkFPw65dK_eyEt9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764704"/>
            <a:ext cx="8208912" cy="5544616"/>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0070C0"/>
                </a:solidFill>
              </a:rPr>
              <a:t>1. Quote a word/ phrase</a:t>
            </a:r>
          </a:p>
          <a:p>
            <a:pPr lvl="0"/>
            <a:endParaRPr lang="en-US" sz="3200" dirty="0">
              <a:solidFill>
                <a:srgbClr val="0070C0"/>
              </a:solidFill>
            </a:endParaRPr>
          </a:p>
          <a:p>
            <a:pPr lvl="0"/>
            <a:r>
              <a:rPr lang="en-US" sz="3200" dirty="0">
                <a:solidFill>
                  <a:srgbClr val="0070C0"/>
                </a:solidFill>
              </a:rPr>
              <a:t>2. Give the connotations of the word or phrase (what it makes you think of/ what you associate with the word).</a:t>
            </a:r>
          </a:p>
          <a:p>
            <a:pPr lvl="0"/>
            <a:endParaRPr lang="en-US" sz="3200" dirty="0">
              <a:solidFill>
                <a:srgbClr val="0070C0"/>
              </a:solidFill>
            </a:endParaRPr>
          </a:p>
          <a:p>
            <a:pPr lvl="0"/>
            <a:r>
              <a:rPr lang="en-US" sz="3200" dirty="0">
                <a:solidFill>
                  <a:srgbClr val="0070C0"/>
                </a:solidFill>
              </a:rPr>
              <a:t>3. Explain what this suggests about the writer’s argument or what they are describing.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70C0"/>
              </a:solidFill>
              <a:effectLst/>
              <a:uLnTx/>
              <a:uFillTx/>
              <a:latin typeface="Century Gothic" panose="020F0302020204030204"/>
              <a:ea typeface="+mn-ea"/>
              <a:cs typeface="+mn-cs"/>
            </a:endParaRPr>
          </a:p>
        </p:txBody>
      </p:sp>
      <p:sp>
        <p:nvSpPr>
          <p:cNvPr id="5" name="Oval 4"/>
          <p:cNvSpPr/>
          <p:nvPr/>
        </p:nvSpPr>
        <p:spPr>
          <a:xfrm>
            <a:off x="6012160" y="0"/>
            <a:ext cx="3024336" cy="1656184"/>
          </a:xfrm>
          <a:prstGeom prst="ellipse">
            <a:avLst/>
          </a:prstGeom>
          <a:solidFill>
            <a:schemeClr val="accent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F0302020204030204"/>
                <a:ea typeface="+mn-ea"/>
                <a:cs typeface="+mn-cs"/>
              </a:rPr>
              <a:t>Word Choice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F0302020204030204"/>
                <a:ea typeface="+mn-ea"/>
                <a:cs typeface="+mn-cs"/>
              </a:rPr>
              <a:t>Tone</a:t>
            </a:r>
          </a:p>
        </p:txBody>
      </p:sp>
    </p:spTree>
    <p:extLst>
      <p:ext uri="{BB962C8B-B14F-4D97-AF65-F5344CB8AC3E}">
        <p14:creationId xmlns:p14="http://schemas.microsoft.com/office/powerpoint/2010/main" val="1655956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ballastmedia.com/wp-content/uploads/ThemeSlide-300x22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5536" y="1196752"/>
            <a:ext cx="8496944" cy="5040560"/>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70C0"/>
                </a:solidFill>
              </a:rPr>
              <a:t>Passage: (The writer is returning to the trenches at night after a spell on leave during the first world war)</a:t>
            </a:r>
          </a:p>
          <a:p>
            <a:r>
              <a:rPr lang="en-GB" sz="2800" b="1" dirty="0">
                <a:solidFill>
                  <a:srgbClr val="0070C0"/>
                </a:solidFill>
              </a:rPr>
              <a:t>	‘Pushing past the gas-blanket, I blundered down the stairs to the company headquarters’ dug-out.’</a:t>
            </a:r>
          </a:p>
          <a:p>
            <a:endParaRPr lang="en-GB" sz="2800" b="1" dirty="0">
              <a:solidFill>
                <a:srgbClr val="0070C0"/>
              </a:solidFill>
            </a:endParaRPr>
          </a:p>
          <a:p>
            <a:r>
              <a:rPr lang="en-GB" sz="2800" b="1" dirty="0">
                <a:solidFill>
                  <a:srgbClr val="0070C0"/>
                </a:solidFill>
              </a:rPr>
              <a:t>Question: What does the word ‘blundered’ reveal about the way the speaker descended the stairs?</a:t>
            </a:r>
          </a:p>
          <a:p>
            <a:r>
              <a:rPr lang="en-GB" sz="2800" b="1" dirty="0">
                <a:solidFill>
                  <a:srgbClr val="0070C0"/>
                </a:solidFill>
              </a:rPr>
              <a:t>	(2 marks) </a:t>
            </a:r>
          </a:p>
        </p:txBody>
      </p:sp>
    </p:spTree>
    <p:extLst>
      <p:ext uri="{BB962C8B-B14F-4D97-AF65-F5344CB8AC3E}">
        <p14:creationId xmlns:p14="http://schemas.microsoft.com/office/powerpoint/2010/main" val="2532454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videos2worship.com/wp-content/uploads/2011/04/grunge-ba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643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51520" y="1268760"/>
            <a:ext cx="8208912" cy="5040560"/>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467544" y="2967335"/>
            <a:ext cx="7272808" cy="2062103"/>
          </a:xfrm>
          <a:prstGeom prst="rect">
            <a:avLst/>
          </a:prstGeom>
        </p:spPr>
        <p:txBody>
          <a:bodyPr wrap="square">
            <a:spAutoFit/>
          </a:bodyPr>
          <a:lstStyle/>
          <a:p>
            <a:r>
              <a:rPr lang="en-GB" sz="3200" b="1" dirty="0">
                <a:solidFill>
                  <a:srgbClr val="0070C0"/>
                </a:solidFill>
              </a:rPr>
              <a:t>The word ‘blundered’ reveals that the speaker moved clumsily/quickly/not placing his feet carefully/heavily</a:t>
            </a:r>
            <a:r>
              <a:rPr lang="en-GB" b="1" i="1" dirty="0">
                <a:solidFill>
                  <a:srgbClr val="0070C0"/>
                </a:solidFill>
              </a:rPr>
              <a:t>.</a:t>
            </a:r>
            <a:endParaRPr lang="en-GB" b="1" dirty="0">
              <a:solidFill>
                <a:srgbClr val="0070C0"/>
              </a:solidFill>
            </a:endParaRPr>
          </a:p>
        </p:txBody>
      </p:sp>
    </p:spTree>
    <p:extLst>
      <p:ext uri="{BB962C8B-B14F-4D97-AF65-F5344CB8AC3E}">
        <p14:creationId xmlns:p14="http://schemas.microsoft.com/office/powerpoint/2010/main" val="745903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2.gstatic.com/images?q=tbn:ANd9GcSoQn1lGI-109ry-ulWr__xJp9PXdNT1PHIuM0W0vAkxip7JGU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91580" y="368660"/>
            <a:ext cx="7560840" cy="6120680"/>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70C0"/>
                </a:solidFill>
              </a:rPr>
              <a:t>Passage: ‘A lonely boy was reading near a feeble fire.’</a:t>
            </a:r>
          </a:p>
          <a:p>
            <a:endParaRPr lang="en-GB" sz="2800" b="1" dirty="0">
              <a:solidFill>
                <a:srgbClr val="0070C0"/>
              </a:solidFill>
            </a:endParaRPr>
          </a:p>
          <a:p>
            <a:r>
              <a:rPr lang="en-GB" sz="2800" b="1" dirty="0">
                <a:solidFill>
                  <a:srgbClr val="0070C0"/>
                </a:solidFill>
              </a:rPr>
              <a:t>Question: Explain the feelings the word ‘feeble’ arouses in the reader compared with a word like ‘small’.</a:t>
            </a:r>
          </a:p>
          <a:p>
            <a:r>
              <a:rPr lang="en-GB" sz="2800" b="1" dirty="0">
                <a:solidFill>
                  <a:srgbClr val="0070C0"/>
                </a:solidFill>
              </a:rPr>
              <a:t>	(2 marks)</a:t>
            </a:r>
          </a:p>
        </p:txBody>
      </p:sp>
    </p:spTree>
    <p:extLst>
      <p:ext uri="{BB962C8B-B14F-4D97-AF65-F5344CB8AC3E}">
        <p14:creationId xmlns:p14="http://schemas.microsoft.com/office/powerpoint/2010/main" val="2646144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2.gstatic.com/images?q=tbn:ANd9GcT-9sCmi3bviUehjaYHr_xcDiOYy7PTZ5tKhvG37OYnqHVYDNU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11560" y="800708"/>
            <a:ext cx="7920880" cy="5256584"/>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i="1" dirty="0">
              <a:solidFill>
                <a:srgbClr val="0070C0"/>
              </a:solidFill>
            </a:endParaRPr>
          </a:p>
          <a:p>
            <a:r>
              <a:rPr lang="en-GB" sz="3200" b="1" dirty="0">
                <a:solidFill>
                  <a:srgbClr val="0070C0"/>
                </a:solidFill>
              </a:rPr>
              <a:t>* ‘Feeble’ sounds as if the fire is lacking in warmth   and strength as well as size.</a:t>
            </a:r>
          </a:p>
          <a:p>
            <a:endParaRPr lang="en-GB" sz="3200" b="1" dirty="0">
              <a:solidFill>
                <a:srgbClr val="0070C0"/>
              </a:solidFill>
            </a:endParaRPr>
          </a:p>
          <a:p>
            <a:r>
              <a:rPr lang="en-GB" sz="3200" b="1" dirty="0">
                <a:solidFill>
                  <a:srgbClr val="0070C0"/>
                </a:solidFill>
              </a:rPr>
              <a:t>*  It makes the whole image more pathetic and arouses sympathy.</a:t>
            </a:r>
          </a:p>
        </p:txBody>
      </p:sp>
    </p:spTree>
    <p:extLst>
      <p:ext uri="{BB962C8B-B14F-4D97-AF65-F5344CB8AC3E}">
        <p14:creationId xmlns:p14="http://schemas.microsoft.com/office/powerpoint/2010/main" val="260408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Oval 3"/>
          <p:cNvSpPr/>
          <p:nvPr/>
        </p:nvSpPr>
        <p:spPr>
          <a:xfrm>
            <a:off x="323528" y="260648"/>
            <a:ext cx="3744416" cy="1800200"/>
          </a:xfrm>
          <a:prstGeom prst="ellipse">
            <a:avLst/>
          </a:prstGeom>
          <a:solidFill>
            <a:srgbClr val="FFC000"/>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solidFill>
                  <a:schemeClr val="tx1"/>
                </a:solidFill>
                <a:effectLst>
                  <a:outerShdw blurRad="38100" dist="38100" dir="2700000" algn="tl">
                    <a:srgbClr val="000000">
                      <a:alpha val="43137"/>
                    </a:srgbClr>
                  </a:outerShdw>
                </a:effectLst>
              </a:rPr>
              <a:t>Linking questions</a:t>
            </a:r>
          </a:p>
        </p:txBody>
      </p:sp>
      <p:sp>
        <p:nvSpPr>
          <p:cNvPr id="5" name="Rounded Rectangle 4"/>
          <p:cNvSpPr/>
          <p:nvPr/>
        </p:nvSpPr>
        <p:spPr>
          <a:xfrm>
            <a:off x="323528" y="2060848"/>
            <a:ext cx="8424936" cy="4797152"/>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ltLang="en-US" sz="2600" b="1" i="1" dirty="0">
                <a:solidFill>
                  <a:srgbClr val="0070C0"/>
                </a:solidFill>
                <a:latin typeface="Century Gothic" panose="020B0502020202020204" pitchFamily="34" charset="0"/>
              </a:rPr>
              <a:t>FORMULA FOR LINK QUESTIONS</a:t>
            </a:r>
          </a:p>
          <a:p>
            <a:pPr lvl="1"/>
            <a:endParaRPr lang="en-GB" altLang="en-US" sz="2600" b="1" i="1" dirty="0">
              <a:solidFill>
                <a:srgbClr val="0070C0"/>
              </a:solidFill>
              <a:latin typeface="Century Gothic" panose="020B0502020202020204" pitchFamily="34" charset="0"/>
            </a:endParaRPr>
          </a:p>
          <a:p>
            <a:pPr lvl="1"/>
            <a:r>
              <a:rPr lang="en-GB" altLang="en-US" sz="2600" b="1" i="1" dirty="0">
                <a:solidFill>
                  <a:srgbClr val="0070C0"/>
                </a:solidFill>
                <a:latin typeface="Century Gothic" panose="020B0502020202020204" pitchFamily="34" charset="0"/>
              </a:rPr>
              <a:t>The word/expression </a:t>
            </a:r>
            <a:r>
              <a:rPr lang="en-GB" altLang="en-US" sz="2600" b="1" i="1" u="sng" dirty="0">
                <a:solidFill>
                  <a:srgbClr val="0070C0"/>
                </a:solidFill>
                <a:latin typeface="Century Gothic" panose="020B0502020202020204" pitchFamily="34" charset="0"/>
              </a:rPr>
              <a:t>‘quote from passage</a:t>
            </a:r>
            <a:r>
              <a:rPr lang="en-GB" altLang="en-US" sz="2600" b="1" i="1" dirty="0">
                <a:solidFill>
                  <a:srgbClr val="0070C0"/>
                </a:solidFill>
                <a:latin typeface="Century Gothic" panose="020B0502020202020204" pitchFamily="34" charset="0"/>
              </a:rPr>
              <a:t>’ links back to ______________ which was discussed in the previous paragraph where it discusses…</a:t>
            </a:r>
          </a:p>
          <a:p>
            <a:pPr algn="ctr">
              <a:defRPr/>
            </a:pPr>
            <a:r>
              <a:rPr lang="en-GB" altLang="en-US" sz="2600" b="1" kern="10" dirty="0">
                <a:ln w="12700">
                  <a:solidFill>
                    <a:schemeClr val="tx1"/>
                  </a:solidFill>
                  <a:round/>
                  <a:headEnd/>
                  <a:tailEnd/>
                </a:ln>
                <a:solidFill>
                  <a:srgbClr val="0070C0"/>
                </a:solidFill>
                <a:latin typeface="Century Gothic" panose="020B0502020202020204" pitchFamily="34" charset="0"/>
              </a:rPr>
              <a:t>OR</a:t>
            </a:r>
          </a:p>
          <a:p>
            <a:pPr lvl="1"/>
            <a:r>
              <a:rPr lang="en-GB" altLang="en-US" sz="2600" b="1" i="1" dirty="0">
                <a:solidFill>
                  <a:srgbClr val="0070C0"/>
                </a:solidFill>
                <a:latin typeface="Century Gothic" panose="020B0502020202020204" pitchFamily="34" charset="0"/>
              </a:rPr>
              <a:t>The word/expression </a:t>
            </a:r>
            <a:r>
              <a:rPr lang="en-GB" altLang="en-US" sz="2600" b="1" i="1" u="sng" dirty="0">
                <a:solidFill>
                  <a:srgbClr val="0070C0"/>
                </a:solidFill>
                <a:latin typeface="Century Gothic" panose="020B0502020202020204" pitchFamily="34" charset="0"/>
              </a:rPr>
              <a:t>‘quote from passage</a:t>
            </a:r>
            <a:r>
              <a:rPr lang="en-GB" altLang="en-US" sz="2600" b="1" i="1" dirty="0">
                <a:solidFill>
                  <a:srgbClr val="0070C0"/>
                </a:solidFill>
                <a:latin typeface="Century Gothic" panose="020B0502020202020204" pitchFamily="34" charset="0"/>
              </a:rPr>
              <a:t>’ introduces the idea of _______________ which is discussed in the next paragraph where it discusses…</a:t>
            </a:r>
          </a:p>
          <a:p>
            <a:endParaRPr lang="en-GB" altLang="en-US" sz="2800"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945717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christianbackgrounds123.com/images/powerpoint-presentation-background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 y="50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39552" y="908720"/>
            <a:ext cx="7848872" cy="4176464"/>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70C0"/>
                </a:solidFill>
              </a:rPr>
              <a:t>Passage: ‘Tom cringed as Mr Connor leaned towards him.’</a:t>
            </a:r>
          </a:p>
          <a:p>
            <a:endParaRPr lang="en-GB" sz="3200" b="1" dirty="0">
              <a:solidFill>
                <a:srgbClr val="0070C0"/>
              </a:solidFill>
            </a:endParaRPr>
          </a:p>
          <a:p>
            <a:r>
              <a:rPr lang="en-GB" sz="3200" b="1" dirty="0">
                <a:solidFill>
                  <a:srgbClr val="0070C0"/>
                </a:solidFill>
              </a:rPr>
              <a:t>Question:  What does ‘cringed’ tell us about the relationship between the two characters in the extract?</a:t>
            </a:r>
          </a:p>
          <a:p>
            <a:r>
              <a:rPr lang="en-GB" sz="3200" b="1" dirty="0">
                <a:solidFill>
                  <a:srgbClr val="0070C0"/>
                </a:solidFill>
              </a:rPr>
              <a:t>	(2 marks)</a:t>
            </a:r>
          </a:p>
        </p:txBody>
      </p:sp>
    </p:spTree>
    <p:extLst>
      <p:ext uri="{BB962C8B-B14F-4D97-AF65-F5344CB8AC3E}">
        <p14:creationId xmlns:p14="http://schemas.microsoft.com/office/powerpoint/2010/main" val="2958826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ThmzSclK6oNkY6OSsYfY8pr3rNXz0kk00GVu4wSuNtqwvjtgb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19572" y="1304764"/>
            <a:ext cx="7704856" cy="4248472"/>
          </a:xfrm>
          <a:prstGeom prst="roundRect">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70C0"/>
                </a:solidFill>
              </a:rPr>
              <a:t>‘Cringed’ means to shrink back in fear/shame, so it suggests that Tom is afraid of Mr Connor. </a:t>
            </a:r>
          </a:p>
          <a:p>
            <a:endParaRPr lang="en-GB" sz="2800" dirty="0">
              <a:solidFill>
                <a:schemeClr val="tx1"/>
              </a:solidFill>
              <a:latin typeface="Berlin Sans FB" pitchFamily="34" charset="0"/>
            </a:endParaRPr>
          </a:p>
        </p:txBody>
      </p:sp>
    </p:spTree>
    <p:extLst>
      <p:ext uri="{BB962C8B-B14F-4D97-AF65-F5344CB8AC3E}">
        <p14:creationId xmlns:p14="http://schemas.microsoft.com/office/powerpoint/2010/main" val="3961720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0.gstatic.com/images?q=tbn:ANd9GcSWIemz0wt2MM1H2o2XKn53xyawvonEBjm6Q7sfORiF-CwiFd5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51520" y="548680"/>
            <a:ext cx="5184576" cy="6120680"/>
          </a:xfrm>
          <a:prstGeom prst="roundRect">
            <a:avLst/>
          </a:prstGeom>
          <a:solidFill>
            <a:schemeClr val="accent3">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latin typeface="Berlin Sans FB" pitchFamily="34" charset="0"/>
              </a:rPr>
              <a:t>Passage</a:t>
            </a:r>
            <a:r>
              <a:rPr lang="en-GB" sz="2800" dirty="0">
                <a:solidFill>
                  <a:schemeClr val="tx1"/>
                </a:solidFill>
                <a:latin typeface="Berlin Sans FB" pitchFamily="34" charset="0"/>
              </a:rPr>
              <a:t>: ‘A street urchin gnawed on the remains of a hamburger he had retrieved from a bin.’</a:t>
            </a:r>
          </a:p>
          <a:p>
            <a:endParaRPr lang="en-GB" sz="2800" dirty="0">
              <a:solidFill>
                <a:schemeClr val="tx1"/>
              </a:solidFill>
              <a:latin typeface="Berlin Sans FB" pitchFamily="34" charset="0"/>
            </a:endParaRPr>
          </a:p>
          <a:p>
            <a:r>
              <a:rPr lang="en-GB" sz="2800" b="1" dirty="0">
                <a:solidFill>
                  <a:schemeClr val="tx1"/>
                </a:solidFill>
                <a:latin typeface="Berlin Sans FB" pitchFamily="34" charset="0"/>
              </a:rPr>
              <a:t>Question</a:t>
            </a:r>
            <a:r>
              <a:rPr lang="en-GB" sz="2800" dirty="0">
                <a:solidFill>
                  <a:schemeClr val="tx1"/>
                </a:solidFill>
                <a:latin typeface="Berlin Sans FB" pitchFamily="34" charset="0"/>
              </a:rPr>
              <a:t>: How does the choice of ‘gnawed’ help you to understand how the child ate?</a:t>
            </a:r>
          </a:p>
          <a:p>
            <a:r>
              <a:rPr lang="en-GB" sz="2800" dirty="0">
                <a:solidFill>
                  <a:schemeClr val="tx1"/>
                </a:solidFill>
                <a:latin typeface="Berlin Sans FB" pitchFamily="34" charset="0"/>
              </a:rPr>
              <a:t>	(2 marks)</a:t>
            </a:r>
          </a:p>
        </p:txBody>
      </p:sp>
    </p:spTree>
    <p:extLst>
      <p:ext uri="{BB962C8B-B14F-4D97-AF65-F5344CB8AC3E}">
        <p14:creationId xmlns:p14="http://schemas.microsoft.com/office/powerpoint/2010/main" val="56677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ebarah.com/wp-content/uploads/2012/09/Power-Point-Slide-Desig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5536" y="836712"/>
            <a:ext cx="8424936" cy="4464496"/>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Berlin Sans FB" pitchFamily="34" charset="0"/>
              </a:rPr>
              <a:t>Gnaw’ means to chew hard, usually on a bone.  It suggests the child tore at the hamburger with his teeth as if he was starving.</a:t>
            </a:r>
          </a:p>
        </p:txBody>
      </p:sp>
    </p:spTree>
    <p:extLst>
      <p:ext uri="{BB962C8B-B14F-4D97-AF65-F5344CB8AC3E}">
        <p14:creationId xmlns:p14="http://schemas.microsoft.com/office/powerpoint/2010/main" val="1130350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XHO0qLkjnwf93QLSxmsXf5_Zn1bZW4s8NKS87HAVwBxYs7bRb_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51520" y="548680"/>
            <a:ext cx="7128792" cy="5904656"/>
          </a:xfrm>
          <a:prstGeom prst="roundRect">
            <a:avLst/>
          </a:prstGeom>
          <a:solidFill>
            <a:schemeClr val="accent1">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Berlin Sans FB" pitchFamily="34" charset="0"/>
              </a:rPr>
              <a:t>If a writer is talking about something tragic, such as a disaster, (s)he will use many words which stir up strong emotions.</a:t>
            </a:r>
          </a:p>
          <a:p>
            <a:endParaRPr lang="en-GB" sz="2800" dirty="0">
              <a:solidFill>
                <a:schemeClr val="tx1"/>
              </a:solidFill>
              <a:latin typeface="Berlin Sans FB" pitchFamily="34" charset="0"/>
            </a:endParaRPr>
          </a:p>
          <a:p>
            <a:r>
              <a:rPr lang="en-GB" sz="2800" dirty="0">
                <a:solidFill>
                  <a:schemeClr val="tx1"/>
                </a:solidFill>
                <a:latin typeface="Berlin Sans FB" pitchFamily="34" charset="0"/>
              </a:rPr>
              <a:t>This is known as </a:t>
            </a:r>
            <a:r>
              <a:rPr lang="en-GB" sz="2800" b="1" dirty="0">
                <a:solidFill>
                  <a:schemeClr val="tx1"/>
                </a:solidFill>
                <a:latin typeface="Berlin Sans FB" pitchFamily="34" charset="0"/>
              </a:rPr>
              <a:t>emotive </a:t>
            </a:r>
            <a:r>
              <a:rPr lang="en-GB" sz="2800" dirty="0">
                <a:solidFill>
                  <a:schemeClr val="tx1"/>
                </a:solidFill>
                <a:latin typeface="Berlin Sans FB" pitchFamily="34" charset="0"/>
              </a:rPr>
              <a:t>language.  For example, the words ‘shocking’, ‘horrifying’ and ‘appalling’ express stronger feelings than words such as ‘disturbing’, ‘worrying’ or ‘upsetting’.</a:t>
            </a:r>
          </a:p>
          <a:p>
            <a:endParaRPr lang="en-GB" sz="2800" dirty="0">
              <a:solidFill>
                <a:schemeClr val="tx1"/>
              </a:solidFill>
              <a:latin typeface="Berlin Sans FB" pitchFamily="34" charset="0"/>
            </a:endParaRPr>
          </a:p>
          <a:p>
            <a:r>
              <a:rPr lang="en-GB" sz="2800" dirty="0">
                <a:solidFill>
                  <a:schemeClr val="tx1"/>
                </a:solidFill>
                <a:latin typeface="Berlin Sans FB" pitchFamily="34" charset="0"/>
              </a:rPr>
              <a:t>A writer would use the former words to play on the emotions of his/her readers.</a:t>
            </a:r>
          </a:p>
        </p:txBody>
      </p:sp>
      <p:sp>
        <p:nvSpPr>
          <p:cNvPr id="5" name="Oval 4"/>
          <p:cNvSpPr/>
          <p:nvPr/>
        </p:nvSpPr>
        <p:spPr>
          <a:xfrm>
            <a:off x="6228184" y="260648"/>
            <a:ext cx="3024336" cy="1800200"/>
          </a:xfrm>
          <a:prstGeom prst="ellipse">
            <a:avLst/>
          </a:prstGeom>
          <a:solidFill>
            <a:schemeClr val="accent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effectLst>
                  <a:outerShdw blurRad="38100" dist="38100" dir="2700000" algn="tl">
                    <a:srgbClr val="000000">
                      <a:alpha val="43137"/>
                    </a:srgbClr>
                  </a:outerShdw>
                </a:effectLst>
              </a:rPr>
              <a:t>Emotive language</a:t>
            </a:r>
          </a:p>
        </p:txBody>
      </p:sp>
    </p:spTree>
    <p:extLst>
      <p:ext uri="{BB962C8B-B14F-4D97-AF65-F5344CB8AC3E}">
        <p14:creationId xmlns:p14="http://schemas.microsoft.com/office/powerpoint/2010/main" val="48981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0.gstatic.com/images?q=tbn:ANd9GcQdf4Q5kD1eZL3MVp09R89gsFc2nyNbi-E-rC_prIxte2PxRTm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4162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79512" y="792088"/>
            <a:ext cx="6768752" cy="5976664"/>
          </a:xfrm>
          <a:prstGeom prst="roundRect">
            <a:avLst/>
          </a:prstGeom>
          <a:solidFill>
            <a:schemeClr val="accent4">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Berlin Sans FB" pitchFamily="34" charset="0"/>
              </a:rPr>
              <a:t>You may be asked a specific question on TONE, or tone may be included in the list of choices to discuss in the Evaluation questions.</a:t>
            </a:r>
          </a:p>
          <a:p>
            <a:r>
              <a:rPr lang="en-GB" sz="2400" dirty="0">
                <a:solidFill>
                  <a:schemeClr val="tx1"/>
                </a:solidFill>
                <a:latin typeface="Berlin Sans FB" pitchFamily="34" charset="0"/>
              </a:rPr>
              <a:t>	</a:t>
            </a:r>
          </a:p>
          <a:p>
            <a:r>
              <a:rPr lang="en-GB" sz="2400" dirty="0">
                <a:solidFill>
                  <a:schemeClr val="tx1"/>
                </a:solidFill>
                <a:latin typeface="Berlin Sans FB" pitchFamily="34" charset="0"/>
              </a:rPr>
              <a:t>The tone of a piece of work reflects the attitude of the writer to his/her subject.</a:t>
            </a:r>
          </a:p>
          <a:p>
            <a:r>
              <a:rPr lang="en-GB" sz="2400" dirty="0">
                <a:solidFill>
                  <a:schemeClr val="tx1"/>
                </a:solidFill>
                <a:latin typeface="Berlin Sans FB" pitchFamily="34" charset="0"/>
              </a:rPr>
              <a:t>	</a:t>
            </a:r>
          </a:p>
          <a:p>
            <a:r>
              <a:rPr lang="en-GB" sz="2400" dirty="0">
                <a:solidFill>
                  <a:schemeClr val="tx1"/>
                </a:solidFill>
                <a:latin typeface="Berlin Sans FB" pitchFamily="34" charset="0"/>
              </a:rPr>
              <a:t>The words ‘very nice’ might be said warmly and </a:t>
            </a:r>
            <a:r>
              <a:rPr lang="en-GB" sz="2400" b="1" dirty="0">
                <a:solidFill>
                  <a:schemeClr val="tx1"/>
                </a:solidFill>
                <a:latin typeface="Berlin Sans FB" pitchFamily="34" charset="0"/>
              </a:rPr>
              <a:t>sincerely</a:t>
            </a:r>
            <a:r>
              <a:rPr lang="en-GB" sz="2400" dirty="0">
                <a:solidFill>
                  <a:schemeClr val="tx1"/>
                </a:solidFill>
                <a:latin typeface="Berlin Sans FB" pitchFamily="34" charset="0"/>
              </a:rPr>
              <a:t> to a friend who has just given you a present you wanted.</a:t>
            </a:r>
          </a:p>
          <a:p>
            <a:r>
              <a:rPr lang="en-GB" sz="2400" dirty="0">
                <a:solidFill>
                  <a:schemeClr val="tx1"/>
                </a:solidFill>
                <a:latin typeface="Berlin Sans FB" pitchFamily="34" charset="0"/>
              </a:rPr>
              <a:t>	</a:t>
            </a:r>
          </a:p>
          <a:p>
            <a:r>
              <a:rPr lang="en-GB" sz="2400" dirty="0">
                <a:solidFill>
                  <a:schemeClr val="tx1"/>
                </a:solidFill>
                <a:latin typeface="Berlin Sans FB" pitchFamily="34" charset="0"/>
              </a:rPr>
              <a:t>However, it could also be said </a:t>
            </a:r>
            <a:r>
              <a:rPr lang="en-GB" sz="2400" b="1" dirty="0">
                <a:solidFill>
                  <a:schemeClr val="tx1"/>
                </a:solidFill>
                <a:latin typeface="Berlin Sans FB" pitchFamily="34" charset="0"/>
              </a:rPr>
              <a:t>cautiously</a:t>
            </a:r>
            <a:r>
              <a:rPr lang="en-GB" sz="2400" dirty="0">
                <a:solidFill>
                  <a:schemeClr val="tx1"/>
                </a:solidFill>
                <a:latin typeface="Berlin Sans FB" pitchFamily="34" charset="0"/>
              </a:rPr>
              <a:t> or even </a:t>
            </a:r>
            <a:r>
              <a:rPr lang="en-GB" sz="2400" b="1" dirty="0">
                <a:solidFill>
                  <a:schemeClr val="tx1"/>
                </a:solidFill>
                <a:latin typeface="Berlin Sans FB" pitchFamily="34" charset="0"/>
              </a:rPr>
              <a:t>sarcastically</a:t>
            </a:r>
            <a:r>
              <a:rPr lang="en-GB" sz="2400" dirty="0">
                <a:solidFill>
                  <a:schemeClr val="tx1"/>
                </a:solidFill>
                <a:latin typeface="Berlin Sans FB" pitchFamily="34" charset="0"/>
              </a:rPr>
              <a:t>.</a:t>
            </a:r>
            <a:r>
              <a:rPr lang="en-GB" sz="2400" dirty="0">
                <a:solidFill>
                  <a:schemeClr val="tx1"/>
                </a:solidFill>
                <a:latin typeface="Calibri" pitchFamily="34" charset="0"/>
              </a:rPr>
              <a:t>  </a:t>
            </a:r>
          </a:p>
        </p:txBody>
      </p:sp>
      <p:sp>
        <p:nvSpPr>
          <p:cNvPr id="5" name="Oval 4"/>
          <p:cNvSpPr/>
          <p:nvPr/>
        </p:nvSpPr>
        <p:spPr>
          <a:xfrm>
            <a:off x="6436715" y="0"/>
            <a:ext cx="2736304" cy="1584176"/>
          </a:xfrm>
          <a:prstGeom prst="ellipse">
            <a:avLst/>
          </a:prstGeom>
          <a:solidFill>
            <a:schemeClr val="accent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effectLst>
                  <a:outerShdw blurRad="38100" dist="38100" dir="2700000" algn="tl">
                    <a:srgbClr val="000000">
                      <a:alpha val="43137"/>
                    </a:srgbClr>
                  </a:outerShdw>
                </a:effectLst>
              </a:rPr>
              <a:t>Tone</a:t>
            </a:r>
          </a:p>
        </p:txBody>
      </p:sp>
    </p:spTree>
    <p:extLst>
      <p:ext uri="{BB962C8B-B14F-4D97-AF65-F5344CB8AC3E}">
        <p14:creationId xmlns:p14="http://schemas.microsoft.com/office/powerpoint/2010/main" val="2985262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lide-effect.com/backgrounds_packages/loopedMovies/mt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39552" y="764704"/>
            <a:ext cx="8064896" cy="5400600"/>
          </a:xfrm>
          <a:prstGeom prst="roundRect">
            <a:avLst/>
          </a:prstGeom>
          <a:solidFill>
            <a:schemeClr val="accent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latin typeface="Berlin Sans FB" pitchFamily="34" charset="0"/>
              </a:rPr>
              <a:t>Passage</a:t>
            </a:r>
            <a:r>
              <a:rPr lang="en-GB" sz="2800" dirty="0">
                <a:solidFill>
                  <a:schemeClr val="tx1"/>
                </a:solidFill>
                <a:latin typeface="Berlin Sans FB" pitchFamily="34" charset="0"/>
              </a:rPr>
              <a:t>: ‘In the morning I went to Elvis Presley’s birthplace.  A path behind the house led to a gift shop where you could buy Elvis memorabilia – albums, badges, plates, posters.  There was a visitors’ book by the door.  The book had a column for remarks.  Reading down the list they said, ‘Nice’, ‘Real nice’, ‘Very nice’, ‘Nice’.  Such eloquence.</a:t>
            </a:r>
          </a:p>
          <a:p>
            <a:endParaRPr lang="en-GB" sz="2800" dirty="0">
              <a:solidFill>
                <a:schemeClr val="tx1"/>
              </a:solidFill>
              <a:latin typeface="Berlin Sans FB" pitchFamily="34" charset="0"/>
            </a:endParaRPr>
          </a:p>
          <a:p>
            <a:r>
              <a:rPr lang="en-GB" sz="2800" b="1" dirty="0">
                <a:solidFill>
                  <a:schemeClr val="tx1"/>
                </a:solidFill>
                <a:latin typeface="Berlin Sans FB" pitchFamily="34" charset="0"/>
              </a:rPr>
              <a:t>Question</a:t>
            </a:r>
            <a:r>
              <a:rPr lang="en-GB" sz="2800" dirty="0">
                <a:solidFill>
                  <a:schemeClr val="tx1"/>
                </a:solidFill>
                <a:latin typeface="Berlin Sans FB" pitchFamily="34" charset="0"/>
              </a:rPr>
              <a:t>:  Identify the tone of the extract and say how it was created.</a:t>
            </a:r>
            <a:endParaRPr lang="en-GB" sz="2800" b="1" dirty="0">
              <a:solidFill>
                <a:schemeClr val="tx1"/>
              </a:solidFill>
              <a:latin typeface="Berlin Sans FB" pitchFamily="34" charset="0"/>
            </a:endParaRPr>
          </a:p>
        </p:txBody>
      </p:sp>
    </p:spTree>
    <p:extLst>
      <p:ext uri="{BB962C8B-B14F-4D97-AF65-F5344CB8AC3E}">
        <p14:creationId xmlns:p14="http://schemas.microsoft.com/office/powerpoint/2010/main" val="1462224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3.gstatic.com/images?q=tbn:ANd9GcT9EWII9alrPIKX3c1LDmmwqLN7XkpGNvX6mz5u9UII9K8nwX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67544" y="1628800"/>
            <a:ext cx="8424936" cy="4248472"/>
          </a:xfrm>
          <a:prstGeom prst="roundRect">
            <a:avLst/>
          </a:prstGeom>
          <a:solidFill>
            <a:schemeClr val="accent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Calibri" pitchFamily="34" charset="0"/>
              </a:rPr>
              <a:t> </a:t>
            </a:r>
            <a:r>
              <a:rPr lang="en-GB" sz="2800" dirty="0">
                <a:solidFill>
                  <a:schemeClr val="tx1"/>
                </a:solidFill>
                <a:latin typeface="Berlin Sans FB" pitchFamily="34" charset="0"/>
              </a:rPr>
              <a:t>The tone is </a:t>
            </a:r>
            <a:r>
              <a:rPr lang="en-GB" sz="2800" u="sng" dirty="0">
                <a:solidFill>
                  <a:schemeClr val="tx1"/>
                </a:solidFill>
                <a:latin typeface="Berlin Sans FB" pitchFamily="34" charset="0"/>
              </a:rPr>
              <a:t>IRONIC</a:t>
            </a:r>
            <a:r>
              <a:rPr lang="en-GB" sz="2800" dirty="0">
                <a:solidFill>
                  <a:schemeClr val="tx1"/>
                </a:solidFill>
                <a:latin typeface="Berlin Sans FB" pitchFamily="34" charset="0"/>
              </a:rPr>
              <a:t>.</a:t>
            </a:r>
          </a:p>
          <a:p>
            <a:endParaRPr lang="en-GB" sz="2800" dirty="0">
              <a:solidFill>
                <a:schemeClr val="tx1"/>
              </a:solidFill>
              <a:latin typeface="Berlin Sans FB" pitchFamily="34" charset="0"/>
            </a:endParaRPr>
          </a:p>
          <a:p>
            <a:r>
              <a:rPr lang="en-GB" sz="2800" dirty="0">
                <a:solidFill>
                  <a:schemeClr val="tx1"/>
                </a:solidFill>
                <a:latin typeface="Berlin Sans FB" pitchFamily="34" charset="0"/>
              </a:rPr>
              <a:t>The writer lists some of the remarks written in the book by the visitors which he describes as ‘eloquence’.  ‘Eloquence’ means ‘expressed well’ which the comments clearly were not.  Therefore the writer’s tone is ironic.</a:t>
            </a:r>
          </a:p>
        </p:txBody>
      </p:sp>
    </p:spTree>
    <p:extLst>
      <p:ext uri="{BB962C8B-B14F-4D97-AF65-F5344CB8AC3E}">
        <p14:creationId xmlns:p14="http://schemas.microsoft.com/office/powerpoint/2010/main" val="1187362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67544" y="528034"/>
            <a:ext cx="8352928" cy="606931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200" b="1" dirty="0">
                <a:solidFill>
                  <a:schemeClr val="tx1"/>
                </a:solidFill>
                <a:latin typeface="Berlin Sans FB" pitchFamily="34" charset="0"/>
              </a:rPr>
              <a:t>Passage</a:t>
            </a:r>
            <a:r>
              <a:rPr lang="en-GB" altLang="en-US" sz="3200" dirty="0">
                <a:solidFill>
                  <a:schemeClr val="tx1"/>
                </a:solidFill>
                <a:latin typeface="Berlin Sans FB" pitchFamily="34" charset="0"/>
              </a:rPr>
              <a:t>: ‘</a:t>
            </a:r>
            <a:r>
              <a:rPr lang="en-GB" altLang="en-US" sz="3200" b="1" dirty="0">
                <a:solidFill>
                  <a:schemeClr val="tx1"/>
                </a:solidFill>
                <a:latin typeface="Berlin Sans FB" pitchFamily="34" charset="0"/>
              </a:rPr>
              <a:t>Star Wars</a:t>
            </a:r>
            <a:r>
              <a:rPr lang="en-GB" altLang="en-US" sz="3200" dirty="0">
                <a:solidFill>
                  <a:schemeClr val="tx1"/>
                </a:solidFill>
                <a:latin typeface="Berlin Sans FB" pitchFamily="34" charset="0"/>
              </a:rPr>
              <a:t> (1977).  A technically dazzling and enjoyable science fiction film for children of all ages.  The plot is the bad guys (the galactic empire) vs the good guys (the rebels).  You’ll root for the good guys and hope the beautiful young princess will be rescued by two young Prince </a:t>
            </a:r>
            <a:r>
              <a:rPr lang="en-GB" altLang="en-US" sz="3200" dirty="0" err="1">
                <a:solidFill>
                  <a:schemeClr val="tx1"/>
                </a:solidFill>
                <a:latin typeface="Berlin Sans FB" pitchFamily="34" charset="0"/>
              </a:rPr>
              <a:t>Charmings</a:t>
            </a:r>
            <a:r>
              <a:rPr lang="en-GB" altLang="en-US" sz="3200" dirty="0">
                <a:solidFill>
                  <a:schemeClr val="tx1"/>
                </a:solidFill>
                <a:latin typeface="Berlin Sans FB" pitchFamily="34" charset="0"/>
              </a:rPr>
              <a:t>.  You’ll still enjoy the film on TV.’</a:t>
            </a:r>
          </a:p>
          <a:p>
            <a:endParaRPr lang="en-GB" altLang="en-US" sz="3200" dirty="0">
              <a:solidFill>
                <a:schemeClr val="tx1"/>
              </a:solidFill>
              <a:latin typeface="Berlin Sans FB" pitchFamily="34" charset="0"/>
            </a:endParaRPr>
          </a:p>
          <a:p>
            <a:r>
              <a:rPr lang="en-GB" altLang="en-US" sz="3200" b="1" dirty="0">
                <a:solidFill>
                  <a:schemeClr val="tx1"/>
                </a:solidFill>
                <a:latin typeface="Berlin Sans FB" pitchFamily="34" charset="0"/>
              </a:rPr>
              <a:t>Question</a:t>
            </a:r>
            <a:r>
              <a:rPr lang="en-GB" altLang="en-US" sz="3200" dirty="0">
                <a:solidFill>
                  <a:schemeClr val="tx1"/>
                </a:solidFill>
                <a:latin typeface="Berlin Sans FB" pitchFamily="34" charset="0"/>
              </a:rPr>
              <a:t>:  Identify the tone of the extract and say how it was created.</a:t>
            </a:r>
            <a:endParaRPr lang="en-GB" altLang="en-US" sz="3200" b="1" dirty="0">
              <a:solidFill>
                <a:schemeClr val="tx1"/>
              </a:solidFill>
              <a:latin typeface="Berlin Sans FB" pitchFamily="34" charset="0"/>
            </a:endParaRPr>
          </a:p>
        </p:txBody>
      </p:sp>
    </p:spTree>
    <p:extLst>
      <p:ext uri="{BB962C8B-B14F-4D97-AF65-F5344CB8AC3E}">
        <p14:creationId xmlns:p14="http://schemas.microsoft.com/office/powerpoint/2010/main" val="1705342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Cloud Callout 3"/>
          <p:cNvSpPr/>
          <p:nvPr/>
        </p:nvSpPr>
        <p:spPr>
          <a:xfrm>
            <a:off x="251520" y="-65838"/>
            <a:ext cx="8712968" cy="6192688"/>
          </a:xfrm>
          <a:prstGeom prst="cloudCallout">
            <a:avLst>
              <a:gd name="adj1" fmla="val -51931"/>
              <a:gd name="adj2" fmla="val 58341"/>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dirty="0">
                <a:solidFill>
                  <a:schemeClr val="tx1"/>
                </a:solidFill>
                <a:latin typeface="Berlin Sans FB" pitchFamily="34" charset="0"/>
              </a:rPr>
              <a:t>The tone is </a:t>
            </a:r>
            <a:r>
              <a:rPr lang="en-GB" altLang="en-US" sz="2800" u="sng" dirty="0">
                <a:solidFill>
                  <a:schemeClr val="tx1"/>
                </a:solidFill>
                <a:latin typeface="Berlin Sans FB" pitchFamily="34" charset="0"/>
              </a:rPr>
              <a:t>COLLOQUIAL/CHATTY</a:t>
            </a:r>
            <a:r>
              <a:rPr lang="en-GB" altLang="en-US" sz="2800" dirty="0">
                <a:solidFill>
                  <a:schemeClr val="tx1"/>
                </a:solidFill>
                <a:latin typeface="Berlin Sans FB" pitchFamily="34" charset="0"/>
              </a:rPr>
              <a:t>.</a:t>
            </a:r>
          </a:p>
          <a:p>
            <a:r>
              <a:rPr lang="en-GB" altLang="en-US" sz="2800" dirty="0">
                <a:solidFill>
                  <a:schemeClr val="tx1"/>
                </a:solidFill>
                <a:latin typeface="Berlin Sans FB" pitchFamily="34" charset="0"/>
              </a:rPr>
              <a:t>	</a:t>
            </a:r>
          </a:p>
          <a:p>
            <a:r>
              <a:rPr lang="en-GB" altLang="en-US" sz="2800" dirty="0">
                <a:solidFill>
                  <a:schemeClr val="tx1"/>
                </a:solidFill>
                <a:latin typeface="Berlin Sans FB" pitchFamily="34" charset="0"/>
              </a:rPr>
              <a:t>This is created by the use of informal words such as ‘good guys’, ‘bad guys’ and ‘you’ll…’  This is more like spoken or conversational speech than written language.</a:t>
            </a:r>
            <a:endParaRPr lang="en-GB" altLang="en-US" sz="2800" u="sng" dirty="0">
              <a:solidFill>
                <a:schemeClr val="tx1"/>
              </a:solidFill>
              <a:latin typeface="Berlin Sans FB" pitchFamily="34" charset="0"/>
            </a:endParaRPr>
          </a:p>
        </p:txBody>
      </p:sp>
    </p:spTree>
    <p:extLst>
      <p:ext uri="{BB962C8B-B14F-4D97-AF65-F5344CB8AC3E}">
        <p14:creationId xmlns:p14="http://schemas.microsoft.com/office/powerpoint/2010/main" val="171138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251520" y="476672"/>
            <a:ext cx="8640960" cy="6048672"/>
          </a:xfrm>
          <a:prstGeom prst="roundRect">
            <a:avLst/>
          </a:prstGeom>
          <a:solidFill>
            <a:srgbClr val="FFFF5B"/>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76" indent="-265176">
              <a:defRPr/>
            </a:pPr>
            <a:r>
              <a:rPr lang="en-GB" sz="2400" b="1" i="1" dirty="0">
                <a:solidFill>
                  <a:srgbClr val="0070C0"/>
                </a:solidFill>
              </a:rPr>
              <a:t>Passage: </a:t>
            </a:r>
            <a:r>
              <a:rPr lang="en-GB" sz="2400" b="1" dirty="0">
                <a:solidFill>
                  <a:srgbClr val="0070C0"/>
                </a:solidFill>
              </a:rPr>
              <a:t>In Madras, as in other garrison towns in India, there were many orphan children of soldiers who had been killed, or died of disease, or had been unaware that they had a child. </a:t>
            </a:r>
            <a:r>
              <a:rPr lang="en-GB" sz="2400" b="1" u="sng" dirty="0">
                <a:solidFill>
                  <a:srgbClr val="0070C0"/>
                </a:solidFill>
              </a:rPr>
              <a:t>These children faced an unenviable future</a:t>
            </a:r>
            <a:r>
              <a:rPr lang="en-GB" sz="2400" b="1" dirty="0">
                <a:solidFill>
                  <a:srgbClr val="0070C0"/>
                </a:solidFill>
              </a:rPr>
              <a:t>. In the Hindu community of their mothers they were unacceptable and in the European community they were equally  unacceptable because of their native upbringing.</a:t>
            </a:r>
          </a:p>
          <a:p>
            <a:pPr marL="265176" indent="-265176">
              <a:defRPr/>
            </a:pPr>
            <a:endParaRPr lang="en-GB" sz="2800" i="1" dirty="0">
              <a:solidFill>
                <a:srgbClr val="FFFFCC"/>
              </a:solidFill>
              <a:latin typeface="Calibri" pitchFamily="34" charset="0"/>
            </a:endParaRPr>
          </a:p>
          <a:p>
            <a:pPr marL="265176" indent="-265176">
              <a:defRPr/>
            </a:pPr>
            <a:r>
              <a:rPr lang="en-GB" sz="2800" i="1" dirty="0">
                <a:solidFill>
                  <a:srgbClr val="660033"/>
                </a:solidFill>
                <a:latin typeface="Calibri" pitchFamily="34" charset="0"/>
              </a:rPr>
              <a:t>	</a:t>
            </a:r>
            <a:r>
              <a:rPr lang="en-GB" sz="2400" b="1" i="1" dirty="0">
                <a:solidFill>
                  <a:srgbClr val="111111"/>
                </a:solidFill>
              </a:rPr>
              <a:t>Question: </a:t>
            </a:r>
            <a:r>
              <a:rPr lang="en-GB" sz="2400" b="1" dirty="0">
                <a:solidFill>
                  <a:srgbClr val="111111"/>
                </a:solidFill>
              </a:rPr>
              <a:t>How does the sentence underlined form a link in the argument?  (2 marks.)</a:t>
            </a:r>
          </a:p>
        </p:txBody>
      </p:sp>
    </p:spTree>
    <p:extLst>
      <p:ext uri="{BB962C8B-B14F-4D97-AF65-F5344CB8AC3E}">
        <p14:creationId xmlns:p14="http://schemas.microsoft.com/office/powerpoint/2010/main" val="3581308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ounded Rectangle 1"/>
          <p:cNvSpPr/>
          <p:nvPr/>
        </p:nvSpPr>
        <p:spPr>
          <a:xfrm>
            <a:off x="251520" y="404664"/>
            <a:ext cx="8640960" cy="6048672"/>
          </a:xfrm>
          <a:prstGeom prst="roundRect">
            <a:avLst/>
          </a:prstGeom>
          <a:solidFill>
            <a:schemeClr val="bg2">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altLang="en-US" sz="2400" b="1" dirty="0">
                <a:solidFill>
                  <a:schemeClr val="tx1"/>
                </a:solidFill>
                <a:latin typeface="Berlin Sans FB" pitchFamily="34" charset="0"/>
              </a:rPr>
              <a:t>Passage</a:t>
            </a:r>
            <a:r>
              <a:rPr lang="en-GB" altLang="en-US" sz="2400" dirty="0">
                <a:solidFill>
                  <a:schemeClr val="tx1"/>
                </a:solidFill>
                <a:latin typeface="Berlin Sans FB" pitchFamily="34" charset="0"/>
              </a:rPr>
              <a:t>: ‘Directly he saw the brontosaurus poking out of the ice, he knew what to do.  He had it jointed, salted, packed in barrels, and shipped to the National History Museum in South Kensington.  I pictured blood and ice, flesh and salt, gangs of workmen and lines of barrels along a shore – a work of giants and all to no purpose; the brontosaurus went rotten on its voyage through the tropics and arrived in London a putrefied mess; which was why you saw brontosaurus bones in a museum, but no skin.’</a:t>
            </a:r>
          </a:p>
          <a:p>
            <a:pPr>
              <a:lnSpc>
                <a:spcPct val="90000"/>
              </a:lnSpc>
            </a:pPr>
            <a:r>
              <a:rPr lang="en-GB" altLang="en-US" sz="2400" dirty="0">
                <a:solidFill>
                  <a:schemeClr val="tx1"/>
                </a:solidFill>
                <a:latin typeface="Berlin Sans FB" pitchFamily="34" charset="0"/>
              </a:rPr>
              <a:t>	</a:t>
            </a:r>
          </a:p>
          <a:p>
            <a:pPr>
              <a:lnSpc>
                <a:spcPct val="90000"/>
              </a:lnSpc>
            </a:pPr>
            <a:r>
              <a:rPr lang="en-GB" altLang="en-US" sz="2400" b="1" dirty="0">
                <a:solidFill>
                  <a:schemeClr val="tx1"/>
                </a:solidFill>
                <a:latin typeface="Berlin Sans FB" pitchFamily="34" charset="0"/>
              </a:rPr>
              <a:t>Question</a:t>
            </a:r>
            <a:r>
              <a:rPr lang="en-GB" altLang="en-US" sz="2400" dirty="0">
                <a:solidFill>
                  <a:schemeClr val="tx1"/>
                </a:solidFill>
                <a:latin typeface="Berlin Sans FB" pitchFamily="34" charset="0"/>
              </a:rPr>
              <a:t>: 		</a:t>
            </a:r>
            <a:r>
              <a:rPr lang="en-GB" altLang="en-US" sz="2400" b="1" dirty="0">
                <a:solidFill>
                  <a:schemeClr val="tx1"/>
                </a:solidFill>
                <a:latin typeface="Berlin Sans FB" pitchFamily="34" charset="0"/>
              </a:rPr>
              <a:t>Sad	     Comic	Ironic</a:t>
            </a:r>
          </a:p>
          <a:p>
            <a:pPr>
              <a:lnSpc>
                <a:spcPct val="90000"/>
              </a:lnSpc>
            </a:pPr>
            <a:r>
              <a:rPr lang="en-GB" altLang="en-US" sz="2400" dirty="0">
                <a:solidFill>
                  <a:schemeClr val="tx1"/>
                </a:solidFill>
                <a:latin typeface="Berlin Sans FB" pitchFamily="34" charset="0"/>
              </a:rPr>
              <a:t>	Which of these words best describes the tone of the extract above.  Give reasons for your choice.</a:t>
            </a:r>
            <a:endParaRPr lang="en-GB" altLang="en-US" sz="2400" b="1" dirty="0">
              <a:solidFill>
                <a:schemeClr val="tx1"/>
              </a:solidFill>
              <a:latin typeface="Berlin Sans FB" pitchFamily="34" charset="0"/>
            </a:endParaRPr>
          </a:p>
        </p:txBody>
      </p:sp>
    </p:spTree>
    <p:extLst>
      <p:ext uri="{BB962C8B-B14F-4D97-AF65-F5344CB8AC3E}">
        <p14:creationId xmlns:p14="http://schemas.microsoft.com/office/powerpoint/2010/main" val="3600130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179512" y="1020576"/>
            <a:ext cx="8496944" cy="5760640"/>
          </a:xfrm>
          <a:prstGeom prst="round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GB" altLang="en-US" sz="3200" dirty="0">
              <a:solidFill>
                <a:schemeClr val="tx1"/>
              </a:solidFill>
              <a:latin typeface="Comic Sans MS" pitchFamily="66" charset="0"/>
            </a:endParaRPr>
          </a:p>
          <a:p>
            <a:pPr marL="457200" indent="-457200">
              <a:buFont typeface="Arial" panose="020B0604020202020204" pitchFamily="34" charset="0"/>
              <a:buChar char="•"/>
            </a:pPr>
            <a:endParaRPr lang="en-GB" altLang="en-US" sz="3200" dirty="0">
              <a:solidFill>
                <a:schemeClr val="tx1"/>
              </a:solidFill>
              <a:latin typeface="Comic Sans MS" pitchFamily="66" charset="0"/>
            </a:endParaRPr>
          </a:p>
          <a:p>
            <a:pPr marL="457200" indent="-457200">
              <a:buFont typeface="Arial" panose="020B0604020202020204" pitchFamily="34" charset="0"/>
              <a:buChar char="•"/>
            </a:pPr>
            <a:r>
              <a:rPr lang="en-GB" altLang="en-US" sz="3200" u="sng" dirty="0">
                <a:solidFill>
                  <a:schemeClr val="tx1"/>
                </a:solidFill>
                <a:latin typeface="Comic Sans MS" pitchFamily="66" charset="0"/>
              </a:rPr>
              <a:t>Statement</a:t>
            </a:r>
            <a:r>
              <a:rPr lang="en-GB" altLang="en-US" sz="3200" dirty="0">
                <a:solidFill>
                  <a:schemeClr val="tx1"/>
                </a:solidFill>
                <a:latin typeface="Comic Sans MS" pitchFamily="66" charset="0"/>
              </a:rPr>
              <a:t> – narrative/ factual writing</a:t>
            </a:r>
          </a:p>
          <a:p>
            <a:pPr marL="457200" indent="-457200">
              <a:buFont typeface="Arial" panose="020B0604020202020204" pitchFamily="34" charset="0"/>
              <a:buChar char="•"/>
            </a:pPr>
            <a:r>
              <a:rPr lang="en-GB" altLang="en-US" sz="3200" u="sng" dirty="0">
                <a:solidFill>
                  <a:schemeClr val="tx1"/>
                </a:solidFill>
                <a:latin typeface="Comic Sans MS" pitchFamily="66" charset="0"/>
              </a:rPr>
              <a:t>Question</a:t>
            </a:r>
            <a:r>
              <a:rPr lang="en-GB" altLang="en-US" sz="3200" dirty="0">
                <a:solidFill>
                  <a:schemeClr val="tx1"/>
                </a:solidFill>
                <a:latin typeface="Comic Sans MS" pitchFamily="66" charset="0"/>
              </a:rPr>
              <a:t> – reflective/ emotional writing * rhetorical question</a:t>
            </a:r>
          </a:p>
          <a:p>
            <a:pPr marL="457200" indent="-457200">
              <a:buFont typeface="Arial" panose="020B0604020202020204" pitchFamily="34" charset="0"/>
              <a:buChar char="•"/>
            </a:pPr>
            <a:r>
              <a:rPr lang="en-GB" altLang="en-US" sz="3200" u="sng" dirty="0">
                <a:solidFill>
                  <a:schemeClr val="tx1"/>
                </a:solidFill>
                <a:latin typeface="Comic Sans MS" pitchFamily="66" charset="0"/>
              </a:rPr>
              <a:t>Exclamation</a:t>
            </a:r>
            <a:r>
              <a:rPr lang="en-GB" altLang="en-US" sz="3200" dirty="0">
                <a:solidFill>
                  <a:schemeClr val="tx1"/>
                </a:solidFill>
                <a:latin typeface="Comic Sans MS" pitchFamily="66" charset="0"/>
              </a:rPr>
              <a:t> – conveys tone of amazement, shock – any strong emotion</a:t>
            </a:r>
          </a:p>
          <a:p>
            <a:pPr marL="457200" indent="-457200">
              <a:buFont typeface="Arial" panose="020B0604020202020204" pitchFamily="34" charset="0"/>
              <a:buChar char="•"/>
            </a:pPr>
            <a:r>
              <a:rPr lang="en-GB" altLang="en-US" sz="3200" u="sng" dirty="0">
                <a:solidFill>
                  <a:schemeClr val="tx1"/>
                </a:solidFill>
                <a:latin typeface="Comic Sans MS" pitchFamily="66" charset="0"/>
              </a:rPr>
              <a:t>Command</a:t>
            </a:r>
            <a:r>
              <a:rPr lang="en-GB" altLang="en-US" sz="3200" dirty="0">
                <a:solidFill>
                  <a:schemeClr val="tx1"/>
                </a:solidFill>
                <a:latin typeface="Comic Sans MS" pitchFamily="66" charset="0"/>
              </a:rPr>
              <a:t> – used in instructions and in persuasive (e.g. advertisements)</a:t>
            </a:r>
          </a:p>
        </p:txBody>
      </p:sp>
      <p:sp>
        <p:nvSpPr>
          <p:cNvPr id="3" name="Oval 2"/>
          <p:cNvSpPr/>
          <p:nvPr/>
        </p:nvSpPr>
        <p:spPr>
          <a:xfrm>
            <a:off x="6086442" y="103338"/>
            <a:ext cx="3024336" cy="1368152"/>
          </a:xfrm>
          <a:prstGeom prst="ellipse">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effectLst>
                  <a:outerShdw blurRad="38100" dist="38100" dir="2700000" algn="tl">
                    <a:srgbClr val="000000">
                      <a:alpha val="43137"/>
                    </a:srgbClr>
                  </a:outerShdw>
                </a:effectLst>
              </a:rPr>
              <a:t>Sentence structure</a:t>
            </a:r>
          </a:p>
        </p:txBody>
      </p:sp>
      <p:sp>
        <p:nvSpPr>
          <p:cNvPr id="4" name="Explosion 1 3"/>
          <p:cNvSpPr/>
          <p:nvPr/>
        </p:nvSpPr>
        <p:spPr>
          <a:xfrm>
            <a:off x="539552" y="0"/>
            <a:ext cx="6048672" cy="2204864"/>
          </a:xfrm>
          <a:prstGeom prst="irregularSeal1">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Types of sentences</a:t>
            </a:r>
          </a:p>
        </p:txBody>
      </p:sp>
    </p:spTree>
    <p:extLst>
      <p:ext uri="{BB962C8B-B14F-4D97-AF65-F5344CB8AC3E}">
        <p14:creationId xmlns:p14="http://schemas.microsoft.com/office/powerpoint/2010/main" val="3176780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395536" y="692696"/>
            <a:ext cx="8208912" cy="5688632"/>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200" b="1" u="sng" dirty="0">
                <a:solidFill>
                  <a:schemeClr val="tx1"/>
                </a:solidFill>
                <a:latin typeface="Calibri" pitchFamily="34" charset="0"/>
              </a:rPr>
              <a:t>STATEMENTS</a:t>
            </a:r>
            <a:r>
              <a:rPr lang="en-GB" altLang="en-US" sz="3200" dirty="0">
                <a:solidFill>
                  <a:schemeClr val="tx1"/>
                </a:solidFill>
                <a:latin typeface="Calibri" pitchFamily="34" charset="0"/>
              </a:rPr>
              <a:t> – tell you something.  </a:t>
            </a:r>
          </a:p>
          <a:p>
            <a:endParaRPr lang="en-GB" altLang="en-US" sz="3200" dirty="0">
              <a:solidFill>
                <a:schemeClr val="tx1"/>
              </a:solidFill>
              <a:latin typeface="Calibri" pitchFamily="34" charset="0"/>
            </a:endParaRPr>
          </a:p>
          <a:p>
            <a:r>
              <a:rPr lang="en-GB" altLang="en-US" sz="3200" dirty="0">
                <a:solidFill>
                  <a:schemeClr val="tx1"/>
                </a:solidFill>
                <a:latin typeface="Calibri" pitchFamily="34" charset="0"/>
              </a:rPr>
              <a:t>They end in a full stop.  </a:t>
            </a:r>
            <a:r>
              <a:rPr lang="en-GB" altLang="en-US" sz="3200" b="1" dirty="0">
                <a:solidFill>
                  <a:schemeClr val="tx1"/>
                </a:solidFill>
                <a:latin typeface="Calibri" pitchFamily="34" charset="0"/>
              </a:rPr>
              <a:t>Most sentences are statements</a:t>
            </a:r>
            <a:r>
              <a:rPr lang="en-GB" altLang="en-US" sz="3200" dirty="0">
                <a:solidFill>
                  <a:schemeClr val="tx1"/>
                </a:solidFill>
                <a:latin typeface="Calibri" pitchFamily="34" charset="0"/>
              </a:rPr>
              <a:t>, so it is usually if </a:t>
            </a:r>
            <a:r>
              <a:rPr lang="en-GB" altLang="en-US" sz="3200" b="1" dirty="0">
                <a:solidFill>
                  <a:schemeClr val="tx1"/>
                </a:solidFill>
                <a:latin typeface="Calibri" pitchFamily="34" charset="0"/>
              </a:rPr>
              <a:t>other</a:t>
            </a:r>
            <a:r>
              <a:rPr lang="en-GB" altLang="en-US" sz="3200" dirty="0">
                <a:solidFill>
                  <a:schemeClr val="tx1"/>
                </a:solidFill>
                <a:latin typeface="Calibri" pitchFamily="34" charset="0"/>
              </a:rPr>
              <a:t> types of sentence are used that you will need to comment.  Writing which is made up of statements alone may have a </a:t>
            </a:r>
            <a:r>
              <a:rPr lang="en-GB" altLang="en-US" sz="3200" b="1" dirty="0">
                <a:solidFill>
                  <a:schemeClr val="tx1"/>
                </a:solidFill>
                <a:latin typeface="Calibri" pitchFamily="34" charset="0"/>
              </a:rPr>
              <a:t>calm</a:t>
            </a:r>
            <a:r>
              <a:rPr lang="en-GB" altLang="en-US" sz="3200" dirty="0">
                <a:solidFill>
                  <a:schemeClr val="tx1"/>
                </a:solidFill>
                <a:latin typeface="Calibri" pitchFamily="34" charset="0"/>
              </a:rPr>
              <a:t> or </a:t>
            </a:r>
            <a:r>
              <a:rPr lang="en-GB" altLang="en-US" sz="3200" b="1" dirty="0">
                <a:solidFill>
                  <a:schemeClr val="tx1"/>
                </a:solidFill>
                <a:latin typeface="Calibri" pitchFamily="34" charset="0"/>
              </a:rPr>
              <a:t>impersonal</a:t>
            </a:r>
            <a:r>
              <a:rPr lang="en-GB" altLang="en-US" sz="3200" dirty="0">
                <a:solidFill>
                  <a:schemeClr val="tx1"/>
                </a:solidFill>
                <a:latin typeface="Calibri" pitchFamily="34" charset="0"/>
              </a:rPr>
              <a:t> tone.</a:t>
            </a:r>
          </a:p>
        </p:txBody>
      </p:sp>
    </p:spTree>
    <p:extLst>
      <p:ext uri="{BB962C8B-B14F-4D97-AF65-F5344CB8AC3E}">
        <p14:creationId xmlns:p14="http://schemas.microsoft.com/office/powerpoint/2010/main" val="3629181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395536" y="692696"/>
            <a:ext cx="8208912" cy="5688632"/>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altLang="en-US" sz="3200" b="1" u="sng" dirty="0">
                <a:solidFill>
                  <a:schemeClr val="tx1"/>
                </a:solidFill>
                <a:latin typeface="Calibri" pitchFamily="34" charset="0"/>
              </a:rPr>
              <a:t>QUESTIONS</a:t>
            </a:r>
            <a:r>
              <a:rPr lang="en-GB" altLang="en-US" sz="3200" dirty="0">
                <a:solidFill>
                  <a:schemeClr val="tx1"/>
                </a:solidFill>
                <a:latin typeface="Calibri" pitchFamily="34" charset="0"/>
              </a:rPr>
              <a:t> – ask something.  They always end with a question mark.  Using questions may </a:t>
            </a:r>
            <a:r>
              <a:rPr lang="en-GB" altLang="en-US" sz="3200" b="1" dirty="0">
                <a:solidFill>
                  <a:schemeClr val="tx1"/>
                </a:solidFill>
                <a:latin typeface="Calibri" pitchFamily="34" charset="0"/>
              </a:rPr>
              <a:t>challenge the reader</a:t>
            </a:r>
            <a:r>
              <a:rPr lang="en-GB" altLang="en-US" sz="3200" dirty="0">
                <a:solidFill>
                  <a:schemeClr val="tx1"/>
                </a:solidFill>
                <a:latin typeface="Calibri" pitchFamily="34" charset="0"/>
              </a:rPr>
              <a:t>, or </a:t>
            </a:r>
            <a:r>
              <a:rPr lang="en-GB" altLang="en-US" sz="3200" b="1" dirty="0">
                <a:solidFill>
                  <a:schemeClr val="tx1"/>
                </a:solidFill>
                <a:latin typeface="Calibri" pitchFamily="34" charset="0"/>
              </a:rPr>
              <a:t>show uncertainty in the writer</a:t>
            </a:r>
            <a:r>
              <a:rPr lang="en-GB" altLang="en-US" sz="3200" dirty="0">
                <a:solidFill>
                  <a:schemeClr val="tx1"/>
                </a:solidFill>
                <a:latin typeface="Calibri" pitchFamily="34" charset="0"/>
              </a:rPr>
              <a:t>. </a:t>
            </a:r>
          </a:p>
          <a:p>
            <a:pPr>
              <a:lnSpc>
                <a:spcPct val="90000"/>
              </a:lnSpc>
            </a:pPr>
            <a:r>
              <a:rPr lang="en-GB" altLang="en-US" sz="3200" dirty="0">
                <a:solidFill>
                  <a:schemeClr val="tx1"/>
                </a:solidFill>
                <a:latin typeface="Calibri" pitchFamily="34" charset="0"/>
              </a:rPr>
              <a:t> </a:t>
            </a:r>
          </a:p>
          <a:p>
            <a:pPr>
              <a:lnSpc>
                <a:spcPct val="90000"/>
              </a:lnSpc>
              <a:buFontTx/>
              <a:buNone/>
            </a:pPr>
            <a:r>
              <a:rPr lang="en-GB" altLang="en-US" sz="3200" dirty="0">
                <a:solidFill>
                  <a:schemeClr val="tx1"/>
                </a:solidFill>
                <a:latin typeface="Calibri" pitchFamily="34" charset="0"/>
              </a:rPr>
              <a:t>Look out for </a:t>
            </a:r>
            <a:r>
              <a:rPr lang="en-GB" altLang="en-US" sz="3200" b="1" dirty="0">
                <a:solidFill>
                  <a:schemeClr val="tx1"/>
                </a:solidFill>
                <a:latin typeface="Calibri" pitchFamily="34" charset="0"/>
              </a:rPr>
              <a:t>rhetorical questions</a:t>
            </a:r>
            <a:r>
              <a:rPr lang="en-GB" altLang="en-US" sz="3200" dirty="0">
                <a:solidFill>
                  <a:schemeClr val="tx1"/>
                </a:solidFill>
                <a:latin typeface="Calibri" pitchFamily="34" charset="0"/>
              </a:rPr>
              <a:t>, which don’t expect an answer, e.g., ‘What kind of an answer is that?’  Such questions aim to stir up </a:t>
            </a:r>
            <a:r>
              <a:rPr lang="en-GB" altLang="en-US" sz="3200" b="1" dirty="0">
                <a:solidFill>
                  <a:schemeClr val="tx1"/>
                </a:solidFill>
                <a:latin typeface="Calibri" pitchFamily="34" charset="0"/>
              </a:rPr>
              <a:t>strong feelings</a:t>
            </a:r>
            <a:r>
              <a:rPr lang="en-GB" altLang="en-US" sz="3200" dirty="0">
                <a:solidFill>
                  <a:schemeClr val="tx1"/>
                </a:solidFill>
                <a:latin typeface="Calibri" pitchFamily="34" charset="0"/>
              </a:rPr>
              <a:t> in the reader, such as </a:t>
            </a:r>
            <a:r>
              <a:rPr lang="en-GB" altLang="en-US" sz="3200" b="1" dirty="0">
                <a:solidFill>
                  <a:schemeClr val="tx1"/>
                </a:solidFill>
                <a:latin typeface="Calibri" pitchFamily="34" charset="0"/>
              </a:rPr>
              <a:t>anger</a:t>
            </a:r>
            <a:r>
              <a:rPr lang="en-GB" altLang="en-US" sz="3200" dirty="0">
                <a:solidFill>
                  <a:schemeClr val="tx1"/>
                </a:solidFill>
                <a:latin typeface="Calibri" pitchFamily="34" charset="0"/>
              </a:rPr>
              <a:t>.  They create an emotive tone  (one which stirs up feelings or emotions).</a:t>
            </a:r>
            <a:endParaRPr lang="en-GB" altLang="en-US" sz="3200" u="sng" dirty="0">
              <a:solidFill>
                <a:schemeClr val="tx1"/>
              </a:solidFill>
              <a:latin typeface="Calibri" pitchFamily="34" charset="0"/>
            </a:endParaRPr>
          </a:p>
        </p:txBody>
      </p:sp>
    </p:spTree>
    <p:extLst>
      <p:ext uri="{BB962C8B-B14F-4D97-AF65-F5344CB8AC3E}">
        <p14:creationId xmlns:p14="http://schemas.microsoft.com/office/powerpoint/2010/main" val="3378707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395536" y="692696"/>
            <a:ext cx="8208912" cy="5688632"/>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3600" b="1" u="sng" dirty="0">
                <a:solidFill>
                  <a:schemeClr val="tx1"/>
                </a:solidFill>
                <a:latin typeface="Calibri" pitchFamily="34" charset="0"/>
              </a:rPr>
              <a:t>COMMANDS</a:t>
            </a:r>
            <a:r>
              <a:rPr lang="en-GB" altLang="en-US" sz="3600" dirty="0">
                <a:solidFill>
                  <a:schemeClr val="tx1"/>
                </a:solidFill>
                <a:latin typeface="Calibri" pitchFamily="34" charset="0"/>
              </a:rPr>
              <a:t> – tell you to do something.  ‘Think of a number’.  They end with either a full stop or an exclamation  mark.  </a:t>
            </a:r>
          </a:p>
          <a:p>
            <a:pPr>
              <a:buFontTx/>
              <a:buNone/>
            </a:pPr>
            <a:endParaRPr lang="en-GB" altLang="en-US" sz="3600" dirty="0">
              <a:solidFill>
                <a:schemeClr val="tx1"/>
              </a:solidFill>
              <a:latin typeface="Calibri" pitchFamily="34" charset="0"/>
            </a:endParaRPr>
          </a:p>
          <a:p>
            <a:pPr>
              <a:buFontTx/>
              <a:buNone/>
            </a:pPr>
            <a:r>
              <a:rPr lang="en-GB" altLang="en-US" sz="3600" dirty="0">
                <a:solidFill>
                  <a:schemeClr val="tx1"/>
                </a:solidFill>
                <a:latin typeface="Calibri" pitchFamily="34" charset="0"/>
              </a:rPr>
              <a:t>They are often used in </a:t>
            </a:r>
            <a:r>
              <a:rPr lang="en-GB" altLang="en-US" sz="3600" b="1" dirty="0">
                <a:solidFill>
                  <a:schemeClr val="tx1"/>
                </a:solidFill>
                <a:latin typeface="Calibri" pitchFamily="34" charset="0"/>
              </a:rPr>
              <a:t>advertisements</a:t>
            </a:r>
            <a:r>
              <a:rPr lang="en-GB" altLang="en-US" sz="3600" dirty="0">
                <a:solidFill>
                  <a:schemeClr val="tx1"/>
                </a:solidFill>
                <a:latin typeface="Calibri" pitchFamily="34" charset="0"/>
              </a:rPr>
              <a:t> or where the writer tries to create the effect of </a:t>
            </a:r>
            <a:r>
              <a:rPr lang="en-GB" altLang="en-US" sz="3600" b="1" dirty="0">
                <a:solidFill>
                  <a:schemeClr val="tx1"/>
                </a:solidFill>
                <a:latin typeface="Calibri" pitchFamily="34" charset="0"/>
              </a:rPr>
              <a:t>talking directly to the reader</a:t>
            </a:r>
            <a:r>
              <a:rPr lang="en-GB" altLang="en-US" sz="3600" dirty="0">
                <a:solidFill>
                  <a:schemeClr val="tx1"/>
                </a:solidFill>
                <a:latin typeface="Calibri" pitchFamily="34" charset="0"/>
              </a:rPr>
              <a:t>.</a:t>
            </a:r>
            <a:endParaRPr lang="en-GB" altLang="en-US" sz="3600" b="1" u="sng" dirty="0">
              <a:solidFill>
                <a:schemeClr val="tx1"/>
              </a:solidFill>
              <a:latin typeface="Calibri" pitchFamily="34" charset="0"/>
            </a:endParaRPr>
          </a:p>
          <a:p>
            <a:pPr>
              <a:lnSpc>
                <a:spcPct val="90000"/>
              </a:lnSpc>
            </a:pPr>
            <a:endParaRPr lang="en-GB" altLang="en-US" sz="3600" u="sng" dirty="0">
              <a:solidFill>
                <a:schemeClr val="tx1"/>
              </a:solidFill>
              <a:latin typeface="Calibri" pitchFamily="34" charset="0"/>
            </a:endParaRPr>
          </a:p>
        </p:txBody>
      </p:sp>
    </p:spTree>
    <p:extLst>
      <p:ext uri="{BB962C8B-B14F-4D97-AF65-F5344CB8AC3E}">
        <p14:creationId xmlns:p14="http://schemas.microsoft.com/office/powerpoint/2010/main" val="3808638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395536" y="332656"/>
            <a:ext cx="8208912" cy="6336704"/>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ltLang="en-US" sz="3200" b="1" u="sng" dirty="0">
              <a:solidFill>
                <a:schemeClr val="tx1"/>
              </a:solidFill>
              <a:latin typeface="Calibri" pitchFamily="34" charset="0"/>
            </a:endParaRPr>
          </a:p>
          <a:p>
            <a:r>
              <a:rPr lang="en-GB" altLang="en-US" sz="3200" b="1" u="sng" dirty="0">
                <a:solidFill>
                  <a:schemeClr val="tx1"/>
                </a:solidFill>
                <a:latin typeface="Calibri" pitchFamily="34" charset="0"/>
              </a:rPr>
              <a:t>EXCLAMATIONS</a:t>
            </a:r>
            <a:r>
              <a:rPr lang="en-GB" altLang="en-US" sz="3200" dirty="0">
                <a:solidFill>
                  <a:schemeClr val="tx1"/>
                </a:solidFill>
                <a:latin typeface="Calibri" pitchFamily="34" charset="0"/>
              </a:rPr>
              <a:t> – express excitement or surprise.  ‘How beautiful it was!’, ‘What a place!’, ‘Goodness gracious!’  </a:t>
            </a:r>
          </a:p>
          <a:p>
            <a:pPr>
              <a:buFontTx/>
              <a:buNone/>
            </a:pPr>
            <a:r>
              <a:rPr lang="en-GB" altLang="en-US" sz="3200" dirty="0">
                <a:solidFill>
                  <a:schemeClr val="tx1"/>
                </a:solidFill>
                <a:latin typeface="Calibri" pitchFamily="34" charset="0"/>
              </a:rPr>
              <a:t>	</a:t>
            </a:r>
          </a:p>
          <a:p>
            <a:pPr>
              <a:buFontTx/>
              <a:buNone/>
            </a:pPr>
            <a:r>
              <a:rPr lang="en-GB" altLang="en-US" sz="3200" dirty="0">
                <a:solidFill>
                  <a:schemeClr val="tx1"/>
                </a:solidFill>
                <a:latin typeface="Calibri" pitchFamily="34" charset="0"/>
              </a:rPr>
              <a:t>Exclamations do not always contain verbs.  They often begin with ‘What’ or ‘How’, like the examples above, and end in either an </a:t>
            </a:r>
            <a:r>
              <a:rPr lang="en-GB" altLang="en-US" sz="3200" b="1" dirty="0">
                <a:solidFill>
                  <a:schemeClr val="tx1"/>
                </a:solidFill>
                <a:latin typeface="Calibri" pitchFamily="34" charset="0"/>
              </a:rPr>
              <a:t>exclamation mark </a:t>
            </a:r>
            <a:r>
              <a:rPr lang="en-GB" altLang="en-US" sz="3200" b="1" u="sng" dirty="0">
                <a:solidFill>
                  <a:schemeClr val="tx1"/>
                </a:solidFill>
                <a:latin typeface="Calibri" pitchFamily="34" charset="0"/>
              </a:rPr>
              <a:t>or</a:t>
            </a:r>
            <a:r>
              <a:rPr lang="en-GB" altLang="en-US" sz="3200" b="1" dirty="0">
                <a:solidFill>
                  <a:schemeClr val="tx1"/>
                </a:solidFill>
                <a:latin typeface="Calibri" pitchFamily="34" charset="0"/>
              </a:rPr>
              <a:t> a full stop</a:t>
            </a:r>
            <a:r>
              <a:rPr lang="en-GB" altLang="en-US" sz="3200" dirty="0">
                <a:solidFill>
                  <a:schemeClr val="tx1"/>
                </a:solidFill>
                <a:latin typeface="Calibri" pitchFamily="34" charset="0"/>
              </a:rPr>
              <a:t>.  </a:t>
            </a:r>
          </a:p>
          <a:p>
            <a:pPr>
              <a:buFontTx/>
              <a:buNone/>
            </a:pPr>
            <a:endParaRPr lang="en-GB" altLang="en-US" sz="3200" dirty="0">
              <a:solidFill>
                <a:schemeClr val="tx1"/>
              </a:solidFill>
              <a:latin typeface="Calibri" pitchFamily="34" charset="0"/>
            </a:endParaRPr>
          </a:p>
          <a:p>
            <a:pPr>
              <a:buFontTx/>
              <a:buNone/>
            </a:pPr>
            <a:r>
              <a:rPr lang="en-GB" altLang="en-US" sz="3200" dirty="0">
                <a:solidFill>
                  <a:schemeClr val="tx1"/>
                </a:solidFill>
                <a:latin typeface="Calibri" pitchFamily="34" charset="0"/>
              </a:rPr>
              <a:t>Exclamations may also create an </a:t>
            </a:r>
            <a:r>
              <a:rPr lang="en-GB" altLang="en-US" sz="3200" b="1" dirty="0">
                <a:solidFill>
                  <a:schemeClr val="tx1"/>
                </a:solidFill>
                <a:latin typeface="Calibri" pitchFamily="34" charset="0"/>
              </a:rPr>
              <a:t>emotive</a:t>
            </a:r>
            <a:r>
              <a:rPr lang="en-GB" altLang="en-US" sz="3200" dirty="0">
                <a:solidFill>
                  <a:schemeClr val="tx1"/>
                </a:solidFill>
                <a:latin typeface="Calibri" pitchFamily="34" charset="0"/>
              </a:rPr>
              <a:t> or </a:t>
            </a:r>
            <a:r>
              <a:rPr lang="en-GB" altLang="en-US" sz="3200" b="1" dirty="0">
                <a:solidFill>
                  <a:schemeClr val="tx1"/>
                </a:solidFill>
                <a:latin typeface="Calibri" pitchFamily="34" charset="0"/>
              </a:rPr>
              <a:t>dramatic</a:t>
            </a:r>
            <a:r>
              <a:rPr lang="en-GB" altLang="en-US" sz="3200" dirty="0">
                <a:solidFill>
                  <a:schemeClr val="tx1"/>
                </a:solidFill>
                <a:latin typeface="Calibri" pitchFamily="34" charset="0"/>
              </a:rPr>
              <a:t> tone.</a:t>
            </a:r>
            <a:endParaRPr lang="en-GB" altLang="en-US" sz="3200" b="1" u="sng" dirty="0">
              <a:solidFill>
                <a:schemeClr val="tx1"/>
              </a:solidFill>
              <a:latin typeface="Calibri" pitchFamily="34" charset="0"/>
            </a:endParaRPr>
          </a:p>
          <a:p>
            <a:pPr>
              <a:lnSpc>
                <a:spcPct val="90000"/>
              </a:lnSpc>
            </a:pPr>
            <a:endParaRPr lang="en-GB" altLang="en-US" sz="3200" u="sng" dirty="0">
              <a:solidFill>
                <a:schemeClr val="tx1"/>
              </a:solidFill>
              <a:latin typeface="Calibri" pitchFamily="34" charset="0"/>
            </a:endParaRPr>
          </a:p>
        </p:txBody>
      </p:sp>
    </p:spTree>
    <p:extLst>
      <p:ext uri="{BB962C8B-B14F-4D97-AF65-F5344CB8AC3E}">
        <p14:creationId xmlns:p14="http://schemas.microsoft.com/office/powerpoint/2010/main" val="2977179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395536" y="332656"/>
            <a:ext cx="8208912" cy="6336704"/>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ltLang="en-US" sz="3200" b="1" u="sng" dirty="0">
              <a:solidFill>
                <a:schemeClr val="tx1"/>
              </a:solidFill>
              <a:latin typeface="Calibri" pitchFamily="34" charset="0"/>
            </a:endParaRPr>
          </a:p>
          <a:p>
            <a:r>
              <a:rPr lang="en-GB" altLang="en-US" sz="3200" b="1" u="sng" dirty="0">
                <a:solidFill>
                  <a:schemeClr val="tx1"/>
                </a:solidFill>
                <a:latin typeface="Calibri" pitchFamily="34" charset="0"/>
              </a:rPr>
              <a:t>MINOR SENTENCES</a:t>
            </a:r>
            <a:r>
              <a:rPr lang="en-GB" altLang="en-US" sz="3200" dirty="0">
                <a:solidFill>
                  <a:schemeClr val="tx1"/>
                </a:solidFill>
                <a:latin typeface="Calibri" pitchFamily="34" charset="0"/>
              </a:rPr>
              <a:t> – don’t contain a verb.     Since they are abbreviations of other types of sentence they may end in a full stop or a question mark:  ‘What now?’, ‘Time for a rest.’</a:t>
            </a:r>
          </a:p>
          <a:p>
            <a:pPr>
              <a:buFontTx/>
              <a:buNone/>
            </a:pPr>
            <a:endParaRPr lang="en-GB" altLang="en-US" sz="3200" dirty="0">
              <a:solidFill>
                <a:schemeClr val="tx1"/>
              </a:solidFill>
              <a:latin typeface="Calibri" pitchFamily="34" charset="0"/>
            </a:endParaRPr>
          </a:p>
          <a:p>
            <a:pPr>
              <a:buFontTx/>
              <a:buNone/>
            </a:pPr>
            <a:r>
              <a:rPr lang="en-GB" altLang="en-US" sz="3200" dirty="0">
                <a:solidFill>
                  <a:schemeClr val="tx1"/>
                </a:solidFill>
                <a:latin typeface="Calibri" pitchFamily="34" charset="0"/>
              </a:rPr>
              <a:t>Such sentences will be </a:t>
            </a:r>
            <a:r>
              <a:rPr lang="en-GB" altLang="en-US" sz="3200" b="1" dirty="0">
                <a:solidFill>
                  <a:schemeClr val="tx1"/>
                </a:solidFill>
                <a:latin typeface="Calibri" pitchFamily="34" charset="0"/>
              </a:rPr>
              <a:t>very short</a:t>
            </a:r>
            <a:r>
              <a:rPr lang="en-GB" altLang="en-US" sz="3200" dirty="0">
                <a:solidFill>
                  <a:schemeClr val="tx1"/>
                </a:solidFill>
                <a:latin typeface="Calibri" pitchFamily="34" charset="0"/>
              </a:rPr>
              <a:t> and may create </a:t>
            </a:r>
            <a:r>
              <a:rPr lang="en-GB" altLang="en-US" sz="3200" b="1" dirty="0">
                <a:solidFill>
                  <a:schemeClr val="tx1"/>
                </a:solidFill>
                <a:latin typeface="Calibri" pitchFamily="34" charset="0"/>
              </a:rPr>
              <a:t>a tense or dramatic mood</a:t>
            </a:r>
            <a:r>
              <a:rPr lang="en-GB" altLang="en-US" sz="3200" dirty="0">
                <a:solidFill>
                  <a:schemeClr val="tx1"/>
                </a:solidFill>
                <a:latin typeface="Calibri" pitchFamily="34" charset="0"/>
              </a:rPr>
              <a:t>.  They are typical of informal language and may be used in direct speech, notes or diary entries.</a:t>
            </a:r>
          </a:p>
          <a:p>
            <a:pPr>
              <a:lnSpc>
                <a:spcPct val="90000"/>
              </a:lnSpc>
            </a:pPr>
            <a:endParaRPr lang="en-GB" altLang="en-US" sz="3200" u="sng" dirty="0">
              <a:solidFill>
                <a:schemeClr val="tx1"/>
              </a:solidFill>
              <a:latin typeface="Calibri" pitchFamily="34" charset="0"/>
            </a:endParaRPr>
          </a:p>
        </p:txBody>
      </p:sp>
    </p:spTree>
    <p:extLst>
      <p:ext uri="{BB962C8B-B14F-4D97-AF65-F5344CB8AC3E}">
        <p14:creationId xmlns:p14="http://schemas.microsoft.com/office/powerpoint/2010/main" val="3813457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ounded Rectangle 1"/>
          <p:cNvSpPr/>
          <p:nvPr/>
        </p:nvSpPr>
        <p:spPr>
          <a:xfrm>
            <a:off x="899592" y="836712"/>
            <a:ext cx="7776864" cy="5472608"/>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b="1" dirty="0">
                <a:solidFill>
                  <a:schemeClr val="tx1"/>
                </a:solidFill>
                <a:latin typeface="Calibri" pitchFamily="34" charset="0"/>
              </a:rPr>
              <a:t>Identify the following types of sentence:</a:t>
            </a:r>
          </a:p>
          <a:p>
            <a:endParaRPr lang="en-GB" altLang="en-US" sz="2800" b="1" dirty="0">
              <a:solidFill>
                <a:schemeClr val="tx1"/>
              </a:solidFill>
              <a:latin typeface="Calibri" pitchFamily="34" charset="0"/>
            </a:endParaRPr>
          </a:p>
          <a:p>
            <a:pPr>
              <a:buFontTx/>
              <a:buNone/>
            </a:pPr>
            <a:r>
              <a:rPr lang="en-GB" altLang="en-US" sz="2800" b="1" dirty="0">
                <a:solidFill>
                  <a:schemeClr val="tx1"/>
                </a:solidFill>
                <a:latin typeface="Calibri" pitchFamily="34" charset="0"/>
              </a:rPr>
              <a:t>	</a:t>
            </a:r>
            <a:r>
              <a:rPr lang="en-GB" altLang="en-US" sz="2800" dirty="0">
                <a:solidFill>
                  <a:schemeClr val="tx1"/>
                </a:solidFill>
                <a:latin typeface="Calibri" pitchFamily="34" charset="0"/>
              </a:rPr>
              <a:t>1.  What time does the match start?</a:t>
            </a:r>
          </a:p>
          <a:p>
            <a:pPr>
              <a:buFontTx/>
              <a:buNone/>
            </a:pPr>
            <a:r>
              <a:rPr lang="en-GB" altLang="en-US" sz="2800" dirty="0">
                <a:solidFill>
                  <a:schemeClr val="tx1"/>
                </a:solidFill>
                <a:latin typeface="Calibri" pitchFamily="34" charset="0"/>
              </a:rPr>
              <a:t>	2.  Give me the money.</a:t>
            </a:r>
          </a:p>
          <a:p>
            <a:pPr>
              <a:buFontTx/>
              <a:buNone/>
            </a:pPr>
            <a:r>
              <a:rPr lang="en-GB" altLang="en-US" sz="2800" dirty="0">
                <a:solidFill>
                  <a:schemeClr val="tx1"/>
                </a:solidFill>
                <a:latin typeface="Calibri" pitchFamily="34" charset="0"/>
              </a:rPr>
              <a:t>	3.  What an ordeal my interview was!</a:t>
            </a:r>
          </a:p>
          <a:p>
            <a:pPr>
              <a:buFontTx/>
              <a:buNone/>
            </a:pPr>
            <a:r>
              <a:rPr lang="en-GB" altLang="en-US" sz="2800" dirty="0">
                <a:solidFill>
                  <a:schemeClr val="tx1"/>
                </a:solidFill>
                <a:latin typeface="Calibri" pitchFamily="34" charset="0"/>
              </a:rPr>
              <a:t>	4.  What do people care nowadays?</a:t>
            </a:r>
          </a:p>
          <a:p>
            <a:pPr>
              <a:buFontTx/>
              <a:buNone/>
            </a:pPr>
            <a:r>
              <a:rPr lang="en-GB" altLang="en-US" sz="2800" dirty="0">
                <a:solidFill>
                  <a:schemeClr val="tx1"/>
                </a:solidFill>
                <a:latin typeface="Calibri" pitchFamily="34" charset="0"/>
              </a:rPr>
              <a:t>	5.  The dance will begin at nine o’clock.</a:t>
            </a:r>
          </a:p>
          <a:p>
            <a:pPr>
              <a:buFontTx/>
              <a:buNone/>
            </a:pPr>
            <a:r>
              <a:rPr lang="en-GB" altLang="en-US" sz="2800" dirty="0">
                <a:solidFill>
                  <a:schemeClr val="tx1"/>
                </a:solidFill>
                <a:latin typeface="Calibri" pitchFamily="34" charset="0"/>
              </a:rPr>
              <a:t>	6.  Why is she so upset?</a:t>
            </a:r>
          </a:p>
          <a:p>
            <a:pPr>
              <a:buFontTx/>
              <a:buNone/>
            </a:pPr>
            <a:r>
              <a:rPr lang="en-GB" altLang="en-US" sz="2800" dirty="0">
                <a:solidFill>
                  <a:schemeClr val="tx1"/>
                </a:solidFill>
                <a:latin typeface="Calibri" pitchFamily="34" charset="0"/>
              </a:rPr>
              <a:t>	7.  Come in!</a:t>
            </a:r>
            <a:endParaRPr lang="en-GB" altLang="en-US" sz="2800" b="1" dirty="0">
              <a:solidFill>
                <a:schemeClr val="tx1"/>
              </a:solidFill>
              <a:latin typeface="Calibri" pitchFamily="34" charset="0"/>
            </a:endParaRPr>
          </a:p>
        </p:txBody>
      </p:sp>
    </p:spTree>
    <p:extLst>
      <p:ext uri="{BB962C8B-B14F-4D97-AF65-F5344CB8AC3E}">
        <p14:creationId xmlns:p14="http://schemas.microsoft.com/office/powerpoint/2010/main" val="2470967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67544" y="836712"/>
            <a:ext cx="8136904" cy="5544616"/>
          </a:xfrm>
          <a:prstGeom prst="round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pPr>
            <a:r>
              <a:rPr lang="en-GB" altLang="en-US" sz="2800" dirty="0">
                <a:solidFill>
                  <a:schemeClr val="tx1"/>
                </a:solidFill>
                <a:latin typeface="Calibri" pitchFamily="34" charset="0"/>
              </a:rPr>
              <a:t>Consider whether sentences are </a:t>
            </a:r>
            <a:r>
              <a:rPr lang="en-GB" altLang="en-US" sz="2800" b="1" u="sng" dirty="0">
                <a:solidFill>
                  <a:schemeClr val="tx1"/>
                </a:solidFill>
                <a:latin typeface="Calibri" pitchFamily="34" charset="0"/>
              </a:rPr>
              <a:t>long and complex</a:t>
            </a:r>
            <a:r>
              <a:rPr lang="en-GB" altLang="en-US" sz="2800" dirty="0">
                <a:solidFill>
                  <a:schemeClr val="tx1"/>
                </a:solidFill>
                <a:latin typeface="Calibri" pitchFamily="34" charset="0"/>
              </a:rPr>
              <a:t> or </a:t>
            </a:r>
            <a:r>
              <a:rPr lang="en-GB" altLang="en-US" sz="2800" b="1" u="sng" dirty="0">
                <a:solidFill>
                  <a:schemeClr val="tx1"/>
                </a:solidFill>
                <a:latin typeface="Calibri" pitchFamily="34" charset="0"/>
              </a:rPr>
              <a:t>short and simple</a:t>
            </a:r>
            <a:r>
              <a:rPr lang="en-GB" altLang="en-US" sz="2800" dirty="0">
                <a:solidFill>
                  <a:schemeClr val="tx1"/>
                </a:solidFill>
                <a:latin typeface="Calibri" pitchFamily="34" charset="0"/>
              </a:rPr>
              <a:t>.</a:t>
            </a:r>
          </a:p>
          <a:p>
            <a:pPr>
              <a:buFontTx/>
              <a:buNone/>
            </a:pPr>
            <a:r>
              <a:rPr lang="en-GB" altLang="en-US" sz="2800" dirty="0">
                <a:solidFill>
                  <a:schemeClr val="tx1"/>
                </a:solidFill>
                <a:latin typeface="Calibri" pitchFamily="34" charset="0"/>
              </a:rPr>
              <a:t>	</a:t>
            </a:r>
          </a:p>
          <a:p>
            <a:pPr>
              <a:buFontTx/>
              <a:buNone/>
            </a:pPr>
            <a:r>
              <a:rPr lang="en-GB" altLang="en-US" sz="2800" dirty="0">
                <a:solidFill>
                  <a:schemeClr val="tx1"/>
                </a:solidFill>
                <a:latin typeface="Calibri" pitchFamily="34" charset="0"/>
              </a:rPr>
              <a:t>‘It is merely to suspect that physicians marry quality with quantity when they judge how far to intervene.’</a:t>
            </a:r>
          </a:p>
          <a:p>
            <a:pPr>
              <a:buFontTx/>
              <a:buNone/>
            </a:pPr>
            <a:r>
              <a:rPr lang="en-GB" altLang="en-US" sz="2800" dirty="0">
                <a:solidFill>
                  <a:schemeClr val="tx1"/>
                </a:solidFill>
                <a:latin typeface="Calibri" pitchFamily="34" charset="0"/>
              </a:rPr>
              <a:t>	</a:t>
            </a:r>
          </a:p>
          <a:p>
            <a:pPr>
              <a:buFontTx/>
              <a:buNone/>
            </a:pPr>
            <a:r>
              <a:rPr lang="en-GB" altLang="en-US" sz="2800" dirty="0">
                <a:solidFill>
                  <a:schemeClr val="tx1"/>
                </a:solidFill>
                <a:latin typeface="Calibri" pitchFamily="34" charset="0"/>
              </a:rPr>
              <a:t>‘The older generation are a canny bunch.’</a:t>
            </a:r>
          </a:p>
        </p:txBody>
      </p:sp>
    </p:spTree>
    <p:extLst>
      <p:ext uri="{BB962C8B-B14F-4D97-AF65-F5344CB8AC3E}">
        <p14:creationId xmlns:p14="http://schemas.microsoft.com/office/powerpoint/2010/main" val="4135065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67544" y="836712"/>
            <a:ext cx="8136904" cy="5544616"/>
          </a:xfrm>
          <a:prstGeom prst="round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b="1" dirty="0">
                <a:solidFill>
                  <a:schemeClr val="tx1"/>
                </a:solidFill>
                <a:latin typeface="Calibri" pitchFamily="34" charset="0"/>
              </a:rPr>
              <a:t>Long, complex sentences</a:t>
            </a:r>
            <a:r>
              <a:rPr lang="en-GB" altLang="en-US" sz="2800" dirty="0">
                <a:solidFill>
                  <a:schemeClr val="tx1"/>
                </a:solidFill>
                <a:latin typeface="Calibri" pitchFamily="34" charset="0"/>
              </a:rPr>
              <a:t> are typical of </a:t>
            </a:r>
            <a:r>
              <a:rPr lang="en-GB" altLang="en-US" sz="2800" b="1" dirty="0">
                <a:solidFill>
                  <a:schemeClr val="tx1"/>
                </a:solidFill>
                <a:latin typeface="Calibri" pitchFamily="34" charset="0"/>
              </a:rPr>
              <a:t>written English</a:t>
            </a:r>
            <a:r>
              <a:rPr lang="en-GB" altLang="en-US" sz="2800" dirty="0">
                <a:solidFill>
                  <a:schemeClr val="tx1"/>
                </a:solidFill>
                <a:latin typeface="Calibri" pitchFamily="34" charset="0"/>
              </a:rPr>
              <a:t>, and usually, the more complex the sentences, the more formal the language.</a:t>
            </a:r>
          </a:p>
          <a:p>
            <a:endParaRPr lang="en-GB" altLang="en-US" sz="2800" dirty="0">
              <a:solidFill>
                <a:schemeClr val="tx1"/>
              </a:solidFill>
              <a:latin typeface="Calibri" pitchFamily="34" charset="0"/>
            </a:endParaRPr>
          </a:p>
          <a:p>
            <a:r>
              <a:rPr lang="en-GB" altLang="en-US" sz="2800" b="1" dirty="0">
                <a:solidFill>
                  <a:schemeClr val="tx1"/>
                </a:solidFill>
                <a:latin typeface="Calibri" pitchFamily="34" charset="0"/>
              </a:rPr>
              <a:t>Short, simple sentences</a:t>
            </a:r>
            <a:r>
              <a:rPr lang="en-GB" altLang="en-US" sz="2800" dirty="0">
                <a:solidFill>
                  <a:schemeClr val="tx1"/>
                </a:solidFill>
                <a:latin typeface="Calibri" pitchFamily="34" charset="0"/>
              </a:rPr>
              <a:t> are typical of </a:t>
            </a:r>
            <a:r>
              <a:rPr lang="en-GB" altLang="en-US" sz="2800" b="1" dirty="0">
                <a:solidFill>
                  <a:schemeClr val="tx1"/>
                </a:solidFill>
                <a:latin typeface="Calibri" pitchFamily="34" charset="0"/>
              </a:rPr>
              <a:t>speech</a:t>
            </a:r>
            <a:r>
              <a:rPr lang="en-GB" altLang="en-US" sz="2800" dirty="0">
                <a:solidFill>
                  <a:schemeClr val="tx1"/>
                </a:solidFill>
                <a:latin typeface="Calibri" pitchFamily="34" charset="0"/>
              </a:rPr>
              <a:t> and types of language which aim to </a:t>
            </a:r>
            <a:r>
              <a:rPr lang="en-GB" altLang="en-US" sz="2800" b="1" dirty="0">
                <a:solidFill>
                  <a:schemeClr val="tx1"/>
                </a:solidFill>
                <a:latin typeface="Calibri" pitchFamily="34" charset="0"/>
              </a:rPr>
              <a:t>communicate</a:t>
            </a:r>
            <a:r>
              <a:rPr lang="en-GB" altLang="en-US" sz="2800" dirty="0">
                <a:solidFill>
                  <a:schemeClr val="tx1"/>
                </a:solidFill>
                <a:latin typeface="Calibri" pitchFamily="34" charset="0"/>
              </a:rPr>
              <a:t> very </a:t>
            </a:r>
            <a:r>
              <a:rPr lang="en-GB" altLang="en-US" sz="2800" b="1" dirty="0">
                <a:solidFill>
                  <a:schemeClr val="tx1"/>
                </a:solidFill>
                <a:latin typeface="Calibri" pitchFamily="34" charset="0"/>
              </a:rPr>
              <a:t>quickly</a:t>
            </a:r>
            <a:r>
              <a:rPr lang="en-GB" altLang="en-US" sz="2800" dirty="0">
                <a:solidFill>
                  <a:schemeClr val="tx1"/>
                </a:solidFill>
                <a:latin typeface="Calibri" pitchFamily="34" charset="0"/>
              </a:rPr>
              <a:t> and </a:t>
            </a:r>
            <a:r>
              <a:rPr lang="en-GB" altLang="en-US" sz="2800" b="1" dirty="0">
                <a:solidFill>
                  <a:schemeClr val="tx1"/>
                </a:solidFill>
                <a:latin typeface="Calibri" pitchFamily="34" charset="0"/>
              </a:rPr>
              <a:t>directly</a:t>
            </a:r>
            <a:r>
              <a:rPr lang="en-GB" altLang="en-US" sz="2800" dirty="0">
                <a:solidFill>
                  <a:schemeClr val="tx1"/>
                </a:solidFill>
                <a:latin typeface="Calibri" pitchFamily="34" charset="0"/>
              </a:rPr>
              <a:t>.  Young children, for example, tend to use mainly simple sentences.</a:t>
            </a:r>
          </a:p>
          <a:p>
            <a:pPr>
              <a:buFontTx/>
              <a:buNone/>
            </a:pPr>
            <a:endParaRPr lang="en-GB" altLang="en-US" sz="2800" dirty="0">
              <a:solidFill>
                <a:schemeClr val="tx1"/>
              </a:solidFill>
              <a:latin typeface="Calibri" pitchFamily="34" charset="0"/>
            </a:endParaRPr>
          </a:p>
        </p:txBody>
      </p:sp>
    </p:spTree>
    <p:extLst>
      <p:ext uri="{BB962C8B-B14F-4D97-AF65-F5344CB8AC3E}">
        <p14:creationId xmlns:p14="http://schemas.microsoft.com/office/powerpoint/2010/main" val="266870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ester Cursive Writing Green">
            <a:hlinkClick r:id="rId2" tooltip="Jester Cursive Writing Gre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76200">
            <a:solidFill>
              <a:schemeClr val="tx1"/>
            </a:solidFill>
          </a:ln>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107504" y="116632"/>
            <a:ext cx="9036496" cy="6192688"/>
          </a:xfrm>
          <a:prstGeom prst="cloudCallout">
            <a:avLst>
              <a:gd name="adj1" fmla="val -54187"/>
              <a:gd name="adj2" fmla="val 55569"/>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400" b="1" dirty="0">
                <a:solidFill>
                  <a:srgbClr val="0070C0"/>
                </a:solidFill>
                <a:latin typeface="Century Gothic" panose="020B0502020202020204" pitchFamily="34" charset="0"/>
              </a:rPr>
              <a:t>The expression </a:t>
            </a:r>
            <a:r>
              <a:rPr lang="en-GB" altLang="en-US" sz="2400" b="1" u="sng" dirty="0">
                <a:solidFill>
                  <a:srgbClr val="0070C0"/>
                </a:solidFill>
                <a:latin typeface="Century Gothic" panose="020B0502020202020204" pitchFamily="34" charset="0"/>
              </a:rPr>
              <a:t>‘these children’</a:t>
            </a:r>
            <a:r>
              <a:rPr lang="en-GB" altLang="en-US" sz="2400" b="1" dirty="0">
                <a:solidFill>
                  <a:srgbClr val="0070C0"/>
                </a:solidFill>
                <a:latin typeface="Century Gothic" panose="020B0502020202020204" pitchFamily="34" charset="0"/>
              </a:rPr>
              <a:t> (1 mark) refers back to the children whose parents don’t know that they exist. (1 mark)</a:t>
            </a:r>
          </a:p>
          <a:p>
            <a:pPr algn="ctr">
              <a:defRPr/>
            </a:pPr>
            <a:r>
              <a:rPr lang="en-GB" altLang="en-US" sz="2400" b="1" kern="10" dirty="0">
                <a:ln w="12700">
                  <a:solidFill>
                    <a:schemeClr val="tx1"/>
                  </a:solidFill>
                  <a:round/>
                  <a:headEnd/>
                  <a:tailEnd/>
                </a:ln>
                <a:solidFill>
                  <a:srgbClr val="0070C0"/>
                </a:solidFill>
                <a:latin typeface="Century Gothic" panose="020B0502020202020204" pitchFamily="34" charset="0"/>
              </a:rPr>
              <a:t>OR</a:t>
            </a:r>
          </a:p>
          <a:p>
            <a:r>
              <a:rPr lang="en-GB" altLang="en-US" sz="2400" b="1" dirty="0">
                <a:solidFill>
                  <a:srgbClr val="0070C0"/>
                </a:solidFill>
                <a:latin typeface="Century Gothic" panose="020B0502020202020204" pitchFamily="34" charset="0"/>
              </a:rPr>
              <a:t>	The expression </a:t>
            </a:r>
            <a:r>
              <a:rPr lang="en-GB" altLang="en-US" sz="2400" b="1" u="sng" dirty="0">
                <a:solidFill>
                  <a:srgbClr val="0070C0"/>
                </a:solidFill>
                <a:latin typeface="Century Gothic" panose="020B0502020202020204" pitchFamily="34" charset="0"/>
              </a:rPr>
              <a:t>‘unenviable future’ </a:t>
            </a:r>
            <a:r>
              <a:rPr lang="en-GB" altLang="en-US" sz="2400" b="1" dirty="0">
                <a:solidFill>
                  <a:srgbClr val="0070C0"/>
                </a:solidFill>
                <a:latin typeface="Century Gothic" panose="020B0502020202020204" pitchFamily="34" charset="0"/>
              </a:rPr>
              <a:t>links forward to the ideas in the rest of passage which tells us why the children are unwanted by their own community and by the wider world also. (1 mark)</a:t>
            </a:r>
          </a:p>
        </p:txBody>
      </p:sp>
      <p:sp>
        <p:nvSpPr>
          <p:cNvPr id="6" name="Rectangle 5"/>
          <p:cNvSpPr/>
          <p:nvPr/>
        </p:nvSpPr>
        <p:spPr>
          <a:xfrm>
            <a:off x="7164288" y="620688"/>
            <a:ext cx="1800200" cy="1368152"/>
          </a:xfrm>
          <a:prstGeom prst="rect">
            <a:avLst/>
          </a:prstGeom>
          <a:solidFill>
            <a:schemeClr val="tx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Links back to para 1</a:t>
            </a:r>
          </a:p>
        </p:txBody>
      </p:sp>
      <p:cxnSp>
        <p:nvCxnSpPr>
          <p:cNvPr id="8" name="Straight Arrow Connector 7"/>
          <p:cNvCxnSpPr/>
          <p:nvPr/>
        </p:nvCxnSpPr>
        <p:spPr>
          <a:xfrm flipH="1">
            <a:off x="6156176" y="908720"/>
            <a:ext cx="864096" cy="21602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77271" y="5157192"/>
            <a:ext cx="2088232" cy="1512168"/>
          </a:xfrm>
          <a:prstGeom prst="rect">
            <a:avLst/>
          </a:prstGeom>
          <a:solidFill>
            <a:schemeClr val="tx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Refers forward</a:t>
            </a:r>
          </a:p>
        </p:txBody>
      </p:sp>
      <p:cxnSp>
        <p:nvCxnSpPr>
          <p:cNvPr id="7" name="Straight Arrow Connector 6"/>
          <p:cNvCxnSpPr/>
          <p:nvPr/>
        </p:nvCxnSpPr>
        <p:spPr>
          <a:xfrm flipH="1" flipV="1">
            <a:off x="6732240" y="4242614"/>
            <a:ext cx="864096" cy="7474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54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67544" y="836712"/>
            <a:ext cx="8136904" cy="5544616"/>
          </a:xfrm>
          <a:prstGeom prst="round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pPr>
            <a:r>
              <a:rPr lang="en-GB" altLang="en-US" sz="2800" dirty="0">
                <a:solidFill>
                  <a:schemeClr val="tx1"/>
                </a:solidFill>
                <a:latin typeface="Calibri" pitchFamily="34" charset="0"/>
              </a:rPr>
              <a:t>Look at the </a:t>
            </a:r>
            <a:r>
              <a:rPr lang="en-GB" altLang="en-US" sz="2800" b="1" dirty="0">
                <a:solidFill>
                  <a:schemeClr val="tx1"/>
                </a:solidFill>
                <a:latin typeface="Calibri" pitchFamily="34" charset="0"/>
              </a:rPr>
              <a:t>arrangement of words</a:t>
            </a:r>
            <a:r>
              <a:rPr lang="en-GB" altLang="en-US" sz="2800" dirty="0">
                <a:solidFill>
                  <a:schemeClr val="tx1"/>
                </a:solidFill>
                <a:latin typeface="Calibri" pitchFamily="34" charset="0"/>
              </a:rPr>
              <a:t> within the sentence, particularly in longer ones.  Some of the following features may be worth commenting on:</a:t>
            </a:r>
          </a:p>
          <a:p>
            <a:pPr>
              <a:buFontTx/>
              <a:buNone/>
            </a:pPr>
            <a:endParaRPr lang="en-GB" altLang="en-US" sz="2800" dirty="0">
              <a:solidFill>
                <a:schemeClr val="tx1"/>
              </a:solidFill>
              <a:latin typeface="Calibri" pitchFamily="34" charset="0"/>
            </a:endParaRPr>
          </a:p>
          <a:p>
            <a:pPr>
              <a:buFontTx/>
              <a:buNone/>
            </a:pPr>
            <a:r>
              <a:rPr lang="en-GB" altLang="en-US" sz="2800" dirty="0">
                <a:solidFill>
                  <a:schemeClr val="tx1"/>
                </a:solidFill>
                <a:latin typeface="Calibri" pitchFamily="34" charset="0"/>
              </a:rPr>
              <a:t>	</a:t>
            </a:r>
            <a:r>
              <a:rPr lang="en-GB" altLang="en-US" sz="2800" b="1" dirty="0">
                <a:solidFill>
                  <a:schemeClr val="tx1"/>
                </a:solidFill>
                <a:latin typeface="Calibri" pitchFamily="34" charset="0"/>
              </a:rPr>
              <a:t>LIST</a:t>
            </a:r>
          </a:p>
          <a:p>
            <a:pPr>
              <a:buFontTx/>
              <a:buNone/>
            </a:pPr>
            <a:r>
              <a:rPr lang="en-GB" altLang="en-US" sz="2800" b="1" dirty="0">
                <a:solidFill>
                  <a:schemeClr val="tx1"/>
                </a:solidFill>
                <a:latin typeface="Calibri" pitchFamily="34" charset="0"/>
              </a:rPr>
              <a:t>	REPETITION</a:t>
            </a:r>
          </a:p>
          <a:p>
            <a:pPr>
              <a:buFontTx/>
              <a:buNone/>
            </a:pPr>
            <a:r>
              <a:rPr lang="en-GB" altLang="en-US" sz="2800" b="1" dirty="0">
                <a:solidFill>
                  <a:schemeClr val="tx1"/>
                </a:solidFill>
                <a:latin typeface="Calibri" pitchFamily="34" charset="0"/>
              </a:rPr>
              <a:t>	CLIMAX</a:t>
            </a:r>
          </a:p>
          <a:p>
            <a:pPr>
              <a:buFontTx/>
              <a:buNone/>
            </a:pPr>
            <a:endParaRPr lang="en-GB" altLang="en-US" sz="2800" dirty="0">
              <a:solidFill>
                <a:schemeClr val="tx1"/>
              </a:solidFill>
              <a:latin typeface="Calibri" pitchFamily="34" charset="0"/>
            </a:endParaRPr>
          </a:p>
        </p:txBody>
      </p:sp>
    </p:spTree>
    <p:extLst>
      <p:ext uri="{BB962C8B-B14F-4D97-AF65-F5344CB8AC3E}">
        <p14:creationId xmlns:p14="http://schemas.microsoft.com/office/powerpoint/2010/main" val="3660385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lue Sky and Trees">
            <a:hlinkClick r:id="rId2" tooltip="Blue Sky and Tre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938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9552" y="548680"/>
            <a:ext cx="7992888" cy="6048672"/>
          </a:xfrm>
          <a:prstGeom prst="roundRect">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altLang="en-US" sz="3200" dirty="0">
                <a:solidFill>
                  <a:schemeClr val="tx1"/>
                </a:solidFill>
                <a:latin typeface="Comic Sans MS" pitchFamily="66" charset="0"/>
              </a:rPr>
              <a:t>Listing of items , consequences or ideas</a:t>
            </a:r>
          </a:p>
          <a:p>
            <a:pPr>
              <a:lnSpc>
                <a:spcPct val="90000"/>
              </a:lnSpc>
            </a:pPr>
            <a:r>
              <a:rPr lang="en-GB" altLang="en-US" sz="3200" dirty="0">
                <a:solidFill>
                  <a:schemeClr val="tx1"/>
                </a:solidFill>
                <a:latin typeface="Comic Sans MS" pitchFamily="66" charset="0"/>
              </a:rPr>
              <a:t>Not “commas make up a list”- items are the list not the punctuation mark</a:t>
            </a:r>
          </a:p>
          <a:p>
            <a:pPr>
              <a:lnSpc>
                <a:spcPct val="90000"/>
              </a:lnSpc>
            </a:pPr>
            <a:endParaRPr lang="en-GB" altLang="en-US" sz="3200" dirty="0">
              <a:solidFill>
                <a:schemeClr val="tx1"/>
              </a:solidFill>
              <a:latin typeface="Comic Sans MS" pitchFamily="66" charset="0"/>
            </a:endParaRPr>
          </a:p>
          <a:p>
            <a:pPr marL="514350" indent="-514350">
              <a:lnSpc>
                <a:spcPct val="90000"/>
              </a:lnSpc>
              <a:buFont typeface="Wingdings" panose="05000000000000000000" pitchFamily="2" charset="2"/>
              <a:buChar char="ü"/>
            </a:pPr>
            <a:r>
              <a:rPr lang="en-GB" altLang="en-US" sz="3200" dirty="0">
                <a:solidFill>
                  <a:schemeClr val="tx1"/>
                </a:solidFill>
                <a:latin typeface="Comic Sans MS" pitchFamily="66" charset="0"/>
              </a:rPr>
              <a:t>Make clearer</a:t>
            </a:r>
          </a:p>
          <a:p>
            <a:pPr marL="514350" indent="-514350">
              <a:lnSpc>
                <a:spcPct val="90000"/>
              </a:lnSpc>
              <a:buFont typeface="Wingdings" panose="05000000000000000000" pitchFamily="2" charset="2"/>
              <a:buChar char="ü"/>
            </a:pPr>
            <a:r>
              <a:rPr lang="en-GB" altLang="en-US" sz="3200" dirty="0">
                <a:solidFill>
                  <a:schemeClr val="tx1"/>
                </a:solidFill>
                <a:latin typeface="Comic Sans MS" pitchFamily="66" charset="0"/>
              </a:rPr>
              <a:t>Emphasise volume</a:t>
            </a:r>
          </a:p>
          <a:p>
            <a:pPr marL="514350" indent="-514350">
              <a:lnSpc>
                <a:spcPct val="90000"/>
              </a:lnSpc>
              <a:buFont typeface="Wingdings" panose="05000000000000000000" pitchFamily="2" charset="2"/>
              <a:buChar char="ü"/>
            </a:pPr>
            <a:r>
              <a:rPr lang="en-GB" altLang="en-US" sz="3200" dirty="0">
                <a:solidFill>
                  <a:schemeClr val="tx1"/>
                </a:solidFill>
                <a:latin typeface="Comic Sans MS" pitchFamily="66" charset="0"/>
              </a:rPr>
              <a:t>Reinforce ideas</a:t>
            </a:r>
          </a:p>
          <a:p>
            <a:pPr marL="514350" indent="-514350">
              <a:lnSpc>
                <a:spcPct val="90000"/>
              </a:lnSpc>
              <a:buFont typeface="Wingdings" panose="05000000000000000000" pitchFamily="2" charset="2"/>
              <a:buChar char="ü"/>
            </a:pPr>
            <a:r>
              <a:rPr lang="en-GB" altLang="en-US" sz="3200" dirty="0">
                <a:solidFill>
                  <a:schemeClr val="tx1"/>
                </a:solidFill>
                <a:latin typeface="Comic Sans MS" pitchFamily="66" charset="0"/>
              </a:rPr>
              <a:t>Suggest scope</a:t>
            </a:r>
          </a:p>
          <a:p>
            <a:pPr>
              <a:lnSpc>
                <a:spcPct val="90000"/>
              </a:lnSpc>
            </a:pPr>
            <a:endParaRPr lang="en-GB" altLang="en-US" sz="3200" dirty="0">
              <a:solidFill>
                <a:schemeClr val="tx1"/>
              </a:solidFill>
              <a:latin typeface="Comic Sans MS" pitchFamily="66" charset="0"/>
            </a:endParaRPr>
          </a:p>
        </p:txBody>
      </p:sp>
      <p:sp>
        <p:nvSpPr>
          <p:cNvPr id="4" name="Rounded Rectangle 3"/>
          <p:cNvSpPr/>
          <p:nvPr/>
        </p:nvSpPr>
        <p:spPr>
          <a:xfrm>
            <a:off x="6156176" y="260648"/>
            <a:ext cx="2664296" cy="1008112"/>
          </a:xfrm>
          <a:prstGeom prst="round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rPr>
              <a:t>Lists</a:t>
            </a:r>
          </a:p>
        </p:txBody>
      </p:sp>
    </p:spTree>
    <p:extLst>
      <p:ext uri="{BB962C8B-B14F-4D97-AF65-F5344CB8AC3E}">
        <p14:creationId xmlns:p14="http://schemas.microsoft.com/office/powerpoint/2010/main" val="1777818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lue Sky and Trees">
            <a:hlinkClick r:id="rId2" tooltip="Blue Sky and Tre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938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51520" y="332656"/>
            <a:ext cx="8640959" cy="6480720"/>
          </a:xfrm>
          <a:prstGeom prst="roundRect">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FontTx/>
              <a:buNone/>
            </a:pPr>
            <a:r>
              <a:rPr lang="en-GB" altLang="en-US" sz="3200" i="1" dirty="0">
                <a:solidFill>
                  <a:schemeClr val="tx1"/>
                </a:solidFill>
                <a:latin typeface="Calibri" pitchFamily="34" charset="0"/>
              </a:rPr>
              <a:t>‘I came, I saw, I conquered.’ </a:t>
            </a:r>
            <a:r>
              <a:rPr lang="en-GB" altLang="en-US" sz="3200" dirty="0">
                <a:solidFill>
                  <a:schemeClr val="tx1"/>
                </a:solidFill>
                <a:latin typeface="Calibri" pitchFamily="34" charset="0"/>
              </a:rPr>
              <a:t>(Julius Caesar)</a:t>
            </a:r>
          </a:p>
          <a:p>
            <a:pPr algn="ctr">
              <a:lnSpc>
                <a:spcPct val="90000"/>
              </a:lnSpc>
              <a:buFontTx/>
              <a:buNone/>
            </a:pPr>
            <a:endParaRPr lang="en-GB" altLang="en-US" sz="3200" dirty="0">
              <a:solidFill>
                <a:schemeClr val="tx1"/>
              </a:solidFill>
              <a:latin typeface="Calibri" pitchFamily="34" charset="0"/>
            </a:endParaRPr>
          </a:p>
          <a:p>
            <a:pPr marL="457200" indent="-457200">
              <a:lnSpc>
                <a:spcPct val="90000"/>
              </a:lnSpc>
              <a:buFont typeface="Arial" panose="020B0604020202020204" pitchFamily="34" charset="0"/>
              <a:buChar char="•"/>
            </a:pPr>
            <a:r>
              <a:rPr lang="en-GB" altLang="en-US" sz="3200" dirty="0">
                <a:solidFill>
                  <a:schemeClr val="tx1"/>
                </a:solidFill>
                <a:latin typeface="Calibri" pitchFamily="34" charset="0"/>
              </a:rPr>
              <a:t>The </a:t>
            </a:r>
            <a:r>
              <a:rPr lang="en-GB" altLang="en-US" sz="3200" b="1" u="sng" dirty="0">
                <a:solidFill>
                  <a:schemeClr val="tx1"/>
                </a:solidFill>
                <a:latin typeface="Calibri" pitchFamily="34" charset="0"/>
              </a:rPr>
              <a:t>LIST</a:t>
            </a:r>
            <a:r>
              <a:rPr lang="en-GB" altLang="en-US" sz="3200" dirty="0">
                <a:solidFill>
                  <a:schemeClr val="tx1"/>
                </a:solidFill>
                <a:latin typeface="Calibri" pitchFamily="34" charset="0"/>
              </a:rPr>
              <a:t> of verbs </a:t>
            </a:r>
            <a:r>
              <a:rPr lang="en-GB" altLang="en-US" sz="3200" b="1" dirty="0">
                <a:solidFill>
                  <a:schemeClr val="tx1"/>
                </a:solidFill>
                <a:latin typeface="Calibri" pitchFamily="34" charset="0"/>
              </a:rPr>
              <a:t>‘came’</a:t>
            </a:r>
            <a:r>
              <a:rPr lang="en-GB" altLang="en-US" sz="3200" dirty="0">
                <a:solidFill>
                  <a:schemeClr val="tx1"/>
                </a:solidFill>
                <a:latin typeface="Calibri" pitchFamily="34" charset="0"/>
              </a:rPr>
              <a:t>, </a:t>
            </a:r>
            <a:r>
              <a:rPr lang="en-GB" altLang="en-US" sz="3200" b="1" dirty="0">
                <a:solidFill>
                  <a:schemeClr val="tx1"/>
                </a:solidFill>
                <a:latin typeface="Calibri" pitchFamily="34" charset="0"/>
              </a:rPr>
              <a:t>‘saw’</a:t>
            </a:r>
            <a:r>
              <a:rPr lang="en-GB" altLang="en-US" sz="3200" dirty="0">
                <a:solidFill>
                  <a:schemeClr val="tx1"/>
                </a:solidFill>
                <a:latin typeface="Calibri" pitchFamily="34" charset="0"/>
              </a:rPr>
              <a:t> and </a:t>
            </a:r>
            <a:r>
              <a:rPr lang="en-GB" altLang="en-US" sz="3200" b="1" dirty="0">
                <a:solidFill>
                  <a:schemeClr val="tx1"/>
                </a:solidFill>
                <a:latin typeface="Calibri" pitchFamily="34" charset="0"/>
              </a:rPr>
              <a:t>‘conquered’</a:t>
            </a:r>
            <a:r>
              <a:rPr lang="en-GB" altLang="en-US" sz="3200" dirty="0">
                <a:solidFill>
                  <a:schemeClr val="tx1"/>
                </a:solidFill>
                <a:latin typeface="Calibri" pitchFamily="34" charset="0"/>
              </a:rPr>
              <a:t> creates a sense of action.</a:t>
            </a:r>
          </a:p>
          <a:p>
            <a:pPr marL="457200" indent="-457200">
              <a:lnSpc>
                <a:spcPct val="90000"/>
              </a:lnSpc>
              <a:buFont typeface="Arial" panose="020B0604020202020204" pitchFamily="34" charset="0"/>
              <a:buChar char="•"/>
            </a:pPr>
            <a:endParaRPr lang="en-GB" altLang="en-US" sz="3200" dirty="0">
              <a:solidFill>
                <a:schemeClr val="tx1"/>
              </a:solidFill>
              <a:latin typeface="Calibri" pitchFamily="34" charset="0"/>
            </a:endParaRPr>
          </a:p>
          <a:p>
            <a:pPr marL="457200" indent="-457200">
              <a:lnSpc>
                <a:spcPct val="90000"/>
              </a:lnSpc>
              <a:buFont typeface="Arial" panose="020B0604020202020204" pitchFamily="34" charset="0"/>
              <a:buChar char="•"/>
            </a:pPr>
            <a:r>
              <a:rPr lang="en-GB" altLang="en-US" sz="3200" dirty="0">
                <a:solidFill>
                  <a:schemeClr val="tx1"/>
                </a:solidFill>
                <a:latin typeface="Calibri" pitchFamily="34" charset="0"/>
              </a:rPr>
              <a:t>The </a:t>
            </a:r>
            <a:r>
              <a:rPr lang="en-GB" altLang="en-US" sz="3200" b="1" u="sng" dirty="0">
                <a:solidFill>
                  <a:schemeClr val="tx1"/>
                </a:solidFill>
                <a:latin typeface="Calibri" pitchFamily="34" charset="0"/>
              </a:rPr>
              <a:t>REPETITION</a:t>
            </a:r>
            <a:r>
              <a:rPr lang="en-GB" altLang="en-US" sz="3200" dirty="0">
                <a:solidFill>
                  <a:schemeClr val="tx1"/>
                </a:solidFill>
                <a:latin typeface="Calibri" pitchFamily="34" charset="0"/>
              </a:rPr>
              <a:t> of the personal pronoun </a:t>
            </a:r>
            <a:r>
              <a:rPr lang="en-GB" altLang="en-US" sz="3200" b="1" dirty="0">
                <a:solidFill>
                  <a:schemeClr val="tx1"/>
                </a:solidFill>
                <a:latin typeface="Calibri" pitchFamily="34" charset="0"/>
              </a:rPr>
              <a:t>‘I’</a:t>
            </a:r>
            <a:r>
              <a:rPr lang="en-GB" altLang="en-US" sz="3200" dirty="0">
                <a:solidFill>
                  <a:schemeClr val="tx1"/>
                </a:solidFill>
                <a:latin typeface="Calibri" pitchFamily="34" charset="0"/>
              </a:rPr>
              <a:t> suggests a speaker who is egotistical and dominating.</a:t>
            </a:r>
          </a:p>
          <a:p>
            <a:pPr marL="457200" indent="-457200">
              <a:lnSpc>
                <a:spcPct val="90000"/>
              </a:lnSpc>
              <a:buFont typeface="Arial" panose="020B0604020202020204" pitchFamily="34" charset="0"/>
              <a:buChar char="•"/>
            </a:pPr>
            <a:endParaRPr lang="en-GB" altLang="en-US" sz="3200" dirty="0">
              <a:solidFill>
                <a:schemeClr val="tx1"/>
              </a:solidFill>
              <a:latin typeface="Calibri" pitchFamily="34" charset="0"/>
            </a:endParaRPr>
          </a:p>
          <a:p>
            <a:pPr marL="457200" indent="-457200">
              <a:lnSpc>
                <a:spcPct val="90000"/>
              </a:lnSpc>
              <a:buFont typeface="Arial" panose="020B0604020202020204" pitchFamily="34" charset="0"/>
              <a:buChar char="•"/>
            </a:pPr>
            <a:r>
              <a:rPr lang="en-GB" altLang="en-US" sz="3200" dirty="0">
                <a:solidFill>
                  <a:schemeClr val="tx1"/>
                </a:solidFill>
                <a:latin typeface="Calibri" pitchFamily="34" charset="0"/>
              </a:rPr>
              <a:t>The verbs in the list have a sense of progress and end with </a:t>
            </a:r>
            <a:r>
              <a:rPr lang="en-GB" altLang="en-US" sz="3200" b="1" dirty="0">
                <a:solidFill>
                  <a:schemeClr val="tx1"/>
                </a:solidFill>
                <a:latin typeface="Calibri" pitchFamily="34" charset="0"/>
              </a:rPr>
              <a:t>the most powerful</a:t>
            </a:r>
            <a:r>
              <a:rPr lang="en-GB" altLang="en-US" sz="3200" dirty="0">
                <a:solidFill>
                  <a:schemeClr val="tx1"/>
                </a:solidFill>
                <a:latin typeface="Calibri" pitchFamily="34" charset="0"/>
              </a:rPr>
              <a:t>, leading to the effect of a </a:t>
            </a:r>
            <a:r>
              <a:rPr lang="en-GB" altLang="en-US" sz="3200" b="1" u="sng" dirty="0">
                <a:solidFill>
                  <a:schemeClr val="tx1"/>
                </a:solidFill>
                <a:latin typeface="Calibri" pitchFamily="34" charset="0"/>
              </a:rPr>
              <a:t>CLIMAX</a:t>
            </a:r>
            <a:r>
              <a:rPr lang="en-GB" altLang="en-US" sz="3200" u="sng" dirty="0">
                <a:solidFill>
                  <a:schemeClr val="tx1"/>
                </a:solidFill>
                <a:latin typeface="Calibri" pitchFamily="34" charset="0"/>
              </a:rPr>
              <a:t>.</a:t>
            </a:r>
            <a:r>
              <a:rPr lang="en-GB" altLang="en-US" sz="3200" dirty="0">
                <a:solidFill>
                  <a:schemeClr val="tx1"/>
                </a:solidFill>
                <a:latin typeface="Calibri" pitchFamily="34" charset="0"/>
              </a:rPr>
              <a:t> </a:t>
            </a:r>
          </a:p>
          <a:p>
            <a:pPr>
              <a:lnSpc>
                <a:spcPct val="90000"/>
              </a:lnSpc>
            </a:pPr>
            <a:endParaRPr lang="en-GB" altLang="en-US" sz="3200" dirty="0">
              <a:solidFill>
                <a:schemeClr val="tx1"/>
              </a:solidFill>
              <a:latin typeface="Comic Sans MS" pitchFamily="66" charset="0"/>
            </a:endParaRPr>
          </a:p>
        </p:txBody>
      </p:sp>
    </p:spTree>
    <p:extLst>
      <p:ext uri="{BB962C8B-B14F-4D97-AF65-F5344CB8AC3E}">
        <p14:creationId xmlns:p14="http://schemas.microsoft.com/office/powerpoint/2010/main" val="2018047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95536" y="764704"/>
            <a:ext cx="8568952" cy="5688632"/>
          </a:xfrm>
          <a:prstGeom prst="roundRect">
            <a:avLst/>
          </a:prstGeom>
          <a:solidFill>
            <a:schemeClr val="accent5">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ltLang="en-US" sz="2400" dirty="0">
              <a:solidFill>
                <a:schemeClr val="tx1"/>
              </a:solidFill>
              <a:latin typeface="Comic Sans MS" pitchFamily="66" charset="0"/>
            </a:endParaRPr>
          </a:p>
          <a:p>
            <a:pPr>
              <a:lnSpc>
                <a:spcPct val="90000"/>
              </a:lnSpc>
            </a:pPr>
            <a:r>
              <a:rPr lang="en-US" altLang="en-US" sz="2400" dirty="0">
                <a:solidFill>
                  <a:schemeClr val="tx1"/>
                </a:solidFill>
                <a:latin typeface="Comic Sans MS" pitchFamily="66" charset="0"/>
              </a:rPr>
              <a:t>In climax, a series of ideas are arranged in the order of </a:t>
            </a:r>
            <a:r>
              <a:rPr lang="en-US" altLang="en-US" sz="2400" b="1" u="sng" dirty="0">
                <a:solidFill>
                  <a:schemeClr val="tx1"/>
                </a:solidFill>
                <a:latin typeface="Comic Sans MS" pitchFamily="66" charset="0"/>
              </a:rPr>
              <a:t>increasing importance</a:t>
            </a:r>
            <a:r>
              <a:rPr lang="en-US" altLang="en-US" sz="2400" dirty="0">
                <a:solidFill>
                  <a:schemeClr val="tx1"/>
                </a:solidFill>
                <a:latin typeface="Comic Sans MS" pitchFamily="66" charset="0"/>
              </a:rPr>
              <a:t>.</a:t>
            </a:r>
          </a:p>
          <a:p>
            <a:pPr>
              <a:lnSpc>
                <a:spcPct val="90000"/>
              </a:lnSpc>
            </a:pPr>
            <a:endParaRPr lang="en-US" altLang="en-US" sz="2400" dirty="0">
              <a:solidFill>
                <a:schemeClr val="tx1"/>
              </a:solidFill>
              <a:latin typeface="Comic Sans MS" pitchFamily="66" charset="0"/>
            </a:endParaRPr>
          </a:p>
          <a:p>
            <a:pPr>
              <a:lnSpc>
                <a:spcPct val="90000"/>
              </a:lnSpc>
            </a:pPr>
            <a:r>
              <a:rPr lang="en-US" altLang="en-US" sz="2400" dirty="0">
                <a:solidFill>
                  <a:schemeClr val="tx1"/>
                </a:solidFill>
                <a:latin typeface="Comic Sans MS" pitchFamily="66" charset="0"/>
              </a:rPr>
              <a:t>What a piece of work is man! How noble in reason, how infinite in faculties! In action, how like an angel! In apprehension, how like a God!</a:t>
            </a:r>
          </a:p>
          <a:p>
            <a:pPr>
              <a:lnSpc>
                <a:spcPct val="90000"/>
              </a:lnSpc>
            </a:pPr>
            <a:endParaRPr lang="en-US" altLang="en-US" sz="2400" dirty="0">
              <a:solidFill>
                <a:schemeClr val="tx1"/>
              </a:solidFill>
              <a:latin typeface="Comic Sans MS" pitchFamily="66" charset="0"/>
            </a:endParaRPr>
          </a:p>
          <a:p>
            <a:pPr>
              <a:lnSpc>
                <a:spcPct val="90000"/>
              </a:lnSpc>
            </a:pPr>
            <a:endParaRPr lang="en-US" altLang="en-US" sz="2400" dirty="0">
              <a:solidFill>
                <a:schemeClr val="tx1"/>
              </a:solidFill>
              <a:latin typeface="Comic Sans MS" pitchFamily="66" charset="0"/>
            </a:endParaRPr>
          </a:p>
          <a:p>
            <a:pPr>
              <a:lnSpc>
                <a:spcPct val="90000"/>
              </a:lnSpc>
            </a:pPr>
            <a:r>
              <a:rPr lang="en-US" altLang="en-US" sz="2400" dirty="0">
                <a:solidFill>
                  <a:schemeClr val="tx1"/>
                </a:solidFill>
                <a:latin typeface="Comic Sans MS" pitchFamily="66" charset="0"/>
              </a:rPr>
              <a:t>Anticlimax is the opposite of climax - a sudden </a:t>
            </a:r>
            <a:r>
              <a:rPr lang="en-US" altLang="en-US" sz="2400" b="1" u="sng" dirty="0">
                <a:solidFill>
                  <a:schemeClr val="tx1"/>
                </a:solidFill>
                <a:latin typeface="Comic Sans MS" pitchFamily="66" charset="0"/>
              </a:rPr>
              <a:t>descent from higher to lower. </a:t>
            </a:r>
            <a:r>
              <a:rPr lang="en-US" altLang="en-US" sz="2400" dirty="0">
                <a:solidFill>
                  <a:schemeClr val="tx1"/>
                </a:solidFill>
                <a:latin typeface="Comic Sans MS" pitchFamily="66" charset="0"/>
              </a:rPr>
              <a:t>It is mainly used for the purpose of satire or ridicule.</a:t>
            </a:r>
          </a:p>
          <a:p>
            <a:pPr>
              <a:lnSpc>
                <a:spcPct val="90000"/>
              </a:lnSpc>
            </a:pPr>
            <a:endParaRPr lang="en-US" altLang="en-US" sz="2400" dirty="0">
              <a:solidFill>
                <a:schemeClr val="tx1"/>
              </a:solidFill>
              <a:latin typeface="Comic Sans MS" pitchFamily="66" charset="0"/>
            </a:endParaRPr>
          </a:p>
          <a:p>
            <a:pPr>
              <a:lnSpc>
                <a:spcPct val="90000"/>
              </a:lnSpc>
            </a:pPr>
            <a:r>
              <a:rPr lang="en-US" altLang="en-US" sz="2400" dirty="0">
                <a:solidFill>
                  <a:schemeClr val="tx1"/>
                </a:solidFill>
                <a:latin typeface="Comic Sans MS" pitchFamily="66" charset="0"/>
              </a:rPr>
              <a:t>Here thou, great Anna! Whom three realms obey,</a:t>
            </a:r>
            <a:br>
              <a:rPr lang="en-US" altLang="en-US" sz="2400" dirty="0">
                <a:solidFill>
                  <a:schemeClr val="tx1"/>
                </a:solidFill>
                <a:latin typeface="Comic Sans MS" pitchFamily="66" charset="0"/>
              </a:rPr>
            </a:br>
            <a:r>
              <a:rPr lang="en-US" altLang="en-US" sz="2400" dirty="0" err="1">
                <a:solidFill>
                  <a:schemeClr val="tx1"/>
                </a:solidFill>
                <a:latin typeface="Comic Sans MS" pitchFamily="66" charset="0"/>
              </a:rPr>
              <a:t>Dost</a:t>
            </a:r>
            <a:r>
              <a:rPr lang="en-US" altLang="en-US" sz="2400" dirty="0">
                <a:solidFill>
                  <a:schemeClr val="tx1"/>
                </a:solidFill>
                <a:latin typeface="Comic Sans MS" pitchFamily="66" charset="0"/>
              </a:rPr>
              <a:t> sometimes counsel take - and sometimes tea. </a:t>
            </a:r>
          </a:p>
          <a:p>
            <a:pPr>
              <a:lnSpc>
                <a:spcPct val="90000"/>
              </a:lnSpc>
            </a:pPr>
            <a:endParaRPr lang="en-US" altLang="en-US" sz="2400" dirty="0">
              <a:solidFill>
                <a:schemeClr val="tx1"/>
              </a:solidFill>
              <a:latin typeface="Comic Sans MS" pitchFamily="66" charset="0"/>
            </a:endParaRPr>
          </a:p>
          <a:p>
            <a:pPr>
              <a:lnSpc>
                <a:spcPct val="90000"/>
              </a:lnSpc>
            </a:pPr>
            <a:endParaRPr lang="en-US" altLang="en-US" sz="2400" dirty="0">
              <a:solidFill>
                <a:schemeClr val="tx1"/>
              </a:solidFill>
              <a:latin typeface="Comic Sans MS" pitchFamily="66" charset="0"/>
            </a:endParaRPr>
          </a:p>
        </p:txBody>
      </p:sp>
      <p:sp>
        <p:nvSpPr>
          <p:cNvPr id="4" name="Rounded Rectangle 3"/>
          <p:cNvSpPr/>
          <p:nvPr/>
        </p:nvSpPr>
        <p:spPr>
          <a:xfrm>
            <a:off x="5292080" y="0"/>
            <a:ext cx="3672408" cy="936104"/>
          </a:xfrm>
          <a:prstGeom prst="round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Climax/Anti-climax</a:t>
            </a:r>
          </a:p>
        </p:txBody>
      </p:sp>
    </p:spTree>
    <p:extLst>
      <p:ext uri="{BB962C8B-B14F-4D97-AF65-F5344CB8AC3E}">
        <p14:creationId xmlns:p14="http://schemas.microsoft.com/office/powerpoint/2010/main" val="2868732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67544" y="528034"/>
            <a:ext cx="8352928" cy="606931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GB" altLang="en-US" sz="2700" b="1" i="0" u="none" strike="noStrike" kern="1200" cap="none" spc="0" normalizeH="0" baseline="0" noProof="0" dirty="0">
                <a:ln>
                  <a:noFill/>
                </a:ln>
                <a:solidFill>
                  <a:prstClr val="black"/>
                </a:solidFill>
                <a:effectLst/>
                <a:uLnTx/>
                <a:uFillTx/>
                <a:latin typeface="Berlin Sans FB" pitchFamily="34" charset="0"/>
                <a:ea typeface="+mn-ea"/>
                <a:cs typeface="+mn-cs"/>
              </a:rPr>
              <a:t>Passage</a:t>
            </a:r>
            <a:r>
              <a:rPr kumimoji="0" lang="en-GB" altLang="en-US" sz="2700" b="0" i="0" u="none" strike="noStrike" kern="1200" cap="none" spc="0" normalizeH="0" baseline="0" noProof="0" dirty="0">
                <a:ln>
                  <a:noFill/>
                </a:ln>
                <a:solidFill>
                  <a:prstClr val="black"/>
                </a:solidFill>
                <a:effectLst/>
                <a:uLnTx/>
                <a:uFillTx/>
                <a:latin typeface="Berlin Sans FB" pitchFamily="34" charset="0"/>
                <a:ea typeface="+mn-ea"/>
                <a:cs typeface="+mn-cs"/>
              </a:rPr>
              <a:t>: </a:t>
            </a:r>
            <a:r>
              <a:rPr lang="en-US" altLang="en-US" sz="2700" dirty="0">
                <a:solidFill>
                  <a:prstClr val="black"/>
                </a:solidFill>
                <a:latin typeface="Berlin Sans FB" pitchFamily="34" charset="0"/>
              </a:rPr>
              <a:t>One faction has cried constantly that the countryside is in mortal danger from greedy developers whose only motive is profit; another has kept on roaring that farmers are killing every wild thing in sight and threatening the very soil on which we stand through overuse of machinery and chemicals; still another has been continually heard ululating over a decline in the bird population, or the loss of hedgerows, or the disappearance of marshland, or the appearance of coniferous forest.</a:t>
            </a:r>
          </a:p>
          <a:p>
            <a:pPr lvl="0"/>
            <a:endParaRPr lang="en-US" altLang="en-US" sz="2700" dirty="0">
              <a:solidFill>
                <a:prstClr val="black"/>
              </a:solidFill>
              <a:latin typeface="Berlin Sans FB" pitchFamily="34" charset="0"/>
            </a:endParaRPr>
          </a:p>
          <a:p>
            <a:r>
              <a:rPr lang="en-GB" altLang="en-US" sz="2700" b="1" dirty="0">
                <a:solidFill>
                  <a:prstClr val="black"/>
                </a:solidFill>
                <a:latin typeface="Berlin Sans FB" pitchFamily="34" charset="0"/>
              </a:rPr>
              <a:t>Question</a:t>
            </a:r>
            <a:r>
              <a:rPr lang="en-GB" altLang="en-US" sz="2700" dirty="0">
                <a:solidFill>
                  <a:prstClr val="black"/>
                </a:solidFill>
                <a:latin typeface="Berlin Sans FB" pitchFamily="34" charset="0"/>
              </a:rPr>
              <a:t>: </a:t>
            </a:r>
            <a:r>
              <a:rPr lang="en-US" altLang="en-US" sz="2700" dirty="0">
                <a:solidFill>
                  <a:prstClr val="black"/>
                </a:solidFill>
                <a:latin typeface="Berlin Sans FB" pitchFamily="34" charset="0"/>
              </a:rPr>
              <a:t>Show how the word choice and sentence structure in lines 8–14 </a:t>
            </a:r>
            <a:r>
              <a:rPr lang="en-US" altLang="en-US" sz="2700" dirty="0" err="1">
                <a:solidFill>
                  <a:prstClr val="black"/>
                </a:solidFill>
                <a:latin typeface="Berlin Sans FB" pitchFamily="34" charset="0"/>
              </a:rPr>
              <a:t>emphasise</a:t>
            </a:r>
            <a:r>
              <a:rPr lang="en-US" altLang="en-US" sz="2700" dirty="0">
                <a:solidFill>
                  <a:prstClr val="black"/>
                </a:solidFill>
                <a:latin typeface="Berlin Sans FB" pitchFamily="34" charset="0"/>
              </a:rPr>
              <a:t> the strong feelings of those who feel the countryside is under threat.</a:t>
            </a:r>
            <a:endParaRPr kumimoji="0" lang="en-GB" altLang="en-US" sz="2700" b="0" i="0" u="none" strike="noStrike" kern="1200" cap="none" spc="0" normalizeH="0" baseline="0" noProof="0" dirty="0">
              <a:ln>
                <a:noFill/>
              </a:ln>
              <a:solidFill>
                <a:prstClr val="black"/>
              </a:solidFill>
              <a:effectLst/>
              <a:uLnTx/>
              <a:uFillTx/>
              <a:latin typeface="Berlin Sans FB" pitchFamily="34" charset="0"/>
              <a:ea typeface="+mn-ea"/>
              <a:cs typeface="+mn-cs"/>
            </a:endParaRPr>
          </a:p>
        </p:txBody>
      </p:sp>
    </p:spTree>
    <p:extLst>
      <p:ext uri="{BB962C8B-B14F-4D97-AF65-F5344CB8AC3E}">
        <p14:creationId xmlns:p14="http://schemas.microsoft.com/office/powerpoint/2010/main" val="201529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67544" y="528034"/>
            <a:ext cx="8352928" cy="606931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700" b="1" i="0" u="none" strike="noStrike" kern="1200" cap="none" spc="0" normalizeH="0" baseline="0" noProof="0" dirty="0">
                <a:ln>
                  <a:noFill/>
                </a:ln>
                <a:solidFill>
                  <a:prstClr val="black"/>
                </a:solidFill>
                <a:effectLst/>
                <a:uLnTx/>
                <a:uFillTx/>
                <a:latin typeface="Berlin Sans FB" pitchFamily="34" charset="0"/>
                <a:ea typeface="+mn-ea"/>
                <a:cs typeface="+mn-cs"/>
              </a:rPr>
              <a:t>Passage</a:t>
            </a:r>
            <a:r>
              <a:rPr kumimoji="0" lang="en-GB" altLang="en-US" sz="2700" b="0" i="0" u="none" strike="noStrike" kern="1200" cap="none" spc="0" normalizeH="0" baseline="0" noProof="0" dirty="0">
                <a:ln>
                  <a:noFill/>
                </a:ln>
                <a:solidFill>
                  <a:prstClr val="black"/>
                </a:solidFill>
                <a:effectLst/>
                <a:uLnTx/>
                <a:uFillTx/>
                <a:latin typeface="Berlin Sans FB" pitchFamily="34" charset="0"/>
                <a:ea typeface="+mn-ea"/>
                <a:cs typeface="+mn-cs"/>
              </a:rPr>
              <a:t>: </a:t>
            </a:r>
            <a:r>
              <a:rPr kumimoji="0" lang="en-US" altLang="en-US" sz="2700" b="0" i="0" u="none" strike="noStrike" kern="1200" cap="none" spc="0" normalizeH="0" baseline="0" noProof="0" dirty="0">
                <a:ln>
                  <a:noFill/>
                </a:ln>
                <a:solidFill>
                  <a:prstClr val="black"/>
                </a:solidFill>
                <a:effectLst/>
                <a:uLnTx/>
                <a:uFillTx/>
                <a:latin typeface="Berlin Sans FB" pitchFamily="34" charset="0"/>
                <a:ea typeface="+mn-ea"/>
                <a:cs typeface="+mn-cs"/>
              </a:rPr>
              <a:t>One faction has cried constantly that the countryside is in mortal danger from greedy developers whose only motive is profit; another has kept on roaring that farmers are killing every wild thing in sight and threatening the very soil on which we stand through overuse of machinery and chemicals; still another has been continually heard ululating over a decline in the bird population, or the loss of hedgerows, or the disappearance of marshland, or the appearance of coniferous forest.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700" b="0" i="0" u="none" strike="noStrike" kern="1200" cap="none" spc="0" normalizeH="0" baseline="0" noProof="0" dirty="0">
              <a:ln>
                <a:noFill/>
              </a:ln>
              <a:solidFill>
                <a:prstClr val="black"/>
              </a:solidFill>
              <a:effectLst/>
              <a:uLnTx/>
              <a:uFillTx/>
              <a:latin typeface="Berlin Sans FB"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700" b="1" i="0" u="none" strike="noStrike" kern="1200" cap="none" spc="0" normalizeH="0" baseline="0" noProof="0" dirty="0">
                <a:ln>
                  <a:noFill/>
                </a:ln>
                <a:solidFill>
                  <a:prstClr val="black"/>
                </a:solidFill>
                <a:effectLst/>
                <a:uLnTx/>
                <a:uFillTx/>
                <a:latin typeface="Berlin Sans FB" pitchFamily="34" charset="0"/>
                <a:ea typeface="+mn-ea"/>
                <a:cs typeface="+mn-cs"/>
              </a:rPr>
              <a:t>Question</a:t>
            </a:r>
            <a:r>
              <a:rPr kumimoji="0" lang="en-GB" altLang="en-US" sz="2700" b="0" i="0" u="none" strike="noStrike" kern="1200" cap="none" spc="0" normalizeH="0" baseline="0" noProof="0" dirty="0">
                <a:ln>
                  <a:noFill/>
                </a:ln>
                <a:solidFill>
                  <a:prstClr val="black"/>
                </a:solidFill>
                <a:effectLst/>
                <a:uLnTx/>
                <a:uFillTx/>
                <a:latin typeface="Berlin Sans FB" pitchFamily="34" charset="0"/>
                <a:ea typeface="+mn-ea"/>
                <a:cs typeface="+mn-cs"/>
              </a:rPr>
              <a:t>: </a:t>
            </a:r>
            <a:r>
              <a:rPr kumimoji="0" lang="en-US" altLang="en-US" sz="2700" b="0" i="0" u="none" strike="noStrike" kern="1200" cap="none" spc="0" normalizeH="0" baseline="0" noProof="0" dirty="0">
                <a:ln>
                  <a:noFill/>
                </a:ln>
                <a:solidFill>
                  <a:prstClr val="black"/>
                </a:solidFill>
                <a:effectLst/>
                <a:uLnTx/>
                <a:uFillTx/>
                <a:latin typeface="Berlin Sans FB" pitchFamily="34" charset="0"/>
                <a:ea typeface="+mn-ea"/>
                <a:cs typeface="+mn-cs"/>
              </a:rPr>
              <a:t>Show how the word choice and sentence structure in lines 8–14 </a:t>
            </a:r>
            <a:r>
              <a:rPr kumimoji="0" lang="en-US" altLang="en-US" sz="2700" b="0" i="0" u="none" strike="noStrike" kern="1200" cap="none" spc="0" normalizeH="0" baseline="0" noProof="0" dirty="0" err="1">
                <a:ln>
                  <a:noFill/>
                </a:ln>
                <a:solidFill>
                  <a:prstClr val="black"/>
                </a:solidFill>
                <a:effectLst/>
                <a:uLnTx/>
                <a:uFillTx/>
                <a:latin typeface="Berlin Sans FB" pitchFamily="34" charset="0"/>
                <a:ea typeface="+mn-ea"/>
                <a:cs typeface="+mn-cs"/>
              </a:rPr>
              <a:t>emphasise</a:t>
            </a:r>
            <a:r>
              <a:rPr kumimoji="0" lang="en-US" altLang="en-US" sz="2700" b="0" i="0" u="none" strike="noStrike" kern="1200" cap="none" spc="0" normalizeH="0" baseline="0" noProof="0" dirty="0">
                <a:ln>
                  <a:noFill/>
                </a:ln>
                <a:solidFill>
                  <a:prstClr val="black"/>
                </a:solidFill>
                <a:effectLst/>
                <a:uLnTx/>
                <a:uFillTx/>
                <a:latin typeface="Berlin Sans FB" pitchFamily="34" charset="0"/>
                <a:ea typeface="+mn-ea"/>
                <a:cs typeface="+mn-cs"/>
              </a:rPr>
              <a:t> the strong feelings of those who feel the countryside is under threat.</a:t>
            </a:r>
            <a:endParaRPr kumimoji="0" lang="en-GB" altLang="en-US" sz="2700" b="0" i="0" u="none" strike="noStrike" kern="1200" cap="none" spc="0" normalizeH="0" baseline="0" noProof="0" dirty="0">
              <a:ln>
                <a:noFill/>
              </a:ln>
              <a:solidFill>
                <a:prstClr val="black"/>
              </a:solidFill>
              <a:effectLst/>
              <a:uLnTx/>
              <a:uFillTx/>
              <a:latin typeface="Berlin Sans FB" pitchFamily="34" charset="0"/>
              <a:ea typeface="+mn-ea"/>
              <a:cs typeface="+mn-cs"/>
            </a:endParaRPr>
          </a:p>
        </p:txBody>
      </p:sp>
    </p:spTree>
    <p:extLst>
      <p:ext uri="{BB962C8B-B14F-4D97-AF65-F5344CB8AC3E}">
        <p14:creationId xmlns:p14="http://schemas.microsoft.com/office/powerpoint/2010/main" val="22410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9512" y="188640"/>
            <a:ext cx="8712968" cy="6336704"/>
          </a:xfrm>
          <a:prstGeom prst="roundRect">
            <a:avLst/>
          </a:prstGeom>
          <a:solidFill>
            <a:srgbClr val="FFFF5B"/>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76" indent="-265176">
              <a:defRPr/>
            </a:pPr>
            <a:endParaRPr lang="en-GB" sz="2200" b="1" i="1" dirty="0">
              <a:solidFill>
                <a:srgbClr val="002060"/>
              </a:solidFill>
              <a:latin typeface="Century Gothic" panose="020B0502020202020204" pitchFamily="34" charset="0"/>
            </a:endParaRPr>
          </a:p>
          <a:p>
            <a:pPr marL="265176" indent="-265176">
              <a:defRPr/>
            </a:pPr>
            <a:r>
              <a:rPr lang="en-GB" sz="2200" b="1" i="1" dirty="0">
                <a:solidFill>
                  <a:srgbClr val="002060"/>
                </a:solidFill>
                <a:latin typeface="Century Gothic" panose="020B0502020202020204" pitchFamily="34" charset="0"/>
              </a:rPr>
              <a:t>Passage: </a:t>
            </a:r>
            <a:r>
              <a:rPr lang="en-GB" sz="2200" b="1" dirty="0">
                <a:solidFill>
                  <a:srgbClr val="002060"/>
                </a:solidFill>
                <a:latin typeface="Century Gothic" panose="020B0502020202020204" pitchFamily="34" charset="0"/>
              </a:rPr>
              <a:t>When more coal was needed, men dug tunnels into the earth from the quarries. This was dangerous work, because the earth was always falling into the tunnel. Later they dug deeper and this brought greater difficulties and greater danger. Water seeped into the bottom of the pits, poisonous and explosive gases collected, and taking the coal to the surface was hard work. </a:t>
            </a:r>
            <a:r>
              <a:rPr lang="en-GB" sz="2200" b="1" u="sng" dirty="0">
                <a:solidFill>
                  <a:srgbClr val="002060"/>
                </a:solidFill>
                <a:latin typeface="Century Gothic" panose="020B0502020202020204" pitchFamily="34" charset="0"/>
              </a:rPr>
              <a:t>Slowly the dangers were overcome.</a:t>
            </a:r>
            <a:r>
              <a:rPr lang="en-GB" sz="2200" b="1" dirty="0">
                <a:solidFill>
                  <a:srgbClr val="002060"/>
                </a:solidFill>
                <a:latin typeface="Century Gothic" panose="020B0502020202020204" pitchFamily="34" charset="0"/>
              </a:rPr>
              <a:t> Miners became more skilful at supporting the roofs of the tunnels, and engineers began to use steam engines to pump water out. They lit fires at the bottom of the pit shafts to drive out foul air; and Sir </a:t>
            </a:r>
            <a:r>
              <a:rPr lang="en-GB" sz="2200" b="1" dirty="0" err="1">
                <a:solidFill>
                  <a:srgbClr val="002060"/>
                </a:solidFill>
                <a:latin typeface="Century Gothic" panose="020B0502020202020204" pitchFamily="34" charset="0"/>
              </a:rPr>
              <a:t>Humphry</a:t>
            </a:r>
            <a:r>
              <a:rPr lang="en-GB" sz="2200" b="1" dirty="0">
                <a:solidFill>
                  <a:srgbClr val="002060"/>
                </a:solidFill>
                <a:latin typeface="Century Gothic" panose="020B0502020202020204" pitchFamily="34" charset="0"/>
              </a:rPr>
              <a:t> Davy invented the lamp which would not set fire to explosive gases.</a:t>
            </a:r>
          </a:p>
          <a:p>
            <a:pPr marL="265176" indent="-265176">
              <a:defRPr/>
            </a:pPr>
            <a:r>
              <a:rPr lang="en-GB" sz="2800" b="1" i="1" dirty="0">
                <a:solidFill>
                  <a:srgbClr val="FFFFCC"/>
                </a:solidFill>
                <a:latin typeface="Calibri" pitchFamily="34" charset="0"/>
              </a:rPr>
              <a:t>  </a:t>
            </a:r>
            <a:r>
              <a:rPr lang="en-GB" sz="2200" b="1" i="1" dirty="0">
                <a:solidFill>
                  <a:srgbClr val="111111"/>
                </a:solidFill>
                <a:latin typeface="Century Gothic" panose="020B0502020202020204" pitchFamily="34" charset="0"/>
              </a:rPr>
              <a:t>Question: </a:t>
            </a:r>
            <a:r>
              <a:rPr lang="en-GB" sz="2200" b="1" dirty="0">
                <a:solidFill>
                  <a:srgbClr val="111111"/>
                </a:solidFill>
                <a:latin typeface="Century Gothic" panose="020B0502020202020204" pitchFamily="34" charset="0"/>
              </a:rPr>
              <a:t>Using the strategy explained on the previous slide, show how the underlined sentence acts as a link.  </a:t>
            </a:r>
          </a:p>
          <a:p>
            <a:pPr marL="265176" indent="-265176">
              <a:defRPr/>
            </a:pPr>
            <a:r>
              <a:rPr lang="en-GB" sz="2200" b="1" dirty="0">
                <a:solidFill>
                  <a:srgbClr val="111111"/>
                </a:solidFill>
                <a:latin typeface="Century Gothic" panose="020B0502020202020204" pitchFamily="34" charset="0"/>
              </a:rPr>
              <a:t>	(This question is worth 2 marks.)</a:t>
            </a:r>
          </a:p>
        </p:txBody>
      </p:sp>
    </p:spTree>
    <p:extLst>
      <p:ext uri="{BB962C8B-B14F-4D97-AF65-F5344CB8AC3E}">
        <p14:creationId xmlns:p14="http://schemas.microsoft.com/office/powerpoint/2010/main" val="282710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ester Cursive Writing Green">
            <a:hlinkClick r:id="rId2" tooltip="Jester Cursive Writing Gre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76200">
            <a:solidFill>
              <a:schemeClr val="tx1"/>
            </a:solidFill>
          </a:ln>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107504" y="116632"/>
            <a:ext cx="9036496" cy="6192688"/>
          </a:xfrm>
          <a:prstGeom prst="cloudCallout">
            <a:avLst>
              <a:gd name="adj1" fmla="val -54187"/>
              <a:gd name="adj2" fmla="val 55569"/>
            </a:avLst>
          </a:prstGeom>
          <a:solidFill>
            <a:srgbClr val="FFFF5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400" b="1" dirty="0">
                <a:solidFill>
                  <a:srgbClr val="0070C0"/>
                </a:solidFill>
              </a:rPr>
              <a:t>The expression </a:t>
            </a:r>
            <a:r>
              <a:rPr lang="en-GB" altLang="en-US" sz="2400" u="sng" dirty="0">
                <a:solidFill>
                  <a:srgbClr val="0070C0"/>
                </a:solidFill>
              </a:rPr>
              <a:t>‘the dangers’</a:t>
            </a:r>
            <a:r>
              <a:rPr lang="en-GB" altLang="en-US" sz="2400" dirty="0">
                <a:solidFill>
                  <a:srgbClr val="0070C0"/>
                </a:solidFill>
              </a:rPr>
              <a:t> (1 mark) refers </a:t>
            </a:r>
            <a:r>
              <a:rPr lang="en-GB" altLang="en-US" sz="2400" b="1" dirty="0">
                <a:solidFill>
                  <a:srgbClr val="0070C0"/>
                </a:solidFill>
              </a:rPr>
              <a:t>back</a:t>
            </a:r>
            <a:r>
              <a:rPr lang="en-GB" altLang="en-US" sz="2400" dirty="0">
                <a:solidFill>
                  <a:srgbClr val="0070C0"/>
                </a:solidFill>
              </a:rPr>
              <a:t> to the list of problems that miners were faced with in the past such as being barricaded in. (1 mark)</a:t>
            </a:r>
          </a:p>
          <a:p>
            <a:pPr algn="ctr">
              <a:defRPr/>
            </a:pPr>
            <a:r>
              <a:rPr lang="en-GB" altLang="en-US" sz="2400" b="1" kern="10" dirty="0">
                <a:ln w="12700">
                  <a:solidFill>
                    <a:schemeClr val="tx1"/>
                  </a:solidFill>
                  <a:round/>
                  <a:headEnd/>
                  <a:tailEnd/>
                </a:ln>
                <a:solidFill>
                  <a:srgbClr val="0070C0"/>
                </a:solidFill>
              </a:rPr>
              <a:t>OR</a:t>
            </a:r>
          </a:p>
          <a:p>
            <a:r>
              <a:rPr lang="en-GB" altLang="en-US" sz="2400" dirty="0">
                <a:solidFill>
                  <a:srgbClr val="0070C0"/>
                </a:solidFill>
              </a:rPr>
              <a:t>	</a:t>
            </a:r>
            <a:r>
              <a:rPr lang="en-GB" altLang="en-US" sz="2400" b="1" dirty="0">
                <a:solidFill>
                  <a:srgbClr val="0070C0"/>
                </a:solidFill>
              </a:rPr>
              <a:t>The expression </a:t>
            </a:r>
            <a:r>
              <a:rPr lang="en-GB" altLang="en-US" sz="2400" u="sng" dirty="0">
                <a:solidFill>
                  <a:srgbClr val="0070C0"/>
                </a:solidFill>
              </a:rPr>
              <a:t>‘were overcome’ </a:t>
            </a:r>
            <a:r>
              <a:rPr lang="en-GB" altLang="en-US" sz="2400" dirty="0">
                <a:solidFill>
                  <a:srgbClr val="0070C0"/>
                </a:solidFill>
              </a:rPr>
              <a:t>links forward to the ideas in the rest of passage which tells us how miners began to gain control over these problems.</a:t>
            </a:r>
          </a:p>
        </p:txBody>
      </p:sp>
      <p:sp>
        <p:nvSpPr>
          <p:cNvPr id="6" name="Rectangle 5"/>
          <p:cNvSpPr/>
          <p:nvPr/>
        </p:nvSpPr>
        <p:spPr>
          <a:xfrm>
            <a:off x="7164288" y="620688"/>
            <a:ext cx="1800200" cy="1368152"/>
          </a:xfrm>
          <a:prstGeom prst="rect">
            <a:avLst/>
          </a:prstGeom>
          <a:solidFill>
            <a:schemeClr val="tx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Links back to para 1</a:t>
            </a:r>
          </a:p>
        </p:txBody>
      </p:sp>
      <p:cxnSp>
        <p:nvCxnSpPr>
          <p:cNvPr id="8" name="Straight Arrow Connector 7"/>
          <p:cNvCxnSpPr/>
          <p:nvPr/>
        </p:nvCxnSpPr>
        <p:spPr>
          <a:xfrm flipH="1">
            <a:off x="6156176" y="908720"/>
            <a:ext cx="864096" cy="21602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77271" y="5157192"/>
            <a:ext cx="2088232" cy="1512168"/>
          </a:xfrm>
          <a:prstGeom prst="rect">
            <a:avLst/>
          </a:prstGeom>
          <a:solidFill>
            <a:schemeClr val="tx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Refers forward</a:t>
            </a:r>
          </a:p>
        </p:txBody>
      </p:sp>
      <p:cxnSp>
        <p:nvCxnSpPr>
          <p:cNvPr id="7" name="Straight Arrow Connector 6"/>
          <p:cNvCxnSpPr/>
          <p:nvPr/>
        </p:nvCxnSpPr>
        <p:spPr>
          <a:xfrm flipH="1" flipV="1">
            <a:off x="6588224" y="4221088"/>
            <a:ext cx="864096" cy="7474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09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Bevel 4"/>
          <p:cNvSpPr/>
          <p:nvPr/>
        </p:nvSpPr>
        <p:spPr>
          <a:xfrm>
            <a:off x="323527" y="332656"/>
            <a:ext cx="8665087" cy="6314091"/>
          </a:xfrm>
          <a:prstGeom prst="bevel">
            <a:avLst/>
          </a:prstGeom>
          <a:solidFill>
            <a:srgbClr val="FFFF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altLang="en-US" sz="2800" dirty="0">
                <a:solidFill>
                  <a:srgbClr val="000066"/>
                </a:solidFill>
              </a:rPr>
              <a:t>There are some language techniques that writers use when they want to describe things vividly.</a:t>
            </a:r>
          </a:p>
          <a:p>
            <a:pPr>
              <a:lnSpc>
                <a:spcPct val="90000"/>
              </a:lnSpc>
            </a:pPr>
            <a:r>
              <a:rPr lang="en-GB" altLang="en-US" sz="2800" dirty="0">
                <a:solidFill>
                  <a:srgbClr val="000066"/>
                </a:solidFill>
              </a:rPr>
              <a:t>	These are:</a:t>
            </a:r>
          </a:p>
          <a:p>
            <a:pPr>
              <a:lnSpc>
                <a:spcPct val="90000"/>
              </a:lnSpc>
            </a:pPr>
            <a:r>
              <a:rPr lang="en-GB" altLang="en-US" sz="2800" b="1" dirty="0">
                <a:solidFill>
                  <a:srgbClr val="000066"/>
                </a:solidFill>
              </a:rPr>
              <a:t>	* SIMILE</a:t>
            </a:r>
          </a:p>
          <a:p>
            <a:pPr>
              <a:lnSpc>
                <a:spcPct val="90000"/>
              </a:lnSpc>
            </a:pPr>
            <a:r>
              <a:rPr lang="en-GB" altLang="en-US" sz="2800" b="1" dirty="0">
                <a:solidFill>
                  <a:srgbClr val="000066"/>
                </a:solidFill>
              </a:rPr>
              <a:t>	* METAPHOR</a:t>
            </a:r>
          </a:p>
          <a:p>
            <a:pPr>
              <a:lnSpc>
                <a:spcPct val="90000"/>
              </a:lnSpc>
            </a:pPr>
            <a:r>
              <a:rPr lang="en-GB" altLang="en-US" sz="2800" b="1" dirty="0">
                <a:solidFill>
                  <a:srgbClr val="000066"/>
                </a:solidFill>
              </a:rPr>
              <a:t>	* PERSONIFICATION</a:t>
            </a:r>
          </a:p>
          <a:p>
            <a:pPr>
              <a:lnSpc>
                <a:spcPct val="90000"/>
              </a:lnSpc>
            </a:pPr>
            <a:r>
              <a:rPr lang="en-GB" altLang="en-US" sz="2800" b="1" dirty="0">
                <a:solidFill>
                  <a:srgbClr val="000066"/>
                </a:solidFill>
              </a:rPr>
              <a:t>	</a:t>
            </a:r>
            <a:r>
              <a:rPr lang="en-GB" altLang="en-US" sz="2800" dirty="0">
                <a:solidFill>
                  <a:srgbClr val="000066"/>
                </a:solidFill>
              </a:rPr>
              <a:t>There are some other techniques in which the sound of the words is important.  These are:</a:t>
            </a:r>
          </a:p>
          <a:p>
            <a:pPr>
              <a:lnSpc>
                <a:spcPct val="90000"/>
              </a:lnSpc>
            </a:pPr>
            <a:r>
              <a:rPr lang="en-GB" altLang="en-US" sz="2800" b="1" dirty="0">
                <a:solidFill>
                  <a:srgbClr val="000066"/>
                </a:solidFill>
              </a:rPr>
              <a:t>	* ALLITERATION</a:t>
            </a:r>
          </a:p>
          <a:p>
            <a:pPr>
              <a:lnSpc>
                <a:spcPct val="90000"/>
              </a:lnSpc>
            </a:pPr>
            <a:r>
              <a:rPr lang="en-GB" altLang="en-US" sz="2800" b="1" dirty="0">
                <a:solidFill>
                  <a:srgbClr val="000066"/>
                </a:solidFill>
              </a:rPr>
              <a:t>	* ONOMATOPOEIA </a:t>
            </a:r>
          </a:p>
        </p:txBody>
      </p:sp>
      <p:sp>
        <p:nvSpPr>
          <p:cNvPr id="6" name="Oval 5"/>
          <p:cNvSpPr/>
          <p:nvPr/>
        </p:nvSpPr>
        <p:spPr>
          <a:xfrm>
            <a:off x="5831632" y="2060848"/>
            <a:ext cx="3312368" cy="1700808"/>
          </a:xfrm>
          <a:prstGeom prst="ellipse">
            <a:avLst/>
          </a:prstGeom>
          <a:solidFill>
            <a:schemeClr val="accent6">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effectLst>
                  <a:outerShdw blurRad="38100" dist="38100" dir="2700000" algn="tl">
                    <a:srgbClr val="000000">
                      <a:alpha val="43137"/>
                    </a:srgbClr>
                  </a:outerShdw>
                </a:effectLst>
              </a:rPr>
              <a:t>Imagery questions</a:t>
            </a:r>
          </a:p>
        </p:txBody>
      </p:sp>
    </p:spTree>
    <p:extLst>
      <p:ext uri="{BB962C8B-B14F-4D97-AF65-F5344CB8AC3E}">
        <p14:creationId xmlns:p14="http://schemas.microsoft.com/office/powerpoint/2010/main" val="472544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3008</Words>
  <Application>Microsoft Office PowerPoint</Application>
  <PresentationFormat>On-screen Show (4:3)</PresentationFormat>
  <Paragraphs>319</Paragraphs>
  <Slides>65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Berlin Sans FB</vt:lpstr>
      <vt:lpstr>Calibri</vt:lpstr>
      <vt:lpstr>Century Gothic</vt:lpstr>
      <vt:lpstr>Comic Sans MS</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Mcvicar</cp:lastModifiedBy>
  <cp:revision>45</cp:revision>
  <dcterms:created xsi:type="dcterms:W3CDTF">2014-02-17T20:53:26Z</dcterms:created>
  <dcterms:modified xsi:type="dcterms:W3CDTF">2018-04-08T22:48:34Z</dcterms:modified>
</cp:coreProperties>
</file>