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1" r:id="rId3"/>
    <p:sldId id="279" r:id="rId4"/>
    <p:sldId id="258" r:id="rId5"/>
    <p:sldId id="262" r:id="rId6"/>
    <p:sldId id="264" r:id="rId7"/>
    <p:sldId id="265" r:id="rId8"/>
    <p:sldId id="266" r:id="rId9"/>
    <p:sldId id="267" r:id="rId10"/>
    <p:sldId id="268" r:id="rId11"/>
    <p:sldId id="269" r:id="rId12"/>
    <p:sldId id="270" r:id="rId13"/>
    <p:sldId id="271" r:id="rId14"/>
    <p:sldId id="272" r:id="rId15"/>
    <p:sldId id="274" r:id="rId16"/>
    <p:sldId id="276" r:id="rId17"/>
    <p:sldId id="273" r:id="rId18"/>
    <p:sldId id="275" r:id="rId19"/>
    <p:sldId id="277" r:id="rId20"/>
    <p:sldId id="278" r:id="rId21"/>
    <p:sldId id="257" r:id="rId22"/>
    <p:sldId id="259" r:id="rId23"/>
    <p:sldId id="260" r:id="rId24"/>
    <p:sldId id="28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6" d="100"/>
          <a:sy n="66" d="100"/>
        </p:scale>
        <p:origin x="-978"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2F5EA-384D-43BA-B686-548CEC3CB1F0}" type="datetimeFigureOut">
              <a:rPr lang="en-GB" smtClean="0"/>
              <a:pPr/>
              <a:t>19/11/2015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5614A-76A9-4E57-AEC1-B9BB066F020F}" type="slidenum">
              <a:rPr lang="en-GB" smtClean="0"/>
              <a:pPr/>
              <a:t>‹#›</a:t>
            </a:fld>
            <a:endParaRPr lang="en-GB"/>
          </a:p>
        </p:txBody>
      </p:sp>
    </p:spTree>
    <p:extLst>
      <p:ext uri="{BB962C8B-B14F-4D97-AF65-F5344CB8AC3E}">
        <p14:creationId xmlns:p14="http://schemas.microsoft.com/office/powerpoint/2010/main" xmlns="" val="49516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55614A-76A9-4E57-AEC1-B9BB066F020F}" type="slidenum">
              <a:rPr lang="en-GB" smtClean="0"/>
              <a:pPr/>
              <a:t>6</a:t>
            </a:fld>
            <a:endParaRPr lang="en-GB"/>
          </a:p>
        </p:txBody>
      </p:sp>
    </p:spTree>
    <p:extLst>
      <p:ext uri="{BB962C8B-B14F-4D97-AF65-F5344CB8AC3E}">
        <p14:creationId xmlns:p14="http://schemas.microsoft.com/office/powerpoint/2010/main" xmlns="" val="306758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40F6E2-FADB-43C8-AE54-24B523FFEDB1}" type="datetimeFigureOut">
              <a:rPr lang="en-GB" smtClean="0"/>
              <a:pPr/>
              <a:t>19/11/2015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92991F-A41A-49A7-BC40-28656FFC3CF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0F6E2-FADB-43C8-AE54-24B523FFEDB1}" type="datetimeFigureOut">
              <a:rPr lang="en-GB" smtClean="0"/>
              <a:pPr/>
              <a:t>19/11/2015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2991F-A41A-49A7-BC40-28656FFC3C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_KL-PVQIao"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sp>
        <p:nvSpPr>
          <p:cNvPr id="4" name="TextBox 3"/>
          <p:cNvSpPr txBox="1"/>
          <p:nvPr/>
        </p:nvSpPr>
        <p:spPr>
          <a:xfrm>
            <a:off x="1043608" y="908720"/>
            <a:ext cx="7272808" cy="369332"/>
          </a:xfrm>
          <a:prstGeom prst="rect">
            <a:avLst/>
          </a:prstGeom>
          <a:noFill/>
        </p:spPr>
        <p:txBody>
          <a:bodyPr wrap="square" rtlCol="0">
            <a:spAutoFit/>
          </a:bodyPr>
          <a:lstStyle/>
          <a:p>
            <a:endParaRPr lang="en-GB" dirty="0"/>
          </a:p>
        </p:txBody>
      </p:sp>
      <p:sp>
        <p:nvSpPr>
          <p:cNvPr id="5" name="TextBox 4"/>
          <p:cNvSpPr txBox="1"/>
          <p:nvPr/>
        </p:nvSpPr>
        <p:spPr>
          <a:xfrm>
            <a:off x="314609" y="2420888"/>
            <a:ext cx="8424936" cy="42473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GB" dirty="0" smtClean="0">
                <a:latin typeface="Estrangelo Edessa" panose="03080600000000000000" pitchFamily="66" charset="0"/>
                <a:cs typeface="Estrangelo Edessa" panose="03080600000000000000" pitchFamily="66" charset="0"/>
              </a:rPr>
              <a:t>What is the name of the book carried in the first scene?</a:t>
            </a:r>
          </a:p>
          <a:p>
            <a:endParaRPr lang="en-GB" dirty="0">
              <a:latin typeface="Estrangelo Edessa" panose="03080600000000000000" pitchFamily="66" charset="0"/>
              <a:cs typeface="Estrangelo Edessa" panose="03080600000000000000" pitchFamily="66" charset="0"/>
            </a:endParaRPr>
          </a:p>
          <a:p>
            <a:r>
              <a:rPr lang="en-GB" dirty="0" smtClean="0">
                <a:latin typeface="Estrangelo Edessa" panose="03080600000000000000" pitchFamily="66" charset="0"/>
                <a:cs typeface="Estrangelo Edessa" panose="03080600000000000000" pitchFamily="66" charset="0"/>
              </a:rPr>
              <a:t>2.    What do the hipsters call their shoes?</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r>
              <a:rPr lang="en-GB" dirty="0" smtClean="0">
                <a:latin typeface="Estrangelo Edessa" panose="03080600000000000000" pitchFamily="66" charset="0"/>
                <a:cs typeface="Estrangelo Edessa" panose="03080600000000000000" pitchFamily="66" charset="0"/>
              </a:rPr>
              <a:t>3.     Name all three hipsters who feature in this sketch.</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r>
              <a:rPr lang="en-GB" dirty="0" smtClean="0">
                <a:latin typeface="Estrangelo Edessa" panose="03080600000000000000" pitchFamily="66" charset="0"/>
                <a:cs typeface="Estrangelo Edessa" panose="03080600000000000000" pitchFamily="66" charset="0"/>
              </a:rPr>
              <a:t>4.     a) How much did the hipsters pay for their leatherette wrist wraps?  </a:t>
            </a:r>
          </a:p>
          <a:p>
            <a:r>
              <a:rPr lang="en-GB" dirty="0" smtClean="0">
                <a:latin typeface="Estrangelo Edessa" panose="03080600000000000000" pitchFamily="66" charset="0"/>
                <a:cs typeface="Estrangelo Edessa" panose="03080600000000000000" pitchFamily="66" charset="0"/>
              </a:rPr>
              <a:t>         b)Where did they buy them from?</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r>
              <a:rPr lang="en-GB" dirty="0" smtClean="0">
                <a:latin typeface="Estrangelo Edessa" panose="03080600000000000000" pitchFamily="66" charset="0"/>
                <a:cs typeface="Estrangelo Edessa" panose="03080600000000000000" pitchFamily="66" charset="0"/>
              </a:rPr>
              <a:t>5.     a)  Where do the hipsters keep their IPAs?  </a:t>
            </a:r>
          </a:p>
          <a:p>
            <a:r>
              <a:rPr lang="en-GB" dirty="0">
                <a:latin typeface="Estrangelo Edessa" panose="03080600000000000000" pitchFamily="66" charset="0"/>
                <a:cs typeface="Estrangelo Edessa" panose="03080600000000000000" pitchFamily="66" charset="0"/>
              </a:rPr>
              <a:t> </a:t>
            </a:r>
            <a:r>
              <a:rPr lang="en-GB" dirty="0" smtClean="0">
                <a:latin typeface="Estrangelo Edessa" panose="03080600000000000000" pitchFamily="66" charset="0"/>
                <a:cs typeface="Estrangelo Edessa" panose="03080600000000000000" pitchFamily="66" charset="0"/>
              </a:rPr>
              <a:t>       b) Name two of the beers they enjoy. </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pPr marL="342900" indent="-342900">
              <a:buAutoNum type="arabicPeriod" startAt="6"/>
            </a:pPr>
            <a:r>
              <a:rPr lang="en-GB" dirty="0" smtClean="0">
                <a:latin typeface="Estrangelo Edessa" panose="03080600000000000000" pitchFamily="66" charset="0"/>
                <a:cs typeface="Estrangelo Edessa" panose="03080600000000000000" pitchFamily="66" charset="0"/>
              </a:rPr>
              <a:t>Name three twitter handles used in this sketch.</a:t>
            </a:r>
          </a:p>
          <a:p>
            <a:pPr marL="342900" indent="-342900">
              <a:buAutoNum type="arabicPeriod" startAt="6"/>
            </a:pPr>
            <a:endParaRPr lang="en-GB" dirty="0">
              <a:latin typeface="Estrangelo Edessa" panose="03080600000000000000" pitchFamily="66" charset="0"/>
              <a:cs typeface="Estrangelo Edessa" panose="03080600000000000000" pitchFamily="66" charset="0"/>
            </a:endParaRPr>
          </a:p>
          <a:p>
            <a:pPr marL="342900" indent="-342900">
              <a:buAutoNum type="arabicPeriod" startAt="6"/>
            </a:pPr>
            <a:r>
              <a:rPr lang="en-GB" dirty="0" smtClean="0">
                <a:latin typeface="Estrangelo Edessa" panose="03080600000000000000" pitchFamily="66" charset="0"/>
                <a:cs typeface="Estrangelo Edessa" panose="03080600000000000000" pitchFamily="66" charset="0"/>
              </a:rPr>
              <a:t>What colour are </a:t>
            </a:r>
            <a:r>
              <a:rPr lang="en-GB" dirty="0" err="1" smtClean="0">
                <a:latin typeface="Estrangelo Edessa" panose="03080600000000000000" pitchFamily="66" charset="0"/>
                <a:cs typeface="Estrangelo Edessa" panose="03080600000000000000" pitchFamily="66" charset="0"/>
              </a:rPr>
              <a:t>Miko’s</a:t>
            </a:r>
            <a:r>
              <a:rPr lang="en-GB" dirty="0" smtClean="0">
                <a:latin typeface="Estrangelo Edessa" panose="03080600000000000000" pitchFamily="66" charset="0"/>
                <a:cs typeface="Estrangelo Edessa" panose="03080600000000000000" pitchFamily="66" charset="0"/>
              </a:rPr>
              <a:t> braces?</a:t>
            </a:r>
            <a:endParaRPr lang="en-GB" dirty="0">
              <a:latin typeface="Estrangelo Edessa" panose="03080600000000000000" pitchFamily="66" charset="0"/>
              <a:cs typeface="Estrangelo Edessa" panose="03080600000000000000" pitchFamily="66" charset="0"/>
            </a:endParaRPr>
          </a:p>
        </p:txBody>
      </p:sp>
      <p:sp>
        <p:nvSpPr>
          <p:cNvPr id="6" name="TextBox 5"/>
          <p:cNvSpPr txBox="1"/>
          <p:nvPr/>
        </p:nvSpPr>
        <p:spPr>
          <a:xfrm>
            <a:off x="3491880" y="260648"/>
            <a:ext cx="5247665"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u="sng" dirty="0" smtClean="0"/>
              <a:t>STARTER</a:t>
            </a:r>
          </a:p>
          <a:p>
            <a:pPr algn="ctr"/>
            <a:r>
              <a:rPr lang="en-GB" dirty="0" smtClean="0"/>
              <a:t>Observation Test</a:t>
            </a:r>
          </a:p>
          <a:p>
            <a:pPr algn="ctr"/>
            <a:endParaRPr lang="en-GB" dirty="0"/>
          </a:p>
          <a:p>
            <a:pPr algn="ctr"/>
            <a:r>
              <a:rPr lang="en-GB" dirty="0" smtClean="0"/>
              <a:t>Watch the following clip and pay close attention.  </a:t>
            </a:r>
          </a:p>
          <a:p>
            <a:pPr algn="ctr"/>
            <a:r>
              <a:rPr lang="en-GB" dirty="0" smtClean="0"/>
              <a:t>Be ready to answer a series of questions.</a:t>
            </a:r>
          </a:p>
          <a:p>
            <a:pPr algn="ctr"/>
            <a:r>
              <a:rPr lang="en-GB" dirty="0" smtClean="0">
                <a:latin typeface="Estrangelo Edessa" panose="03080600000000000000" pitchFamily="66" charset="0"/>
                <a:cs typeface="Estrangelo Edessa" panose="03080600000000000000" pitchFamily="66" charset="0"/>
                <a:hlinkClick r:id="rId3"/>
              </a:rPr>
              <a:t>#</a:t>
            </a:r>
            <a:r>
              <a:rPr lang="en-GB" dirty="0" err="1">
                <a:latin typeface="Estrangelo Edessa" panose="03080600000000000000" pitchFamily="66" charset="0"/>
                <a:cs typeface="Estrangelo Edessa" panose="03080600000000000000" pitchFamily="66" charset="0"/>
                <a:hlinkClick r:id="rId3"/>
              </a:rPr>
              <a:t>beardlove</a:t>
            </a:r>
            <a:r>
              <a:rPr lang="en-GB" dirty="0">
                <a:latin typeface="Estrangelo Edessa" panose="03080600000000000000" pitchFamily="66" charset="0"/>
                <a:cs typeface="Estrangelo Edessa" panose="03080600000000000000" pitchFamily="66" charset="0"/>
                <a:hlinkClick r:id="rId3"/>
              </a:rPr>
              <a:t> 1 </a:t>
            </a:r>
            <a:endParaRPr lang="en-GB" dirty="0">
              <a:latin typeface="Estrangelo Edessa" panose="03080600000000000000" pitchFamily="66" charset="0"/>
              <a:cs typeface="Estrangelo Edessa" panose="03080600000000000000" pitchFamily="66" charset="0"/>
            </a:endParaRPr>
          </a:p>
          <a:p>
            <a:endParaRPr lang="en-GB" dirty="0"/>
          </a:p>
        </p:txBody>
      </p:sp>
      <p:pic>
        <p:nvPicPr>
          <p:cNvPr id="8" name="Picture 2" descr="http://i.guim.co.uk/img/static/sys-images/Guardian/Pix/pictures/2014/6/21/1403386083980/How-to-be-a-hipster-001.jpg?w=620&amp;h=-&amp;s=4cda36f220de32cb138a4be6d73ad70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48264" y="1916832"/>
            <a:ext cx="2364821" cy="33832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lvl="0" indent="0">
              <a:buNone/>
            </a:pPr>
            <a:r>
              <a:rPr lang="en-GB" sz="6000" dirty="0">
                <a:solidFill>
                  <a:schemeClr val="bg1"/>
                </a:solidFill>
              </a:rPr>
              <a:t>Only 3 of out 10 people surveyed expressed a positive view of the obligatory tattoo sleeve and big beard combo</a:t>
            </a:r>
            <a:r>
              <a:rPr lang="en-GB" sz="6000" dirty="0" smtClean="0">
                <a:solidFill>
                  <a:schemeClr val="bg1"/>
                </a:solidFill>
              </a:rPr>
              <a:t>.</a:t>
            </a:r>
            <a:endParaRPr lang="en-GB" sz="6000" dirty="0">
              <a:solidFill>
                <a:schemeClr val="bg1"/>
              </a:solidFill>
            </a:endParaRPr>
          </a:p>
        </p:txBody>
      </p:sp>
    </p:spTree>
    <p:extLst>
      <p:ext uri="{BB962C8B-B14F-4D97-AF65-F5344CB8AC3E}">
        <p14:creationId xmlns:p14="http://schemas.microsoft.com/office/powerpoint/2010/main" xmlns="" val="34641728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10000"/>
          </a:bodyPr>
          <a:lstStyle/>
          <a:p>
            <a:endParaRPr lang="en-GB" dirty="0"/>
          </a:p>
          <a:p>
            <a:pPr marL="0" lvl="0" indent="0">
              <a:buNone/>
            </a:pPr>
            <a:r>
              <a:rPr lang="en-GB" sz="5400" dirty="0">
                <a:solidFill>
                  <a:schemeClr val="bg1"/>
                </a:solidFill>
              </a:rPr>
              <a:t>When was the last time you hopped on you old penny farthing to pick up a pulled pork sandwich and a coconut water for your </a:t>
            </a:r>
            <a:r>
              <a:rPr lang="en-GB" sz="5400" dirty="0" smtClean="0">
                <a:solidFill>
                  <a:schemeClr val="bg1"/>
                </a:solidFill>
              </a:rPr>
              <a:t>brunch/lunch/break-time/ alternative </a:t>
            </a:r>
            <a:r>
              <a:rPr lang="en-GB" sz="5400" dirty="0">
                <a:solidFill>
                  <a:schemeClr val="bg1"/>
                </a:solidFill>
              </a:rPr>
              <a:t>midday meal?</a:t>
            </a:r>
          </a:p>
          <a:p>
            <a:endParaRPr lang="en-GB" dirty="0"/>
          </a:p>
        </p:txBody>
      </p:sp>
    </p:spTree>
    <p:extLst>
      <p:ext uri="{BB962C8B-B14F-4D97-AF65-F5344CB8AC3E}">
        <p14:creationId xmlns:p14="http://schemas.microsoft.com/office/powerpoint/2010/main" xmlns="" val="153023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endParaRPr lang="en-GB" sz="6600" dirty="0" smtClean="0"/>
          </a:p>
          <a:p>
            <a:pPr marL="0" lvl="0" indent="0">
              <a:buNone/>
            </a:pPr>
            <a:r>
              <a:rPr lang="en-GB" sz="6600" dirty="0" smtClean="0">
                <a:solidFill>
                  <a:schemeClr val="bg1"/>
                </a:solidFill>
              </a:rPr>
              <a:t>#</a:t>
            </a:r>
            <a:r>
              <a:rPr lang="en-GB" sz="6600" dirty="0" err="1">
                <a:solidFill>
                  <a:schemeClr val="bg1"/>
                </a:solidFill>
              </a:rPr>
              <a:t>beardlove</a:t>
            </a:r>
            <a:r>
              <a:rPr lang="en-GB" sz="6600" dirty="0">
                <a:solidFill>
                  <a:schemeClr val="bg1"/>
                </a:solidFill>
              </a:rPr>
              <a:t> #</a:t>
            </a:r>
            <a:r>
              <a:rPr lang="en-GB" sz="6600" dirty="0" err="1">
                <a:solidFill>
                  <a:schemeClr val="bg1"/>
                </a:solidFill>
              </a:rPr>
              <a:t>tattooedbeardies</a:t>
            </a:r>
            <a:r>
              <a:rPr lang="en-GB" sz="6600" dirty="0">
                <a:solidFill>
                  <a:schemeClr val="bg1"/>
                </a:solidFill>
              </a:rPr>
              <a:t> #</a:t>
            </a:r>
            <a:r>
              <a:rPr lang="en-GB" sz="6600" dirty="0" err="1">
                <a:solidFill>
                  <a:schemeClr val="bg1"/>
                </a:solidFill>
              </a:rPr>
              <a:t>tattooedbeardyhottie</a:t>
            </a:r>
            <a:endParaRPr lang="en-GB" sz="6600" dirty="0">
              <a:solidFill>
                <a:schemeClr val="bg1"/>
              </a:solidFill>
            </a:endParaRPr>
          </a:p>
          <a:p>
            <a:pPr marL="0" indent="0">
              <a:buNone/>
            </a:pPr>
            <a:endParaRPr lang="en-GB" dirty="0"/>
          </a:p>
        </p:txBody>
      </p:sp>
    </p:spTree>
    <p:extLst>
      <p:ext uri="{BB962C8B-B14F-4D97-AF65-F5344CB8AC3E}">
        <p14:creationId xmlns:p14="http://schemas.microsoft.com/office/powerpoint/2010/main" xmlns="" val="86775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r>
              <a:rPr lang="en-GB" sz="7200" dirty="0">
                <a:solidFill>
                  <a:schemeClr val="bg1"/>
                </a:solidFill>
              </a:rPr>
              <a:t>…all competing for the bushiest, most luxurious face foliage…</a:t>
            </a:r>
          </a:p>
          <a:p>
            <a:endParaRPr lang="en-GB" dirty="0"/>
          </a:p>
        </p:txBody>
      </p:sp>
    </p:spTree>
    <p:extLst>
      <p:ext uri="{BB962C8B-B14F-4D97-AF65-F5344CB8AC3E}">
        <p14:creationId xmlns:p14="http://schemas.microsoft.com/office/powerpoint/2010/main" xmlns="" val="1396763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r>
              <a:rPr lang="en-GB" sz="4800" dirty="0">
                <a:solidFill>
                  <a:schemeClr val="bg1"/>
                </a:solidFill>
              </a:rPr>
              <a:t>Let me tell you about beards.  Firstly, beards stink.  Secondly, beards itch.  Thirdly, beards render the wearer moderately more attractive than Mr Twit on a bad day. </a:t>
            </a:r>
          </a:p>
          <a:p>
            <a:endParaRPr lang="en-GB" dirty="0"/>
          </a:p>
        </p:txBody>
      </p:sp>
    </p:spTree>
    <p:extLst>
      <p:ext uri="{BB962C8B-B14F-4D97-AF65-F5344CB8AC3E}">
        <p14:creationId xmlns:p14="http://schemas.microsoft.com/office/powerpoint/2010/main" xmlns="" val="3330259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sz="8000" dirty="0">
                <a:solidFill>
                  <a:schemeClr val="bg1"/>
                </a:solidFill>
              </a:rPr>
              <a:t> </a:t>
            </a:r>
          </a:p>
          <a:p>
            <a:pPr marL="0" lvl="0" indent="0">
              <a:buNone/>
            </a:pPr>
            <a:r>
              <a:rPr lang="en-GB" sz="8000" dirty="0">
                <a:solidFill>
                  <a:schemeClr val="bg1"/>
                </a:solidFill>
              </a:rPr>
              <a:t>So how can we be rid of these ridiculously retro ninnies?</a:t>
            </a:r>
          </a:p>
          <a:p>
            <a:endParaRPr lang="en-GB" dirty="0"/>
          </a:p>
        </p:txBody>
      </p:sp>
    </p:spTree>
    <p:extLst>
      <p:ext uri="{BB962C8B-B14F-4D97-AF65-F5344CB8AC3E}">
        <p14:creationId xmlns:p14="http://schemas.microsoft.com/office/powerpoint/2010/main" xmlns="" val="2451226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marL="0" lvl="0" indent="0">
              <a:buNone/>
            </a:pPr>
            <a:r>
              <a:rPr lang="en-GB" sz="6000" dirty="0">
                <a:solidFill>
                  <a:schemeClr val="bg1"/>
                </a:solidFill>
              </a:rPr>
              <a:t>Look past their thick-rimmed specs, see beneath the sleeve of tats, don’t believe in the bowler…</a:t>
            </a:r>
          </a:p>
          <a:p>
            <a:pPr marL="0" indent="0">
              <a:buNone/>
            </a:pPr>
            <a:r>
              <a:rPr lang="en-GB" sz="6000" dirty="0"/>
              <a:t> </a:t>
            </a:r>
          </a:p>
        </p:txBody>
      </p:sp>
    </p:spTree>
    <p:extLst>
      <p:ext uri="{BB962C8B-B14F-4D97-AF65-F5344CB8AC3E}">
        <p14:creationId xmlns:p14="http://schemas.microsoft.com/office/powerpoint/2010/main" xmlns="" val="1517327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endParaRPr lang="en-GB" dirty="0"/>
          </a:p>
          <a:p>
            <a:pPr marL="0" lvl="0" indent="0">
              <a:buNone/>
            </a:pPr>
            <a:r>
              <a:rPr lang="en-GB" sz="5400" dirty="0">
                <a:solidFill>
                  <a:schemeClr val="bg1"/>
                </a:solidFill>
              </a:rPr>
              <a:t>The hipster beard is a visible presence on every high street in the UK and the trend shows no sign of stopping in 2015. </a:t>
            </a:r>
          </a:p>
          <a:p>
            <a:pPr marL="0" indent="0">
              <a:buNone/>
            </a:pPr>
            <a:r>
              <a:rPr lang="en-GB" sz="5400" dirty="0"/>
              <a:t> </a:t>
            </a:r>
          </a:p>
          <a:p>
            <a:endParaRPr lang="en-GB" dirty="0"/>
          </a:p>
        </p:txBody>
      </p:sp>
    </p:spTree>
    <p:extLst>
      <p:ext uri="{BB962C8B-B14F-4D97-AF65-F5344CB8AC3E}">
        <p14:creationId xmlns:p14="http://schemas.microsoft.com/office/powerpoint/2010/main" xmlns="" val="1227448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r>
              <a:rPr lang="en-GB" sz="3600" dirty="0">
                <a:solidFill>
                  <a:schemeClr val="bg1"/>
                </a:solidFill>
              </a:rPr>
              <a:t>Once I happened upon a hapless hipster basking in the late evening light at the local bus stop.  Clearly distressed and fiddling with his phone, hot salty tears poured into his lavishly waxed ‘</a:t>
            </a:r>
            <a:r>
              <a:rPr lang="en-GB" sz="3600" dirty="0" err="1">
                <a:solidFill>
                  <a:schemeClr val="bg1"/>
                </a:solidFill>
              </a:rPr>
              <a:t>tashe</a:t>
            </a:r>
            <a:r>
              <a:rPr lang="en-GB" sz="3600" dirty="0">
                <a:solidFill>
                  <a:schemeClr val="bg1"/>
                </a:solidFill>
              </a:rPr>
              <a:t>.   Had he lost his bus ticket? No. Did he need a taxi number? No. The source of his suffering? No charge in his mobile to Instagram the sunset! </a:t>
            </a:r>
          </a:p>
          <a:p>
            <a:pPr marL="0" indent="0">
              <a:buNone/>
            </a:pPr>
            <a:endParaRPr lang="en-GB" dirty="0"/>
          </a:p>
        </p:txBody>
      </p:sp>
    </p:spTree>
    <p:extLst>
      <p:ext uri="{BB962C8B-B14F-4D97-AF65-F5344CB8AC3E}">
        <p14:creationId xmlns:p14="http://schemas.microsoft.com/office/powerpoint/2010/main" xmlns="" val="1097488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4152" y="-67056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Autofit/>
          </a:bodyPr>
          <a:lstStyle/>
          <a:p>
            <a:pPr marL="0" lvl="0" indent="0">
              <a:buNone/>
            </a:pPr>
            <a:r>
              <a:rPr lang="en-GB" sz="6000" dirty="0">
                <a:solidFill>
                  <a:schemeClr val="bg1"/>
                </a:solidFill>
              </a:rPr>
              <a:t>The rims of his specs were as thick as cables!  His beard was so bushy he could barely lift his head!</a:t>
            </a:r>
          </a:p>
          <a:p>
            <a:pPr marL="0" indent="0">
              <a:buNone/>
            </a:pPr>
            <a:r>
              <a:rPr lang="en-GB" sz="6000" dirty="0"/>
              <a:t> </a:t>
            </a:r>
          </a:p>
        </p:txBody>
      </p:sp>
    </p:spTree>
    <p:extLst>
      <p:ext uri="{BB962C8B-B14F-4D97-AF65-F5344CB8AC3E}">
        <p14:creationId xmlns:p14="http://schemas.microsoft.com/office/powerpoint/2010/main" xmlns="" val="8808981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TextBox 3"/>
          <p:cNvSpPr txBox="1"/>
          <p:nvPr/>
        </p:nvSpPr>
        <p:spPr>
          <a:xfrm>
            <a:off x="245159" y="116632"/>
            <a:ext cx="8640960" cy="6740307"/>
          </a:xfrm>
          <a:prstGeom prst="rect">
            <a:avLst/>
          </a:prstGeom>
        </p:spPr>
        <p:style>
          <a:lnRef idx="2">
            <a:schemeClr val="dk1"/>
          </a:lnRef>
          <a:fillRef idx="1">
            <a:schemeClr val="lt1"/>
          </a:fillRef>
          <a:effectRef idx="0">
            <a:schemeClr val="dk1"/>
          </a:effectRef>
          <a:fontRef idx="minor">
            <a:schemeClr val="dk1"/>
          </a:fontRef>
        </p:style>
        <p:txBody>
          <a:bodyPr wrap="square" numCol="2" rtlCol="0">
            <a:spAutoFit/>
          </a:bodyPr>
          <a:lstStyle/>
          <a:p>
            <a:pPr marL="342900" indent="-342900"/>
            <a:endParaRPr lang="en-GB" dirty="0">
              <a:latin typeface="Estrangelo Edessa" panose="03080600000000000000" pitchFamily="66" charset="0"/>
              <a:cs typeface="Estrangelo Edessa" panose="03080600000000000000" pitchFamily="66" charset="0"/>
            </a:endParaRPr>
          </a:p>
          <a:p>
            <a:pPr marL="342900" indent="-342900">
              <a:buFont typeface="+mj-lt"/>
              <a:buAutoNum type="arabicPeriod"/>
            </a:pPr>
            <a:r>
              <a:rPr lang="en-GB" dirty="0" smtClean="0">
                <a:latin typeface="Estrangelo Edessa" panose="03080600000000000000" pitchFamily="66" charset="0"/>
                <a:cs typeface="Estrangelo Edessa" panose="03080600000000000000" pitchFamily="66" charset="0"/>
              </a:rPr>
              <a:t>What </a:t>
            </a:r>
            <a:r>
              <a:rPr lang="en-GB" dirty="0">
                <a:latin typeface="Estrangelo Edessa" panose="03080600000000000000" pitchFamily="66" charset="0"/>
                <a:cs typeface="Estrangelo Edessa" panose="03080600000000000000" pitchFamily="66" charset="0"/>
              </a:rPr>
              <a:t>is the name of the book carried in the first scene</a:t>
            </a:r>
            <a:r>
              <a:rPr lang="en-GB" dirty="0" smtClean="0">
                <a:latin typeface="Estrangelo Edessa" panose="03080600000000000000" pitchFamily="66" charset="0"/>
                <a:cs typeface="Estrangelo Edessa" panose="03080600000000000000" pitchFamily="66" charset="0"/>
              </a:rPr>
              <a:t>?</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1000 </a:t>
            </a:r>
            <a:r>
              <a:rPr lang="en-GB" i="1" dirty="0" err="1" smtClean="0">
                <a:latin typeface="Estrangelo Edessa" panose="03080600000000000000" pitchFamily="66" charset="0"/>
                <a:cs typeface="Estrangelo Edessa" panose="03080600000000000000" pitchFamily="66" charset="0"/>
              </a:rPr>
              <a:t>Tattooes</a:t>
            </a:r>
            <a:endParaRPr lang="en-GB" i="1" dirty="0">
              <a:latin typeface="Estrangelo Edessa" panose="03080600000000000000" pitchFamily="66" charset="0"/>
              <a:cs typeface="Estrangelo Edessa" panose="03080600000000000000" pitchFamily="66" charset="0"/>
            </a:endParaRPr>
          </a:p>
          <a:p>
            <a:endParaRPr lang="en-GB" dirty="0">
              <a:latin typeface="Estrangelo Edessa" panose="03080600000000000000" pitchFamily="66" charset="0"/>
              <a:cs typeface="Estrangelo Edessa" panose="03080600000000000000" pitchFamily="66" charset="0"/>
            </a:endParaRPr>
          </a:p>
          <a:p>
            <a:r>
              <a:rPr lang="en-GB" dirty="0" smtClean="0">
                <a:latin typeface="Estrangelo Edessa" panose="03080600000000000000" pitchFamily="66" charset="0"/>
                <a:cs typeface="Estrangelo Edessa" panose="03080600000000000000" pitchFamily="66" charset="0"/>
              </a:rPr>
              <a:t>2.      What </a:t>
            </a:r>
            <a:r>
              <a:rPr lang="en-GB" dirty="0">
                <a:latin typeface="Estrangelo Edessa" panose="03080600000000000000" pitchFamily="66" charset="0"/>
                <a:cs typeface="Estrangelo Edessa" panose="03080600000000000000" pitchFamily="66" charset="0"/>
              </a:rPr>
              <a:t>do the hipsters call their shoes</a:t>
            </a:r>
            <a:r>
              <a:rPr lang="en-GB" dirty="0" smtClean="0">
                <a:latin typeface="Estrangelo Edessa" panose="03080600000000000000" pitchFamily="66" charset="0"/>
                <a:cs typeface="Estrangelo Edessa" panose="03080600000000000000" pitchFamily="66" charset="0"/>
              </a:rPr>
              <a:t>?</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err="1" smtClean="0">
                <a:latin typeface="Estrangelo Edessa" panose="03080600000000000000" pitchFamily="66" charset="0"/>
                <a:cs typeface="Estrangelo Edessa" panose="03080600000000000000" pitchFamily="66" charset="0"/>
              </a:rPr>
              <a:t>Shegs</a:t>
            </a:r>
            <a:r>
              <a:rPr lang="en-GB" dirty="0" smtClean="0">
                <a:latin typeface="Estrangelo Edessa" panose="03080600000000000000" pitchFamily="66" charset="0"/>
                <a:cs typeface="Estrangelo Edessa" panose="03080600000000000000" pitchFamily="66" charset="0"/>
              </a:rPr>
              <a:t> </a:t>
            </a:r>
            <a:endParaRPr lang="en-GB" dirty="0">
              <a:latin typeface="Estrangelo Edessa" panose="03080600000000000000" pitchFamily="66" charset="0"/>
              <a:cs typeface="Estrangelo Edessa" panose="03080600000000000000" pitchFamily="66" charset="0"/>
            </a:endParaRPr>
          </a:p>
          <a:p>
            <a:endParaRPr lang="en-GB" dirty="0" smtClean="0">
              <a:latin typeface="Estrangelo Edessa" panose="03080600000000000000" pitchFamily="66" charset="0"/>
              <a:cs typeface="Estrangelo Edessa" panose="03080600000000000000" pitchFamily="66" charset="0"/>
            </a:endParaRPr>
          </a:p>
          <a:p>
            <a:r>
              <a:rPr lang="en-GB" dirty="0" smtClean="0">
                <a:latin typeface="Estrangelo Edessa" panose="03080600000000000000" pitchFamily="66" charset="0"/>
                <a:cs typeface="Estrangelo Edessa" panose="03080600000000000000" pitchFamily="66" charset="0"/>
              </a:rPr>
              <a:t>3.       Name </a:t>
            </a:r>
            <a:r>
              <a:rPr lang="en-GB" dirty="0">
                <a:latin typeface="Estrangelo Edessa" panose="03080600000000000000" pitchFamily="66" charset="0"/>
                <a:cs typeface="Estrangelo Edessa" panose="03080600000000000000" pitchFamily="66" charset="0"/>
              </a:rPr>
              <a:t>all three hipsters who feature in this sketch</a:t>
            </a:r>
            <a:r>
              <a:rPr lang="en-GB" dirty="0" smtClean="0">
                <a:latin typeface="Estrangelo Edessa" panose="03080600000000000000" pitchFamily="66" charset="0"/>
                <a:cs typeface="Estrangelo Edessa" panose="03080600000000000000" pitchFamily="66" charset="0"/>
              </a:rPr>
              <a:t>.</a:t>
            </a:r>
          </a:p>
          <a:p>
            <a:pPr marL="342900" indent="-342900">
              <a:buFont typeface="+mj-lt"/>
              <a:buAutoNum type="arabicPeriod"/>
            </a:pPr>
            <a:endParaRPr lang="en-GB" i="1" dirty="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Nico </a:t>
            </a:r>
          </a:p>
          <a:p>
            <a:pPr marL="285750" indent="-285750">
              <a:buFont typeface="Arial" panose="020B0604020202020204" pitchFamily="34" charset="0"/>
              <a:buChar char="•"/>
            </a:pPr>
            <a:r>
              <a:rPr lang="en-GB" i="1" dirty="0" err="1" smtClean="0">
                <a:latin typeface="Estrangelo Edessa" panose="03080600000000000000" pitchFamily="66" charset="0"/>
                <a:cs typeface="Estrangelo Edessa" panose="03080600000000000000" pitchFamily="66" charset="0"/>
              </a:rPr>
              <a:t>Kiko</a:t>
            </a:r>
            <a:endParaRPr lang="en-GB" i="1" dirty="0" smtClean="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err="1" smtClean="0">
                <a:latin typeface="Estrangelo Edessa" panose="03080600000000000000" pitchFamily="66" charset="0"/>
                <a:cs typeface="Estrangelo Edessa" panose="03080600000000000000" pitchFamily="66" charset="0"/>
              </a:rPr>
              <a:t>Miko</a:t>
            </a:r>
            <a:r>
              <a:rPr lang="en-GB" i="1" dirty="0" smtClean="0">
                <a:latin typeface="Estrangelo Edessa" panose="03080600000000000000" pitchFamily="66" charset="0"/>
                <a:cs typeface="Estrangelo Edessa" panose="03080600000000000000" pitchFamily="66" charset="0"/>
              </a:rPr>
              <a:t> </a:t>
            </a:r>
            <a:endParaRPr lang="en-GB" i="1" dirty="0">
              <a:latin typeface="Estrangelo Edessa" panose="03080600000000000000" pitchFamily="66" charset="0"/>
              <a:cs typeface="Estrangelo Edessa" panose="03080600000000000000" pitchFamily="66" charset="0"/>
            </a:endParaRPr>
          </a:p>
          <a:p>
            <a:endParaRPr lang="en-GB" dirty="0" smtClean="0">
              <a:latin typeface="Estrangelo Edessa" panose="03080600000000000000" pitchFamily="66" charset="0"/>
              <a:cs typeface="Estrangelo Edessa" panose="03080600000000000000" pitchFamily="66" charset="0"/>
            </a:endParaRPr>
          </a:p>
          <a:p>
            <a:pPr marL="342900" indent="-342900">
              <a:buAutoNum type="arabicPeriod" startAt="4"/>
            </a:pPr>
            <a:r>
              <a:rPr lang="en-GB" dirty="0" smtClean="0">
                <a:latin typeface="Estrangelo Edessa" panose="03080600000000000000" pitchFamily="66" charset="0"/>
                <a:cs typeface="Estrangelo Edessa" panose="03080600000000000000" pitchFamily="66" charset="0"/>
              </a:rPr>
              <a:t>a)   How </a:t>
            </a:r>
            <a:r>
              <a:rPr lang="en-GB" dirty="0">
                <a:latin typeface="Estrangelo Edessa" panose="03080600000000000000" pitchFamily="66" charset="0"/>
                <a:cs typeface="Estrangelo Edessa" panose="03080600000000000000" pitchFamily="66" charset="0"/>
              </a:rPr>
              <a:t>much did the hipsters pay for their leatherette wrist wraps?  </a:t>
            </a:r>
            <a:endParaRPr lang="en-GB" dirty="0" smtClean="0">
              <a:latin typeface="Estrangelo Edessa" panose="03080600000000000000" pitchFamily="66" charset="0"/>
              <a:cs typeface="Estrangelo Edessa" panose="03080600000000000000" pitchFamily="66" charset="0"/>
            </a:endParaRPr>
          </a:p>
          <a:p>
            <a:r>
              <a:rPr lang="en-GB" dirty="0">
                <a:latin typeface="Estrangelo Edessa" panose="03080600000000000000" pitchFamily="66" charset="0"/>
                <a:cs typeface="Estrangelo Edessa" panose="03080600000000000000" pitchFamily="66" charset="0"/>
              </a:rPr>
              <a:t> </a:t>
            </a:r>
            <a:r>
              <a:rPr lang="en-GB" dirty="0" smtClean="0">
                <a:latin typeface="Estrangelo Edessa" panose="03080600000000000000" pitchFamily="66" charset="0"/>
                <a:cs typeface="Estrangelo Edessa" panose="03080600000000000000" pitchFamily="66" charset="0"/>
              </a:rPr>
              <a:t>      b)   Where </a:t>
            </a:r>
            <a:r>
              <a:rPr lang="en-GB" dirty="0">
                <a:latin typeface="Estrangelo Edessa" panose="03080600000000000000" pitchFamily="66" charset="0"/>
                <a:cs typeface="Estrangelo Edessa" panose="03080600000000000000" pitchFamily="66" charset="0"/>
              </a:rPr>
              <a:t>did they buy them from</a:t>
            </a:r>
            <a:r>
              <a:rPr lang="en-GB" dirty="0" smtClean="0">
                <a:latin typeface="Estrangelo Edessa" panose="03080600000000000000" pitchFamily="66" charset="0"/>
                <a:cs typeface="Estrangelo Edessa" panose="03080600000000000000" pitchFamily="66" charset="0"/>
              </a:rPr>
              <a:t>?</a:t>
            </a: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£50 a pop    </a:t>
            </a: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Etsy </a:t>
            </a:r>
            <a:endParaRPr lang="en-GB" i="1" dirty="0">
              <a:latin typeface="Estrangelo Edessa" panose="03080600000000000000" pitchFamily="66" charset="0"/>
              <a:cs typeface="Estrangelo Edessa" panose="03080600000000000000" pitchFamily="66" charset="0"/>
            </a:endParaRPr>
          </a:p>
          <a:p>
            <a:pPr marL="342900" indent="-342900">
              <a:buFont typeface="+mj-lt"/>
              <a:buAutoNum type="arabicPeriod"/>
            </a:pPr>
            <a:endParaRPr lang="en-GB" dirty="0" smtClean="0">
              <a:latin typeface="Estrangelo Edessa" panose="03080600000000000000" pitchFamily="66" charset="0"/>
              <a:cs typeface="Estrangelo Edessa" panose="03080600000000000000" pitchFamily="66" charset="0"/>
            </a:endParaRP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pPr marL="342900" indent="-342900">
              <a:buAutoNum type="arabicPeriod" startAt="5"/>
            </a:pPr>
            <a:r>
              <a:rPr lang="en-GB" dirty="0" smtClean="0">
                <a:latin typeface="Estrangelo Edessa" panose="03080600000000000000" pitchFamily="66" charset="0"/>
                <a:cs typeface="Estrangelo Edessa" panose="03080600000000000000" pitchFamily="66" charset="0"/>
              </a:rPr>
              <a:t>a)  Where </a:t>
            </a:r>
            <a:r>
              <a:rPr lang="en-GB" dirty="0">
                <a:latin typeface="Estrangelo Edessa" panose="03080600000000000000" pitchFamily="66" charset="0"/>
                <a:cs typeface="Estrangelo Edessa" panose="03080600000000000000" pitchFamily="66" charset="0"/>
              </a:rPr>
              <a:t>do the hipsters keep their IPAs?  </a:t>
            </a:r>
            <a:endParaRPr lang="en-GB" dirty="0" smtClean="0">
              <a:latin typeface="Estrangelo Edessa" panose="03080600000000000000" pitchFamily="66" charset="0"/>
              <a:cs typeface="Estrangelo Edessa" panose="03080600000000000000" pitchFamily="66" charset="0"/>
            </a:endParaRPr>
          </a:p>
          <a:p>
            <a:r>
              <a:rPr lang="en-GB" dirty="0">
                <a:latin typeface="Estrangelo Edessa" panose="03080600000000000000" pitchFamily="66" charset="0"/>
                <a:cs typeface="Estrangelo Edessa" panose="03080600000000000000" pitchFamily="66" charset="0"/>
              </a:rPr>
              <a:t> </a:t>
            </a:r>
            <a:r>
              <a:rPr lang="en-GB" dirty="0" smtClean="0">
                <a:latin typeface="Estrangelo Edessa" panose="03080600000000000000" pitchFamily="66" charset="0"/>
                <a:cs typeface="Estrangelo Edessa" panose="03080600000000000000" pitchFamily="66" charset="0"/>
              </a:rPr>
              <a:t>      b)   Name </a:t>
            </a:r>
            <a:r>
              <a:rPr lang="en-GB" dirty="0">
                <a:latin typeface="Estrangelo Edessa" panose="03080600000000000000" pitchFamily="66" charset="0"/>
                <a:cs typeface="Estrangelo Edessa" panose="03080600000000000000" pitchFamily="66" charset="0"/>
              </a:rPr>
              <a:t>two of the beers they enjoy. </a:t>
            </a:r>
          </a:p>
          <a:p>
            <a:endParaRPr lang="en-GB" dirty="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In the hay-filled mini wheelbarrow</a:t>
            </a: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Nuclear Beer Strike &amp; Brutus </a:t>
            </a:r>
            <a:r>
              <a:rPr lang="en-GB" i="1" dirty="0" err="1" smtClean="0">
                <a:latin typeface="Estrangelo Edessa" panose="03080600000000000000" pitchFamily="66" charset="0"/>
                <a:cs typeface="Estrangelo Edessa" panose="03080600000000000000" pitchFamily="66" charset="0"/>
              </a:rPr>
              <a:t>Thickwhiskers</a:t>
            </a:r>
            <a:endParaRPr lang="en-GB" i="1" dirty="0">
              <a:latin typeface="Estrangelo Edessa" panose="03080600000000000000" pitchFamily="66" charset="0"/>
              <a:cs typeface="Estrangelo Edessa" panose="03080600000000000000" pitchFamily="66" charset="0"/>
            </a:endParaRPr>
          </a:p>
          <a:p>
            <a:pPr marL="342900" indent="-342900">
              <a:buFont typeface="+mj-lt"/>
              <a:buAutoNum type="arabicPeriod"/>
            </a:pPr>
            <a:endParaRPr lang="en-GB" dirty="0">
              <a:latin typeface="Estrangelo Edessa" panose="03080600000000000000" pitchFamily="66" charset="0"/>
              <a:cs typeface="Estrangelo Edessa" panose="03080600000000000000" pitchFamily="66" charset="0"/>
            </a:endParaRPr>
          </a:p>
          <a:p>
            <a:pPr marL="342900" indent="-342900">
              <a:buAutoNum type="arabicPeriod" startAt="6"/>
            </a:pPr>
            <a:r>
              <a:rPr lang="en-GB" dirty="0" smtClean="0">
                <a:latin typeface="Estrangelo Edessa" panose="03080600000000000000" pitchFamily="66" charset="0"/>
                <a:cs typeface="Estrangelo Edessa" panose="03080600000000000000" pitchFamily="66" charset="0"/>
              </a:rPr>
              <a:t>Name </a:t>
            </a:r>
            <a:r>
              <a:rPr lang="en-GB" dirty="0">
                <a:latin typeface="Estrangelo Edessa" panose="03080600000000000000" pitchFamily="66" charset="0"/>
                <a:cs typeface="Estrangelo Edessa" panose="03080600000000000000" pitchFamily="66" charset="0"/>
              </a:rPr>
              <a:t>three twitter handles used in this sketch</a:t>
            </a:r>
            <a:r>
              <a:rPr lang="en-GB" dirty="0" smtClean="0">
                <a:latin typeface="Estrangelo Edessa" panose="03080600000000000000" pitchFamily="66" charset="0"/>
                <a:cs typeface="Estrangelo Edessa" panose="03080600000000000000" pitchFamily="66" charset="0"/>
              </a:rPr>
              <a:t>.</a:t>
            </a:r>
          </a:p>
          <a:p>
            <a:endParaRPr lang="en-GB" dirty="0" smtClean="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a:t>
            </a:r>
            <a:r>
              <a:rPr lang="en-GB" i="1" dirty="0" err="1" smtClean="0">
                <a:latin typeface="Estrangelo Edessa" panose="03080600000000000000" pitchFamily="66" charset="0"/>
                <a:cs typeface="Estrangelo Edessa" panose="03080600000000000000" pitchFamily="66" charset="0"/>
              </a:rPr>
              <a:t>tattooboys</a:t>
            </a:r>
            <a:endParaRPr lang="en-GB" i="1" dirty="0" smtClean="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a:t>
            </a:r>
            <a:r>
              <a:rPr lang="en-GB" i="1" dirty="0" err="1" smtClean="0">
                <a:latin typeface="Estrangelo Edessa" panose="03080600000000000000" pitchFamily="66" charset="0"/>
                <a:cs typeface="Estrangelo Edessa" panose="03080600000000000000" pitchFamily="66" charset="0"/>
              </a:rPr>
              <a:t>beardieboys</a:t>
            </a:r>
            <a:endParaRPr lang="en-GB" i="1" dirty="0" smtClean="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a:t>
            </a:r>
            <a:r>
              <a:rPr lang="en-GB" i="1" dirty="0" err="1" smtClean="0">
                <a:latin typeface="Estrangelo Edessa" panose="03080600000000000000" pitchFamily="66" charset="0"/>
                <a:cs typeface="Estrangelo Edessa" panose="03080600000000000000" pitchFamily="66" charset="0"/>
              </a:rPr>
              <a:t>sexytatbeards</a:t>
            </a:r>
            <a:endParaRPr lang="en-GB" i="1" dirty="0" smtClean="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a:t>
            </a:r>
            <a:r>
              <a:rPr lang="en-GB" i="1" dirty="0" err="1" smtClean="0">
                <a:latin typeface="Estrangelo Edessa" panose="03080600000000000000" pitchFamily="66" charset="0"/>
                <a:cs typeface="Estrangelo Edessa" panose="03080600000000000000" pitchFamily="66" charset="0"/>
              </a:rPr>
              <a:t>beardiehotsters</a:t>
            </a:r>
            <a:endParaRPr lang="en-GB" i="1" dirty="0" smtClean="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r>
              <a:rPr lang="en-GB" i="1" dirty="0" smtClean="0">
                <a:latin typeface="Estrangelo Edessa" panose="03080600000000000000" pitchFamily="66" charset="0"/>
                <a:cs typeface="Estrangelo Edessa" panose="03080600000000000000" pitchFamily="66" charset="0"/>
              </a:rPr>
              <a:t>@</a:t>
            </a:r>
            <a:r>
              <a:rPr lang="en-GB" i="1" dirty="0" err="1" smtClean="0">
                <a:latin typeface="Estrangelo Edessa" panose="03080600000000000000" pitchFamily="66" charset="0"/>
                <a:cs typeface="Estrangelo Edessa" panose="03080600000000000000" pitchFamily="66" charset="0"/>
              </a:rPr>
              <a:t>tattybeardies</a:t>
            </a:r>
            <a:endParaRPr lang="en-GB" i="1" dirty="0">
              <a:latin typeface="Estrangelo Edessa" panose="03080600000000000000" pitchFamily="66" charset="0"/>
              <a:cs typeface="Estrangelo Edessa" panose="03080600000000000000" pitchFamily="66" charset="0"/>
            </a:endParaRPr>
          </a:p>
          <a:p>
            <a:pPr marL="285750" indent="-285750">
              <a:buFont typeface="Arial" panose="020B0604020202020204" pitchFamily="34" charset="0"/>
              <a:buChar char="•"/>
            </a:pPr>
            <a:endParaRPr lang="en-GB" i="1" dirty="0" smtClean="0">
              <a:latin typeface="Estrangelo Edessa" panose="03080600000000000000" pitchFamily="66" charset="0"/>
              <a:cs typeface="Estrangelo Edessa" panose="03080600000000000000" pitchFamily="66" charset="0"/>
            </a:endParaRPr>
          </a:p>
          <a:p>
            <a:r>
              <a:rPr lang="en-GB" i="1" dirty="0" smtClean="0">
                <a:latin typeface="Estrangelo Edessa" panose="03080600000000000000" pitchFamily="66" charset="0"/>
                <a:cs typeface="Estrangelo Edessa" panose="03080600000000000000" pitchFamily="66" charset="0"/>
              </a:rPr>
              <a:t>7. What colour are </a:t>
            </a:r>
            <a:r>
              <a:rPr lang="en-GB" i="1" dirty="0" err="1" smtClean="0">
                <a:latin typeface="Estrangelo Edessa" panose="03080600000000000000" pitchFamily="66" charset="0"/>
                <a:cs typeface="Estrangelo Edessa" panose="03080600000000000000" pitchFamily="66" charset="0"/>
              </a:rPr>
              <a:t>Miko’s</a:t>
            </a:r>
            <a:r>
              <a:rPr lang="en-GB" i="1" dirty="0" smtClean="0">
                <a:latin typeface="Estrangelo Edessa" panose="03080600000000000000" pitchFamily="66" charset="0"/>
                <a:cs typeface="Estrangelo Edessa" panose="03080600000000000000" pitchFamily="66" charset="0"/>
              </a:rPr>
              <a:t> braces?</a:t>
            </a:r>
          </a:p>
          <a:p>
            <a:endParaRPr lang="en-GB" dirty="0" smtClean="0">
              <a:latin typeface="Estrangelo Edessa" panose="03080600000000000000" pitchFamily="66" charset="0"/>
              <a:cs typeface="Estrangelo Edessa" panose="03080600000000000000" pitchFamily="66" charset="0"/>
            </a:endParaRPr>
          </a:p>
          <a:p>
            <a:r>
              <a:rPr lang="en-GB" dirty="0">
                <a:latin typeface="Estrangelo Edessa" panose="03080600000000000000" pitchFamily="66" charset="0"/>
                <a:cs typeface="Estrangelo Edessa" panose="03080600000000000000" pitchFamily="66" charset="0"/>
              </a:rPr>
              <a:t>y</a:t>
            </a:r>
            <a:r>
              <a:rPr lang="en-GB" dirty="0" smtClean="0">
                <a:latin typeface="Estrangelo Edessa" panose="03080600000000000000" pitchFamily="66" charset="0"/>
                <a:cs typeface="Estrangelo Edessa" panose="03080600000000000000" pitchFamily="66" charset="0"/>
              </a:rPr>
              <a:t>ellow / gold </a:t>
            </a:r>
            <a:endParaRPr lang="en-GB" dirty="0">
              <a:latin typeface="Estrangelo Edessa" panose="03080600000000000000" pitchFamily="66" charset="0"/>
              <a:cs typeface="Estrangelo Edessa" panose="03080600000000000000" pitchFamily="66" charset="0"/>
            </a:endParaRPr>
          </a:p>
        </p:txBody>
      </p:sp>
    </p:spTree>
    <p:extLst>
      <p:ext uri="{BB962C8B-B14F-4D97-AF65-F5344CB8AC3E}">
        <p14:creationId xmlns:p14="http://schemas.microsoft.com/office/powerpoint/2010/main" xmlns="" val="2471928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 calcmode="lin" valueType="num">
                                      <p:cBhvr additive="base">
                                        <p:cTn id="1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anim calcmode="lin" valueType="num">
                                      <p:cBhvr additive="base">
                                        <p:cTn id="19"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anim calcmode="lin" valueType="num">
                                      <p:cBhvr additive="base">
                                        <p:cTn id="25"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anim calcmode="lin" valueType="num">
                                      <p:cBhvr additive="base">
                                        <p:cTn id="31"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8" end="18"/>
                                            </p:txEl>
                                          </p:spTgt>
                                        </p:tgtEl>
                                        <p:attrNameLst>
                                          <p:attrName>style.visibility</p:attrName>
                                        </p:attrNameLst>
                                      </p:cBhvr>
                                      <p:to>
                                        <p:strVal val="visible"/>
                                      </p:to>
                                    </p:set>
                                    <p:anim calcmode="lin" valueType="num">
                                      <p:cBhvr additive="base">
                                        <p:cTn id="37"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19" end="19"/>
                                            </p:txEl>
                                          </p:spTgt>
                                        </p:tgtEl>
                                        <p:attrNameLst>
                                          <p:attrName>style.visibility</p:attrName>
                                        </p:attrNameLst>
                                      </p:cBhvr>
                                      <p:to>
                                        <p:strVal val="visible"/>
                                      </p:to>
                                    </p:set>
                                    <p:anim calcmode="lin" valueType="num">
                                      <p:cBhvr additive="base">
                                        <p:cTn id="43" dur="500" fill="hold"/>
                                        <p:tgtEl>
                                          <p:spTgt spid="4">
                                            <p:txEl>
                                              <p:pRg st="19" end="1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5" end="25"/>
                                            </p:txEl>
                                          </p:spTgt>
                                        </p:tgtEl>
                                        <p:attrNameLst>
                                          <p:attrName>style.visibility</p:attrName>
                                        </p:attrNameLst>
                                      </p:cBhvr>
                                      <p:to>
                                        <p:strVal val="visible"/>
                                      </p:to>
                                    </p:set>
                                    <p:anim calcmode="lin" valueType="num">
                                      <p:cBhvr additive="base">
                                        <p:cTn id="49" dur="500" fill="hold"/>
                                        <p:tgtEl>
                                          <p:spTgt spid="4">
                                            <p:txEl>
                                              <p:pRg st="25" end="2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5" end="2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6" end="26"/>
                                            </p:txEl>
                                          </p:spTgt>
                                        </p:tgtEl>
                                        <p:attrNameLst>
                                          <p:attrName>style.visibility</p:attrName>
                                        </p:attrNameLst>
                                      </p:cBhvr>
                                      <p:to>
                                        <p:strVal val="visible"/>
                                      </p:to>
                                    </p:set>
                                    <p:anim calcmode="lin" valueType="num">
                                      <p:cBhvr additive="base">
                                        <p:cTn id="55" dur="500" fill="hold"/>
                                        <p:tgtEl>
                                          <p:spTgt spid="4">
                                            <p:txEl>
                                              <p:pRg st="26" end="2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6" end="2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0" end="30"/>
                                            </p:txEl>
                                          </p:spTgt>
                                        </p:tgtEl>
                                        <p:attrNameLst>
                                          <p:attrName>style.visibility</p:attrName>
                                        </p:attrNameLst>
                                      </p:cBhvr>
                                      <p:to>
                                        <p:strVal val="visible"/>
                                      </p:to>
                                    </p:set>
                                    <p:anim calcmode="lin" valueType="num">
                                      <p:cBhvr additive="base">
                                        <p:cTn id="61" dur="500" fill="hold"/>
                                        <p:tgtEl>
                                          <p:spTgt spid="4">
                                            <p:txEl>
                                              <p:pRg st="30" end="3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0" end="3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31" end="31"/>
                                            </p:txEl>
                                          </p:spTgt>
                                        </p:tgtEl>
                                        <p:attrNameLst>
                                          <p:attrName>style.visibility</p:attrName>
                                        </p:attrNameLst>
                                      </p:cBhvr>
                                      <p:to>
                                        <p:strVal val="visible"/>
                                      </p:to>
                                    </p:set>
                                    <p:anim calcmode="lin" valueType="num">
                                      <p:cBhvr additive="base">
                                        <p:cTn id="67" dur="500" fill="hold"/>
                                        <p:tgtEl>
                                          <p:spTgt spid="4">
                                            <p:txEl>
                                              <p:pRg st="31" end="3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31" end="3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xEl>
                                              <p:pRg st="32" end="32"/>
                                            </p:txEl>
                                          </p:spTgt>
                                        </p:tgtEl>
                                        <p:attrNameLst>
                                          <p:attrName>style.visibility</p:attrName>
                                        </p:attrNameLst>
                                      </p:cBhvr>
                                      <p:to>
                                        <p:strVal val="visible"/>
                                      </p:to>
                                    </p:set>
                                    <p:anim calcmode="lin" valueType="num">
                                      <p:cBhvr additive="base">
                                        <p:cTn id="73" dur="500" fill="hold"/>
                                        <p:tgtEl>
                                          <p:spTgt spid="4">
                                            <p:txEl>
                                              <p:pRg st="32" end="3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32" end="32"/>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33" end="33"/>
                                            </p:txEl>
                                          </p:spTgt>
                                        </p:tgtEl>
                                        <p:attrNameLst>
                                          <p:attrName>style.visibility</p:attrName>
                                        </p:attrNameLst>
                                      </p:cBhvr>
                                      <p:to>
                                        <p:strVal val="visible"/>
                                      </p:to>
                                    </p:set>
                                    <p:anim calcmode="lin" valueType="num">
                                      <p:cBhvr additive="base">
                                        <p:cTn id="79" dur="500" fill="hold"/>
                                        <p:tgtEl>
                                          <p:spTgt spid="4">
                                            <p:txEl>
                                              <p:pRg st="33" end="3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33" end="3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34" end="34"/>
                                            </p:txEl>
                                          </p:spTgt>
                                        </p:tgtEl>
                                        <p:attrNameLst>
                                          <p:attrName>style.visibility</p:attrName>
                                        </p:attrNameLst>
                                      </p:cBhvr>
                                      <p:to>
                                        <p:strVal val="visible"/>
                                      </p:to>
                                    </p:set>
                                    <p:anim calcmode="lin" valueType="num">
                                      <p:cBhvr additive="base">
                                        <p:cTn id="85" dur="500" fill="hold"/>
                                        <p:tgtEl>
                                          <p:spTgt spid="4">
                                            <p:txEl>
                                              <p:pRg st="34" end="3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34" end="34"/>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36" end="36"/>
                                            </p:txEl>
                                          </p:spTgt>
                                        </p:tgtEl>
                                        <p:attrNameLst>
                                          <p:attrName>style.visibility</p:attrName>
                                        </p:attrNameLst>
                                      </p:cBhvr>
                                      <p:to>
                                        <p:strVal val="visible"/>
                                      </p:to>
                                    </p:set>
                                    <p:anim calcmode="lin" valueType="num">
                                      <p:cBhvr additive="base">
                                        <p:cTn id="91" dur="500" fill="hold"/>
                                        <p:tgtEl>
                                          <p:spTgt spid="4">
                                            <p:txEl>
                                              <p:pRg st="36" end="3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36" end="3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4">
                                            <p:txEl>
                                              <p:pRg st="38" end="38"/>
                                            </p:txEl>
                                          </p:spTgt>
                                        </p:tgtEl>
                                        <p:attrNameLst>
                                          <p:attrName>style.visibility</p:attrName>
                                        </p:attrNameLst>
                                      </p:cBhvr>
                                      <p:to>
                                        <p:strVal val="visible"/>
                                      </p:to>
                                    </p:set>
                                    <p:anim calcmode="lin" valueType="num">
                                      <p:cBhvr additive="base">
                                        <p:cTn id="97" dur="500" fill="hold"/>
                                        <p:tgtEl>
                                          <p:spTgt spid="4">
                                            <p:txEl>
                                              <p:pRg st="38" end="38"/>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38" end="3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endParaRPr lang="en-GB" dirty="0">
              <a:solidFill>
                <a:schemeClr val="bg1"/>
              </a:solidFill>
            </a:endParaRPr>
          </a:p>
          <a:p>
            <a:pPr marL="0" lvl="0" indent="0">
              <a:buNone/>
            </a:pPr>
            <a:r>
              <a:rPr lang="en-GB" sz="5400" dirty="0">
                <a:solidFill>
                  <a:schemeClr val="bg1"/>
                </a:solidFill>
              </a:rPr>
              <a:t>Rarely am I so offended by the sight of my own species. How I hate to hear hipsters harping on about their “authentic” lives. </a:t>
            </a:r>
          </a:p>
          <a:p>
            <a:endParaRPr lang="en-GB" dirty="0"/>
          </a:p>
        </p:txBody>
      </p:sp>
    </p:spTree>
    <p:extLst>
      <p:ext uri="{BB962C8B-B14F-4D97-AF65-F5344CB8AC3E}">
        <p14:creationId xmlns:p14="http://schemas.microsoft.com/office/powerpoint/2010/main" xmlns="" val="1570546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for your essay.</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Introduction – begin by introducing the topic of your</a:t>
            </a:r>
          </a:p>
          <a:p>
            <a:pPr>
              <a:buNone/>
            </a:pPr>
            <a:r>
              <a:rPr lang="en-GB" dirty="0" smtClean="0"/>
              <a:t>essay and state the belief that you will go on to prove.</a:t>
            </a:r>
          </a:p>
          <a:p>
            <a:endParaRPr lang="en-GB" dirty="0"/>
          </a:p>
          <a:p>
            <a:r>
              <a:rPr lang="en-GB" dirty="0" smtClean="0"/>
              <a:t>Make your case against your hated topic in the form of a</a:t>
            </a:r>
          </a:p>
          <a:p>
            <a:pPr>
              <a:buNone/>
            </a:pPr>
            <a:r>
              <a:rPr lang="en-GB" dirty="0" smtClean="0"/>
              <a:t>series of points. </a:t>
            </a:r>
          </a:p>
          <a:p>
            <a:endParaRPr lang="en-GB" dirty="0"/>
          </a:p>
          <a:p>
            <a:r>
              <a:rPr lang="en-GB" dirty="0" smtClean="0"/>
              <a:t>Choose two weak counter arguments to show you</a:t>
            </a:r>
          </a:p>
          <a:p>
            <a:pPr>
              <a:buNone/>
            </a:pPr>
            <a:r>
              <a:rPr lang="en-GB" dirty="0" smtClean="0"/>
              <a:t>understand the other side of the argument and then</a:t>
            </a:r>
          </a:p>
          <a:p>
            <a:pPr>
              <a:buNone/>
            </a:pPr>
            <a:r>
              <a:rPr lang="en-GB" dirty="0" smtClean="0"/>
              <a:t>dismiss them. </a:t>
            </a:r>
          </a:p>
          <a:p>
            <a:endParaRPr lang="en-GB" dirty="0"/>
          </a:p>
          <a:p>
            <a:r>
              <a:rPr lang="en-GB" dirty="0" smtClean="0"/>
              <a:t>Conclude</a:t>
            </a:r>
            <a:r>
              <a:rPr lang="en-GB" dirty="0"/>
              <a:t> </a:t>
            </a:r>
            <a:r>
              <a:rPr lang="en-GB" dirty="0" smtClean="0"/>
              <a:t>by reiterating your viewpoint.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smtClean="0"/>
              <a:t>Writing Your Introduction</a:t>
            </a:r>
            <a:endParaRPr lang="en-GB" sz="4800" dirty="0"/>
          </a:p>
        </p:txBody>
      </p:sp>
      <p:sp>
        <p:nvSpPr>
          <p:cNvPr id="3" name="Content Placeholder 2"/>
          <p:cNvSpPr>
            <a:spLocks noGrp="1"/>
          </p:cNvSpPr>
          <p:nvPr>
            <p:ph idx="1"/>
          </p:nvPr>
        </p:nvSpPr>
        <p:spPr/>
        <p:txBody>
          <a:bodyPr/>
          <a:lstStyle/>
          <a:p>
            <a:pPr algn="ctr">
              <a:buNone/>
            </a:pPr>
            <a:r>
              <a:rPr lang="en-GB" dirty="0" smtClean="0"/>
              <a:t>    </a:t>
            </a:r>
          </a:p>
          <a:p>
            <a:pPr algn="ctr">
              <a:buNone/>
            </a:pPr>
            <a:r>
              <a:rPr lang="en-GB" sz="4800" dirty="0" smtClean="0"/>
              <a:t>Begin by introducing the topic of your essay and state the belief that you will go on to prove.</a:t>
            </a:r>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23528" y="332656"/>
            <a:ext cx="6408712" cy="1143000"/>
          </a:xfrm>
        </p:spPr>
        <p:style>
          <a:lnRef idx="2">
            <a:schemeClr val="dk1"/>
          </a:lnRef>
          <a:fillRef idx="1">
            <a:schemeClr val="lt1"/>
          </a:fillRef>
          <a:effectRef idx="0">
            <a:schemeClr val="dk1"/>
          </a:effectRef>
          <a:fontRef idx="minor">
            <a:schemeClr val="dk1"/>
          </a:fontRef>
        </p:style>
        <p:txBody>
          <a:bodyPr>
            <a:normAutofit fontScale="90000"/>
          </a:bodyPr>
          <a:lstStyle/>
          <a:p>
            <a:r>
              <a:rPr lang="en-GB" dirty="0" smtClean="0"/>
              <a:t>Ban The Beards </a:t>
            </a:r>
            <a:r>
              <a:rPr lang="en-GB" dirty="0"/>
              <a:t>A</a:t>
            </a:r>
            <a:r>
              <a:rPr lang="en-GB" dirty="0" smtClean="0"/>
              <a:t>nd Give Hipsters The Heave-Ho! </a:t>
            </a:r>
            <a:endParaRPr lang="en-GB" dirty="0"/>
          </a:p>
        </p:txBody>
      </p:sp>
      <p:sp>
        <p:nvSpPr>
          <p:cNvPr id="3" name="Content Placeholder 2"/>
          <p:cNvSpPr>
            <a:spLocks noGrp="1"/>
          </p:cNvSpPr>
          <p:nvPr>
            <p:ph idx="1"/>
          </p:nvPr>
        </p:nvSpPr>
        <p:spPr>
          <a:xfrm>
            <a:off x="457200" y="2060848"/>
            <a:ext cx="5194920" cy="4065315"/>
          </a:xfrm>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ctr">
              <a:buNone/>
            </a:pPr>
            <a:endParaRPr lang="en-GB" dirty="0" smtClean="0">
              <a:solidFill>
                <a:srgbClr val="FF0000"/>
              </a:solidFill>
            </a:endParaRPr>
          </a:p>
          <a:p>
            <a:pPr algn="ctr">
              <a:buNone/>
            </a:pPr>
            <a:r>
              <a:rPr lang="en-GB" dirty="0" smtClean="0">
                <a:solidFill>
                  <a:schemeClr val="tx1"/>
                </a:solidFill>
              </a:rPr>
              <a:t>Bushy beards and bowlers are my</a:t>
            </a:r>
          </a:p>
          <a:p>
            <a:pPr algn="ctr">
              <a:buNone/>
            </a:pPr>
            <a:r>
              <a:rPr lang="en-GB" dirty="0" smtClean="0">
                <a:solidFill>
                  <a:schemeClr val="tx1"/>
                </a:solidFill>
              </a:rPr>
              <a:t>bugbear.   How I hate to hear hipsters </a:t>
            </a:r>
            <a:r>
              <a:rPr lang="en-GB" dirty="0" err="1" smtClean="0">
                <a:solidFill>
                  <a:schemeClr val="tx1"/>
                </a:solidFill>
              </a:rPr>
              <a:t>havering</a:t>
            </a:r>
            <a:r>
              <a:rPr lang="en-GB" dirty="0" smtClean="0">
                <a:solidFill>
                  <a:schemeClr val="tx1"/>
                </a:solidFill>
              </a:rPr>
              <a:t> about their “authentic” lives.  I’m sorry to say it but I’m just not feeling the beardy love and, as far as I am concerned, I believe we must round up all hipsters with their </a:t>
            </a:r>
            <a:r>
              <a:rPr lang="en-GB" dirty="0" err="1" smtClean="0">
                <a:solidFill>
                  <a:schemeClr val="tx1"/>
                </a:solidFill>
              </a:rPr>
              <a:t>shegs</a:t>
            </a:r>
            <a:r>
              <a:rPr lang="en-GB" dirty="0" smtClean="0">
                <a:solidFill>
                  <a:schemeClr val="tx1"/>
                </a:solidFill>
              </a:rPr>
              <a:t>, </a:t>
            </a:r>
            <a:r>
              <a:rPr lang="en-GB" dirty="0" err="1" smtClean="0">
                <a:solidFill>
                  <a:schemeClr val="tx1"/>
                </a:solidFill>
              </a:rPr>
              <a:t>regs</a:t>
            </a:r>
            <a:r>
              <a:rPr lang="en-GB" dirty="0" smtClean="0">
                <a:solidFill>
                  <a:schemeClr val="tx1"/>
                </a:solidFill>
              </a:rPr>
              <a:t> and IPAs in their hay-filled wheelbarrows and tip them off the nearest cliff! </a:t>
            </a:r>
          </a:p>
        </p:txBody>
      </p:sp>
      <p:pic>
        <p:nvPicPr>
          <p:cNvPr id="1028" name="Picture 4" descr="http://www.konbini.com/en/files/2014/04/great-beard.jpg"/>
          <p:cNvPicPr>
            <a:picLocks noChangeAspect="1" noChangeArrowheads="1"/>
          </p:cNvPicPr>
          <p:nvPr/>
        </p:nvPicPr>
        <p:blipFill>
          <a:blip r:embed="rId3" cstate="print"/>
          <a:srcRect/>
          <a:stretch>
            <a:fillRect/>
          </a:stretch>
        </p:blipFill>
        <p:spPr bwMode="auto">
          <a:xfrm>
            <a:off x="7092280" y="332656"/>
            <a:ext cx="1618895" cy="216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5" name="Straight Arrow Connector 4"/>
          <p:cNvCxnSpPr/>
          <p:nvPr/>
        </p:nvCxnSpPr>
        <p:spPr>
          <a:xfrm flipH="1">
            <a:off x="1655676" y="1844824"/>
            <a:ext cx="3384376" cy="86409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flipH="1">
            <a:off x="5508104" y="2024844"/>
            <a:ext cx="324035" cy="10441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0" name="Straight Arrow Connector 9"/>
          <p:cNvCxnSpPr/>
          <p:nvPr/>
        </p:nvCxnSpPr>
        <p:spPr>
          <a:xfrm flipH="1">
            <a:off x="4427984" y="3248980"/>
            <a:ext cx="2163930" cy="9001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flipH="1" flipV="1">
            <a:off x="2763416" y="4869160"/>
            <a:ext cx="3968824" cy="108012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flipH="1" flipV="1">
            <a:off x="2411760" y="4642017"/>
            <a:ext cx="4320480" cy="87521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9" name="Rectangle 18"/>
          <p:cNvSpPr/>
          <p:nvPr/>
        </p:nvSpPr>
        <p:spPr>
          <a:xfrm>
            <a:off x="4770664" y="1664804"/>
            <a:ext cx="2122951"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ALLITERATION</a:t>
            </a:r>
            <a:endParaRPr lang="en-GB" dirty="0"/>
          </a:p>
        </p:txBody>
      </p:sp>
      <p:sp>
        <p:nvSpPr>
          <p:cNvPr id="20" name="Rectangle 19"/>
          <p:cNvSpPr/>
          <p:nvPr/>
        </p:nvSpPr>
        <p:spPr>
          <a:xfrm>
            <a:off x="6732240" y="5409220"/>
            <a:ext cx="2122951"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IMPERATIVE</a:t>
            </a:r>
            <a:endParaRPr lang="en-GB" dirty="0"/>
          </a:p>
        </p:txBody>
      </p:sp>
      <p:sp>
        <p:nvSpPr>
          <p:cNvPr id="21" name="Rectangle 20"/>
          <p:cNvSpPr/>
          <p:nvPr/>
        </p:nvSpPr>
        <p:spPr>
          <a:xfrm>
            <a:off x="6601250" y="2888940"/>
            <a:ext cx="2122951"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PRONOUN</a:t>
            </a:r>
            <a:endParaRPr lang="en-GB" dirty="0"/>
          </a:p>
        </p:txBody>
      </p:sp>
      <p:sp>
        <p:nvSpPr>
          <p:cNvPr id="22" name="Rectangle 21"/>
          <p:cNvSpPr/>
          <p:nvPr/>
        </p:nvSpPr>
        <p:spPr>
          <a:xfrm>
            <a:off x="6591913" y="5949280"/>
            <a:ext cx="2122951"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TRIPLES</a:t>
            </a:r>
            <a:endParaRPr lang="en-GB" dirty="0"/>
          </a:p>
        </p:txBody>
      </p:sp>
      <p:cxnSp>
        <p:nvCxnSpPr>
          <p:cNvPr id="23" name="Straight Arrow Connector 22"/>
          <p:cNvCxnSpPr/>
          <p:nvPr/>
        </p:nvCxnSpPr>
        <p:spPr>
          <a:xfrm flipH="1" flipV="1">
            <a:off x="1655676" y="764704"/>
            <a:ext cx="3276364" cy="9001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6" name="Straight Arrow Connector 25"/>
          <p:cNvCxnSpPr/>
          <p:nvPr/>
        </p:nvCxnSpPr>
        <p:spPr>
          <a:xfrm flipH="1" flipV="1">
            <a:off x="5964291" y="764704"/>
            <a:ext cx="767949" cy="4644516"/>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stCxn id="19" idx="1"/>
          </p:cNvCxnSpPr>
          <p:nvPr/>
        </p:nvCxnSpPr>
        <p:spPr>
          <a:xfrm flipH="1" flipV="1">
            <a:off x="1907704" y="1412818"/>
            <a:ext cx="2862960" cy="43200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ppt_x"/>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i561.photobucket.com/albums/ss57/StMungosPatient/PennyFarthing3.jpg"/>
          <p:cNvPicPr>
            <a:picLocks noChangeAspect="1" noChangeArrowheads="1"/>
          </p:cNvPicPr>
          <p:nvPr/>
        </p:nvPicPr>
        <p:blipFill>
          <a:blip r:embed="rId3"/>
          <a:srcRect/>
          <a:stretch>
            <a:fillRect/>
          </a:stretch>
        </p:blipFill>
        <p:spPr bwMode="auto">
          <a:xfrm>
            <a:off x="2267744" y="1196752"/>
            <a:ext cx="6527041"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5" name="Rounded Rectangle 4"/>
          <p:cNvSpPr/>
          <p:nvPr/>
        </p:nvSpPr>
        <p:spPr>
          <a:xfrm>
            <a:off x="539552" y="5129808"/>
            <a:ext cx="3851920" cy="172819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buFont typeface="Arial" pitchFamily="34" charset="0"/>
              <a:buChar char="•"/>
            </a:pPr>
            <a:r>
              <a:rPr lang="en-GB" dirty="0" smtClean="0">
                <a:latin typeface="Big Reed Black" pitchFamily="2" charset="0"/>
              </a:rPr>
              <a:t>What do you see?  </a:t>
            </a:r>
          </a:p>
          <a:p>
            <a:pPr>
              <a:buFont typeface="Arial" pitchFamily="34" charset="0"/>
              <a:buChar char="•"/>
            </a:pPr>
            <a:r>
              <a:rPr lang="en-GB" dirty="0" smtClean="0">
                <a:latin typeface="Big Reed Black" pitchFamily="2" charset="0"/>
              </a:rPr>
              <a:t>What do you think?  </a:t>
            </a:r>
          </a:p>
          <a:p>
            <a:pPr>
              <a:buFont typeface="Arial" pitchFamily="34" charset="0"/>
              <a:buChar char="•"/>
            </a:pPr>
            <a:r>
              <a:rPr lang="en-GB" dirty="0" smtClean="0">
                <a:latin typeface="Big Reed Black" pitchFamily="2" charset="0"/>
              </a:rPr>
              <a:t>What do you wonder?</a:t>
            </a:r>
          </a:p>
          <a:p>
            <a:pPr algn="ctr"/>
            <a:endParaRPr lang="en-GB" dirty="0">
              <a:latin typeface="Big Reed Black" pitchFamily="2" charset="0"/>
            </a:endParaRPr>
          </a:p>
          <a:p>
            <a:pPr algn="ctr"/>
            <a:r>
              <a:rPr lang="en-GB" dirty="0" smtClean="0">
                <a:latin typeface="Big Reed Black" pitchFamily="2" charset="0"/>
              </a:rPr>
              <a:t>You have 5 minutes.</a:t>
            </a:r>
            <a:endParaRPr lang="en-GB" dirty="0">
              <a:latin typeface="Big Reed Black"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GB" dirty="0" smtClean="0">
                <a:solidFill>
                  <a:schemeClr val="bg1"/>
                </a:solidFill>
              </a:rPr>
              <a:t>Sample Paragraph </a:t>
            </a:r>
            <a:endParaRPr lang="en-GB"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algn="ctr">
              <a:buNone/>
            </a:pPr>
            <a:r>
              <a:rPr lang="en-GB" dirty="0" smtClean="0">
                <a:solidFill>
                  <a:schemeClr val="bg1"/>
                </a:solidFill>
              </a:rPr>
              <a:t>Firstly, I despise the arrogance that hipsters</a:t>
            </a:r>
          </a:p>
          <a:p>
            <a:pPr algn="ctr">
              <a:buNone/>
            </a:pPr>
            <a:r>
              <a:rPr lang="en-GB" dirty="0" smtClean="0">
                <a:solidFill>
                  <a:schemeClr val="bg1"/>
                </a:solidFill>
              </a:rPr>
              <a:t>exude.  They have a sheen of smugness that is as</a:t>
            </a:r>
          </a:p>
          <a:p>
            <a:pPr algn="ctr">
              <a:buNone/>
            </a:pPr>
            <a:r>
              <a:rPr lang="en-GB" dirty="0" smtClean="0">
                <a:solidFill>
                  <a:schemeClr val="bg1"/>
                </a:solidFill>
              </a:rPr>
              <a:t>polished as their over-waxed moustaches.   They</a:t>
            </a:r>
          </a:p>
          <a:p>
            <a:pPr algn="ctr">
              <a:buNone/>
            </a:pPr>
            <a:r>
              <a:rPr lang="en-GB" dirty="0" smtClean="0">
                <a:solidFill>
                  <a:schemeClr val="bg1"/>
                </a:solidFill>
              </a:rPr>
              <a:t>stride around in tight strides and their egotistical bubbles of smug, continually tilting their chins upwards to flaunt  their latest neck tat.  Do they realise that in their journey </a:t>
            </a:r>
            <a:r>
              <a:rPr lang="en-GB" smtClean="0">
                <a:solidFill>
                  <a:schemeClr val="bg1"/>
                </a:solidFill>
              </a:rPr>
              <a:t>to fulfilment </a:t>
            </a:r>
            <a:r>
              <a:rPr lang="en-GB" dirty="0" smtClean="0">
                <a:solidFill>
                  <a:schemeClr val="bg1"/>
                </a:solidFill>
              </a:rPr>
              <a:t>(or self-absorption) they fail to notice the everyday interesting.  With faces fixed on phones in their pretentious pose for their latest </a:t>
            </a:r>
            <a:r>
              <a:rPr lang="en-GB" dirty="0" err="1" smtClean="0">
                <a:solidFill>
                  <a:schemeClr val="bg1"/>
                </a:solidFill>
              </a:rPr>
              <a:t>Instagram</a:t>
            </a:r>
            <a:r>
              <a:rPr lang="en-GB" dirty="0" smtClean="0">
                <a:solidFill>
                  <a:schemeClr val="bg1"/>
                </a:solidFill>
              </a:rPr>
              <a:t> </a:t>
            </a:r>
            <a:r>
              <a:rPr lang="en-GB" dirty="0" err="1" smtClean="0">
                <a:solidFill>
                  <a:schemeClr val="bg1"/>
                </a:solidFill>
              </a:rPr>
              <a:t>selfie</a:t>
            </a:r>
            <a:r>
              <a:rPr lang="en-GB" dirty="0" smtClean="0">
                <a:solidFill>
                  <a:schemeClr val="bg1"/>
                </a:solidFill>
              </a:rPr>
              <a:t> they don’t take the time to read the real expressions of those around them.  Really?  Who has time for their “authentic life” when real life is actually happening and they are </a:t>
            </a:r>
            <a:r>
              <a:rPr lang="en-GB" i="1" dirty="0" smtClean="0">
                <a:solidFill>
                  <a:schemeClr val="bg1"/>
                </a:solidFill>
              </a:rPr>
              <a:t>genuinely  </a:t>
            </a:r>
            <a:r>
              <a:rPr lang="en-GB" dirty="0" smtClean="0">
                <a:solidFill>
                  <a:schemeClr val="bg1"/>
                </a:solidFill>
              </a:rPr>
              <a:t>missing it!</a:t>
            </a:r>
            <a:endParaRPr lang="en-GB"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2" descr="https://img0.etsystatic.com/054/0/8340085/il_fullxfull.685227730_3xrm.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68560" y="-1177378"/>
            <a:ext cx="11449272" cy="1144927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Oval 4"/>
          <p:cNvSpPr/>
          <p:nvPr/>
        </p:nvSpPr>
        <p:spPr>
          <a:xfrm>
            <a:off x="3707904" y="2204864"/>
            <a:ext cx="2520280" cy="244827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Why I Hate Hipsters!</a:t>
            </a:r>
            <a:endParaRPr lang="en-GB" dirty="0"/>
          </a:p>
        </p:txBody>
      </p:sp>
      <p:sp>
        <p:nvSpPr>
          <p:cNvPr id="6" name="Oval 5"/>
          <p:cNvSpPr/>
          <p:nvPr/>
        </p:nvSpPr>
        <p:spPr>
          <a:xfrm>
            <a:off x="755576" y="1265281"/>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3662295" y="4941168"/>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516216" y="4437112"/>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650119" y="2423325"/>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105200" y="307027"/>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868144" y="581205"/>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656928" y="2789312"/>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890076" y="4450312"/>
            <a:ext cx="2448272" cy="1368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2987824" y="2423325"/>
            <a:ext cx="864096" cy="501619"/>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flipH="1">
            <a:off x="5364088" y="1447738"/>
            <a:ext cx="504056" cy="757126"/>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022335" y="1675179"/>
            <a:ext cx="864096" cy="501619"/>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a:off x="6110567" y="3906654"/>
            <a:ext cx="981713" cy="54365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V="1">
            <a:off x="3338348" y="4450312"/>
            <a:ext cx="864096" cy="684076"/>
          </a:xfrm>
          <a:prstGeom prst="line">
            <a:avLst/>
          </a:prstGeom>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a:xfrm>
            <a:off x="3027187" y="3655845"/>
            <a:ext cx="849885" cy="277211"/>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5907507" y="2605931"/>
            <a:ext cx="864096" cy="183381"/>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5239276" y="4647546"/>
            <a:ext cx="0" cy="29362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841768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thefashiontag.com/wp-content/uploads/2015/01/men-looks-beards-flannels-lumbersexual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260648"/>
            <a:ext cx="3888432" cy="38884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0" name="Rounded Rectangular Callout 9"/>
          <p:cNvSpPr/>
          <p:nvPr/>
        </p:nvSpPr>
        <p:spPr>
          <a:xfrm>
            <a:off x="323528" y="3284984"/>
            <a:ext cx="5976664" cy="2952328"/>
          </a:xfrm>
          <a:prstGeom prst="wedgeRoundRectCallout">
            <a:avLst>
              <a:gd name="adj1" fmla="val 54274"/>
              <a:gd name="adj2" fmla="val -79690"/>
              <a:gd name="adj3"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Make a list of three things that you hate or that bother you.</a:t>
            </a:r>
          </a:p>
          <a:p>
            <a:pPr algn="ctr"/>
            <a:endParaRPr lang="en-GB" dirty="0"/>
          </a:p>
          <a:p>
            <a:pPr algn="ctr"/>
            <a:r>
              <a:rPr lang="en-GB" dirty="0" smtClean="0"/>
              <a:t>Underline the one that bothers you  most. </a:t>
            </a:r>
          </a:p>
          <a:p>
            <a:pPr algn="ctr"/>
            <a:endParaRPr lang="en-GB" dirty="0"/>
          </a:p>
          <a:p>
            <a:pPr algn="ctr"/>
            <a:r>
              <a:rPr lang="en-GB" dirty="0" smtClean="0"/>
              <a:t>Now make a list / spider-diagram of reasons why you dislike the topic you have chosen with such a passion. </a:t>
            </a:r>
            <a:endParaRPr lang="en-GB" dirty="0"/>
          </a:p>
        </p:txBody>
      </p:sp>
      <p:sp>
        <p:nvSpPr>
          <p:cNvPr id="11" name="Rounded Rectangle 10"/>
          <p:cNvSpPr/>
          <p:nvPr/>
        </p:nvSpPr>
        <p:spPr>
          <a:xfrm>
            <a:off x="467544" y="1520788"/>
            <a:ext cx="3960440" cy="1368152"/>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4800" dirty="0" smtClean="0"/>
              <a:t>HOMEWORK </a:t>
            </a:r>
            <a:endParaRPr lang="en-GB"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46856" y="2132856"/>
            <a:ext cx="8229600" cy="3989039"/>
          </a:xfr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en-GB" sz="4800" dirty="0" smtClean="0"/>
              <a:t>Read through the list of persuasive language terms on the list below and, with a partner, come up with a definition for each one. </a:t>
            </a:r>
            <a:endParaRPr lang="en-GB" sz="4800" dirty="0"/>
          </a:p>
        </p:txBody>
      </p:sp>
      <p:sp>
        <p:nvSpPr>
          <p:cNvPr id="4" name="Rounded Rectangle 3"/>
          <p:cNvSpPr/>
          <p:nvPr/>
        </p:nvSpPr>
        <p:spPr>
          <a:xfrm>
            <a:off x="2771800" y="620688"/>
            <a:ext cx="3744416" cy="115212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GB" sz="5400" dirty="0" smtClean="0"/>
              <a:t>Starter</a:t>
            </a:r>
            <a:endParaRPr lang="en-GB" sz="5400" dirty="0"/>
          </a:p>
        </p:txBody>
      </p:sp>
    </p:spTree>
    <p:extLst>
      <p:ext uri="{BB962C8B-B14F-4D97-AF65-F5344CB8AC3E}">
        <p14:creationId xmlns:p14="http://schemas.microsoft.com/office/powerpoint/2010/main" xmlns="" val="3106452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img0.etsystatic.com/054/0/8340085/il_fullxfull.685227730_3xrm.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16386" name="Title 1"/>
          <p:cNvSpPr>
            <a:spLocks noGrp="1"/>
          </p:cNvSpPr>
          <p:nvPr>
            <p:ph type="title"/>
          </p:nvPr>
        </p:nvSpPr>
        <p:spPr>
          <a:xfrm>
            <a:off x="530042" y="1066800"/>
            <a:ext cx="8229600" cy="1143000"/>
          </a:xfrm>
        </p:spPr>
        <p:txBody>
          <a:bodyPr/>
          <a:lstStyle/>
          <a:p>
            <a:pPr eaLnBrk="1" hangingPunct="1"/>
            <a:r>
              <a:rPr lang="en-GB" u="sng" dirty="0" smtClean="0">
                <a:solidFill>
                  <a:schemeClr val="bg1"/>
                </a:solidFill>
              </a:rPr>
              <a:t>Let’s remember CRAPI FORESTES</a:t>
            </a:r>
          </a:p>
        </p:txBody>
      </p:sp>
      <p:sp>
        <p:nvSpPr>
          <p:cNvPr id="16387" name="Content Placeholder 2"/>
          <p:cNvSpPr>
            <a:spLocks noGrp="1"/>
          </p:cNvSpPr>
          <p:nvPr>
            <p:ph idx="1"/>
          </p:nvPr>
        </p:nvSpPr>
        <p:spPr>
          <a:xfrm>
            <a:off x="457200" y="2225675"/>
            <a:ext cx="3394075" cy="4784725"/>
          </a:xfrm>
        </p:spPr>
        <p:txBody>
          <a:bodyPr/>
          <a:lstStyle/>
          <a:p>
            <a:pPr eaLnBrk="1" hangingPunct="1"/>
            <a:r>
              <a:rPr lang="en-GB" b="1" dirty="0" smtClean="0">
                <a:solidFill>
                  <a:schemeClr val="bg1"/>
                </a:solidFill>
              </a:rPr>
              <a:t>C</a:t>
            </a:r>
            <a:r>
              <a:rPr lang="en-GB" dirty="0" smtClean="0">
                <a:solidFill>
                  <a:schemeClr val="bg1"/>
                </a:solidFill>
              </a:rPr>
              <a:t>onnectives</a:t>
            </a:r>
          </a:p>
          <a:p>
            <a:pPr eaLnBrk="1" hangingPunct="1"/>
            <a:r>
              <a:rPr lang="en-GB" b="1" dirty="0" smtClean="0">
                <a:solidFill>
                  <a:schemeClr val="bg1"/>
                </a:solidFill>
              </a:rPr>
              <a:t>R</a:t>
            </a:r>
            <a:r>
              <a:rPr lang="en-GB" dirty="0" smtClean="0">
                <a:solidFill>
                  <a:schemeClr val="bg1"/>
                </a:solidFill>
              </a:rPr>
              <a:t>epetition</a:t>
            </a:r>
          </a:p>
          <a:p>
            <a:pPr eaLnBrk="1" hangingPunct="1"/>
            <a:r>
              <a:rPr lang="en-GB" b="1" dirty="0" smtClean="0">
                <a:solidFill>
                  <a:schemeClr val="bg1"/>
                </a:solidFill>
              </a:rPr>
              <a:t>A</a:t>
            </a:r>
            <a:r>
              <a:rPr lang="en-GB" dirty="0" smtClean="0">
                <a:solidFill>
                  <a:schemeClr val="bg1"/>
                </a:solidFill>
              </a:rPr>
              <a:t>lliteration</a:t>
            </a:r>
          </a:p>
          <a:p>
            <a:pPr eaLnBrk="1" hangingPunct="1"/>
            <a:r>
              <a:rPr lang="en-GB" b="1" dirty="0" smtClean="0">
                <a:solidFill>
                  <a:schemeClr val="bg1"/>
                </a:solidFill>
              </a:rPr>
              <a:t>P</a:t>
            </a:r>
            <a:r>
              <a:rPr lang="en-GB" dirty="0" smtClean="0">
                <a:solidFill>
                  <a:schemeClr val="bg1"/>
                </a:solidFill>
              </a:rPr>
              <a:t>ronouns</a:t>
            </a:r>
          </a:p>
          <a:p>
            <a:pPr eaLnBrk="1" hangingPunct="1"/>
            <a:r>
              <a:rPr lang="en-GB" b="1" dirty="0" smtClean="0">
                <a:solidFill>
                  <a:schemeClr val="bg1"/>
                </a:solidFill>
              </a:rPr>
              <a:t>I</a:t>
            </a:r>
            <a:r>
              <a:rPr lang="en-GB" dirty="0" smtClean="0">
                <a:solidFill>
                  <a:schemeClr val="bg1"/>
                </a:solidFill>
              </a:rPr>
              <a:t>mperatives</a:t>
            </a:r>
          </a:p>
          <a:p>
            <a:pPr eaLnBrk="1" hangingPunct="1"/>
            <a:r>
              <a:rPr lang="en-GB" dirty="0" smtClean="0">
                <a:solidFill>
                  <a:schemeClr val="bg1"/>
                </a:solidFill>
              </a:rPr>
              <a:t>Humour</a:t>
            </a:r>
          </a:p>
        </p:txBody>
      </p:sp>
      <p:sp>
        <p:nvSpPr>
          <p:cNvPr id="4" name="TextBox 3"/>
          <p:cNvSpPr txBox="1"/>
          <p:nvPr/>
        </p:nvSpPr>
        <p:spPr>
          <a:xfrm>
            <a:off x="3923928" y="1946970"/>
            <a:ext cx="4032448" cy="4031873"/>
          </a:xfrm>
          <a:prstGeom prst="rect">
            <a:avLst/>
          </a:prstGeom>
          <a:noFill/>
        </p:spPr>
        <p:txBody>
          <a:bodyPr wrap="square">
            <a:spAutoFit/>
          </a:bodyPr>
          <a:lstStyle/>
          <a:p>
            <a:pPr fontAlgn="base">
              <a:spcBef>
                <a:spcPct val="0"/>
              </a:spcBef>
              <a:spcAft>
                <a:spcPct val="0"/>
              </a:spcAft>
              <a:buFont typeface="Arial" pitchFamily="34" charset="0"/>
              <a:buChar char="•"/>
              <a:defRPr/>
            </a:pPr>
            <a:r>
              <a:rPr lang="en-GB" sz="3200" b="1" dirty="0" smtClean="0">
                <a:solidFill>
                  <a:schemeClr val="bg1"/>
                </a:solidFill>
              </a:rPr>
              <a:t>F</a:t>
            </a:r>
            <a:r>
              <a:rPr lang="en-GB" sz="3200" dirty="0" smtClean="0">
                <a:solidFill>
                  <a:schemeClr val="bg1"/>
                </a:solidFill>
              </a:rPr>
              <a:t>acts / flattery</a:t>
            </a:r>
            <a:endParaRPr lang="en-GB" sz="3200" dirty="0">
              <a:solidFill>
                <a:schemeClr val="bg1"/>
              </a:solidFill>
            </a:endParaRPr>
          </a:p>
          <a:p>
            <a:pPr fontAlgn="base">
              <a:spcBef>
                <a:spcPct val="0"/>
              </a:spcBef>
              <a:spcAft>
                <a:spcPct val="0"/>
              </a:spcAft>
              <a:buFont typeface="Arial" pitchFamily="34" charset="0"/>
              <a:buChar char="•"/>
              <a:defRPr/>
            </a:pPr>
            <a:r>
              <a:rPr lang="en-GB" sz="3200" b="1" dirty="0">
                <a:solidFill>
                  <a:schemeClr val="bg1"/>
                </a:solidFill>
              </a:rPr>
              <a:t>O</a:t>
            </a:r>
            <a:r>
              <a:rPr lang="en-GB" sz="3200" dirty="0">
                <a:solidFill>
                  <a:schemeClr val="bg1"/>
                </a:solidFill>
              </a:rPr>
              <a:t>pinions</a:t>
            </a:r>
          </a:p>
          <a:p>
            <a:pPr fontAlgn="base">
              <a:spcBef>
                <a:spcPct val="0"/>
              </a:spcBef>
              <a:spcAft>
                <a:spcPct val="0"/>
              </a:spcAft>
              <a:buFont typeface="Arial" pitchFamily="34" charset="0"/>
              <a:buChar char="•"/>
              <a:defRPr/>
            </a:pPr>
            <a:r>
              <a:rPr lang="en-GB" sz="3200" b="1" dirty="0">
                <a:solidFill>
                  <a:schemeClr val="bg1"/>
                </a:solidFill>
              </a:rPr>
              <a:t>R</a:t>
            </a:r>
            <a:r>
              <a:rPr lang="en-GB" sz="3200" dirty="0">
                <a:solidFill>
                  <a:schemeClr val="bg1"/>
                </a:solidFill>
              </a:rPr>
              <a:t>hetorical questions</a:t>
            </a:r>
          </a:p>
          <a:p>
            <a:pPr fontAlgn="base">
              <a:spcBef>
                <a:spcPct val="0"/>
              </a:spcBef>
              <a:spcAft>
                <a:spcPct val="0"/>
              </a:spcAft>
              <a:buFont typeface="Arial" pitchFamily="34" charset="0"/>
              <a:buChar char="•"/>
              <a:defRPr/>
            </a:pPr>
            <a:r>
              <a:rPr lang="en-GB" sz="3200" b="1" dirty="0">
                <a:solidFill>
                  <a:schemeClr val="bg1"/>
                </a:solidFill>
              </a:rPr>
              <a:t>E</a:t>
            </a:r>
            <a:r>
              <a:rPr lang="en-GB" sz="3200" dirty="0">
                <a:solidFill>
                  <a:schemeClr val="bg1"/>
                </a:solidFill>
              </a:rPr>
              <a:t>motive language</a:t>
            </a:r>
          </a:p>
          <a:p>
            <a:pPr fontAlgn="base">
              <a:spcBef>
                <a:spcPct val="0"/>
              </a:spcBef>
              <a:spcAft>
                <a:spcPct val="0"/>
              </a:spcAft>
              <a:buFont typeface="Arial" pitchFamily="34" charset="0"/>
              <a:buChar char="•"/>
              <a:defRPr/>
            </a:pPr>
            <a:r>
              <a:rPr lang="en-GB" sz="3200" b="1" dirty="0">
                <a:solidFill>
                  <a:schemeClr val="bg1"/>
                </a:solidFill>
              </a:rPr>
              <a:t>S</a:t>
            </a:r>
            <a:r>
              <a:rPr lang="en-GB" sz="3200" dirty="0">
                <a:solidFill>
                  <a:schemeClr val="bg1"/>
                </a:solidFill>
              </a:rPr>
              <a:t>uperlatives</a:t>
            </a:r>
          </a:p>
          <a:p>
            <a:pPr fontAlgn="base">
              <a:spcBef>
                <a:spcPct val="0"/>
              </a:spcBef>
              <a:spcAft>
                <a:spcPct val="0"/>
              </a:spcAft>
              <a:buFont typeface="Arial" pitchFamily="34" charset="0"/>
              <a:buChar char="•"/>
              <a:defRPr/>
            </a:pPr>
            <a:r>
              <a:rPr lang="en-GB" sz="3200" b="1" dirty="0">
                <a:solidFill>
                  <a:schemeClr val="bg1"/>
                </a:solidFill>
              </a:rPr>
              <a:t>T</a:t>
            </a:r>
            <a:r>
              <a:rPr lang="en-GB" sz="3200" dirty="0">
                <a:solidFill>
                  <a:schemeClr val="bg1"/>
                </a:solidFill>
              </a:rPr>
              <a:t>riples</a:t>
            </a:r>
          </a:p>
          <a:p>
            <a:pPr fontAlgn="base">
              <a:spcBef>
                <a:spcPct val="0"/>
              </a:spcBef>
              <a:spcAft>
                <a:spcPct val="0"/>
              </a:spcAft>
              <a:buFont typeface="Arial" pitchFamily="34" charset="0"/>
              <a:buChar char="•"/>
              <a:defRPr/>
            </a:pPr>
            <a:r>
              <a:rPr lang="en-GB" sz="3200" b="1" dirty="0" smtClean="0">
                <a:solidFill>
                  <a:schemeClr val="bg1"/>
                </a:solidFill>
              </a:rPr>
              <a:t>E</a:t>
            </a:r>
            <a:r>
              <a:rPr lang="en-GB" sz="3200" dirty="0" smtClean="0">
                <a:solidFill>
                  <a:schemeClr val="bg1"/>
                </a:solidFill>
              </a:rPr>
              <a:t>xaggeration</a:t>
            </a:r>
          </a:p>
          <a:p>
            <a:pPr fontAlgn="base">
              <a:spcBef>
                <a:spcPct val="0"/>
              </a:spcBef>
              <a:spcAft>
                <a:spcPct val="0"/>
              </a:spcAft>
              <a:buFont typeface="Arial" pitchFamily="34" charset="0"/>
              <a:buChar char="•"/>
              <a:defRPr/>
            </a:pPr>
            <a:r>
              <a:rPr lang="en-GB" sz="3200" b="1" dirty="0" smtClean="0">
                <a:solidFill>
                  <a:schemeClr val="bg1"/>
                </a:solidFill>
              </a:rPr>
              <a:t>S</a:t>
            </a:r>
            <a:r>
              <a:rPr lang="en-GB" sz="3200" dirty="0" smtClean="0">
                <a:solidFill>
                  <a:schemeClr val="bg1"/>
                </a:solidFill>
              </a:rPr>
              <a:t>tatistics</a:t>
            </a:r>
            <a:endParaRPr lang="en-GB" sz="3200" dirty="0">
              <a:solidFill>
                <a:schemeClr val="bg1"/>
              </a:solidFill>
            </a:endParaRPr>
          </a:p>
        </p:txBody>
      </p:sp>
      <p:pic>
        <p:nvPicPr>
          <p:cNvPr id="16389" name="Picture 5" descr="imagesCAXRV6D5.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3745" y="4862830"/>
            <a:ext cx="1628775"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6" descr="imagesCAST29KY.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267744" y="5524325"/>
            <a:ext cx="1746250" cy="194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1"/>
          <p:cNvSpPr txBox="1">
            <a:spLocks/>
          </p:cNvSpPr>
          <p:nvPr/>
        </p:nvSpPr>
        <p:spPr>
          <a:xfrm>
            <a:off x="685800" y="139080"/>
            <a:ext cx="7772400" cy="1080120"/>
          </a:xfrm>
          <a:prstGeom prst="rect">
            <a:avLst/>
          </a:prstGeom>
          <a:gradFill>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57150">
            <a:noFill/>
          </a:ln>
          <a:scene3d>
            <a:camera prst="orthographicFront"/>
            <a:lightRig rig="threePt" dir="t"/>
          </a:scene3d>
          <a:sp3d extrusionH="76200" contourW="12700">
            <a:bevelT prst="angle"/>
            <a:extrusionClr>
              <a:srgbClr val="7030A0"/>
            </a:extrusionClr>
            <a:contourClr>
              <a:srgbClr val="7030A0"/>
            </a:contourClr>
          </a:sp3d>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u="sng" dirty="0" smtClean="0">
                <a:solidFill>
                  <a:schemeClr val="bg1"/>
                </a:solidFill>
              </a:rPr>
              <a:t>PERSUASIVE WRITING</a:t>
            </a:r>
            <a:endParaRPr lang="en-GB" b="1" u="sng" dirty="0">
              <a:solidFill>
                <a:schemeClr val="bg1"/>
              </a:solidFill>
            </a:endParaRPr>
          </a:p>
        </p:txBody>
      </p:sp>
      <p:pic>
        <p:nvPicPr>
          <p:cNvPr id="14338" name="Picture 2" descr="http://www.iammodern.com/webimages/blogs/modernblogs/hypnotist.jpg"/>
          <p:cNvPicPr>
            <a:picLocks noChangeAspect="1" noChangeArrowheads="1"/>
          </p:cNvPicPr>
          <p:nvPr/>
        </p:nvPicPr>
        <p:blipFill>
          <a:blip r:embed="rId6"/>
          <a:srcRect/>
          <a:stretch>
            <a:fillRect/>
          </a:stretch>
        </p:blipFill>
        <p:spPr bwMode="auto">
          <a:xfrm>
            <a:off x="0" y="-459432"/>
            <a:ext cx="1691680" cy="1662681"/>
          </a:xfrm>
          <a:prstGeom prst="rect">
            <a:avLst/>
          </a:prstGeom>
          <a:noFill/>
        </p:spPr>
      </p:pic>
      <p:pic>
        <p:nvPicPr>
          <p:cNvPr id="9" name="Picture 2" descr="http://www.iammodern.com/webimages/blogs/modernblogs/hypnotist.jpg"/>
          <p:cNvPicPr>
            <a:picLocks noChangeAspect="1" noChangeArrowheads="1"/>
          </p:cNvPicPr>
          <p:nvPr/>
        </p:nvPicPr>
        <p:blipFill>
          <a:blip r:embed="rId6"/>
          <a:srcRect/>
          <a:stretch>
            <a:fillRect/>
          </a:stretch>
        </p:blipFill>
        <p:spPr bwMode="auto">
          <a:xfrm>
            <a:off x="7452320" y="-459432"/>
            <a:ext cx="1691680" cy="1662681"/>
          </a:xfrm>
          <a:prstGeom prst="rect">
            <a:avLst/>
          </a:prstGeom>
          <a:noFill/>
        </p:spPr>
      </p:pic>
    </p:spTree>
    <p:extLst>
      <p:ext uri="{BB962C8B-B14F-4D97-AF65-F5344CB8AC3E}">
        <p14:creationId xmlns:p14="http://schemas.microsoft.com/office/powerpoint/2010/main" xmlns="" val="2176362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r>
              <a:rPr lang="en-GB" sz="8000" dirty="0">
                <a:solidFill>
                  <a:schemeClr val="bg1"/>
                </a:solidFill>
              </a:rPr>
              <a:t>Their beards are big, bushy and well-maintained. </a:t>
            </a:r>
          </a:p>
          <a:p>
            <a:endParaRPr lang="en-GB" dirty="0">
              <a:solidFill>
                <a:schemeClr val="bg1"/>
              </a:solidFill>
            </a:endParaRPr>
          </a:p>
        </p:txBody>
      </p:sp>
    </p:spTree>
    <p:extLst>
      <p:ext uri="{BB962C8B-B14F-4D97-AF65-F5344CB8AC3E}">
        <p14:creationId xmlns:p14="http://schemas.microsoft.com/office/powerpoint/2010/main" xmlns="" val="335885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lvl="0" indent="0">
              <a:buNone/>
            </a:pPr>
            <a:r>
              <a:rPr lang="en-GB" sz="6000" dirty="0">
                <a:solidFill>
                  <a:schemeClr val="bg1"/>
                </a:solidFill>
              </a:rPr>
              <a:t>You and I would never be drawn into such ridiculous flaunting of facial fluff – especially the girls amongst us! </a:t>
            </a:r>
          </a:p>
          <a:p>
            <a:endParaRPr lang="en-GB" dirty="0"/>
          </a:p>
        </p:txBody>
      </p:sp>
    </p:spTree>
    <p:extLst>
      <p:ext uri="{BB962C8B-B14F-4D97-AF65-F5344CB8AC3E}">
        <p14:creationId xmlns:p14="http://schemas.microsoft.com/office/powerpoint/2010/main" xmlns="" val="124329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0.etsystatic.com/054/0/8340085/il_fullxfull.685227730_3xr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552" y="-6858000"/>
            <a:ext cx="14287500" cy="1428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lvl="0" indent="0">
              <a:buNone/>
            </a:pPr>
            <a:r>
              <a:rPr lang="en-GB" sz="7200" dirty="0">
                <a:solidFill>
                  <a:schemeClr val="bg1"/>
                </a:solidFill>
              </a:rPr>
              <a:t>Seemingly, many of us are attracted to the facial fuzz of these prancing prats. </a:t>
            </a:r>
          </a:p>
          <a:p>
            <a:endParaRPr lang="en-GB" dirty="0"/>
          </a:p>
        </p:txBody>
      </p:sp>
    </p:spTree>
    <p:extLst>
      <p:ext uri="{BB962C8B-B14F-4D97-AF65-F5344CB8AC3E}">
        <p14:creationId xmlns:p14="http://schemas.microsoft.com/office/powerpoint/2010/main" xmlns="" val="713372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995</Words>
  <Application>Microsoft Office PowerPoint</Application>
  <PresentationFormat>On-screen Show (4:3)</PresentationFormat>
  <Paragraphs>141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Let’s remember CRAPI FORESTES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Structure for your essay.</vt:lpstr>
      <vt:lpstr>Writing Your Introduction</vt:lpstr>
      <vt:lpstr>Ban The Beards And Give Hipsters The Heave-Ho! </vt:lpstr>
      <vt:lpstr>Slide 24</vt:lpstr>
      <vt:lpstr>Sample Paragraph </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jreilly</dc:creator>
  <cp:lastModifiedBy>jreilly</cp:lastModifiedBy>
  <cp:revision>50</cp:revision>
  <dcterms:created xsi:type="dcterms:W3CDTF">2015-09-21T10:32:04Z</dcterms:created>
  <dcterms:modified xsi:type="dcterms:W3CDTF">2015-11-19T10:00:17Z</dcterms:modified>
</cp:coreProperties>
</file>