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jpeg"/>
  <Override PartName="/ppt/notesSlides/notesSlide2.xml" ContentType="application/vnd.openxmlformats-officedocument.presentationml.notesSlide+xml"/>
  <Override PartName="/ppt/media/image5.jpg" ContentType="image/jpeg"/>
  <Override PartName="/ppt/media/image6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06" r:id="rId2"/>
    <p:sldId id="271" r:id="rId3"/>
    <p:sldId id="338" r:id="rId4"/>
    <p:sldId id="339" r:id="rId5"/>
    <p:sldId id="342" r:id="rId6"/>
    <p:sldId id="341" r:id="rId7"/>
    <p:sldId id="343" r:id="rId8"/>
    <p:sldId id="34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8"/>
  </p:normalViewPr>
  <p:slideViewPr>
    <p:cSldViewPr snapToGrid="0" snapToObjects="1"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A10D-0A84-BD41-98D5-772A545410B3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42FB-3590-FE44-84BA-3773BB007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42FB-3590-FE44-84BA-3773BB007D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3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42FB-3590-FE44-84BA-3773BB007D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B167-C30D-4746-AC8A-A027746CFAD4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google.co.uk/url?sa=i&amp;rct=j&amp;q=&amp;esrc=s&amp;source=images&amp;cd=&amp;ved=0ahUKEwiMt5C7u6LVAhWlBcAKHWPXAN0QjRwIBw&amp;url=http://www.clipartpanda.com/categories/sight-words-clipart&amp;psig=AFQjCNGBjC1zN_2p90a-Xo6nrUqRIMLfOw&amp;ust=150100444203175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0999" y="469901"/>
            <a:ext cx="4692757" cy="5614876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Core Course </a:t>
            </a:r>
          </a:p>
          <a:p>
            <a:r>
              <a:rPr lang="en-US" sz="2800" b="1" dirty="0"/>
              <a:t>S1 – 3/3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Word Choice – identifying, denotation, connotation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/>
              <a:t>Working with words -  Synonyms/  antonyms/ prefixes/ suffixes/ root words/ jargon 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/>
              <a:t>Spelling strategies homework </a:t>
            </a:r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GB" dirty="0"/>
              <a:t>Figures of speech homework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Practice exercise 2 – ‘King </a:t>
            </a:r>
            <a:r>
              <a:rPr lang="en-GB" dirty="0" err="1"/>
              <a:t>Tut’s</a:t>
            </a:r>
            <a:r>
              <a:rPr lang="en-GB" dirty="0"/>
              <a:t> Tomb’</a:t>
            </a:r>
            <a:endParaRPr lang="en-US" sz="2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5A7A106-77CF-457A-A287-D17B60791AB8}"/>
              </a:ext>
            </a:extLst>
          </p:cNvPr>
          <p:cNvSpPr txBox="1">
            <a:spLocks/>
          </p:cNvSpPr>
          <p:nvPr/>
        </p:nvSpPr>
        <p:spPr>
          <a:xfrm>
            <a:off x="330200" y="469900"/>
            <a:ext cx="3860800" cy="6121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  <a:p>
            <a:endParaRPr lang="en-GB" sz="2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189ED63-A562-40CD-B42F-6B38A45C5166}"/>
              </a:ext>
            </a:extLst>
          </p:cNvPr>
          <p:cNvSpPr txBox="1">
            <a:spLocks/>
          </p:cNvSpPr>
          <p:nvPr/>
        </p:nvSpPr>
        <p:spPr>
          <a:xfrm>
            <a:off x="165099" y="402968"/>
            <a:ext cx="3860800" cy="6121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To show my understanding, I can comment, with evidence, on the content and form of short and extended texts, and respond to literal, inferential and evaluative questions and other types of close reading tasks.  ENG 3-17a</a:t>
            </a:r>
          </a:p>
          <a:p>
            <a:endParaRPr lang="en-GB" sz="2000" b="1" dirty="0"/>
          </a:p>
          <a:p>
            <a:r>
              <a:rPr lang="en-GB" sz="2000" b="1" dirty="0"/>
              <a:t>Through developing my knowledge of context clues, punctuation, grammar and layout, I can read unfamiliar texts with increasing fluency, understanding and expression. ENG 3-12a</a:t>
            </a:r>
          </a:p>
          <a:p>
            <a:endParaRPr lang="en-GB" sz="2000" b="1" dirty="0"/>
          </a:p>
          <a:p>
            <a:r>
              <a:rPr lang="en-GB" sz="2000" b="1" dirty="0"/>
              <a:t>I can select and use the strategies and resources  I find most useful before  I read, and as I read, to monitor and check my understanding. LIT 3-13a</a:t>
            </a:r>
          </a:p>
          <a:p>
            <a:endParaRPr lang="en-GB" sz="2000" b="1" dirty="0"/>
          </a:p>
          <a:p>
            <a:r>
              <a:rPr lang="en-GB" sz="2000" b="1" dirty="0"/>
              <a:t>I can use a range of strategies and resources and spell  most of the words I need  to use, including specialist vocabulary, and ensure  that my spelling is accurate. LIT 3-21</a:t>
            </a:r>
          </a:p>
        </p:txBody>
      </p:sp>
    </p:spTree>
    <p:extLst>
      <p:ext uri="{BB962C8B-B14F-4D97-AF65-F5344CB8AC3E}">
        <p14:creationId xmlns:p14="http://schemas.microsoft.com/office/powerpoint/2010/main" val="122260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ord clipart">
            <a:hlinkClick r:id="rId2"/>
            <a:extLst>
              <a:ext uri="{FF2B5EF4-FFF2-40B4-BE49-F238E27FC236}">
                <a16:creationId xmlns:a16="http://schemas.microsoft.com/office/drawing/2014/main" id="{928DEBB0-D42B-4CB6-9B29-09C0815C1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203" y="158282"/>
            <a:ext cx="1834035" cy="152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 Diagonal Corner Rectangle 4"/>
          <p:cNvSpPr/>
          <p:nvPr/>
        </p:nvSpPr>
        <p:spPr>
          <a:xfrm>
            <a:off x="3621024" y="1519995"/>
            <a:ext cx="5181598" cy="5020290"/>
          </a:xfrm>
          <a:prstGeom prst="round2DiagRect">
            <a:avLst>
              <a:gd name="adj1" fmla="val 11655"/>
              <a:gd name="adj2" fmla="val 0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/>
              <a:t>Starter:</a:t>
            </a:r>
          </a:p>
          <a:p>
            <a:r>
              <a:rPr lang="is-IS" sz="2000" dirty="0"/>
              <a:t>Discuss in your groups or pairs.</a:t>
            </a:r>
          </a:p>
          <a:p>
            <a:endParaRPr lang="is-IS" sz="2000" dirty="0"/>
          </a:p>
          <a:p>
            <a:r>
              <a:rPr lang="is-IS" sz="2000" dirty="0"/>
              <a:t>How can you tell when you are reading a well-written text? What has the author done to achieve this?</a:t>
            </a:r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  <a:p>
            <a:endParaRPr lang="is-IS" sz="28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561412" y="1519995"/>
            <a:ext cx="2860923" cy="5020290"/>
          </a:xfrm>
          <a:prstGeom prst="round2DiagRect">
            <a:avLst>
              <a:gd name="adj1" fmla="val 0"/>
              <a:gd name="adj2" fmla="val 2358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s-IS" sz="1600" b="1" dirty="0"/>
          </a:p>
          <a:p>
            <a:r>
              <a:rPr lang="is-IS" sz="1600" b="1" dirty="0"/>
              <a:t>Learning Intentions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To explain why authors choose certain words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To identify effective word choice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To define words and explain the effect they have</a:t>
            </a:r>
            <a:endParaRPr lang="is-IS" sz="1600" dirty="0"/>
          </a:p>
          <a:p>
            <a:endParaRPr lang="is-IS" sz="1000" dirty="0"/>
          </a:p>
          <a:p>
            <a:r>
              <a:rPr lang="is-IS" sz="1600" b="1" dirty="0"/>
              <a:t>Success Criteria</a:t>
            </a:r>
          </a:p>
          <a:p>
            <a:pPr marL="285750" indent="-285750">
              <a:buFontTx/>
              <a:buChar char="-"/>
            </a:pPr>
            <a:r>
              <a:rPr lang="is-IS" sz="1600" dirty="0"/>
              <a:t>To comment on a number of examples of author word choice</a:t>
            </a:r>
          </a:p>
          <a:p>
            <a:pPr marL="285750" indent="-285750">
              <a:buFontTx/>
              <a:buChar char="-"/>
            </a:pPr>
            <a:r>
              <a:rPr lang="is-IS" sz="1600" dirty="0"/>
              <a:t>To complete questions on a passage</a:t>
            </a:r>
          </a:p>
          <a:p>
            <a:endParaRPr lang="is-IS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38713B-668D-4015-86E1-5FBF1FA1944A}"/>
              </a:ext>
            </a:extLst>
          </p:cNvPr>
          <p:cNvSpPr txBox="1">
            <a:spLocks/>
          </p:cNvSpPr>
          <p:nvPr/>
        </p:nvSpPr>
        <p:spPr>
          <a:xfrm>
            <a:off x="362721" y="338430"/>
            <a:ext cx="7686125" cy="1225194"/>
          </a:xfrm>
          <a:prstGeom prst="round2Diag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/>
              <a:t>Word Choice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11ABD7-56A7-4E2C-9320-3A6750DE4B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5362" y="4197218"/>
            <a:ext cx="2828841" cy="312597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583374-13D5-4F31-860A-DEBA526AA9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551274" y="3123330"/>
            <a:ext cx="3016008" cy="341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5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5760" y="283464"/>
            <a:ext cx="8436862" cy="6256821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/>
              <a:t>Many words in the English language mean basically the same thing. The reasons we have so many, though, is that each one has its own little layers of meaning. </a:t>
            </a:r>
          </a:p>
          <a:p>
            <a:pPr algn="ctr"/>
            <a:endParaRPr lang="en-GB" sz="1050" dirty="0"/>
          </a:p>
          <a:p>
            <a:pPr algn="ctr"/>
            <a:r>
              <a:rPr lang="en-GB" sz="2400" dirty="0"/>
              <a:t>For example, have a look at these adjectives which describe something as physically attractive:</a:t>
            </a:r>
            <a:endParaRPr lang="en-GB" sz="2800" dirty="0"/>
          </a:p>
          <a:p>
            <a:pPr algn="ctr"/>
            <a:r>
              <a:rPr lang="en-GB" sz="6000" dirty="0">
                <a:latin typeface="Brush Script MT" panose="03060802040406070304" pitchFamily="66" charset="0"/>
              </a:rPr>
              <a:t>beautiful</a:t>
            </a:r>
          </a:p>
          <a:p>
            <a:pPr algn="ctr"/>
            <a:r>
              <a:rPr lang="en-GB" sz="3600" dirty="0">
                <a:latin typeface="Century Gothic" panose="020B0502020202020204" pitchFamily="34" charset="0"/>
              </a:rPr>
              <a:t>gorgeous</a:t>
            </a:r>
          </a:p>
          <a:p>
            <a:pPr algn="ctr"/>
            <a:r>
              <a:rPr lang="en-GB" sz="3600" dirty="0">
                <a:latin typeface="Britannic Bold" panose="020B0903060703020204" pitchFamily="34" charset="0"/>
              </a:rPr>
              <a:t>handsome</a:t>
            </a:r>
          </a:p>
          <a:p>
            <a:pPr algn="ctr"/>
            <a:r>
              <a:rPr lang="en-GB" sz="3600" dirty="0">
                <a:latin typeface="Juice ITC" panose="04040403040A02020202" pitchFamily="82" charset="0"/>
              </a:rPr>
              <a:t>Pretty</a:t>
            </a:r>
          </a:p>
          <a:p>
            <a:pPr algn="ctr"/>
            <a:endParaRPr lang="en-GB" sz="1200" dirty="0">
              <a:latin typeface="Juice ITC" panose="04040403040A02020202" pitchFamily="82" charset="0"/>
            </a:endParaRPr>
          </a:p>
          <a:p>
            <a:r>
              <a:rPr lang="en-GB" sz="2800" b="1" dirty="0"/>
              <a:t>Task 1 – with partners/in groups</a:t>
            </a:r>
          </a:p>
          <a:p>
            <a:r>
              <a:rPr lang="en-GB" sz="2400" dirty="0"/>
              <a:t>What do you think the differences are between these four adjectives?</a:t>
            </a:r>
          </a:p>
        </p:txBody>
      </p:sp>
    </p:spTree>
    <p:extLst>
      <p:ext uri="{BB962C8B-B14F-4D97-AF65-F5344CB8AC3E}">
        <p14:creationId xmlns:p14="http://schemas.microsoft.com/office/powerpoint/2010/main" val="134383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5760" y="283464"/>
            <a:ext cx="8436862" cy="6256821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 writer who has a rich, varied and wide vocabulary is able to make clever decisions about the skill we call </a:t>
            </a:r>
            <a:r>
              <a:rPr lang="en-GB" sz="5400" b="1" dirty="0"/>
              <a:t>word choice.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dirty="0"/>
              <a:t>Of course, all the words that a writer uses are chosen in some way, but when we talk about word choice as a technique we mean </a:t>
            </a:r>
            <a:r>
              <a:rPr lang="en-GB" sz="2800" b="1" dirty="0"/>
              <a:t>that certain words are very carefully and deliberately chosen to have a particular effect or impact on the reader, or to suggest a particular meaning.</a:t>
            </a:r>
          </a:p>
        </p:txBody>
      </p:sp>
    </p:spTree>
    <p:extLst>
      <p:ext uri="{BB962C8B-B14F-4D97-AF65-F5344CB8AC3E}">
        <p14:creationId xmlns:p14="http://schemas.microsoft.com/office/powerpoint/2010/main" val="406771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5760" y="283464"/>
            <a:ext cx="8436862" cy="6256821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As a reader and writer yourself, you need to be able to understand what a word means first. This is called being able to identify the </a:t>
            </a:r>
            <a:r>
              <a:rPr lang="en-GB" sz="2800" b="1" dirty="0"/>
              <a:t>denotation. </a:t>
            </a:r>
            <a:r>
              <a:rPr lang="en-GB" sz="2800" dirty="0"/>
              <a:t>This is the literal meaning of the word – what it means in the dictionary.</a:t>
            </a:r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endParaRPr lang="en-GB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34CDC1-01BD-4397-898F-A2B7A5889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088" y="3733800"/>
            <a:ext cx="3904206" cy="259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5760" y="283464"/>
            <a:ext cx="8436862" cy="6256821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b="1" dirty="0"/>
          </a:p>
          <a:p>
            <a:pPr algn="ctr"/>
            <a:r>
              <a:rPr lang="en-GB" sz="2800" dirty="0"/>
              <a:t>Let us think about how we go somewhere on our feet. The simplest, most basic word we have for that action is ‘walk’. This word </a:t>
            </a:r>
            <a:r>
              <a:rPr lang="en-GB" sz="2800" b="1" dirty="0"/>
              <a:t>means </a:t>
            </a:r>
            <a:r>
              <a:rPr lang="en-GB" sz="2800" dirty="0"/>
              <a:t>that someone goes somewhere by putting one foot in front of the other, again and again, until they end up where they want to be.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b="1" dirty="0"/>
              <a:t>Task Two – The Denotation (meaning)</a:t>
            </a:r>
          </a:p>
          <a:p>
            <a:pPr algn="ctr"/>
            <a:r>
              <a:rPr lang="en-GB" sz="2800" dirty="0"/>
              <a:t>But there are lots of other verbs that convey (show) similar. </a:t>
            </a:r>
            <a:r>
              <a:rPr lang="en-GB" sz="2800" b="1" dirty="0"/>
              <a:t>Define the following words:</a:t>
            </a:r>
          </a:p>
          <a:p>
            <a:pPr algn="ctr"/>
            <a:r>
              <a:rPr lang="en-GB" sz="3600" dirty="0"/>
              <a:t>a) stroll	b) stagger</a:t>
            </a:r>
          </a:p>
          <a:p>
            <a:pPr algn="ctr"/>
            <a:r>
              <a:rPr lang="en-GB" sz="3600" dirty="0"/>
              <a:t>c) strut	d) stride </a:t>
            </a:r>
          </a:p>
          <a:p>
            <a:pPr algn="ctr"/>
            <a:endParaRPr lang="en-GB" sz="2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483CC9-E844-4FBD-9797-8F998BF54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4675683"/>
            <a:ext cx="1282700" cy="17536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4DD45E-EDB5-4E2A-9EED-E511B4D4A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4649191"/>
            <a:ext cx="1155700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5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5760" y="283464"/>
            <a:ext cx="8436862" cy="6256821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After you have proved that you understand the </a:t>
            </a:r>
            <a:r>
              <a:rPr lang="en-GB" sz="2800" b="1" dirty="0"/>
              <a:t>denotation </a:t>
            </a:r>
            <a:r>
              <a:rPr lang="en-GB" sz="2800" dirty="0"/>
              <a:t>of the word, you have another important step. You need to explain the </a:t>
            </a:r>
            <a:r>
              <a:rPr lang="en-GB" sz="2800" b="1" dirty="0"/>
              <a:t>connotations </a:t>
            </a:r>
            <a:r>
              <a:rPr lang="en-GB" sz="2800" dirty="0"/>
              <a:t>of the word. Basically, you have to explain what this word suggests.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b="1" dirty="0"/>
              <a:t>Task Three – The Connotation (suggests)</a:t>
            </a:r>
          </a:p>
          <a:p>
            <a:pPr algn="ctr"/>
            <a:r>
              <a:rPr lang="en-GB" sz="2800" dirty="0"/>
              <a:t>Imagine the words below describing the movement of a boy who is late to class. </a:t>
            </a:r>
            <a:r>
              <a:rPr lang="en-GB" sz="2800" b="1" dirty="0"/>
              <a:t>Explain the connotations:</a:t>
            </a:r>
          </a:p>
          <a:p>
            <a:pPr algn="ctr"/>
            <a:r>
              <a:rPr lang="en-GB" sz="4000" dirty="0"/>
              <a:t>a) stroll	b) stagger</a:t>
            </a:r>
          </a:p>
          <a:p>
            <a:pPr algn="ctr"/>
            <a:r>
              <a:rPr lang="en-GB" sz="4000" dirty="0"/>
              <a:t>c) strut	d) stride </a:t>
            </a:r>
            <a:endParaRPr lang="en-GB" sz="4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1405FB-C1A6-4CB6-9EB0-755E75CE1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762500"/>
            <a:ext cx="1154176" cy="157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08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5760" y="283464"/>
            <a:ext cx="8436862" cy="6256821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Task Four – Connotation Street</a:t>
            </a:r>
          </a:p>
          <a:p>
            <a:r>
              <a:rPr lang="en-GB" sz="2800" dirty="0"/>
              <a:t>Answer the following questions.</a:t>
            </a:r>
          </a:p>
          <a:p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What does the word ‘gobbled’ suggest about the way someone eats?</a:t>
            </a:r>
          </a:p>
          <a:p>
            <a:pPr marL="514350" indent="-514350">
              <a:buAutoNum type="arabicPeriod"/>
            </a:pPr>
            <a:r>
              <a:rPr lang="en-GB" sz="2800" dirty="0"/>
              <a:t>What does the word ‘nibbled’ suggest about the way someone eats.</a:t>
            </a:r>
          </a:p>
          <a:p>
            <a:pPr marL="514350" indent="-514350">
              <a:buAutoNum type="arabicPeriod"/>
            </a:pPr>
            <a:r>
              <a:rPr lang="en-GB" sz="2800" dirty="0"/>
              <a:t>What does the word ‘aroma’ suggest about a smell?</a:t>
            </a:r>
          </a:p>
          <a:p>
            <a:pPr marL="514350" indent="-514350">
              <a:buAutoNum type="arabicPeriod"/>
            </a:pPr>
            <a:r>
              <a:rPr lang="en-GB" sz="2800" dirty="0"/>
              <a:t>What does the word ‘stink’ suggest about a smell?</a:t>
            </a:r>
          </a:p>
        </p:txBody>
      </p:sp>
    </p:spTree>
    <p:extLst>
      <p:ext uri="{BB962C8B-B14F-4D97-AF65-F5344CB8AC3E}">
        <p14:creationId xmlns:p14="http://schemas.microsoft.com/office/powerpoint/2010/main" val="299264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3833</TotalTime>
  <Words>653</Words>
  <Application>Microsoft Office PowerPoint</Application>
  <PresentationFormat>On-screen Show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Britannic Bold</vt:lpstr>
      <vt:lpstr>Brush Script MT</vt:lpstr>
      <vt:lpstr>Calibri</vt:lpstr>
      <vt:lpstr>Calibri Light</vt:lpstr>
      <vt:lpstr>Century Gothic</vt:lpstr>
      <vt:lpstr>Juice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Improving your understanding, analysis and evaluation</dc:title>
  <dc:creator>Michael Wilkie</dc:creator>
  <cp:lastModifiedBy>Michael Wilkie</cp:lastModifiedBy>
  <cp:revision>138</cp:revision>
  <dcterms:created xsi:type="dcterms:W3CDTF">2015-12-16T20:30:42Z</dcterms:created>
  <dcterms:modified xsi:type="dcterms:W3CDTF">2017-08-02T09:05:03Z</dcterms:modified>
</cp:coreProperties>
</file>