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338" r:id="rId2"/>
    <p:sldId id="339" r:id="rId3"/>
    <p:sldId id="340" r:id="rId4"/>
    <p:sldId id="341" r:id="rId5"/>
    <p:sldId id="342" r:id="rId6"/>
    <p:sldId id="343" r:id="rId7"/>
    <p:sldId id="34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688"/>
  </p:normalViewPr>
  <p:slideViewPr>
    <p:cSldViewPr snapToGrid="0" snapToObjects="1">
      <p:cViewPr varScale="1">
        <p:scale>
          <a:sx n="50" d="100"/>
          <a:sy n="50" d="100"/>
        </p:scale>
        <p:origin x="4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DA10D-0A84-BD41-98D5-772A545410B3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942FB-3590-FE44-84BA-3773BB007D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5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4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8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5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8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3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5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5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B167-C30D-4746-AC8A-A027746CFAD4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4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b"/>
          <a:lstStyle/>
          <a:p>
            <a:pPr marL="457200" indent="-457200">
              <a:buAutoNum type="arabicPeriod"/>
            </a:pPr>
            <a:r>
              <a:rPr lang="en-GB" sz="2400" b="1" dirty="0"/>
              <a:t>Read paragraph 1</a:t>
            </a:r>
            <a:r>
              <a:rPr lang="en-GB" sz="2400" dirty="0"/>
              <a:t>. The first sentence introduces the idea that Edinburgh has many ‘underground legends.’ Quote three separate words from this paragraph that continue the idea of things being ‘underground.’ 				         </a:t>
            </a:r>
            <a:r>
              <a:rPr lang="en-GB" sz="2400" b="1" dirty="0"/>
              <a:t>3</a:t>
            </a:r>
            <a:r>
              <a:rPr lang="en-GB" sz="2400" dirty="0"/>
              <a:t> </a:t>
            </a:r>
          </a:p>
          <a:p>
            <a:pPr marL="457200" indent="-457200">
              <a:buAutoNum type="arabicPeriod"/>
            </a:pPr>
            <a:r>
              <a:rPr lang="en-GB" sz="2400" b="1" dirty="0"/>
              <a:t>Read paragraphs 1 and 2. </a:t>
            </a:r>
            <a:r>
              <a:rPr lang="en-GB" sz="2400" dirty="0"/>
              <a:t>Explain </a:t>
            </a:r>
            <a:r>
              <a:rPr lang="en-GB" sz="2400" b="1" dirty="0"/>
              <a:t>in your own words: </a:t>
            </a:r>
          </a:p>
          <a:p>
            <a:pPr marL="457200" indent="-457200">
              <a:buAutoNum type="alphaLcParenR"/>
            </a:pPr>
            <a:r>
              <a:rPr lang="en-GB" sz="2400" dirty="0"/>
              <a:t>why the council sent a child, not an adult, down the tunnel.  </a:t>
            </a:r>
            <a:r>
              <a:rPr lang="en-GB" sz="2400" b="1" dirty="0"/>
              <a:t>1</a:t>
            </a:r>
          </a:p>
          <a:p>
            <a:pPr marL="457200" indent="-457200">
              <a:buAutoNum type="alphaLcParenR"/>
            </a:pPr>
            <a:r>
              <a:rPr lang="en-GB" sz="2400" dirty="0"/>
              <a:t>why this did not seem as cruel then as it might seem now.     </a:t>
            </a:r>
            <a:r>
              <a:rPr lang="en-GB" sz="2400" b="1" dirty="0"/>
              <a:t>1</a:t>
            </a:r>
          </a:p>
          <a:p>
            <a:pPr marL="457200" indent="-457200">
              <a:buAutoNum type="alphaLcParenR"/>
            </a:pPr>
            <a:r>
              <a:rPr lang="en-GB" sz="2400" dirty="0"/>
              <a:t>why the council members gave the child a drum. 	         </a:t>
            </a:r>
            <a:r>
              <a:rPr lang="en-GB" sz="2400" b="1" dirty="0"/>
              <a:t>1</a:t>
            </a:r>
          </a:p>
          <a:p>
            <a:pPr marL="457200" indent="-457200">
              <a:buAutoNum type="arabicPeriod" startAt="3"/>
            </a:pPr>
            <a:r>
              <a:rPr lang="en-GB" sz="2400" dirty="0"/>
              <a:t>Summarise what happened next in paragraphs 3 and 4.         4</a:t>
            </a:r>
          </a:p>
          <a:p>
            <a:pPr marL="457200" indent="-457200">
              <a:buAutoNum type="arabicPeriod" startAt="3"/>
            </a:pPr>
            <a:r>
              <a:rPr lang="en-GB" sz="2400" b="1" dirty="0"/>
              <a:t>Read paragraph 5. </a:t>
            </a:r>
            <a:r>
              <a:rPr lang="en-GB" sz="2400" dirty="0"/>
              <a:t>The paragraph starts with a number of questions. Explain why the writer has done this.		         </a:t>
            </a:r>
            <a:r>
              <a:rPr lang="en-GB" sz="2400" b="1" dirty="0"/>
              <a:t>2</a:t>
            </a:r>
          </a:p>
          <a:p>
            <a:pPr marL="457200" indent="-457200">
              <a:buAutoNum type="arabicPeriod" startAt="3"/>
            </a:pPr>
            <a:r>
              <a:rPr lang="en-GB" sz="2400" b="1" dirty="0"/>
              <a:t>Read paragraph 6</a:t>
            </a:r>
            <a:r>
              <a:rPr lang="en-GB" sz="2400" dirty="0"/>
              <a:t>. Quote, label and explain a sentence structure that is particularly effective in this paragraph.	         </a:t>
            </a:r>
            <a:r>
              <a:rPr lang="en-GB" sz="2400" b="1" dirty="0"/>
              <a:t>3</a:t>
            </a:r>
            <a:r>
              <a:rPr lang="en-GB" sz="2400" dirty="0"/>
              <a:t>     </a:t>
            </a:r>
            <a:endParaRPr lang="en-GB" sz="2400" b="1" dirty="0"/>
          </a:p>
          <a:p>
            <a:pPr marL="457200" indent="-457200">
              <a:buAutoNum type="arabicPeriod" startAt="3"/>
            </a:pPr>
            <a:r>
              <a:rPr lang="en-GB" sz="2400" b="1" dirty="0"/>
              <a:t>Evaluation. </a:t>
            </a:r>
            <a:r>
              <a:rPr lang="en-GB" sz="2400" dirty="0"/>
              <a:t>Explain to what degree the writer makes you believe that the story is true. Give a reason for your answer  </a:t>
            </a:r>
            <a:r>
              <a:rPr lang="en-GB" sz="2400" b="1" dirty="0"/>
              <a:t>3</a:t>
            </a:r>
            <a:r>
              <a:rPr lang="en-GB" sz="2400" dirty="0"/>
              <a:t> with evidence from the passage.				     </a:t>
            </a:r>
            <a:r>
              <a:rPr lang="en-GB" sz="2400" b="1" dirty="0"/>
              <a:t>/18</a:t>
            </a:r>
          </a:p>
        </p:txBody>
      </p:sp>
    </p:spTree>
    <p:extLst>
      <p:ext uri="{BB962C8B-B14F-4D97-AF65-F5344CB8AC3E}">
        <p14:creationId xmlns:p14="http://schemas.microsoft.com/office/powerpoint/2010/main" val="134383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GB" sz="3200" b="1" dirty="0"/>
              <a:t>Read paragraph 1</a:t>
            </a:r>
            <a:r>
              <a:rPr lang="en-GB" sz="3200" dirty="0"/>
              <a:t>. The first sentence introduces the idea that Edinburgh has many ‘underground legends.’ Quote three separate words from this paragraph that continue the idea of things being ‘underground.’ 		 </a:t>
            </a:r>
            <a:r>
              <a:rPr lang="en-GB" sz="3200" b="1" dirty="0"/>
              <a:t>3</a:t>
            </a:r>
          </a:p>
          <a:p>
            <a:pPr marL="457200" indent="-457200">
              <a:buAutoNum type="arabicPeriod"/>
            </a:pPr>
            <a:endParaRPr lang="en-GB" sz="3200" b="1" dirty="0"/>
          </a:p>
          <a:p>
            <a:r>
              <a:rPr lang="en-GB" sz="3200" b="1" dirty="0"/>
              <a:t>A: </a:t>
            </a:r>
            <a:r>
              <a:rPr lang="en-GB" sz="3200" dirty="0"/>
              <a:t>tunnel, dungeons, passage </a:t>
            </a:r>
          </a:p>
        </p:txBody>
      </p:sp>
    </p:spTree>
    <p:extLst>
      <p:ext uri="{BB962C8B-B14F-4D97-AF65-F5344CB8AC3E}">
        <p14:creationId xmlns:p14="http://schemas.microsoft.com/office/powerpoint/2010/main" val="40001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b="1" dirty="0"/>
              <a:t>2. Read paragraphs 1 and 2. </a:t>
            </a:r>
            <a:r>
              <a:rPr lang="en-GB" sz="2800" dirty="0"/>
              <a:t>Explain </a:t>
            </a:r>
            <a:r>
              <a:rPr lang="en-GB" sz="2800" b="1" dirty="0"/>
              <a:t>in your own words: </a:t>
            </a:r>
          </a:p>
          <a:p>
            <a:pPr marL="457200" indent="-457200">
              <a:buAutoNum type="alphaLcParenR"/>
            </a:pPr>
            <a:r>
              <a:rPr lang="en-GB" sz="2800" dirty="0"/>
              <a:t>why the council sent a child, not an adult, down the tunnel.  </a:t>
            </a:r>
            <a:r>
              <a:rPr lang="en-GB" sz="2800" b="1" dirty="0"/>
              <a:t>1</a:t>
            </a:r>
          </a:p>
          <a:p>
            <a:r>
              <a:rPr lang="en-GB" sz="2800" b="1" dirty="0"/>
              <a:t>A: Gloss of ‘the entrance wasn’t loud enough to allow exploration’</a:t>
            </a:r>
          </a:p>
          <a:p>
            <a:endParaRPr lang="en-GB" sz="800" b="1" dirty="0"/>
          </a:p>
          <a:p>
            <a:r>
              <a:rPr lang="en-GB" sz="2800" dirty="0"/>
              <a:t>b) why this did not seem as cruel then as it might seem      now. </a:t>
            </a:r>
            <a:r>
              <a:rPr lang="en-GB" sz="2800" b="1" dirty="0"/>
              <a:t>1</a:t>
            </a:r>
            <a:endParaRPr lang="en-GB" sz="2800" dirty="0"/>
          </a:p>
          <a:p>
            <a:r>
              <a:rPr lang="en-GB" sz="2800" b="1" dirty="0"/>
              <a:t>A: Gloss of ‘in those days, thousands of orphans were employed to climb inside chimneys and sweep them – so many Edinburgh children were used to crawling through small, dark spaces.’</a:t>
            </a:r>
            <a:r>
              <a:rPr lang="en-GB" sz="2800" dirty="0"/>
              <a:t>	</a:t>
            </a:r>
          </a:p>
          <a:p>
            <a:pPr>
              <a:tabLst>
                <a:tab pos="3594100" algn="l"/>
              </a:tabLst>
            </a:pPr>
            <a:endParaRPr lang="en-GB" sz="800" dirty="0"/>
          </a:p>
          <a:p>
            <a:r>
              <a:rPr lang="en-GB" sz="2800" dirty="0"/>
              <a:t>c) why the council members gave the child a drum. </a:t>
            </a:r>
            <a:r>
              <a:rPr lang="en-GB" sz="2800" b="1" dirty="0"/>
              <a:t>1</a:t>
            </a:r>
          </a:p>
          <a:p>
            <a:r>
              <a:rPr lang="en-GB" sz="2800" b="1" dirty="0"/>
              <a:t>A: Gloss of ‘(they could) monitor his progress’</a:t>
            </a:r>
            <a:r>
              <a:rPr lang="en-GB" sz="2800" dirty="0"/>
              <a:t>	   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6436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/>
              <a:t>3. Summarise what happened next in paragraphs 3 and 4.  </a:t>
            </a:r>
            <a:r>
              <a:rPr lang="en-GB" sz="2800" b="1" dirty="0"/>
              <a:t>4</a:t>
            </a:r>
          </a:p>
          <a:p>
            <a:endParaRPr lang="en-GB" sz="2800" b="1" dirty="0"/>
          </a:p>
          <a:p>
            <a:r>
              <a:rPr lang="en-GB" sz="2800" b="1" dirty="0"/>
              <a:t>A:</a:t>
            </a:r>
          </a:p>
          <a:p>
            <a:pPr marL="457200" indent="-457200">
              <a:buFontTx/>
              <a:buChar char="-"/>
            </a:pPr>
            <a:r>
              <a:rPr lang="en-GB" sz="2800" b="1" dirty="0"/>
              <a:t>Young person went in (1)</a:t>
            </a:r>
          </a:p>
          <a:p>
            <a:pPr marL="457200" indent="-457200">
              <a:buFontTx/>
              <a:buChar char="-"/>
            </a:pPr>
            <a:r>
              <a:rPr lang="en-GB" sz="2800" b="1" dirty="0"/>
              <a:t>The noise could be hear for some time (1)</a:t>
            </a:r>
          </a:p>
          <a:p>
            <a:pPr marL="457200" indent="-457200">
              <a:buFontTx/>
              <a:buChar char="-"/>
            </a:pPr>
            <a:r>
              <a:rPr lang="en-GB" sz="2800" b="1" dirty="0"/>
              <a:t>The noise ceased/ended/disappeared (1)</a:t>
            </a:r>
          </a:p>
          <a:p>
            <a:pPr marL="457200" indent="-457200">
              <a:buFontTx/>
              <a:buChar char="-"/>
            </a:pPr>
            <a:r>
              <a:rPr lang="en-GB" sz="2800" b="1" dirty="0"/>
              <a:t>The people in charge of the city did not know what to do (1)</a:t>
            </a:r>
          </a:p>
          <a:p>
            <a:pPr marL="457200" indent="-457200">
              <a:buFontTx/>
              <a:buChar char="-"/>
            </a:pPr>
            <a:r>
              <a:rPr lang="en-GB" sz="2800" b="1" dirty="0"/>
              <a:t>They closed the opening (1)</a:t>
            </a:r>
          </a:p>
        </p:txBody>
      </p:sp>
    </p:spTree>
    <p:extLst>
      <p:ext uri="{BB962C8B-B14F-4D97-AF65-F5344CB8AC3E}">
        <p14:creationId xmlns:p14="http://schemas.microsoft.com/office/powerpoint/2010/main" val="410580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b="1" dirty="0"/>
              <a:t>4. Read paragraph 5. </a:t>
            </a:r>
            <a:r>
              <a:rPr lang="en-GB" sz="2800" dirty="0"/>
              <a:t>The paragraph starts with a number of questions. Explain why the writer has done this.  </a:t>
            </a:r>
            <a:r>
              <a:rPr lang="en-GB" sz="2800" b="1" dirty="0"/>
              <a:t>2</a:t>
            </a:r>
          </a:p>
          <a:p>
            <a:pPr marL="457200" indent="-457200">
              <a:buAutoNum type="arabicPeriod" startAt="3"/>
            </a:pPr>
            <a:endParaRPr lang="en-GB" sz="2800" b="1" dirty="0"/>
          </a:p>
          <a:p>
            <a:r>
              <a:rPr lang="en-GB" sz="2800" b="1" dirty="0"/>
              <a:t>A: There are many potential answers to this question so mark on merit to some degree.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It shows how many unanswered questions there are about this mystery (1)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It shows that the writer is unsure whether to fully believe the story (1)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To make the reader think about all the potential consequences of this story (1)</a:t>
            </a:r>
          </a:p>
        </p:txBody>
      </p:sp>
    </p:spTree>
    <p:extLst>
      <p:ext uri="{BB962C8B-B14F-4D97-AF65-F5344CB8AC3E}">
        <p14:creationId xmlns:p14="http://schemas.microsoft.com/office/powerpoint/2010/main" val="4045327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b="1" dirty="0"/>
              <a:t>5. Read paragraph 6</a:t>
            </a:r>
            <a:r>
              <a:rPr lang="en-GB" sz="2800" dirty="0"/>
              <a:t>. Quote, label and explain a sentence structure that is particularly effective in this paragraph.	         </a:t>
            </a:r>
            <a:r>
              <a:rPr lang="en-GB" sz="2800" b="1" dirty="0"/>
              <a:t>3</a:t>
            </a:r>
            <a:r>
              <a:rPr lang="en-GB" sz="2800" dirty="0"/>
              <a:t>     </a:t>
            </a:r>
            <a:endParaRPr lang="en-GB" sz="2800" b="1" dirty="0"/>
          </a:p>
          <a:p>
            <a:pPr marL="457200" indent="-457200">
              <a:buAutoNum type="arabicPeriod" startAt="3"/>
            </a:pPr>
            <a:endParaRPr lang="en-GB" sz="2800" b="1" dirty="0"/>
          </a:p>
          <a:p>
            <a:r>
              <a:rPr lang="en-GB" sz="2800" b="1" dirty="0"/>
              <a:t>A: </a:t>
            </a:r>
          </a:p>
          <a:p>
            <a:pPr marL="457200" indent="-457200">
              <a:buFontTx/>
              <a:buChar char="-"/>
            </a:pPr>
            <a:r>
              <a:rPr lang="en-GB" sz="2800" b="1" dirty="0"/>
              <a:t>‘(to be honest, the whole thing sounds a bit suspicious)’ (1) – must have quotation marks!</a:t>
            </a:r>
          </a:p>
          <a:p>
            <a:r>
              <a:rPr lang="en-GB" sz="2800" b="1" dirty="0"/>
              <a:t>and</a:t>
            </a:r>
          </a:p>
          <a:p>
            <a:pPr marL="457200" indent="-457200">
              <a:buFontTx/>
              <a:buChar char="-"/>
            </a:pPr>
            <a:r>
              <a:rPr lang="en-GB" sz="2800" b="1" dirty="0"/>
              <a:t>parenthesis (1)</a:t>
            </a:r>
          </a:p>
          <a:p>
            <a:r>
              <a:rPr lang="en-GB" sz="2800" b="1" dirty="0"/>
              <a:t>and</a:t>
            </a:r>
          </a:p>
          <a:p>
            <a:pPr marL="457200" indent="-457200">
              <a:buFontTx/>
              <a:buChar char="-"/>
            </a:pPr>
            <a:r>
              <a:rPr lang="en-GB" sz="2800" b="1" dirty="0"/>
              <a:t>gives the reader extra information about how far the writer believes the story (1) or similar (1)</a:t>
            </a:r>
          </a:p>
        </p:txBody>
      </p:sp>
    </p:spTree>
    <p:extLst>
      <p:ext uri="{BB962C8B-B14F-4D97-AF65-F5344CB8AC3E}">
        <p14:creationId xmlns:p14="http://schemas.microsoft.com/office/powerpoint/2010/main" val="4119375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b="1" dirty="0"/>
              <a:t>6. Evaluation. </a:t>
            </a:r>
            <a:r>
              <a:rPr lang="en-GB" sz="2800" dirty="0"/>
              <a:t>Explain to what degree the writer makes you believe that the story is true. Give a reason for your answer with evidence from the passage. </a:t>
            </a:r>
            <a:r>
              <a:rPr lang="en-GB" sz="2800" b="1" dirty="0"/>
              <a:t>3</a:t>
            </a:r>
          </a:p>
          <a:p>
            <a:pPr marL="457200" indent="-457200">
              <a:buAutoNum type="arabicPeriod" startAt="3"/>
            </a:pPr>
            <a:endParaRPr lang="en-GB" sz="2800" b="1" dirty="0"/>
          </a:p>
          <a:p>
            <a:r>
              <a:rPr lang="en-GB" sz="2800" b="1" dirty="0"/>
              <a:t>A: </a:t>
            </a:r>
          </a:p>
          <a:p>
            <a:pPr marL="457200" indent="-457200">
              <a:buFontTx/>
              <a:buChar char="-"/>
            </a:pPr>
            <a:r>
              <a:rPr lang="en-GB" sz="2800" b="1" dirty="0"/>
              <a:t>A clear response explaining how much the writer has persuaded you (1)</a:t>
            </a:r>
          </a:p>
          <a:p>
            <a:r>
              <a:rPr lang="en-GB" sz="2800" dirty="0"/>
              <a:t>and</a:t>
            </a:r>
          </a:p>
          <a:p>
            <a:pPr marL="457200" indent="-457200">
              <a:buFontTx/>
              <a:buChar char="-"/>
            </a:pPr>
            <a:r>
              <a:rPr lang="en-GB" sz="2800" b="1" dirty="0"/>
              <a:t>A clear reason (1)</a:t>
            </a:r>
          </a:p>
          <a:p>
            <a:r>
              <a:rPr lang="en-GB" sz="2800" dirty="0"/>
              <a:t>and</a:t>
            </a:r>
          </a:p>
          <a:p>
            <a:r>
              <a:rPr lang="en-GB" sz="2800" b="1" dirty="0"/>
              <a:t>- Evidence from the text (1) or a quotation (1)</a:t>
            </a:r>
          </a:p>
        </p:txBody>
      </p:sp>
    </p:spTree>
    <p:extLst>
      <p:ext uri="{BB962C8B-B14F-4D97-AF65-F5344CB8AC3E}">
        <p14:creationId xmlns:p14="http://schemas.microsoft.com/office/powerpoint/2010/main" val="211156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3772</TotalTime>
  <Words>413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Skills Improving your understanding, analysis and evaluation</dc:title>
  <dc:creator>Michael Wilkie</dc:creator>
  <cp:lastModifiedBy>Mr Wilkie</cp:lastModifiedBy>
  <cp:revision>132</cp:revision>
  <dcterms:created xsi:type="dcterms:W3CDTF">2015-12-16T20:30:42Z</dcterms:created>
  <dcterms:modified xsi:type="dcterms:W3CDTF">2017-07-23T21:33:00Z</dcterms:modified>
</cp:coreProperties>
</file>