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425" r:id="rId2"/>
    <p:sldId id="353" r:id="rId3"/>
    <p:sldId id="271" r:id="rId4"/>
    <p:sldId id="426" r:id="rId5"/>
    <p:sldId id="427" r:id="rId6"/>
    <p:sldId id="428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44" r:id="rId17"/>
    <p:sldId id="439" r:id="rId18"/>
    <p:sldId id="440" r:id="rId19"/>
    <p:sldId id="441" r:id="rId20"/>
    <p:sldId id="443" r:id="rId21"/>
    <p:sldId id="442" r:id="rId22"/>
    <p:sldId id="445" r:id="rId23"/>
    <p:sldId id="446" r:id="rId24"/>
    <p:sldId id="447" r:id="rId25"/>
    <p:sldId id="448" r:id="rId26"/>
    <p:sldId id="449" r:id="rId27"/>
    <p:sldId id="45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82" autoAdjust="0"/>
    <p:restoredTop sz="94688"/>
  </p:normalViewPr>
  <p:slideViewPr>
    <p:cSldViewPr snapToGrid="0" snapToObjects="1">
      <p:cViewPr varScale="1">
        <p:scale>
          <a:sx n="60" d="100"/>
          <a:sy n="60" d="100"/>
        </p:scale>
        <p:origin x="136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42FB-3590-FE44-84BA-3773BB007D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9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942FB-3590-FE44-84BA-3773BB007D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ved=0ahUKEwjx1Y7k35_VAhWsLcAKHfJsC8cQjRwIBw&amp;url=https://www.irishhistorycompressed.com/significant-commas-in-irish-history/&amp;psig=AFQjCNEoUuXOU3Lio8xrCaAspRz8Qrx94w&amp;ust=15009111125641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.uk/url?sa=i&amp;rct=j&amp;q=&amp;esrc=s&amp;source=images&amp;cd=&amp;ved=0ahUKEwjXifDw35_VAhXICsAKHdLeAH4QjRwIBw&amp;url=http://lacasamorett.com/foxgallery/comma-clipart.html&amp;psig=AFQjCNEoUuXOU3Lio8xrCaAspRz8Qrx94w&amp;ust=15009111125641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www.google.co.uk/url?sa=i&amp;rct=j&amp;q=&amp;esrc=s&amp;source=images&amp;cd=&amp;ved=0ahUKEwiP8OT835_VAhVpJcAKHSpTBcYQjRwIBw&amp;url=https://www.tes.com/lessons/dLRK71oYysBljA/punctuation-marks&amp;psig=AFQjCNEoUuXOU3Lio8xrCaAspRz8Qrx94w&amp;ust=150091111256410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0999" y="469901"/>
            <a:ext cx="4692757" cy="5614876"/>
          </a:xfrm>
        </p:spPr>
        <p:txBody>
          <a:bodyPr>
            <a:normAutofit fontScale="92500" lnSpcReduction="20000"/>
          </a:bodyPr>
          <a:lstStyle/>
          <a:p>
            <a:endParaRPr lang="en-US" sz="2800" b="1" dirty="0"/>
          </a:p>
          <a:p>
            <a:r>
              <a:rPr lang="en-US" sz="2800" b="1" dirty="0"/>
              <a:t>Core Course </a:t>
            </a:r>
          </a:p>
          <a:p>
            <a:r>
              <a:rPr lang="en-US" sz="2800" b="1" dirty="0"/>
              <a:t>S1 – 2/3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Sentence structure – phrases, clauses, simple, compound, complex, statements, questions, exclamation, command, parenthesis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Higher order reading strategies – predicting, monitoring, </a:t>
            </a:r>
            <a:r>
              <a:rPr lang="en-US" sz="2800" dirty="0" err="1"/>
              <a:t>summarising</a:t>
            </a:r>
            <a:r>
              <a:rPr lang="en-US" sz="2800" dirty="0"/>
              <a:t>, connecting, </a:t>
            </a:r>
            <a:r>
              <a:rPr lang="en-US" sz="2800" dirty="0" err="1"/>
              <a:t>visualising</a:t>
            </a:r>
            <a:r>
              <a:rPr lang="en-US" sz="2800" dirty="0"/>
              <a:t>, questioning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Punctuation – apostrophes and commas (homework)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Practice exercise 1 – ‘Drummer Boy’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5A7A106-77CF-457A-A287-D17B60791AB8}"/>
              </a:ext>
            </a:extLst>
          </p:cNvPr>
          <p:cNvSpPr txBox="1">
            <a:spLocks/>
          </p:cNvSpPr>
          <p:nvPr/>
        </p:nvSpPr>
        <p:spPr>
          <a:xfrm>
            <a:off x="330200" y="469900"/>
            <a:ext cx="38608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I can select and use the strategies and resources  I find most useful before  I read, and as I read, to monitor and check my understanding.  LIT 3-13a</a:t>
            </a:r>
          </a:p>
          <a:p>
            <a:r>
              <a:rPr lang="en-GB" sz="2000" b="1" dirty="0"/>
              <a:t>Through developing my knowledge of context clues, punctuation, grammar and layout, I can read unfamiliar texts with increasing fluency, understanding and expression. ENG 3-12a</a:t>
            </a:r>
          </a:p>
          <a:p>
            <a:r>
              <a:rPr lang="en-GB" sz="2000" b="1" dirty="0"/>
              <a:t>To show my understanding across different areas of learning, I can:  identify and consider the purpose, main concerns or concepts and use supporting detail;   make inferences from key statements; and  identify and discuss similarities and differences between different types of text. LIT 3-16a</a:t>
            </a:r>
          </a:p>
          <a:p>
            <a:r>
              <a:rPr lang="en-GB" sz="2000" b="1" dirty="0"/>
              <a:t>As appropriate to my purpose and type of text, I can punctuate and structure different types of sentences with sufficient accuracy… 3-22a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553C0-3FC1-406E-984D-6CCAEADAF648}"/>
              </a:ext>
            </a:extLst>
          </p:cNvPr>
          <p:cNvSpPr txBox="1"/>
          <p:nvPr/>
        </p:nvSpPr>
        <p:spPr>
          <a:xfrm>
            <a:off x="0" y="64066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Resources designed by Jennifer Higgins</a:t>
            </a:r>
          </a:p>
        </p:txBody>
      </p:sp>
    </p:spTree>
    <p:extLst>
      <p:ext uri="{BB962C8B-B14F-4D97-AF65-F5344CB8AC3E}">
        <p14:creationId xmlns:p14="http://schemas.microsoft.com/office/powerpoint/2010/main" val="122260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1673352"/>
            <a:ext cx="8290558" cy="4879006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/>
              <a:t>A parenthesis is an </a:t>
            </a:r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explanation or a piece of extra information included within a sentence</a:t>
            </a:r>
            <a:r>
              <a:rPr lang="en-GB" sz="3200" dirty="0"/>
              <a:t>. It can be </a:t>
            </a:r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separated from the main sentence by being put between a pair of commas, a pair of dashes or a pair of brackets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r>
              <a:rPr lang="en-GB" sz="3200" dirty="0"/>
              <a:t>If you take away the words in parenthesis, the rest of the sentence </a:t>
            </a:r>
            <a:r>
              <a:rPr lang="en-GB" sz="3200" b="1" dirty="0">
                <a:solidFill>
                  <a:schemeClr val="accent6">
                    <a:lumMod val="50000"/>
                  </a:schemeClr>
                </a:solidFill>
              </a:rPr>
              <a:t>will still make complete sense</a:t>
            </a:r>
            <a:r>
              <a:rPr lang="en-GB" sz="3200" dirty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>
            <a:normAutofit/>
          </a:bodyPr>
          <a:lstStyle/>
          <a:p>
            <a:pPr>
              <a:tabLst>
                <a:tab pos="3949700" algn="l"/>
              </a:tabLst>
            </a:pPr>
            <a:r>
              <a:rPr lang="en-US" sz="6000" b="1" dirty="0"/>
              <a:t>Parenthesis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D0A37-44A9-43E7-9353-70D09CA37D4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54897" y="215837"/>
            <a:ext cx="847725" cy="13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3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469900"/>
            <a:ext cx="8290558" cy="60824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2800" b="1" dirty="0">
                <a:solidFill>
                  <a:schemeClr val="tx1"/>
                </a:solidFill>
              </a:rPr>
              <a:t>Parenthesis – when to use commas</a:t>
            </a:r>
          </a:p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The pair of commas is used when the separated material is fairly closely related to the main meaning of the sentence</a:t>
            </a:r>
            <a:r>
              <a:rPr lang="en-GB" sz="2800" dirty="0"/>
              <a:t>. For example: Gossip, </a:t>
            </a:r>
            <a:r>
              <a:rPr lang="en-GB" sz="2800" i="1" dirty="0"/>
              <a:t>unlike a river</a:t>
            </a:r>
            <a:r>
              <a:rPr lang="en-GB" sz="2800" dirty="0"/>
              <a:t>, flows both ways. </a:t>
            </a:r>
          </a:p>
          <a:p>
            <a:endParaRPr lang="en-GB" sz="2800" dirty="0"/>
          </a:p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Task 4 – Commas and parenthesis</a:t>
            </a:r>
          </a:p>
          <a:p>
            <a:r>
              <a:rPr lang="en-GB" sz="2800" dirty="0"/>
              <a:t>Write out the following, putting in commas to indicate parenthesis.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He decided having carefully considered the situation to postpone the event until next week.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The law in its majestic equality forbids the rich as well as the poor to sleep under the arches.</a:t>
            </a:r>
            <a:endParaRPr lang="en-GB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5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42900" y="228600"/>
            <a:ext cx="8650222" cy="63237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2800" b="1" dirty="0">
                <a:solidFill>
                  <a:schemeClr val="tx1"/>
                </a:solidFill>
              </a:rPr>
              <a:t>Parenthesis – when to use dashes</a:t>
            </a:r>
          </a:p>
          <a:p>
            <a:pPr>
              <a:buNone/>
            </a:pPr>
            <a:r>
              <a:rPr lang="en-GB" sz="2800" dirty="0"/>
              <a:t>The pair of dashes is used to put 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an after-thought, an interruption or an explanation into a sentence</a:t>
            </a:r>
            <a:r>
              <a:rPr lang="en-GB" sz="2800" dirty="0"/>
              <a:t>. For example: What are known as citrus fruits – </a:t>
            </a:r>
            <a:r>
              <a:rPr lang="en-GB" sz="2800" i="1" dirty="0"/>
              <a:t>oranges, lemons, grapefruits –</a:t>
            </a:r>
            <a:r>
              <a:rPr lang="en-GB" sz="2800" dirty="0"/>
              <a:t> are very rich in vitamin C.</a:t>
            </a:r>
          </a:p>
          <a:p>
            <a:endParaRPr lang="en-GB" sz="2400" dirty="0"/>
          </a:p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Task 5 – Commas and dashes</a:t>
            </a:r>
          </a:p>
          <a:p>
            <a:r>
              <a:rPr lang="en-GB" sz="2800" dirty="0"/>
              <a:t>Write out the following, putting in dashes to indicate parenthesis.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He says I hope he is right that these samples are free.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It’s a very odd thing as odd as can be that whenever Superman is around Clark Kent is missing.</a:t>
            </a:r>
          </a:p>
        </p:txBody>
      </p:sp>
    </p:spTree>
    <p:extLst>
      <p:ext uri="{BB962C8B-B14F-4D97-AF65-F5344CB8AC3E}">
        <p14:creationId xmlns:p14="http://schemas.microsoft.com/office/powerpoint/2010/main" val="284764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42900" y="228600"/>
            <a:ext cx="8650222" cy="6323758"/>
          </a:xfrm>
          <a:prstGeom prst="round2DiagRect">
            <a:avLst>
              <a:gd name="adj1" fmla="val 8442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2800" b="1" dirty="0">
                <a:solidFill>
                  <a:schemeClr val="tx1"/>
                </a:solidFill>
              </a:rPr>
              <a:t>Parenthesis – when to use brackets</a:t>
            </a:r>
          </a:p>
          <a:p>
            <a:r>
              <a:rPr lang="en-GB" sz="2800" dirty="0"/>
              <a:t>The pair of brackets is the strongest form of parenthesis and 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should be reserved for cases where there is a definite intrusion </a:t>
            </a:r>
            <a:r>
              <a:rPr lang="en-GB" sz="2800" dirty="0"/>
              <a:t>(often including a verb) into the thought of the sentence. For example: I took 50p (all I had in my pocket) and handed it to the poppy-seller. </a:t>
            </a:r>
          </a:p>
          <a:p>
            <a:endParaRPr lang="en-GB" sz="2400" dirty="0"/>
          </a:p>
          <a:p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Task 6 – Commas and brackets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He searched the desks all the cupboards were locked and found the missing books.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Smith and Jones </a:t>
            </a:r>
            <a:r>
              <a:rPr lang="en-GB" sz="2800" dirty="0" err="1"/>
              <a:t>Jones</a:t>
            </a:r>
            <a:r>
              <a:rPr lang="en-GB" sz="2800" dirty="0"/>
              <a:t> scored two goals both played a good game.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Fill in the coupon in ink pencil will not do and send it to the competition promoters.</a:t>
            </a:r>
          </a:p>
        </p:txBody>
      </p:sp>
    </p:spTree>
    <p:extLst>
      <p:ext uri="{BB962C8B-B14F-4D97-AF65-F5344CB8AC3E}">
        <p14:creationId xmlns:p14="http://schemas.microsoft.com/office/powerpoint/2010/main" val="4198219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88900"/>
            <a:ext cx="8290558" cy="15875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2800" b="1" dirty="0">
                <a:solidFill>
                  <a:schemeClr val="accent6">
                    <a:lumMod val="50000"/>
                  </a:schemeClr>
                </a:solidFill>
              </a:rPr>
              <a:t>Task 7 – Make the meaning clear</a:t>
            </a:r>
          </a:p>
          <a:p>
            <a:r>
              <a:rPr lang="en-GB" sz="2800" dirty="0"/>
              <a:t>There should be 3 commas in each of the following sentences.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1816100"/>
            <a:ext cx="8290558" cy="49530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GB" sz="2800" dirty="0"/>
              <a:t>If one tells the truth one is sure sooner or later to be found out.</a:t>
            </a:r>
          </a:p>
          <a:p>
            <a:pPr marL="514350" indent="-514350">
              <a:buAutoNum type="arabicPeriod"/>
            </a:pPr>
            <a:r>
              <a:rPr lang="en-GB" sz="2800" dirty="0"/>
              <a:t>When you have eliminated the impossible whatever remains however improbable must be the truth.</a:t>
            </a:r>
          </a:p>
          <a:p>
            <a:pPr marL="514350" indent="-514350">
              <a:buAutoNum type="arabicPeriod"/>
            </a:pPr>
            <a:r>
              <a:rPr lang="en-GB" sz="2800" dirty="0"/>
              <a:t>Life is a dream for the wise a game for the fool a comedy for the rich and a tragedy for the poor.</a:t>
            </a:r>
          </a:p>
          <a:p>
            <a:pPr marL="514350" indent="-514350">
              <a:buAutoNum type="arabicPeriod"/>
            </a:pPr>
            <a:r>
              <a:rPr lang="en-GB" sz="2800" dirty="0"/>
              <a:t>This time it vanished quite slowly beginning with the end of the tail and ending with the grin which had remained some time after the rest of it had gone.</a:t>
            </a:r>
          </a:p>
        </p:txBody>
      </p:sp>
    </p:spTree>
    <p:extLst>
      <p:ext uri="{BB962C8B-B14F-4D97-AF65-F5344CB8AC3E}">
        <p14:creationId xmlns:p14="http://schemas.microsoft.com/office/powerpoint/2010/main" val="256849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42900" y="228600"/>
            <a:ext cx="8650222" cy="63237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2800" b="1" dirty="0">
                <a:solidFill>
                  <a:schemeClr val="accent6">
                    <a:lumMod val="50000"/>
                  </a:schemeClr>
                </a:solidFill>
              </a:rPr>
              <a:t>Correct placing of commas</a:t>
            </a:r>
          </a:p>
          <a:p>
            <a:r>
              <a:rPr lang="en-GB" sz="2800" dirty="0"/>
              <a:t>Take care in the use of a comma. A comma wrongly placed, or omitted, can give a sentence a meaning you did not intend.</a:t>
            </a:r>
          </a:p>
          <a:p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Most of the time travellers worry about losing their luggage.</a:t>
            </a:r>
          </a:p>
          <a:p>
            <a:pPr marL="514350" indent="-514350">
              <a:buAutoNum type="arabicPeriod"/>
            </a:pPr>
            <a:r>
              <a:rPr lang="en-GB" sz="2800" dirty="0"/>
              <a:t>I like cooking dogs and children.</a:t>
            </a:r>
          </a:p>
          <a:p>
            <a:pPr marL="514350" indent="-514350">
              <a:buAutoNum type="arabicPeriod"/>
            </a:pPr>
            <a:r>
              <a:rPr lang="en-GB" sz="2800" dirty="0"/>
              <a:t>Let’s eat Alan.</a:t>
            </a:r>
          </a:p>
          <a:p>
            <a:pPr marL="514350" indent="-514350">
              <a:buAutoNum type="arabicPeriod"/>
            </a:pPr>
            <a:r>
              <a:rPr lang="en-GB" sz="2800" dirty="0"/>
              <a:t>The panda eats shoots and leaves.</a:t>
            </a:r>
          </a:p>
        </p:txBody>
      </p:sp>
    </p:spTree>
    <p:extLst>
      <p:ext uri="{BB962C8B-B14F-4D97-AF65-F5344CB8AC3E}">
        <p14:creationId xmlns:p14="http://schemas.microsoft.com/office/powerpoint/2010/main" val="4025805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21024" y="1519995"/>
            <a:ext cx="5181598" cy="5020290"/>
          </a:xfrm>
          <a:prstGeom prst="round2DiagRect">
            <a:avLst>
              <a:gd name="adj1" fmla="val 11655"/>
              <a:gd name="adj2" fmla="val 0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/>
              <a:t>Starter</a:t>
            </a:r>
            <a:endParaRPr lang="en-US" sz="3200" b="1" dirty="0"/>
          </a:p>
          <a:p>
            <a:endParaRPr lang="is-IS" sz="2800" dirty="0"/>
          </a:p>
          <a:p>
            <a:r>
              <a:rPr lang="is-IS" sz="2800" dirty="0"/>
              <a:t>Between 1 (very poor) and 5 (particularly excellent) how do you feel about using apostrophes?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561412" y="1519995"/>
            <a:ext cx="2860923" cy="5020290"/>
          </a:xfrm>
          <a:prstGeom prst="round2DiagRect">
            <a:avLst>
              <a:gd name="adj1" fmla="val 0"/>
              <a:gd name="adj2" fmla="val 2358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s-IS" sz="1600" b="1" dirty="0"/>
          </a:p>
          <a:p>
            <a:endParaRPr lang="is-IS" sz="1600" b="1" dirty="0"/>
          </a:p>
          <a:p>
            <a:r>
              <a:rPr lang="is-IS" sz="1600" b="1" dirty="0"/>
              <a:t>Learning Intentions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identify the uses of apostrophes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recognise different contexts for using apostrophes</a:t>
            </a:r>
            <a:endParaRPr lang="is-IS" sz="1000" dirty="0"/>
          </a:p>
          <a:p>
            <a:r>
              <a:rPr lang="is-IS" sz="1600" b="1" dirty="0"/>
              <a:t>Success Criteria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create notes that help you to understand apostrophes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correctly correct most sentences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be mostly successful in response to homework task</a:t>
            </a:r>
          </a:p>
          <a:p>
            <a:endParaRPr lang="is-IS" sz="2400" b="1" dirty="0"/>
          </a:p>
          <a:p>
            <a:endParaRPr lang="is-IS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38713B-668D-4015-86E1-5FBF1FA1944A}"/>
              </a:ext>
            </a:extLst>
          </p:cNvPr>
          <p:cNvSpPr txBox="1">
            <a:spLocks/>
          </p:cNvSpPr>
          <p:nvPr/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Apostrophes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C27CA4-7E40-43F5-A43C-465588B14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014" y="50866"/>
            <a:ext cx="1751608" cy="13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56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1879600"/>
            <a:ext cx="8290558" cy="46727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600" b="1" dirty="0"/>
              <a:t>Where does the apostrophe go to show that somebody owns something? </a:t>
            </a:r>
          </a:p>
          <a:p>
            <a:endParaRPr lang="en-GB" sz="3600" b="1" dirty="0"/>
          </a:p>
          <a:p>
            <a:r>
              <a:rPr lang="en-GB" sz="3600" b="1" dirty="0"/>
              <a:t>Ask ‘Who is the owner?’ and put the apostrophe after the last letter of the owner’s name.</a:t>
            </a:r>
            <a:endParaRPr lang="en-GB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>
            <a:normAutofit fontScale="90000"/>
          </a:bodyPr>
          <a:lstStyle/>
          <a:p>
            <a:pPr marL="1524000" indent="-1524000">
              <a:tabLst>
                <a:tab pos="3949700" algn="l"/>
              </a:tabLst>
            </a:pPr>
            <a:r>
              <a:rPr lang="en-US" sz="6000" b="1" dirty="0"/>
              <a:t>2/3 – Apostrophes</a:t>
            </a:r>
            <a:br>
              <a:rPr lang="en-US" sz="6000" b="1" dirty="0"/>
            </a:br>
            <a:r>
              <a:rPr lang="en-US" sz="6000" b="1" dirty="0"/>
              <a:t>(for ownership)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D55609-4316-4B33-9E78-1EEC996B9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450" y="228702"/>
            <a:ext cx="1631950" cy="129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08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469900"/>
            <a:ext cx="8290558" cy="60824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/>
              <a:t>If the owner is singular, put the apostrophe at the end and add s. For example:</a:t>
            </a:r>
          </a:p>
          <a:p>
            <a:pPr lvl="1"/>
            <a:r>
              <a:rPr lang="en-GB" sz="2800" dirty="0"/>
              <a:t>This is the girl’s bag.</a:t>
            </a:r>
          </a:p>
          <a:p>
            <a:pPr lvl="1"/>
            <a:r>
              <a:rPr lang="en-GB" sz="2800" dirty="0"/>
              <a:t>That is Jess’s dog.</a:t>
            </a:r>
          </a:p>
          <a:p>
            <a:pPr lvl="1"/>
            <a:endParaRPr lang="en-GB" sz="2800" b="1" dirty="0"/>
          </a:p>
          <a:p>
            <a:r>
              <a:rPr lang="en-GB" sz="2800" b="1" dirty="0"/>
              <a:t>If the owner is plural, ending in s, put the apostrophe after the s. For example:</a:t>
            </a:r>
          </a:p>
          <a:p>
            <a:pPr lvl="1"/>
            <a:r>
              <a:rPr lang="en-GB" sz="2800" dirty="0"/>
              <a:t>These are the girls’ bags.</a:t>
            </a:r>
          </a:p>
          <a:p>
            <a:pPr lvl="1"/>
            <a:endParaRPr lang="en-GB" sz="2800" b="1" dirty="0"/>
          </a:p>
          <a:p>
            <a:r>
              <a:rPr lang="en-GB" sz="2800" b="1" dirty="0"/>
              <a:t>If the plural does not end in s, for example: men, you still add the apostrophe after the owner’s name and then add s.</a:t>
            </a:r>
          </a:p>
          <a:p>
            <a:pPr lvl="1"/>
            <a:r>
              <a:rPr lang="en-GB" sz="2800" dirty="0"/>
              <a:t>Those are the men’s ties.</a:t>
            </a:r>
          </a:p>
        </p:txBody>
      </p:sp>
    </p:spTree>
    <p:extLst>
      <p:ext uri="{BB962C8B-B14F-4D97-AF65-F5344CB8AC3E}">
        <p14:creationId xmlns:p14="http://schemas.microsoft.com/office/powerpoint/2010/main" val="100540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1117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1. Put the apostrophe in these where necessary.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1587500"/>
            <a:ext cx="8290558" cy="50927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miners lamps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A cats claws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Ladies hairdresser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Teachers lesson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Johns skateboard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teams captain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teams captains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Marys acquaintances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Pop-groups managers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hotels lounge</a:t>
            </a:r>
          </a:p>
        </p:txBody>
      </p:sp>
    </p:spTree>
    <p:extLst>
      <p:ext uri="{BB962C8B-B14F-4D97-AF65-F5344CB8AC3E}">
        <p14:creationId xmlns:p14="http://schemas.microsoft.com/office/powerpoint/2010/main" val="206784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5A7A106-77CF-457A-A287-D17B60791AB8}"/>
              </a:ext>
            </a:extLst>
          </p:cNvPr>
          <p:cNvSpPr txBox="1">
            <a:spLocks/>
          </p:cNvSpPr>
          <p:nvPr/>
        </p:nvSpPr>
        <p:spPr>
          <a:xfrm>
            <a:off x="330200" y="469900"/>
            <a:ext cx="8496300" cy="6121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Note for teacher</a:t>
            </a:r>
          </a:p>
          <a:p>
            <a:endParaRPr lang="en-GB" sz="2000" b="1" dirty="0"/>
          </a:p>
          <a:p>
            <a:r>
              <a:rPr lang="en-GB" sz="2000" b="1" dirty="0"/>
              <a:t>Homework tasks and full lessons exist for:</a:t>
            </a:r>
            <a:endParaRPr lang="en-GB" sz="2000" dirty="0"/>
          </a:p>
          <a:p>
            <a:r>
              <a:rPr lang="en-GB" sz="2000" dirty="0"/>
              <a:t>Commas (1 week)</a:t>
            </a:r>
          </a:p>
          <a:p>
            <a:r>
              <a:rPr lang="en-GB" sz="2000" dirty="0"/>
              <a:t>Apostrophes (2 weeks – homework for each week)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If delivered in S1, during library/homework time, where delivered fortnightly, then this course lasts 6 weeks, or January – end February.</a:t>
            </a:r>
          </a:p>
          <a:p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553C0-3FC1-406E-984D-6CCAEADAF648}"/>
              </a:ext>
            </a:extLst>
          </p:cNvPr>
          <p:cNvSpPr txBox="1"/>
          <p:nvPr/>
        </p:nvSpPr>
        <p:spPr>
          <a:xfrm>
            <a:off x="0" y="64066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Resources designed by Jennifer Higgins</a:t>
            </a:r>
          </a:p>
        </p:txBody>
      </p:sp>
    </p:spTree>
    <p:extLst>
      <p:ext uri="{BB962C8B-B14F-4D97-AF65-F5344CB8AC3E}">
        <p14:creationId xmlns:p14="http://schemas.microsoft.com/office/powerpoint/2010/main" val="2103407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1117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2. Rewrite the following so that an apostrophe is needed to show ownership.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1587500"/>
            <a:ext cx="8290558" cy="50927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tail of the fox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school of the boys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fault of the girl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 Park of St James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sister of the girl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Pay for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food of the café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Headmaster of the school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camp-site of the scouts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report-sheets of the pupils</a:t>
            </a:r>
          </a:p>
        </p:txBody>
      </p:sp>
    </p:spTree>
    <p:extLst>
      <p:ext uri="{BB962C8B-B14F-4D97-AF65-F5344CB8AC3E}">
        <p14:creationId xmlns:p14="http://schemas.microsoft.com/office/powerpoint/2010/main" val="895333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16002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Write out numbers 1 and 2 below, complete with apostrophes; explain why number 3 is complete and does not need an apostrophe.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120900"/>
            <a:ext cx="8290558" cy="45593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Loss of property is not the </a:t>
            </a:r>
            <a:r>
              <a:rPr lang="en-GB" sz="2800" b="1" dirty="0" err="1"/>
              <a:t>companys</a:t>
            </a:r>
            <a:r>
              <a:rPr lang="en-GB" sz="2800" b="1" dirty="0"/>
              <a:t> responsibility.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two companies employees now work for different firms.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/>
              <a:t>The two companies have been formed into one new company. </a:t>
            </a:r>
          </a:p>
        </p:txBody>
      </p:sp>
    </p:spTree>
    <p:extLst>
      <p:ext uri="{BB962C8B-B14F-4D97-AF65-F5344CB8AC3E}">
        <p14:creationId xmlns:p14="http://schemas.microsoft.com/office/powerpoint/2010/main" val="1613967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1879600"/>
            <a:ext cx="8290558" cy="46727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/>
              <a:t>As well as showing ownership, apostrophes are also used </a:t>
            </a:r>
            <a:r>
              <a:rPr lang="en-GB" sz="3200" b="1" dirty="0"/>
              <a:t>to take the place of letters you have removed from words</a:t>
            </a:r>
            <a:r>
              <a:rPr lang="en-GB" sz="3200" dirty="0"/>
              <a:t>.</a:t>
            </a:r>
          </a:p>
          <a:p>
            <a:endParaRPr lang="en-GB" sz="1400" dirty="0"/>
          </a:p>
          <a:p>
            <a:r>
              <a:rPr lang="en-GB" sz="3200" dirty="0"/>
              <a:t>When used this way, the apostrophe is always placed where the missing letters would have been.</a:t>
            </a:r>
          </a:p>
          <a:p>
            <a:endParaRPr lang="en-GB" sz="1400" dirty="0"/>
          </a:p>
          <a:p>
            <a:r>
              <a:rPr lang="en-GB" sz="3200" dirty="0"/>
              <a:t>For example; is n</a:t>
            </a:r>
            <a:r>
              <a:rPr lang="en-GB" sz="3200" dirty="0">
                <a:solidFill>
                  <a:srgbClr val="FF0000"/>
                </a:solidFill>
              </a:rPr>
              <a:t>o</a:t>
            </a:r>
            <a:r>
              <a:rPr lang="en-GB" sz="3200" dirty="0"/>
              <a:t>t = isn</a:t>
            </a:r>
            <a:r>
              <a:rPr lang="en-GB" sz="3200" dirty="0">
                <a:solidFill>
                  <a:srgbClr val="FF0000"/>
                </a:solidFill>
              </a:rPr>
              <a:t>’</a:t>
            </a:r>
            <a:r>
              <a:rPr lang="en-GB" sz="3200" dirty="0"/>
              <a:t>t – the apostrophe goes where the letter ‘o’ was in the word ‘not’.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>
            <a:normAutofit fontScale="90000"/>
          </a:bodyPr>
          <a:lstStyle/>
          <a:p>
            <a:pPr marL="1524000" indent="-1524000">
              <a:tabLst>
                <a:tab pos="3949700" algn="l"/>
              </a:tabLst>
            </a:pPr>
            <a:r>
              <a:rPr lang="en-US" sz="6000" b="1" dirty="0"/>
              <a:t>2/3 – Apostrophes</a:t>
            </a:r>
            <a:br>
              <a:rPr lang="en-US" sz="6000" b="1" dirty="0"/>
            </a:br>
            <a:r>
              <a:rPr lang="en-US" sz="6000" b="1" dirty="0"/>
              <a:t>(for omission)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D55609-4316-4B33-9E78-1EEC996B9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450" y="228702"/>
            <a:ext cx="1631950" cy="129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39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477265" y="1701800"/>
            <a:ext cx="2535935" cy="4596558"/>
          </a:xfrm>
          <a:prstGeom prst="round2DiagRect">
            <a:avLst>
              <a:gd name="adj1" fmla="val 690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I’m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You’re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Mustn’t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Isn’t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Aren’t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Who’s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You’ve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Wouldn’t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663629"/>
            <a:ext cx="5626100" cy="650398"/>
          </a:xfrm>
          <a:prstGeom prst="round2Diag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1– Write out the following in full:</a:t>
            </a:r>
          </a:p>
        </p:txBody>
      </p:sp>
      <p:sp>
        <p:nvSpPr>
          <p:cNvPr id="6" name="Round Diagonal Corner Rectangle 4">
            <a:extLst>
              <a:ext uri="{FF2B5EF4-FFF2-40B4-BE49-F238E27FC236}">
                <a16:creationId xmlns:a16="http://schemas.microsoft.com/office/drawing/2014/main" id="{D1694A4D-8CD7-4445-85CC-7A55FE50F9C7}"/>
              </a:ext>
            </a:extLst>
          </p:cNvPr>
          <p:cNvSpPr/>
          <p:nvPr/>
        </p:nvSpPr>
        <p:spPr>
          <a:xfrm>
            <a:off x="4220465" y="1701800"/>
            <a:ext cx="2815335" cy="4596558"/>
          </a:xfrm>
          <a:prstGeom prst="round2DiagRect">
            <a:avLst>
              <a:gd name="adj1" fmla="val 690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We’re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They’re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Wasn’t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Weren’t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Hasn’t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That’s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Shouldn’t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They’ve</a:t>
            </a:r>
          </a:p>
        </p:txBody>
      </p:sp>
    </p:spTree>
    <p:extLst>
      <p:ext uri="{BB962C8B-B14F-4D97-AF65-F5344CB8AC3E}">
        <p14:creationId xmlns:p14="http://schemas.microsoft.com/office/powerpoint/2010/main" val="2142202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92201" y="1701800"/>
            <a:ext cx="2921000" cy="4596558"/>
          </a:xfrm>
          <a:prstGeom prst="round2DiagRect">
            <a:avLst>
              <a:gd name="adj1" fmla="val 690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GB" sz="3600" dirty="0"/>
              <a:t>Did not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Should not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You had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Where 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It 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Have not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Cannot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/>
              <a:t>We will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663629"/>
            <a:ext cx="5626100" cy="650398"/>
          </a:xfrm>
          <a:prstGeom prst="round2Diag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2 – </a:t>
            </a:r>
            <a:r>
              <a:rPr lang="en-GB" b="1" dirty="0"/>
              <a:t>Use an apostrophe to shorten the following:</a:t>
            </a:r>
            <a:endParaRPr lang="en-US" b="1" dirty="0"/>
          </a:p>
        </p:txBody>
      </p:sp>
      <p:sp>
        <p:nvSpPr>
          <p:cNvPr id="6" name="Round Diagonal Corner Rectangle 4">
            <a:extLst>
              <a:ext uri="{FF2B5EF4-FFF2-40B4-BE49-F238E27FC236}">
                <a16:creationId xmlns:a16="http://schemas.microsoft.com/office/drawing/2014/main" id="{D1694A4D-8CD7-4445-85CC-7A55FE50F9C7}"/>
              </a:ext>
            </a:extLst>
          </p:cNvPr>
          <p:cNvSpPr/>
          <p:nvPr/>
        </p:nvSpPr>
        <p:spPr>
          <a:xfrm>
            <a:off x="4220465" y="1701800"/>
            <a:ext cx="2815335" cy="4596558"/>
          </a:xfrm>
          <a:prstGeom prst="round2DiagRect">
            <a:avLst>
              <a:gd name="adj1" fmla="val 690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What is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I have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Shall not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I had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You will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How is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We have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z="3600" dirty="0"/>
              <a:t>Let us</a:t>
            </a:r>
          </a:p>
        </p:txBody>
      </p:sp>
    </p:spTree>
    <p:extLst>
      <p:ext uri="{BB962C8B-B14F-4D97-AF65-F5344CB8AC3E}">
        <p14:creationId xmlns:p14="http://schemas.microsoft.com/office/powerpoint/2010/main" val="2551983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15494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3. Write out the following conversation between a parent and child, putting in apostrophes where needed.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019300"/>
            <a:ext cx="8290558" cy="46609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/>
              <a:t>‘</a:t>
            </a:r>
            <a:r>
              <a:rPr lang="en-GB" sz="2800" dirty="0" err="1"/>
              <a:t>Whereve</a:t>
            </a:r>
            <a:r>
              <a:rPr lang="en-GB" sz="2800" dirty="0"/>
              <a:t> you been? </a:t>
            </a:r>
            <a:r>
              <a:rPr lang="en-GB" sz="2800" dirty="0" err="1"/>
              <a:t>Ive</a:t>
            </a:r>
            <a:r>
              <a:rPr lang="en-GB" sz="2800" dirty="0"/>
              <a:t> been looking everywhere.’</a:t>
            </a:r>
          </a:p>
          <a:p>
            <a:r>
              <a:rPr lang="en-GB" sz="2800" dirty="0"/>
              <a:t>‘</a:t>
            </a:r>
            <a:r>
              <a:rPr lang="en-GB" sz="2800" dirty="0" err="1"/>
              <a:t>Ive</a:t>
            </a:r>
            <a:r>
              <a:rPr lang="en-GB" sz="2800" dirty="0"/>
              <a:t> been down to the river to see if its wet.’</a:t>
            </a:r>
          </a:p>
          <a:p>
            <a:r>
              <a:rPr lang="en-GB" sz="2800" dirty="0"/>
              <a:t>‘</a:t>
            </a:r>
            <a:r>
              <a:rPr lang="en-GB" sz="2800" dirty="0" err="1"/>
              <a:t>Dont</a:t>
            </a:r>
            <a:r>
              <a:rPr lang="en-GB" sz="2800" dirty="0"/>
              <a:t> you be cheeky to me! Say </a:t>
            </a:r>
            <a:r>
              <a:rPr lang="en-GB" sz="2800" dirty="0" err="1"/>
              <a:t>youre</a:t>
            </a:r>
            <a:r>
              <a:rPr lang="en-GB" sz="2800" dirty="0"/>
              <a:t> sorry!’</a:t>
            </a:r>
          </a:p>
          <a:p>
            <a:r>
              <a:rPr lang="en-GB" sz="2800" dirty="0"/>
              <a:t>‘O.K. </a:t>
            </a:r>
            <a:r>
              <a:rPr lang="en-GB" sz="2800" dirty="0" err="1"/>
              <a:t>Im</a:t>
            </a:r>
            <a:r>
              <a:rPr lang="en-GB" sz="2800" dirty="0"/>
              <a:t> sorry, I </a:t>
            </a:r>
            <a:r>
              <a:rPr lang="en-GB" sz="2800" dirty="0" err="1"/>
              <a:t>didnt</a:t>
            </a:r>
            <a:r>
              <a:rPr lang="en-GB" sz="2800" dirty="0"/>
              <a:t> mean it. </a:t>
            </a:r>
            <a:r>
              <a:rPr lang="en-GB" sz="2800" dirty="0" err="1"/>
              <a:t>Whats</a:t>
            </a:r>
            <a:r>
              <a:rPr lang="en-GB" sz="2800" dirty="0"/>
              <a:t> for dinner?’</a:t>
            </a:r>
          </a:p>
          <a:p>
            <a:r>
              <a:rPr lang="en-GB" sz="2800" dirty="0"/>
              <a:t>‘</a:t>
            </a:r>
            <a:r>
              <a:rPr lang="en-GB" sz="2800" dirty="0" err="1"/>
              <a:t>Therell</a:t>
            </a:r>
            <a:r>
              <a:rPr lang="en-GB" sz="2800" dirty="0"/>
              <a:t> be no supper for you my girl, until </a:t>
            </a:r>
            <a:r>
              <a:rPr lang="en-GB" sz="2800" dirty="0" err="1"/>
              <a:t>youve</a:t>
            </a:r>
            <a:r>
              <a:rPr lang="en-GB" sz="2800" dirty="0"/>
              <a:t> been upstairs and washed your hands.’</a:t>
            </a:r>
          </a:p>
        </p:txBody>
      </p:sp>
    </p:spTree>
    <p:extLst>
      <p:ext uri="{BB962C8B-B14F-4D97-AF65-F5344CB8AC3E}">
        <p14:creationId xmlns:p14="http://schemas.microsoft.com/office/powerpoint/2010/main" val="1448284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24511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4. Here is another conversation between parent and child. Write it out, putting in all the necessary punctuation and altering the underlined words into shortened words with apostrophes.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921000"/>
            <a:ext cx="8290558" cy="37592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GB" sz="2800" dirty="0"/>
              <a:t>Hurry up son or </a:t>
            </a:r>
            <a:r>
              <a:rPr lang="en-GB" sz="2800" u="sng" dirty="0"/>
              <a:t>you will </a:t>
            </a:r>
            <a:r>
              <a:rPr lang="en-GB" sz="2800" dirty="0"/>
              <a:t>be late for school </a:t>
            </a:r>
          </a:p>
          <a:p>
            <a:pPr>
              <a:buNone/>
            </a:pPr>
            <a:r>
              <a:rPr lang="en-GB" sz="2800" dirty="0"/>
              <a:t>I </a:t>
            </a:r>
            <a:r>
              <a:rPr lang="en-GB" sz="2800" u="sng" dirty="0"/>
              <a:t>shall not </a:t>
            </a:r>
            <a:r>
              <a:rPr lang="en-GB" sz="2800" dirty="0"/>
              <a:t>came the reply from the bedroom</a:t>
            </a:r>
          </a:p>
          <a:p>
            <a:pPr>
              <a:buNone/>
            </a:pPr>
            <a:r>
              <a:rPr lang="en-GB" sz="2800" u="sng" dirty="0"/>
              <a:t>What is </a:t>
            </a:r>
            <a:r>
              <a:rPr lang="en-GB" sz="2800" dirty="0"/>
              <a:t>wrong asked his mother</a:t>
            </a:r>
          </a:p>
          <a:p>
            <a:pPr>
              <a:buNone/>
            </a:pPr>
            <a:r>
              <a:rPr lang="en-GB" sz="2800" dirty="0"/>
              <a:t>I </a:t>
            </a:r>
            <a:r>
              <a:rPr lang="en-GB" sz="2800" u="sng" dirty="0"/>
              <a:t>do not </a:t>
            </a:r>
            <a:r>
              <a:rPr lang="en-GB" sz="2800" dirty="0"/>
              <a:t>like the teachers and I </a:t>
            </a:r>
            <a:r>
              <a:rPr lang="en-GB" sz="2800" u="sng" dirty="0"/>
              <a:t>cannot </a:t>
            </a:r>
            <a:r>
              <a:rPr lang="en-GB" sz="2800" dirty="0"/>
              <a:t>stand the kids</a:t>
            </a:r>
          </a:p>
          <a:p>
            <a:pPr>
              <a:buNone/>
            </a:pPr>
            <a:r>
              <a:rPr lang="en-GB" sz="2800" u="sng" dirty="0"/>
              <a:t>I will </a:t>
            </a:r>
            <a:r>
              <a:rPr lang="en-GB" sz="2800" dirty="0"/>
              <a:t>give you two good reasons why you should go</a:t>
            </a:r>
          </a:p>
          <a:p>
            <a:pPr>
              <a:buNone/>
            </a:pPr>
            <a:r>
              <a:rPr lang="en-GB" sz="2800" u="sng" dirty="0"/>
              <a:t>What are </a:t>
            </a:r>
            <a:r>
              <a:rPr lang="en-GB" sz="2800" dirty="0"/>
              <a:t>they inquired the son</a:t>
            </a:r>
          </a:p>
          <a:p>
            <a:pPr>
              <a:buNone/>
            </a:pPr>
            <a:r>
              <a:rPr lang="en-GB" sz="2800" dirty="0"/>
              <a:t>One</a:t>
            </a:r>
            <a:r>
              <a:rPr lang="en-GB" sz="2800" u="sng" dirty="0"/>
              <a:t>: you are </a:t>
            </a:r>
            <a:r>
              <a:rPr lang="en-GB" sz="2800" dirty="0"/>
              <a:t>thirty-five and two: </a:t>
            </a:r>
            <a:r>
              <a:rPr lang="en-GB" sz="2800" u="sng" dirty="0"/>
              <a:t>you have</a:t>
            </a:r>
            <a:r>
              <a:rPr lang="en-GB" sz="2800" dirty="0"/>
              <a:t> just been made headmaster</a:t>
            </a:r>
          </a:p>
        </p:txBody>
      </p:sp>
    </p:spTree>
    <p:extLst>
      <p:ext uri="{BB962C8B-B14F-4D97-AF65-F5344CB8AC3E}">
        <p14:creationId xmlns:p14="http://schemas.microsoft.com/office/powerpoint/2010/main" val="3905516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7493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5. Insert the apostrophe where it should be: </a:t>
            </a: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1257300"/>
            <a:ext cx="8290558" cy="10287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GB" sz="2800" dirty="0"/>
              <a:t>tis, </a:t>
            </a:r>
            <a:r>
              <a:rPr lang="en-GB" sz="2800" dirty="0" err="1"/>
              <a:t>neednt</a:t>
            </a:r>
            <a:r>
              <a:rPr lang="en-GB" sz="2800" dirty="0"/>
              <a:t>, </a:t>
            </a:r>
            <a:r>
              <a:rPr lang="en-GB" sz="2800" dirty="0" err="1"/>
              <a:t>youll</a:t>
            </a:r>
            <a:r>
              <a:rPr lang="en-GB" sz="2800" dirty="0"/>
              <a:t>, Halloween, </a:t>
            </a:r>
            <a:r>
              <a:rPr lang="en-GB" sz="2800" dirty="0" err="1"/>
              <a:t>Ive</a:t>
            </a:r>
            <a:r>
              <a:rPr lang="en-GB" sz="2800" dirty="0"/>
              <a:t>, </a:t>
            </a:r>
            <a:r>
              <a:rPr lang="en-GB" sz="2800" dirty="0" err="1"/>
              <a:t>twas</a:t>
            </a:r>
            <a:r>
              <a:rPr lang="en-GB" sz="2800" dirty="0"/>
              <a:t>, </a:t>
            </a:r>
            <a:r>
              <a:rPr lang="en-GB" sz="2800" dirty="0" err="1"/>
              <a:t>neer</a:t>
            </a:r>
            <a:r>
              <a:rPr lang="en-GB" sz="2800" dirty="0"/>
              <a:t>, </a:t>
            </a:r>
            <a:r>
              <a:rPr lang="en-GB" sz="2800" dirty="0" err="1"/>
              <a:t>oclock</a:t>
            </a:r>
            <a:r>
              <a:rPr lang="en-GB" sz="2800" dirty="0"/>
              <a:t>, don’t.</a:t>
            </a:r>
          </a:p>
        </p:txBody>
      </p:sp>
      <p:sp>
        <p:nvSpPr>
          <p:cNvPr id="7" name="Round Diagonal Corner Rectangle 4">
            <a:extLst>
              <a:ext uri="{FF2B5EF4-FFF2-40B4-BE49-F238E27FC236}">
                <a16:creationId xmlns:a16="http://schemas.microsoft.com/office/drawing/2014/main" id="{690EB0DA-BE36-492F-972D-5E347813FAC4}"/>
              </a:ext>
            </a:extLst>
          </p:cNvPr>
          <p:cNvSpPr/>
          <p:nvPr/>
        </p:nvSpPr>
        <p:spPr>
          <a:xfrm>
            <a:off x="512064" y="3022600"/>
            <a:ext cx="8290558" cy="12700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6. Write out the following sentence making use of the apostrophe for omission:</a:t>
            </a:r>
          </a:p>
        </p:txBody>
      </p:sp>
      <p:sp>
        <p:nvSpPr>
          <p:cNvPr id="8" name="Round Diagonal Corner Rectangle 4">
            <a:extLst>
              <a:ext uri="{FF2B5EF4-FFF2-40B4-BE49-F238E27FC236}">
                <a16:creationId xmlns:a16="http://schemas.microsoft.com/office/drawing/2014/main" id="{E05B7118-E777-46C5-9F6F-F2DC2524689C}"/>
              </a:ext>
            </a:extLst>
          </p:cNvPr>
          <p:cNvSpPr/>
          <p:nvPr/>
        </p:nvSpPr>
        <p:spPr>
          <a:xfrm>
            <a:off x="512064" y="4508500"/>
            <a:ext cx="8290558" cy="10287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GB" sz="2800" dirty="0"/>
              <a:t>We will probably arrive at seven of the clock if there is a convenient bus.</a:t>
            </a:r>
          </a:p>
        </p:txBody>
      </p:sp>
    </p:spTree>
    <p:extLst>
      <p:ext uri="{BB962C8B-B14F-4D97-AF65-F5344CB8AC3E}">
        <p14:creationId xmlns:p14="http://schemas.microsoft.com/office/powerpoint/2010/main" val="370250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3621024" y="1519995"/>
            <a:ext cx="5181598" cy="5020290"/>
          </a:xfrm>
          <a:prstGeom prst="round2DiagRect">
            <a:avLst>
              <a:gd name="adj1" fmla="val 11655"/>
              <a:gd name="adj2" fmla="val 0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b="1" dirty="0"/>
              <a:t>Starter – </a:t>
            </a:r>
            <a:r>
              <a:rPr lang="en-US" sz="3200" b="1" dirty="0"/>
              <a:t>in groups/pairs</a:t>
            </a:r>
          </a:p>
          <a:p>
            <a:endParaRPr lang="is-IS" sz="2800" dirty="0"/>
          </a:p>
          <a:p>
            <a:r>
              <a:rPr lang="is-IS" sz="2800" dirty="0"/>
              <a:t>When should you use a comma?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561412" y="1519995"/>
            <a:ext cx="2860923" cy="5020290"/>
          </a:xfrm>
          <a:prstGeom prst="round2DiagRect">
            <a:avLst>
              <a:gd name="adj1" fmla="val 0"/>
              <a:gd name="adj2" fmla="val 23587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is-IS" sz="1600" b="1" dirty="0"/>
          </a:p>
          <a:p>
            <a:endParaRPr lang="is-IS" sz="1600" b="1" dirty="0"/>
          </a:p>
          <a:p>
            <a:r>
              <a:rPr lang="is-IS" sz="1600" b="1" dirty="0"/>
              <a:t>Learning Intentions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identify the uses of a comma in a sentence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edit sentences to correct poor sentencing</a:t>
            </a:r>
          </a:p>
          <a:p>
            <a:pPr marL="285750" indent="-285750">
              <a:buFontTx/>
              <a:buChar char="-"/>
            </a:pPr>
            <a:endParaRPr lang="is-IS" sz="1000" dirty="0"/>
          </a:p>
          <a:p>
            <a:r>
              <a:rPr lang="is-IS" sz="1600" b="1" dirty="0"/>
              <a:t>Success Criteria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create notes that help you to understand commas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correctly correct most sentences</a:t>
            </a:r>
          </a:p>
          <a:p>
            <a:pPr marL="285750" indent="-285750">
              <a:buFontTx/>
              <a:buChar char="-"/>
            </a:pPr>
            <a:r>
              <a:rPr lang="is-IS" sz="1600" b="1" dirty="0"/>
              <a:t>To be mostly successful in response to homework task</a:t>
            </a:r>
          </a:p>
          <a:p>
            <a:endParaRPr lang="is-IS" sz="2400" b="1" dirty="0"/>
          </a:p>
          <a:p>
            <a:endParaRPr lang="is-IS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38713B-668D-4015-86E1-5FBF1FA1944A}"/>
              </a:ext>
            </a:extLst>
          </p:cNvPr>
          <p:cNvSpPr txBox="1">
            <a:spLocks/>
          </p:cNvSpPr>
          <p:nvPr/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Punctuation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C27CA4-7E40-43F5-A43C-465588B14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014" y="50866"/>
            <a:ext cx="1751608" cy="135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5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1673352"/>
            <a:ext cx="8290558" cy="4879006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dirty="0">
                <a:solidFill>
                  <a:schemeClr val="tx1"/>
                </a:solidFill>
              </a:rPr>
              <a:t>A comma </a:t>
            </a:r>
            <a:r>
              <a:rPr lang="en-GB" altLang="en-US" sz="3600" b="1" dirty="0">
                <a:solidFill>
                  <a:srgbClr val="C00000"/>
                </a:solidFill>
              </a:rPr>
              <a:t>joins or separates elements in a sentence</a:t>
            </a:r>
            <a:r>
              <a:rPr lang="en-GB" altLang="en-US" sz="3600" dirty="0">
                <a:solidFill>
                  <a:schemeClr val="tx1"/>
                </a:solidFill>
              </a:rPr>
              <a:t>.</a:t>
            </a:r>
          </a:p>
          <a:p>
            <a:endParaRPr lang="en-GB" altLang="en-US" sz="3600" dirty="0">
              <a:solidFill>
                <a:schemeClr val="tx1"/>
              </a:solidFill>
            </a:endParaRPr>
          </a:p>
          <a:p>
            <a:r>
              <a:rPr lang="en-GB" altLang="en-US" sz="3600" dirty="0">
                <a:solidFill>
                  <a:schemeClr val="tx1"/>
                </a:solidFill>
              </a:rPr>
              <a:t>Commas </a:t>
            </a:r>
            <a:r>
              <a:rPr lang="en-GB" altLang="en-US" sz="3600" b="1" dirty="0">
                <a:solidFill>
                  <a:srgbClr val="C00000"/>
                </a:solidFill>
              </a:rPr>
              <a:t>clarify information </a:t>
            </a:r>
            <a:r>
              <a:rPr lang="en-GB" altLang="en-US" sz="3600" dirty="0">
                <a:solidFill>
                  <a:schemeClr val="tx1"/>
                </a:solidFill>
              </a:rPr>
              <a:t>by separating words, phrases or clauses. They are used to </a:t>
            </a:r>
            <a:r>
              <a:rPr lang="en-GB" altLang="en-US" sz="3600" b="1" dirty="0">
                <a:solidFill>
                  <a:srgbClr val="C00000"/>
                </a:solidFill>
              </a:rPr>
              <a:t>organise information into groups</a:t>
            </a:r>
            <a:r>
              <a:rPr lang="en-GB" altLang="en-US" sz="3600" dirty="0">
                <a:solidFill>
                  <a:schemeClr val="tx1"/>
                </a:solidFill>
              </a:rPr>
              <a:t>, sorting it so a sentence is understood correctly.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22" y="338430"/>
            <a:ext cx="6870182" cy="1225194"/>
          </a:xfrm>
          <a:prstGeom prst="round2DiagRect">
            <a:avLst/>
          </a:prstGeom>
        </p:spPr>
        <p:txBody>
          <a:bodyPr>
            <a:normAutofit/>
          </a:bodyPr>
          <a:lstStyle/>
          <a:p>
            <a:pPr>
              <a:tabLst>
                <a:tab pos="3949700" algn="l"/>
              </a:tabLst>
            </a:pPr>
            <a:r>
              <a:rPr lang="en-US" sz="6000" b="1" dirty="0"/>
              <a:t>1/3 - Commas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1D0A37-44A9-43E7-9353-70D09CA37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4897" y="215837"/>
            <a:ext cx="847725" cy="134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6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469900"/>
            <a:ext cx="8290558" cy="60824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There are many ways commas are used in sentences:</a:t>
            </a:r>
          </a:p>
          <a:p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b="1" dirty="0">
                <a:solidFill>
                  <a:srgbClr val="C00000"/>
                </a:solidFill>
              </a:rPr>
              <a:t>1. As introductions in a sentence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Once upon a time, there was a garden.</a:t>
            </a:r>
          </a:p>
          <a:p>
            <a:r>
              <a:rPr lang="en-GB" altLang="en-US" sz="3200" b="1" dirty="0">
                <a:solidFill>
                  <a:srgbClr val="C00000"/>
                </a:solidFill>
              </a:rPr>
              <a:t>2. In direct speech</a:t>
            </a:r>
          </a:p>
          <a:p>
            <a:r>
              <a:rPr lang="en-GB" altLang="en-US" sz="3200" dirty="0">
                <a:solidFill>
                  <a:schemeClr val="tx1"/>
                </a:solidFill>
              </a:rPr>
              <a:t>“The flowers,” Lisa said, “are always in bloom in May.”</a:t>
            </a:r>
          </a:p>
          <a:p>
            <a:r>
              <a:rPr lang="en-GB" altLang="en-US" sz="3200" b="1" dirty="0">
                <a:solidFill>
                  <a:srgbClr val="C00000"/>
                </a:solidFill>
              </a:rPr>
              <a:t>3. When someone is spoken to directly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Let’s eat Grandma	Let’s eat, Grandma</a:t>
            </a:r>
            <a:endParaRPr lang="en-GB" altLang="en-US" sz="28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comma clipart">
            <a:hlinkClick r:id="rId2"/>
            <a:extLst>
              <a:ext uri="{FF2B5EF4-FFF2-40B4-BE49-F238E27FC236}">
                <a16:creationId xmlns:a16="http://schemas.microsoft.com/office/drawing/2014/main" id="{F4F1C30F-4EFF-41CF-BF65-A8C04AF5D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4" y="2489200"/>
            <a:ext cx="892556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25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469900"/>
            <a:ext cx="8290558" cy="6082458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dirty="0">
                <a:solidFill>
                  <a:schemeClr val="tx1"/>
                </a:solidFill>
              </a:rPr>
              <a:t>There are many ways commas are used in sentences:</a:t>
            </a:r>
          </a:p>
          <a:p>
            <a:pPr>
              <a:tabLst>
                <a:tab pos="4927600" algn="l"/>
              </a:tabLst>
            </a:pPr>
            <a:endParaRPr lang="en-GB" altLang="en-US" sz="3200" dirty="0">
              <a:solidFill>
                <a:schemeClr val="tx1"/>
              </a:solidFill>
            </a:endParaRPr>
          </a:p>
          <a:p>
            <a:r>
              <a:rPr lang="en-GB" altLang="en-US" sz="3200" b="1" dirty="0">
                <a:solidFill>
                  <a:srgbClr val="C00000"/>
                </a:solidFill>
              </a:rPr>
              <a:t>4. To join clauses together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Walkers turn left, joggers turn right, but cyclists go straight on.</a:t>
            </a:r>
          </a:p>
          <a:p>
            <a:r>
              <a:rPr lang="en-GB" altLang="en-US" sz="3200" b="1" dirty="0">
                <a:solidFill>
                  <a:srgbClr val="C00000"/>
                </a:solidFill>
              </a:rPr>
              <a:t>5. With adjectives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I saw a yellow, flying saucer.</a:t>
            </a:r>
          </a:p>
          <a:p>
            <a:r>
              <a:rPr lang="en-GB" altLang="en-US" sz="3200" i="1" dirty="0">
                <a:solidFill>
                  <a:schemeClr val="tx1"/>
                </a:solidFill>
              </a:rPr>
              <a:t>I saw a blue flying saucer.</a:t>
            </a:r>
            <a:endParaRPr lang="en-GB" sz="2800" dirty="0">
              <a:solidFill>
                <a:srgbClr val="DD4B39"/>
              </a:solidFill>
            </a:endParaRPr>
          </a:p>
          <a:p>
            <a:endParaRPr lang="en-GB" altLang="en-US" sz="2800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Image result for comma clipart">
            <a:hlinkClick r:id="rId2"/>
            <a:extLst>
              <a:ext uri="{FF2B5EF4-FFF2-40B4-BE49-F238E27FC236}">
                <a16:creationId xmlns:a16="http://schemas.microsoft.com/office/drawing/2014/main" id="{2E3F55EF-BD66-461F-957E-98BCB1DD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4030958"/>
            <a:ext cx="1837697" cy="123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mma clipart">
            <a:hlinkClick r:id="rId4"/>
            <a:extLst>
              <a:ext uri="{FF2B5EF4-FFF2-40B4-BE49-F238E27FC236}">
                <a16:creationId xmlns:a16="http://schemas.microsoft.com/office/drawing/2014/main" id="{EAF6AC6F-FA24-4677-BEA8-FBCE9A359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4523">
            <a:off x="6530939" y="1784113"/>
            <a:ext cx="733671" cy="93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47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317500"/>
            <a:ext cx="8290558" cy="17399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rgbClr val="C00000"/>
                </a:solidFill>
              </a:rPr>
              <a:t>6. It separates the different items in a list </a:t>
            </a:r>
          </a:p>
          <a:p>
            <a:r>
              <a:rPr lang="en-GB" sz="3200" i="1" dirty="0"/>
              <a:t>In my swimming bag I carried my towel, shampoo, goggles and costume.</a:t>
            </a:r>
            <a:endParaRPr lang="en-GB" altLang="en-US" sz="2800" i="1" dirty="0">
              <a:solidFill>
                <a:schemeClr val="tx1"/>
              </a:solidFill>
            </a:endParaRP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209800"/>
            <a:ext cx="8290558" cy="44704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</a:rPr>
              <a:t>Task 1 – Put in the commas</a:t>
            </a:r>
          </a:p>
          <a:p>
            <a:pPr marL="514350" indent="-514350">
              <a:buNone/>
            </a:pPr>
            <a:r>
              <a:rPr lang="en-GB" sz="2800" dirty="0"/>
              <a:t>Copy the following sentences, putting commas where</a:t>
            </a:r>
          </a:p>
          <a:p>
            <a:pPr marL="514350" indent="-514350">
              <a:buNone/>
            </a:pPr>
            <a:r>
              <a:rPr lang="en-GB" sz="2800" dirty="0"/>
              <a:t>appropriate.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For Christmas I was given some clothes some books and lots of chocolate.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Italy Germany Norway and Austria are some of the European countries I would like to visit.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Before going to school Fraser had to wash the dishes walk the dog make all the beds and empty the bins.</a:t>
            </a:r>
          </a:p>
        </p:txBody>
      </p:sp>
    </p:spTree>
    <p:extLst>
      <p:ext uri="{BB962C8B-B14F-4D97-AF65-F5344CB8AC3E}">
        <p14:creationId xmlns:p14="http://schemas.microsoft.com/office/powerpoint/2010/main" val="162356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88900"/>
            <a:ext cx="8290558" cy="20574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C00000"/>
                </a:solidFill>
              </a:rPr>
              <a:t>7. It marks off a name or description within a sentence</a:t>
            </a:r>
            <a:r>
              <a:rPr lang="en-GB" sz="2800" dirty="0">
                <a:solidFill>
                  <a:srgbClr val="C00000"/>
                </a:solidFill>
              </a:rPr>
              <a:t>:</a:t>
            </a:r>
            <a:r>
              <a:rPr lang="en-GB" sz="2400" dirty="0">
                <a:solidFill>
                  <a:srgbClr val="C00000"/>
                </a:solidFill>
              </a:rPr>
              <a:t> </a:t>
            </a:r>
          </a:p>
          <a:p>
            <a:r>
              <a:rPr lang="en-GB" sz="2800" i="1" dirty="0"/>
              <a:t>Come here, John, and be quick about it! Miss Smith, the new English teacher, will be starting tomorrow</a:t>
            </a:r>
            <a:r>
              <a:rPr lang="en-GB" sz="2800" dirty="0"/>
              <a:t>.</a:t>
            </a:r>
            <a:endParaRPr lang="en-GB" altLang="en-US" sz="2800" i="1" dirty="0">
              <a:solidFill>
                <a:schemeClr val="tx1"/>
              </a:solidFill>
            </a:endParaRP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298700"/>
            <a:ext cx="8290558" cy="44704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</a:rPr>
              <a:t>Task 2 – Put in the commas</a:t>
            </a:r>
          </a:p>
          <a:p>
            <a:r>
              <a:rPr lang="en-GB" sz="2800" dirty="0"/>
              <a:t>Copy the following sentences, putting commas where appropriate.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Now that I watched that programme Mary I think you were right about it.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John Snow the presenter on Channel 4 News is famous for wearing brightly coloured ties.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After climbing Ben Nevis the highest mountain in Britain Sally believed she could accomplish anything!</a:t>
            </a:r>
          </a:p>
        </p:txBody>
      </p:sp>
    </p:spTree>
    <p:extLst>
      <p:ext uri="{BB962C8B-B14F-4D97-AF65-F5344CB8AC3E}">
        <p14:creationId xmlns:p14="http://schemas.microsoft.com/office/powerpoint/2010/main" val="1117637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512064" y="88900"/>
            <a:ext cx="8290558" cy="20574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C00000"/>
                </a:solidFill>
              </a:rPr>
              <a:t>8. It separates a few words put in as ‘a remark on the side’</a:t>
            </a:r>
          </a:p>
          <a:p>
            <a:r>
              <a:rPr lang="en-GB" sz="2800" dirty="0"/>
              <a:t>I am confident that, no matter how long it takes, you will succeed.</a:t>
            </a:r>
            <a:endParaRPr lang="en-GB" altLang="en-US" sz="2800" i="1" dirty="0">
              <a:solidFill>
                <a:schemeClr val="tx1"/>
              </a:solidFill>
            </a:endParaRPr>
          </a:p>
        </p:txBody>
      </p:sp>
      <p:sp>
        <p:nvSpPr>
          <p:cNvPr id="3" name="Round Diagonal Corner Rectangle 4">
            <a:extLst>
              <a:ext uri="{FF2B5EF4-FFF2-40B4-BE49-F238E27FC236}">
                <a16:creationId xmlns:a16="http://schemas.microsoft.com/office/drawing/2014/main" id="{26EAE558-A755-4B0E-B01C-CF4B9E47DA34}"/>
              </a:ext>
            </a:extLst>
          </p:cNvPr>
          <p:cNvSpPr/>
          <p:nvPr/>
        </p:nvSpPr>
        <p:spPr>
          <a:xfrm>
            <a:off x="512064" y="2298700"/>
            <a:ext cx="8290558" cy="4470400"/>
          </a:xfrm>
          <a:prstGeom prst="round2DiagRect">
            <a:avLst>
              <a:gd name="adj1" fmla="val 0"/>
              <a:gd name="adj2" fmla="val 4545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rgbClr val="C00000"/>
                </a:solidFill>
              </a:rPr>
              <a:t>Task 3 – Put in the commas</a:t>
            </a:r>
          </a:p>
          <a:p>
            <a:pPr>
              <a:buNone/>
            </a:pPr>
            <a:r>
              <a:rPr lang="en-GB" sz="2800" dirty="0"/>
              <a:t>Copy the following sentences, putting commas where appropriate.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You can if possible complete all of your homework on the day it is given.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Many people but not all like to go abroad for at least one holiday a year.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We all should ideally get some exercise every day.</a:t>
            </a:r>
          </a:p>
        </p:txBody>
      </p:sp>
    </p:spTree>
    <p:extLst>
      <p:ext uri="{BB962C8B-B14F-4D97-AF65-F5344CB8AC3E}">
        <p14:creationId xmlns:p14="http://schemas.microsoft.com/office/powerpoint/2010/main" val="189478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5121</TotalTime>
  <Words>2018</Words>
  <Application>Microsoft Office PowerPoint</Application>
  <PresentationFormat>On-screen Show (4:3)</PresentationFormat>
  <Paragraphs>226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1/3 - Commas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Parenthesis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2/3 – Apostrophes (for ownership)</vt:lpstr>
      <vt:lpstr>PowerPoint Presentation</vt:lpstr>
      <vt:lpstr>PowerPoint Presentation</vt:lpstr>
      <vt:lpstr>PowerPoint Presentation</vt:lpstr>
      <vt:lpstr>PowerPoint Presentation</vt:lpstr>
      <vt:lpstr>2/3 – Apostrophes (for omission)</vt:lpstr>
      <vt:lpstr>1– Write out the following in full:</vt:lpstr>
      <vt:lpstr>2 – Use an apostrophe to shorten the following: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Mr Wilkie</cp:lastModifiedBy>
  <cp:revision>145</cp:revision>
  <dcterms:created xsi:type="dcterms:W3CDTF">2015-12-16T20:30:42Z</dcterms:created>
  <dcterms:modified xsi:type="dcterms:W3CDTF">2017-07-24T16:40:11Z</dcterms:modified>
</cp:coreProperties>
</file>