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eg"/>
  <Override PartName="/ppt/notesSlides/notesSlide3.xml" ContentType="application/vnd.openxmlformats-officedocument.presentationml.notesSlide+xml"/>
  <Override PartName="/ppt/media/image12.jpg" ContentType="image/jpeg"/>
  <Override PartName="/ppt/media/image16.jpg" ContentType="image/jpeg"/>
  <Override PartName="/ppt/media/image18.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06" r:id="rId2"/>
    <p:sldId id="337" r:id="rId3"/>
    <p:sldId id="271" r:id="rId4"/>
    <p:sldId id="338" r:id="rId5"/>
    <p:sldId id="272" r:id="rId6"/>
    <p:sldId id="339" r:id="rId7"/>
    <p:sldId id="344" r:id="rId8"/>
    <p:sldId id="341" r:id="rId9"/>
    <p:sldId id="343" r:id="rId10"/>
    <p:sldId id="342" r:id="rId11"/>
    <p:sldId id="345" r:id="rId12"/>
    <p:sldId id="346" r:id="rId13"/>
    <p:sldId id="347" r:id="rId14"/>
    <p:sldId id="348" r:id="rId15"/>
    <p:sldId id="349" r:id="rId16"/>
    <p:sldId id="350" r:id="rId17"/>
    <p:sldId id="351" r:id="rId18"/>
    <p:sldId id="352" r:id="rId19"/>
    <p:sldId id="353" r:id="rId20"/>
    <p:sldId id="355" r:id="rId21"/>
    <p:sldId id="357" r:id="rId22"/>
    <p:sldId id="358" r:id="rId23"/>
    <p:sldId id="354" r:id="rId24"/>
    <p:sldId id="35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88"/>
  </p:normalViewPr>
  <p:slideViewPr>
    <p:cSldViewPr snapToGrid="0" snapToObjects="1">
      <p:cViewPr varScale="1">
        <p:scale>
          <a:sx n="60" d="100"/>
          <a:sy n="60" d="100"/>
        </p:scale>
        <p:origin x="1388"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A10D-0A84-BD41-98D5-772A545410B3}" type="datetimeFigureOut">
              <a:rPr lang="en-US" smtClean="0"/>
              <a:pPr/>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942FB-3590-FE44-84BA-3773BB007D67}" type="slidenum">
              <a:rPr lang="en-US" smtClean="0"/>
              <a:pPr/>
              <a:t>‹#›</a:t>
            </a:fld>
            <a:endParaRPr lang="en-US"/>
          </a:p>
        </p:txBody>
      </p:sp>
    </p:spTree>
    <p:extLst>
      <p:ext uri="{BB962C8B-B14F-4D97-AF65-F5344CB8AC3E}">
        <p14:creationId xmlns:p14="http://schemas.microsoft.com/office/powerpoint/2010/main" val="12101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Resources adapted from:  Highland Literacy, New South Wales Reading Comprehension</a:t>
            </a:r>
          </a:p>
        </p:txBody>
      </p:sp>
      <p:sp>
        <p:nvSpPr>
          <p:cNvPr id="4" name="Slide Number Placeholder 3"/>
          <p:cNvSpPr>
            <a:spLocks noGrp="1"/>
          </p:cNvSpPr>
          <p:nvPr>
            <p:ph type="sldNum" sz="quarter" idx="10"/>
          </p:nvPr>
        </p:nvSpPr>
        <p:spPr/>
        <p:txBody>
          <a:bodyPr/>
          <a:lstStyle/>
          <a:p>
            <a:fld id="{AD3942FB-3590-FE44-84BA-3773BB007D67}" type="slidenum">
              <a:rPr lang="en-US" smtClean="0"/>
              <a:pPr/>
              <a:t>1</a:t>
            </a:fld>
            <a:endParaRPr lang="en-US"/>
          </a:p>
        </p:txBody>
      </p:sp>
    </p:spTree>
    <p:extLst>
      <p:ext uri="{BB962C8B-B14F-4D97-AF65-F5344CB8AC3E}">
        <p14:creationId xmlns:p14="http://schemas.microsoft.com/office/powerpoint/2010/main" val="304313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2</a:t>
            </a:fld>
            <a:endParaRPr lang="en-US"/>
          </a:p>
        </p:txBody>
      </p:sp>
    </p:spTree>
    <p:extLst>
      <p:ext uri="{BB962C8B-B14F-4D97-AF65-F5344CB8AC3E}">
        <p14:creationId xmlns:p14="http://schemas.microsoft.com/office/powerpoint/2010/main" val="326758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7</a:t>
            </a:fld>
            <a:endParaRPr lang="en-US"/>
          </a:p>
        </p:txBody>
      </p:sp>
    </p:spTree>
    <p:extLst>
      <p:ext uri="{BB962C8B-B14F-4D97-AF65-F5344CB8AC3E}">
        <p14:creationId xmlns:p14="http://schemas.microsoft.com/office/powerpoint/2010/main" val="81840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7354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9268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7525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248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04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F1B167-C30D-4746-AC8A-A027746CFAD4}"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917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F1B167-C30D-4746-AC8A-A027746CFAD4}" type="datetimeFigureOut">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91253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B167-C30D-4746-AC8A-A027746CFAD4}" type="datetimeFigureOut">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4576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500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2921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B167-C30D-4746-AC8A-A027746CFAD4}" type="datetimeFigureOut">
              <a:rPr lang="en-US" smtClean="0"/>
              <a:pPr/>
              <a:t>8/2/2017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79B8B-19BA-C64E-9954-FBF7BC0BAF11}" type="slidenum">
              <a:rPr lang="en-US" smtClean="0"/>
              <a:pPr/>
              <a:t>‹#›</a:t>
            </a:fld>
            <a:endParaRPr lang="en-US"/>
          </a:p>
        </p:txBody>
      </p:sp>
    </p:spTree>
    <p:extLst>
      <p:ext uri="{BB962C8B-B14F-4D97-AF65-F5344CB8AC3E}">
        <p14:creationId xmlns:p14="http://schemas.microsoft.com/office/powerpoint/2010/main" val="85964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gres&amp;cd=&amp;ved=0ahUKEwiBtcjjsJ_VAhUGtxQKHZGUAhMQjRwIBw&amp;url=http://www.okclipart.com/Prediction-Clip-Art30zojxudcs/&amp;psig=AFQjCNEyjAq1LgxI-sFbrJwqM_UKklVTfQ&amp;ust=1500898505364084"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iRp9GctJ_VAhXMcRQKHVHNBskQjRwIBw&amp;url=https://www.cocredo.co.uk/services/monitoring&amp;psig=AFQjCNEZuD6uIHaRQ1H7fuVgtiEpOYWsPQ&amp;ust=1500899425318728"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iip5qrtZ_VAhVLvRoKHZSBCD8QjRwIBw&amp;url=http://room19bhbint.weebly.com/summarising.html&amp;psig=AFQjCNFavzaCOzqMibAk7TLX8LqZllw7UA&amp;ust=1500899721590397"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0999" y="469901"/>
            <a:ext cx="4692757" cy="5614876"/>
          </a:xfrm>
        </p:spPr>
        <p:txBody>
          <a:bodyPr>
            <a:normAutofit fontScale="92500" lnSpcReduction="20000"/>
          </a:bodyPr>
          <a:lstStyle/>
          <a:p>
            <a:endParaRPr lang="en-US" sz="2800" b="1" dirty="0"/>
          </a:p>
          <a:p>
            <a:r>
              <a:rPr lang="en-US" sz="2800" b="1" dirty="0"/>
              <a:t>Core Course </a:t>
            </a:r>
          </a:p>
          <a:p>
            <a:r>
              <a:rPr lang="en-US" sz="2800" b="1" dirty="0"/>
              <a:t>S1 – 2/3</a:t>
            </a:r>
          </a:p>
          <a:p>
            <a:pPr marL="457200" lvl="0" indent="-457200" algn="l">
              <a:buFont typeface="Arial" panose="020B0604020202020204" pitchFamily="34" charset="0"/>
              <a:buChar char="•"/>
            </a:pPr>
            <a:r>
              <a:rPr lang="en-GB" sz="2800" dirty="0"/>
              <a:t>Sentence structure – phrases, clauses, simple, compound, complex, statements, questions, exclamation, command, parenthesis</a:t>
            </a:r>
          </a:p>
          <a:p>
            <a:pPr marL="457200" lvl="0" indent="-457200" algn="l">
              <a:buFont typeface="Arial" panose="020B0604020202020204" pitchFamily="34" charset="0"/>
              <a:buChar char="•"/>
            </a:pPr>
            <a:r>
              <a:rPr lang="en-US" sz="2800" dirty="0">
                <a:solidFill>
                  <a:srgbClr val="FF0000"/>
                </a:solidFill>
              </a:rPr>
              <a:t>Higher order reading strategies – predicting, monitoring, </a:t>
            </a:r>
            <a:r>
              <a:rPr lang="en-US" sz="2800" dirty="0" err="1">
                <a:solidFill>
                  <a:srgbClr val="FF0000"/>
                </a:solidFill>
              </a:rPr>
              <a:t>summarising</a:t>
            </a:r>
            <a:r>
              <a:rPr lang="en-US" sz="2800" dirty="0">
                <a:solidFill>
                  <a:srgbClr val="FF0000"/>
                </a:solidFill>
              </a:rPr>
              <a:t>, connecting, </a:t>
            </a:r>
            <a:r>
              <a:rPr lang="en-US" sz="2800" dirty="0" err="1">
                <a:solidFill>
                  <a:srgbClr val="FF0000"/>
                </a:solidFill>
              </a:rPr>
              <a:t>visualising</a:t>
            </a:r>
            <a:r>
              <a:rPr lang="en-US" sz="2800" dirty="0">
                <a:solidFill>
                  <a:srgbClr val="FF0000"/>
                </a:solidFill>
              </a:rPr>
              <a:t>, questioning </a:t>
            </a:r>
          </a:p>
          <a:p>
            <a:pPr marL="457200" lvl="0" indent="-457200" algn="l">
              <a:buFont typeface="Arial" panose="020B0604020202020204" pitchFamily="34" charset="0"/>
              <a:buChar char="•"/>
            </a:pPr>
            <a:r>
              <a:rPr lang="en-US" sz="2800" dirty="0"/>
              <a:t>Punctuation – apostrophes and commas (homework)</a:t>
            </a:r>
          </a:p>
          <a:p>
            <a:pPr marL="457200" indent="-457200" algn="l">
              <a:buFont typeface="Arial" panose="020B0604020202020204" pitchFamily="34" charset="0"/>
              <a:buChar char="•"/>
            </a:pPr>
            <a:r>
              <a:rPr lang="en-US" sz="2800" dirty="0"/>
              <a:t>Practice exercise 1 – ‘Drummer Boy’</a:t>
            </a:r>
          </a:p>
          <a:p>
            <a:pPr marL="457200" lvl="0" indent="-457200" algn="l">
              <a:buFont typeface="Arial" panose="020B0604020202020204" pitchFamily="34" charset="0"/>
              <a:buChar char="•"/>
            </a:pPr>
            <a:endParaRPr lang="en-US" sz="2800" dirty="0"/>
          </a:p>
        </p:txBody>
      </p:sp>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3860800" cy="612139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I can select and use the strategies and resources  I find most useful before  I read, and as I read, to monitor and check my understanding.  LIT 3-13a</a:t>
            </a:r>
          </a:p>
          <a:p>
            <a:r>
              <a:rPr lang="en-GB" sz="2000" b="1" dirty="0"/>
              <a:t>Through developing my knowledge of context clues, punctuation, grammar and layout, I can read unfamiliar texts with increasing fluency, understanding and expression. ENG 3-12a</a:t>
            </a:r>
          </a:p>
          <a:p>
            <a:r>
              <a:rPr lang="en-GB" sz="2000" b="1" dirty="0"/>
              <a:t>To show my understanding across different areas of learning, I can:  identify and consider the purpose, main concerns or concepts and use supporting detail;   make inferences from key statements; and  identify and discuss similarities and differences between different types of text. LIT 3-16a</a:t>
            </a:r>
          </a:p>
          <a:p>
            <a:r>
              <a:rPr lang="en-GB" sz="2000" b="1" dirty="0"/>
              <a:t>As appropriate to my purpose and type of text, I can punctuate and structure different types of sentences with sufficient accuracy… 3-22a</a:t>
            </a:r>
          </a:p>
          <a:p>
            <a:endParaRPr lang="en-GB" sz="2000" dirty="0"/>
          </a:p>
          <a:p>
            <a:endParaRPr lang="en-GB" sz="2000" dirty="0"/>
          </a:p>
        </p:txBody>
      </p:sp>
    </p:spTree>
    <p:extLst>
      <p:ext uri="{BB962C8B-B14F-4D97-AF65-F5344CB8AC3E}">
        <p14:creationId xmlns:p14="http://schemas.microsoft.com/office/powerpoint/2010/main" val="12226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4000" dirty="0">
              <a:latin typeface="Arial Rounded MT Bold" panose="020F0704030504030204" pitchFamily="34" charset="0"/>
            </a:endParaRPr>
          </a:p>
          <a:p>
            <a:r>
              <a:rPr lang="en-GB" sz="4000" dirty="0">
                <a:latin typeface="Arial Rounded MT Bold" panose="020F0704030504030204" pitchFamily="34" charset="0"/>
              </a:rPr>
              <a:t>Strategy 2: </a:t>
            </a:r>
          </a:p>
          <a:p>
            <a:r>
              <a:rPr lang="en-GB" sz="4000" dirty="0">
                <a:latin typeface="Arial Rounded MT Bold" panose="020F0704030504030204" pitchFamily="34" charset="0"/>
              </a:rPr>
              <a:t>Predicting</a:t>
            </a:r>
          </a:p>
          <a:p>
            <a:pPr algn="ctr"/>
            <a:endParaRPr lang="en-GB" sz="4000" dirty="0">
              <a:latin typeface="Arial Rounded MT Bold" panose="020F0704030504030204" pitchFamily="34" charset="0"/>
            </a:endParaRPr>
          </a:p>
          <a:p>
            <a:pPr algn="ctr"/>
            <a:r>
              <a:rPr lang="en-GB" sz="2800" dirty="0">
                <a:latin typeface="Arial Rounded MT Bold" panose="020F0704030504030204" pitchFamily="34" charset="0"/>
              </a:rPr>
              <a:t>You use evidence from the text, or your own life, to anticipate what will happen next. </a:t>
            </a: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As you read you adjust what you predict. </a:t>
            </a: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You never just guess.</a:t>
            </a:r>
          </a:p>
        </p:txBody>
      </p:sp>
      <p:pic>
        <p:nvPicPr>
          <p:cNvPr id="7" name="Picture 6">
            <a:extLst>
              <a:ext uri="{FF2B5EF4-FFF2-40B4-BE49-F238E27FC236}">
                <a16:creationId xmlns:a16="http://schemas.microsoft.com/office/drawing/2014/main" id="{BDB16B9F-0B97-4253-9BBA-A6EC0382A969}"/>
              </a:ext>
            </a:extLst>
          </p:cNvPr>
          <p:cNvPicPr>
            <a:picLocks noChangeAspect="1"/>
          </p:cNvPicPr>
          <p:nvPr/>
        </p:nvPicPr>
        <p:blipFill>
          <a:blip r:embed="rId2"/>
          <a:stretch>
            <a:fillRect/>
          </a:stretch>
        </p:blipFill>
        <p:spPr>
          <a:xfrm>
            <a:off x="672284" y="542672"/>
            <a:ext cx="712410" cy="712410"/>
          </a:xfrm>
          <a:prstGeom prst="rect">
            <a:avLst/>
          </a:prstGeom>
        </p:spPr>
      </p:pic>
      <p:pic>
        <p:nvPicPr>
          <p:cNvPr id="4" name="Picture 3">
            <a:extLst>
              <a:ext uri="{FF2B5EF4-FFF2-40B4-BE49-F238E27FC236}">
                <a16:creationId xmlns:a16="http://schemas.microsoft.com/office/drawing/2014/main" id="{4E915F44-D46F-4EAB-92D2-785A3C640D2B}"/>
              </a:ext>
            </a:extLst>
          </p:cNvPr>
          <p:cNvPicPr>
            <a:picLocks noChangeAspect="1"/>
          </p:cNvPicPr>
          <p:nvPr/>
        </p:nvPicPr>
        <p:blipFill>
          <a:blip r:embed="rId3"/>
          <a:stretch>
            <a:fillRect/>
          </a:stretch>
        </p:blipFill>
        <p:spPr>
          <a:xfrm>
            <a:off x="4808780" y="542672"/>
            <a:ext cx="3581241" cy="2685931"/>
          </a:xfrm>
          <a:prstGeom prst="rect">
            <a:avLst/>
          </a:prstGeom>
        </p:spPr>
      </p:pic>
    </p:spTree>
    <p:extLst>
      <p:ext uri="{BB962C8B-B14F-4D97-AF65-F5344CB8AC3E}">
        <p14:creationId xmlns:p14="http://schemas.microsoft.com/office/powerpoint/2010/main" val="285406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r>
              <a:rPr lang="en-GB" sz="2200" dirty="0">
                <a:latin typeface="Arial Rounded MT Bold" panose="020F0704030504030204" pitchFamily="34" charset="0"/>
              </a:rPr>
              <a:t>Examples:</a:t>
            </a:r>
          </a:p>
          <a:p>
            <a:endParaRPr lang="en-GB" sz="2200" dirty="0">
              <a:latin typeface="Arial Rounded MT Bold" panose="020F0704030504030204" pitchFamily="34" charset="0"/>
            </a:endParaRPr>
          </a:p>
          <a:p>
            <a:r>
              <a:rPr lang="en-GB" sz="2200" dirty="0">
                <a:latin typeface="Arial Rounded MT Bold" panose="020F0704030504030204" pitchFamily="34" charset="0"/>
              </a:rPr>
              <a:t>I think this character might be going to jail, because the jury don’t seem to believe anything he is saying in court.</a:t>
            </a:r>
          </a:p>
          <a:p>
            <a:endParaRPr lang="en-GB" sz="2200" dirty="0">
              <a:latin typeface="Arial Rounded MT Bold" panose="020F0704030504030204" pitchFamily="34" charset="0"/>
            </a:endParaRPr>
          </a:p>
          <a:p>
            <a:r>
              <a:rPr lang="en-GB" sz="2200" dirty="0">
                <a:latin typeface="Arial Rounded MT Bold" panose="020F0704030504030204" pitchFamily="34" charset="0"/>
              </a:rPr>
              <a:t>I know that usually people who do risky things like this character end up in serious danger, so this will likely happen.</a:t>
            </a:r>
          </a:p>
          <a:p>
            <a:endParaRPr lang="en-GB" sz="2200" dirty="0">
              <a:latin typeface="Arial Rounded MT Bold" panose="020F0704030504030204" pitchFamily="34" charset="0"/>
            </a:endParaRPr>
          </a:p>
          <a:p>
            <a:r>
              <a:rPr lang="en-GB" sz="2200" dirty="0">
                <a:solidFill>
                  <a:schemeClr val="tx1"/>
                </a:solidFill>
                <a:latin typeface="Arial Rounded MT Bold" panose="020F0704030504030204" pitchFamily="34" charset="0"/>
              </a:rPr>
              <a:t>For notes:</a:t>
            </a:r>
          </a:p>
          <a:p>
            <a:r>
              <a:rPr lang="en-GB" sz="2200" dirty="0">
                <a:solidFill>
                  <a:schemeClr val="accent5"/>
                </a:solidFill>
                <a:latin typeface="Arial Rounded MT Bold" panose="020F0704030504030204" pitchFamily="34" charset="0"/>
              </a:rPr>
              <a:t>What do I think will happen next?</a:t>
            </a:r>
          </a:p>
          <a:p>
            <a:r>
              <a:rPr lang="en-GB" sz="2200" dirty="0">
                <a:solidFill>
                  <a:schemeClr val="accent5"/>
                </a:solidFill>
                <a:latin typeface="Arial Rounded MT Bold" panose="020F0704030504030204" pitchFamily="34" charset="0"/>
              </a:rPr>
              <a:t>What words/images do I expect to see in this text?</a:t>
            </a:r>
          </a:p>
          <a:p>
            <a:r>
              <a:rPr lang="en-GB" sz="2200" dirty="0">
                <a:solidFill>
                  <a:schemeClr val="accent5"/>
                </a:solidFill>
                <a:latin typeface="Arial Rounded MT Bold" panose="020F0704030504030204" pitchFamily="34" charset="0"/>
              </a:rPr>
              <a:t>What might happen next? Why do I think this? What helped me to make this prediction?</a:t>
            </a:r>
          </a:p>
          <a:p>
            <a:r>
              <a:rPr lang="en-GB" sz="2200" dirty="0">
                <a:solidFill>
                  <a:schemeClr val="accent5"/>
                </a:solidFill>
                <a:latin typeface="Arial Rounded MT Bold" panose="020F0704030504030204" pitchFamily="34" charset="0"/>
              </a:rPr>
              <a:t>Was my prediction accurate? What evidence do I have?</a:t>
            </a:r>
          </a:p>
          <a:p>
            <a:r>
              <a:rPr lang="en-GB" sz="2200" dirty="0">
                <a:solidFill>
                  <a:schemeClr val="accent5"/>
                </a:solidFill>
                <a:latin typeface="Arial Rounded MT Bold" panose="020F0704030504030204" pitchFamily="34" charset="0"/>
              </a:rPr>
              <a:t>Have I read/seen/heard about this topic anywhere else?</a:t>
            </a:r>
            <a:endParaRPr lang="en-GB" sz="2200" dirty="0">
              <a:latin typeface="Arial Rounded MT Bold" panose="020F0704030504030204" pitchFamily="34" charset="0"/>
            </a:endParaRPr>
          </a:p>
        </p:txBody>
      </p:sp>
    </p:spTree>
    <p:extLst>
      <p:ext uri="{BB962C8B-B14F-4D97-AF65-F5344CB8AC3E}">
        <p14:creationId xmlns:p14="http://schemas.microsoft.com/office/powerpoint/2010/main" val="8479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4000" dirty="0">
              <a:latin typeface="Arial Rounded MT Bold" panose="020F0704030504030204" pitchFamily="34" charset="0"/>
            </a:endParaRPr>
          </a:p>
          <a:p>
            <a:r>
              <a:rPr lang="en-GB" sz="4000" dirty="0">
                <a:latin typeface="Arial Rounded MT Bold" panose="020F0704030504030204" pitchFamily="34" charset="0"/>
              </a:rPr>
              <a:t>Strategy 3: </a:t>
            </a:r>
          </a:p>
          <a:p>
            <a:r>
              <a:rPr lang="en-GB" sz="4000" dirty="0">
                <a:latin typeface="Arial Rounded MT Bold" panose="020F0704030504030204" pitchFamily="34" charset="0"/>
              </a:rPr>
              <a:t>Questioning</a:t>
            </a:r>
          </a:p>
          <a:p>
            <a:pPr algn="ctr"/>
            <a:endParaRPr lang="en-GB" sz="4000" dirty="0">
              <a:latin typeface="Arial Rounded MT Bold" panose="020F0704030504030204" pitchFamily="34" charset="0"/>
            </a:endParaRPr>
          </a:p>
          <a:p>
            <a:pPr algn="ctr"/>
            <a:r>
              <a:rPr lang="en-GB" sz="2800" dirty="0">
                <a:latin typeface="Arial Rounded MT Bold" panose="020F0704030504030204" pitchFamily="34" charset="0"/>
              </a:rPr>
              <a:t>You ask questions when reading and after reading. You answer them in detail to help understand your text more deeply. </a:t>
            </a: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Questions should be asked by yourself, peers, teachers and parents/guardians.</a:t>
            </a:r>
          </a:p>
        </p:txBody>
      </p:sp>
      <p:pic>
        <p:nvPicPr>
          <p:cNvPr id="7" name="Picture 6">
            <a:extLst>
              <a:ext uri="{FF2B5EF4-FFF2-40B4-BE49-F238E27FC236}">
                <a16:creationId xmlns:a16="http://schemas.microsoft.com/office/drawing/2014/main" id="{BDB16B9F-0B97-4253-9BBA-A6EC0382A969}"/>
              </a:ext>
            </a:extLst>
          </p:cNvPr>
          <p:cNvPicPr>
            <a:picLocks noChangeAspect="1"/>
          </p:cNvPicPr>
          <p:nvPr/>
        </p:nvPicPr>
        <p:blipFill>
          <a:blip r:embed="rId2"/>
          <a:stretch>
            <a:fillRect/>
          </a:stretch>
        </p:blipFill>
        <p:spPr>
          <a:xfrm>
            <a:off x="672284" y="542672"/>
            <a:ext cx="712410" cy="712410"/>
          </a:xfrm>
          <a:prstGeom prst="rect">
            <a:avLst/>
          </a:prstGeom>
        </p:spPr>
      </p:pic>
      <p:pic>
        <p:nvPicPr>
          <p:cNvPr id="1026" name="Picture 2" descr="Image result for predicting clipart">
            <a:hlinkClick r:id="rId3"/>
            <a:extLst>
              <a:ext uri="{FF2B5EF4-FFF2-40B4-BE49-F238E27FC236}">
                <a16:creationId xmlns:a16="http://schemas.microsoft.com/office/drawing/2014/main" id="{7B0A9CB2-6080-440A-ABF6-4B755A379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585" y="542672"/>
            <a:ext cx="26860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6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2200" dirty="0">
              <a:latin typeface="Arial Rounded MT Bold" panose="020F0704030504030204" pitchFamily="34" charset="0"/>
            </a:endParaRPr>
          </a:p>
          <a:p>
            <a:endParaRPr lang="en-GB" sz="2200" dirty="0">
              <a:latin typeface="Arial Rounded MT Bold" panose="020F0704030504030204" pitchFamily="34" charset="0"/>
            </a:endParaRPr>
          </a:p>
          <a:p>
            <a:r>
              <a:rPr lang="en-GB" sz="2800" dirty="0">
                <a:solidFill>
                  <a:schemeClr val="tx1"/>
                </a:solidFill>
                <a:latin typeface="Arial Rounded MT Bold" panose="020F0704030504030204" pitchFamily="34" charset="0"/>
              </a:rPr>
              <a:t>For notes:</a:t>
            </a:r>
          </a:p>
          <a:p>
            <a:r>
              <a:rPr lang="en-GB" sz="2800" dirty="0">
                <a:solidFill>
                  <a:schemeClr val="accent5"/>
                </a:solidFill>
                <a:latin typeface="Arial Rounded MT Bold" panose="020F0704030504030204" pitchFamily="34" charset="0"/>
              </a:rPr>
              <a:t>What in the text helped me to know that?</a:t>
            </a:r>
          </a:p>
          <a:p>
            <a:r>
              <a:rPr lang="en-GB" sz="2800" dirty="0">
                <a:solidFill>
                  <a:schemeClr val="accent5"/>
                </a:solidFill>
                <a:latin typeface="Arial Rounded MT Bold" panose="020F0704030504030204" pitchFamily="34" charset="0"/>
              </a:rPr>
              <a:t>How is this text making me feel? Why is that?</a:t>
            </a:r>
          </a:p>
          <a:p>
            <a:r>
              <a:rPr lang="en-GB" sz="2800" dirty="0">
                <a:solidFill>
                  <a:schemeClr val="accent5"/>
                </a:solidFill>
                <a:latin typeface="Arial Rounded MT Bold" panose="020F0704030504030204" pitchFamily="34" charset="0"/>
              </a:rPr>
              <a:t>When I read/viewed/listened to the text did it remind me anything I know about? Why did it remind me of that?</a:t>
            </a:r>
          </a:p>
          <a:p>
            <a:r>
              <a:rPr lang="en-GB" sz="2800" dirty="0">
                <a:solidFill>
                  <a:schemeClr val="accent5"/>
                </a:solidFill>
                <a:latin typeface="Arial Rounded MT Bold" panose="020F0704030504030204" pitchFamily="34" charset="0"/>
              </a:rPr>
              <a:t>What did the author of this text mean by…?</a:t>
            </a:r>
          </a:p>
          <a:p>
            <a:r>
              <a:rPr lang="en-GB" sz="2800" dirty="0">
                <a:solidFill>
                  <a:schemeClr val="accent5"/>
                </a:solidFill>
                <a:latin typeface="Arial Rounded MT Bold" panose="020F0704030504030204" pitchFamily="34" charset="0"/>
              </a:rPr>
              <a:t>Whose point of view is this? What points of view are missing?</a:t>
            </a:r>
          </a:p>
          <a:p>
            <a:r>
              <a:rPr lang="en-GB" sz="2800" dirty="0">
                <a:solidFill>
                  <a:schemeClr val="accent5"/>
                </a:solidFill>
                <a:latin typeface="Arial Rounded MT Bold" panose="020F0704030504030204" pitchFamily="34" charset="0"/>
              </a:rPr>
              <a:t>Is this a reliable text? How do I know this?</a:t>
            </a:r>
          </a:p>
          <a:p>
            <a:r>
              <a:rPr lang="en-GB" sz="2800" dirty="0">
                <a:solidFill>
                  <a:schemeClr val="accent5"/>
                </a:solidFill>
                <a:latin typeface="Arial Rounded MT Bold" panose="020F0704030504030204" pitchFamily="34" charset="0"/>
              </a:rPr>
              <a:t>and many, many more.</a:t>
            </a:r>
          </a:p>
          <a:p>
            <a:endParaRPr lang="en-GB" sz="22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56526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4000" dirty="0">
              <a:latin typeface="Arial Rounded MT Bold" panose="020F0704030504030204" pitchFamily="34" charset="0"/>
            </a:endParaRPr>
          </a:p>
          <a:p>
            <a:r>
              <a:rPr lang="en-GB" sz="4000" dirty="0">
                <a:latin typeface="Arial Rounded MT Bold" panose="020F0704030504030204" pitchFamily="34" charset="0"/>
              </a:rPr>
              <a:t>Strategy 4: </a:t>
            </a:r>
          </a:p>
          <a:p>
            <a:r>
              <a:rPr lang="en-GB" sz="4000" dirty="0">
                <a:latin typeface="Arial Rounded MT Bold" panose="020F0704030504030204" pitchFamily="34" charset="0"/>
              </a:rPr>
              <a:t>Monitoring</a:t>
            </a:r>
          </a:p>
          <a:p>
            <a:pPr algn="ctr"/>
            <a:endParaRPr lang="en-GB" sz="4000" dirty="0">
              <a:latin typeface="Arial Rounded MT Bold" panose="020F0704030504030204" pitchFamily="34" charset="0"/>
            </a:endParaRPr>
          </a:p>
          <a:p>
            <a:pPr algn="ctr"/>
            <a:r>
              <a:rPr lang="en-GB" sz="2800" dirty="0">
                <a:latin typeface="Arial Rounded MT Bold" panose="020F0704030504030204" pitchFamily="34" charset="0"/>
              </a:rPr>
              <a:t>When you get stuck with a text, you stop and think about it. </a:t>
            </a: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You know what to do when you don’t understand something – either a word, an idea, or what’s happening in the text.</a:t>
            </a:r>
          </a:p>
        </p:txBody>
      </p:sp>
      <p:pic>
        <p:nvPicPr>
          <p:cNvPr id="7" name="Picture 6">
            <a:extLst>
              <a:ext uri="{FF2B5EF4-FFF2-40B4-BE49-F238E27FC236}">
                <a16:creationId xmlns:a16="http://schemas.microsoft.com/office/drawing/2014/main" id="{BDB16B9F-0B97-4253-9BBA-A6EC0382A969}"/>
              </a:ext>
            </a:extLst>
          </p:cNvPr>
          <p:cNvPicPr>
            <a:picLocks noChangeAspect="1"/>
          </p:cNvPicPr>
          <p:nvPr/>
        </p:nvPicPr>
        <p:blipFill>
          <a:blip r:embed="rId2"/>
          <a:stretch>
            <a:fillRect/>
          </a:stretch>
        </p:blipFill>
        <p:spPr>
          <a:xfrm>
            <a:off x="672284" y="542672"/>
            <a:ext cx="712410" cy="712410"/>
          </a:xfrm>
          <a:prstGeom prst="rect">
            <a:avLst/>
          </a:prstGeom>
        </p:spPr>
      </p:pic>
      <p:pic>
        <p:nvPicPr>
          <p:cNvPr id="2050" name="Picture 2" descr="Image result for monitoring">
            <a:hlinkClick r:id="rId3"/>
            <a:extLst>
              <a:ext uri="{FF2B5EF4-FFF2-40B4-BE49-F238E27FC236}">
                <a16:creationId xmlns:a16="http://schemas.microsoft.com/office/drawing/2014/main" id="{8DC3DCC5-680A-448C-A08E-1128F0899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315" y="542672"/>
            <a:ext cx="2482517" cy="248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1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2200" dirty="0">
              <a:latin typeface="Arial Rounded MT Bold" panose="020F0704030504030204" pitchFamily="34" charset="0"/>
            </a:endParaRPr>
          </a:p>
          <a:p>
            <a:endParaRPr lang="en-GB" sz="2200" dirty="0">
              <a:latin typeface="Arial Rounded MT Bold" panose="020F0704030504030204" pitchFamily="34" charset="0"/>
            </a:endParaRPr>
          </a:p>
          <a:p>
            <a:r>
              <a:rPr lang="en-GB" sz="2800" dirty="0">
                <a:solidFill>
                  <a:schemeClr val="tx1"/>
                </a:solidFill>
                <a:latin typeface="Arial Rounded MT Bold" panose="020F0704030504030204" pitchFamily="34" charset="0"/>
              </a:rPr>
              <a:t>For notes:</a:t>
            </a:r>
          </a:p>
          <a:p>
            <a:r>
              <a:rPr lang="en-GB" sz="2800" dirty="0">
                <a:solidFill>
                  <a:schemeClr val="accent5"/>
                </a:solidFill>
                <a:latin typeface="Arial Rounded MT Bold" panose="020F0704030504030204" pitchFamily="34" charset="0"/>
              </a:rPr>
              <a:t>Is this making sense?</a:t>
            </a:r>
          </a:p>
          <a:p>
            <a:r>
              <a:rPr lang="en-GB" sz="2800" dirty="0">
                <a:solidFill>
                  <a:schemeClr val="accent5"/>
                </a:solidFill>
                <a:latin typeface="Arial Rounded MT Bold" panose="020F0704030504030204" pitchFamily="34" charset="0"/>
              </a:rPr>
              <a:t>What have I learned reading this?</a:t>
            </a:r>
          </a:p>
          <a:p>
            <a:r>
              <a:rPr lang="en-GB" sz="2800" dirty="0">
                <a:solidFill>
                  <a:schemeClr val="accent5"/>
                </a:solidFill>
                <a:latin typeface="Arial Rounded MT Bold" panose="020F0704030504030204" pitchFamily="34" charset="0"/>
              </a:rPr>
              <a:t>Am I focusing enough? Am I skipping parts?</a:t>
            </a:r>
          </a:p>
          <a:p>
            <a:r>
              <a:rPr lang="en-GB" sz="2800" dirty="0">
                <a:solidFill>
                  <a:schemeClr val="accent5"/>
                </a:solidFill>
                <a:latin typeface="Arial Rounded MT Bold" panose="020F0704030504030204" pitchFamily="34" charset="0"/>
              </a:rPr>
              <a:t>Should I slow down? Speed up?</a:t>
            </a:r>
          </a:p>
          <a:p>
            <a:r>
              <a:rPr lang="en-GB" sz="2800" dirty="0">
                <a:solidFill>
                  <a:schemeClr val="accent5"/>
                </a:solidFill>
                <a:latin typeface="Arial Rounded MT Bold" panose="020F0704030504030204" pitchFamily="34" charset="0"/>
              </a:rPr>
              <a:t>Do I need to re-read/view/listen?</a:t>
            </a:r>
          </a:p>
          <a:p>
            <a:r>
              <a:rPr lang="en-GB" sz="2800" dirty="0">
                <a:solidFill>
                  <a:schemeClr val="accent5"/>
                </a:solidFill>
                <a:latin typeface="Arial Rounded MT Bold" panose="020F0704030504030204" pitchFamily="34" charset="0"/>
              </a:rPr>
              <a:t>What can help me fill in the missing information?</a:t>
            </a:r>
          </a:p>
          <a:p>
            <a:r>
              <a:rPr lang="en-GB" sz="2800" dirty="0">
                <a:solidFill>
                  <a:schemeClr val="accent5"/>
                </a:solidFill>
                <a:latin typeface="Arial Rounded MT Bold" panose="020F0704030504030204" pitchFamily="34" charset="0"/>
              </a:rPr>
              <a:t>Do I need to ask a peer/teacher/parent for help?</a:t>
            </a:r>
          </a:p>
          <a:p>
            <a:r>
              <a:rPr lang="en-GB" sz="2800" dirty="0">
                <a:solidFill>
                  <a:schemeClr val="accent5"/>
                </a:solidFill>
                <a:latin typeface="Arial Rounded MT Bold" panose="020F0704030504030204" pitchFamily="34" charset="0"/>
              </a:rPr>
              <a:t>What does this word mean?</a:t>
            </a:r>
          </a:p>
          <a:p>
            <a:r>
              <a:rPr lang="en-GB" sz="2800" dirty="0">
                <a:solidFill>
                  <a:schemeClr val="accent5"/>
                </a:solidFill>
                <a:latin typeface="Arial Rounded MT Bold" panose="020F0704030504030204" pitchFamily="34" charset="0"/>
              </a:rPr>
              <a:t>Do I need to use a dictionary, thesaurus, and/or Google?</a:t>
            </a:r>
          </a:p>
          <a:p>
            <a:endParaRPr lang="en-GB" sz="22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44512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4000" dirty="0">
              <a:latin typeface="Arial Rounded MT Bold" panose="020F0704030504030204" pitchFamily="34" charset="0"/>
            </a:endParaRPr>
          </a:p>
          <a:p>
            <a:r>
              <a:rPr lang="en-GB" sz="4000" dirty="0">
                <a:latin typeface="Arial Rounded MT Bold" panose="020F0704030504030204" pitchFamily="34" charset="0"/>
              </a:rPr>
              <a:t>Strategy 5: </a:t>
            </a:r>
          </a:p>
          <a:p>
            <a:r>
              <a:rPr lang="en-GB" sz="4000" dirty="0">
                <a:latin typeface="Arial Rounded MT Bold" panose="020F0704030504030204" pitchFamily="34" charset="0"/>
              </a:rPr>
              <a:t>Summarising</a:t>
            </a:r>
          </a:p>
          <a:p>
            <a:pPr algn="ctr"/>
            <a:endParaRPr lang="en-GB" sz="4000" dirty="0">
              <a:latin typeface="Arial Rounded MT Bold" panose="020F0704030504030204" pitchFamily="34" charset="0"/>
            </a:endParaRPr>
          </a:p>
          <a:p>
            <a:pPr algn="ctr"/>
            <a:r>
              <a:rPr lang="en-GB" sz="2800" dirty="0">
                <a:latin typeface="Arial Rounded MT Bold" panose="020F0704030504030204" pitchFamily="34" charset="0"/>
              </a:rPr>
              <a:t>You identify and accumulate the most important ideas and put them into your own words.</a:t>
            </a: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Remember, you can still use common words and proper nouns.</a:t>
            </a:r>
          </a:p>
        </p:txBody>
      </p:sp>
      <p:pic>
        <p:nvPicPr>
          <p:cNvPr id="7" name="Picture 6">
            <a:extLst>
              <a:ext uri="{FF2B5EF4-FFF2-40B4-BE49-F238E27FC236}">
                <a16:creationId xmlns:a16="http://schemas.microsoft.com/office/drawing/2014/main" id="{BDB16B9F-0B97-4253-9BBA-A6EC0382A969}"/>
              </a:ext>
            </a:extLst>
          </p:cNvPr>
          <p:cNvPicPr>
            <a:picLocks noChangeAspect="1"/>
          </p:cNvPicPr>
          <p:nvPr/>
        </p:nvPicPr>
        <p:blipFill>
          <a:blip r:embed="rId2"/>
          <a:stretch>
            <a:fillRect/>
          </a:stretch>
        </p:blipFill>
        <p:spPr>
          <a:xfrm>
            <a:off x="672284" y="542672"/>
            <a:ext cx="712410" cy="712410"/>
          </a:xfrm>
          <a:prstGeom prst="rect">
            <a:avLst/>
          </a:prstGeom>
        </p:spPr>
      </p:pic>
      <p:pic>
        <p:nvPicPr>
          <p:cNvPr id="3074" name="Picture 2" descr="Image result for summarising clipart">
            <a:hlinkClick r:id="rId3"/>
            <a:extLst>
              <a:ext uri="{FF2B5EF4-FFF2-40B4-BE49-F238E27FC236}">
                <a16:creationId xmlns:a16="http://schemas.microsoft.com/office/drawing/2014/main" id="{74495565-65E5-4AB1-9BF3-05D848164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968" y="542672"/>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68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2200" dirty="0">
              <a:latin typeface="Arial Rounded MT Bold" panose="020F0704030504030204" pitchFamily="34" charset="0"/>
            </a:endParaRPr>
          </a:p>
          <a:p>
            <a:endParaRPr lang="en-GB" sz="2200" dirty="0">
              <a:latin typeface="Arial Rounded MT Bold" panose="020F0704030504030204" pitchFamily="34" charset="0"/>
            </a:endParaRPr>
          </a:p>
          <a:p>
            <a:r>
              <a:rPr lang="en-GB" sz="2800" dirty="0">
                <a:solidFill>
                  <a:schemeClr val="tx1"/>
                </a:solidFill>
                <a:latin typeface="Arial Rounded MT Bold" panose="020F0704030504030204" pitchFamily="34" charset="0"/>
              </a:rPr>
              <a:t>For notes:</a:t>
            </a:r>
          </a:p>
          <a:p>
            <a:r>
              <a:rPr lang="en-GB" sz="2400" dirty="0">
                <a:solidFill>
                  <a:schemeClr val="accent5"/>
                </a:solidFill>
                <a:latin typeface="Arial Rounded MT Bold" panose="020F0704030504030204" pitchFamily="34" charset="0"/>
              </a:rPr>
              <a:t>What things will help me summarise this text – list, mind map, note-taking, annotations, etc?</a:t>
            </a:r>
          </a:p>
          <a:p>
            <a:pPr marL="457200" indent="-457200">
              <a:buFontTx/>
              <a:buChar char="-"/>
            </a:pPr>
            <a:r>
              <a:rPr lang="en-GB" sz="2400" dirty="0">
                <a:solidFill>
                  <a:schemeClr val="accent5"/>
                </a:solidFill>
                <a:latin typeface="Arial Rounded MT Bold" panose="020F0704030504030204" pitchFamily="34" charset="0"/>
              </a:rPr>
              <a:t>What are the main ideas and significant details from the reading/viewing/listening?</a:t>
            </a:r>
          </a:p>
          <a:p>
            <a:pPr marL="457200" indent="-457200">
              <a:buFontTx/>
              <a:buChar char="-"/>
            </a:pPr>
            <a:r>
              <a:rPr lang="en-GB" sz="2400" dirty="0">
                <a:solidFill>
                  <a:schemeClr val="accent5"/>
                </a:solidFill>
                <a:latin typeface="Arial Rounded MT Bold" panose="020F0704030504030204" pitchFamily="34" charset="0"/>
              </a:rPr>
              <a:t>If I was to tell someone else about this in a few sentences, what would I tell them?</a:t>
            </a:r>
          </a:p>
          <a:p>
            <a:pPr marL="457200" indent="-457200">
              <a:buFontTx/>
              <a:buChar char="-"/>
            </a:pPr>
            <a:r>
              <a:rPr lang="en-GB" sz="2400" dirty="0">
                <a:solidFill>
                  <a:schemeClr val="accent5"/>
                </a:solidFill>
                <a:latin typeface="Arial Rounded MT Bold" panose="020F0704030504030204" pitchFamily="34" charset="0"/>
              </a:rPr>
              <a:t>What is the main theme? How is it connected to the world beyond the text? </a:t>
            </a:r>
          </a:p>
          <a:p>
            <a:pPr marL="457200" indent="-457200">
              <a:buFontTx/>
              <a:buChar char="-"/>
            </a:pPr>
            <a:r>
              <a:rPr lang="en-GB" sz="2400" dirty="0">
                <a:solidFill>
                  <a:schemeClr val="accent5"/>
                </a:solidFill>
                <a:latin typeface="Arial Rounded MT Bold" panose="020F0704030504030204" pitchFamily="34" charset="0"/>
              </a:rPr>
              <a:t>In what ways does the text relate to the topic I have been investigating?</a:t>
            </a:r>
          </a:p>
          <a:p>
            <a:pPr marL="457200" indent="-457200">
              <a:buFontTx/>
              <a:buChar char="-"/>
            </a:pPr>
            <a:r>
              <a:rPr lang="en-GB" sz="2400" dirty="0">
                <a:solidFill>
                  <a:schemeClr val="accent5"/>
                </a:solidFill>
                <a:latin typeface="Arial Rounded MT Bold" panose="020F0704030504030204" pitchFamily="34" charset="0"/>
              </a:rPr>
              <a:t>Can I create a metaphor for the text I have read?</a:t>
            </a:r>
          </a:p>
          <a:p>
            <a:endParaRPr lang="en-GB" sz="22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04963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4000" dirty="0">
              <a:latin typeface="Arial Rounded MT Bold" panose="020F0704030504030204" pitchFamily="34" charset="0"/>
            </a:endParaRPr>
          </a:p>
          <a:p>
            <a:r>
              <a:rPr lang="en-GB" sz="4000" dirty="0">
                <a:latin typeface="Arial Rounded MT Bold" panose="020F0704030504030204" pitchFamily="34" charset="0"/>
              </a:rPr>
              <a:t>Strategy 6: </a:t>
            </a:r>
          </a:p>
          <a:p>
            <a:r>
              <a:rPr lang="en-GB" sz="4000" dirty="0">
                <a:latin typeface="Arial Rounded MT Bold" panose="020F0704030504030204" pitchFamily="34" charset="0"/>
              </a:rPr>
              <a:t>Visualising</a:t>
            </a:r>
          </a:p>
          <a:p>
            <a:pPr algn="ctr"/>
            <a:endParaRPr lang="en-GB" sz="4000" dirty="0">
              <a:latin typeface="Arial Rounded MT Bold" panose="020F0704030504030204" pitchFamily="34" charset="0"/>
            </a:endParaRPr>
          </a:p>
          <a:p>
            <a:pPr algn="ctr"/>
            <a:r>
              <a:rPr lang="en-GB" sz="2800" dirty="0">
                <a:latin typeface="Arial Rounded MT Bold" panose="020F0704030504030204" pitchFamily="34" charset="0"/>
              </a:rPr>
              <a:t>You can create a mental image from your text. It’s like having a movie in your mind.</a:t>
            </a: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Visualising brings the text to life, engages your imagination and use all of the senses.</a:t>
            </a:r>
          </a:p>
        </p:txBody>
      </p:sp>
      <p:pic>
        <p:nvPicPr>
          <p:cNvPr id="7" name="Picture 6">
            <a:extLst>
              <a:ext uri="{FF2B5EF4-FFF2-40B4-BE49-F238E27FC236}">
                <a16:creationId xmlns:a16="http://schemas.microsoft.com/office/drawing/2014/main" id="{BDB16B9F-0B97-4253-9BBA-A6EC0382A969}"/>
              </a:ext>
            </a:extLst>
          </p:cNvPr>
          <p:cNvPicPr>
            <a:picLocks noChangeAspect="1"/>
          </p:cNvPicPr>
          <p:nvPr/>
        </p:nvPicPr>
        <p:blipFill>
          <a:blip r:embed="rId2"/>
          <a:stretch>
            <a:fillRect/>
          </a:stretch>
        </p:blipFill>
        <p:spPr>
          <a:xfrm>
            <a:off x="672284" y="542672"/>
            <a:ext cx="712410" cy="712410"/>
          </a:xfrm>
          <a:prstGeom prst="rect">
            <a:avLst/>
          </a:prstGeom>
        </p:spPr>
      </p:pic>
      <p:pic>
        <p:nvPicPr>
          <p:cNvPr id="10" name="Picture 9">
            <a:extLst>
              <a:ext uri="{FF2B5EF4-FFF2-40B4-BE49-F238E27FC236}">
                <a16:creationId xmlns:a16="http://schemas.microsoft.com/office/drawing/2014/main" id="{9FAFC94D-7C9E-45D3-8B13-3EE34CFE8B28}"/>
              </a:ext>
            </a:extLst>
          </p:cNvPr>
          <p:cNvPicPr>
            <a:picLocks noChangeAspect="1"/>
          </p:cNvPicPr>
          <p:nvPr/>
        </p:nvPicPr>
        <p:blipFill>
          <a:blip r:embed="rId3"/>
          <a:stretch>
            <a:fillRect/>
          </a:stretch>
        </p:blipFill>
        <p:spPr>
          <a:xfrm>
            <a:off x="6375400" y="735012"/>
            <a:ext cx="1600200" cy="2238375"/>
          </a:xfrm>
          <a:prstGeom prst="rect">
            <a:avLst/>
          </a:prstGeom>
        </p:spPr>
      </p:pic>
      <p:pic>
        <p:nvPicPr>
          <p:cNvPr id="12" name="Picture 11">
            <a:extLst>
              <a:ext uri="{FF2B5EF4-FFF2-40B4-BE49-F238E27FC236}">
                <a16:creationId xmlns:a16="http://schemas.microsoft.com/office/drawing/2014/main" id="{2DCF84A5-D4CC-4814-91DB-5D85540592A8}"/>
              </a:ext>
            </a:extLst>
          </p:cNvPr>
          <p:cNvPicPr>
            <a:picLocks noChangeAspect="1"/>
          </p:cNvPicPr>
          <p:nvPr/>
        </p:nvPicPr>
        <p:blipFill>
          <a:blip r:embed="rId4"/>
          <a:stretch>
            <a:fillRect/>
          </a:stretch>
        </p:blipFill>
        <p:spPr>
          <a:xfrm>
            <a:off x="4293558" y="736599"/>
            <a:ext cx="1600200" cy="2238375"/>
          </a:xfrm>
          <a:prstGeom prst="rect">
            <a:avLst/>
          </a:prstGeom>
        </p:spPr>
      </p:pic>
    </p:spTree>
    <p:extLst>
      <p:ext uri="{BB962C8B-B14F-4D97-AF65-F5344CB8AC3E}">
        <p14:creationId xmlns:p14="http://schemas.microsoft.com/office/powerpoint/2010/main" val="16706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2200" dirty="0">
              <a:latin typeface="Arial Rounded MT Bold" panose="020F0704030504030204" pitchFamily="34" charset="0"/>
            </a:endParaRPr>
          </a:p>
          <a:p>
            <a:endParaRPr lang="en-GB" sz="2200" dirty="0">
              <a:latin typeface="Arial Rounded MT Bold" panose="020F0704030504030204" pitchFamily="34" charset="0"/>
            </a:endParaRPr>
          </a:p>
          <a:p>
            <a:r>
              <a:rPr lang="en-GB" sz="2800" dirty="0">
                <a:solidFill>
                  <a:schemeClr val="tx1"/>
                </a:solidFill>
                <a:latin typeface="Arial Rounded MT Bold" panose="020F0704030504030204" pitchFamily="34" charset="0"/>
              </a:rPr>
              <a:t>For notes:</a:t>
            </a:r>
          </a:p>
          <a:p>
            <a:pPr marL="342900" indent="-342900">
              <a:buFontTx/>
              <a:buChar char="-"/>
            </a:pPr>
            <a:r>
              <a:rPr lang="en-GB" sz="2400" dirty="0">
                <a:solidFill>
                  <a:schemeClr val="accent5"/>
                </a:solidFill>
                <a:latin typeface="Arial Rounded MT Bold" panose="020F0704030504030204" pitchFamily="34" charset="0"/>
              </a:rPr>
              <a:t>What are the pictures I have in my head when I read/view/listen to this text?</a:t>
            </a:r>
          </a:p>
          <a:p>
            <a:pPr marL="342900" indent="-342900">
              <a:buFontTx/>
              <a:buChar char="-"/>
            </a:pPr>
            <a:r>
              <a:rPr lang="en-GB" sz="2400" dirty="0">
                <a:solidFill>
                  <a:schemeClr val="accent5"/>
                </a:solidFill>
                <a:latin typeface="Arial Rounded MT Bold" panose="020F0704030504030204" pitchFamily="34" charset="0"/>
              </a:rPr>
              <a:t>Can I describe the picture or image I made while I read/heard that part?</a:t>
            </a:r>
          </a:p>
          <a:p>
            <a:pPr marL="342900" indent="-342900">
              <a:buFontTx/>
              <a:buChar char="-"/>
            </a:pPr>
            <a:r>
              <a:rPr lang="en-GB" sz="2400" dirty="0">
                <a:solidFill>
                  <a:schemeClr val="accent5"/>
                </a:solidFill>
                <a:latin typeface="Arial Rounded MT Bold" panose="020F0704030504030204" pitchFamily="34" charset="0"/>
              </a:rPr>
              <a:t>How did the picture in my head help me to understand the text?</a:t>
            </a:r>
          </a:p>
          <a:p>
            <a:endParaRPr lang="en-GB" sz="22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32998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8496300" cy="6121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Note for teacher</a:t>
            </a:r>
          </a:p>
          <a:p>
            <a:endParaRPr lang="en-GB" sz="2000" b="1" dirty="0"/>
          </a:p>
          <a:p>
            <a:r>
              <a:rPr lang="en-GB" sz="2000" dirty="0"/>
              <a:t>The approach taken in these lessons is for pupils to </a:t>
            </a:r>
            <a:r>
              <a:rPr lang="en-GB" sz="2000" dirty="0" err="1"/>
              <a:t>refamilarise</a:t>
            </a:r>
            <a:r>
              <a:rPr lang="en-GB" sz="2000" dirty="0"/>
              <a:t> themselves with strategies they will have learned at primary school, and use them independently in their own personal reading. </a:t>
            </a:r>
          </a:p>
          <a:p>
            <a:endParaRPr lang="en-GB" sz="2000" dirty="0"/>
          </a:p>
          <a:p>
            <a:r>
              <a:rPr lang="en-GB" sz="2000" dirty="0"/>
              <a:t>Pupils will create their own personalised bookmarks with the main strategies associated with higher order reading.</a:t>
            </a:r>
          </a:p>
          <a:p>
            <a:endParaRPr lang="en-GB" sz="2000" dirty="0"/>
          </a:p>
          <a:p>
            <a:r>
              <a:rPr lang="en-GB" sz="2000" dirty="0"/>
              <a:t>They should then apply these strategies regularly. An approach could be, when updating their reading journal, for pupils to record which strategy they used, how they used it, and how successful they were. This supports metacognition and allows pupils to take responsibility for their own learning.</a:t>
            </a:r>
          </a:p>
          <a:p>
            <a:endParaRPr lang="en-GB" sz="2000" dirty="0"/>
          </a:p>
          <a:p>
            <a:r>
              <a:rPr lang="en-GB" sz="2000" dirty="0"/>
              <a:t>It is fundamental to regularly reference to pupils how they could use these strategies in other subjects.</a:t>
            </a:r>
          </a:p>
        </p:txBody>
      </p:sp>
      <p:sp>
        <p:nvSpPr>
          <p:cNvPr id="2" name="TextBox 1">
            <a:extLst>
              <a:ext uri="{FF2B5EF4-FFF2-40B4-BE49-F238E27FC236}">
                <a16:creationId xmlns:a16="http://schemas.microsoft.com/office/drawing/2014/main" id="{948553C0-3FC1-406E-984D-6CCAEADAF648}"/>
              </a:ext>
            </a:extLst>
          </p:cNvPr>
          <p:cNvSpPr txBox="1"/>
          <p:nvPr/>
        </p:nvSpPr>
        <p:spPr>
          <a:xfrm>
            <a:off x="0" y="6406634"/>
            <a:ext cx="9144000" cy="369332"/>
          </a:xfrm>
          <a:prstGeom prst="rect">
            <a:avLst/>
          </a:prstGeom>
          <a:noFill/>
        </p:spPr>
        <p:txBody>
          <a:bodyPr wrap="square" rtlCol="0">
            <a:spAutoFit/>
          </a:bodyPr>
          <a:lstStyle/>
          <a:p>
            <a:pPr algn="ctr"/>
            <a:r>
              <a:rPr lang="en-GB" b="1" dirty="0"/>
              <a:t>Resources designed by Michael </a:t>
            </a:r>
            <a:r>
              <a:rPr lang="en-GB" b="1" dirty="0" err="1"/>
              <a:t>Wilkie</a:t>
            </a:r>
            <a:endParaRPr lang="en-GB" b="1" dirty="0"/>
          </a:p>
        </p:txBody>
      </p:sp>
    </p:spTree>
    <p:extLst>
      <p:ext uri="{BB962C8B-B14F-4D97-AF65-F5344CB8AC3E}">
        <p14:creationId xmlns:p14="http://schemas.microsoft.com/office/powerpoint/2010/main" val="210340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4000" dirty="0">
              <a:latin typeface="Arial Rounded MT Bold" panose="020F0704030504030204" pitchFamily="34" charset="0"/>
            </a:endParaRPr>
          </a:p>
          <a:p>
            <a:r>
              <a:rPr lang="en-GB" sz="4000" dirty="0">
                <a:latin typeface="Arial Rounded MT Bold" panose="020F0704030504030204" pitchFamily="34" charset="0"/>
              </a:rPr>
              <a:t>Strategy 7: </a:t>
            </a:r>
          </a:p>
          <a:p>
            <a:r>
              <a:rPr lang="en-GB" sz="4000" dirty="0">
                <a:latin typeface="Arial Rounded MT Bold" panose="020F0704030504030204" pitchFamily="34" charset="0"/>
              </a:rPr>
              <a:t>Skimming and scanning</a:t>
            </a:r>
          </a:p>
          <a:p>
            <a:pPr algn="ctr"/>
            <a:endParaRPr lang="en-GB" sz="4000" dirty="0">
              <a:latin typeface="Arial Rounded MT Bold" panose="020F0704030504030204" pitchFamily="34" charset="0"/>
            </a:endParaRPr>
          </a:p>
          <a:p>
            <a:pPr algn="ctr"/>
            <a:r>
              <a:rPr lang="en-GB" sz="2800" dirty="0">
                <a:latin typeface="Arial Rounded MT Bold" panose="020F0704030504030204" pitchFamily="34" charset="0"/>
              </a:rPr>
              <a:t>Skim when you want to read something quickly to get the main ideas.</a:t>
            </a: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Scan something when you want to read something quickly to find a specific piece of information.</a:t>
            </a:r>
          </a:p>
        </p:txBody>
      </p:sp>
      <p:pic>
        <p:nvPicPr>
          <p:cNvPr id="7" name="Picture 6">
            <a:extLst>
              <a:ext uri="{FF2B5EF4-FFF2-40B4-BE49-F238E27FC236}">
                <a16:creationId xmlns:a16="http://schemas.microsoft.com/office/drawing/2014/main" id="{BDB16B9F-0B97-4253-9BBA-A6EC0382A969}"/>
              </a:ext>
            </a:extLst>
          </p:cNvPr>
          <p:cNvPicPr>
            <a:picLocks noChangeAspect="1"/>
          </p:cNvPicPr>
          <p:nvPr/>
        </p:nvPicPr>
        <p:blipFill>
          <a:blip r:embed="rId2"/>
          <a:stretch>
            <a:fillRect/>
          </a:stretch>
        </p:blipFill>
        <p:spPr>
          <a:xfrm>
            <a:off x="672284" y="542672"/>
            <a:ext cx="712410" cy="712410"/>
          </a:xfrm>
          <a:prstGeom prst="rect">
            <a:avLst/>
          </a:prstGeom>
        </p:spPr>
      </p:pic>
      <p:pic>
        <p:nvPicPr>
          <p:cNvPr id="6" name="Picture 5">
            <a:extLst>
              <a:ext uri="{FF2B5EF4-FFF2-40B4-BE49-F238E27FC236}">
                <a16:creationId xmlns:a16="http://schemas.microsoft.com/office/drawing/2014/main" id="{22925B14-C8D5-4C4B-A527-19FF1E22A8D3}"/>
              </a:ext>
            </a:extLst>
          </p:cNvPr>
          <p:cNvPicPr>
            <a:picLocks noChangeAspect="1"/>
          </p:cNvPicPr>
          <p:nvPr/>
        </p:nvPicPr>
        <p:blipFill>
          <a:blip r:embed="rId3"/>
          <a:stretch>
            <a:fillRect/>
          </a:stretch>
        </p:blipFill>
        <p:spPr>
          <a:xfrm>
            <a:off x="5450529" y="503943"/>
            <a:ext cx="2973742" cy="1679076"/>
          </a:xfrm>
          <a:prstGeom prst="rect">
            <a:avLst/>
          </a:prstGeom>
        </p:spPr>
      </p:pic>
      <p:pic>
        <p:nvPicPr>
          <p:cNvPr id="8" name="Picture 7">
            <a:extLst>
              <a:ext uri="{FF2B5EF4-FFF2-40B4-BE49-F238E27FC236}">
                <a16:creationId xmlns:a16="http://schemas.microsoft.com/office/drawing/2014/main" id="{F7D0658E-D77C-4614-9C2D-022B8B71F961}"/>
              </a:ext>
            </a:extLst>
          </p:cNvPr>
          <p:cNvPicPr>
            <a:picLocks noChangeAspect="1"/>
          </p:cNvPicPr>
          <p:nvPr/>
        </p:nvPicPr>
        <p:blipFill>
          <a:blip r:embed="rId4"/>
          <a:stretch>
            <a:fillRect/>
          </a:stretch>
        </p:blipFill>
        <p:spPr>
          <a:xfrm rot="20892002">
            <a:off x="5828038" y="1250077"/>
            <a:ext cx="965516" cy="328563"/>
          </a:xfrm>
          <a:prstGeom prst="rect">
            <a:avLst/>
          </a:prstGeom>
        </p:spPr>
      </p:pic>
      <p:pic>
        <p:nvPicPr>
          <p:cNvPr id="9" name="Picture 8">
            <a:extLst>
              <a:ext uri="{FF2B5EF4-FFF2-40B4-BE49-F238E27FC236}">
                <a16:creationId xmlns:a16="http://schemas.microsoft.com/office/drawing/2014/main" id="{0B5BA076-C5BE-40B5-BDF2-9DC9920C8420}"/>
              </a:ext>
            </a:extLst>
          </p:cNvPr>
          <p:cNvPicPr>
            <a:picLocks noChangeAspect="1"/>
          </p:cNvPicPr>
          <p:nvPr/>
        </p:nvPicPr>
        <p:blipFill>
          <a:blip r:embed="rId5"/>
          <a:stretch>
            <a:fillRect/>
          </a:stretch>
        </p:blipFill>
        <p:spPr>
          <a:xfrm rot="711427">
            <a:off x="7030646" y="784491"/>
            <a:ext cx="1019451" cy="369801"/>
          </a:xfrm>
          <a:prstGeom prst="rect">
            <a:avLst/>
          </a:prstGeom>
        </p:spPr>
      </p:pic>
    </p:spTree>
    <p:extLst>
      <p:ext uri="{BB962C8B-B14F-4D97-AF65-F5344CB8AC3E}">
        <p14:creationId xmlns:p14="http://schemas.microsoft.com/office/powerpoint/2010/main" val="235826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2200" dirty="0">
              <a:latin typeface="Arial Rounded MT Bold" panose="020F0704030504030204" pitchFamily="34" charset="0"/>
            </a:endParaRPr>
          </a:p>
          <a:p>
            <a:endParaRPr lang="en-GB" sz="2200" dirty="0">
              <a:latin typeface="Arial Rounded MT Bold" panose="020F0704030504030204" pitchFamily="34" charset="0"/>
            </a:endParaRPr>
          </a:p>
          <a:p>
            <a:r>
              <a:rPr lang="en-GB" sz="2800" dirty="0">
                <a:solidFill>
                  <a:schemeClr val="tx1"/>
                </a:solidFill>
                <a:latin typeface="Arial Rounded MT Bold" panose="020F0704030504030204" pitchFamily="34" charset="0"/>
              </a:rPr>
              <a:t>For notes:</a:t>
            </a:r>
          </a:p>
          <a:p>
            <a:pPr marL="342900" indent="-342900">
              <a:buFontTx/>
              <a:buChar char="-"/>
            </a:pPr>
            <a:r>
              <a:rPr lang="en-GB" sz="2400" dirty="0">
                <a:solidFill>
                  <a:schemeClr val="accent5"/>
                </a:solidFill>
                <a:latin typeface="Arial Rounded MT Bold" panose="020F0704030504030204" pitchFamily="34" charset="0"/>
              </a:rPr>
              <a:t>Am I trying to find the main idea quickly or attempting to find a piece of information?</a:t>
            </a:r>
          </a:p>
          <a:p>
            <a:pPr marL="342900" indent="-342900">
              <a:buFontTx/>
              <a:buChar char="-"/>
            </a:pPr>
            <a:r>
              <a:rPr lang="en-GB" sz="2400" dirty="0">
                <a:solidFill>
                  <a:schemeClr val="accent5"/>
                </a:solidFill>
                <a:latin typeface="Arial Rounded MT Bold" panose="020F0704030504030204" pitchFamily="34" charset="0"/>
              </a:rPr>
              <a:t>Is it appropriate to skim and scan in this task?</a:t>
            </a:r>
          </a:p>
          <a:p>
            <a:endParaRPr lang="en-GB" sz="2400" dirty="0">
              <a:solidFill>
                <a:schemeClr val="accent5"/>
              </a:solidFill>
              <a:latin typeface="Arial Rounded MT Bold" panose="020F0704030504030204" pitchFamily="34" charset="0"/>
            </a:endParaRPr>
          </a:p>
          <a:p>
            <a:endParaRPr lang="en-GB" sz="22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96169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5615940"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Remember, </a:t>
            </a:r>
            <a:r>
              <a:rPr lang="en-GB" sz="2800" b="1" dirty="0"/>
              <a:t>you</a:t>
            </a:r>
            <a:r>
              <a:rPr lang="en-GB" sz="2800" dirty="0"/>
              <a:t> need to choose the strategies you think you will </a:t>
            </a:r>
            <a:r>
              <a:rPr lang="en-GB" sz="2800" b="1" dirty="0"/>
              <a:t>help you most in different situation</a:t>
            </a:r>
            <a:r>
              <a:rPr lang="en-GB" sz="2800" dirty="0"/>
              <a:t>s.</a:t>
            </a:r>
          </a:p>
          <a:p>
            <a:endParaRPr lang="en-GB" sz="2800" dirty="0"/>
          </a:p>
          <a:p>
            <a:r>
              <a:rPr lang="en-GB" sz="2800" dirty="0"/>
              <a:t>Some strategies won’t be appropriate to the situation you are in with some texts.</a:t>
            </a:r>
          </a:p>
          <a:p>
            <a:endParaRPr lang="en-GB" sz="2800" dirty="0"/>
          </a:p>
          <a:p>
            <a:r>
              <a:rPr lang="en-GB" sz="2800" dirty="0"/>
              <a:t>You should try to </a:t>
            </a:r>
            <a:r>
              <a:rPr lang="en-GB" sz="2800" b="1" dirty="0"/>
              <a:t>use as many of the strategies</a:t>
            </a:r>
            <a:r>
              <a:rPr lang="en-GB" sz="2800" dirty="0"/>
              <a:t> as possible in the rest of S1, </a:t>
            </a:r>
            <a:r>
              <a:rPr lang="en-GB" sz="2800" b="1" dirty="0"/>
              <a:t>using the questions to help you</a:t>
            </a:r>
            <a:r>
              <a:rPr lang="en-GB" sz="2800" dirty="0"/>
              <a:t>.</a:t>
            </a:r>
          </a:p>
        </p:txBody>
      </p:sp>
      <p:pic>
        <p:nvPicPr>
          <p:cNvPr id="4" name="Picture 3">
            <a:extLst>
              <a:ext uri="{FF2B5EF4-FFF2-40B4-BE49-F238E27FC236}">
                <a16:creationId xmlns:a16="http://schemas.microsoft.com/office/drawing/2014/main" id="{17BB6AA5-65DD-4E79-91E7-09481B2A7D11}"/>
              </a:ext>
            </a:extLst>
          </p:cNvPr>
          <p:cNvPicPr>
            <a:picLocks noChangeAspect="1"/>
          </p:cNvPicPr>
          <p:nvPr/>
        </p:nvPicPr>
        <p:blipFill>
          <a:blip r:embed="rId2"/>
          <a:stretch>
            <a:fillRect/>
          </a:stretch>
        </p:blipFill>
        <p:spPr>
          <a:xfrm>
            <a:off x="6261101" y="651906"/>
            <a:ext cx="2245006" cy="1596059"/>
          </a:xfrm>
          <a:prstGeom prst="rect">
            <a:avLst/>
          </a:prstGeom>
        </p:spPr>
      </p:pic>
    </p:spTree>
    <p:extLst>
      <p:ext uri="{BB962C8B-B14F-4D97-AF65-F5344CB8AC3E}">
        <p14:creationId xmlns:p14="http://schemas.microsoft.com/office/powerpoint/2010/main" val="3229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r"/>
            <a:r>
              <a:rPr lang="en-GB" sz="3600" b="1" u="sng" dirty="0"/>
              <a:t>Guidance for your bookmark</a:t>
            </a:r>
            <a:endParaRPr lang="en-GB" sz="3600" b="1" dirty="0"/>
          </a:p>
          <a:p>
            <a:pPr algn="r"/>
            <a:endParaRPr lang="en-GB" sz="2800" b="1" dirty="0"/>
          </a:p>
          <a:p>
            <a:pPr algn="r"/>
            <a:r>
              <a:rPr lang="en-GB" sz="2800" dirty="0"/>
              <a:t>Focus on </a:t>
            </a:r>
            <a:r>
              <a:rPr lang="en-GB" sz="2800" b="1" dirty="0"/>
              <a:t>information first, decoration second.</a:t>
            </a:r>
          </a:p>
          <a:p>
            <a:pPr algn="r"/>
            <a:endParaRPr lang="en-GB" sz="2800" b="1" dirty="0"/>
          </a:p>
          <a:p>
            <a:pPr algn="r"/>
            <a:r>
              <a:rPr lang="en-GB" sz="2800" b="1" dirty="0"/>
              <a:t>Decide what you will need from each strategy. </a:t>
            </a:r>
          </a:p>
          <a:p>
            <a:pPr algn="r"/>
            <a:r>
              <a:rPr lang="en-GB" sz="2800" b="1" dirty="0"/>
              <a:t>Summarise the main ideas of the strategy </a:t>
            </a:r>
            <a:r>
              <a:rPr lang="en-GB" sz="2800" dirty="0"/>
              <a:t>and</a:t>
            </a:r>
            <a:r>
              <a:rPr lang="en-GB" sz="2800" b="1" dirty="0"/>
              <a:t> choose a few questions </a:t>
            </a:r>
            <a:r>
              <a:rPr lang="en-GB" sz="2800" dirty="0"/>
              <a:t>for each.</a:t>
            </a:r>
          </a:p>
          <a:p>
            <a:pPr algn="r"/>
            <a:endParaRPr lang="en-GB" sz="2800" b="1" dirty="0"/>
          </a:p>
          <a:p>
            <a:pPr algn="r"/>
            <a:r>
              <a:rPr lang="en-GB" sz="2800" b="1" dirty="0"/>
              <a:t>You may plan your bookmark beforehand.</a:t>
            </a:r>
          </a:p>
          <a:p>
            <a:pPr algn="r"/>
            <a:r>
              <a:rPr lang="en-GB" sz="2800" b="1" dirty="0"/>
              <a:t>The bookmark will be laminated, and cannot be lost.</a:t>
            </a:r>
            <a:endParaRPr lang="en-GB" sz="2800" dirty="0"/>
          </a:p>
        </p:txBody>
      </p:sp>
      <p:pic>
        <p:nvPicPr>
          <p:cNvPr id="11" name="Picture 10">
            <a:extLst>
              <a:ext uri="{FF2B5EF4-FFF2-40B4-BE49-F238E27FC236}">
                <a16:creationId xmlns:a16="http://schemas.microsoft.com/office/drawing/2014/main" id="{89FCA9CE-4260-4357-B81D-26A81E5EB7A1}"/>
              </a:ext>
            </a:extLst>
          </p:cNvPr>
          <p:cNvPicPr>
            <a:picLocks noChangeAspect="1"/>
          </p:cNvPicPr>
          <p:nvPr/>
        </p:nvPicPr>
        <p:blipFill>
          <a:blip r:embed="rId2"/>
          <a:stretch>
            <a:fillRect/>
          </a:stretch>
        </p:blipFill>
        <p:spPr>
          <a:xfrm>
            <a:off x="838824" y="609600"/>
            <a:ext cx="1220534" cy="1336776"/>
          </a:xfrm>
          <a:prstGeom prst="rect">
            <a:avLst/>
          </a:prstGeom>
        </p:spPr>
      </p:pic>
    </p:spTree>
    <p:extLst>
      <p:ext uri="{BB962C8B-B14F-4D97-AF65-F5344CB8AC3E}">
        <p14:creationId xmlns:p14="http://schemas.microsoft.com/office/powerpoint/2010/main" val="418097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561412" y="1519995"/>
            <a:ext cx="8086838"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2400" b="1" dirty="0"/>
          </a:p>
          <a:p>
            <a:r>
              <a:rPr lang="is-IS" sz="2400" b="1" dirty="0"/>
              <a:t>Learning Intentions</a:t>
            </a:r>
          </a:p>
          <a:p>
            <a:pPr marL="285750" indent="-285750">
              <a:buFontTx/>
              <a:buChar char="-"/>
            </a:pPr>
            <a:r>
              <a:rPr lang="is-IS" sz="2400" dirty="0"/>
              <a:t>To identify strategies to help me to read independently </a:t>
            </a:r>
          </a:p>
          <a:p>
            <a:pPr marL="285750" indent="-285750">
              <a:buFontTx/>
              <a:buChar char="-"/>
            </a:pPr>
            <a:r>
              <a:rPr lang="is-IS" sz="2400" dirty="0"/>
              <a:t>To create a resource I can use to help me easily access reading strategies</a:t>
            </a:r>
          </a:p>
          <a:p>
            <a:endParaRPr lang="is-IS" sz="1200" dirty="0"/>
          </a:p>
          <a:p>
            <a:r>
              <a:rPr lang="is-IS" sz="2400" b="1" dirty="0"/>
              <a:t>Success Criteria</a:t>
            </a:r>
          </a:p>
          <a:p>
            <a:pPr marL="285750" indent="-285750">
              <a:buFontTx/>
              <a:buChar char="-"/>
            </a:pPr>
            <a:r>
              <a:rPr lang="is-IS" sz="2400" dirty="0"/>
              <a:t>To identify all stategies that can be accessed to support reading</a:t>
            </a:r>
          </a:p>
          <a:p>
            <a:pPr marL="285750" indent="-285750">
              <a:buFontTx/>
              <a:buChar char="-"/>
            </a:pPr>
            <a:r>
              <a:rPr lang="is-IS" sz="2400" dirty="0"/>
              <a:t>To create a bookmark outlining the different stratgeies in an attractive and easy-to-use manner</a:t>
            </a:r>
            <a:endParaRPr lang="is-IS" sz="3600" b="1" dirty="0"/>
          </a:p>
          <a:p>
            <a:endParaRPr lang="is-IS" sz="36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Reading Strategies</a:t>
            </a:r>
          </a:p>
        </p:txBody>
      </p:sp>
      <p:pic>
        <p:nvPicPr>
          <p:cNvPr id="9" name="Picture 8">
            <a:extLst>
              <a:ext uri="{FF2B5EF4-FFF2-40B4-BE49-F238E27FC236}">
                <a16:creationId xmlns:a16="http://schemas.microsoft.com/office/drawing/2014/main" id="{6F11ABD7-56A7-4E2C-9320-3A6750DE4BA3}"/>
              </a:ext>
            </a:extLst>
          </p:cNvPr>
          <p:cNvPicPr>
            <a:picLocks noChangeAspect="1"/>
          </p:cNvPicPr>
          <p:nvPr/>
        </p:nvPicPr>
        <p:blipFill>
          <a:blip r:embed="rId2"/>
          <a:stretch>
            <a:fillRect/>
          </a:stretch>
        </p:blipFill>
        <p:spPr>
          <a:xfrm>
            <a:off x="-3881465" y="-2642"/>
            <a:ext cx="2828841" cy="3125972"/>
          </a:xfrm>
          <a:prstGeom prst="rect">
            <a:avLst/>
          </a:prstGeom>
        </p:spPr>
      </p:pic>
      <p:pic>
        <p:nvPicPr>
          <p:cNvPr id="11" name="Picture 10">
            <a:extLst>
              <a:ext uri="{FF2B5EF4-FFF2-40B4-BE49-F238E27FC236}">
                <a16:creationId xmlns:a16="http://schemas.microsoft.com/office/drawing/2014/main" id="{62583374-13D5-4F31-860A-DEBA526AA925}"/>
              </a:ext>
            </a:extLst>
          </p:cNvPr>
          <p:cNvPicPr>
            <a:picLocks noChangeAspect="1"/>
          </p:cNvPicPr>
          <p:nvPr/>
        </p:nvPicPr>
        <p:blipFill>
          <a:blip r:embed="rId3"/>
          <a:stretch>
            <a:fillRect/>
          </a:stretch>
        </p:blipFill>
        <p:spPr>
          <a:xfrm>
            <a:off x="-3551274" y="3123330"/>
            <a:ext cx="3016008" cy="3416955"/>
          </a:xfrm>
          <a:prstGeom prst="rect">
            <a:avLst/>
          </a:prstGeom>
        </p:spPr>
      </p:pic>
      <p:pic>
        <p:nvPicPr>
          <p:cNvPr id="3" name="Picture 2">
            <a:extLst>
              <a:ext uri="{FF2B5EF4-FFF2-40B4-BE49-F238E27FC236}">
                <a16:creationId xmlns:a16="http://schemas.microsoft.com/office/drawing/2014/main" id="{051E4009-7D96-4904-9794-948A6E2E439E}"/>
              </a:ext>
            </a:extLst>
          </p:cNvPr>
          <p:cNvPicPr>
            <a:picLocks noChangeAspect="1"/>
          </p:cNvPicPr>
          <p:nvPr/>
        </p:nvPicPr>
        <p:blipFill>
          <a:blip r:embed="rId4"/>
          <a:stretch>
            <a:fillRect/>
          </a:stretch>
        </p:blipFill>
        <p:spPr>
          <a:xfrm>
            <a:off x="6738999" y="183812"/>
            <a:ext cx="2024271" cy="1244927"/>
          </a:xfrm>
          <a:prstGeom prst="rect">
            <a:avLst/>
          </a:prstGeom>
        </p:spPr>
      </p:pic>
    </p:spTree>
    <p:extLst>
      <p:ext uri="{BB962C8B-B14F-4D97-AF65-F5344CB8AC3E}">
        <p14:creationId xmlns:p14="http://schemas.microsoft.com/office/powerpoint/2010/main" val="289011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GB" sz="3200" dirty="0"/>
              <a:t>Starter:</a:t>
            </a:r>
          </a:p>
          <a:p>
            <a:r>
              <a:rPr lang="is-IS" sz="2000" dirty="0"/>
              <a:t>Look at this picture below for thirty seconds. What do you think the image below is a magnified image of?</a:t>
            </a:r>
          </a:p>
          <a:p>
            <a:endParaRPr lang="is-IS" sz="2800" dirty="0"/>
          </a:p>
          <a:p>
            <a:endParaRPr lang="is-IS" sz="2800" dirty="0"/>
          </a:p>
          <a:p>
            <a:endParaRPr lang="is-IS" sz="2800" dirty="0"/>
          </a:p>
          <a:p>
            <a:endParaRPr lang="is-IS" sz="2800" dirty="0"/>
          </a:p>
          <a:p>
            <a:endParaRPr lang="is-IS" sz="2800" dirty="0"/>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r>
              <a:rPr lang="is-IS" sz="1600" b="1" dirty="0"/>
              <a:t>Learning Intentions</a:t>
            </a:r>
          </a:p>
          <a:p>
            <a:pPr marL="285750" indent="-285750">
              <a:buFontTx/>
              <a:buChar char="-"/>
            </a:pPr>
            <a:r>
              <a:rPr lang="is-IS" sz="1600" dirty="0"/>
              <a:t>To identify strategies to help me to read independently </a:t>
            </a:r>
          </a:p>
          <a:p>
            <a:pPr marL="285750" indent="-285750">
              <a:buFontTx/>
              <a:buChar char="-"/>
            </a:pPr>
            <a:r>
              <a:rPr lang="is-IS" sz="1600" dirty="0"/>
              <a:t>To create a resource I can use to help me easily access reading strategies</a:t>
            </a:r>
          </a:p>
          <a:p>
            <a:endParaRPr lang="is-IS" sz="1000" dirty="0"/>
          </a:p>
          <a:p>
            <a:r>
              <a:rPr lang="is-IS" sz="1600" b="1" dirty="0"/>
              <a:t>Success Criteria</a:t>
            </a:r>
          </a:p>
          <a:p>
            <a:pPr marL="285750" indent="-285750">
              <a:buFontTx/>
              <a:buChar char="-"/>
            </a:pPr>
            <a:r>
              <a:rPr lang="is-IS" sz="1600" dirty="0"/>
              <a:t>To identify all stategies that can be accessed to support reading</a:t>
            </a:r>
          </a:p>
          <a:p>
            <a:pPr marL="285750" indent="-285750">
              <a:buFontTx/>
              <a:buChar char="-"/>
            </a:pPr>
            <a:r>
              <a:rPr lang="is-IS" sz="1600" dirty="0"/>
              <a:t>To create a bookmark outlining the different stratgeies in an attractive and easy-to-use manner</a:t>
            </a:r>
            <a:endParaRPr lang="is-IS" sz="2400" b="1"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Reading Strategies</a:t>
            </a:r>
          </a:p>
        </p:txBody>
      </p:sp>
      <p:pic>
        <p:nvPicPr>
          <p:cNvPr id="9" name="Picture 8">
            <a:extLst>
              <a:ext uri="{FF2B5EF4-FFF2-40B4-BE49-F238E27FC236}">
                <a16:creationId xmlns:a16="http://schemas.microsoft.com/office/drawing/2014/main" id="{6F11ABD7-56A7-4E2C-9320-3A6750DE4BA3}"/>
              </a:ext>
            </a:extLst>
          </p:cNvPr>
          <p:cNvPicPr>
            <a:picLocks noChangeAspect="1"/>
          </p:cNvPicPr>
          <p:nvPr/>
        </p:nvPicPr>
        <p:blipFill>
          <a:blip r:embed="rId2"/>
          <a:stretch>
            <a:fillRect/>
          </a:stretch>
        </p:blipFill>
        <p:spPr>
          <a:xfrm>
            <a:off x="-3881465" y="-2642"/>
            <a:ext cx="2828841" cy="3125972"/>
          </a:xfrm>
          <a:prstGeom prst="rect">
            <a:avLst/>
          </a:prstGeom>
        </p:spPr>
      </p:pic>
      <p:pic>
        <p:nvPicPr>
          <p:cNvPr id="11" name="Picture 10">
            <a:extLst>
              <a:ext uri="{FF2B5EF4-FFF2-40B4-BE49-F238E27FC236}">
                <a16:creationId xmlns:a16="http://schemas.microsoft.com/office/drawing/2014/main" id="{62583374-13D5-4F31-860A-DEBA526AA925}"/>
              </a:ext>
            </a:extLst>
          </p:cNvPr>
          <p:cNvPicPr>
            <a:picLocks noChangeAspect="1"/>
          </p:cNvPicPr>
          <p:nvPr/>
        </p:nvPicPr>
        <p:blipFill>
          <a:blip r:embed="rId3"/>
          <a:stretch>
            <a:fillRect/>
          </a:stretch>
        </p:blipFill>
        <p:spPr>
          <a:xfrm>
            <a:off x="-3551274" y="3123330"/>
            <a:ext cx="3016008" cy="3416955"/>
          </a:xfrm>
          <a:prstGeom prst="rect">
            <a:avLst/>
          </a:prstGeom>
        </p:spPr>
      </p:pic>
      <p:pic>
        <p:nvPicPr>
          <p:cNvPr id="3" name="Picture 2">
            <a:extLst>
              <a:ext uri="{FF2B5EF4-FFF2-40B4-BE49-F238E27FC236}">
                <a16:creationId xmlns:a16="http://schemas.microsoft.com/office/drawing/2014/main" id="{051E4009-7D96-4904-9794-948A6E2E439E}"/>
              </a:ext>
            </a:extLst>
          </p:cNvPr>
          <p:cNvPicPr>
            <a:picLocks noChangeAspect="1"/>
          </p:cNvPicPr>
          <p:nvPr/>
        </p:nvPicPr>
        <p:blipFill>
          <a:blip r:embed="rId4"/>
          <a:stretch>
            <a:fillRect/>
          </a:stretch>
        </p:blipFill>
        <p:spPr>
          <a:xfrm>
            <a:off x="6738999" y="183812"/>
            <a:ext cx="2024271" cy="1244927"/>
          </a:xfrm>
          <a:prstGeom prst="rect">
            <a:avLst/>
          </a:prstGeom>
        </p:spPr>
      </p:pic>
      <p:pic>
        <p:nvPicPr>
          <p:cNvPr id="10" name="Picture 9">
            <a:extLst>
              <a:ext uri="{FF2B5EF4-FFF2-40B4-BE49-F238E27FC236}">
                <a16:creationId xmlns:a16="http://schemas.microsoft.com/office/drawing/2014/main" id="{16A4A496-1DDA-4E04-8173-482092D9F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001" y="3784600"/>
            <a:ext cx="3555255" cy="2539785"/>
          </a:xfrm>
          <a:prstGeom prst="rect">
            <a:avLst/>
          </a:prstGeom>
        </p:spPr>
      </p:pic>
    </p:spTree>
    <p:extLst>
      <p:ext uri="{BB962C8B-B14F-4D97-AF65-F5344CB8AC3E}">
        <p14:creationId xmlns:p14="http://schemas.microsoft.com/office/powerpoint/2010/main" val="102445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b"/>
          <a:lstStyle/>
          <a:p>
            <a:pPr algn="ctr"/>
            <a:endParaRPr lang="en-GB" sz="2800" dirty="0"/>
          </a:p>
          <a:p>
            <a:pPr algn="ctr"/>
            <a:endParaRPr lang="en-GB" sz="2800" dirty="0"/>
          </a:p>
          <a:p>
            <a:pPr algn="ctr"/>
            <a:endParaRPr lang="en-GB" sz="2800" dirty="0"/>
          </a:p>
          <a:p>
            <a:pPr algn="ctr"/>
            <a:r>
              <a:rPr lang="en-GB" sz="2800" dirty="0"/>
              <a:t>When concentrating on the finer details, were you able to see the bigger picture?</a:t>
            </a:r>
          </a:p>
          <a:p>
            <a:pPr algn="ctr"/>
            <a:endParaRPr lang="en-GB" sz="2800" b="1" dirty="0"/>
          </a:p>
          <a:p>
            <a:pPr algn="ctr"/>
            <a:r>
              <a:rPr lang="en-GB" sz="2800" b="1" dirty="0"/>
              <a:t>Reading is like this. To understand the whole text, you need to be able to work out the details.</a:t>
            </a:r>
          </a:p>
        </p:txBody>
      </p:sp>
      <p:pic>
        <p:nvPicPr>
          <p:cNvPr id="4" name="Picture 3">
            <a:extLst>
              <a:ext uri="{FF2B5EF4-FFF2-40B4-BE49-F238E27FC236}">
                <a16:creationId xmlns:a16="http://schemas.microsoft.com/office/drawing/2014/main" id="{58D9BBA1-20B2-46AE-987F-29E21056C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400" y="486331"/>
            <a:ext cx="4619581" cy="3356414"/>
          </a:xfrm>
          <a:prstGeom prst="rect">
            <a:avLst/>
          </a:prstGeom>
        </p:spPr>
      </p:pic>
    </p:spTree>
    <p:extLst>
      <p:ext uri="{BB962C8B-B14F-4D97-AF65-F5344CB8AC3E}">
        <p14:creationId xmlns:p14="http://schemas.microsoft.com/office/powerpoint/2010/main" val="134383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b"/>
          <a:lstStyle/>
          <a:p>
            <a:pPr algn="ctr"/>
            <a:endParaRPr lang="en-GB" sz="2800" dirty="0"/>
          </a:p>
          <a:p>
            <a:pPr algn="ctr"/>
            <a:r>
              <a:rPr lang="en-GB" sz="2800" dirty="0"/>
              <a:t>To help you with this, in primary school, you will have probably focused quite a bit of time on Higher Order Reading Skills. </a:t>
            </a:r>
            <a:r>
              <a:rPr lang="en-GB" sz="2800" b="1" dirty="0"/>
              <a:t>By developing these skills, you became:</a:t>
            </a:r>
          </a:p>
          <a:p>
            <a:pPr algn="ctr"/>
            <a:endParaRPr lang="en-GB" sz="2800" b="1" dirty="0"/>
          </a:p>
          <a:p>
            <a:pPr marL="457200" indent="-457200" algn="ctr">
              <a:buFontTx/>
              <a:buChar char="-"/>
            </a:pPr>
            <a:r>
              <a:rPr lang="en-GB" sz="2800" b="1" dirty="0"/>
              <a:t>a quicker reader	- a more focused reader</a:t>
            </a:r>
          </a:p>
          <a:p>
            <a:pPr marL="457200" indent="-457200" algn="ctr">
              <a:buFontTx/>
              <a:buChar char="-"/>
            </a:pPr>
            <a:r>
              <a:rPr lang="en-GB" sz="2800" b="1" dirty="0"/>
              <a:t>a more confident reader	- a curious reader</a:t>
            </a:r>
          </a:p>
        </p:txBody>
      </p:sp>
      <p:pic>
        <p:nvPicPr>
          <p:cNvPr id="8" name="Picture 7">
            <a:extLst>
              <a:ext uri="{FF2B5EF4-FFF2-40B4-BE49-F238E27FC236}">
                <a16:creationId xmlns:a16="http://schemas.microsoft.com/office/drawing/2014/main" id="{B661BC13-F3BA-433E-8837-864C1E310A9C}"/>
              </a:ext>
            </a:extLst>
          </p:cNvPr>
          <p:cNvPicPr>
            <a:picLocks noChangeAspect="1"/>
          </p:cNvPicPr>
          <p:nvPr/>
        </p:nvPicPr>
        <p:blipFill>
          <a:blip r:embed="rId2"/>
          <a:stretch>
            <a:fillRect/>
          </a:stretch>
        </p:blipFill>
        <p:spPr>
          <a:xfrm>
            <a:off x="691641" y="664164"/>
            <a:ext cx="7785100" cy="2298715"/>
          </a:xfrm>
          <a:prstGeom prst="rect">
            <a:avLst/>
          </a:prstGeom>
        </p:spPr>
      </p:pic>
    </p:spTree>
    <p:extLst>
      <p:ext uri="{BB962C8B-B14F-4D97-AF65-F5344CB8AC3E}">
        <p14:creationId xmlns:p14="http://schemas.microsoft.com/office/powerpoint/2010/main" val="303821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r"/>
            <a:r>
              <a:rPr lang="en-GB" sz="2800" dirty="0"/>
              <a:t>In high school, </a:t>
            </a:r>
            <a:r>
              <a:rPr lang="en-GB" sz="2800" b="1" dirty="0"/>
              <a:t>we focus on helping you to understand, analyse and evaluate texts</a:t>
            </a:r>
            <a:r>
              <a:rPr lang="en-GB" sz="2800" dirty="0"/>
              <a:t>. </a:t>
            </a:r>
          </a:p>
          <a:p>
            <a:pPr algn="ctr"/>
            <a:endParaRPr lang="en-GB" sz="2800" dirty="0"/>
          </a:p>
          <a:p>
            <a:r>
              <a:rPr lang="en-GB" sz="2800" dirty="0"/>
              <a:t>However, </a:t>
            </a:r>
            <a:r>
              <a:rPr lang="en-GB" sz="2800" b="1" dirty="0"/>
              <a:t>you are also expected</a:t>
            </a:r>
            <a:r>
              <a:rPr lang="en-GB" sz="2800" dirty="0"/>
              <a:t>, as a </a:t>
            </a:r>
          </a:p>
          <a:p>
            <a:r>
              <a:rPr lang="en-GB" sz="2800" dirty="0"/>
              <a:t>confident and independent learner, </a:t>
            </a:r>
            <a:r>
              <a:rPr lang="en-GB" sz="2800" b="1" dirty="0"/>
              <a:t>to </a:t>
            </a:r>
          </a:p>
          <a:p>
            <a:r>
              <a:rPr lang="en-GB" sz="2800" b="1" dirty="0"/>
              <a:t>use these strategies in your own personal </a:t>
            </a:r>
          </a:p>
          <a:p>
            <a:r>
              <a:rPr lang="en-GB" sz="2800" b="1" dirty="0"/>
              <a:t>reading</a:t>
            </a:r>
            <a:r>
              <a:rPr lang="en-GB" sz="2800" dirty="0"/>
              <a:t>. </a:t>
            </a:r>
          </a:p>
          <a:p>
            <a:pPr algn="ctr"/>
            <a:endParaRPr lang="en-GB" sz="2800" dirty="0"/>
          </a:p>
          <a:p>
            <a:pPr algn="r"/>
            <a:r>
              <a:rPr lang="en-GB" sz="2800" dirty="0"/>
              <a:t>Therefore,</a:t>
            </a:r>
            <a:r>
              <a:rPr lang="en-GB" sz="2800" b="1" dirty="0"/>
              <a:t> </a:t>
            </a:r>
            <a:r>
              <a:rPr lang="en-GB" sz="2800" dirty="0"/>
              <a:t>to support your personal </a:t>
            </a:r>
          </a:p>
          <a:p>
            <a:pPr algn="r"/>
            <a:r>
              <a:rPr lang="en-GB" sz="2800" dirty="0"/>
              <a:t>reading, </a:t>
            </a:r>
            <a:r>
              <a:rPr lang="en-GB" sz="2800" b="1" dirty="0"/>
              <a:t>we will design a bookmark </a:t>
            </a:r>
          </a:p>
          <a:p>
            <a:pPr algn="r"/>
            <a:r>
              <a:rPr lang="en-GB" sz="2800" b="1" dirty="0"/>
              <a:t>with all the key strategies you will </a:t>
            </a:r>
          </a:p>
          <a:p>
            <a:pPr algn="r"/>
            <a:r>
              <a:rPr lang="en-GB" sz="2800" b="1" dirty="0"/>
              <a:t>need to tackle texts.</a:t>
            </a:r>
          </a:p>
        </p:txBody>
      </p:sp>
      <p:pic>
        <p:nvPicPr>
          <p:cNvPr id="3" name="Picture 2">
            <a:extLst>
              <a:ext uri="{FF2B5EF4-FFF2-40B4-BE49-F238E27FC236}">
                <a16:creationId xmlns:a16="http://schemas.microsoft.com/office/drawing/2014/main" id="{FC52D585-46F0-40D4-9241-76B722241177}"/>
              </a:ext>
            </a:extLst>
          </p:cNvPr>
          <p:cNvPicPr>
            <a:picLocks noChangeAspect="1"/>
          </p:cNvPicPr>
          <p:nvPr/>
        </p:nvPicPr>
        <p:blipFill>
          <a:blip r:embed="rId2"/>
          <a:stretch>
            <a:fillRect/>
          </a:stretch>
        </p:blipFill>
        <p:spPr>
          <a:xfrm>
            <a:off x="719138" y="850900"/>
            <a:ext cx="1198562" cy="1198562"/>
          </a:xfrm>
          <a:prstGeom prst="rect">
            <a:avLst/>
          </a:prstGeom>
        </p:spPr>
      </p:pic>
      <p:pic>
        <p:nvPicPr>
          <p:cNvPr id="6" name="Picture 5">
            <a:extLst>
              <a:ext uri="{FF2B5EF4-FFF2-40B4-BE49-F238E27FC236}">
                <a16:creationId xmlns:a16="http://schemas.microsoft.com/office/drawing/2014/main" id="{EC742389-70E9-41B7-BC8C-767BA4894558}"/>
              </a:ext>
            </a:extLst>
          </p:cNvPr>
          <p:cNvPicPr>
            <a:picLocks noChangeAspect="1"/>
          </p:cNvPicPr>
          <p:nvPr/>
        </p:nvPicPr>
        <p:blipFill>
          <a:blip r:embed="rId3"/>
          <a:stretch>
            <a:fillRect/>
          </a:stretch>
        </p:blipFill>
        <p:spPr>
          <a:xfrm>
            <a:off x="7116763" y="2526506"/>
            <a:ext cx="1233082" cy="1347787"/>
          </a:xfrm>
          <a:prstGeom prst="rect">
            <a:avLst/>
          </a:prstGeom>
        </p:spPr>
      </p:pic>
      <p:pic>
        <p:nvPicPr>
          <p:cNvPr id="11" name="Picture 10">
            <a:extLst>
              <a:ext uri="{FF2B5EF4-FFF2-40B4-BE49-F238E27FC236}">
                <a16:creationId xmlns:a16="http://schemas.microsoft.com/office/drawing/2014/main" id="{89FCA9CE-4260-4357-B81D-26A81E5EB7A1}"/>
              </a:ext>
            </a:extLst>
          </p:cNvPr>
          <p:cNvPicPr>
            <a:picLocks noChangeAspect="1"/>
          </p:cNvPicPr>
          <p:nvPr/>
        </p:nvPicPr>
        <p:blipFill>
          <a:blip r:embed="rId4"/>
          <a:stretch>
            <a:fillRect/>
          </a:stretch>
        </p:blipFill>
        <p:spPr>
          <a:xfrm>
            <a:off x="1016623" y="4201689"/>
            <a:ext cx="1802153" cy="1973787"/>
          </a:xfrm>
          <a:prstGeom prst="rect">
            <a:avLst/>
          </a:prstGeom>
        </p:spPr>
      </p:pic>
    </p:spTree>
    <p:extLst>
      <p:ext uri="{BB962C8B-B14F-4D97-AF65-F5344CB8AC3E}">
        <p14:creationId xmlns:p14="http://schemas.microsoft.com/office/powerpoint/2010/main" val="196328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en-GB" sz="4000" b="1" dirty="0"/>
              <a:t>Before we start:</a:t>
            </a:r>
          </a:p>
          <a:p>
            <a:pPr algn="ctr"/>
            <a:endParaRPr lang="en-GB" sz="1600" dirty="0"/>
          </a:p>
          <a:p>
            <a:pPr algn="ctr"/>
            <a:r>
              <a:rPr lang="en-GB" sz="4800" b="1" dirty="0"/>
              <a:t>What is a text?</a:t>
            </a:r>
          </a:p>
          <a:p>
            <a:pPr algn="ctr"/>
            <a:r>
              <a:rPr lang="en-GB" sz="3200" dirty="0"/>
              <a:t>A text is the way that ideas, experiences opinions and information can be told to you.</a:t>
            </a:r>
          </a:p>
          <a:p>
            <a:pPr algn="ctr"/>
            <a:endParaRPr lang="en-GB" sz="3200" dirty="0"/>
          </a:p>
          <a:p>
            <a:pPr algn="ctr"/>
            <a:r>
              <a:rPr lang="en-GB" sz="3200" dirty="0"/>
              <a:t>This means the books you read, and the any different texts you use in your daily life, including online.</a:t>
            </a:r>
          </a:p>
          <a:p>
            <a:pPr algn="ctr"/>
            <a:endParaRPr lang="en-GB" sz="2000" dirty="0"/>
          </a:p>
          <a:p>
            <a:pPr algn="ctr"/>
            <a:r>
              <a:rPr lang="en-GB" sz="3200" dirty="0"/>
              <a:t>Examples: novels, maps, adverts, emails, films, games, posters, recipes, blogs, vlogs</a:t>
            </a:r>
          </a:p>
          <a:p>
            <a:pPr algn="ctr"/>
            <a:endParaRPr lang="en-GB" sz="2800" b="1" dirty="0"/>
          </a:p>
        </p:txBody>
      </p:sp>
    </p:spTree>
    <p:extLst>
      <p:ext uri="{BB962C8B-B14F-4D97-AF65-F5344CB8AC3E}">
        <p14:creationId xmlns:p14="http://schemas.microsoft.com/office/powerpoint/2010/main" val="236248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4000" dirty="0">
              <a:latin typeface="Arial Rounded MT Bold" panose="020F0704030504030204" pitchFamily="34" charset="0"/>
            </a:endParaRPr>
          </a:p>
          <a:p>
            <a:r>
              <a:rPr lang="en-GB" sz="4000" dirty="0">
                <a:latin typeface="Arial Rounded MT Bold" panose="020F0704030504030204" pitchFamily="34" charset="0"/>
              </a:rPr>
              <a:t>Strategy 1: </a:t>
            </a:r>
          </a:p>
          <a:p>
            <a:r>
              <a:rPr lang="en-GB" sz="4000" dirty="0">
                <a:latin typeface="Arial Rounded MT Bold" panose="020F0704030504030204" pitchFamily="34" charset="0"/>
              </a:rPr>
              <a:t>Making Connections</a:t>
            </a:r>
          </a:p>
          <a:p>
            <a:pPr algn="ctr"/>
            <a:endParaRPr lang="en-GB" sz="4000" dirty="0">
              <a:latin typeface="Arial Rounded MT Bold" panose="020F0704030504030204" pitchFamily="34" charset="0"/>
            </a:endParaRPr>
          </a:p>
          <a:p>
            <a:pPr algn="ctr"/>
            <a:r>
              <a:rPr lang="en-GB" sz="2800" dirty="0">
                <a:latin typeface="Arial Rounded MT Bold" panose="020F0704030504030204" pitchFamily="34" charset="0"/>
              </a:rPr>
              <a:t>You make a personal connection from the text with:</a:t>
            </a:r>
          </a:p>
          <a:p>
            <a:pPr algn="ctr"/>
            <a:endParaRPr lang="en-GB" sz="2800" dirty="0">
              <a:latin typeface="Arial Rounded MT Bold" panose="020F0704030504030204" pitchFamily="34" charset="0"/>
            </a:endParaRPr>
          </a:p>
          <a:p>
            <a:pPr marL="533400" indent="-533400">
              <a:buFontTx/>
              <a:buChar char="-"/>
            </a:pPr>
            <a:r>
              <a:rPr lang="en-GB" sz="2800" dirty="0">
                <a:latin typeface="Arial Rounded MT Bold" panose="020F0704030504030204" pitchFamily="34" charset="0"/>
              </a:rPr>
              <a:t>something in your own life (text to self)</a:t>
            </a:r>
          </a:p>
          <a:p>
            <a:pPr marL="571500" indent="-571500">
              <a:buFontTx/>
              <a:buChar char="-"/>
            </a:pPr>
            <a:r>
              <a:rPr lang="en-GB" sz="2800" dirty="0">
                <a:latin typeface="Arial Rounded MT Bold" panose="020F0704030504030204" pitchFamily="34" charset="0"/>
              </a:rPr>
              <a:t>another text (text to text)</a:t>
            </a:r>
          </a:p>
          <a:p>
            <a:pPr marL="571500" indent="-571500">
              <a:buFontTx/>
              <a:buChar char="-"/>
            </a:pPr>
            <a:r>
              <a:rPr lang="en-GB" sz="2800" dirty="0">
                <a:latin typeface="Arial Rounded MT Bold" panose="020F0704030504030204" pitchFamily="34" charset="0"/>
              </a:rPr>
              <a:t>something occurring in the world (text to world)</a:t>
            </a:r>
          </a:p>
        </p:txBody>
      </p:sp>
      <p:pic>
        <p:nvPicPr>
          <p:cNvPr id="3" name="Picture 2">
            <a:extLst>
              <a:ext uri="{FF2B5EF4-FFF2-40B4-BE49-F238E27FC236}">
                <a16:creationId xmlns:a16="http://schemas.microsoft.com/office/drawing/2014/main" id="{7FBDF8B0-5E2B-4EF4-925D-0DA6AD024C37}"/>
              </a:ext>
            </a:extLst>
          </p:cNvPr>
          <p:cNvPicPr>
            <a:picLocks noChangeAspect="1"/>
          </p:cNvPicPr>
          <p:nvPr/>
        </p:nvPicPr>
        <p:blipFill>
          <a:blip r:embed="rId2"/>
          <a:stretch>
            <a:fillRect/>
          </a:stretch>
        </p:blipFill>
        <p:spPr>
          <a:xfrm>
            <a:off x="5960401" y="542672"/>
            <a:ext cx="2617069" cy="2322585"/>
          </a:xfrm>
          <a:prstGeom prst="rect">
            <a:avLst/>
          </a:prstGeom>
        </p:spPr>
      </p:pic>
      <p:pic>
        <p:nvPicPr>
          <p:cNvPr id="7" name="Picture 6">
            <a:extLst>
              <a:ext uri="{FF2B5EF4-FFF2-40B4-BE49-F238E27FC236}">
                <a16:creationId xmlns:a16="http://schemas.microsoft.com/office/drawing/2014/main" id="{BDB16B9F-0B97-4253-9BBA-A6EC0382A969}"/>
              </a:ext>
            </a:extLst>
          </p:cNvPr>
          <p:cNvPicPr>
            <a:picLocks noChangeAspect="1"/>
          </p:cNvPicPr>
          <p:nvPr/>
        </p:nvPicPr>
        <p:blipFill>
          <a:blip r:embed="rId3"/>
          <a:stretch>
            <a:fillRect/>
          </a:stretch>
        </p:blipFill>
        <p:spPr>
          <a:xfrm>
            <a:off x="672284" y="542672"/>
            <a:ext cx="712410" cy="712410"/>
          </a:xfrm>
          <a:prstGeom prst="rect">
            <a:avLst/>
          </a:prstGeom>
        </p:spPr>
      </p:pic>
    </p:spTree>
    <p:extLst>
      <p:ext uri="{BB962C8B-B14F-4D97-AF65-F5344CB8AC3E}">
        <p14:creationId xmlns:p14="http://schemas.microsoft.com/office/powerpoint/2010/main" val="223588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r>
              <a:rPr lang="en-GB" sz="2400" dirty="0">
                <a:latin typeface="Arial Rounded MT Bold" panose="020F0704030504030204" pitchFamily="34" charset="0"/>
              </a:rPr>
              <a:t>Examples:</a:t>
            </a:r>
          </a:p>
          <a:p>
            <a:endParaRPr lang="en-GB" sz="2400" dirty="0">
              <a:latin typeface="Arial Rounded MT Bold" panose="020F0704030504030204" pitchFamily="34" charset="0"/>
            </a:endParaRPr>
          </a:p>
          <a:p>
            <a:r>
              <a:rPr lang="en-GB" sz="2400" dirty="0">
                <a:latin typeface="Arial Rounded MT Bold" panose="020F0704030504030204" pitchFamily="34" charset="0"/>
              </a:rPr>
              <a:t>This chapter reminds me of a holiday to my grandfather’s farm because…</a:t>
            </a:r>
          </a:p>
          <a:p>
            <a:endParaRPr lang="en-GB" sz="2400" dirty="0">
              <a:latin typeface="Arial Rounded MT Bold" panose="020F0704030504030204" pitchFamily="34" charset="0"/>
            </a:endParaRPr>
          </a:p>
          <a:p>
            <a:r>
              <a:rPr lang="en-GB" sz="2400" dirty="0">
                <a:latin typeface="Arial Rounded MT Bold" panose="020F0704030504030204" pitchFamily="34" charset="0"/>
              </a:rPr>
              <a:t>This character has the same problem that I saw/heard/read in another text, which is…</a:t>
            </a:r>
          </a:p>
          <a:p>
            <a:endParaRPr lang="en-GB" sz="2400" dirty="0">
              <a:latin typeface="Arial Rounded MT Bold" panose="020F0704030504030204" pitchFamily="34" charset="0"/>
            </a:endParaRPr>
          </a:p>
          <a:p>
            <a:r>
              <a:rPr lang="en-GB" sz="2400" dirty="0">
                <a:latin typeface="Arial Rounded MT Bold" panose="020F0704030504030204" pitchFamily="34" charset="0"/>
              </a:rPr>
              <a:t>I saw a program on television that presented things described in this text.</a:t>
            </a:r>
          </a:p>
          <a:p>
            <a:endParaRPr lang="en-GB" sz="2400" dirty="0">
              <a:latin typeface="Arial Rounded MT Bold" panose="020F0704030504030204" pitchFamily="34" charset="0"/>
            </a:endParaRPr>
          </a:p>
          <a:p>
            <a:r>
              <a:rPr lang="en-GB" sz="2400" dirty="0">
                <a:latin typeface="Arial Rounded MT Bold" panose="020F0704030504030204" pitchFamily="34" charset="0"/>
              </a:rPr>
              <a:t>For notes:</a:t>
            </a:r>
          </a:p>
          <a:p>
            <a:r>
              <a:rPr lang="en-GB" sz="2400" dirty="0">
                <a:solidFill>
                  <a:schemeClr val="accent5"/>
                </a:solidFill>
                <a:latin typeface="Arial Rounded MT Bold" panose="020F0704030504030204" pitchFamily="34" charset="0"/>
              </a:rPr>
              <a:t>Does this remind me of something?</a:t>
            </a:r>
          </a:p>
          <a:p>
            <a:r>
              <a:rPr lang="en-GB" sz="2400" dirty="0">
                <a:solidFill>
                  <a:schemeClr val="accent5"/>
                </a:solidFill>
                <a:latin typeface="Arial Rounded MT Bold" panose="020F0704030504030204" pitchFamily="34" charset="0"/>
              </a:rPr>
              <a:t>Has something like this ever happened to me?</a:t>
            </a:r>
          </a:p>
          <a:p>
            <a:r>
              <a:rPr lang="en-GB" sz="2400" dirty="0">
                <a:solidFill>
                  <a:schemeClr val="accent5"/>
                </a:solidFill>
                <a:latin typeface="Arial Rounded MT Bold" panose="020F0704030504030204" pitchFamily="34" charset="0"/>
              </a:rPr>
              <a:t>Do I know something happening in the news or the world that’s similar to this?</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2881912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3741</TotalTime>
  <Words>1639</Words>
  <Application>Microsoft Office PowerPoint</Application>
  <PresentationFormat>On-screen Show (4:3)</PresentationFormat>
  <Paragraphs>211</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 Improving your understanding, analysis and evaluation</dc:title>
  <dc:creator>Michael Wilkie</dc:creator>
  <cp:lastModifiedBy>Michael Wilkie</cp:lastModifiedBy>
  <cp:revision>128</cp:revision>
  <dcterms:created xsi:type="dcterms:W3CDTF">2015-12-16T20:30:42Z</dcterms:created>
  <dcterms:modified xsi:type="dcterms:W3CDTF">2017-08-02T09:04:36Z</dcterms:modified>
</cp:coreProperties>
</file>