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g" ContentType="image/png"/>
  <Override PartName="/ppt/media/image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306" r:id="rId2"/>
    <p:sldId id="271" r:id="rId3"/>
    <p:sldId id="272" r:id="rId4"/>
    <p:sldId id="308" r:id="rId5"/>
    <p:sldId id="309" r:id="rId6"/>
    <p:sldId id="310" r:id="rId7"/>
    <p:sldId id="311" r:id="rId8"/>
    <p:sldId id="312" r:id="rId9"/>
    <p:sldId id="314" r:id="rId10"/>
    <p:sldId id="313" r:id="rId11"/>
    <p:sldId id="315" r:id="rId12"/>
    <p:sldId id="317" r:id="rId13"/>
    <p:sldId id="316" r:id="rId14"/>
    <p:sldId id="318" r:id="rId15"/>
    <p:sldId id="319" r:id="rId16"/>
    <p:sldId id="321" r:id="rId17"/>
    <p:sldId id="322" r:id="rId18"/>
    <p:sldId id="323" r:id="rId19"/>
    <p:sldId id="324" r:id="rId20"/>
    <p:sldId id="325" r:id="rId21"/>
    <p:sldId id="326" r:id="rId22"/>
    <p:sldId id="327" r:id="rId23"/>
    <p:sldId id="333" r:id="rId24"/>
    <p:sldId id="328" r:id="rId25"/>
    <p:sldId id="329" r:id="rId26"/>
    <p:sldId id="330" r:id="rId27"/>
    <p:sldId id="331" r:id="rId28"/>
    <p:sldId id="332" r:id="rId29"/>
    <p:sldId id="334" r:id="rId30"/>
    <p:sldId id="335" r:id="rId31"/>
    <p:sldId id="33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88"/>
  </p:normalViewPr>
  <p:slideViewPr>
    <p:cSldViewPr snapToGrid="0" snapToObjects="1">
      <p:cViewPr varScale="1">
        <p:scale>
          <a:sx n="60" d="100"/>
          <a:sy n="60" d="100"/>
        </p:scale>
        <p:origin x="1388"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a:t>
            </a:fld>
            <a:endParaRPr lang="en-US"/>
          </a:p>
        </p:txBody>
      </p:sp>
    </p:spTree>
    <p:extLst>
      <p:ext uri="{BB962C8B-B14F-4D97-AF65-F5344CB8AC3E}">
        <p14:creationId xmlns:p14="http://schemas.microsoft.com/office/powerpoint/2010/main" val="304313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8</a:t>
            </a:fld>
            <a:endParaRPr lang="en-US"/>
          </a:p>
        </p:txBody>
      </p:sp>
    </p:spTree>
    <p:extLst>
      <p:ext uri="{BB962C8B-B14F-4D97-AF65-F5344CB8AC3E}">
        <p14:creationId xmlns:p14="http://schemas.microsoft.com/office/powerpoint/2010/main" val="42246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20</a:t>
            </a:fld>
            <a:endParaRPr lang="en-US"/>
          </a:p>
        </p:txBody>
      </p:sp>
    </p:spTree>
    <p:extLst>
      <p:ext uri="{BB962C8B-B14F-4D97-AF65-F5344CB8AC3E}">
        <p14:creationId xmlns:p14="http://schemas.microsoft.com/office/powerpoint/2010/main" val="295133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22</a:t>
            </a:fld>
            <a:endParaRPr lang="en-US"/>
          </a:p>
        </p:txBody>
      </p:sp>
    </p:spTree>
    <p:extLst>
      <p:ext uri="{BB962C8B-B14F-4D97-AF65-F5344CB8AC3E}">
        <p14:creationId xmlns:p14="http://schemas.microsoft.com/office/powerpoint/2010/main" val="180053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29</a:t>
            </a:fld>
            <a:endParaRPr lang="en-US"/>
          </a:p>
        </p:txBody>
      </p:sp>
    </p:spTree>
    <p:extLst>
      <p:ext uri="{BB962C8B-B14F-4D97-AF65-F5344CB8AC3E}">
        <p14:creationId xmlns:p14="http://schemas.microsoft.com/office/powerpoint/2010/main" val="418165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30</a:t>
            </a:fld>
            <a:endParaRPr lang="en-US"/>
          </a:p>
        </p:txBody>
      </p:sp>
    </p:spTree>
    <p:extLst>
      <p:ext uri="{BB962C8B-B14F-4D97-AF65-F5344CB8AC3E}">
        <p14:creationId xmlns:p14="http://schemas.microsoft.com/office/powerpoint/2010/main" val="10630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8/2/2017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www.google.co.uk/url?sa=i&amp;rct=j&amp;q=&amp;esrc=s&amp;source=images&amp;cd=&amp;ved=0ahUKEwiVnPqn1p3VAhVE1xQKHacJBCkQjRwIBw&amp;url=https://www.domestika.org/en/projects/75474-and-logo&amp;psig=AFQjCNHSzTbLXnM3BJE3pnHwY0EiAOP4Hw&amp;ust=1500839860021364"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ved=0ahUKEwiPmY2y1p3VAhXIVRQKHdPTAdgQjRwIBw&amp;url=https://www.domestika.org/en/projects/75474-and-logo&amp;psig=AFQjCNHSzTbLXnM3BJE3pnHwY0EiAOP4Hw&amp;ust=1500839860021364" TargetMode="External"/><Relationship Id="rId5" Type="http://schemas.openxmlformats.org/officeDocument/2006/relationships/image" Target="../media/image10.png"/><Relationship Id="rId4" Type="http://schemas.openxmlformats.org/officeDocument/2006/relationships/hyperlink" Target="https://www.google.co.uk/url?sa=i&amp;rct=j&amp;q=&amp;esrc=s&amp;source=images&amp;cd=&amp;ved=0ahUKEwihvqet1p3VAhVBShQKHeqtAt4QjRwIBw&amp;url=http://www.ambiencemalls.com/profile.php?id%3D371&amp;psig=AFQjCNHSzTbLXnM3BJE3pnHwY0EiAOP4Hw&amp;ust=150083986002136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uk/url?sa=i&amp;rct=j&amp;q=&amp;esrc=s&amp;source=images&amp;cd=&amp;ved=0ahUKEwjj4qGL153VAhWJXBQKHdcqCbkQjRwIBw&amp;url=http://clipartix.com/questions-clipart-image-29230/&amp;psig=AFQjCNHa_fFLCxNrXCmyigYOYv_Pp_Nl6g&amp;ust=150084006673230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o.uk/url?sa=i&amp;rct=j&amp;q=&amp;esrc=s&amp;source=images&amp;cd=&amp;ved=0ahUKEwi1z-GB153VAhWGWhQKHfYVCvMQjRwIBw&amp;url=http://www.clipartpanda.com/categories/exclamation-clipart&amp;psig=AFQjCNFtPCVhi4eoSHE0E4p7uCsu5Zjbbg&amp;ust=1500840048819565"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uk/url?sa=i&amp;rct=j&amp;q=&amp;esrc=s&amp;source=images&amp;cd=&amp;ved=0ahUKEwjiv5zo353VAhVI7BQKHaETDr4QjRwIBw&amp;url=http://www.matuloo.com/matuloo-com-summary-after-3-months-of-running-the-blog/&amp;psig=AFQjCNH5RfAl-DbqxY4WWtCcXI44j9irRg&amp;ust=150084239456762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uk/url?sa=i&amp;rct=j&amp;q=&amp;esrc=s&amp;source=images&amp;cd=&amp;ved=0ahUKEwjO-ZG-2p3VAhXHtBoKHc7kCTkQjRwIBw&amp;url=http://www.clipartpanda.com/categories/snake-clipart&amp;psig=AFQjCNGk5dcII4Ul5_Ij4dmAt7BmT3d_qA&amp;ust=150084097855032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gif"/><Relationship Id="rId2" Type="http://schemas.openxmlformats.org/officeDocument/2006/relationships/hyperlink" Target="https://www.google.co.uk/url?sa=i&amp;rct=j&amp;q=&amp;esrc=s&amp;source=images&amp;cd=&amp;ved=0ahUKEwjvxsWh253VAhWEPRoKHeITCD0QjRwIBw&amp;url=http://www.gograph.com/vector-clip-art/parenthesis_2.html&amp;psig=AFQjCNE9e3HkFfQwdxCulI0bzmREEaeNcQ&amp;ust=1500841172586156" TargetMode="External"/><Relationship Id="rId1" Type="http://schemas.openxmlformats.org/officeDocument/2006/relationships/slideLayout" Target="../slideLayouts/slideLayout2.xml"/><Relationship Id="rId6" Type="http://schemas.openxmlformats.org/officeDocument/2006/relationships/hyperlink" Target="https://www.google.co.uk/imgres?imgurl=http://images.clipartpanda.com/comma-clipart-comma_purple_xl_face.gif&amp;imgrefurl=http://www.okclipart.com/Comma-Clip-Art30lgzxmehv/&amp;docid=Kiaipj3WO6OP9M&amp;tbnid=Uq0aTr7reTaOPM:&amp;vet=10ahUKEwjJsaPI253VAhUlAsAKHaS6B7gQMwhJKAQwBA..i&amp;w=591&amp;h=648&amp;safe=strict&amp;bih=696&amp;biw=799&amp;q=commas%20clipart&amp;ved=0ahUKEwjJsaPI253VAhUlAsAKHaS6B7gQMwhJKAQwBA&amp;iact=mrc&amp;uact=8" TargetMode="External"/><Relationship Id="rId5" Type="http://schemas.openxmlformats.org/officeDocument/2006/relationships/image" Target="../media/image19.gif"/><Relationship Id="rId4" Type="http://schemas.openxmlformats.org/officeDocument/2006/relationships/hyperlink" Target="https://www.google.co.uk/url?sa=i&amp;rct=j&amp;q=&amp;esrc=s&amp;source=images&amp;cd=&amp;ved=0ahUKEwi4uvq1253VAhWKvBoKHY1nDEMQjRwIBw&amp;url=http://www.thewriter.com/what-we-think/style-guide/dashes/&amp;psig=AFQjCNExQ6YxZB5ePZ0MYp9ahpQ3HSOQJw&amp;ust=1500841220871907"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uk/url?sa=i&amp;rct=j&amp;q=&amp;esrc=s&amp;source=images&amp;cd=&amp;ved=0ahUKEwiwhc_a3Z3VAhVB1hQKHYE5AvMQjRwIBw&amp;url=https://awaydraw.com/category/cartoons/andy-murray/&amp;psig=AFQjCNFcWQD2OvKxYFnB8z9pe_JLd1zF8A&amp;ust=1500841844603199"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fontScale="92500" lnSpcReduction="20000"/>
          </a:bodyPr>
          <a:lstStyle/>
          <a:p>
            <a:endParaRPr lang="en-US" sz="2800" b="1" dirty="0"/>
          </a:p>
          <a:p>
            <a:r>
              <a:rPr lang="en-US" sz="2800" b="1" dirty="0"/>
              <a:t>Core Course</a:t>
            </a:r>
          </a:p>
          <a:p>
            <a:r>
              <a:rPr lang="en-US" sz="2800" b="1" dirty="0"/>
              <a:t>S1 – 2/3</a:t>
            </a:r>
          </a:p>
          <a:p>
            <a:pPr marL="457200" lvl="0" indent="-457200" algn="l">
              <a:buFont typeface="Arial" panose="020B0604020202020204" pitchFamily="34" charset="0"/>
              <a:buChar char="•"/>
            </a:pPr>
            <a:r>
              <a:rPr lang="en-GB" sz="2800" dirty="0">
                <a:solidFill>
                  <a:srgbClr val="FF0000"/>
                </a:solidFill>
              </a:rPr>
              <a:t>Sentence structure – phrases, clauses, simple, compound, complex, statements, questions, exclamation, command, parenthesis</a:t>
            </a:r>
          </a:p>
          <a:p>
            <a:pPr marL="457200" lvl="0" indent="-457200" algn="l">
              <a:buFont typeface="Arial" panose="020B0604020202020204" pitchFamily="34" charset="0"/>
              <a:buChar char="•"/>
            </a:pPr>
            <a:r>
              <a:rPr lang="en-US" sz="2800" dirty="0"/>
              <a:t>Higher order reading skills – predicting, clarifying, </a:t>
            </a:r>
            <a:r>
              <a:rPr lang="en-US" sz="2800" dirty="0" err="1"/>
              <a:t>summarising</a:t>
            </a:r>
            <a:r>
              <a:rPr lang="en-US" sz="2800" dirty="0"/>
              <a:t>, connecting, </a:t>
            </a:r>
            <a:r>
              <a:rPr lang="en-US" sz="2800" dirty="0" err="1"/>
              <a:t>visualising</a:t>
            </a:r>
            <a:r>
              <a:rPr lang="en-US" sz="2800" dirty="0"/>
              <a:t>, questioning </a:t>
            </a:r>
          </a:p>
          <a:p>
            <a:pPr marL="457200" lvl="0" indent="-457200" algn="l">
              <a:buFont typeface="Arial" panose="020B0604020202020204" pitchFamily="34" charset="0"/>
              <a:buChar char="•"/>
            </a:pPr>
            <a:r>
              <a:rPr lang="en-US" sz="2800" dirty="0"/>
              <a:t>Punctuation – apostrophes and commas (homework)</a:t>
            </a:r>
          </a:p>
          <a:p>
            <a:pPr marL="457200" indent="-457200" algn="l">
              <a:buFont typeface="Arial" panose="020B0604020202020204" pitchFamily="34" charset="0"/>
              <a:buChar char="•"/>
            </a:pPr>
            <a:r>
              <a:rPr lang="en-US" sz="2800" dirty="0"/>
              <a:t>Practice exercise 1 – ‘Drummer Boy’</a:t>
            </a:r>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I can select and use the strategies and resources  I find most useful before  I read, and as I read, to monitor and check my understanding.  LIT 3-13a</a:t>
            </a:r>
          </a:p>
          <a:p>
            <a:r>
              <a:rPr lang="en-GB" sz="2000" b="1" dirty="0"/>
              <a:t>Through developing my knowledge of context clues, punctuation, grammar and layout, I can read unfamiliar texts with increasing fluency, understanding and expression. ENG 3-12a</a:t>
            </a:r>
          </a:p>
          <a:p>
            <a:r>
              <a:rPr lang="en-GB" sz="2000" b="1" dirty="0"/>
              <a:t>To show my understanding across different areas of learning, I can:  identify and consider the purpose, main concerns or concepts and use supporting detail;   make inferences from key statements; and  identify and discuss similarities and differences between different types of text. LIT 3-16a</a:t>
            </a:r>
          </a:p>
          <a:p>
            <a:r>
              <a:rPr lang="en-GB" sz="2000" b="1" dirty="0"/>
              <a:t>As appropriate to my purpose and type of text, I can punctuate and structure different types of sentences with sufficient accuracy… 3-22a</a:t>
            </a:r>
          </a:p>
          <a:p>
            <a:endParaRPr lang="en-GB" sz="2000" dirty="0"/>
          </a:p>
          <a:p>
            <a:endParaRPr lang="en-GB" sz="2000" dirty="0"/>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CEEB9FD-7DF1-4DC3-BB9E-6AA13772B715}"/>
              </a:ext>
            </a:extLst>
          </p:cNvPr>
          <p:cNvSpPr/>
          <p:nvPr/>
        </p:nvSpPr>
        <p:spPr>
          <a:xfrm>
            <a:off x="329712" y="1983066"/>
            <a:ext cx="3348670" cy="3359889"/>
          </a:xfrm>
          <a:prstGeom prst="frame">
            <a:avLst>
              <a:gd name="adj1" fmla="val 5538"/>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 simple sentence consists of </a:t>
            </a:r>
            <a:r>
              <a:rPr lang="en-GB" sz="2800" b="1" u="sng" dirty="0">
                <a:solidFill>
                  <a:schemeClr val="tx1"/>
                </a:solidFill>
              </a:rPr>
              <a:t>one clause</a:t>
            </a:r>
            <a:r>
              <a:rPr lang="en-GB" sz="2800" b="1" dirty="0">
                <a:solidFill>
                  <a:schemeClr val="tx1"/>
                </a:solidFill>
              </a:rPr>
              <a:t> that has a </a:t>
            </a:r>
            <a:r>
              <a:rPr lang="en-GB" sz="2800" b="1" u="sng" dirty="0">
                <a:solidFill>
                  <a:schemeClr val="tx1"/>
                </a:solidFill>
              </a:rPr>
              <a:t>subject</a:t>
            </a:r>
            <a:r>
              <a:rPr lang="en-GB" sz="2800" b="1" dirty="0">
                <a:solidFill>
                  <a:schemeClr val="tx1"/>
                </a:solidFill>
              </a:rPr>
              <a:t> and a </a:t>
            </a:r>
            <a:r>
              <a:rPr lang="en-GB" sz="2800" b="1" u="sng" dirty="0">
                <a:solidFill>
                  <a:schemeClr val="tx1"/>
                </a:solidFill>
              </a:rPr>
              <a:t>verb</a:t>
            </a:r>
            <a:r>
              <a:rPr lang="en-GB" sz="2800" b="1" dirty="0">
                <a:solidFill>
                  <a:schemeClr val="tx1"/>
                </a:solidFill>
              </a:rPr>
              <a:t>. It may also have an </a:t>
            </a:r>
            <a:r>
              <a:rPr lang="en-GB" sz="2800" b="1" u="sng" dirty="0">
                <a:solidFill>
                  <a:schemeClr val="tx1"/>
                </a:solidFill>
              </a:rPr>
              <a:t>object</a:t>
            </a:r>
            <a:r>
              <a:rPr lang="en-GB" sz="2800" b="1" dirty="0">
                <a:solidFill>
                  <a:schemeClr val="tx1"/>
                </a:solidFill>
              </a:rPr>
              <a:t>.</a:t>
            </a:r>
            <a:endParaRPr lang="en-GB" sz="2400" b="1" u="sng" dirty="0">
              <a:solidFill>
                <a:schemeClr val="tx1"/>
              </a:solidFill>
            </a:endParaRPr>
          </a:p>
        </p:txBody>
      </p:sp>
      <p:sp>
        <p:nvSpPr>
          <p:cNvPr id="4" name="Rectangle 3">
            <a:extLst>
              <a:ext uri="{FF2B5EF4-FFF2-40B4-BE49-F238E27FC236}">
                <a16:creationId xmlns:a16="http://schemas.microsoft.com/office/drawing/2014/main" id="{15D7C41B-242A-4889-AE07-02229E00E20C}"/>
              </a:ext>
            </a:extLst>
          </p:cNvPr>
          <p:cNvSpPr/>
          <p:nvPr/>
        </p:nvSpPr>
        <p:spPr>
          <a:xfrm>
            <a:off x="106411" y="934597"/>
            <a:ext cx="8803757" cy="400110"/>
          </a:xfrm>
          <a:prstGeom prst="rect">
            <a:avLst/>
          </a:prstGeom>
        </p:spPr>
        <p:txBody>
          <a:bodyPr wrap="square">
            <a:spAutoFit/>
          </a:bodyPr>
          <a:lstStyle/>
          <a:p>
            <a:pPr algn="ctr"/>
            <a:r>
              <a:rPr lang="en-GB" sz="2000" b="1" dirty="0"/>
              <a:t>We have already met a simple sentence – remember our angry barking dog? </a:t>
            </a:r>
          </a:p>
        </p:txBody>
      </p:sp>
      <p:sp>
        <p:nvSpPr>
          <p:cNvPr id="7" name="TextBox 6">
            <a:extLst>
              <a:ext uri="{FF2B5EF4-FFF2-40B4-BE49-F238E27FC236}">
                <a16:creationId xmlns:a16="http://schemas.microsoft.com/office/drawing/2014/main" id="{11D47964-E0C2-4115-A956-CF675F3080E3}"/>
              </a:ext>
            </a:extLst>
          </p:cNvPr>
          <p:cNvSpPr txBox="1"/>
          <p:nvPr/>
        </p:nvSpPr>
        <p:spPr>
          <a:xfrm>
            <a:off x="3999418" y="2213162"/>
            <a:ext cx="4910750" cy="3539430"/>
          </a:xfrm>
          <a:prstGeom prst="rect">
            <a:avLst/>
          </a:prstGeom>
          <a:noFill/>
        </p:spPr>
        <p:txBody>
          <a:bodyPr wrap="square" rtlCol="0">
            <a:spAutoFit/>
          </a:bodyPr>
          <a:lstStyle/>
          <a:p>
            <a:pPr algn="ctr"/>
            <a:r>
              <a:rPr lang="en-GB" sz="3200" b="1" dirty="0">
                <a:solidFill>
                  <a:schemeClr val="accent1">
                    <a:lumMod val="50000"/>
                  </a:schemeClr>
                </a:solidFill>
                <a:latin typeface="Arial Rounded MT Bold" panose="020F0704030504030204" pitchFamily="34" charset="0"/>
              </a:rPr>
              <a:t>My sister walked onto the stage.</a:t>
            </a:r>
          </a:p>
          <a:p>
            <a:pPr algn="ctr"/>
            <a:endParaRPr lang="en-GB" sz="3200" b="1" dirty="0">
              <a:solidFill>
                <a:schemeClr val="accent1">
                  <a:lumMod val="50000"/>
                </a:schemeClr>
              </a:solidFill>
              <a:latin typeface="Arial Rounded MT Bold" panose="020F0704030504030204" pitchFamily="34" charset="0"/>
            </a:endParaRPr>
          </a:p>
          <a:p>
            <a:pPr algn="ctr"/>
            <a:endParaRPr lang="en-GB" sz="3200" b="1" dirty="0">
              <a:solidFill>
                <a:schemeClr val="accent1">
                  <a:lumMod val="50000"/>
                </a:schemeClr>
              </a:solidFill>
              <a:latin typeface="Arial Rounded MT Bold" panose="020F0704030504030204" pitchFamily="34" charset="0"/>
            </a:endParaRPr>
          </a:p>
          <a:p>
            <a:pPr algn="ctr"/>
            <a:r>
              <a:rPr lang="en-GB" sz="3200" b="1" dirty="0">
                <a:solidFill>
                  <a:schemeClr val="accent1">
                    <a:lumMod val="50000"/>
                  </a:schemeClr>
                </a:solidFill>
                <a:latin typeface="Arial Rounded MT Bold" panose="020F0704030504030204" pitchFamily="34" charset="0"/>
              </a:rPr>
              <a:t>It was raining.</a:t>
            </a:r>
          </a:p>
          <a:p>
            <a:pPr algn="ctr"/>
            <a:r>
              <a:rPr lang="en-GB" sz="3200" b="1" dirty="0">
                <a:solidFill>
                  <a:schemeClr val="accent1">
                    <a:lumMod val="50000"/>
                  </a:schemeClr>
                </a:solidFill>
                <a:latin typeface="Arial Rounded MT Bold" panose="020F0704030504030204" pitchFamily="34" charset="0"/>
              </a:rPr>
              <a:t>Sean has been running.</a:t>
            </a:r>
          </a:p>
          <a:p>
            <a:pPr algn="ctr"/>
            <a:endParaRPr lang="en-GB" sz="3200" b="1" dirty="0">
              <a:solidFill>
                <a:schemeClr val="accent1">
                  <a:lumMod val="50000"/>
                </a:schemeClr>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9180CD3B-CC5F-47BA-B542-8D2D98A979AB}"/>
              </a:ext>
            </a:extLst>
          </p:cNvPr>
          <p:cNvSpPr/>
          <p:nvPr/>
        </p:nvSpPr>
        <p:spPr>
          <a:xfrm>
            <a:off x="553219" y="5483238"/>
            <a:ext cx="7910139" cy="830997"/>
          </a:xfrm>
          <a:prstGeom prst="rect">
            <a:avLst/>
          </a:prstGeom>
        </p:spPr>
        <p:txBody>
          <a:bodyPr wrap="square">
            <a:spAutoFit/>
          </a:bodyPr>
          <a:lstStyle/>
          <a:p>
            <a:pPr algn="ctr"/>
            <a:r>
              <a:rPr lang="en-GB" sz="2400" b="1" dirty="0"/>
              <a:t>An author uses a simple sentence to make a point clearly, or to put across a simple idea.</a:t>
            </a:r>
          </a:p>
        </p:txBody>
      </p:sp>
      <p:sp>
        <p:nvSpPr>
          <p:cNvPr id="14" name="TextBox 13">
            <a:extLst>
              <a:ext uri="{FF2B5EF4-FFF2-40B4-BE49-F238E27FC236}">
                <a16:creationId xmlns:a16="http://schemas.microsoft.com/office/drawing/2014/main" id="{BD1DF2D4-AB28-4838-8AB8-25C3DBC02E14}"/>
              </a:ext>
            </a:extLst>
          </p:cNvPr>
          <p:cNvSpPr txBox="1"/>
          <p:nvPr/>
        </p:nvSpPr>
        <p:spPr>
          <a:xfrm>
            <a:off x="202020" y="463368"/>
            <a:ext cx="8612541" cy="461665"/>
          </a:xfrm>
          <a:prstGeom prst="rect">
            <a:avLst/>
          </a:prstGeom>
          <a:noFill/>
        </p:spPr>
        <p:txBody>
          <a:bodyPr wrap="square" rtlCol="0">
            <a:spAutoFit/>
          </a:bodyPr>
          <a:lstStyle/>
          <a:p>
            <a:pPr algn="ctr"/>
            <a:r>
              <a:rPr lang="en-GB" sz="2400" b="1" dirty="0"/>
              <a:t>Sentence Type 1 – Simple sentences</a:t>
            </a:r>
          </a:p>
        </p:txBody>
      </p:sp>
      <p:sp>
        <p:nvSpPr>
          <p:cNvPr id="17" name="Left Brace 16">
            <a:extLst>
              <a:ext uri="{FF2B5EF4-FFF2-40B4-BE49-F238E27FC236}">
                <a16:creationId xmlns:a16="http://schemas.microsoft.com/office/drawing/2014/main" id="{1CE77739-8753-492E-AABB-D8CAD4E86291}"/>
              </a:ext>
            </a:extLst>
          </p:cNvPr>
          <p:cNvSpPr/>
          <p:nvPr/>
        </p:nvSpPr>
        <p:spPr>
          <a:xfrm rot="5400000">
            <a:off x="5421095" y="1670883"/>
            <a:ext cx="264523" cy="1227052"/>
          </a:xfrm>
          <a:prstGeom prst="leftBrace">
            <a:avLst>
              <a:gd name="adj1" fmla="val 11541"/>
              <a:gd name="adj2" fmla="val 5259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ectangle 18">
            <a:extLst>
              <a:ext uri="{FF2B5EF4-FFF2-40B4-BE49-F238E27FC236}">
                <a16:creationId xmlns:a16="http://schemas.microsoft.com/office/drawing/2014/main" id="{26A61022-210B-4C54-AA1F-F07BA54E79EC}"/>
              </a:ext>
            </a:extLst>
          </p:cNvPr>
          <p:cNvSpPr/>
          <p:nvPr/>
        </p:nvSpPr>
        <p:spPr>
          <a:xfrm>
            <a:off x="4879351" y="1543102"/>
            <a:ext cx="1287532" cy="461665"/>
          </a:xfrm>
          <a:prstGeom prst="rect">
            <a:avLst/>
          </a:prstGeom>
        </p:spPr>
        <p:txBody>
          <a:bodyPr wrap="none">
            <a:spAutoFit/>
          </a:bodyPr>
          <a:lstStyle/>
          <a:p>
            <a:r>
              <a:rPr lang="en-GB" sz="2400" b="1" dirty="0">
                <a:solidFill>
                  <a:schemeClr val="accent1">
                    <a:lumMod val="50000"/>
                  </a:schemeClr>
                </a:solidFill>
                <a:latin typeface="Arial Rounded MT Bold" panose="020F0704030504030204" pitchFamily="34" charset="0"/>
              </a:rPr>
              <a:t>subject</a:t>
            </a:r>
            <a:endParaRPr lang="en-GB" sz="2400" dirty="0"/>
          </a:p>
        </p:txBody>
      </p:sp>
      <p:sp>
        <p:nvSpPr>
          <p:cNvPr id="20" name="Left Brace 19">
            <a:extLst>
              <a:ext uri="{FF2B5EF4-FFF2-40B4-BE49-F238E27FC236}">
                <a16:creationId xmlns:a16="http://schemas.microsoft.com/office/drawing/2014/main" id="{6D652AD0-8174-4886-82E4-6188CADB407C}"/>
              </a:ext>
            </a:extLst>
          </p:cNvPr>
          <p:cNvSpPr/>
          <p:nvPr/>
        </p:nvSpPr>
        <p:spPr>
          <a:xfrm rot="5400000">
            <a:off x="6682543" y="1676023"/>
            <a:ext cx="264523" cy="1227052"/>
          </a:xfrm>
          <a:prstGeom prst="leftBrace">
            <a:avLst>
              <a:gd name="adj1" fmla="val 11541"/>
              <a:gd name="adj2" fmla="val 5259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a:extLst>
              <a:ext uri="{FF2B5EF4-FFF2-40B4-BE49-F238E27FC236}">
                <a16:creationId xmlns:a16="http://schemas.microsoft.com/office/drawing/2014/main" id="{FE9E0A41-A887-4CB7-9BA2-80C4DDE5755B}"/>
              </a:ext>
            </a:extLst>
          </p:cNvPr>
          <p:cNvSpPr/>
          <p:nvPr/>
        </p:nvSpPr>
        <p:spPr>
          <a:xfrm>
            <a:off x="6303603" y="1543102"/>
            <a:ext cx="857094" cy="461665"/>
          </a:xfrm>
          <a:prstGeom prst="rect">
            <a:avLst/>
          </a:prstGeom>
        </p:spPr>
        <p:txBody>
          <a:bodyPr wrap="none">
            <a:spAutoFit/>
          </a:bodyPr>
          <a:lstStyle/>
          <a:p>
            <a:r>
              <a:rPr lang="en-GB" sz="2400" b="1" dirty="0">
                <a:solidFill>
                  <a:schemeClr val="accent1">
                    <a:lumMod val="50000"/>
                  </a:schemeClr>
                </a:solidFill>
                <a:latin typeface="Arial Rounded MT Bold" panose="020F0704030504030204" pitchFamily="34" charset="0"/>
              </a:rPr>
              <a:t>verb</a:t>
            </a:r>
            <a:endParaRPr lang="en-GB" sz="2400" dirty="0"/>
          </a:p>
        </p:txBody>
      </p:sp>
      <p:sp>
        <p:nvSpPr>
          <p:cNvPr id="22" name="Left Brace 21">
            <a:extLst>
              <a:ext uri="{FF2B5EF4-FFF2-40B4-BE49-F238E27FC236}">
                <a16:creationId xmlns:a16="http://schemas.microsoft.com/office/drawing/2014/main" id="{5357B615-A46C-410D-AE36-DAD59CE37703}"/>
              </a:ext>
            </a:extLst>
          </p:cNvPr>
          <p:cNvSpPr/>
          <p:nvPr/>
        </p:nvSpPr>
        <p:spPr>
          <a:xfrm rot="16200000">
            <a:off x="6625022" y="2684167"/>
            <a:ext cx="379570" cy="1227052"/>
          </a:xfrm>
          <a:prstGeom prst="leftBrace">
            <a:avLst>
              <a:gd name="adj1" fmla="val 11541"/>
              <a:gd name="adj2" fmla="val 4999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ectangle 22">
            <a:extLst>
              <a:ext uri="{FF2B5EF4-FFF2-40B4-BE49-F238E27FC236}">
                <a16:creationId xmlns:a16="http://schemas.microsoft.com/office/drawing/2014/main" id="{50223AF8-8A9B-4256-9EB6-CFBE70BCDAFC}"/>
              </a:ext>
            </a:extLst>
          </p:cNvPr>
          <p:cNvSpPr/>
          <p:nvPr/>
        </p:nvSpPr>
        <p:spPr>
          <a:xfrm>
            <a:off x="6201279" y="3603264"/>
            <a:ext cx="1120820" cy="461665"/>
          </a:xfrm>
          <a:prstGeom prst="rect">
            <a:avLst/>
          </a:prstGeom>
        </p:spPr>
        <p:txBody>
          <a:bodyPr wrap="none">
            <a:spAutoFit/>
          </a:bodyPr>
          <a:lstStyle/>
          <a:p>
            <a:r>
              <a:rPr lang="en-GB" sz="2400" b="1" dirty="0">
                <a:solidFill>
                  <a:schemeClr val="accent1">
                    <a:lumMod val="50000"/>
                  </a:schemeClr>
                </a:solidFill>
                <a:latin typeface="Arial Rounded MT Bold" panose="020F0704030504030204" pitchFamily="34" charset="0"/>
              </a:rPr>
              <a:t>object</a:t>
            </a:r>
            <a:endParaRPr lang="en-GB" sz="2400" dirty="0"/>
          </a:p>
        </p:txBody>
      </p:sp>
    </p:spTree>
    <p:extLst>
      <p:ext uri="{BB962C8B-B14F-4D97-AF65-F5344CB8AC3E}">
        <p14:creationId xmlns:p14="http://schemas.microsoft.com/office/powerpoint/2010/main" val="36292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6" grpId="0"/>
      <p:bldP spid="17" grpId="0" animBg="1"/>
      <p:bldP spid="19" grpId="0"/>
      <p:bldP spid="20" grpId="0" animBg="1"/>
      <p:bldP spid="21" grpId="0"/>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CEEB9FD-7DF1-4DC3-BB9E-6AA13772B715}"/>
              </a:ext>
            </a:extLst>
          </p:cNvPr>
          <p:cNvSpPr/>
          <p:nvPr/>
        </p:nvSpPr>
        <p:spPr>
          <a:xfrm>
            <a:off x="329712" y="1359612"/>
            <a:ext cx="3348670" cy="3359889"/>
          </a:xfrm>
          <a:prstGeom prst="frame">
            <a:avLst>
              <a:gd name="adj1" fmla="val 5538"/>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 compound sentence joins two simple sentences together using conjunctions.</a:t>
            </a:r>
            <a:endParaRPr lang="en-GB" sz="2400" b="1" u="sng" dirty="0">
              <a:solidFill>
                <a:schemeClr val="tx1"/>
              </a:solidFill>
            </a:endParaRPr>
          </a:p>
        </p:txBody>
      </p:sp>
      <p:sp>
        <p:nvSpPr>
          <p:cNvPr id="7" name="TextBox 6">
            <a:extLst>
              <a:ext uri="{FF2B5EF4-FFF2-40B4-BE49-F238E27FC236}">
                <a16:creationId xmlns:a16="http://schemas.microsoft.com/office/drawing/2014/main" id="{11D47964-E0C2-4115-A956-CF675F3080E3}"/>
              </a:ext>
            </a:extLst>
          </p:cNvPr>
          <p:cNvSpPr txBox="1"/>
          <p:nvPr/>
        </p:nvSpPr>
        <p:spPr>
          <a:xfrm>
            <a:off x="3903811" y="1303181"/>
            <a:ext cx="4910750" cy="3416320"/>
          </a:xfrm>
          <a:prstGeom prst="rect">
            <a:avLst/>
          </a:prstGeom>
          <a:noFill/>
        </p:spPr>
        <p:txBody>
          <a:bodyPr wrap="square" rtlCol="0">
            <a:spAutoFit/>
          </a:bodyPr>
          <a:lstStyle/>
          <a:p>
            <a:pPr algn="ctr"/>
            <a:r>
              <a:rPr lang="en-GB" sz="3200" b="1" dirty="0">
                <a:solidFill>
                  <a:schemeClr val="accent2"/>
                </a:solidFill>
                <a:latin typeface="Arial Rounded MT Bold" panose="020F0704030504030204" pitchFamily="34" charset="0"/>
              </a:rPr>
              <a:t>My sister walked onto the stage </a:t>
            </a:r>
            <a:r>
              <a:rPr lang="en-GB" sz="4400" b="1" dirty="0">
                <a:solidFill>
                  <a:schemeClr val="accent1">
                    <a:lumMod val="50000"/>
                  </a:schemeClr>
                </a:solidFill>
                <a:latin typeface="Arial Rounded MT Bold" panose="020F0704030504030204" pitchFamily="34" charset="0"/>
              </a:rPr>
              <a:t>and</a:t>
            </a:r>
            <a:r>
              <a:rPr lang="en-GB" sz="3200" b="1" dirty="0">
                <a:solidFill>
                  <a:schemeClr val="accent1">
                    <a:lumMod val="50000"/>
                  </a:schemeClr>
                </a:solidFill>
                <a:latin typeface="Arial Rounded MT Bold" panose="020F0704030504030204" pitchFamily="34" charset="0"/>
              </a:rPr>
              <a:t> </a:t>
            </a:r>
            <a:r>
              <a:rPr lang="en-GB" sz="3200" b="1" dirty="0">
                <a:solidFill>
                  <a:schemeClr val="accent4"/>
                </a:solidFill>
                <a:latin typeface="Arial Rounded MT Bold" panose="020F0704030504030204" pitchFamily="34" charset="0"/>
              </a:rPr>
              <a:t>she started singing.</a:t>
            </a:r>
          </a:p>
          <a:p>
            <a:pPr algn="ctr"/>
            <a:endParaRPr lang="en-GB" sz="3200" b="1" dirty="0">
              <a:solidFill>
                <a:schemeClr val="accent1">
                  <a:lumMod val="50000"/>
                </a:schemeClr>
              </a:solidFill>
              <a:latin typeface="Arial Rounded MT Bold" panose="020F0704030504030204" pitchFamily="34" charset="0"/>
            </a:endParaRPr>
          </a:p>
          <a:p>
            <a:pPr algn="ctr"/>
            <a:r>
              <a:rPr lang="en-GB" sz="3200" b="1" dirty="0">
                <a:solidFill>
                  <a:schemeClr val="accent1">
                    <a:lumMod val="50000"/>
                  </a:schemeClr>
                </a:solidFill>
                <a:latin typeface="Arial Rounded MT Bold" panose="020F0704030504030204" pitchFamily="34" charset="0"/>
              </a:rPr>
              <a:t>It was cold </a:t>
            </a:r>
            <a:r>
              <a:rPr lang="en-GB" sz="4400" b="1" dirty="0">
                <a:solidFill>
                  <a:schemeClr val="accent1">
                    <a:lumMod val="50000"/>
                  </a:schemeClr>
                </a:solidFill>
                <a:latin typeface="Arial Rounded MT Bold" panose="020F0704030504030204" pitchFamily="34" charset="0"/>
              </a:rPr>
              <a:t>but</a:t>
            </a:r>
            <a:r>
              <a:rPr lang="en-GB" sz="3200" b="1" dirty="0">
                <a:solidFill>
                  <a:schemeClr val="accent1">
                    <a:lumMod val="50000"/>
                  </a:schemeClr>
                </a:solidFill>
                <a:latin typeface="Arial Rounded MT Bold" panose="020F0704030504030204" pitchFamily="34" charset="0"/>
              </a:rPr>
              <a:t> we still went to town.</a:t>
            </a:r>
          </a:p>
        </p:txBody>
      </p:sp>
      <p:sp>
        <p:nvSpPr>
          <p:cNvPr id="6" name="Rectangle 5">
            <a:extLst>
              <a:ext uri="{FF2B5EF4-FFF2-40B4-BE49-F238E27FC236}">
                <a16:creationId xmlns:a16="http://schemas.microsoft.com/office/drawing/2014/main" id="{9180CD3B-CC5F-47BA-B542-8D2D98A979AB}"/>
              </a:ext>
            </a:extLst>
          </p:cNvPr>
          <p:cNvSpPr/>
          <p:nvPr/>
        </p:nvSpPr>
        <p:spPr>
          <a:xfrm>
            <a:off x="553220" y="5097649"/>
            <a:ext cx="7910139" cy="1200329"/>
          </a:xfrm>
          <a:prstGeom prst="rect">
            <a:avLst/>
          </a:prstGeom>
        </p:spPr>
        <p:txBody>
          <a:bodyPr wrap="square">
            <a:spAutoFit/>
          </a:bodyPr>
          <a:lstStyle/>
          <a:p>
            <a:pPr algn="ctr"/>
            <a:r>
              <a:rPr lang="en-GB" sz="2400" b="1" dirty="0"/>
              <a:t>This makes the two ideas equal in the sentence. It helps a writer to provide more detail in their sentence. Be careful though – some writers get carried away and write too much.</a:t>
            </a:r>
          </a:p>
        </p:txBody>
      </p:sp>
      <p:sp>
        <p:nvSpPr>
          <p:cNvPr id="14" name="TextBox 13">
            <a:extLst>
              <a:ext uri="{FF2B5EF4-FFF2-40B4-BE49-F238E27FC236}">
                <a16:creationId xmlns:a16="http://schemas.microsoft.com/office/drawing/2014/main" id="{BD1DF2D4-AB28-4838-8AB8-25C3DBC02E14}"/>
              </a:ext>
            </a:extLst>
          </p:cNvPr>
          <p:cNvSpPr txBox="1"/>
          <p:nvPr/>
        </p:nvSpPr>
        <p:spPr>
          <a:xfrm>
            <a:off x="202020" y="463368"/>
            <a:ext cx="8612541" cy="461665"/>
          </a:xfrm>
          <a:prstGeom prst="rect">
            <a:avLst/>
          </a:prstGeom>
          <a:noFill/>
        </p:spPr>
        <p:txBody>
          <a:bodyPr wrap="square" rtlCol="0">
            <a:spAutoFit/>
          </a:bodyPr>
          <a:lstStyle/>
          <a:p>
            <a:pPr algn="ctr"/>
            <a:r>
              <a:rPr lang="en-GB" sz="2400" b="1" dirty="0"/>
              <a:t>Sentence Type 2 – Compound sentences</a:t>
            </a:r>
          </a:p>
        </p:txBody>
      </p:sp>
    </p:spTree>
    <p:extLst>
      <p:ext uri="{BB962C8B-B14F-4D97-AF65-F5344CB8AC3E}">
        <p14:creationId xmlns:p14="http://schemas.microsoft.com/office/powerpoint/2010/main" val="13280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636874"/>
            <a:ext cx="8436862" cy="390341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b="1" dirty="0"/>
              <a:t>For example:</a:t>
            </a:r>
          </a:p>
          <a:p>
            <a:r>
              <a:rPr lang="en-GB" sz="3200" dirty="0"/>
              <a:t>My friend came round and said, "Do you want to get out of the house for a while?" and I did so we went to town and walked around for a bit and then some women came over who we knew from work so we started talking to them and then we felt hungry so we...</a:t>
            </a:r>
          </a:p>
        </p:txBody>
      </p:sp>
      <p:pic>
        <p:nvPicPr>
          <p:cNvPr id="1026" name="Picture 2" descr="Image result for and">
            <a:hlinkClick r:id="rId2"/>
            <a:extLst>
              <a:ext uri="{FF2B5EF4-FFF2-40B4-BE49-F238E27FC236}">
                <a16:creationId xmlns:a16="http://schemas.microsoft.com/office/drawing/2014/main" id="{83779470-23D9-4717-A65F-569A5160B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513307"/>
            <a:ext cx="1670841" cy="1181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nd">
            <a:hlinkClick r:id="rId4"/>
            <a:extLst>
              <a:ext uri="{FF2B5EF4-FFF2-40B4-BE49-F238E27FC236}">
                <a16:creationId xmlns:a16="http://schemas.microsoft.com/office/drawing/2014/main" id="{C64F75D0-28DA-411A-8225-37867B550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431" y="1104147"/>
            <a:ext cx="1803538" cy="1441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d">
            <a:hlinkClick r:id="rId6"/>
            <a:extLst>
              <a:ext uri="{FF2B5EF4-FFF2-40B4-BE49-F238E27FC236}">
                <a16:creationId xmlns:a16="http://schemas.microsoft.com/office/drawing/2014/main" id="{04A3F3BB-C93E-478E-B6BA-A453A339D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4992" y="661011"/>
            <a:ext cx="1914360" cy="13539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and">
            <a:hlinkClick r:id="rId4"/>
            <a:extLst>
              <a:ext uri="{FF2B5EF4-FFF2-40B4-BE49-F238E27FC236}">
                <a16:creationId xmlns:a16="http://schemas.microsoft.com/office/drawing/2014/main" id="{9D43414B-CB49-44A7-B6B7-23685A6F5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352" y="304093"/>
            <a:ext cx="1293402" cy="10338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nd">
            <a:hlinkClick r:id="rId6"/>
            <a:extLst>
              <a:ext uri="{FF2B5EF4-FFF2-40B4-BE49-F238E27FC236}">
                <a16:creationId xmlns:a16="http://schemas.microsoft.com/office/drawing/2014/main" id="{D6DB4370-A65D-4D76-AD6F-1A45948DE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0153" y="1464330"/>
            <a:ext cx="1062353" cy="751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nd">
            <a:hlinkClick r:id="rId2"/>
            <a:extLst>
              <a:ext uri="{FF2B5EF4-FFF2-40B4-BE49-F238E27FC236}">
                <a16:creationId xmlns:a16="http://schemas.microsoft.com/office/drawing/2014/main" id="{7E911E70-8F26-49D0-A300-49E913EB7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053" y="1168333"/>
            <a:ext cx="1670841" cy="1181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and">
            <a:hlinkClick r:id="rId2"/>
            <a:extLst>
              <a:ext uri="{FF2B5EF4-FFF2-40B4-BE49-F238E27FC236}">
                <a16:creationId xmlns:a16="http://schemas.microsoft.com/office/drawing/2014/main" id="{3025F467-0BF1-4235-B470-2F5BC94E5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221" y="495221"/>
            <a:ext cx="1015496" cy="7181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nd">
            <a:hlinkClick r:id="rId6"/>
            <a:extLst>
              <a:ext uri="{FF2B5EF4-FFF2-40B4-BE49-F238E27FC236}">
                <a16:creationId xmlns:a16="http://schemas.microsoft.com/office/drawing/2014/main" id="{B2445376-51C4-49AE-AF95-AD5AF75D18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5707" y="1733139"/>
            <a:ext cx="993991" cy="702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and">
            <a:hlinkClick r:id="rId4"/>
            <a:extLst>
              <a:ext uri="{FF2B5EF4-FFF2-40B4-BE49-F238E27FC236}">
                <a16:creationId xmlns:a16="http://schemas.microsoft.com/office/drawing/2014/main" id="{A542B599-CB12-4AF5-A7AC-E749B3F0F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329" y="144075"/>
            <a:ext cx="1293402" cy="103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5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CEEB9FD-7DF1-4DC3-BB9E-6AA13772B715}"/>
              </a:ext>
            </a:extLst>
          </p:cNvPr>
          <p:cNvSpPr/>
          <p:nvPr/>
        </p:nvSpPr>
        <p:spPr>
          <a:xfrm>
            <a:off x="329712" y="1359612"/>
            <a:ext cx="3348670" cy="3359889"/>
          </a:xfrm>
          <a:prstGeom prst="frame">
            <a:avLst>
              <a:gd name="adj1" fmla="val 5538"/>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 complex sentences communicates one than one idea, but they are not equal sentences.</a:t>
            </a:r>
            <a:endParaRPr lang="en-GB" sz="2400" b="1" u="sng" dirty="0">
              <a:solidFill>
                <a:schemeClr val="tx1"/>
              </a:solidFill>
            </a:endParaRPr>
          </a:p>
        </p:txBody>
      </p:sp>
      <p:sp>
        <p:nvSpPr>
          <p:cNvPr id="7" name="TextBox 6">
            <a:extLst>
              <a:ext uri="{FF2B5EF4-FFF2-40B4-BE49-F238E27FC236}">
                <a16:creationId xmlns:a16="http://schemas.microsoft.com/office/drawing/2014/main" id="{11D47964-E0C2-4115-A956-CF675F3080E3}"/>
              </a:ext>
            </a:extLst>
          </p:cNvPr>
          <p:cNvSpPr txBox="1"/>
          <p:nvPr/>
        </p:nvSpPr>
        <p:spPr>
          <a:xfrm>
            <a:off x="3903811" y="2008504"/>
            <a:ext cx="4910750" cy="2062103"/>
          </a:xfrm>
          <a:prstGeom prst="rect">
            <a:avLst/>
          </a:prstGeom>
          <a:noFill/>
        </p:spPr>
        <p:txBody>
          <a:bodyPr wrap="square" rtlCol="0">
            <a:spAutoFit/>
          </a:bodyPr>
          <a:lstStyle/>
          <a:p>
            <a:pPr algn="ctr"/>
            <a:r>
              <a:rPr lang="en-GB" sz="3200" b="1" dirty="0">
                <a:solidFill>
                  <a:schemeClr val="accent1">
                    <a:lumMod val="50000"/>
                  </a:schemeClr>
                </a:solidFill>
                <a:latin typeface="Arial Rounded MT Bold" panose="020F0704030504030204" pitchFamily="34" charset="0"/>
              </a:rPr>
              <a:t>As the audience applauded, my sister walked onto the stage.</a:t>
            </a:r>
          </a:p>
          <a:p>
            <a:pPr algn="ctr"/>
            <a:endParaRPr lang="en-GB" sz="3200" b="1" dirty="0">
              <a:solidFill>
                <a:schemeClr val="accent1">
                  <a:lumMod val="50000"/>
                </a:schemeClr>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9180CD3B-CC5F-47BA-B542-8D2D98A979AB}"/>
              </a:ext>
            </a:extLst>
          </p:cNvPr>
          <p:cNvSpPr/>
          <p:nvPr/>
        </p:nvSpPr>
        <p:spPr>
          <a:xfrm>
            <a:off x="351202" y="5097649"/>
            <a:ext cx="8463359" cy="1384995"/>
          </a:xfrm>
          <a:prstGeom prst="rect">
            <a:avLst/>
          </a:prstGeom>
        </p:spPr>
        <p:txBody>
          <a:bodyPr wrap="square">
            <a:spAutoFit/>
          </a:bodyPr>
          <a:lstStyle/>
          <a:p>
            <a:pPr algn="ctr"/>
            <a:r>
              <a:rPr lang="en-GB" sz="2800" b="1" dirty="0"/>
              <a:t>Which part of this sentence could be a simple sentence? </a:t>
            </a:r>
          </a:p>
          <a:p>
            <a:pPr algn="ctr"/>
            <a:r>
              <a:rPr lang="en-GB" sz="2800" b="1" dirty="0"/>
              <a:t>Which part of this sentence could not stand by itself?</a:t>
            </a:r>
          </a:p>
          <a:p>
            <a:pPr algn="ctr"/>
            <a:endParaRPr lang="en-GB" sz="2800" b="1" dirty="0"/>
          </a:p>
        </p:txBody>
      </p:sp>
      <p:sp>
        <p:nvSpPr>
          <p:cNvPr id="14" name="TextBox 13">
            <a:extLst>
              <a:ext uri="{FF2B5EF4-FFF2-40B4-BE49-F238E27FC236}">
                <a16:creationId xmlns:a16="http://schemas.microsoft.com/office/drawing/2014/main" id="{BD1DF2D4-AB28-4838-8AB8-25C3DBC02E14}"/>
              </a:ext>
            </a:extLst>
          </p:cNvPr>
          <p:cNvSpPr txBox="1"/>
          <p:nvPr/>
        </p:nvSpPr>
        <p:spPr>
          <a:xfrm>
            <a:off x="202020" y="463368"/>
            <a:ext cx="8612541" cy="461665"/>
          </a:xfrm>
          <a:prstGeom prst="rect">
            <a:avLst/>
          </a:prstGeom>
          <a:noFill/>
        </p:spPr>
        <p:txBody>
          <a:bodyPr wrap="square" rtlCol="0">
            <a:spAutoFit/>
          </a:bodyPr>
          <a:lstStyle/>
          <a:p>
            <a:pPr algn="ctr"/>
            <a:r>
              <a:rPr lang="en-GB" sz="2400" b="1" dirty="0"/>
              <a:t>Sentence Type 3 – Complex sentences</a:t>
            </a:r>
          </a:p>
        </p:txBody>
      </p:sp>
    </p:spTree>
    <p:extLst>
      <p:ext uri="{BB962C8B-B14F-4D97-AF65-F5344CB8AC3E}">
        <p14:creationId xmlns:p14="http://schemas.microsoft.com/office/powerpoint/2010/main" val="25808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400" b="1" dirty="0"/>
              <a:t>For instance, look at this sentence:</a:t>
            </a:r>
          </a:p>
          <a:p>
            <a:endParaRPr lang="en-GB" sz="2400" dirty="0"/>
          </a:p>
          <a:p>
            <a:pPr algn="ctr"/>
            <a:r>
              <a:rPr lang="en-GB" sz="3200" dirty="0"/>
              <a:t>You can't persuade me to go to town, no matter how hard you try.</a:t>
            </a:r>
          </a:p>
          <a:p>
            <a:pPr algn="ctr"/>
            <a:endParaRPr lang="en-GB" sz="2400" dirty="0"/>
          </a:p>
          <a:p>
            <a:r>
              <a:rPr lang="en-GB" sz="2400" dirty="0"/>
              <a:t>The first part could be a </a:t>
            </a:r>
            <a:r>
              <a:rPr lang="en-GB" sz="2400" b="1" dirty="0"/>
              <a:t>simple sentence - it stands on its own</a:t>
            </a:r>
            <a:r>
              <a:rPr lang="en-GB" sz="2400" dirty="0"/>
              <a:t>.</a:t>
            </a:r>
          </a:p>
          <a:p>
            <a:endParaRPr lang="en-GB" sz="2400" dirty="0"/>
          </a:p>
          <a:p>
            <a:r>
              <a:rPr lang="en-GB" sz="2400" dirty="0"/>
              <a:t>However, the second part, 'no matter how hard you try', is not a simple sentence and it doesn't stand on its own. </a:t>
            </a:r>
            <a:r>
              <a:rPr lang="en-GB" sz="2400" b="1" dirty="0"/>
              <a:t>It needs something else to make sense.</a:t>
            </a:r>
          </a:p>
          <a:p>
            <a:endParaRPr lang="en-GB" sz="2400" dirty="0"/>
          </a:p>
          <a:p>
            <a:r>
              <a:rPr lang="en-GB" sz="2400" b="1" dirty="0"/>
              <a:t>We use complex sentences a lot when we speak, but it's important to use them in your writing too.</a:t>
            </a:r>
          </a:p>
          <a:p>
            <a:endParaRPr lang="en-GB" sz="2400" dirty="0"/>
          </a:p>
          <a:p>
            <a:r>
              <a:rPr lang="en-GB" sz="2400" dirty="0"/>
              <a:t>These are the most difficult sentences to get right.</a:t>
            </a:r>
          </a:p>
        </p:txBody>
      </p:sp>
    </p:spTree>
    <p:extLst>
      <p:ext uri="{BB962C8B-B14F-4D97-AF65-F5344CB8AC3E}">
        <p14:creationId xmlns:p14="http://schemas.microsoft.com/office/powerpoint/2010/main" val="199891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400" b="1" dirty="0"/>
              <a:t>Here is another example:</a:t>
            </a:r>
          </a:p>
          <a:p>
            <a:endParaRPr lang="en-GB" sz="2400" dirty="0"/>
          </a:p>
          <a:p>
            <a:pPr algn="ctr"/>
            <a:r>
              <a:rPr lang="en-GB" sz="3200" dirty="0"/>
              <a:t>When I arrived </a:t>
            </a:r>
            <a:r>
              <a:rPr lang="en-GB" sz="3200" b="1" dirty="0"/>
              <a:t>the angry dog barked</a:t>
            </a:r>
            <a:r>
              <a:rPr lang="en-GB" sz="3200" dirty="0"/>
              <a:t>.</a:t>
            </a:r>
          </a:p>
          <a:p>
            <a:pPr algn="ctr"/>
            <a:endParaRPr lang="en-GB" sz="2400" dirty="0"/>
          </a:p>
          <a:p>
            <a:r>
              <a:rPr lang="en-GB" sz="2400" dirty="0"/>
              <a:t>The </a:t>
            </a:r>
            <a:r>
              <a:rPr lang="en-GB" sz="2400" b="1" dirty="0"/>
              <a:t>main clause</a:t>
            </a:r>
            <a:r>
              <a:rPr lang="en-GB" sz="2400" dirty="0"/>
              <a:t> is 'the angry dog barked' because it has a subject and a verb and makes sense by itself.</a:t>
            </a:r>
          </a:p>
          <a:p>
            <a:endParaRPr lang="en-GB" sz="2400" dirty="0"/>
          </a:p>
          <a:p>
            <a:r>
              <a:rPr lang="en-GB" sz="2400" dirty="0"/>
              <a:t>The</a:t>
            </a:r>
            <a:r>
              <a:rPr lang="en-GB" sz="2400" b="1" dirty="0"/>
              <a:t> minor clause </a:t>
            </a:r>
            <a:r>
              <a:rPr lang="en-GB" sz="2400" dirty="0"/>
              <a:t>is 'When I arrived'. Although it is a clause with a subject and a verb, it doesn't make sense on its own. It needs a main clause.</a:t>
            </a:r>
          </a:p>
          <a:p>
            <a:endParaRPr lang="en-GB" sz="2400" dirty="0"/>
          </a:p>
          <a:p>
            <a:r>
              <a:rPr lang="en-GB" sz="2400" dirty="0"/>
              <a:t>You can add more minor clauses to make a more complex sentence.</a:t>
            </a:r>
          </a:p>
          <a:p>
            <a:r>
              <a:rPr lang="en-GB" sz="2800" dirty="0"/>
              <a:t>When I arrived </a:t>
            </a:r>
            <a:r>
              <a:rPr lang="en-GB" sz="2800" b="1" dirty="0"/>
              <a:t>the angry dog barked </a:t>
            </a:r>
            <a:r>
              <a:rPr lang="en-GB" sz="2800" dirty="0"/>
              <a:t>because it was hungry</a:t>
            </a:r>
            <a:r>
              <a:rPr lang="en-GB" sz="2400" dirty="0"/>
              <a:t>.</a:t>
            </a:r>
          </a:p>
        </p:txBody>
      </p:sp>
    </p:spTree>
    <p:extLst>
      <p:ext uri="{BB962C8B-B14F-4D97-AF65-F5344CB8AC3E}">
        <p14:creationId xmlns:p14="http://schemas.microsoft.com/office/powerpoint/2010/main" val="211952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3200" b="1" u="sng" dirty="0"/>
              <a:t>Sentence Type 4: Statements</a:t>
            </a:r>
          </a:p>
          <a:p>
            <a:r>
              <a:rPr lang="en-GB" sz="3200" b="1" dirty="0"/>
              <a:t>Statements tell us things. They finish with a full stop.</a:t>
            </a:r>
          </a:p>
          <a:p>
            <a:endParaRPr lang="en-GB" sz="3200" dirty="0"/>
          </a:p>
          <a:p>
            <a:r>
              <a:rPr lang="en-GB" sz="3200" dirty="0"/>
              <a:t>These tend to be in school text books, in newspapers, or in an </a:t>
            </a:r>
            <a:r>
              <a:rPr lang="en-GB" sz="3200" dirty="0" err="1"/>
              <a:t>encyclopedia</a:t>
            </a:r>
            <a:r>
              <a:rPr lang="en-GB" sz="3200" dirty="0"/>
              <a:t>.</a:t>
            </a:r>
          </a:p>
          <a:p>
            <a:endParaRPr lang="en-GB" sz="3200" dirty="0"/>
          </a:p>
          <a:p>
            <a:r>
              <a:rPr lang="en-GB" sz="3200" dirty="0"/>
              <a:t>For example:</a:t>
            </a:r>
          </a:p>
          <a:p>
            <a:r>
              <a:rPr lang="en-GB" sz="3200" dirty="0"/>
              <a:t>Paris is the capital of France. </a:t>
            </a:r>
          </a:p>
          <a:p>
            <a:r>
              <a:rPr lang="en-GB" sz="3200" dirty="0"/>
              <a:t>Manchester United play at Old Trafford. </a:t>
            </a:r>
          </a:p>
          <a:p>
            <a:r>
              <a:rPr lang="en-GB" sz="3200" dirty="0"/>
              <a:t>There are seven days in a week. </a:t>
            </a:r>
          </a:p>
        </p:txBody>
      </p:sp>
    </p:spTree>
    <p:extLst>
      <p:ext uri="{BB962C8B-B14F-4D97-AF65-F5344CB8AC3E}">
        <p14:creationId xmlns:p14="http://schemas.microsoft.com/office/powerpoint/2010/main" val="253879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t>Sentence Type 5: Questions</a:t>
            </a:r>
          </a:p>
          <a:p>
            <a:r>
              <a:rPr lang="en-GB" sz="2800" b="1" dirty="0"/>
              <a:t>Questions ask us about something, or make us think about things. They finish with a question mark.</a:t>
            </a:r>
          </a:p>
          <a:p>
            <a:endParaRPr lang="en-GB" sz="2800" dirty="0"/>
          </a:p>
          <a:p>
            <a:r>
              <a:rPr lang="en-GB" sz="2800" dirty="0"/>
              <a:t>For example:</a:t>
            </a:r>
          </a:p>
          <a:p>
            <a:r>
              <a:rPr lang="en-GB" sz="2800" dirty="0"/>
              <a:t>What does </a:t>
            </a:r>
            <a:r>
              <a:rPr lang="en-GB" sz="2800" dirty="0" err="1"/>
              <a:t>TiPToP</a:t>
            </a:r>
            <a:r>
              <a:rPr lang="en-GB" sz="2800" dirty="0"/>
              <a:t> stand for? </a:t>
            </a:r>
          </a:p>
          <a:p>
            <a:r>
              <a:rPr lang="en-GB" sz="2800" dirty="0"/>
              <a:t>When did the First World War end? </a:t>
            </a:r>
          </a:p>
          <a:p>
            <a:r>
              <a:rPr lang="en-GB" sz="2800" dirty="0"/>
              <a:t>How much for a coffee? </a:t>
            </a:r>
          </a:p>
          <a:p>
            <a:endParaRPr lang="en-GB" sz="2800" dirty="0"/>
          </a:p>
          <a:p>
            <a:r>
              <a:rPr lang="en-GB" sz="2800" dirty="0"/>
              <a:t>In English, we often come across </a:t>
            </a:r>
            <a:r>
              <a:rPr lang="en-GB" sz="2800" b="1" dirty="0"/>
              <a:t>rhetorical questions</a:t>
            </a:r>
            <a:r>
              <a:rPr lang="en-GB" sz="2800" dirty="0"/>
              <a:t>. These are designed to make the reader think about the particular issue being raised by the author.</a:t>
            </a:r>
          </a:p>
        </p:txBody>
      </p:sp>
      <p:pic>
        <p:nvPicPr>
          <p:cNvPr id="3074" name="Picture 2" descr="Image result for question mark clipart">
            <a:hlinkClick r:id="rId2"/>
            <a:extLst>
              <a:ext uri="{FF2B5EF4-FFF2-40B4-BE49-F238E27FC236}">
                <a16:creationId xmlns:a16="http://schemas.microsoft.com/office/drawing/2014/main" id="{B2C8CEBA-8262-4F91-ADDF-87AF72AF9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10" y="2796363"/>
            <a:ext cx="1972524" cy="149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6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t>Sentence Type 5: Exclamations</a:t>
            </a:r>
          </a:p>
          <a:p>
            <a:r>
              <a:rPr lang="en-GB" sz="2800" b="1" dirty="0"/>
              <a:t>Exclamations are shouted out.</a:t>
            </a:r>
            <a:r>
              <a:rPr lang="en-GB" sz="2800" dirty="0"/>
              <a:t> You would hear these at a sporting event, in arguments, or if you told a joke.</a:t>
            </a:r>
          </a:p>
          <a:p>
            <a:endParaRPr lang="en-GB" sz="2800" dirty="0"/>
          </a:p>
          <a:p>
            <a:r>
              <a:rPr lang="en-GB" sz="2800" dirty="0"/>
              <a:t>For example:</a:t>
            </a:r>
          </a:p>
          <a:p>
            <a:r>
              <a:rPr lang="en-GB" sz="2800" dirty="0"/>
              <a:t>Amazing! </a:t>
            </a:r>
          </a:p>
          <a:p>
            <a:r>
              <a:rPr lang="en-GB" sz="2800" dirty="0"/>
              <a:t>Shut up! </a:t>
            </a:r>
          </a:p>
          <a:p>
            <a:r>
              <a:rPr lang="en-GB" sz="2800" dirty="0"/>
              <a:t>Goal! </a:t>
            </a:r>
          </a:p>
          <a:p>
            <a:endParaRPr lang="en-GB" sz="2800" dirty="0"/>
          </a:p>
          <a:p>
            <a:r>
              <a:rPr lang="en-GB" sz="2800" b="1" dirty="0"/>
              <a:t>Tip: </a:t>
            </a:r>
            <a:r>
              <a:rPr lang="en-GB" sz="2800" dirty="0"/>
              <a:t>Exclamations should be used very sparingly otherwise they lose their effect. </a:t>
            </a:r>
          </a:p>
          <a:p>
            <a:r>
              <a:rPr lang="en-GB" sz="2800" b="1" dirty="0"/>
              <a:t>Tip: </a:t>
            </a:r>
            <a:r>
              <a:rPr lang="en-GB" sz="2800" dirty="0"/>
              <a:t>Avoid multiple exclamation marks or question marks. Why?? Because they are not proper English!!!</a:t>
            </a:r>
          </a:p>
        </p:txBody>
      </p:sp>
      <p:pic>
        <p:nvPicPr>
          <p:cNvPr id="2050" name="Picture 2" descr="Image result for exclamation mark clipart">
            <a:hlinkClick r:id="rId2"/>
            <a:extLst>
              <a:ext uri="{FF2B5EF4-FFF2-40B4-BE49-F238E27FC236}">
                <a16:creationId xmlns:a16="http://schemas.microsoft.com/office/drawing/2014/main" id="{0751718D-2717-46E0-9A2F-4E13C425E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005" y="2445488"/>
            <a:ext cx="452386" cy="1632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7BB6AA5-65DD-4E79-91E7-09481B2A7D11}"/>
              </a:ext>
            </a:extLst>
          </p:cNvPr>
          <p:cNvPicPr>
            <a:picLocks noChangeAspect="1"/>
          </p:cNvPicPr>
          <p:nvPr/>
        </p:nvPicPr>
        <p:blipFill>
          <a:blip r:embed="rId4"/>
          <a:stretch>
            <a:fillRect/>
          </a:stretch>
        </p:blipFill>
        <p:spPr>
          <a:xfrm>
            <a:off x="7160629" y="3814207"/>
            <a:ext cx="1345477" cy="956550"/>
          </a:xfrm>
          <a:prstGeom prst="rect">
            <a:avLst/>
          </a:prstGeom>
        </p:spPr>
      </p:pic>
    </p:spTree>
    <p:extLst>
      <p:ext uri="{BB962C8B-B14F-4D97-AF65-F5344CB8AC3E}">
        <p14:creationId xmlns:p14="http://schemas.microsoft.com/office/powerpoint/2010/main" val="3229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t>Sentence Type 6: Commands </a:t>
            </a:r>
          </a:p>
          <a:p>
            <a:r>
              <a:rPr lang="en-GB" sz="2800" b="1" dirty="0"/>
              <a:t>Commands are also called orders. </a:t>
            </a:r>
            <a:r>
              <a:rPr lang="en-GB" sz="2800" dirty="0"/>
              <a:t>These tell us what to do, and are found in instructions, recipes and signs.</a:t>
            </a:r>
          </a:p>
          <a:p>
            <a:endParaRPr lang="en-GB" sz="2800" dirty="0"/>
          </a:p>
          <a:p>
            <a:r>
              <a:rPr lang="en-GB" sz="2800" b="1" dirty="0"/>
              <a:t>For example:</a:t>
            </a:r>
          </a:p>
          <a:p>
            <a:endParaRPr lang="en-GB" sz="2800" dirty="0"/>
          </a:p>
          <a:p>
            <a:r>
              <a:rPr lang="en-GB" sz="2800" dirty="0"/>
              <a:t>Put your litter in the bin. </a:t>
            </a:r>
          </a:p>
          <a:p>
            <a:endParaRPr lang="en-GB" sz="2800" dirty="0"/>
          </a:p>
          <a:p>
            <a:r>
              <a:rPr lang="en-GB" sz="2800" dirty="0"/>
              <a:t>Do not touch. </a:t>
            </a:r>
          </a:p>
          <a:p>
            <a:endParaRPr lang="en-GB" sz="2800" dirty="0"/>
          </a:p>
          <a:p>
            <a:r>
              <a:rPr lang="en-GB" sz="2800" dirty="0"/>
              <a:t>Next, take a small pinch </a:t>
            </a:r>
          </a:p>
          <a:p>
            <a:r>
              <a:rPr lang="en-GB" sz="2800" dirty="0"/>
              <a:t>of salt and mix it all together. </a:t>
            </a:r>
          </a:p>
        </p:txBody>
      </p:sp>
      <p:pic>
        <p:nvPicPr>
          <p:cNvPr id="2" name="Picture 1">
            <a:extLst>
              <a:ext uri="{FF2B5EF4-FFF2-40B4-BE49-F238E27FC236}">
                <a16:creationId xmlns:a16="http://schemas.microsoft.com/office/drawing/2014/main" id="{5E7C95F1-2FE2-4C70-9D8C-7A7961DF9AF2}"/>
              </a:ext>
            </a:extLst>
          </p:cNvPr>
          <p:cNvPicPr>
            <a:picLocks noChangeAspect="1"/>
          </p:cNvPicPr>
          <p:nvPr/>
        </p:nvPicPr>
        <p:blipFill>
          <a:blip r:embed="rId2"/>
          <a:stretch>
            <a:fillRect/>
          </a:stretch>
        </p:blipFill>
        <p:spPr>
          <a:xfrm>
            <a:off x="4867657" y="2509596"/>
            <a:ext cx="3842631" cy="3465902"/>
          </a:xfrm>
          <a:prstGeom prst="rect">
            <a:avLst/>
          </a:prstGeom>
        </p:spPr>
      </p:pic>
    </p:spTree>
    <p:extLst>
      <p:ext uri="{BB962C8B-B14F-4D97-AF65-F5344CB8AC3E}">
        <p14:creationId xmlns:p14="http://schemas.microsoft.com/office/powerpoint/2010/main" val="216555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GB" sz="4000" dirty="0"/>
              <a:t>Starter:</a:t>
            </a:r>
          </a:p>
          <a:p>
            <a:r>
              <a:rPr lang="en-GB" sz="4000" b="1" dirty="0"/>
              <a:t>What is a sentence?</a:t>
            </a:r>
            <a:endParaRPr lang="is-IS" sz="2800" dirty="0">
              <a:latin typeface="Franklin Gothic Medium" panose="020B0603020102020204" pitchFamily="34" charset="0"/>
            </a:endParaRPr>
          </a:p>
          <a:p>
            <a:endParaRPr lang="is-IS" sz="2800" dirty="0"/>
          </a:p>
          <a:p>
            <a:endParaRPr lang="is-IS" sz="2800" dirty="0"/>
          </a:p>
          <a:p>
            <a:endParaRPr lang="is-IS" sz="2800" dirty="0"/>
          </a:p>
          <a:p>
            <a:endParaRPr lang="is-IS" sz="2800" dirty="0"/>
          </a:p>
          <a:p>
            <a:endParaRPr lang="is-IS" sz="2800" dirty="0"/>
          </a:p>
          <a:p>
            <a:endParaRPr lang="is-IS" sz="2800"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r>
              <a:rPr lang="is-IS" sz="1600" b="1" dirty="0"/>
              <a:t>Learning Intentions</a:t>
            </a:r>
          </a:p>
          <a:p>
            <a:pPr marL="285750" indent="-285750">
              <a:buFontTx/>
              <a:buChar char="-"/>
            </a:pPr>
            <a:r>
              <a:rPr lang="is-IS" sz="1600" dirty="0"/>
              <a:t>To explain the process of sentence building and the rules of sentencing</a:t>
            </a:r>
          </a:p>
          <a:p>
            <a:pPr marL="285750" indent="-285750">
              <a:buFontTx/>
              <a:buChar char="-"/>
            </a:pPr>
            <a:r>
              <a:rPr lang="is-IS" sz="1600" dirty="0"/>
              <a:t>To identify a variety of different sentence types</a:t>
            </a:r>
          </a:p>
          <a:p>
            <a:pPr marL="285750" indent="-285750">
              <a:buFontTx/>
              <a:buChar char="-"/>
            </a:pPr>
            <a:r>
              <a:rPr lang="is-IS" sz="1600" dirty="0"/>
              <a:t>To demonstrate a  variety of different sentence types</a:t>
            </a:r>
          </a:p>
          <a:p>
            <a:endParaRPr lang="is-IS" sz="1000" dirty="0"/>
          </a:p>
          <a:p>
            <a:r>
              <a:rPr lang="is-IS" sz="1600" b="1" dirty="0"/>
              <a:t>Success Criteria</a:t>
            </a:r>
          </a:p>
          <a:p>
            <a:pPr marL="285750" indent="-285750">
              <a:buFontTx/>
              <a:buChar char="-"/>
            </a:pPr>
            <a:r>
              <a:rPr lang="is-IS" sz="1600" dirty="0"/>
              <a:t>To create notes that show the process of sentence building</a:t>
            </a:r>
          </a:p>
          <a:p>
            <a:pPr marL="285750" indent="-285750">
              <a:buFontTx/>
              <a:buChar char="-"/>
            </a:pPr>
            <a:r>
              <a:rPr lang="is-IS" sz="1600" dirty="0"/>
              <a:t>To complete a number of sentencing exercises</a:t>
            </a:r>
          </a:p>
          <a:p>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Sentence Rules</a:t>
            </a:r>
          </a:p>
        </p:txBody>
      </p:sp>
      <p:pic>
        <p:nvPicPr>
          <p:cNvPr id="4" name="Picture 3">
            <a:extLst>
              <a:ext uri="{FF2B5EF4-FFF2-40B4-BE49-F238E27FC236}">
                <a16:creationId xmlns:a16="http://schemas.microsoft.com/office/drawing/2014/main" id="{0681BF5B-C09B-4750-A207-EB848B1B020D}"/>
              </a:ext>
            </a:extLst>
          </p:cNvPr>
          <p:cNvPicPr>
            <a:picLocks noChangeAspect="1"/>
          </p:cNvPicPr>
          <p:nvPr/>
        </p:nvPicPr>
        <p:blipFill>
          <a:blip r:embed="rId2"/>
          <a:stretch>
            <a:fillRect/>
          </a:stretch>
        </p:blipFill>
        <p:spPr>
          <a:xfrm>
            <a:off x="7047614" y="111641"/>
            <a:ext cx="1277679" cy="1277679"/>
          </a:xfrm>
          <a:prstGeom prst="rect">
            <a:avLst/>
          </a:prstGeom>
        </p:spPr>
      </p:pic>
      <p:pic>
        <p:nvPicPr>
          <p:cNvPr id="9" name="Picture 8">
            <a:extLst>
              <a:ext uri="{FF2B5EF4-FFF2-40B4-BE49-F238E27FC236}">
                <a16:creationId xmlns:a16="http://schemas.microsoft.com/office/drawing/2014/main" id="{6F11ABD7-56A7-4E2C-9320-3A6750DE4BA3}"/>
              </a:ext>
            </a:extLst>
          </p:cNvPr>
          <p:cNvPicPr>
            <a:picLocks noChangeAspect="1"/>
          </p:cNvPicPr>
          <p:nvPr/>
        </p:nvPicPr>
        <p:blipFill>
          <a:blip r:embed="rId3"/>
          <a:stretch>
            <a:fillRect/>
          </a:stretch>
        </p:blipFill>
        <p:spPr>
          <a:xfrm>
            <a:off x="6315159" y="3912781"/>
            <a:ext cx="2828841" cy="3125972"/>
          </a:xfrm>
          <a:prstGeom prst="rect">
            <a:avLst/>
          </a:prstGeom>
        </p:spPr>
      </p:pic>
      <p:pic>
        <p:nvPicPr>
          <p:cNvPr id="11" name="Picture 10">
            <a:extLst>
              <a:ext uri="{FF2B5EF4-FFF2-40B4-BE49-F238E27FC236}">
                <a16:creationId xmlns:a16="http://schemas.microsoft.com/office/drawing/2014/main" id="{62583374-13D5-4F31-860A-DEBA526AA925}"/>
              </a:ext>
            </a:extLst>
          </p:cNvPr>
          <p:cNvPicPr>
            <a:picLocks noChangeAspect="1"/>
          </p:cNvPicPr>
          <p:nvPr/>
        </p:nvPicPr>
        <p:blipFill>
          <a:blip r:embed="rId4"/>
          <a:stretch>
            <a:fillRect/>
          </a:stretch>
        </p:blipFill>
        <p:spPr>
          <a:xfrm>
            <a:off x="-3551274" y="3123330"/>
            <a:ext cx="3016008" cy="3416955"/>
          </a:xfrm>
          <a:prstGeom prst="rect">
            <a:avLst/>
          </a:prstGeom>
        </p:spPr>
      </p:pic>
    </p:spTree>
    <p:extLst>
      <p:ext uri="{BB962C8B-B14F-4D97-AF65-F5344CB8AC3E}">
        <p14:creationId xmlns:p14="http://schemas.microsoft.com/office/powerpoint/2010/main" val="102445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en-GB" sz="2700" dirty="0">
                <a:latin typeface="Leelawadee" pitchFamily="34" charset="-34"/>
                <a:cs typeface="Leelawadee" pitchFamily="34" charset="-34"/>
              </a:rPr>
              <a:t>Read the paragraph and decide whether the statement is true or false.</a:t>
            </a:r>
            <a:endParaRPr lang="en-GB" sz="2700" dirty="0"/>
          </a:p>
        </p:txBody>
      </p:sp>
      <p:sp>
        <p:nvSpPr>
          <p:cNvPr id="5" name="Round Diagonal Corner Rectangle 4"/>
          <p:cNvSpPr/>
          <p:nvPr/>
        </p:nvSpPr>
        <p:spPr>
          <a:xfrm>
            <a:off x="223024" y="959004"/>
            <a:ext cx="6342877" cy="5593353"/>
          </a:xfrm>
          <a:prstGeom prst="round2DiagRect">
            <a:avLst>
              <a:gd name="adj1" fmla="val 6905"/>
              <a:gd name="adj2" fmla="val 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numCol="1" rtlCol="0" anchor="ctr"/>
          <a:lstStyle/>
          <a:p>
            <a:r>
              <a:rPr lang="en-GB" sz="2400" dirty="0"/>
              <a:t>The meeting starts at two. The meeting is in the usual room. The speaker is arriving at half past one. She will need an overhead projector for the meeting. Our overhead projector is broken. Get another one from Sally. John will start the meeting. You will introduce the speaker. </a:t>
            </a:r>
          </a:p>
          <a:p>
            <a:endParaRPr lang="en-GB" sz="1100" dirty="0">
              <a:latin typeface="Leelawadee" pitchFamily="34" charset="-34"/>
              <a:cs typeface="Leelawadee" pitchFamily="34" charset="-34"/>
            </a:endParaRPr>
          </a:p>
          <a:p>
            <a:pPr marL="457200" indent="-457200">
              <a:buFont typeface="+mj-lt"/>
              <a:buAutoNum type="arabicPeriod"/>
            </a:pPr>
            <a:r>
              <a:rPr lang="en-GB" sz="2400" dirty="0"/>
              <a:t>Each sentence is good on its own. </a:t>
            </a:r>
          </a:p>
          <a:p>
            <a:pPr marL="457200" indent="-457200">
              <a:buFont typeface="+mj-lt"/>
              <a:buAutoNum type="arabicPeriod"/>
            </a:pPr>
            <a:r>
              <a:rPr lang="en-GB" sz="2400" dirty="0"/>
              <a:t>Each sentence has something wrong with it. </a:t>
            </a:r>
          </a:p>
          <a:p>
            <a:pPr marL="457200" indent="-457200">
              <a:buFont typeface="+mj-lt"/>
              <a:buAutoNum type="arabicPeriod"/>
            </a:pPr>
            <a:r>
              <a:rPr lang="en-GB" sz="2400" dirty="0"/>
              <a:t>It has too many complex sentences. </a:t>
            </a:r>
          </a:p>
          <a:p>
            <a:pPr marL="457200" indent="-457200">
              <a:buFont typeface="+mj-lt"/>
              <a:buAutoNum type="arabicPeriod"/>
            </a:pPr>
            <a:r>
              <a:rPr lang="en-GB" sz="2400" dirty="0"/>
              <a:t>It has too many simple sentences. </a:t>
            </a:r>
          </a:p>
          <a:p>
            <a:pPr marL="457200" indent="-457200">
              <a:buFont typeface="+mj-lt"/>
              <a:buAutoNum type="arabicPeriod"/>
            </a:pPr>
            <a:r>
              <a:rPr lang="en-GB" sz="2400" dirty="0"/>
              <a:t>It repeats information. </a:t>
            </a:r>
          </a:p>
          <a:p>
            <a:pPr marL="457200" indent="-457200">
              <a:buFont typeface="+mj-lt"/>
              <a:buAutoNum type="arabicPeriod"/>
            </a:pPr>
            <a:r>
              <a:rPr lang="en-GB" sz="2400" dirty="0"/>
              <a:t>It doesn't repeat information enough. </a:t>
            </a:r>
          </a:p>
          <a:p>
            <a:pPr marL="457200" indent="-457200">
              <a:buFont typeface="+mj-lt"/>
              <a:buAutoNum type="arabicPeriod"/>
            </a:pPr>
            <a:r>
              <a:rPr lang="en-GB" sz="2400" dirty="0"/>
              <a:t>It doesn't flow. </a:t>
            </a:r>
          </a:p>
        </p:txBody>
      </p:sp>
      <p:sp>
        <p:nvSpPr>
          <p:cNvPr id="2" name="Title 1"/>
          <p:cNvSpPr>
            <a:spLocks noGrp="1"/>
          </p:cNvSpPr>
          <p:nvPr>
            <p:ph type="title"/>
          </p:nvPr>
        </p:nvSpPr>
        <p:spPr>
          <a:xfrm>
            <a:off x="512065" y="197096"/>
            <a:ext cx="6870182" cy="650398"/>
          </a:xfrm>
          <a:prstGeom prst="round2DiagRect">
            <a:avLst/>
          </a:prstGeom>
        </p:spPr>
        <p:txBody>
          <a:bodyPr>
            <a:normAutofit fontScale="90000"/>
          </a:bodyPr>
          <a:lstStyle/>
          <a:p>
            <a:r>
              <a:rPr lang="en-US" b="1" dirty="0"/>
              <a:t>Task 2 – True or False?</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62983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t>Tip</a:t>
            </a:r>
          </a:p>
          <a:p>
            <a:endParaRPr lang="en-GB" sz="2800" b="1" u="sng" dirty="0"/>
          </a:p>
          <a:p>
            <a:r>
              <a:rPr lang="en-GB" sz="2400" dirty="0"/>
              <a:t>It is good to have a variety of sentences in your writing.</a:t>
            </a:r>
            <a:endParaRPr lang="en-GB" sz="2800" b="1" u="sng" dirty="0"/>
          </a:p>
          <a:p>
            <a:r>
              <a:rPr lang="en-GB" sz="2400" dirty="0"/>
              <a:t>Look at the variety of simple, compound and complex sentences being used in the example below. Even better, admire the questions, commands and statements. </a:t>
            </a:r>
          </a:p>
          <a:p>
            <a:endParaRPr lang="en-GB" sz="2400" dirty="0"/>
          </a:p>
          <a:p>
            <a:r>
              <a:rPr lang="en-GB" sz="2400" b="1" dirty="0"/>
              <a:t>Do you know anyone else who is being bullied right now? Why don't you talk to someone at school about it? Bullying is far more common than many people think and far more serious than many people imagine. In fact, it is one of the main reasons for pupils missing school. But the worst thing about being bullied is feeling alone. So don't suffer in silence, tell your family about it and do something now.</a:t>
            </a:r>
          </a:p>
        </p:txBody>
      </p:sp>
      <p:pic>
        <p:nvPicPr>
          <p:cNvPr id="4" name="Picture 3">
            <a:extLst>
              <a:ext uri="{FF2B5EF4-FFF2-40B4-BE49-F238E27FC236}">
                <a16:creationId xmlns:a16="http://schemas.microsoft.com/office/drawing/2014/main" id="{17BB6AA5-65DD-4E79-91E7-09481B2A7D11}"/>
              </a:ext>
            </a:extLst>
          </p:cNvPr>
          <p:cNvPicPr>
            <a:picLocks noChangeAspect="1"/>
          </p:cNvPicPr>
          <p:nvPr/>
        </p:nvPicPr>
        <p:blipFill>
          <a:blip r:embed="rId2"/>
          <a:stretch>
            <a:fillRect/>
          </a:stretch>
        </p:blipFill>
        <p:spPr>
          <a:xfrm>
            <a:off x="7160629" y="518114"/>
            <a:ext cx="1345477" cy="956550"/>
          </a:xfrm>
          <a:prstGeom prst="rect">
            <a:avLst/>
          </a:prstGeom>
        </p:spPr>
      </p:pic>
    </p:spTree>
    <p:extLst>
      <p:ext uri="{BB962C8B-B14F-4D97-AF65-F5344CB8AC3E}">
        <p14:creationId xmlns:p14="http://schemas.microsoft.com/office/powerpoint/2010/main" val="138794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en-GB" sz="2700" dirty="0">
                <a:latin typeface="Leelawadee" pitchFamily="34" charset="-34"/>
                <a:cs typeface="Leelawadee" pitchFamily="34" charset="-34"/>
              </a:rPr>
              <a:t>Put these lines into a paragraph with varied and interesting sentencing.</a:t>
            </a:r>
            <a:endParaRPr lang="en-GB" sz="2700" dirty="0"/>
          </a:p>
        </p:txBody>
      </p:sp>
      <p:sp>
        <p:nvSpPr>
          <p:cNvPr id="5" name="Round Diagonal Corner Rectangle 4"/>
          <p:cNvSpPr/>
          <p:nvPr/>
        </p:nvSpPr>
        <p:spPr>
          <a:xfrm>
            <a:off x="223024" y="959004"/>
            <a:ext cx="6342877" cy="5593353"/>
          </a:xfrm>
          <a:prstGeom prst="round2DiagRect">
            <a:avLst>
              <a:gd name="adj1" fmla="val 6905"/>
              <a:gd name="adj2" fmla="val 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numCol="1" rtlCol="0" anchor="ctr"/>
          <a:lstStyle/>
          <a:p>
            <a:r>
              <a:rPr lang="en-GB" sz="2000" dirty="0"/>
              <a:t>Her eyes faced the lighted exit.</a:t>
            </a:r>
          </a:p>
          <a:p>
            <a:r>
              <a:rPr lang="en-GB" sz="2000" dirty="0"/>
              <a:t>I saw her fear.</a:t>
            </a:r>
          </a:p>
          <a:p>
            <a:r>
              <a:rPr lang="en-GB" sz="2000" dirty="0"/>
              <a:t>The children were sitting down.</a:t>
            </a:r>
          </a:p>
          <a:p>
            <a:r>
              <a:rPr lang="en-GB" sz="2000" dirty="0"/>
              <a:t>None of them had ever touched a live snake.</a:t>
            </a:r>
          </a:p>
          <a:p>
            <a:r>
              <a:rPr lang="en-GB" sz="2000" dirty="0"/>
              <a:t>They were hushed with fear.</a:t>
            </a:r>
          </a:p>
          <a:p>
            <a:r>
              <a:rPr lang="en-GB" sz="2000" dirty="0"/>
              <a:t>They were waiting for the drama to begin.</a:t>
            </a:r>
          </a:p>
          <a:p>
            <a:r>
              <a:rPr lang="en-GB" sz="2000" dirty="0"/>
              <a:t>One or two looked afraid.</a:t>
            </a:r>
          </a:p>
          <a:p>
            <a:r>
              <a:rPr lang="en-GB" sz="2000" dirty="0"/>
              <a:t>The attendant took a green snake out of a basket.</a:t>
            </a:r>
          </a:p>
          <a:p>
            <a:r>
              <a:rPr lang="en-GB" sz="2000" dirty="0"/>
              <a:t>It was about three feet long.</a:t>
            </a:r>
          </a:p>
          <a:p>
            <a:r>
              <a:rPr lang="en-GB" sz="2000" dirty="0"/>
              <a:t>He made a swift movement.</a:t>
            </a:r>
          </a:p>
          <a:p>
            <a:r>
              <a:rPr lang="en-GB" sz="2000" dirty="0"/>
              <a:t>He draped the snake around the teacher's neck.</a:t>
            </a:r>
          </a:p>
          <a:p>
            <a:r>
              <a:rPr lang="en-GB" sz="2000" dirty="0"/>
              <a:t>She did not have a chance to protest.</a:t>
            </a:r>
          </a:p>
          <a:p>
            <a:r>
              <a:rPr lang="en-GB" sz="2000" dirty="0"/>
              <a:t>He stepped back to admire the sight.</a:t>
            </a:r>
          </a:p>
          <a:p>
            <a:r>
              <a:rPr lang="en-GB" sz="2000" dirty="0"/>
              <a:t>He looked satisfied.</a:t>
            </a:r>
          </a:p>
        </p:txBody>
      </p:sp>
      <p:sp>
        <p:nvSpPr>
          <p:cNvPr id="2" name="Title 1"/>
          <p:cNvSpPr>
            <a:spLocks noGrp="1"/>
          </p:cNvSpPr>
          <p:nvPr>
            <p:ph type="title"/>
          </p:nvPr>
        </p:nvSpPr>
        <p:spPr>
          <a:xfrm>
            <a:off x="512065" y="197096"/>
            <a:ext cx="6870182" cy="650398"/>
          </a:xfrm>
          <a:prstGeom prst="round2DiagRect">
            <a:avLst/>
          </a:prstGeom>
        </p:spPr>
        <p:txBody>
          <a:bodyPr>
            <a:normAutofit fontScale="90000"/>
          </a:bodyPr>
          <a:lstStyle/>
          <a:p>
            <a:r>
              <a:rPr lang="en-US" b="1" dirty="0"/>
              <a:t>Task 3 – True or False?</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585909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u="sng" dirty="0"/>
              <a:t>Summary</a:t>
            </a:r>
          </a:p>
          <a:p>
            <a:endParaRPr lang="en-GB" sz="2800" b="1" u="sng" dirty="0"/>
          </a:p>
          <a:p>
            <a:pPr marL="342900" indent="-342900">
              <a:buFont typeface="Arial" panose="020B0604020202020204" pitchFamily="34" charset="0"/>
              <a:buChar char="•"/>
            </a:pPr>
            <a:r>
              <a:rPr lang="en-GB" sz="2400" dirty="0"/>
              <a:t>Words makes phrases make clauses make sentences.</a:t>
            </a:r>
          </a:p>
          <a:p>
            <a:pPr marL="342900" indent="-342900">
              <a:buFont typeface="Arial" panose="020B0604020202020204" pitchFamily="34" charset="0"/>
              <a:buChar char="•"/>
            </a:pPr>
            <a:r>
              <a:rPr lang="en-GB" sz="2400" dirty="0"/>
              <a:t>The most basic sentence contains a clause with a verb and subject, and sometimes a subject.</a:t>
            </a:r>
          </a:p>
          <a:p>
            <a:pPr marL="342900" indent="-342900">
              <a:buFont typeface="Arial" panose="020B0604020202020204" pitchFamily="34" charset="0"/>
              <a:buChar char="•"/>
            </a:pPr>
            <a:r>
              <a:rPr lang="en-GB" sz="2400" dirty="0"/>
              <a:t>Compound sentences join two sentences together.</a:t>
            </a:r>
          </a:p>
          <a:p>
            <a:pPr marL="342900" indent="-342900">
              <a:buFont typeface="Arial" panose="020B0604020202020204" pitchFamily="34" charset="0"/>
              <a:buChar char="•"/>
            </a:pPr>
            <a:r>
              <a:rPr lang="en-GB" sz="2400" dirty="0"/>
              <a:t>Compound sentences have more than one idea, and several clauses.</a:t>
            </a:r>
          </a:p>
          <a:p>
            <a:pPr marL="342900" indent="-342900">
              <a:buFont typeface="Arial" panose="020B0604020202020204" pitchFamily="34" charset="0"/>
              <a:buChar char="•"/>
            </a:pPr>
            <a:r>
              <a:rPr lang="en-GB" sz="2400" dirty="0"/>
              <a:t>Statements, exclamations, questions and commands are other useful sentence types.</a:t>
            </a:r>
          </a:p>
          <a:p>
            <a:pPr marL="342900" indent="-342900">
              <a:buFont typeface="Arial" panose="020B0604020202020204" pitchFamily="34" charset="0"/>
              <a:buChar char="•"/>
            </a:pPr>
            <a:r>
              <a:rPr lang="en-GB" sz="2400" dirty="0"/>
              <a:t>Using a variety of sentence types makes your writing engaging.</a:t>
            </a:r>
          </a:p>
          <a:p>
            <a:pPr marL="342900" indent="-342900">
              <a:buFont typeface="Arial" panose="020B0604020202020204" pitchFamily="34" charset="0"/>
              <a:buChar char="•"/>
            </a:pPr>
            <a:r>
              <a:rPr lang="en-GB" sz="2400" dirty="0"/>
              <a:t>Writers use different sentences for varying effects to have impact on the reader.</a:t>
            </a:r>
          </a:p>
        </p:txBody>
      </p:sp>
      <p:pic>
        <p:nvPicPr>
          <p:cNvPr id="9218" name="Picture 2" descr="Image result for summary clipart">
            <a:hlinkClick r:id="rId2"/>
            <a:extLst>
              <a:ext uri="{FF2B5EF4-FFF2-40B4-BE49-F238E27FC236}">
                <a16:creationId xmlns:a16="http://schemas.microsoft.com/office/drawing/2014/main" id="{41374C68-DD37-43E7-9451-3A8FF80048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54"/>
          <a:stretch/>
        </p:blipFill>
        <p:spPr bwMode="auto">
          <a:xfrm>
            <a:off x="6666271" y="412954"/>
            <a:ext cx="2054942" cy="125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2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GB" sz="4000" dirty="0"/>
              <a:t>Plenary</a:t>
            </a:r>
          </a:p>
          <a:p>
            <a:r>
              <a:rPr lang="en-GB" sz="4000" b="1" dirty="0"/>
              <a:t>What is a sentence?</a:t>
            </a:r>
            <a:endParaRPr lang="is-IS" sz="2800" dirty="0">
              <a:latin typeface="Franklin Gothic Medium" panose="020B0603020102020204" pitchFamily="34" charset="0"/>
            </a:endParaRPr>
          </a:p>
          <a:p>
            <a:endParaRPr lang="is-IS" sz="2800" dirty="0"/>
          </a:p>
          <a:p>
            <a:endParaRPr lang="is-IS" sz="2800" dirty="0"/>
          </a:p>
          <a:p>
            <a:endParaRPr lang="is-IS" sz="2800" dirty="0"/>
          </a:p>
          <a:p>
            <a:endParaRPr lang="is-IS" sz="2800" dirty="0"/>
          </a:p>
          <a:p>
            <a:endParaRPr lang="is-IS" sz="2800" dirty="0"/>
          </a:p>
          <a:p>
            <a:endParaRPr lang="is-IS" sz="2800"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pPr marL="285750" indent="-285750">
              <a:buFontTx/>
              <a:buChar char="-"/>
            </a:pPr>
            <a:r>
              <a:rPr lang="is-IS" sz="1600" dirty="0"/>
              <a:t>To explain the process of sentence building and the rules of sentencing</a:t>
            </a:r>
          </a:p>
          <a:p>
            <a:pPr marL="285750" indent="-285750">
              <a:buFontTx/>
              <a:buChar char="-"/>
            </a:pPr>
            <a:r>
              <a:rPr lang="is-IS" sz="1600" dirty="0"/>
              <a:t>To identify a variety of different sentence types</a:t>
            </a:r>
          </a:p>
          <a:p>
            <a:pPr marL="285750" indent="-285750">
              <a:buFontTx/>
              <a:buChar char="-"/>
            </a:pPr>
            <a:r>
              <a:rPr lang="is-IS" sz="1600" dirty="0"/>
              <a:t>To demonstrate a  variety of different sentence types</a:t>
            </a:r>
          </a:p>
          <a:p>
            <a:endParaRPr lang="is-IS" sz="1000" dirty="0"/>
          </a:p>
          <a:p>
            <a:r>
              <a:rPr lang="is-IS" sz="1600" b="1" dirty="0"/>
              <a:t>Success Criteria</a:t>
            </a:r>
          </a:p>
          <a:p>
            <a:pPr marL="285750" indent="-285750">
              <a:buFontTx/>
              <a:buChar char="-"/>
            </a:pPr>
            <a:r>
              <a:rPr lang="is-IS" sz="1600" dirty="0"/>
              <a:t>To create notes that show the process of sentence building</a:t>
            </a:r>
          </a:p>
          <a:p>
            <a:pPr marL="285750" indent="-285750">
              <a:buFontTx/>
              <a:buChar char="-"/>
            </a:pPr>
            <a:r>
              <a:rPr lang="is-IS" sz="1600" dirty="0"/>
              <a:t>To complete a number of sentencing exercises</a:t>
            </a:r>
          </a:p>
          <a:p>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Sentence Rules</a:t>
            </a:r>
          </a:p>
        </p:txBody>
      </p:sp>
      <p:pic>
        <p:nvPicPr>
          <p:cNvPr id="4" name="Picture 3">
            <a:extLst>
              <a:ext uri="{FF2B5EF4-FFF2-40B4-BE49-F238E27FC236}">
                <a16:creationId xmlns:a16="http://schemas.microsoft.com/office/drawing/2014/main" id="{0681BF5B-C09B-4750-A207-EB848B1B020D}"/>
              </a:ext>
            </a:extLst>
          </p:cNvPr>
          <p:cNvPicPr>
            <a:picLocks noChangeAspect="1"/>
          </p:cNvPicPr>
          <p:nvPr/>
        </p:nvPicPr>
        <p:blipFill>
          <a:blip r:embed="rId2"/>
          <a:stretch>
            <a:fillRect/>
          </a:stretch>
        </p:blipFill>
        <p:spPr>
          <a:xfrm>
            <a:off x="7047614" y="111641"/>
            <a:ext cx="1277679" cy="1277679"/>
          </a:xfrm>
          <a:prstGeom prst="rect">
            <a:avLst/>
          </a:prstGeom>
        </p:spPr>
      </p:pic>
      <p:pic>
        <p:nvPicPr>
          <p:cNvPr id="9" name="Picture 8">
            <a:extLst>
              <a:ext uri="{FF2B5EF4-FFF2-40B4-BE49-F238E27FC236}">
                <a16:creationId xmlns:a16="http://schemas.microsoft.com/office/drawing/2014/main" id="{6F11ABD7-56A7-4E2C-9320-3A6750DE4BA3}"/>
              </a:ext>
            </a:extLst>
          </p:cNvPr>
          <p:cNvPicPr>
            <a:picLocks noChangeAspect="1"/>
          </p:cNvPicPr>
          <p:nvPr/>
        </p:nvPicPr>
        <p:blipFill>
          <a:blip r:embed="rId3"/>
          <a:stretch>
            <a:fillRect/>
          </a:stretch>
        </p:blipFill>
        <p:spPr>
          <a:xfrm>
            <a:off x="-3457691" y="1389320"/>
            <a:ext cx="2828841" cy="3125972"/>
          </a:xfrm>
          <a:prstGeom prst="rect">
            <a:avLst/>
          </a:prstGeom>
        </p:spPr>
      </p:pic>
      <p:pic>
        <p:nvPicPr>
          <p:cNvPr id="11" name="Picture 10">
            <a:extLst>
              <a:ext uri="{FF2B5EF4-FFF2-40B4-BE49-F238E27FC236}">
                <a16:creationId xmlns:a16="http://schemas.microsoft.com/office/drawing/2014/main" id="{62583374-13D5-4F31-860A-DEBA526AA925}"/>
              </a:ext>
            </a:extLst>
          </p:cNvPr>
          <p:cNvPicPr>
            <a:picLocks noChangeAspect="1"/>
          </p:cNvPicPr>
          <p:nvPr/>
        </p:nvPicPr>
        <p:blipFill>
          <a:blip r:embed="rId4"/>
          <a:stretch>
            <a:fillRect/>
          </a:stretch>
        </p:blipFill>
        <p:spPr>
          <a:xfrm>
            <a:off x="5645889" y="3612427"/>
            <a:ext cx="3016008" cy="3416955"/>
          </a:xfrm>
          <a:prstGeom prst="rect">
            <a:avLst/>
          </a:prstGeom>
        </p:spPr>
      </p:pic>
    </p:spTree>
    <p:extLst>
      <p:ext uri="{BB962C8B-B14F-4D97-AF65-F5344CB8AC3E}">
        <p14:creationId xmlns:p14="http://schemas.microsoft.com/office/powerpoint/2010/main" val="2482389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GB" sz="4000" dirty="0"/>
              <a:t>Starter:</a:t>
            </a:r>
          </a:p>
          <a:p>
            <a:endParaRPr lang="is-IS" dirty="0"/>
          </a:p>
          <a:p>
            <a:r>
              <a:rPr lang="is-IS" dirty="0"/>
              <a:t>The subject of your sentences must be a snake.</a:t>
            </a:r>
          </a:p>
          <a:p>
            <a:endParaRPr lang="is-IS" dirty="0"/>
          </a:p>
          <a:p>
            <a:r>
              <a:rPr lang="is-IS" dirty="0"/>
              <a:t>Write:</a:t>
            </a:r>
          </a:p>
          <a:p>
            <a:pPr marL="342900" indent="-342900">
              <a:buAutoNum type="arabicParenR"/>
            </a:pPr>
            <a:r>
              <a:rPr lang="is-IS" dirty="0"/>
              <a:t>One simple sentence</a:t>
            </a:r>
          </a:p>
          <a:p>
            <a:pPr marL="342900" indent="-342900">
              <a:buAutoNum type="arabicParenR"/>
            </a:pPr>
            <a:r>
              <a:rPr lang="is-IS" dirty="0"/>
              <a:t>One compound sentence</a:t>
            </a:r>
          </a:p>
          <a:p>
            <a:pPr marL="342900" indent="-342900">
              <a:buAutoNum type="arabicParenR"/>
            </a:pPr>
            <a:r>
              <a:rPr lang="is-IS" dirty="0"/>
              <a:t>One complex sentence</a:t>
            </a:r>
          </a:p>
          <a:p>
            <a:pPr marL="342900" indent="-342900">
              <a:buAutoNum type="arabicParenR"/>
            </a:pPr>
            <a:r>
              <a:rPr lang="is-IS" dirty="0"/>
              <a:t>One question</a:t>
            </a:r>
          </a:p>
          <a:p>
            <a:pPr marL="342900" indent="-342900">
              <a:buAutoNum type="arabicParenR"/>
            </a:pPr>
            <a:r>
              <a:rPr lang="is-IS" dirty="0"/>
              <a:t>One exclamation</a:t>
            </a:r>
          </a:p>
          <a:p>
            <a:pPr marL="342900" indent="-342900">
              <a:buAutoNum type="arabicParenR"/>
            </a:pPr>
            <a:r>
              <a:rPr lang="is-IS" dirty="0"/>
              <a:t>One command</a:t>
            </a:r>
          </a:p>
          <a:p>
            <a:endParaRPr lang="is-IS"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pPr marL="285750" indent="-285750">
              <a:buFontTx/>
              <a:buChar char="-"/>
            </a:pPr>
            <a:r>
              <a:rPr lang="is-IS" sz="1600" dirty="0"/>
              <a:t>To explain the purpose of parenthesis</a:t>
            </a:r>
          </a:p>
          <a:p>
            <a:pPr marL="285750" indent="-285750">
              <a:buFontTx/>
              <a:buChar char="-"/>
            </a:pPr>
            <a:r>
              <a:rPr lang="is-IS" sz="1600" dirty="0"/>
              <a:t>To identify parenthesis    in sentences</a:t>
            </a:r>
          </a:p>
          <a:p>
            <a:pPr marL="285750" indent="-285750">
              <a:buFontTx/>
              <a:buChar char="-"/>
            </a:pPr>
            <a:r>
              <a:rPr lang="is-IS" sz="1600" dirty="0"/>
              <a:t>To demonstrate parenthesis in own sentences</a:t>
            </a:r>
          </a:p>
          <a:p>
            <a:endParaRPr lang="is-IS" sz="1000" dirty="0"/>
          </a:p>
          <a:p>
            <a:r>
              <a:rPr lang="is-IS" sz="1600" b="1" dirty="0"/>
              <a:t>Success Criteria</a:t>
            </a:r>
          </a:p>
          <a:p>
            <a:pPr marL="285750" indent="-285750">
              <a:buFontTx/>
              <a:buChar char="-"/>
            </a:pPr>
            <a:r>
              <a:rPr lang="is-IS" sz="1600" dirty="0"/>
              <a:t>To add parenthesis to a selection of sentences</a:t>
            </a:r>
          </a:p>
          <a:p>
            <a:pPr marL="285750" indent="-285750">
              <a:buFontTx/>
              <a:buChar char="-"/>
            </a:pPr>
            <a:r>
              <a:rPr lang="is-IS" sz="1600" dirty="0"/>
              <a:t>To explain why parenthesis has been used in a number of examples</a:t>
            </a:r>
          </a:p>
          <a:p>
            <a:endParaRPr lang="is-IS" sz="2400"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Parenthesis</a:t>
            </a:r>
          </a:p>
        </p:txBody>
      </p:sp>
      <p:pic>
        <p:nvPicPr>
          <p:cNvPr id="4" name="Picture 3">
            <a:extLst>
              <a:ext uri="{FF2B5EF4-FFF2-40B4-BE49-F238E27FC236}">
                <a16:creationId xmlns:a16="http://schemas.microsoft.com/office/drawing/2014/main" id="{0681BF5B-C09B-4750-A207-EB848B1B020D}"/>
              </a:ext>
            </a:extLst>
          </p:cNvPr>
          <p:cNvPicPr>
            <a:picLocks noChangeAspect="1"/>
          </p:cNvPicPr>
          <p:nvPr/>
        </p:nvPicPr>
        <p:blipFill>
          <a:blip r:embed="rId2"/>
          <a:stretch>
            <a:fillRect/>
          </a:stretch>
        </p:blipFill>
        <p:spPr>
          <a:xfrm>
            <a:off x="7047614" y="111641"/>
            <a:ext cx="1277679" cy="1277679"/>
          </a:xfrm>
          <a:prstGeom prst="rect">
            <a:avLst/>
          </a:prstGeom>
        </p:spPr>
      </p:pic>
      <p:pic>
        <p:nvPicPr>
          <p:cNvPr id="11" name="Picture 10">
            <a:extLst>
              <a:ext uri="{FF2B5EF4-FFF2-40B4-BE49-F238E27FC236}">
                <a16:creationId xmlns:a16="http://schemas.microsoft.com/office/drawing/2014/main" id="{62583374-13D5-4F31-860A-DEBA526AA925}"/>
              </a:ext>
            </a:extLst>
          </p:cNvPr>
          <p:cNvPicPr>
            <a:picLocks noChangeAspect="1"/>
          </p:cNvPicPr>
          <p:nvPr/>
        </p:nvPicPr>
        <p:blipFill>
          <a:blip r:embed="rId3"/>
          <a:stretch>
            <a:fillRect/>
          </a:stretch>
        </p:blipFill>
        <p:spPr>
          <a:xfrm>
            <a:off x="-3551274" y="3123330"/>
            <a:ext cx="3016008" cy="3416955"/>
          </a:xfrm>
          <a:prstGeom prst="rect">
            <a:avLst/>
          </a:prstGeom>
        </p:spPr>
      </p:pic>
      <p:pic>
        <p:nvPicPr>
          <p:cNvPr id="4098" name="Picture 2" descr="Image result for snake clipart">
            <a:hlinkClick r:id="rId4"/>
            <a:extLst>
              <a:ext uri="{FF2B5EF4-FFF2-40B4-BE49-F238E27FC236}">
                <a16:creationId xmlns:a16="http://schemas.microsoft.com/office/drawing/2014/main" id="{44A7A8E5-0D51-4796-BB68-199E9FFD2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454" y="1935121"/>
            <a:ext cx="1917839" cy="94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3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4400" b="1" u="sng" dirty="0"/>
              <a:t>Parenthesis</a:t>
            </a:r>
          </a:p>
          <a:p>
            <a:r>
              <a:rPr lang="en-GB" sz="4400" b="1" dirty="0"/>
              <a:t>Parenthesis is when you add extra information to a sentence in a clause. </a:t>
            </a:r>
          </a:p>
          <a:p>
            <a:endParaRPr lang="en-GB" sz="4400" b="1" dirty="0"/>
          </a:p>
          <a:p>
            <a:r>
              <a:rPr lang="en-GB" sz="4400" b="1" dirty="0"/>
              <a:t>Parenthesis uses a pair of brackets, commas or dashes.</a:t>
            </a:r>
          </a:p>
        </p:txBody>
      </p:sp>
      <p:pic>
        <p:nvPicPr>
          <p:cNvPr id="6146" name="Picture 2" descr="Image result for parentheses clipart">
            <a:hlinkClick r:id="rId2"/>
            <a:extLst>
              <a:ext uri="{FF2B5EF4-FFF2-40B4-BE49-F238E27FC236}">
                <a16:creationId xmlns:a16="http://schemas.microsoft.com/office/drawing/2014/main" id="{DD1D8C1A-A9BA-4C5E-891A-3B62808BD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81653">
            <a:off x="7239221" y="4295554"/>
            <a:ext cx="1189831" cy="10148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dashes">
            <a:hlinkClick r:id="rId4"/>
            <a:extLst>
              <a:ext uri="{FF2B5EF4-FFF2-40B4-BE49-F238E27FC236}">
                <a16:creationId xmlns:a16="http://schemas.microsoft.com/office/drawing/2014/main" id="{325F8D6C-6D38-4678-8AFA-A93CE5DC02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637" y="3411874"/>
            <a:ext cx="28956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dashes">
            <a:hlinkClick r:id="rId4"/>
            <a:extLst>
              <a:ext uri="{FF2B5EF4-FFF2-40B4-BE49-F238E27FC236}">
                <a16:creationId xmlns:a16="http://schemas.microsoft.com/office/drawing/2014/main" id="{4FBEB703-999C-4061-B5CD-F222602A50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34" r="22215"/>
          <a:stretch/>
        </p:blipFill>
        <p:spPr bwMode="auto">
          <a:xfrm>
            <a:off x="3476847" y="3411874"/>
            <a:ext cx="1669311" cy="7239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commas clipart">
            <a:hlinkClick r:id="rId6"/>
            <a:extLst>
              <a:ext uri="{FF2B5EF4-FFF2-40B4-BE49-F238E27FC236}">
                <a16:creationId xmlns:a16="http://schemas.microsoft.com/office/drawing/2014/main" id="{AB2A3B05-4F8E-442F-882F-074755E0B2FA}"/>
              </a:ext>
            </a:extLst>
          </p:cNvPr>
          <p:cNvSpPr>
            <a:spLocks noChangeAspect="1" noChangeArrowheads="1"/>
          </p:cNvSpPr>
          <p:nvPr/>
        </p:nvSpPr>
        <p:spPr bwMode="auto">
          <a:xfrm>
            <a:off x="4411663"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A5F43F2A-5A03-4A48-ABC5-2FC3009FD4DB}"/>
              </a:ext>
            </a:extLst>
          </p:cNvPr>
          <p:cNvPicPr>
            <a:picLocks noChangeAspect="1"/>
          </p:cNvPicPr>
          <p:nvPr/>
        </p:nvPicPr>
        <p:blipFill>
          <a:blip r:embed="rId7"/>
          <a:stretch>
            <a:fillRect/>
          </a:stretch>
        </p:blipFill>
        <p:spPr>
          <a:xfrm>
            <a:off x="7233129" y="800101"/>
            <a:ext cx="1035185" cy="1135025"/>
          </a:xfrm>
          <a:prstGeom prst="rect">
            <a:avLst/>
          </a:prstGeom>
        </p:spPr>
      </p:pic>
      <p:pic>
        <p:nvPicPr>
          <p:cNvPr id="10" name="Picture 9">
            <a:extLst>
              <a:ext uri="{FF2B5EF4-FFF2-40B4-BE49-F238E27FC236}">
                <a16:creationId xmlns:a16="http://schemas.microsoft.com/office/drawing/2014/main" id="{2C5FCBEE-2241-4C5E-8B5A-23688850F8F3}"/>
              </a:ext>
            </a:extLst>
          </p:cNvPr>
          <p:cNvPicPr>
            <a:picLocks noChangeAspect="1"/>
          </p:cNvPicPr>
          <p:nvPr/>
        </p:nvPicPr>
        <p:blipFill>
          <a:blip r:embed="rId7"/>
          <a:stretch>
            <a:fillRect/>
          </a:stretch>
        </p:blipFill>
        <p:spPr>
          <a:xfrm>
            <a:off x="6122854" y="578245"/>
            <a:ext cx="1035185" cy="1135025"/>
          </a:xfrm>
          <a:prstGeom prst="rect">
            <a:avLst/>
          </a:prstGeom>
        </p:spPr>
      </p:pic>
    </p:spTree>
    <p:extLst>
      <p:ext uri="{BB962C8B-B14F-4D97-AF65-F5344CB8AC3E}">
        <p14:creationId xmlns:p14="http://schemas.microsoft.com/office/powerpoint/2010/main" val="15091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800" b="1" dirty="0"/>
              <a:t>For example:</a:t>
            </a:r>
          </a:p>
          <a:p>
            <a:endParaRPr lang="en-GB" sz="1600" b="1" dirty="0"/>
          </a:p>
          <a:p>
            <a:r>
              <a:rPr lang="en-GB" sz="2800" b="1" dirty="0">
                <a:solidFill>
                  <a:schemeClr val="accent5">
                    <a:lumMod val="50000"/>
                  </a:schemeClr>
                </a:solidFill>
                <a:latin typeface="Arial Rounded MT Bold" panose="020F0704030504030204" pitchFamily="34" charset="0"/>
              </a:rPr>
              <a:t>Donald Trump is the President of the United States of America. </a:t>
            </a:r>
          </a:p>
          <a:p>
            <a:endParaRPr lang="en-GB" sz="1100" dirty="0"/>
          </a:p>
          <a:p>
            <a:r>
              <a:rPr lang="en-GB" sz="2800" dirty="0"/>
              <a:t>This is a </a:t>
            </a:r>
            <a:r>
              <a:rPr lang="en-GB" sz="2800" b="1" dirty="0"/>
              <a:t>statement. Parenthesis tells us non-essential information:</a:t>
            </a:r>
          </a:p>
          <a:p>
            <a:endParaRPr lang="en-GB" sz="1200" b="1" dirty="0"/>
          </a:p>
          <a:p>
            <a:r>
              <a:rPr lang="en-GB" sz="2800" b="1" dirty="0">
                <a:solidFill>
                  <a:schemeClr val="accent5">
                    <a:lumMod val="50000"/>
                  </a:schemeClr>
                </a:solidFill>
                <a:latin typeface="Arial Rounded MT Bold" panose="020F0704030504030204" pitchFamily="34" charset="0"/>
              </a:rPr>
              <a:t>Donald Trump</a:t>
            </a:r>
            <a:r>
              <a:rPr lang="en-GB" sz="2800" b="1" dirty="0">
                <a:solidFill>
                  <a:schemeClr val="accent1"/>
                </a:solidFill>
                <a:latin typeface="Arial Rounded MT Bold" panose="020F0704030504030204" pitchFamily="34" charset="0"/>
              </a:rPr>
              <a:t>, a very controversial figure,</a:t>
            </a:r>
            <a:r>
              <a:rPr lang="en-GB" sz="2800" b="1" dirty="0">
                <a:solidFill>
                  <a:schemeClr val="accent5">
                    <a:lumMod val="50000"/>
                  </a:schemeClr>
                </a:solidFill>
                <a:latin typeface="Arial Rounded MT Bold" panose="020F0704030504030204" pitchFamily="34" charset="0"/>
              </a:rPr>
              <a:t> is the President of the United States of America. </a:t>
            </a:r>
          </a:p>
          <a:p>
            <a:endParaRPr lang="en-GB" sz="1200" b="1" dirty="0"/>
          </a:p>
          <a:p>
            <a:r>
              <a:rPr lang="en-GB" sz="2800" b="1" dirty="0"/>
              <a:t>Can you see the parenthesis?</a:t>
            </a:r>
          </a:p>
          <a:p>
            <a:r>
              <a:rPr lang="en-GB" sz="2800" dirty="0"/>
              <a:t>It gives us additional information about </a:t>
            </a:r>
          </a:p>
          <a:p>
            <a:r>
              <a:rPr lang="en-GB" sz="2800" dirty="0"/>
              <a:t>how Donald Trump is viewed.</a:t>
            </a:r>
            <a:endParaRPr lang="en-GB" sz="2800" i="1" dirty="0"/>
          </a:p>
        </p:txBody>
      </p:sp>
      <p:pic>
        <p:nvPicPr>
          <p:cNvPr id="6" name="Picture 5">
            <a:extLst>
              <a:ext uri="{FF2B5EF4-FFF2-40B4-BE49-F238E27FC236}">
                <a16:creationId xmlns:a16="http://schemas.microsoft.com/office/drawing/2014/main" id="{0F5D5B11-9218-4A8C-B1EC-0ADB60DE303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87" b="99254" l="1086" r="97395">
                        <a14:foregroundMark x1="4603" y1="97532" x2="33304" y2="88691"/>
                        <a14:foregroundMark x1="33304" y1="88691" x2="74729" y2="96556"/>
                        <a14:foregroundMark x1="74729" y1="96556" x2="51932" y2="62055"/>
                        <a14:foregroundMark x1="51932" y1="62055" x2="48328" y2="11424"/>
                        <a14:foregroundMark x1="48328" y1="11424" x2="61615" y2="26808"/>
                        <a14:foregroundMark x1="61615" y1="26808" x2="47373" y2="40413"/>
                        <a14:foregroundMark x1="47373" y1="40413" x2="41251" y2="62342"/>
                        <a14:foregroundMark x1="41251" y1="62342" x2="29136" y2="81171"/>
                        <a14:foregroundMark x1="29136" y1="81171" x2="9596" y2="87199"/>
                        <a14:foregroundMark x1="9596" y1="87199" x2="26835" y2="94604"/>
                        <a14:foregroundMark x1="26835" y1="94604" x2="83673" y2="90643"/>
                        <a14:foregroundMark x1="83673" y1="90643" x2="69431" y2="78817"/>
                        <a14:foregroundMark x1="69431" y1="78817" x2="69431" y2="78817"/>
                        <a14:foregroundMark x1="91403" y1="94604" x2="91403" y2="94604"/>
                        <a14:foregroundMark x1="97004" y1="91160" x2="87712" y2="93571"/>
                        <a14:foregroundMark x1="84716" y1="86682" x2="76162" y2="79793"/>
                        <a14:foregroundMark x1="70560" y1="74856" x2="74642" y2="79793"/>
                        <a14:foregroundMark x1="86192" y1="87658" x2="97395" y2="91160"/>
                        <a14:foregroundMark x1="98524" y1="93571" x2="9596" y2="95580"/>
                        <a14:foregroundMark x1="9596" y1="95580" x2="8337" y2="93571"/>
                        <a14:foregroundMark x1="53409" y1="8840" x2="38906" y2="9357"/>
                        <a14:foregroundMark x1="63830" y1="6889" x2="53799" y2="3444"/>
                        <a14:foregroundMark x1="75510" y1="98106" x2="97004" y2="99254"/>
                        <a14:foregroundMark x1="43465" y1="36165" x2="46244" y2="35878"/>
                        <a14:foregroundMark x1="59792" y1="35017" x2="64307" y2="35017"/>
                        <a14:foregroundMark x1="3865" y1="95867" x2="1086" y2="96154"/>
                        <a14:backgroundMark x1="17282" y1="64064" x2="9683" y2="43858"/>
                        <a14:backgroundMark x1="9683" y1="43858" x2="10551" y2="21584"/>
                        <a14:backgroundMark x1="10551" y1="21584" x2="17629" y2="42997"/>
                        <a14:backgroundMark x1="17629" y1="42997" x2="17629" y2="43341"/>
                        <a14:backgroundMark x1="83239" y1="62055" x2="88059" y2="24627"/>
                        <a14:backgroundMark x1="95137" y1="71929" x2="82501" y2="14753"/>
                        <a14:backgroundMark x1="81372" y1="67509" x2="83239" y2="11309"/>
                        <a14:backgroundMark x1="20625" y1="65040" x2="25836" y2="14466"/>
                        <a14:backgroundMark x1="25836" y1="14466" x2="22492" y2="47876"/>
                        <a14:backgroundMark x1="22492" y1="47876" x2="14459" y2="67566"/>
                        <a14:backgroundMark x1="14459" y1="67566" x2="12723" y2="45637"/>
                        <a14:backgroundMark x1="12723" y1="45637" x2="10942" y2="75775"/>
                        <a14:backgroundMark x1="10942" y1="75775" x2="10942" y2="43628"/>
                        <a14:backgroundMark x1="10942" y1="43628" x2="16544" y2="17910"/>
                        <a14:backgroundMark x1="16544" y1="17910" x2="16544" y2="45809"/>
                        <a14:backgroundMark x1="16544" y1="45809" x2="18020" y2="22847"/>
                        <a14:backgroundMark x1="18020" y1="22847" x2="15198" y2="44604"/>
                        <a14:backgroundMark x1="15198" y1="44604" x2="14677" y2="11251"/>
                        <a14:backgroundMark x1="14677" y1="11251" x2="14677" y2="33697"/>
                        <a14:backgroundMark x1="14677" y1="33697" x2="9900" y2="9759"/>
                        <a14:backgroundMark x1="9900" y1="9759" x2="30221" y2="5741"/>
                        <a14:backgroundMark x1="30221" y1="5741" x2="17412" y2="74971"/>
                        <a14:backgroundMark x1="17412" y1="74971" x2="13548" y2="77325"/>
                        <a14:backgroundMark x1="16153" y1="68485" x2="25315" y2="49483"/>
                        <a14:backgroundMark x1="25315" y1="49483" x2="24707" y2="48794"/>
                        <a14:backgroundMark x1="24360" y1="49770" x2="25749" y2="72905"/>
                        <a14:backgroundMark x1="25749" y1="72905" x2="25488" y2="73421"/>
                        <a14:backgroundMark x1="28094" y1="53215" x2="28094" y2="70436"/>
                        <a14:backgroundMark x1="31046" y1="70436" x2="14286" y2="77842"/>
                        <a14:backgroundMark x1="8337" y1="5396" x2="26965" y2="2928"/>
                        <a14:backgroundMark x1="26965" y1="2928" x2="30308" y2="9874"/>
                        <a14:backgroundMark x1="32045" y1="5166" x2="40208" y2="2583"/>
                        <a14:backgroundMark x1="41728" y1="2296" x2="44941" y2="1435"/>
                        <a14:backgroundMark x1="46244" y1="861" x2="46244" y2="861"/>
                        <a14:backgroundMark x1="46461" y1="1722" x2="46461" y2="1722"/>
                        <a14:backgroundMark x1="66696" y1="2583" x2="66696" y2="2583"/>
                        <a14:backgroundMark x1="76162" y1="7692" x2="76162" y2="7692"/>
                        <a14:backgroundMark x1="85801" y1="8553" x2="78854" y2="29047"/>
                        <a14:backgroundMark x1="78854" y1="29047" x2="78072" y2="51780"/>
                        <a14:backgroundMark x1="78072" y1="51780" x2="84672" y2="73536"/>
                        <a14:backgroundMark x1="84672" y1="73536" x2="99349" y2="62801"/>
                        <a14:backgroundMark x1="99349" y1="62801" x2="94008" y2="15959"/>
                        <a14:backgroundMark x1="94008" y1="15959" x2="92271" y2="38691"/>
                        <a14:backgroundMark x1="92271" y1="38691" x2="91142" y2="16475"/>
                        <a14:backgroundMark x1="91142" y1="16475" x2="77812" y2="2239"/>
                        <a14:backgroundMark x1="77812" y1="2239" x2="84108" y2="76464"/>
                        <a14:backgroundMark x1="84108" y1="76464" x2="98307" y2="71986"/>
                        <a14:backgroundMark x1="96353" y1="76808" x2="78984" y2="74397"/>
                        <a14:backgroundMark x1="78984" y1="74397" x2="76552" y2="68255"/>
                        <a14:backgroundMark x1="76769" y1="67164" x2="74859" y2="59759"/>
                        <a14:backgroundMark x1="72688" y1="61194" x2="70994" y2="73651"/>
                        <a14:backgroundMark x1="74859" y1="73938" x2="99566" y2="84501"/>
                      </a14:backgroundRemoval>
                    </a14:imgEffect>
                  </a14:imgLayer>
                </a14:imgProps>
              </a:ext>
            </a:extLst>
          </a:blip>
          <a:stretch>
            <a:fillRect/>
          </a:stretch>
        </p:blipFill>
        <p:spPr>
          <a:xfrm>
            <a:off x="5823056" y="4107702"/>
            <a:ext cx="3636014" cy="2750298"/>
          </a:xfrm>
          <a:prstGeom prst="rect">
            <a:avLst/>
          </a:prstGeom>
        </p:spPr>
      </p:pic>
    </p:spTree>
    <p:extLst>
      <p:ext uri="{BB962C8B-B14F-4D97-AF65-F5344CB8AC3E}">
        <p14:creationId xmlns:p14="http://schemas.microsoft.com/office/powerpoint/2010/main" val="155560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r"/>
            <a:r>
              <a:rPr lang="en-GB" sz="2800" b="1" dirty="0"/>
              <a:t>For example:</a:t>
            </a:r>
          </a:p>
          <a:p>
            <a:pPr algn="r"/>
            <a:endParaRPr lang="en-GB" sz="1600" b="1" dirty="0"/>
          </a:p>
          <a:p>
            <a:pPr algn="r"/>
            <a:r>
              <a:rPr lang="en-GB" sz="2800" b="1" dirty="0">
                <a:solidFill>
                  <a:schemeClr val="accent5">
                    <a:lumMod val="50000"/>
                  </a:schemeClr>
                </a:solidFill>
                <a:latin typeface="Arial Rounded MT Bold" panose="020F0704030504030204" pitchFamily="34" charset="0"/>
              </a:rPr>
              <a:t>Andy Murray’s success on the world stage, </a:t>
            </a:r>
            <a:r>
              <a:rPr lang="en-GB" sz="2800" b="1" dirty="0">
                <a:solidFill>
                  <a:schemeClr val="accent1"/>
                </a:solidFill>
                <a:latin typeface="Arial Rounded MT Bold" panose="020F0704030504030204" pitchFamily="34" charset="0"/>
              </a:rPr>
              <a:t>which has been interrupted by injury recently,</a:t>
            </a:r>
            <a:r>
              <a:rPr lang="en-GB" sz="2800" b="1" dirty="0">
                <a:solidFill>
                  <a:schemeClr val="accent5">
                    <a:lumMod val="50000"/>
                  </a:schemeClr>
                </a:solidFill>
                <a:latin typeface="Arial Rounded MT Bold" panose="020F0704030504030204" pitchFamily="34" charset="0"/>
              </a:rPr>
              <a:t> is a source of pride for many Scots. </a:t>
            </a:r>
          </a:p>
          <a:p>
            <a:pPr algn="r"/>
            <a:endParaRPr lang="en-GB" sz="1100" dirty="0"/>
          </a:p>
          <a:p>
            <a:pPr algn="r"/>
            <a:r>
              <a:rPr lang="en-GB" sz="2800" dirty="0"/>
              <a:t>You know you have found parenthesis when:</a:t>
            </a:r>
          </a:p>
          <a:p>
            <a:pPr algn="r"/>
            <a:endParaRPr lang="en-GB" sz="2800" dirty="0"/>
          </a:p>
          <a:p>
            <a:pPr marL="457200" indent="-457200" algn="r">
              <a:buFont typeface="Arial" panose="020B0604020202020204" pitchFamily="34" charset="0"/>
              <a:buChar char="•"/>
            </a:pPr>
            <a:r>
              <a:rPr lang="en-GB" sz="2800" dirty="0"/>
              <a:t>You can see </a:t>
            </a:r>
            <a:r>
              <a:rPr lang="en-GB" sz="2800" b="1" dirty="0"/>
              <a:t>two </a:t>
            </a:r>
            <a:r>
              <a:rPr lang="en-GB" sz="2800" dirty="0"/>
              <a:t>brackets, </a:t>
            </a:r>
          </a:p>
          <a:p>
            <a:pPr algn="r"/>
            <a:r>
              <a:rPr lang="en-GB" sz="2800" dirty="0"/>
              <a:t>commas or dashes</a:t>
            </a:r>
          </a:p>
          <a:p>
            <a:pPr algn="r"/>
            <a:endParaRPr lang="en-GB" sz="2800" dirty="0"/>
          </a:p>
          <a:p>
            <a:pPr marL="457200" indent="-457200" algn="r">
              <a:buFont typeface="Arial" panose="020B0604020202020204" pitchFamily="34" charset="0"/>
              <a:buChar char="•"/>
            </a:pPr>
            <a:r>
              <a:rPr lang="en-GB" sz="2800" dirty="0"/>
              <a:t>You can take the parenthesis out of</a:t>
            </a:r>
          </a:p>
          <a:p>
            <a:pPr algn="r"/>
            <a:r>
              <a:rPr lang="en-GB" sz="2800" dirty="0"/>
              <a:t>the sentence and it still makes complete sense.</a:t>
            </a:r>
          </a:p>
        </p:txBody>
      </p:sp>
      <p:pic>
        <p:nvPicPr>
          <p:cNvPr id="8194" name="Picture 2" descr="Image result for clipart of andy murray">
            <a:hlinkClick r:id="rId2"/>
            <a:extLst>
              <a:ext uri="{FF2B5EF4-FFF2-40B4-BE49-F238E27FC236}">
                <a16:creationId xmlns:a16="http://schemas.microsoft.com/office/drawing/2014/main" id="{6FF0DD93-EDED-4F67-926E-86B6EAA3A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80" b="90633" l="9894" r="89753">
                        <a14:foregroundMark x1="38626" y1="84915" x2="31979" y2="83698"/>
                        <a14:foregroundMark x1="59894" y1="88808" x2="44967" y2="86076"/>
                        <a14:foregroundMark x1="34982" y1="90754" x2="34099" y2="81873"/>
                        <a14:foregroundMark x1="35689" y1="81387" x2="35689" y2="81387"/>
                        <a14:foregroundMark x1="14311" y1="15328" x2="48940" y2="7664"/>
                        <a14:foregroundMark x1="40813" y1="16058" x2="53004" y2="13504"/>
                        <a14:foregroundMark x1="29329" y1="6691" x2="37456" y2="6691"/>
                        <a14:foregroundMark x1="40813" y1="5474" x2="31272" y2="4380"/>
                        <a14:foregroundMark x1="48587" y1="33333" x2="48587" y2="33333"/>
                        <a14:foregroundMark x1="51060" y1="39173" x2="51060" y2="39173"/>
                        <a14:foregroundMark x1="38869" y1="53771" x2="34629" y2="56326"/>
                        <a14:backgroundMark x1="41519" y1="83942" x2="41519" y2="83942"/>
                        <a14:backgroundMark x1="42580" y1="85523" x2="39753" y2="84185"/>
                        <a14:backgroundMark x1="40459" y1="84915" x2="40459" y2="86496"/>
                        <a14:backgroundMark x1="39046" y1="85158" x2="39046" y2="85766"/>
                      </a14:backgroundRemoval>
                    </a14:imgEffect>
                  </a14:imgLayer>
                </a14:imgProps>
              </a:ext>
              <a:ext uri="{28A0092B-C50C-407E-A947-70E740481C1C}">
                <a14:useLocalDpi xmlns:a14="http://schemas.microsoft.com/office/drawing/2010/main" val="0"/>
              </a:ext>
            </a:extLst>
          </a:blip>
          <a:srcRect/>
          <a:stretch>
            <a:fillRect/>
          </a:stretch>
        </p:blipFill>
        <p:spPr bwMode="auto">
          <a:xfrm>
            <a:off x="-88490" y="2933933"/>
            <a:ext cx="28956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59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en-GB" sz="2700" dirty="0">
                <a:latin typeface="Leelawadee" pitchFamily="34" charset="-34"/>
                <a:cs typeface="Leelawadee" pitchFamily="34" charset="-34"/>
              </a:rPr>
              <a:t>Add the parenthesis below to the correct sentence.</a:t>
            </a:r>
            <a:endParaRPr lang="en-GB" sz="2700" dirty="0"/>
          </a:p>
        </p:txBody>
      </p:sp>
      <p:sp>
        <p:nvSpPr>
          <p:cNvPr id="5" name="Round Diagonal Corner Rectangle 4"/>
          <p:cNvSpPr/>
          <p:nvPr/>
        </p:nvSpPr>
        <p:spPr>
          <a:xfrm>
            <a:off x="223024" y="959004"/>
            <a:ext cx="6342877" cy="5593353"/>
          </a:xfrm>
          <a:prstGeom prst="round2DiagRect">
            <a:avLst>
              <a:gd name="adj1" fmla="val 6905"/>
              <a:gd name="adj2" fmla="val 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numCol="1" rtlCol="0" anchor="ctr"/>
          <a:lstStyle/>
          <a:p>
            <a:pPr marL="457200" indent="-457200">
              <a:buAutoNum type="arabicPeriod"/>
            </a:pPr>
            <a:r>
              <a:rPr lang="en-GB" sz="2200" dirty="0"/>
              <a:t>My preferred teddy has only one shabby ear.</a:t>
            </a:r>
          </a:p>
          <a:p>
            <a:pPr marL="457200" indent="-457200">
              <a:buAutoNum type="arabicPeriod"/>
            </a:pPr>
            <a:r>
              <a:rPr lang="en-GB" sz="2200" dirty="0"/>
              <a:t>The Empire State Building can be found in New York.</a:t>
            </a:r>
          </a:p>
          <a:p>
            <a:pPr marL="457200" indent="-457200">
              <a:buAutoNum type="arabicPeriod"/>
            </a:pPr>
            <a:r>
              <a:rPr lang="en-GB" sz="2200" dirty="0"/>
              <a:t>The majority of smart phones can be used for the purpose of playing games.</a:t>
            </a:r>
          </a:p>
          <a:p>
            <a:pPr marL="457200" indent="-457200">
              <a:buAutoNum type="arabicPeriod"/>
            </a:pPr>
            <a:r>
              <a:rPr lang="en-GB" sz="2200" dirty="0"/>
              <a:t>The cycle track went right through the protected woodland area.</a:t>
            </a:r>
          </a:p>
          <a:p>
            <a:pPr marL="457200" indent="-457200">
              <a:buAutoNum type="arabicPeriod"/>
            </a:pPr>
            <a:r>
              <a:rPr lang="en-GB" sz="2200" dirty="0"/>
              <a:t>You’ll never guess what I overheard Sadie say to Kate!</a:t>
            </a:r>
          </a:p>
          <a:p>
            <a:pPr marL="457200" indent="-457200">
              <a:buAutoNum type="arabicPeriod"/>
            </a:pPr>
            <a:endParaRPr lang="en-GB" sz="2200" dirty="0"/>
          </a:p>
          <a:p>
            <a:r>
              <a:rPr lang="en-GB" sz="2200" dirty="0"/>
              <a:t>which was full of pot holes     </a:t>
            </a:r>
          </a:p>
          <a:p>
            <a:r>
              <a:rPr lang="en-GB" sz="2200" dirty="0"/>
              <a:t>the kind with touch screens</a:t>
            </a:r>
          </a:p>
          <a:p>
            <a:r>
              <a:rPr lang="en-GB" sz="2200" dirty="0"/>
              <a:t>my sister’s friend	     	    </a:t>
            </a:r>
          </a:p>
          <a:p>
            <a:r>
              <a:rPr lang="en-GB" sz="2200" dirty="0"/>
              <a:t>he’s called Marvin</a:t>
            </a:r>
          </a:p>
          <a:p>
            <a:r>
              <a:rPr lang="en-GB" sz="2200" dirty="0"/>
              <a:t>381m high	</a:t>
            </a:r>
          </a:p>
        </p:txBody>
      </p:sp>
      <p:sp>
        <p:nvSpPr>
          <p:cNvPr id="2" name="Title 1"/>
          <p:cNvSpPr>
            <a:spLocks noGrp="1"/>
          </p:cNvSpPr>
          <p:nvPr>
            <p:ph type="title"/>
          </p:nvPr>
        </p:nvSpPr>
        <p:spPr>
          <a:xfrm>
            <a:off x="512065" y="197096"/>
            <a:ext cx="6870182" cy="650398"/>
          </a:xfrm>
          <a:prstGeom prst="round2DiagRect">
            <a:avLst/>
          </a:prstGeom>
        </p:spPr>
        <p:txBody>
          <a:bodyPr>
            <a:normAutofit fontScale="90000"/>
          </a:bodyPr>
          <a:lstStyle/>
          <a:p>
            <a:r>
              <a:rPr lang="en-US" b="1" dirty="0"/>
              <a:t>Task 1 – Matching</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07300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b="1" u="sng" dirty="0"/>
              <a:t>Go back to the start</a:t>
            </a:r>
          </a:p>
          <a:p>
            <a:r>
              <a:rPr lang="en-GB" sz="2800" b="1" dirty="0"/>
              <a:t>Now you know what the basic language building blocks are called (parts of speech), the next step is to know how they fit together.</a:t>
            </a:r>
          </a:p>
          <a:p>
            <a:endParaRPr lang="en-GB" sz="2800" b="1" dirty="0"/>
          </a:p>
          <a:p>
            <a:r>
              <a:rPr lang="en-GB" sz="2800" b="1" dirty="0"/>
              <a:t>Knowing the rules of sentence structure means you can experiment with words and sentences. When words and sentences are carefully connected, your text will read smoothly, keeping readers interested. You can also start to see how the best writers use sentence structure to entertain, inform and persuade their audience.</a:t>
            </a:r>
          </a:p>
          <a:p>
            <a:endParaRPr lang="en-GB" sz="2800" b="1" dirty="0"/>
          </a:p>
          <a:p>
            <a:r>
              <a:rPr lang="en-GB" sz="2800" b="1" dirty="0"/>
              <a:t>The more you practise, the easier it gets.</a:t>
            </a:r>
            <a:endParaRPr lang="en-GB" sz="2800" dirty="0"/>
          </a:p>
        </p:txBody>
      </p:sp>
      <p:pic>
        <p:nvPicPr>
          <p:cNvPr id="6" name="Picture 5">
            <a:extLst>
              <a:ext uri="{FF2B5EF4-FFF2-40B4-BE49-F238E27FC236}">
                <a16:creationId xmlns:a16="http://schemas.microsoft.com/office/drawing/2014/main" id="{08B0380E-40D2-4FB5-BB60-7FE4AF5FF74C}"/>
              </a:ext>
            </a:extLst>
          </p:cNvPr>
          <p:cNvPicPr>
            <a:picLocks noChangeAspect="1"/>
          </p:cNvPicPr>
          <p:nvPr/>
        </p:nvPicPr>
        <p:blipFill>
          <a:blip r:embed="rId2"/>
          <a:stretch>
            <a:fillRect/>
          </a:stretch>
        </p:blipFill>
        <p:spPr>
          <a:xfrm>
            <a:off x="7432159" y="4922875"/>
            <a:ext cx="999676" cy="1147138"/>
          </a:xfrm>
          <a:prstGeom prst="rect">
            <a:avLst/>
          </a:prstGeom>
        </p:spPr>
      </p:pic>
    </p:spTree>
    <p:extLst>
      <p:ext uri="{BB962C8B-B14F-4D97-AF65-F5344CB8AC3E}">
        <p14:creationId xmlns:p14="http://schemas.microsoft.com/office/powerpoint/2010/main" val="3038218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en-GB" sz="2700" dirty="0">
                <a:latin typeface="Leelawadee" pitchFamily="34" charset="-34"/>
                <a:cs typeface="Leelawadee" pitchFamily="34" charset="-34"/>
              </a:rPr>
              <a:t>Quote each parenthesis and explain why it is being used.</a:t>
            </a:r>
            <a:endParaRPr lang="en-GB" sz="2700" dirty="0"/>
          </a:p>
        </p:txBody>
      </p:sp>
      <p:sp>
        <p:nvSpPr>
          <p:cNvPr id="5" name="Round Diagonal Corner Rectangle 4"/>
          <p:cNvSpPr/>
          <p:nvPr/>
        </p:nvSpPr>
        <p:spPr>
          <a:xfrm>
            <a:off x="223024" y="959004"/>
            <a:ext cx="6342877" cy="5593353"/>
          </a:xfrm>
          <a:prstGeom prst="round2DiagRect">
            <a:avLst>
              <a:gd name="adj1" fmla="val 6905"/>
              <a:gd name="adj2" fmla="val 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numCol="1" rtlCol="0" anchor="ctr"/>
          <a:lstStyle/>
          <a:p>
            <a:pPr marL="457200" indent="-457200">
              <a:buAutoNum type="arabicPeriod"/>
            </a:pPr>
            <a:r>
              <a:rPr lang="en-GB" sz="2200" dirty="0"/>
              <a:t>His diagnosis, that of suspected chicken pox, meant that there was a high likelihood that he would have to miss the championship football match he had been training for.</a:t>
            </a:r>
          </a:p>
          <a:p>
            <a:pPr marL="457200" indent="-457200">
              <a:buAutoNum type="arabicPeriod"/>
            </a:pPr>
            <a:r>
              <a:rPr lang="en-GB" sz="2200" dirty="0"/>
              <a:t>Did you leave your bag – red with black handles – in the bank yesterday?</a:t>
            </a:r>
          </a:p>
          <a:p>
            <a:pPr marL="457200" indent="-457200">
              <a:buAutoNum type="arabicPeriod"/>
            </a:pPr>
            <a:r>
              <a:rPr lang="en-GB" sz="2200" dirty="0"/>
              <a:t>We had a little accident (puddle, mud) on the way here and had to change clothes.</a:t>
            </a:r>
          </a:p>
          <a:p>
            <a:pPr marL="457200" indent="-457200">
              <a:buAutoNum type="arabicPeriod"/>
            </a:pPr>
            <a:endParaRPr lang="en-GB" sz="2200" dirty="0"/>
          </a:p>
          <a:p>
            <a:r>
              <a:rPr lang="en-GB" sz="2200" i="1" dirty="0"/>
              <a:t>‘Quote’ is parenthesis, giving the reader additional information about…	</a:t>
            </a:r>
          </a:p>
        </p:txBody>
      </p:sp>
      <p:sp>
        <p:nvSpPr>
          <p:cNvPr id="2" name="Title 1"/>
          <p:cNvSpPr>
            <a:spLocks noGrp="1"/>
          </p:cNvSpPr>
          <p:nvPr>
            <p:ph type="title"/>
          </p:nvPr>
        </p:nvSpPr>
        <p:spPr>
          <a:xfrm>
            <a:off x="512065" y="197096"/>
            <a:ext cx="6870182" cy="650398"/>
          </a:xfrm>
          <a:prstGeom prst="round2DiagRect">
            <a:avLst/>
          </a:prstGeom>
        </p:spPr>
        <p:txBody>
          <a:bodyPr>
            <a:normAutofit fontScale="90000"/>
          </a:bodyPr>
          <a:lstStyle/>
          <a:p>
            <a:r>
              <a:rPr lang="en-US" b="1" dirty="0"/>
              <a:t>Task 2 – Explain</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3445070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GB" sz="2800" b="1" dirty="0"/>
              <a:t>Plenary:</a:t>
            </a:r>
            <a:endParaRPr lang="is-IS" sz="2800" dirty="0"/>
          </a:p>
          <a:p>
            <a:r>
              <a:rPr lang="is-IS" sz="2800" dirty="0"/>
              <a:t>1. Write down the </a:t>
            </a:r>
            <a:r>
              <a:rPr lang="is-IS" sz="2800" b="1" dirty="0"/>
              <a:t>essential information </a:t>
            </a:r>
            <a:r>
              <a:rPr lang="is-IS" sz="2800" dirty="0"/>
              <a:t>you need to take away from these lessons about parenthesis.</a:t>
            </a:r>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pPr marL="285750" indent="-285750">
              <a:buFontTx/>
              <a:buChar char="-"/>
            </a:pPr>
            <a:r>
              <a:rPr lang="is-IS" sz="1600" dirty="0"/>
              <a:t>To explain the purpose of parenthesis</a:t>
            </a:r>
          </a:p>
          <a:p>
            <a:pPr marL="285750" indent="-285750">
              <a:buFontTx/>
              <a:buChar char="-"/>
            </a:pPr>
            <a:r>
              <a:rPr lang="is-IS" sz="1600" dirty="0"/>
              <a:t>To identify parenthesis    in sentences</a:t>
            </a:r>
          </a:p>
          <a:p>
            <a:pPr marL="285750" indent="-285750">
              <a:buFontTx/>
              <a:buChar char="-"/>
            </a:pPr>
            <a:r>
              <a:rPr lang="is-IS" sz="1600" dirty="0"/>
              <a:t>To demonstrate parenthesis in own sentences</a:t>
            </a:r>
          </a:p>
          <a:p>
            <a:endParaRPr lang="is-IS" sz="1000" dirty="0"/>
          </a:p>
          <a:p>
            <a:r>
              <a:rPr lang="is-IS" sz="1600" b="1" dirty="0"/>
              <a:t>Success Criteria</a:t>
            </a:r>
          </a:p>
          <a:p>
            <a:pPr marL="285750" indent="-285750">
              <a:buFontTx/>
              <a:buChar char="-"/>
            </a:pPr>
            <a:r>
              <a:rPr lang="is-IS" sz="1600" dirty="0"/>
              <a:t>To create notes that show the process of sentence building</a:t>
            </a:r>
          </a:p>
          <a:p>
            <a:pPr marL="285750" indent="-285750">
              <a:buFontTx/>
              <a:buChar char="-"/>
            </a:pPr>
            <a:r>
              <a:rPr lang="is-IS" sz="1600" dirty="0"/>
              <a:t>To complete a number of sentencing exercises</a:t>
            </a:r>
          </a:p>
          <a:p>
            <a:endParaRPr lang="is-IS" sz="1600"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Parenthesis</a:t>
            </a:r>
          </a:p>
        </p:txBody>
      </p:sp>
      <p:pic>
        <p:nvPicPr>
          <p:cNvPr id="4" name="Picture 3">
            <a:extLst>
              <a:ext uri="{FF2B5EF4-FFF2-40B4-BE49-F238E27FC236}">
                <a16:creationId xmlns:a16="http://schemas.microsoft.com/office/drawing/2014/main" id="{0681BF5B-C09B-4750-A207-EB848B1B020D}"/>
              </a:ext>
            </a:extLst>
          </p:cNvPr>
          <p:cNvPicPr>
            <a:picLocks noChangeAspect="1"/>
          </p:cNvPicPr>
          <p:nvPr/>
        </p:nvPicPr>
        <p:blipFill>
          <a:blip r:embed="rId2"/>
          <a:stretch>
            <a:fillRect/>
          </a:stretch>
        </p:blipFill>
        <p:spPr>
          <a:xfrm>
            <a:off x="7047614" y="111641"/>
            <a:ext cx="1277679" cy="1277679"/>
          </a:xfrm>
          <a:prstGeom prst="rect">
            <a:avLst/>
          </a:prstGeom>
        </p:spPr>
      </p:pic>
      <p:pic>
        <p:nvPicPr>
          <p:cNvPr id="11" name="Picture 10">
            <a:extLst>
              <a:ext uri="{FF2B5EF4-FFF2-40B4-BE49-F238E27FC236}">
                <a16:creationId xmlns:a16="http://schemas.microsoft.com/office/drawing/2014/main" id="{62583374-13D5-4F31-860A-DEBA526AA925}"/>
              </a:ext>
            </a:extLst>
          </p:cNvPr>
          <p:cNvPicPr>
            <a:picLocks noChangeAspect="1"/>
          </p:cNvPicPr>
          <p:nvPr/>
        </p:nvPicPr>
        <p:blipFill>
          <a:blip r:embed="rId3"/>
          <a:stretch>
            <a:fillRect/>
          </a:stretch>
        </p:blipFill>
        <p:spPr>
          <a:xfrm>
            <a:off x="-3551274" y="3123330"/>
            <a:ext cx="3016008" cy="3416955"/>
          </a:xfrm>
          <a:prstGeom prst="rect">
            <a:avLst/>
          </a:prstGeom>
        </p:spPr>
      </p:pic>
    </p:spTree>
    <p:extLst>
      <p:ext uri="{BB962C8B-B14F-4D97-AF65-F5344CB8AC3E}">
        <p14:creationId xmlns:p14="http://schemas.microsoft.com/office/powerpoint/2010/main" val="393258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EEB9FD-7DF1-4DC3-BB9E-6AA13772B715}"/>
              </a:ext>
            </a:extLst>
          </p:cNvPr>
          <p:cNvSpPr/>
          <p:nvPr/>
        </p:nvSpPr>
        <p:spPr>
          <a:xfrm>
            <a:off x="3467986" y="3092302"/>
            <a:ext cx="1761460" cy="168289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words</a:t>
            </a:r>
          </a:p>
        </p:txBody>
      </p:sp>
      <p:sp>
        <p:nvSpPr>
          <p:cNvPr id="3" name="TextBox 2">
            <a:extLst>
              <a:ext uri="{FF2B5EF4-FFF2-40B4-BE49-F238E27FC236}">
                <a16:creationId xmlns:a16="http://schemas.microsoft.com/office/drawing/2014/main" id="{2369468D-4739-4054-89B1-98A7ACB9C915}"/>
              </a:ext>
            </a:extLst>
          </p:cNvPr>
          <p:cNvSpPr txBox="1"/>
          <p:nvPr/>
        </p:nvSpPr>
        <p:spPr>
          <a:xfrm>
            <a:off x="202020" y="463368"/>
            <a:ext cx="8612541" cy="461665"/>
          </a:xfrm>
          <a:prstGeom prst="rect">
            <a:avLst/>
          </a:prstGeom>
          <a:noFill/>
        </p:spPr>
        <p:txBody>
          <a:bodyPr wrap="square" rtlCol="0">
            <a:spAutoFit/>
          </a:bodyPr>
          <a:lstStyle/>
          <a:p>
            <a:pPr algn="ctr"/>
            <a:r>
              <a:rPr lang="en-GB" sz="2400" b="1" dirty="0"/>
              <a:t>How are sentences born?</a:t>
            </a:r>
          </a:p>
        </p:txBody>
      </p:sp>
      <p:sp>
        <p:nvSpPr>
          <p:cNvPr id="4" name="Rectangle 3">
            <a:extLst>
              <a:ext uri="{FF2B5EF4-FFF2-40B4-BE49-F238E27FC236}">
                <a16:creationId xmlns:a16="http://schemas.microsoft.com/office/drawing/2014/main" id="{15D7C41B-242A-4889-AE07-02229E00E20C}"/>
              </a:ext>
            </a:extLst>
          </p:cNvPr>
          <p:cNvSpPr/>
          <p:nvPr/>
        </p:nvSpPr>
        <p:spPr>
          <a:xfrm>
            <a:off x="202020" y="2212424"/>
            <a:ext cx="5433236" cy="1015663"/>
          </a:xfrm>
          <a:prstGeom prst="rect">
            <a:avLst/>
          </a:prstGeom>
        </p:spPr>
        <p:txBody>
          <a:bodyPr wrap="square">
            <a:spAutoFit/>
          </a:bodyPr>
          <a:lstStyle/>
          <a:p>
            <a:r>
              <a:rPr lang="en-GB" sz="2000" b="1" dirty="0"/>
              <a:t>A sentence is made up of words put together to do a certain job. Words are the smallest meaningful units of a sentence.</a:t>
            </a:r>
          </a:p>
        </p:txBody>
      </p:sp>
      <p:sp>
        <p:nvSpPr>
          <p:cNvPr id="7" name="TextBox 6">
            <a:extLst>
              <a:ext uri="{FF2B5EF4-FFF2-40B4-BE49-F238E27FC236}">
                <a16:creationId xmlns:a16="http://schemas.microsoft.com/office/drawing/2014/main" id="{11D47964-E0C2-4115-A956-CF675F3080E3}"/>
              </a:ext>
            </a:extLst>
          </p:cNvPr>
          <p:cNvSpPr txBox="1"/>
          <p:nvPr/>
        </p:nvSpPr>
        <p:spPr>
          <a:xfrm>
            <a:off x="6124353" y="3092302"/>
            <a:ext cx="2249205" cy="523220"/>
          </a:xfrm>
          <a:prstGeom prst="rect">
            <a:avLst/>
          </a:prstGeom>
          <a:noFill/>
        </p:spPr>
        <p:txBody>
          <a:bodyPr wrap="none" rtlCol="0">
            <a:spAutoFit/>
          </a:bodyPr>
          <a:lstStyle/>
          <a:p>
            <a:r>
              <a:rPr lang="en-GB" sz="2800" b="1" dirty="0">
                <a:solidFill>
                  <a:schemeClr val="accent1">
                    <a:lumMod val="50000"/>
                  </a:schemeClr>
                </a:solidFill>
                <a:latin typeface="Arial Rounded MT Bold" panose="020F0704030504030204" pitchFamily="34" charset="0"/>
              </a:rPr>
              <a:t>barks - verb</a:t>
            </a:r>
          </a:p>
        </p:txBody>
      </p:sp>
      <p:sp>
        <p:nvSpPr>
          <p:cNvPr id="8" name="TextBox 7">
            <a:extLst>
              <a:ext uri="{FF2B5EF4-FFF2-40B4-BE49-F238E27FC236}">
                <a16:creationId xmlns:a16="http://schemas.microsoft.com/office/drawing/2014/main" id="{5432662C-B79C-4966-A930-BE8AC6CC55C7}"/>
              </a:ext>
            </a:extLst>
          </p:cNvPr>
          <p:cNvSpPr txBox="1"/>
          <p:nvPr/>
        </p:nvSpPr>
        <p:spPr>
          <a:xfrm>
            <a:off x="5932203" y="4020879"/>
            <a:ext cx="2015295" cy="523220"/>
          </a:xfrm>
          <a:prstGeom prst="rect">
            <a:avLst/>
          </a:prstGeom>
          <a:noFill/>
        </p:spPr>
        <p:txBody>
          <a:bodyPr wrap="none" rtlCol="0">
            <a:spAutoFit/>
          </a:bodyPr>
          <a:lstStyle/>
          <a:p>
            <a:r>
              <a:rPr lang="en-GB" sz="2800" b="1" dirty="0">
                <a:solidFill>
                  <a:schemeClr val="accent1">
                    <a:lumMod val="50000"/>
                  </a:schemeClr>
                </a:solidFill>
                <a:latin typeface="Arial Rounded MT Bold" panose="020F0704030504030204" pitchFamily="34" charset="0"/>
              </a:rPr>
              <a:t>dog - noun</a:t>
            </a:r>
          </a:p>
        </p:txBody>
      </p:sp>
      <p:sp>
        <p:nvSpPr>
          <p:cNvPr id="9" name="TextBox 8">
            <a:extLst>
              <a:ext uri="{FF2B5EF4-FFF2-40B4-BE49-F238E27FC236}">
                <a16:creationId xmlns:a16="http://schemas.microsoft.com/office/drawing/2014/main" id="{8EFE8A67-B8E1-434B-98F7-435248DB8624}"/>
              </a:ext>
            </a:extLst>
          </p:cNvPr>
          <p:cNvSpPr txBox="1"/>
          <p:nvPr/>
        </p:nvSpPr>
        <p:spPr>
          <a:xfrm>
            <a:off x="5092231" y="4949456"/>
            <a:ext cx="3076611" cy="523220"/>
          </a:xfrm>
          <a:prstGeom prst="rect">
            <a:avLst/>
          </a:prstGeom>
          <a:noFill/>
        </p:spPr>
        <p:txBody>
          <a:bodyPr wrap="none" rtlCol="0">
            <a:spAutoFit/>
          </a:bodyPr>
          <a:lstStyle/>
          <a:p>
            <a:r>
              <a:rPr lang="en-GB" sz="2800" b="1" dirty="0">
                <a:solidFill>
                  <a:schemeClr val="accent1">
                    <a:lumMod val="50000"/>
                  </a:schemeClr>
                </a:solidFill>
                <a:latin typeface="Arial Rounded MT Bold" panose="020F0704030504030204" pitchFamily="34" charset="0"/>
              </a:rPr>
              <a:t>angry - adjective</a:t>
            </a:r>
          </a:p>
        </p:txBody>
      </p:sp>
      <p:sp>
        <p:nvSpPr>
          <p:cNvPr id="10" name="Rectangle 9">
            <a:extLst>
              <a:ext uri="{FF2B5EF4-FFF2-40B4-BE49-F238E27FC236}">
                <a16:creationId xmlns:a16="http://schemas.microsoft.com/office/drawing/2014/main" id="{27BB2C78-62D6-42E6-8991-EA11B2ACA135}"/>
              </a:ext>
            </a:extLst>
          </p:cNvPr>
          <p:cNvSpPr/>
          <p:nvPr/>
        </p:nvSpPr>
        <p:spPr>
          <a:xfrm>
            <a:off x="2918638" y="5986316"/>
            <a:ext cx="5895923" cy="400110"/>
          </a:xfrm>
          <a:prstGeom prst="rect">
            <a:avLst/>
          </a:prstGeom>
        </p:spPr>
        <p:txBody>
          <a:bodyPr wrap="square">
            <a:spAutoFit/>
          </a:bodyPr>
          <a:lstStyle/>
          <a:p>
            <a:pPr algn="ctr"/>
            <a:r>
              <a:rPr lang="en-GB" sz="2000" b="1" dirty="0"/>
              <a:t>Each of these words work differently in a sentence.</a:t>
            </a:r>
          </a:p>
        </p:txBody>
      </p:sp>
      <p:sp>
        <p:nvSpPr>
          <p:cNvPr id="11" name="TextBox 10">
            <a:extLst>
              <a:ext uri="{FF2B5EF4-FFF2-40B4-BE49-F238E27FC236}">
                <a16:creationId xmlns:a16="http://schemas.microsoft.com/office/drawing/2014/main" id="{F731CFB4-6281-4D57-BA9F-5F6A471B0FEE}"/>
              </a:ext>
            </a:extLst>
          </p:cNvPr>
          <p:cNvSpPr txBox="1"/>
          <p:nvPr/>
        </p:nvSpPr>
        <p:spPr>
          <a:xfrm>
            <a:off x="5815247" y="2163725"/>
            <a:ext cx="2155014" cy="523220"/>
          </a:xfrm>
          <a:prstGeom prst="rect">
            <a:avLst/>
          </a:prstGeom>
          <a:noFill/>
        </p:spPr>
        <p:txBody>
          <a:bodyPr wrap="none" rtlCol="0">
            <a:spAutoFit/>
          </a:bodyPr>
          <a:lstStyle/>
          <a:p>
            <a:r>
              <a:rPr lang="en-GB" sz="2800" b="1" dirty="0">
                <a:solidFill>
                  <a:schemeClr val="accent1">
                    <a:lumMod val="50000"/>
                  </a:schemeClr>
                </a:solidFill>
                <a:latin typeface="Arial Rounded MT Bold" panose="020F0704030504030204" pitchFamily="34" charset="0"/>
              </a:rPr>
              <a:t>the - article</a:t>
            </a:r>
          </a:p>
        </p:txBody>
      </p:sp>
      <p:pic>
        <p:nvPicPr>
          <p:cNvPr id="6" name="Picture 5">
            <a:extLst>
              <a:ext uri="{FF2B5EF4-FFF2-40B4-BE49-F238E27FC236}">
                <a16:creationId xmlns:a16="http://schemas.microsoft.com/office/drawing/2014/main" id="{81A6F808-58EC-4A28-AD5F-C593620C3321}"/>
              </a:ext>
            </a:extLst>
          </p:cNvPr>
          <p:cNvPicPr>
            <a:picLocks noChangeAspect="1"/>
          </p:cNvPicPr>
          <p:nvPr/>
        </p:nvPicPr>
        <p:blipFill>
          <a:blip r:embed="rId2"/>
          <a:stretch>
            <a:fillRect/>
          </a:stretch>
        </p:blipFill>
        <p:spPr>
          <a:xfrm>
            <a:off x="452389" y="3683262"/>
            <a:ext cx="2765229" cy="2056639"/>
          </a:xfrm>
          <a:prstGeom prst="rect">
            <a:avLst/>
          </a:prstGeom>
        </p:spPr>
      </p:pic>
    </p:spTree>
    <p:extLst>
      <p:ext uri="{BB962C8B-B14F-4D97-AF65-F5344CB8AC3E}">
        <p14:creationId xmlns:p14="http://schemas.microsoft.com/office/powerpoint/2010/main" val="41509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EEB9FD-7DF1-4DC3-BB9E-6AA13772B715}"/>
              </a:ext>
            </a:extLst>
          </p:cNvPr>
          <p:cNvSpPr/>
          <p:nvPr/>
        </p:nvSpPr>
        <p:spPr>
          <a:xfrm>
            <a:off x="2998381" y="2360428"/>
            <a:ext cx="2604977" cy="241477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phrase</a:t>
            </a:r>
          </a:p>
        </p:txBody>
      </p:sp>
      <p:sp>
        <p:nvSpPr>
          <p:cNvPr id="4" name="Rectangle 3">
            <a:extLst>
              <a:ext uri="{FF2B5EF4-FFF2-40B4-BE49-F238E27FC236}">
                <a16:creationId xmlns:a16="http://schemas.microsoft.com/office/drawing/2014/main" id="{15D7C41B-242A-4889-AE07-02229E00E20C}"/>
              </a:ext>
            </a:extLst>
          </p:cNvPr>
          <p:cNvSpPr/>
          <p:nvPr/>
        </p:nvSpPr>
        <p:spPr>
          <a:xfrm>
            <a:off x="95693" y="1734475"/>
            <a:ext cx="8803757" cy="400110"/>
          </a:xfrm>
          <a:prstGeom prst="rect">
            <a:avLst/>
          </a:prstGeom>
        </p:spPr>
        <p:txBody>
          <a:bodyPr wrap="square">
            <a:spAutoFit/>
          </a:bodyPr>
          <a:lstStyle/>
          <a:p>
            <a:pPr algn="ctr"/>
            <a:r>
              <a:rPr lang="en-GB" sz="2000" b="1" dirty="0"/>
              <a:t>A phrase is used in place of a word to give more information about it.</a:t>
            </a:r>
          </a:p>
        </p:txBody>
      </p:sp>
      <p:sp>
        <p:nvSpPr>
          <p:cNvPr id="7" name="TextBox 6">
            <a:extLst>
              <a:ext uri="{FF2B5EF4-FFF2-40B4-BE49-F238E27FC236}">
                <a16:creationId xmlns:a16="http://schemas.microsoft.com/office/drawing/2014/main" id="{11D47964-E0C2-4115-A956-CF675F3080E3}"/>
              </a:ext>
            </a:extLst>
          </p:cNvPr>
          <p:cNvSpPr txBox="1"/>
          <p:nvPr/>
        </p:nvSpPr>
        <p:spPr>
          <a:xfrm>
            <a:off x="5868915" y="3275426"/>
            <a:ext cx="2934842" cy="584775"/>
          </a:xfrm>
          <a:prstGeom prst="rect">
            <a:avLst/>
          </a:prstGeom>
          <a:noFill/>
        </p:spPr>
        <p:txBody>
          <a:bodyPr wrap="none" rtlCol="0">
            <a:spAutoFit/>
          </a:bodyPr>
          <a:lstStyle/>
          <a:p>
            <a:r>
              <a:rPr lang="en-GB" sz="3200" b="1" dirty="0">
                <a:solidFill>
                  <a:schemeClr val="accent1">
                    <a:lumMod val="50000"/>
                  </a:schemeClr>
                </a:solidFill>
                <a:latin typeface="Arial Rounded MT Bold" panose="020F0704030504030204" pitchFamily="34" charset="0"/>
              </a:rPr>
              <a:t>the angry dog</a:t>
            </a:r>
          </a:p>
        </p:txBody>
      </p:sp>
      <p:sp>
        <p:nvSpPr>
          <p:cNvPr id="11" name="Rectangle 10">
            <a:extLst>
              <a:ext uri="{FF2B5EF4-FFF2-40B4-BE49-F238E27FC236}">
                <a16:creationId xmlns:a16="http://schemas.microsoft.com/office/drawing/2014/main" id="{848BC909-189A-4CCC-BD5A-52F1213A2743}"/>
              </a:ext>
            </a:extLst>
          </p:cNvPr>
          <p:cNvSpPr/>
          <p:nvPr/>
        </p:nvSpPr>
        <p:spPr>
          <a:xfrm>
            <a:off x="0" y="5066010"/>
            <a:ext cx="8803757" cy="707886"/>
          </a:xfrm>
          <a:prstGeom prst="rect">
            <a:avLst/>
          </a:prstGeom>
        </p:spPr>
        <p:txBody>
          <a:bodyPr wrap="square">
            <a:spAutoFit/>
          </a:bodyPr>
          <a:lstStyle/>
          <a:p>
            <a:pPr algn="ctr"/>
            <a:r>
              <a:rPr lang="en-GB" sz="2000" b="1" dirty="0"/>
              <a:t>Phrases add information to a sentence, but they only make complete sense as part of a sentence. A phrase does not contain a verb.</a:t>
            </a:r>
          </a:p>
        </p:txBody>
      </p:sp>
      <p:sp>
        <p:nvSpPr>
          <p:cNvPr id="13" name="TextBox 12">
            <a:extLst>
              <a:ext uri="{FF2B5EF4-FFF2-40B4-BE49-F238E27FC236}">
                <a16:creationId xmlns:a16="http://schemas.microsoft.com/office/drawing/2014/main" id="{4FAA1133-88F7-4DFA-8DBA-69625416D817}"/>
              </a:ext>
            </a:extLst>
          </p:cNvPr>
          <p:cNvSpPr txBox="1"/>
          <p:nvPr/>
        </p:nvSpPr>
        <p:spPr>
          <a:xfrm>
            <a:off x="1143538" y="5773896"/>
            <a:ext cx="3935116" cy="584775"/>
          </a:xfrm>
          <a:prstGeom prst="rect">
            <a:avLst/>
          </a:prstGeom>
          <a:noFill/>
        </p:spPr>
        <p:txBody>
          <a:bodyPr wrap="none" rtlCol="0">
            <a:spAutoFit/>
          </a:bodyPr>
          <a:lstStyle/>
          <a:p>
            <a:r>
              <a:rPr lang="en-GB" sz="3200" b="1" dirty="0">
                <a:solidFill>
                  <a:schemeClr val="accent1">
                    <a:lumMod val="50000"/>
                  </a:schemeClr>
                </a:solidFill>
                <a:latin typeface="Arial Rounded MT Bold" panose="020F0704030504030204" pitchFamily="34" charset="0"/>
              </a:rPr>
              <a:t>a mountainous boy</a:t>
            </a:r>
          </a:p>
        </p:txBody>
      </p:sp>
      <p:sp>
        <p:nvSpPr>
          <p:cNvPr id="14" name="TextBox 13">
            <a:extLst>
              <a:ext uri="{FF2B5EF4-FFF2-40B4-BE49-F238E27FC236}">
                <a16:creationId xmlns:a16="http://schemas.microsoft.com/office/drawing/2014/main" id="{554F1460-3D17-49CA-843A-51775EC42ECA}"/>
              </a:ext>
            </a:extLst>
          </p:cNvPr>
          <p:cNvSpPr txBox="1"/>
          <p:nvPr/>
        </p:nvSpPr>
        <p:spPr>
          <a:xfrm>
            <a:off x="5055878" y="6066283"/>
            <a:ext cx="2663358" cy="584775"/>
          </a:xfrm>
          <a:prstGeom prst="rect">
            <a:avLst/>
          </a:prstGeom>
          <a:noFill/>
        </p:spPr>
        <p:txBody>
          <a:bodyPr wrap="none" rtlCol="0">
            <a:spAutoFit/>
          </a:bodyPr>
          <a:lstStyle/>
          <a:p>
            <a:r>
              <a:rPr lang="en-GB" sz="3200" b="1" dirty="0">
                <a:solidFill>
                  <a:schemeClr val="accent1">
                    <a:lumMod val="50000"/>
                  </a:schemeClr>
                </a:solidFill>
                <a:latin typeface="Arial Rounded MT Bold" panose="020F0704030504030204" pitchFamily="34" charset="0"/>
              </a:rPr>
              <a:t>the fluffy cat</a:t>
            </a:r>
          </a:p>
        </p:txBody>
      </p:sp>
      <p:sp>
        <p:nvSpPr>
          <p:cNvPr id="15" name="TextBox 14">
            <a:extLst>
              <a:ext uri="{FF2B5EF4-FFF2-40B4-BE49-F238E27FC236}">
                <a16:creationId xmlns:a16="http://schemas.microsoft.com/office/drawing/2014/main" id="{1528BA7A-60B6-4130-AC64-9BCF2B077E0C}"/>
              </a:ext>
            </a:extLst>
          </p:cNvPr>
          <p:cNvSpPr txBox="1"/>
          <p:nvPr/>
        </p:nvSpPr>
        <p:spPr>
          <a:xfrm>
            <a:off x="202020" y="463368"/>
            <a:ext cx="8612541" cy="461665"/>
          </a:xfrm>
          <a:prstGeom prst="rect">
            <a:avLst/>
          </a:prstGeom>
          <a:noFill/>
        </p:spPr>
        <p:txBody>
          <a:bodyPr wrap="square" rtlCol="0">
            <a:spAutoFit/>
          </a:bodyPr>
          <a:lstStyle/>
          <a:p>
            <a:pPr algn="ctr"/>
            <a:r>
              <a:rPr lang="en-GB" sz="2400" b="1" dirty="0"/>
              <a:t>How are sentences born?</a:t>
            </a:r>
          </a:p>
        </p:txBody>
      </p:sp>
    </p:spTree>
    <p:extLst>
      <p:ext uri="{BB962C8B-B14F-4D97-AF65-F5344CB8AC3E}">
        <p14:creationId xmlns:p14="http://schemas.microsoft.com/office/powerpoint/2010/main" val="33569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EEB9FD-7DF1-4DC3-BB9E-6AA13772B715}"/>
              </a:ext>
            </a:extLst>
          </p:cNvPr>
          <p:cNvSpPr/>
          <p:nvPr/>
        </p:nvSpPr>
        <p:spPr>
          <a:xfrm>
            <a:off x="329712" y="1983066"/>
            <a:ext cx="3648780" cy="33598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rPr>
              <a:t>clause</a:t>
            </a:r>
          </a:p>
        </p:txBody>
      </p:sp>
      <p:sp>
        <p:nvSpPr>
          <p:cNvPr id="4" name="Rectangle 3">
            <a:extLst>
              <a:ext uri="{FF2B5EF4-FFF2-40B4-BE49-F238E27FC236}">
                <a16:creationId xmlns:a16="http://schemas.microsoft.com/office/drawing/2014/main" id="{15D7C41B-242A-4889-AE07-02229E00E20C}"/>
              </a:ext>
            </a:extLst>
          </p:cNvPr>
          <p:cNvSpPr/>
          <p:nvPr/>
        </p:nvSpPr>
        <p:spPr>
          <a:xfrm>
            <a:off x="80754" y="1252882"/>
            <a:ext cx="8803757" cy="523220"/>
          </a:xfrm>
          <a:prstGeom prst="rect">
            <a:avLst/>
          </a:prstGeom>
        </p:spPr>
        <p:txBody>
          <a:bodyPr wrap="square">
            <a:spAutoFit/>
          </a:bodyPr>
          <a:lstStyle/>
          <a:p>
            <a:pPr algn="ctr"/>
            <a:r>
              <a:rPr lang="en-GB" sz="2000" b="1" dirty="0"/>
              <a:t>A clause is the </a:t>
            </a:r>
            <a:r>
              <a:rPr lang="en-GB" sz="2800" b="1" dirty="0"/>
              <a:t>key element</a:t>
            </a:r>
            <a:r>
              <a:rPr lang="en-GB" sz="2000" b="1" dirty="0"/>
              <a:t> of a sentence.</a:t>
            </a:r>
          </a:p>
        </p:txBody>
      </p:sp>
      <p:sp>
        <p:nvSpPr>
          <p:cNvPr id="7" name="TextBox 6">
            <a:extLst>
              <a:ext uri="{FF2B5EF4-FFF2-40B4-BE49-F238E27FC236}">
                <a16:creationId xmlns:a16="http://schemas.microsoft.com/office/drawing/2014/main" id="{11D47964-E0C2-4115-A956-CF675F3080E3}"/>
              </a:ext>
            </a:extLst>
          </p:cNvPr>
          <p:cNvSpPr txBox="1"/>
          <p:nvPr/>
        </p:nvSpPr>
        <p:spPr>
          <a:xfrm>
            <a:off x="4482632" y="3379190"/>
            <a:ext cx="4301741" cy="584775"/>
          </a:xfrm>
          <a:prstGeom prst="rect">
            <a:avLst/>
          </a:prstGeom>
          <a:noFill/>
        </p:spPr>
        <p:txBody>
          <a:bodyPr wrap="square" rtlCol="0">
            <a:spAutoFit/>
          </a:bodyPr>
          <a:lstStyle/>
          <a:p>
            <a:r>
              <a:rPr lang="en-GB" sz="3200" b="1" dirty="0">
                <a:solidFill>
                  <a:schemeClr val="accent1">
                    <a:lumMod val="50000"/>
                  </a:schemeClr>
                </a:solidFill>
                <a:latin typeface="Arial Rounded MT Bold" panose="020F0704030504030204" pitchFamily="34" charset="0"/>
              </a:rPr>
              <a:t>the angry dog barks</a:t>
            </a:r>
          </a:p>
        </p:txBody>
      </p:sp>
      <p:sp>
        <p:nvSpPr>
          <p:cNvPr id="6" name="Rectangle 5">
            <a:extLst>
              <a:ext uri="{FF2B5EF4-FFF2-40B4-BE49-F238E27FC236}">
                <a16:creationId xmlns:a16="http://schemas.microsoft.com/office/drawing/2014/main" id="{9180CD3B-CC5F-47BA-B542-8D2D98A979AB}"/>
              </a:ext>
            </a:extLst>
          </p:cNvPr>
          <p:cNvSpPr/>
          <p:nvPr/>
        </p:nvSpPr>
        <p:spPr>
          <a:xfrm>
            <a:off x="0" y="5483237"/>
            <a:ext cx="8803757" cy="523220"/>
          </a:xfrm>
          <a:prstGeom prst="rect">
            <a:avLst/>
          </a:prstGeom>
        </p:spPr>
        <p:txBody>
          <a:bodyPr wrap="square">
            <a:spAutoFit/>
          </a:bodyPr>
          <a:lstStyle/>
          <a:p>
            <a:pPr algn="ctr"/>
            <a:r>
              <a:rPr lang="en-GB" sz="2000" b="1" dirty="0"/>
              <a:t>A clause is one of more phrases linked to a </a:t>
            </a:r>
            <a:r>
              <a:rPr lang="en-GB" sz="2800" b="1" dirty="0"/>
              <a:t>verb</a:t>
            </a:r>
            <a:r>
              <a:rPr lang="en-GB" sz="2000" b="1" dirty="0"/>
              <a:t>.</a:t>
            </a:r>
          </a:p>
        </p:txBody>
      </p:sp>
      <p:cxnSp>
        <p:nvCxnSpPr>
          <p:cNvPr id="8" name="Straight Connector 7">
            <a:extLst>
              <a:ext uri="{FF2B5EF4-FFF2-40B4-BE49-F238E27FC236}">
                <a16:creationId xmlns:a16="http://schemas.microsoft.com/office/drawing/2014/main" id="{9851F660-545D-4B30-B5ED-3BDFA179E290}"/>
              </a:ext>
            </a:extLst>
          </p:cNvPr>
          <p:cNvCxnSpPr/>
          <p:nvPr/>
        </p:nvCxnSpPr>
        <p:spPr>
          <a:xfrm>
            <a:off x="7974415" y="3967049"/>
            <a:ext cx="0" cy="9908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3B8DDF4-24AA-4A81-BCFA-7990BA77901A}"/>
              </a:ext>
            </a:extLst>
          </p:cNvPr>
          <p:cNvSpPr/>
          <p:nvPr/>
        </p:nvSpPr>
        <p:spPr>
          <a:xfrm>
            <a:off x="7556504" y="4957856"/>
            <a:ext cx="857094" cy="461665"/>
          </a:xfrm>
          <a:prstGeom prst="rect">
            <a:avLst/>
          </a:prstGeom>
        </p:spPr>
        <p:txBody>
          <a:bodyPr wrap="none">
            <a:spAutoFit/>
          </a:bodyPr>
          <a:lstStyle/>
          <a:p>
            <a:r>
              <a:rPr lang="en-GB" sz="2400" b="1" dirty="0">
                <a:solidFill>
                  <a:schemeClr val="accent1">
                    <a:lumMod val="50000"/>
                  </a:schemeClr>
                </a:solidFill>
                <a:latin typeface="Arial Rounded MT Bold" panose="020F0704030504030204" pitchFamily="34" charset="0"/>
              </a:rPr>
              <a:t>verb</a:t>
            </a:r>
            <a:endParaRPr lang="en-GB" sz="2400" dirty="0"/>
          </a:p>
        </p:txBody>
      </p:sp>
      <p:sp>
        <p:nvSpPr>
          <p:cNvPr id="10" name="Left Brace 9">
            <a:extLst>
              <a:ext uri="{FF2B5EF4-FFF2-40B4-BE49-F238E27FC236}">
                <a16:creationId xmlns:a16="http://schemas.microsoft.com/office/drawing/2014/main" id="{52572771-CF46-4A44-8179-DAD6B8FDE998}"/>
              </a:ext>
            </a:extLst>
          </p:cNvPr>
          <p:cNvSpPr/>
          <p:nvPr/>
        </p:nvSpPr>
        <p:spPr>
          <a:xfrm rot="16200000">
            <a:off x="7811365" y="3340545"/>
            <a:ext cx="331424" cy="1228064"/>
          </a:xfrm>
          <a:prstGeom prst="leftBrace">
            <a:avLst>
              <a:gd name="adj1" fmla="val 1154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01B15F9B-8E97-4AD4-8D72-95BB6A02A170}"/>
              </a:ext>
            </a:extLst>
          </p:cNvPr>
          <p:cNvSpPr/>
          <p:nvPr/>
        </p:nvSpPr>
        <p:spPr>
          <a:xfrm rot="5400000">
            <a:off x="5744176" y="2013671"/>
            <a:ext cx="357324" cy="2880413"/>
          </a:xfrm>
          <a:prstGeom prst="leftBrace">
            <a:avLst>
              <a:gd name="adj1" fmla="val 11541"/>
              <a:gd name="adj2" fmla="val 5259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486FA5FD-8FC8-4E55-A27F-4540B244EACB}"/>
              </a:ext>
            </a:extLst>
          </p:cNvPr>
          <p:cNvCxnSpPr/>
          <p:nvPr/>
        </p:nvCxnSpPr>
        <p:spPr>
          <a:xfrm>
            <a:off x="5851447" y="2284408"/>
            <a:ext cx="0" cy="9908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E03064B-022A-44B4-B4A0-200FDE39293F}"/>
              </a:ext>
            </a:extLst>
          </p:cNvPr>
          <p:cNvSpPr/>
          <p:nvPr/>
        </p:nvSpPr>
        <p:spPr>
          <a:xfrm>
            <a:off x="5240382" y="1831458"/>
            <a:ext cx="1222129" cy="461665"/>
          </a:xfrm>
          <a:prstGeom prst="rect">
            <a:avLst/>
          </a:prstGeom>
        </p:spPr>
        <p:txBody>
          <a:bodyPr wrap="none">
            <a:spAutoFit/>
          </a:bodyPr>
          <a:lstStyle/>
          <a:p>
            <a:r>
              <a:rPr lang="en-GB" sz="2400" b="1" dirty="0">
                <a:solidFill>
                  <a:schemeClr val="accent1">
                    <a:lumMod val="50000"/>
                  </a:schemeClr>
                </a:solidFill>
                <a:latin typeface="Arial Rounded MT Bold" panose="020F0704030504030204" pitchFamily="34" charset="0"/>
              </a:rPr>
              <a:t>phrase</a:t>
            </a:r>
            <a:endParaRPr lang="en-GB" sz="2400" dirty="0"/>
          </a:p>
        </p:txBody>
      </p:sp>
      <p:sp>
        <p:nvSpPr>
          <p:cNvPr id="14" name="TextBox 13">
            <a:extLst>
              <a:ext uri="{FF2B5EF4-FFF2-40B4-BE49-F238E27FC236}">
                <a16:creationId xmlns:a16="http://schemas.microsoft.com/office/drawing/2014/main" id="{BD1DF2D4-AB28-4838-8AB8-25C3DBC02E14}"/>
              </a:ext>
            </a:extLst>
          </p:cNvPr>
          <p:cNvSpPr txBox="1"/>
          <p:nvPr/>
        </p:nvSpPr>
        <p:spPr>
          <a:xfrm>
            <a:off x="202020" y="463368"/>
            <a:ext cx="8612541" cy="461665"/>
          </a:xfrm>
          <a:prstGeom prst="rect">
            <a:avLst/>
          </a:prstGeom>
          <a:noFill/>
        </p:spPr>
        <p:txBody>
          <a:bodyPr wrap="square" rtlCol="0">
            <a:spAutoFit/>
          </a:bodyPr>
          <a:lstStyle/>
          <a:p>
            <a:pPr algn="ctr"/>
            <a:r>
              <a:rPr lang="en-GB" sz="2400" b="1" dirty="0"/>
              <a:t>How are sentences born?</a:t>
            </a:r>
          </a:p>
        </p:txBody>
      </p:sp>
    </p:spTree>
    <p:extLst>
      <p:ext uri="{BB962C8B-B14F-4D97-AF65-F5344CB8AC3E}">
        <p14:creationId xmlns:p14="http://schemas.microsoft.com/office/powerpoint/2010/main" val="23734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6" grpId="0"/>
      <p:bldP spid="9" grpId="0"/>
      <p:bldP spid="10" grpId="0" animBg="1"/>
      <p:bldP spid="1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EEB9FD-7DF1-4DC3-BB9E-6AA13772B715}"/>
              </a:ext>
            </a:extLst>
          </p:cNvPr>
          <p:cNvSpPr/>
          <p:nvPr/>
        </p:nvSpPr>
        <p:spPr>
          <a:xfrm>
            <a:off x="1989297" y="1245681"/>
            <a:ext cx="4986670" cy="463579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tx1"/>
                </a:solidFill>
              </a:rPr>
              <a:t>sentence</a:t>
            </a:r>
          </a:p>
        </p:txBody>
      </p:sp>
      <p:sp>
        <p:nvSpPr>
          <p:cNvPr id="7" name="TextBox 6">
            <a:extLst>
              <a:ext uri="{FF2B5EF4-FFF2-40B4-BE49-F238E27FC236}">
                <a16:creationId xmlns:a16="http://schemas.microsoft.com/office/drawing/2014/main" id="{11D47964-E0C2-4115-A956-CF675F3080E3}"/>
              </a:ext>
            </a:extLst>
          </p:cNvPr>
          <p:cNvSpPr txBox="1"/>
          <p:nvPr/>
        </p:nvSpPr>
        <p:spPr>
          <a:xfrm>
            <a:off x="2599659" y="3896840"/>
            <a:ext cx="3944679" cy="523220"/>
          </a:xfrm>
          <a:prstGeom prst="rect">
            <a:avLst/>
          </a:prstGeom>
          <a:noFill/>
        </p:spPr>
        <p:txBody>
          <a:bodyPr wrap="square" rtlCol="0">
            <a:spAutoFit/>
          </a:bodyPr>
          <a:lstStyle/>
          <a:p>
            <a:r>
              <a:rPr lang="en-GB" sz="2800" b="1" dirty="0">
                <a:solidFill>
                  <a:schemeClr val="bg1"/>
                </a:solidFill>
                <a:latin typeface="Arial Rounded MT Bold" panose="020F0704030504030204" pitchFamily="34" charset="0"/>
              </a:rPr>
              <a:t>The angry dog barks.</a:t>
            </a:r>
          </a:p>
        </p:txBody>
      </p:sp>
      <p:sp>
        <p:nvSpPr>
          <p:cNvPr id="6" name="Rectangle 5">
            <a:extLst>
              <a:ext uri="{FF2B5EF4-FFF2-40B4-BE49-F238E27FC236}">
                <a16:creationId xmlns:a16="http://schemas.microsoft.com/office/drawing/2014/main" id="{9180CD3B-CC5F-47BA-B542-8D2D98A979AB}"/>
              </a:ext>
            </a:extLst>
          </p:cNvPr>
          <p:cNvSpPr/>
          <p:nvPr/>
        </p:nvSpPr>
        <p:spPr>
          <a:xfrm>
            <a:off x="170121" y="5986291"/>
            <a:ext cx="8803757" cy="707886"/>
          </a:xfrm>
          <a:prstGeom prst="rect">
            <a:avLst/>
          </a:prstGeom>
        </p:spPr>
        <p:txBody>
          <a:bodyPr wrap="square">
            <a:spAutoFit/>
          </a:bodyPr>
          <a:lstStyle/>
          <a:p>
            <a:pPr algn="ctr"/>
            <a:r>
              <a:rPr lang="en-GB" sz="2000" b="1" dirty="0"/>
              <a:t>A clause can only become a sentence with a capital letter and full stop.</a:t>
            </a:r>
          </a:p>
          <a:p>
            <a:pPr algn="ctr"/>
            <a:r>
              <a:rPr lang="en-GB" sz="2000" b="1" dirty="0"/>
              <a:t>A sentence must make sense when it stands by itself.</a:t>
            </a:r>
          </a:p>
        </p:txBody>
      </p:sp>
      <p:sp>
        <p:nvSpPr>
          <p:cNvPr id="8" name="TextBox 7">
            <a:extLst>
              <a:ext uri="{FF2B5EF4-FFF2-40B4-BE49-F238E27FC236}">
                <a16:creationId xmlns:a16="http://schemas.microsoft.com/office/drawing/2014/main" id="{651E444F-3A0F-4954-8BF9-C0B8F1E66D91}"/>
              </a:ext>
            </a:extLst>
          </p:cNvPr>
          <p:cNvSpPr txBox="1"/>
          <p:nvPr/>
        </p:nvSpPr>
        <p:spPr>
          <a:xfrm>
            <a:off x="202020" y="463368"/>
            <a:ext cx="8612541" cy="461665"/>
          </a:xfrm>
          <a:prstGeom prst="rect">
            <a:avLst/>
          </a:prstGeom>
          <a:noFill/>
        </p:spPr>
        <p:txBody>
          <a:bodyPr wrap="square" rtlCol="0">
            <a:spAutoFit/>
          </a:bodyPr>
          <a:lstStyle/>
          <a:p>
            <a:pPr algn="ctr"/>
            <a:r>
              <a:rPr lang="en-GB" sz="2400" b="1" dirty="0"/>
              <a:t>How are sentences born?</a:t>
            </a:r>
          </a:p>
        </p:txBody>
      </p:sp>
    </p:spTree>
    <p:extLst>
      <p:ext uri="{BB962C8B-B14F-4D97-AF65-F5344CB8AC3E}">
        <p14:creationId xmlns:p14="http://schemas.microsoft.com/office/powerpoint/2010/main" val="42023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a:extLst>
              <a:ext uri="{FF2B5EF4-FFF2-40B4-BE49-F238E27FC236}">
                <a16:creationId xmlns:a16="http://schemas.microsoft.com/office/drawing/2014/main" id="{BD062BB1-3377-4E2E-BAE5-F47F31832F09}"/>
              </a:ext>
            </a:extLst>
          </p:cNvPr>
          <p:cNvSpPr/>
          <p:nvPr/>
        </p:nvSpPr>
        <p:spPr>
          <a:xfrm>
            <a:off x="6692900" y="338430"/>
            <a:ext cx="2326562" cy="4360570"/>
          </a:xfrm>
          <a:prstGeom prst="round2DiagRect">
            <a:avLst>
              <a:gd name="adj1" fmla="val 0"/>
              <a:gd name="adj2" fmla="val 928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en-GB" sz="2700" dirty="0">
                <a:latin typeface="Leelawadee" pitchFamily="34" charset="-34"/>
                <a:cs typeface="Leelawadee" pitchFamily="34" charset="-34"/>
              </a:rPr>
              <a:t>Identify the following – are they a word, phrase, clause or sentence?</a:t>
            </a:r>
            <a:endParaRPr lang="en-GB" sz="2700" dirty="0"/>
          </a:p>
        </p:txBody>
      </p:sp>
      <p:sp>
        <p:nvSpPr>
          <p:cNvPr id="5" name="Round Diagonal Corner Rectangle 4"/>
          <p:cNvSpPr/>
          <p:nvPr/>
        </p:nvSpPr>
        <p:spPr>
          <a:xfrm>
            <a:off x="512065" y="1180214"/>
            <a:ext cx="6053836" cy="5372144"/>
          </a:xfrm>
          <a:prstGeom prst="round2DiagRect">
            <a:avLst>
              <a:gd name="adj1" fmla="val 6905"/>
              <a:gd name="adj2" fmla="val 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numCol="1" rtlCol="0" anchor="ctr"/>
          <a:lstStyle/>
          <a:p>
            <a:pPr marL="514350" indent="-514350">
              <a:buAutoNum type="alphaLcParenR"/>
            </a:pPr>
            <a:r>
              <a:rPr lang="en-GB" sz="3200" dirty="0">
                <a:latin typeface="Leelawadee" pitchFamily="34" charset="-34"/>
                <a:cs typeface="Leelawadee" pitchFamily="34" charset="-34"/>
              </a:rPr>
              <a:t>the clown creeped</a:t>
            </a:r>
          </a:p>
          <a:p>
            <a:pPr marL="514350" indent="-514350">
              <a:buAutoNum type="alphaLcParenR"/>
            </a:pPr>
            <a:r>
              <a:rPr lang="en-GB" sz="3200" dirty="0">
                <a:latin typeface="Leelawadee" pitchFamily="34" charset="-34"/>
                <a:cs typeface="Leelawadee" pitchFamily="34" charset="-34"/>
              </a:rPr>
              <a:t>an enormous elephant</a:t>
            </a:r>
          </a:p>
          <a:p>
            <a:pPr marL="514350" indent="-514350">
              <a:buAutoNum type="alphaLcParenR"/>
            </a:pPr>
            <a:r>
              <a:rPr lang="en-GB" sz="3200" dirty="0">
                <a:latin typeface="Leelawadee" pitchFamily="34" charset="-34"/>
                <a:cs typeface="Leelawadee" pitchFamily="34" charset="-34"/>
              </a:rPr>
              <a:t>jiggle</a:t>
            </a:r>
          </a:p>
          <a:p>
            <a:pPr marL="514350" indent="-514350">
              <a:buAutoNum type="alphaLcParenR"/>
            </a:pPr>
            <a:r>
              <a:rPr lang="en-GB" sz="3200" dirty="0">
                <a:latin typeface="Leelawadee" pitchFamily="34" charset="-34"/>
                <a:cs typeface="Leelawadee" pitchFamily="34" charset="-34"/>
              </a:rPr>
              <a:t>the little prince slept</a:t>
            </a:r>
          </a:p>
          <a:p>
            <a:pPr marL="514350" indent="-514350">
              <a:buAutoNum type="alphaLcParenR"/>
            </a:pPr>
            <a:r>
              <a:rPr lang="en-GB" sz="3200" dirty="0">
                <a:latin typeface="Leelawadee" pitchFamily="34" charset="-34"/>
                <a:cs typeface="Leelawadee" pitchFamily="34" charset="-34"/>
              </a:rPr>
              <a:t>A baker dozed.</a:t>
            </a:r>
          </a:p>
          <a:p>
            <a:pPr marL="514350" indent="-514350">
              <a:buAutoNum type="alphaLcParenR"/>
            </a:pPr>
            <a:endParaRPr lang="en-GB" sz="2600" dirty="0">
              <a:latin typeface="Leelawadee" pitchFamily="34" charset="-34"/>
              <a:cs typeface="Leelawadee" pitchFamily="34" charset="-34"/>
            </a:endParaRPr>
          </a:p>
        </p:txBody>
      </p:sp>
      <p:sp>
        <p:nvSpPr>
          <p:cNvPr id="2" name="Title 1"/>
          <p:cNvSpPr>
            <a:spLocks noGrp="1"/>
          </p:cNvSpPr>
          <p:nvPr>
            <p:ph type="title"/>
          </p:nvPr>
        </p:nvSpPr>
        <p:spPr>
          <a:xfrm>
            <a:off x="362722" y="338430"/>
            <a:ext cx="6870182" cy="650398"/>
          </a:xfrm>
          <a:prstGeom prst="round2DiagRect">
            <a:avLst/>
          </a:prstGeom>
        </p:spPr>
        <p:txBody>
          <a:bodyPr>
            <a:normAutofit fontScale="90000"/>
          </a:bodyPr>
          <a:lstStyle/>
          <a:p>
            <a:r>
              <a:rPr lang="en-US" b="1" dirty="0"/>
              <a:t>Task 1 – Get it?</a:t>
            </a:r>
          </a:p>
        </p:txBody>
      </p:sp>
      <p:pic>
        <p:nvPicPr>
          <p:cNvPr id="4" name="Picture 3">
            <a:extLst>
              <a:ext uri="{FF2B5EF4-FFF2-40B4-BE49-F238E27FC236}">
                <a16:creationId xmlns:a16="http://schemas.microsoft.com/office/drawing/2014/main" id="{A1527EF4-3DF0-4B98-AF66-75E76A1CF0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5625" l="9845" r="94041">
                        <a14:foregroundMark x1="11658" y1="95833" x2="11658" y2="95833"/>
                        <a14:foregroundMark x1="69948" y1="4583" x2="69948" y2="4583"/>
                        <a14:foregroundMark x1="94041" y1="79375" x2="94041" y2="79375"/>
                      </a14:backgroundRemoval>
                    </a14:imgEffect>
                  </a14:imgLayer>
                </a14:imgProps>
              </a:ext>
            </a:extLst>
          </a:blip>
          <a:stretch>
            <a:fillRect/>
          </a:stretch>
        </p:blipFill>
        <p:spPr>
          <a:xfrm rot="520252">
            <a:off x="7317941" y="4436478"/>
            <a:ext cx="1701521" cy="2115880"/>
          </a:xfrm>
          <a:prstGeom prst="rect">
            <a:avLst/>
          </a:prstGeom>
        </p:spPr>
      </p:pic>
    </p:spTree>
    <p:extLst>
      <p:ext uri="{BB962C8B-B14F-4D97-AF65-F5344CB8AC3E}">
        <p14:creationId xmlns:p14="http://schemas.microsoft.com/office/powerpoint/2010/main" val="25592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u="sng" dirty="0"/>
              <a:t>That’s how a sentence is born.</a:t>
            </a:r>
          </a:p>
          <a:p>
            <a:pPr algn="ctr"/>
            <a:r>
              <a:rPr lang="en-GB" sz="2800" dirty="0"/>
              <a:t>You need </a:t>
            </a:r>
            <a:r>
              <a:rPr lang="en-GB" sz="2800" b="1" dirty="0"/>
              <a:t>one clause </a:t>
            </a:r>
            <a:r>
              <a:rPr lang="en-GB" sz="2800" dirty="0"/>
              <a:t>with a </a:t>
            </a:r>
            <a:r>
              <a:rPr lang="en-GB" sz="2800" b="1" dirty="0"/>
              <a:t>subject </a:t>
            </a:r>
            <a:r>
              <a:rPr lang="en-GB" sz="2800" dirty="0"/>
              <a:t>and a </a:t>
            </a:r>
            <a:r>
              <a:rPr lang="en-GB" sz="2800" b="1" dirty="0"/>
              <a:t>verb. </a:t>
            </a:r>
          </a:p>
          <a:p>
            <a:pPr algn="ctr"/>
            <a:r>
              <a:rPr lang="en-GB" sz="2800" dirty="0"/>
              <a:t>There can also be an </a:t>
            </a:r>
            <a:r>
              <a:rPr lang="en-GB" sz="2800" b="1" dirty="0"/>
              <a:t>object:  </a:t>
            </a:r>
            <a:r>
              <a:rPr lang="en-GB" sz="2800" dirty="0"/>
              <a:t>The angry dog </a:t>
            </a:r>
          </a:p>
          <a:p>
            <a:pPr algn="ctr"/>
            <a:r>
              <a:rPr lang="en-GB" sz="2800" dirty="0"/>
              <a:t>					barks </a:t>
            </a:r>
            <a:r>
              <a:rPr lang="en-GB" sz="2800" b="1" dirty="0"/>
              <a:t>at the man.</a:t>
            </a:r>
          </a:p>
          <a:p>
            <a:pPr algn="ctr"/>
            <a:endParaRPr lang="en-GB" sz="2800" b="1" dirty="0"/>
          </a:p>
          <a:p>
            <a:r>
              <a:rPr lang="en-GB" sz="2800" b="1" dirty="0"/>
              <a:t>However, when you read books or listen to people speak, they rarely speak so simply – just look at this sentence!</a:t>
            </a:r>
          </a:p>
          <a:p>
            <a:pPr algn="ctr"/>
            <a:endParaRPr lang="en-GB" sz="2800" b="1" dirty="0"/>
          </a:p>
          <a:p>
            <a:r>
              <a:rPr lang="en-GB" sz="2800" b="1" dirty="0"/>
              <a:t>That’s because there are</a:t>
            </a:r>
          </a:p>
          <a:p>
            <a:r>
              <a:rPr lang="en-GB" sz="2800" b="1" dirty="0"/>
              <a:t>many other ways to alter,</a:t>
            </a:r>
          </a:p>
          <a:p>
            <a:r>
              <a:rPr lang="en-GB" sz="2800" b="1" dirty="0"/>
              <a:t>extend, and improve</a:t>
            </a:r>
          </a:p>
          <a:p>
            <a:r>
              <a:rPr lang="en-GB" sz="2800" b="1" dirty="0"/>
              <a:t>sentences.</a:t>
            </a:r>
          </a:p>
        </p:txBody>
      </p:sp>
      <p:pic>
        <p:nvPicPr>
          <p:cNvPr id="3" name="Picture 2">
            <a:extLst>
              <a:ext uri="{FF2B5EF4-FFF2-40B4-BE49-F238E27FC236}">
                <a16:creationId xmlns:a16="http://schemas.microsoft.com/office/drawing/2014/main" id="{E48D6DB9-985D-48F4-B36D-95800AF9679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13" b="97918" l="2542" r="98833">
                        <a14:foregroundMark x1="92417" y1="37098" x2="90250" y2="62524"/>
                        <a14:foregroundMark x1="90250" y1="62524" x2="79458" y2="83155"/>
                        <a14:foregroundMark x1="79458" y1="83155" x2="61167" y2="90410"/>
                        <a14:foregroundMark x1="61167" y1="90410" x2="42292" y2="93123"/>
                        <a14:foregroundMark x1="42292" y1="93123" x2="23500" y2="83659"/>
                        <a14:foregroundMark x1="23500" y1="83659" x2="11000" y2="67508"/>
                        <a14:foregroundMark x1="11000" y1="67508" x2="3125" y2="42776"/>
                        <a14:foregroundMark x1="3125" y1="42776" x2="6458" y2="16972"/>
                        <a14:foregroundMark x1="6458" y1="16972" x2="23083" y2="8013"/>
                        <a14:foregroundMark x1="23083" y1="8013" x2="30792" y2="10410"/>
                        <a14:foregroundMark x1="6250" y1="20883" x2="2542" y2="44858"/>
                        <a14:foregroundMark x1="2542" y1="44858" x2="9417" y2="70536"/>
                        <a14:foregroundMark x1="38958" y1="91672" x2="56042" y2="97981"/>
                        <a14:foregroundMark x1="56042" y1="97981" x2="64667" y2="94322"/>
                        <a14:foregroundMark x1="93083" y1="62208" x2="95375" y2="42271"/>
                        <a14:foregroundMark x1="96875" y1="52492" x2="98833" y2="47886"/>
                      </a14:backgroundRemoval>
                    </a14:imgEffect>
                  </a14:imgLayer>
                </a14:imgProps>
              </a:ext>
            </a:extLst>
          </a:blip>
          <a:stretch>
            <a:fillRect/>
          </a:stretch>
        </p:blipFill>
        <p:spPr>
          <a:xfrm rot="20851176" flipH="1">
            <a:off x="5862874" y="4432248"/>
            <a:ext cx="2925061" cy="1931759"/>
          </a:xfrm>
          <a:prstGeom prst="rect">
            <a:avLst/>
          </a:prstGeom>
        </p:spPr>
      </p:pic>
    </p:spTree>
    <p:extLst>
      <p:ext uri="{BB962C8B-B14F-4D97-AF65-F5344CB8AC3E}">
        <p14:creationId xmlns:p14="http://schemas.microsoft.com/office/powerpoint/2010/main" val="29985502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3653</TotalTime>
  <Words>2307</Words>
  <Application>Microsoft Office PowerPoint</Application>
  <PresentationFormat>On-screen Show (4:3)</PresentationFormat>
  <Paragraphs>309</Paragraphs>
  <Slides>31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Rounded MT Bold</vt:lpstr>
      <vt:lpstr>Calibri</vt:lpstr>
      <vt:lpstr>Calibri Light</vt:lpstr>
      <vt:lpstr>Franklin Gothic Medium</vt:lpstr>
      <vt:lpstr>Leelawadee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1 – Get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2 – True or False?</vt:lpstr>
      <vt:lpstr>PowerPoint Presentation</vt:lpstr>
      <vt:lpstr>Task 3 – True or False?</vt:lpstr>
      <vt:lpstr>PowerPoint Presentation</vt:lpstr>
      <vt:lpstr>PowerPoint Presentation</vt:lpstr>
      <vt:lpstr>PowerPoint Presentation</vt:lpstr>
      <vt:lpstr>PowerPoint Presentation</vt:lpstr>
      <vt:lpstr>PowerPoint Presentation</vt:lpstr>
      <vt:lpstr>PowerPoint Presentation</vt:lpstr>
      <vt:lpstr>Task 1 – Matching</vt:lpstr>
      <vt:lpstr>Task 2 – Explain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Michael Wilkie</cp:lastModifiedBy>
  <cp:revision>115</cp:revision>
  <dcterms:created xsi:type="dcterms:W3CDTF">2015-12-16T20:30:42Z</dcterms:created>
  <dcterms:modified xsi:type="dcterms:W3CDTF">2017-08-02T09:04:28Z</dcterms:modified>
</cp:coreProperties>
</file>