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8"/>
  </p:notesMasterIdLst>
  <p:sldIdLst>
    <p:sldId id="425" r:id="rId2"/>
    <p:sldId id="353" r:id="rId3"/>
    <p:sldId id="271" r:id="rId4"/>
    <p:sldId id="272" r:id="rId5"/>
    <p:sldId id="310" r:id="rId6"/>
    <p:sldId id="307" r:id="rId7"/>
    <p:sldId id="308" r:id="rId8"/>
    <p:sldId id="311" r:id="rId9"/>
    <p:sldId id="309" r:id="rId10"/>
    <p:sldId id="257" r:id="rId11"/>
    <p:sldId id="312" r:id="rId12"/>
    <p:sldId id="313" r:id="rId13"/>
    <p:sldId id="314" r:id="rId14"/>
    <p:sldId id="315" r:id="rId15"/>
    <p:sldId id="316" r:id="rId16"/>
    <p:sldId id="398" r:id="rId17"/>
    <p:sldId id="317" r:id="rId18"/>
    <p:sldId id="318" r:id="rId19"/>
    <p:sldId id="319" r:id="rId20"/>
    <p:sldId id="320" r:id="rId21"/>
    <p:sldId id="321" r:id="rId22"/>
    <p:sldId id="339" r:id="rId23"/>
    <p:sldId id="340" r:id="rId24"/>
    <p:sldId id="341" r:id="rId25"/>
    <p:sldId id="342" r:id="rId26"/>
    <p:sldId id="343" r:id="rId27"/>
    <p:sldId id="344" r:id="rId28"/>
    <p:sldId id="345" r:id="rId29"/>
    <p:sldId id="346" r:id="rId30"/>
    <p:sldId id="347" r:id="rId31"/>
    <p:sldId id="322" r:id="rId32"/>
    <p:sldId id="323" r:id="rId33"/>
    <p:sldId id="324" r:id="rId34"/>
    <p:sldId id="325" r:id="rId35"/>
    <p:sldId id="326" r:id="rId36"/>
    <p:sldId id="328" r:id="rId37"/>
    <p:sldId id="329" r:id="rId38"/>
    <p:sldId id="330" r:id="rId39"/>
    <p:sldId id="331" r:id="rId40"/>
    <p:sldId id="332" r:id="rId41"/>
    <p:sldId id="333" r:id="rId42"/>
    <p:sldId id="334" r:id="rId43"/>
    <p:sldId id="335" r:id="rId44"/>
    <p:sldId id="336" r:id="rId45"/>
    <p:sldId id="337" r:id="rId46"/>
    <p:sldId id="338" r:id="rId47"/>
    <p:sldId id="348" r:id="rId48"/>
    <p:sldId id="349" r:id="rId49"/>
    <p:sldId id="350" r:id="rId50"/>
    <p:sldId id="351"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3" r:id="rId77"/>
    <p:sldId id="381" r:id="rId78"/>
    <p:sldId id="384" r:id="rId79"/>
    <p:sldId id="385" r:id="rId80"/>
    <p:sldId id="380" r:id="rId81"/>
    <p:sldId id="386" r:id="rId82"/>
    <p:sldId id="387" r:id="rId83"/>
    <p:sldId id="388" r:id="rId84"/>
    <p:sldId id="389" r:id="rId85"/>
    <p:sldId id="390" r:id="rId86"/>
    <p:sldId id="391" r:id="rId87"/>
    <p:sldId id="393" r:id="rId88"/>
    <p:sldId id="395" r:id="rId89"/>
    <p:sldId id="397" r:id="rId90"/>
    <p:sldId id="396" r:id="rId91"/>
    <p:sldId id="394" r:id="rId92"/>
    <p:sldId id="399" r:id="rId93"/>
    <p:sldId id="400" r:id="rId94"/>
    <p:sldId id="401" r:id="rId95"/>
    <p:sldId id="403" r:id="rId96"/>
    <p:sldId id="404" r:id="rId97"/>
    <p:sldId id="406" r:id="rId98"/>
    <p:sldId id="405" r:id="rId99"/>
    <p:sldId id="407" r:id="rId100"/>
    <p:sldId id="408" r:id="rId101"/>
    <p:sldId id="410" r:id="rId102"/>
    <p:sldId id="409" r:id="rId103"/>
    <p:sldId id="411" r:id="rId104"/>
    <p:sldId id="412" r:id="rId105"/>
    <p:sldId id="413" r:id="rId106"/>
    <p:sldId id="414" r:id="rId107"/>
    <p:sldId id="415" r:id="rId108"/>
    <p:sldId id="416" r:id="rId109"/>
    <p:sldId id="417" r:id="rId110"/>
    <p:sldId id="418" r:id="rId111"/>
    <p:sldId id="419" r:id="rId112"/>
    <p:sldId id="421" r:id="rId113"/>
    <p:sldId id="420" r:id="rId114"/>
    <p:sldId id="422" r:id="rId115"/>
    <p:sldId id="423" r:id="rId116"/>
    <p:sldId id="424"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2" autoAdjust="0"/>
    <p:restoredTop sz="94688"/>
  </p:normalViewPr>
  <p:slideViewPr>
    <p:cSldViewPr snapToGrid="0" snapToObjects="1">
      <p:cViewPr varScale="1">
        <p:scale>
          <a:sx n="35" d="100"/>
          <a:sy n="35" d="100"/>
        </p:scale>
        <p:origin x="1276" y="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7/23/2017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942FB-3590-FE44-84BA-3773BB007D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05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multiple answers for this exercise. Focus on which/what, your as teaching points</a:t>
            </a:r>
          </a:p>
        </p:txBody>
      </p:sp>
      <p:sp>
        <p:nvSpPr>
          <p:cNvPr id="4" name="Slide Number Placeholder 3"/>
          <p:cNvSpPr>
            <a:spLocks noGrp="1"/>
          </p:cNvSpPr>
          <p:nvPr>
            <p:ph type="sldNum" sz="quarter" idx="10"/>
          </p:nvPr>
        </p:nvSpPr>
        <p:spPr/>
        <p:txBody>
          <a:bodyPr/>
          <a:lstStyle/>
          <a:p>
            <a:fld id="{AD3942FB-3590-FE44-84BA-3773BB007D67}" type="slidenum">
              <a:rPr lang="en-US" smtClean="0"/>
              <a:pPr/>
              <a:t>112</a:t>
            </a:fld>
            <a:endParaRPr lang="en-US"/>
          </a:p>
        </p:txBody>
      </p:sp>
    </p:spTree>
    <p:extLst>
      <p:ext uri="{BB962C8B-B14F-4D97-AF65-F5344CB8AC3E}">
        <p14:creationId xmlns:p14="http://schemas.microsoft.com/office/powerpoint/2010/main" val="384000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Ahem  2. Eek / </a:t>
            </a:r>
            <a:r>
              <a:rPr lang="en-GB" dirty="0" err="1"/>
              <a:t>Eww</a:t>
            </a:r>
            <a:r>
              <a:rPr lang="en-GB" dirty="0"/>
              <a:t>  3. </a:t>
            </a:r>
            <a:r>
              <a:rPr lang="en-GB" dirty="0" err="1"/>
              <a:t>Brr</a:t>
            </a:r>
            <a:r>
              <a:rPr lang="en-GB" dirty="0"/>
              <a:t>   - or other acceptable answers</a:t>
            </a:r>
          </a:p>
        </p:txBody>
      </p:sp>
      <p:sp>
        <p:nvSpPr>
          <p:cNvPr id="4" name="Slide Number Placeholder 3"/>
          <p:cNvSpPr>
            <a:spLocks noGrp="1"/>
          </p:cNvSpPr>
          <p:nvPr>
            <p:ph type="sldNum" sz="quarter" idx="10"/>
          </p:nvPr>
        </p:nvSpPr>
        <p:spPr/>
        <p:txBody>
          <a:bodyPr/>
          <a:lstStyle/>
          <a:p>
            <a:fld id="{AD3942FB-3590-FE44-84BA-3773BB007D67}" type="slidenum">
              <a:rPr lang="en-US" smtClean="0"/>
              <a:pPr/>
              <a:t>115</a:t>
            </a:fld>
            <a:endParaRPr lang="en-US"/>
          </a:p>
        </p:txBody>
      </p:sp>
    </p:spTree>
    <p:extLst>
      <p:ext uri="{BB962C8B-B14F-4D97-AF65-F5344CB8AC3E}">
        <p14:creationId xmlns:p14="http://schemas.microsoft.com/office/powerpoint/2010/main" val="128322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116</a:t>
            </a:fld>
            <a:endParaRPr lang="en-US"/>
          </a:p>
        </p:txBody>
      </p:sp>
    </p:spTree>
    <p:extLst>
      <p:ext uri="{BB962C8B-B14F-4D97-AF65-F5344CB8AC3E}">
        <p14:creationId xmlns:p14="http://schemas.microsoft.com/office/powerpoint/2010/main" val="39132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a:t>
            </a:fld>
            <a:endParaRPr lang="en-US"/>
          </a:p>
        </p:txBody>
      </p:sp>
    </p:spTree>
    <p:extLst>
      <p:ext uri="{BB962C8B-B14F-4D97-AF65-F5344CB8AC3E}">
        <p14:creationId xmlns:p14="http://schemas.microsoft.com/office/powerpoint/2010/main" val="102051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21</a:t>
            </a:fld>
            <a:endParaRPr lang="en-US"/>
          </a:p>
        </p:txBody>
      </p:sp>
    </p:spTree>
    <p:extLst>
      <p:ext uri="{BB962C8B-B14F-4D97-AF65-F5344CB8AC3E}">
        <p14:creationId xmlns:p14="http://schemas.microsoft.com/office/powerpoint/2010/main" val="328542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88</a:t>
            </a:fld>
            <a:endParaRPr lang="en-US"/>
          </a:p>
        </p:txBody>
      </p:sp>
    </p:spTree>
    <p:extLst>
      <p:ext uri="{BB962C8B-B14F-4D97-AF65-F5344CB8AC3E}">
        <p14:creationId xmlns:p14="http://schemas.microsoft.com/office/powerpoint/2010/main" val="56626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90</a:t>
            </a:fld>
            <a:endParaRPr lang="en-US"/>
          </a:p>
        </p:txBody>
      </p:sp>
    </p:spTree>
    <p:extLst>
      <p:ext uri="{BB962C8B-B14F-4D97-AF65-F5344CB8AC3E}">
        <p14:creationId xmlns:p14="http://schemas.microsoft.com/office/powerpoint/2010/main" val="418992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He / I b) he / whom c) she / I d) we / them</a:t>
            </a:r>
          </a:p>
        </p:txBody>
      </p:sp>
      <p:sp>
        <p:nvSpPr>
          <p:cNvPr id="4" name="Slide Number Placeholder 3"/>
          <p:cNvSpPr>
            <a:spLocks noGrp="1"/>
          </p:cNvSpPr>
          <p:nvPr>
            <p:ph type="sldNum" sz="quarter" idx="10"/>
          </p:nvPr>
        </p:nvSpPr>
        <p:spPr/>
        <p:txBody>
          <a:bodyPr/>
          <a:lstStyle/>
          <a:p>
            <a:fld id="{AD3942FB-3590-FE44-84BA-3773BB007D67}" type="slidenum">
              <a:rPr lang="en-US" smtClean="0"/>
              <a:pPr/>
              <a:t>91</a:t>
            </a:fld>
            <a:endParaRPr lang="en-US"/>
          </a:p>
        </p:txBody>
      </p:sp>
    </p:spTree>
    <p:extLst>
      <p:ext uri="{BB962C8B-B14F-4D97-AF65-F5344CB8AC3E}">
        <p14:creationId xmlns:p14="http://schemas.microsoft.com/office/powerpoint/2010/main" val="313349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102</a:t>
            </a:fld>
            <a:endParaRPr lang="en-US"/>
          </a:p>
        </p:txBody>
      </p:sp>
    </p:spTree>
    <p:extLst>
      <p:ext uri="{BB962C8B-B14F-4D97-AF65-F5344CB8AC3E}">
        <p14:creationId xmlns:p14="http://schemas.microsoft.com/office/powerpoint/2010/main" val="52492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106</a:t>
            </a:fld>
            <a:endParaRPr lang="en-US"/>
          </a:p>
        </p:txBody>
      </p:sp>
    </p:spTree>
    <p:extLst>
      <p:ext uri="{BB962C8B-B14F-4D97-AF65-F5344CB8AC3E}">
        <p14:creationId xmlns:p14="http://schemas.microsoft.com/office/powerpoint/2010/main" val="169232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Those 2. Whose 3. The A 4. Many 5. The That The</a:t>
            </a:r>
          </a:p>
        </p:txBody>
      </p:sp>
      <p:sp>
        <p:nvSpPr>
          <p:cNvPr id="4" name="Slide Number Placeholder 3"/>
          <p:cNvSpPr>
            <a:spLocks noGrp="1"/>
          </p:cNvSpPr>
          <p:nvPr>
            <p:ph type="sldNum" sz="quarter" idx="10"/>
          </p:nvPr>
        </p:nvSpPr>
        <p:spPr/>
        <p:txBody>
          <a:bodyPr/>
          <a:lstStyle/>
          <a:p>
            <a:fld id="{AD3942FB-3590-FE44-84BA-3773BB007D67}" type="slidenum">
              <a:rPr lang="en-US" smtClean="0"/>
              <a:pPr/>
              <a:t>111</a:t>
            </a:fld>
            <a:endParaRPr lang="en-US"/>
          </a:p>
        </p:txBody>
      </p:sp>
    </p:spTree>
    <p:extLst>
      <p:ext uri="{BB962C8B-B14F-4D97-AF65-F5344CB8AC3E}">
        <p14:creationId xmlns:p14="http://schemas.microsoft.com/office/powerpoint/2010/main" val="294712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7/23/2017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0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0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8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dirty="0"/>
              <a:t>Core Course</a:t>
            </a:r>
          </a:p>
          <a:p>
            <a:r>
              <a:rPr lang="en-US" sz="2800" b="1" dirty="0"/>
              <a:t>S1 – 1/3</a:t>
            </a:r>
          </a:p>
          <a:p>
            <a:pPr marL="457200" lvl="0" indent="-457200" algn="l">
              <a:buFont typeface="Arial" panose="020B0604020202020204" pitchFamily="34" charset="0"/>
              <a:buChar char="•"/>
            </a:pPr>
            <a:r>
              <a:rPr lang="en-GB" sz="2800" dirty="0"/>
              <a:t>In your own words (describe/explain/identify)</a:t>
            </a:r>
          </a:p>
          <a:p>
            <a:pPr marL="457200" lvl="0" indent="-457200" algn="l">
              <a:buFont typeface="Arial" panose="020B0604020202020204" pitchFamily="34" charset="0"/>
              <a:buChar char="•"/>
            </a:pPr>
            <a:r>
              <a:rPr lang="en-GB" sz="2800" dirty="0"/>
              <a:t>Summarise</a:t>
            </a:r>
          </a:p>
          <a:p>
            <a:pPr marL="457200" lvl="0" indent="-457200" algn="l">
              <a:buFont typeface="Arial" panose="020B0604020202020204" pitchFamily="34" charset="0"/>
              <a:buChar char="•"/>
            </a:pPr>
            <a:r>
              <a:rPr lang="en-GB" sz="2800" dirty="0"/>
              <a:t>Finding and selecting information/evidence (quoting)</a:t>
            </a:r>
          </a:p>
          <a:p>
            <a:pPr marL="457200" indent="-457200" algn="l">
              <a:buFont typeface="Arial" panose="020B0604020202020204" pitchFamily="34" charset="0"/>
              <a:buChar char="•"/>
            </a:pPr>
            <a:r>
              <a:rPr lang="en-GB" sz="2800" dirty="0"/>
              <a:t>Basic Evaluation (justified opinion/quotations)</a:t>
            </a:r>
          </a:p>
          <a:p>
            <a:pPr marL="457200" indent="-457200" algn="l">
              <a:buFont typeface="Arial" panose="020B0604020202020204" pitchFamily="34" charset="0"/>
              <a:buChar char="•"/>
            </a:pPr>
            <a:r>
              <a:rPr lang="en-GB" sz="2800" dirty="0"/>
              <a:t>Skimming and scanning</a:t>
            </a:r>
          </a:p>
          <a:p>
            <a:pPr marL="457200" indent="-457200" algn="l">
              <a:buFont typeface="Arial" panose="020B0604020202020204" pitchFamily="34" charset="0"/>
              <a:buChar char="•"/>
            </a:pPr>
            <a:r>
              <a:rPr lang="en-GB" sz="2800" dirty="0"/>
              <a:t>Highlighting and underlining</a:t>
            </a:r>
          </a:p>
          <a:p>
            <a:pPr marL="457200" indent="-457200" algn="l">
              <a:buFont typeface="Arial" panose="020B0604020202020204" pitchFamily="34" charset="0"/>
              <a:buChar char="•"/>
            </a:pPr>
            <a:r>
              <a:rPr lang="en-GB" sz="2800" dirty="0">
                <a:solidFill>
                  <a:srgbClr val="FF0000"/>
                </a:solidFill>
              </a:rPr>
              <a:t>Parts of speech (homework)</a:t>
            </a:r>
          </a:p>
          <a:p>
            <a:pPr algn="l"/>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 can select and use the strategies and resources  I find most useful before  I read, and as I read, to monitor and check my understanding.  LIT 3-13a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Using what I know about the features of different types of texts, I can find, select, sort, summarise, link and use information from different sources. LIT 3-14a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across different areas of learning, I can:  identify and consider the purpose, main concerns or concepts and use supporting detail… LIT 3-16a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I can comment, with evidence, on the content and form of short and extended texts, and respond to literal, inferential and evaluative questions and other types of close reading tasks. ENG 3-17a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Through developing my knowledge of context clues, punctuation, grammar and layout, I can read unfamiliar texts with increasing fluency, understanding and expression. ENG 3-12a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D54F6FF-EC85-4A77-A0FF-3715B665777D}"/>
              </a:ext>
            </a:extLst>
          </p:cNvPr>
          <p:cNvSpPr txBox="1"/>
          <p:nvPr/>
        </p:nvSpPr>
        <p:spPr>
          <a:xfrm>
            <a:off x="0" y="6406634"/>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Resources designed by Jennifer Higgins and Michael </a:t>
            </a:r>
            <a:r>
              <a:rPr kumimoji="0" lang="en-GB" sz="1800" b="1" i="0" u="none" strike="noStrike" kern="1200" cap="none" spc="0" normalizeH="0" baseline="0" noProof="0" dirty="0" err="1">
                <a:ln>
                  <a:noFill/>
                </a:ln>
                <a:solidFill>
                  <a:prstClr val="black"/>
                </a:solidFill>
                <a:effectLst/>
                <a:uLnTx/>
                <a:uFillTx/>
                <a:latin typeface="Calibri"/>
                <a:ea typeface="+mn-ea"/>
                <a:cs typeface="+mn-cs"/>
              </a:rPr>
              <a:t>Wilkie</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dirty="0">
                <a:solidFill>
                  <a:schemeClr val="tx1"/>
                </a:solidFill>
              </a:rPr>
              <a:t>Every object you see around you, the table, the chair, the window, is called a </a:t>
            </a:r>
            <a:r>
              <a:rPr lang="en-GB" altLang="en-US" sz="3600" b="1" dirty="0">
                <a:solidFill>
                  <a:srgbClr val="C00000"/>
                </a:solidFill>
              </a:rPr>
              <a:t>noun</a:t>
            </a:r>
            <a:r>
              <a:rPr lang="en-GB" altLang="en-US" sz="3600" dirty="0">
                <a:solidFill>
                  <a:schemeClr val="tx1"/>
                </a:solidFill>
              </a:rPr>
              <a:t> in English grammar.</a:t>
            </a:r>
          </a:p>
          <a:p>
            <a:endParaRPr lang="en-GB" altLang="en-US" sz="1400" dirty="0">
              <a:solidFill>
                <a:schemeClr val="tx1"/>
              </a:solidFill>
            </a:endParaRPr>
          </a:p>
          <a:p>
            <a:r>
              <a:rPr lang="en-GB" altLang="en-US" sz="3600" dirty="0">
                <a:solidFill>
                  <a:schemeClr val="tx1"/>
                </a:solidFill>
              </a:rPr>
              <a:t>If it is a common object, without a special name of its own, like a cat, it is called a </a:t>
            </a:r>
            <a:r>
              <a:rPr lang="en-GB" altLang="en-US" sz="3600" b="1" dirty="0">
                <a:solidFill>
                  <a:srgbClr val="C00000"/>
                </a:solidFill>
              </a:rPr>
              <a:t>common noun</a:t>
            </a:r>
            <a:r>
              <a:rPr lang="en-GB" altLang="en-US" sz="3600" dirty="0">
                <a:solidFill>
                  <a:schemeClr val="tx1"/>
                </a:solidFill>
              </a:rPr>
              <a:t>.</a:t>
            </a:r>
          </a:p>
          <a:p>
            <a:endParaRPr lang="is-IS" sz="28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1/10 - Nouns</a:t>
            </a:r>
          </a:p>
        </p:txBody>
      </p:sp>
      <p:pic>
        <p:nvPicPr>
          <p:cNvPr id="6" name="Picture 5">
            <a:extLst>
              <a:ext uri="{FF2B5EF4-FFF2-40B4-BE49-F238E27FC236}">
                <a16:creationId xmlns:a16="http://schemas.microsoft.com/office/drawing/2014/main" id="{1A6CC555-90FE-461F-BA93-C5DC9ADA2EC8}"/>
              </a:ext>
            </a:extLst>
          </p:cNvPr>
          <p:cNvPicPr>
            <a:picLocks noChangeAspect="1"/>
          </p:cNvPicPr>
          <p:nvPr/>
        </p:nvPicPr>
        <p:blipFill>
          <a:blip r:embed="rId2"/>
          <a:stretch>
            <a:fillRect/>
          </a:stretch>
        </p:blipFill>
        <p:spPr>
          <a:xfrm>
            <a:off x="7106824" y="228702"/>
            <a:ext cx="1611874" cy="1246516"/>
          </a:xfrm>
          <a:prstGeom prst="rect">
            <a:avLst/>
          </a:prstGeom>
        </p:spPr>
      </p:pic>
      <p:pic>
        <p:nvPicPr>
          <p:cNvPr id="8" name="Picture 7">
            <a:extLst>
              <a:ext uri="{FF2B5EF4-FFF2-40B4-BE49-F238E27FC236}">
                <a16:creationId xmlns:a16="http://schemas.microsoft.com/office/drawing/2014/main" id="{94CD1C56-97B5-44BE-8D73-AED5C7954CF2}"/>
              </a:ext>
            </a:extLst>
          </p:cNvPr>
          <p:cNvPicPr>
            <a:picLocks noChangeAspect="1"/>
          </p:cNvPicPr>
          <p:nvPr/>
        </p:nvPicPr>
        <p:blipFill>
          <a:blip r:embed="rId3"/>
          <a:stretch>
            <a:fillRect/>
          </a:stretch>
        </p:blipFill>
        <p:spPr>
          <a:xfrm>
            <a:off x="6858000" y="5113733"/>
            <a:ext cx="1600861" cy="1347391"/>
          </a:xfrm>
          <a:prstGeom prst="rect">
            <a:avLst/>
          </a:prstGeom>
        </p:spPr>
      </p:pic>
    </p:spTree>
    <p:extLst>
      <p:ext uri="{BB962C8B-B14F-4D97-AF65-F5344CB8AC3E}">
        <p14:creationId xmlns:p14="http://schemas.microsoft.com/office/powerpoint/2010/main" val="15892750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GB" sz="6000" b="1" dirty="0"/>
              <a:t>Useful conjunctions</a:t>
            </a:r>
            <a:endParaRPr lang="en-US" sz="6000" b="1" dirty="0"/>
          </a:p>
        </p:txBody>
      </p:sp>
      <p:sp>
        <p:nvSpPr>
          <p:cNvPr id="7" name="Content Placeholder 3">
            <a:extLst>
              <a:ext uri="{FF2B5EF4-FFF2-40B4-BE49-F238E27FC236}">
                <a16:creationId xmlns:a16="http://schemas.microsoft.com/office/drawing/2014/main" id="{A39E40B2-FFCA-465F-AA64-345A349B87DF}"/>
              </a:ext>
            </a:extLst>
          </p:cNvPr>
          <p:cNvSpPr>
            <a:spLocks noGrp="1"/>
          </p:cNvSpPr>
          <p:nvPr>
            <p:ph sz="half" idx="1"/>
          </p:nvPr>
        </p:nvSpPr>
        <p:spPr>
          <a:xfrm>
            <a:off x="445903" y="1563624"/>
            <a:ext cx="1691241" cy="4525963"/>
          </a:xfrm>
          <a:prstGeom prst="round2DiagRect">
            <a:avLst/>
          </a:prstGeom>
          <a:ln w="38100">
            <a:solidFill>
              <a:srgbClr val="7030A0"/>
            </a:solidFill>
          </a:ln>
        </p:spPr>
        <p:txBody>
          <a:bodyPr>
            <a:normAutofit fontScale="85000" lnSpcReduction="20000"/>
          </a:bodyPr>
          <a:lstStyle/>
          <a:p>
            <a:r>
              <a:rPr lang="en-GB" dirty="0"/>
              <a:t>while</a:t>
            </a:r>
          </a:p>
          <a:p>
            <a:r>
              <a:rPr lang="en-GB" dirty="0"/>
              <a:t>when</a:t>
            </a:r>
          </a:p>
          <a:p>
            <a:r>
              <a:rPr lang="en-GB" dirty="0"/>
              <a:t>or</a:t>
            </a:r>
          </a:p>
          <a:p>
            <a:r>
              <a:rPr lang="en-GB" dirty="0"/>
              <a:t>after</a:t>
            </a:r>
          </a:p>
          <a:p>
            <a:r>
              <a:rPr lang="en-GB" dirty="0"/>
              <a:t>as</a:t>
            </a:r>
          </a:p>
          <a:p>
            <a:r>
              <a:rPr lang="en-GB" dirty="0"/>
              <a:t>because</a:t>
            </a:r>
          </a:p>
          <a:p>
            <a:r>
              <a:rPr lang="en-GB" dirty="0"/>
              <a:t>unless</a:t>
            </a:r>
          </a:p>
          <a:p>
            <a:r>
              <a:rPr lang="en-GB" dirty="0"/>
              <a:t>whether</a:t>
            </a:r>
          </a:p>
          <a:p>
            <a:r>
              <a:rPr lang="en-GB" dirty="0"/>
              <a:t>though</a:t>
            </a:r>
          </a:p>
          <a:p>
            <a:r>
              <a:rPr lang="en-GB" dirty="0"/>
              <a:t>how</a:t>
            </a:r>
          </a:p>
          <a:p>
            <a:r>
              <a:rPr lang="en-GB" dirty="0"/>
              <a:t>if</a:t>
            </a:r>
          </a:p>
        </p:txBody>
      </p:sp>
      <p:sp>
        <p:nvSpPr>
          <p:cNvPr id="8" name="Content Placeholder 4">
            <a:extLst>
              <a:ext uri="{FF2B5EF4-FFF2-40B4-BE49-F238E27FC236}">
                <a16:creationId xmlns:a16="http://schemas.microsoft.com/office/drawing/2014/main" id="{47003A1B-17D3-411F-8FC3-599B694CC5FA}"/>
              </a:ext>
            </a:extLst>
          </p:cNvPr>
          <p:cNvSpPr txBox="1">
            <a:spLocks/>
          </p:cNvSpPr>
          <p:nvPr/>
        </p:nvSpPr>
        <p:spPr>
          <a:xfrm>
            <a:off x="2242698" y="1563623"/>
            <a:ext cx="1795795" cy="4525963"/>
          </a:xfrm>
          <a:prstGeom prst="round2DiagRect">
            <a:avLst/>
          </a:prstGeom>
          <a:ln w="38100">
            <a:solidFill>
              <a:srgbClr val="7030A0"/>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yet</a:t>
            </a:r>
          </a:p>
          <a:p>
            <a:r>
              <a:rPr lang="en-GB" dirty="0"/>
              <a:t>before</a:t>
            </a:r>
          </a:p>
          <a:p>
            <a:r>
              <a:rPr lang="en-GB" dirty="0"/>
              <a:t>nor</a:t>
            </a:r>
          </a:p>
          <a:p>
            <a:r>
              <a:rPr lang="en-GB" dirty="0"/>
              <a:t>since</a:t>
            </a:r>
          </a:p>
          <a:p>
            <a:r>
              <a:rPr lang="en-GB" dirty="0"/>
              <a:t>although</a:t>
            </a:r>
          </a:p>
          <a:p>
            <a:r>
              <a:rPr lang="en-GB" dirty="0"/>
              <a:t>where</a:t>
            </a:r>
          </a:p>
          <a:p>
            <a:r>
              <a:rPr lang="en-GB" dirty="0"/>
              <a:t>until</a:t>
            </a:r>
          </a:p>
          <a:p>
            <a:r>
              <a:rPr lang="en-GB" dirty="0"/>
              <a:t>for</a:t>
            </a:r>
          </a:p>
          <a:p>
            <a:r>
              <a:rPr lang="en-GB" dirty="0"/>
              <a:t>that</a:t>
            </a:r>
          </a:p>
          <a:p>
            <a:r>
              <a:rPr lang="en-GB" dirty="0"/>
              <a:t>but</a:t>
            </a:r>
          </a:p>
          <a:p>
            <a:r>
              <a:rPr lang="en-GB" dirty="0"/>
              <a:t>than</a:t>
            </a:r>
          </a:p>
        </p:txBody>
      </p:sp>
      <p:pic>
        <p:nvPicPr>
          <p:cNvPr id="9" name="Picture 8">
            <a:extLst>
              <a:ext uri="{FF2B5EF4-FFF2-40B4-BE49-F238E27FC236}">
                <a16:creationId xmlns:a16="http://schemas.microsoft.com/office/drawing/2014/main" id="{58F00EAE-E1EF-4C8F-AF69-643732161056}"/>
              </a:ext>
            </a:extLst>
          </p:cNvPr>
          <p:cNvPicPr>
            <a:picLocks noChangeAspect="1"/>
          </p:cNvPicPr>
          <p:nvPr/>
        </p:nvPicPr>
        <p:blipFill>
          <a:blip r:embed="rId2"/>
          <a:stretch>
            <a:fillRect/>
          </a:stretch>
        </p:blipFill>
        <p:spPr>
          <a:xfrm>
            <a:off x="4212475" y="2923953"/>
            <a:ext cx="4669363" cy="2127508"/>
          </a:xfrm>
          <a:prstGeom prst="rect">
            <a:avLst/>
          </a:prstGeom>
        </p:spPr>
      </p:pic>
    </p:spTree>
    <p:extLst>
      <p:ext uri="{BB962C8B-B14F-4D97-AF65-F5344CB8AC3E}">
        <p14:creationId xmlns:p14="http://schemas.microsoft.com/office/powerpoint/2010/main" val="1408188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600" dirty="0"/>
              <a:t>In </a:t>
            </a:r>
            <a:r>
              <a:rPr lang="en-GB" sz="3600" b="1" dirty="0"/>
              <a:t>formal writing</a:t>
            </a:r>
            <a:r>
              <a:rPr lang="en-GB" sz="3600" dirty="0"/>
              <a:t>, sentences should </a:t>
            </a:r>
            <a:r>
              <a:rPr lang="en-GB" sz="3600" b="1" dirty="0"/>
              <a:t>not begin </a:t>
            </a:r>
            <a:r>
              <a:rPr lang="en-GB" sz="3600" dirty="0"/>
              <a:t>with </a:t>
            </a:r>
            <a:r>
              <a:rPr lang="en-GB" sz="3600" b="1" dirty="0"/>
              <a:t>conjunctions</a:t>
            </a:r>
            <a:r>
              <a:rPr lang="en-GB" sz="3600" dirty="0"/>
              <a:t>, but this practice is common in spoken English. </a:t>
            </a:r>
          </a:p>
          <a:p>
            <a:pPr marL="514350" indent="-514350">
              <a:buNone/>
            </a:pPr>
            <a:endParaRPr lang="en-GB" sz="3600" dirty="0"/>
          </a:p>
          <a:p>
            <a:pPr marL="514350" indent="-514350">
              <a:buNone/>
            </a:pPr>
            <a:r>
              <a:rPr lang="en-GB" sz="3600" dirty="0"/>
              <a:t>Why? Well, starting sentences with </a:t>
            </a:r>
            <a:r>
              <a:rPr lang="en-GB" sz="3600" b="1" dirty="0"/>
              <a:t>because, but </a:t>
            </a:r>
            <a:r>
              <a:rPr lang="en-GB" sz="3600" dirty="0"/>
              <a:t>or </a:t>
            </a:r>
            <a:r>
              <a:rPr lang="en-GB" sz="3600" b="1" dirty="0"/>
              <a:t>and </a:t>
            </a:r>
            <a:r>
              <a:rPr lang="en-GB" sz="3600" dirty="0"/>
              <a:t>can sometimes mean that a sentence is incomplete. </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Tip!</a:t>
            </a:r>
          </a:p>
        </p:txBody>
      </p:sp>
      <p:pic>
        <p:nvPicPr>
          <p:cNvPr id="6" name="Picture 5">
            <a:extLst>
              <a:ext uri="{FF2B5EF4-FFF2-40B4-BE49-F238E27FC236}">
                <a16:creationId xmlns:a16="http://schemas.microsoft.com/office/drawing/2014/main" id="{8E5C5670-F617-4D36-831C-39BC90F9EAFA}"/>
              </a:ext>
            </a:extLst>
          </p:cNvPr>
          <p:cNvPicPr>
            <a:picLocks noChangeAspect="1"/>
          </p:cNvPicPr>
          <p:nvPr/>
        </p:nvPicPr>
        <p:blipFill>
          <a:blip r:embed="rId2"/>
          <a:stretch>
            <a:fillRect/>
          </a:stretch>
        </p:blipFill>
        <p:spPr>
          <a:xfrm>
            <a:off x="7341323" y="338430"/>
            <a:ext cx="1345477" cy="956550"/>
          </a:xfrm>
          <a:prstGeom prst="rect">
            <a:avLst/>
          </a:prstGeom>
        </p:spPr>
      </p:pic>
    </p:spTree>
    <p:extLst>
      <p:ext uri="{BB962C8B-B14F-4D97-AF65-F5344CB8AC3E}">
        <p14:creationId xmlns:p14="http://schemas.microsoft.com/office/powerpoint/2010/main" val="1158753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Write out the following, replacing ‘</a:t>
            </a:r>
            <a:r>
              <a:rPr lang="en-GB" sz="2800" b="1" dirty="0"/>
              <a:t>and’</a:t>
            </a:r>
            <a:r>
              <a:rPr lang="en-GB" sz="2800" dirty="0"/>
              <a:t> with a more suitable conjunction:</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rabicPeriod"/>
            </a:pPr>
            <a:r>
              <a:rPr lang="en-GB" sz="2800" dirty="0"/>
              <a:t>Mary was chosen for the team and she was a very good player.</a:t>
            </a:r>
          </a:p>
          <a:p>
            <a:pPr marL="514350" indent="-514350">
              <a:buAutoNum type="arabicPeriod"/>
            </a:pPr>
            <a:r>
              <a:rPr lang="en-GB" sz="2800" dirty="0"/>
              <a:t>He wanted to play centre-forward and he has been put in goal.</a:t>
            </a:r>
          </a:p>
          <a:p>
            <a:pPr marL="514350" indent="-514350">
              <a:buAutoNum type="arabicPeriod"/>
            </a:pPr>
            <a:r>
              <a:rPr lang="en-GB" sz="2800" dirty="0"/>
              <a:t>We are going out for a long walk and it looks like rain.</a:t>
            </a:r>
          </a:p>
          <a:p>
            <a:pPr marL="514350" indent="-514350">
              <a:buAutoNum type="arabicPeriod"/>
            </a:pPr>
            <a:r>
              <a:rPr lang="en-GB" sz="2800" dirty="0"/>
              <a:t>This is a good shop and you can buy delicious chocolates.</a:t>
            </a:r>
          </a:p>
          <a:p>
            <a:pPr marL="514350" indent="-514350">
              <a:buAutoNum type="arabicPeriod"/>
            </a:pPr>
            <a:r>
              <a:rPr lang="en-GB" sz="2800" dirty="0"/>
              <a:t>The actors bowed to the audience and the play ended.</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Sentences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18039267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4">
            <a:extLst>
              <a:ext uri="{FF2B5EF4-FFF2-40B4-BE49-F238E27FC236}">
                <a16:creationId xmlns:a16="http://schemas.microsoft.com/office/drawing/2014/main" id="{EF410519-4AB0-44D9-96C0-2AD22F0D1ADA}"/>
              </a:ext>
            </a:extLst>
          </p:cNvPr>
          <p:cNvSpPr/>
          <p:nvPr/>
        </p:nvSpPr>
        <p:spPr>
          <a:xfrm>
            <a:off x="310788" y="2100788"/>
            <a:ext cx="8512832" cy="3258021"/>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endParaRPr lang="en-GB" sz="3600" b="1" dirty="0"/>
          </a:p>
        </p:txBody>
      </p:sp>
      <p:sp>
        <p:nvSpPr>
          <p:cNvPr id="5" name="Round Diagonal Corner Rectangle 4"/>
          <p:cNvSpPr/>
          <p:nvPr/>
        </p:nvSpPr>
        <p:spPr>
          <a:xfrm>
            <a:off x="310788" y="2100788"/>
            <a:ext cx="4990723" cy="3258021"/>
          </a:xfrm>
          <a:prstGeom prst="round2DiagRect">
            <a:avLst>
              <a:gd name="adj1" fmla="val 11655"/>
              <a:gd name="adj2" fmla="val 0"/>
            </a:avLst>
          </a:prstGeom>
          <a:noFill/>
          <a:ln w="38100">
            <a:no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200" b="1" dirty="0"/>
              <a:t>	A word used with a noun to refer to a specific person or thing, or someone or something in general.</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8/10 – Articles</a:t>
            </a:r>
          </a:p>
        </p:txBody>
      </p:sp>
      <p:pic>
        <p:nvPicPr>
          <p:cNvPr id="6" name="Picture 5">
            <a:extLst>
              <a:ext uri="{FF2B5EF4-FFF2-40B4-BE49-F238E27FC236}">
                <a16:creationId xmlns:a16="http://schemas.microsoft.com/office/drawing/2014/main" id="{5B0C6987-10F7-4551-80FF-E01D300AD2E8}"/>
              </a:ext>
            </a:extLst>
          </p:cNvPr>
          <p:cNvPicPr>
            <a:picLocks noChangeAspect="1"/>
          </p:cNvPicPr>
          <p:nvPr/>
        </p:nvPicPr>
        <p:blipFill>
          <a:blip r:embed="rId2"/>
          <a:stretch>
            <a:fillRect/>
          </a:stretch>
        </p:blipFill>
        <p:spPr>
          <a:xfrm>
            <a:off x="5402557" y="3112460"/>
            <a:ext cx="3038475" cy="1504950"/>
          </a:xfrm>
          <a:prstGeom prst="rect">
            <a:avLst/>
          </a:prstGeom>
        </p:spPr>
      </p:pic>
    </p:spTree>
    <p:extLst>
      <p:ext uri="{BB962C8B-B14F-4D97-AF65-F5344CB8AC3E}">
        <p14:creationId xmlns:p14="http://schemas.microsoft.com/office/powerpoint/2010/main" val="30382648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400" dirty="0"/>
              <a:t>There are two types of article: </a:t>
            </a:r>
            <a:r>
              <a:rPr lang="en-GB" sz="2400" b="1" dirty="0"/>
              <a:t>definite </a:t>
            </a:r>
            <a:r>
              <a:rPr lang="en-GB" sz="2400" dirty="0"/>
              <a:t>and </a:t>
            </a:r>
            <a:r>
              <a:rPr lang="en-GB" sz="2400" b="1" dirty="0"/>
              <a:t>indefinite.</a:t>
            </a:r>
          </a:p>
          <a:p>
            <a:pPr marL="514350" indent="-514350">
              <a:buNone/>
            </a:pPr>
            <a:endParaRPr lang="en-GB" sz="2400" b="1" dirty="0">
              <a:solidFill>
                <a:schemeClr val="accent6"/>
              </a:solidFill>
            </a:endParaRPr>
          </a:p>
          <a:p>
            <a:pPr marL="514350" indent="-514350">
              <a:buAutoNum type="arabicPeriod"/>
            </a:pPr>
            <a:r>
              <a:rPr lang="en-GB" sz="2400" b="1" dirty="0">
                <a:solidFill>
                  <a:sysClr val="windowText" lastClr="000000"/>
                </a:solidFill>
              </a:rPr>
              <a:t>The definite article – ‘the’</a:t>
            </a:r>
          </a:p>
          <a:p>
            <a:r>
              <a:rPr lang="en-GB" sz="2400" dirty="0">
                <a:solidFill>
                  <a:sysClr val="windowText" lastClr="000000"/>
                </a:solidFill>
              </a:rPr>
              <a:t>This refers to a </a:t>
            </a:r>
            <a:r>
              <a:rPr lang="en-GB" sz="2400" b="1" dirty="0">
                <a:solidFill>
                  <a:sysClr val="windowText" lastClr="000000"/>
                </a:solidFill>
              </a:rPr>
              <a:t>specific person </a:t>
            </a:r>
            <a:r>
              <a:rPr lang="en-GB" sz="2400" dirty="0">
                <a:solidFill>
                  <a:sysClr val="windowText" lastClr="000000"/>
                </a:solidFill>
              </a:rPr>
              <a:t>or</a:t>
            </a:r>
            <a:r>
              <a:rPr lang="en-GB" sz="2400" b="1" dirty="0">
                <a:solidFill>
                  <a:sysClr val="windowText" lastClr="000000"/>
                </a:solidFill>
              </a:rPr>
              <a:t> thing.  </a:t>
            </a:r>
            <a:r>
              <a:rPr lang="en-GB" sz="2400" i="1" dirty="0">
                <a:solidFill>
                  <a:sysClr val="windowText" lastClr="000000"/>
                </a:solidFill>
              </a:rPr>
              <a:t>the rhinoceros </a:t>
            </a:r>
            <a:endParaRPr lang="en-GB" sz="2400" b="1" dirty="0">
              <a:solidFill>
                <a:sysClr val="windowText" lastClr="000000"/>
              </a:solidFill>
            </a:endParaRPr>
          </a:p>
          <a:p>
            <a:endParaRPr lang="en-GB" sz="2400" b="1" dirty="0">
              <a:solidFill>
                <a:sysClr val="windowText" lastClr="000000"/>
              </a:solidFill>
            </a:endParaRPr>
          </a:p>
          <a:p>
            <a:r>
              <a:rPr lang="en-GB" sz="2400" b="1" dirty="0">
                <a:solidFill>
                  <a:sysClr val="windowText" lastClr="000000"/>
                </a:solidFill>
              </a:rPr>
              <a:t>2. The indefinite article – ‘a’ or ‘an’</a:t>
            </a:r>
          </a:p>
          <a:p>
            <a:r>
              <a:rPr lang="en-GB" sz="2400" dirty="0">
                <a:solidFill>
                  <a:sysClr val="windowText" lastClr="000000"/>
                </a:solidFill>
              </a:rPr>
              <a:t>This refers to one person or thing, or can sometimes refer to something or someone belonging to a specific group.</a:t>
            </a:r>
          </a:p>
          <a:p>
            <a:endParaRPr lang="en-GB" sz="2400" dirty="0">
              <a:solidFill>
                <a:sysClr val="windowText" lastClr="000000"/>
              </a:solidFill>
            </a:endParaRPr>
          </a:p>
          <a:p>
            <a:endParaRPr lang="is-IS" sz="2400" i="1" dirty="0">
              <a:solidFill>
                <a:schemeClr val="accent6"/>
              </a:solidFill>
            </a:endParaRP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8/10 Articles</a:t>
            </a:r>
          </a:p>
        </p:txBody>
      </p:sp>
    </p:spTree>
    <p:extLst>
      <p:ext uri="{BB962C8B-B14F-4D97-AF65-F5344CB8AC3E}">
        <p14:creationId xmlns:p14="http://schemas.microsoft.com/office/powerpoint/2010/main" val="40548336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600" dirty="0"/>
              <a:t>‘a’ or ‘an’?</a:t>
            </a:r>
          </a:p>
          <a:p>
            <a:pPr marL="514350" indent="-514350">
              <a:buNone/>
            </a:pPr>
            <a:endParaRPr lang="en-GB" sz="3600" b="1" dirty="0"/>
          </a:p>
          <a:p>
            <a:pPr marL="514350" indent="-514350">
              <a:buNone/>
            </a:pPr>
            <a:r>
              <a:rPr lang="en-GB" sz="3600" b="1" dirty="0"/>
              <a:t>Use ‘a’ before a noun when it starts with a consonant. </a:t>
            </a:r>
          </a:p>
          <a:p>
            <a:pPr marL="514350" indent="-514350">
              <a:buNone/>
            </a:pPr>
            <a:endParaRPr lang="en-GB" sz="3600" b="1" dirty="0"/>
          </a:p>
          <a:p>
            <a:pPr marL="514350" indent="-514350">
              <a:buNone/>
            </a:pPr>
            <a:r>
              <a:rPr lang="en-GB" sz="3600" b="1" dirty="0"/>
              <a:t>Use ‘an’ before a noun when it starts with a vowel or silent ‘h’.</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Tip!</a:t>
            </a:r>
          </a:p>
        </p:txBody>
      </p:sp>
      <p:pic>
        <p:nvPicPr>
          <p:cNvPr id="6" name="Picture 5">
            <a:extLst>
              <a:ext uri="{FF2B5EF4-FFF2-40B4-BE49-F238E27FC236}">
                <a16:creationId xmlns:a16="http://schemas.microsoft.com/office/drawing/2014/main" id="{8E5C5670-F617-4D36-831C-39BC90F9EAFA}"/>
              </a:ext>
            </a:extLst>
          </p:cNvPr>
          <p:cNvPicPr>
            <a:picLocks noChangeAspect="1"/>
          </p:cNvPicPr>
          <p:nvPr/>
        </p:nvPicPr>
        <p:blipFill>
          <a:blip r:embed="rId2"/>
          <a:stretch>
            <a:fillRect/>
          </a:stretch>
        </p:blipFill>
        <p:spPr>
          <a:xfrm>
            <a:off x="7341323" y="338430"/>
            <a:ext cx="1345477" cy="956550"/>
          </a:xfrm>
          <a:prstGeom prst="rect">
            <a:avLst/>
          </a:prstGeom>
        </p:spPr>
      </p:pic>
    </p:spTree>
    <p:extLst>
      <p:ext uri="{BB962C8B-B14F-4D97-AF65-F5344CB8AC3E}">
        <p14:creationId xmlns:p14="http://schemas.microsoft.com/office/powerpoint/2010/main" val="658969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Insert the definite or indefinite article into the following:</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rabicPeriod"/>
            </a:pPr>
            <a:r>
              <a:rPr lang="en-GB" sz="2800" dirty="0"/>
              <a:t>___ boy saw ___ shooting star in ___ sky.</a:t>
            </a:r>
          </a:p>
          <a:p>
            <a:pPr marL="514350" indent="-514350">
              <a:buAutoNum type="arabicPeriod"/>
            </a:pPr>
            <a:r>
              <a:rPr lang="en-GB" sz="2800" dirty="0"/>
              <a:t>___bird just flew right next to ___ car.</a:t>
            </a:r>
          </a:p>
          <a:p>
            <a:pPr marL="514350" indent="-514350">
              <a:buAutoNum type="arabicPeriod"/>
            </a:pPr>
            <a:r>
              <a:rPr lang="en-GB" sz="2800" dirty="0"/>
              <a:t>“I want _____ new games console for Christmas,” ____ boy told ___ department store Santa Clause.</a:t>
            </a:r>
          </a:p>
          <a:p>
            <a:pPr marL="514350" indent="-514350">
              <a:buAutoNum type="arabicPeriod"/>
            </a:pPr>
            <a:r>
              <a:rPr lang="en-GB" sz="2800" dirty="0"/>
              <a:t>I went to ___ market and bought ___ apple, ___ orange and ___ avocado.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Mind the gap</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4999315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4">
            <a:extLst>
              <a:ext uri="{FF2B5EF4-FFF2-40B4-BE49-F238E27FC236}">
                <a16:creationId xmlns:a16="http://schemas.microsoft.com/office/drawing/2014/main" id="{EF410519-4AB0-44D9-96C0-2AD22F0D1ADA}"/>
              </a:ext>
            </a:extLst>
          </p:cNvPr>
          <p:cNvSpPr/>
          <p:nvPr/>
        </p:nvSpPr>
        <p:spPr>
          <a:xfrm>
            <a:off x="310788" y="2100788"/>
            <a:ext cx="8512832" cy="3832179"/>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endParaRPr lang="en-GB" sz="3600" b="1" dirty="0"/>
          </a:p>
        </p:txBody>
      </p:sp>
      <p:sp>
        <p:nvSpPr>
          <p:cNvPr id="5" name="Round Diagonal Corner Rectangle 4"/>
          <p:cNvSpPr/>
          <p:nvPr/>
        </p:nvSpPr>
        <p:spPr>
          <a:xfrm>
            <a:off x="310788" y="2100788"/>
            <a:ext cx="4990723" cy="3832179"/>
          </a:xfrm>
          <a:prstGeom prst="round2DiagRect">
            <a:avLst>
              <a:gd name="adj1" fmla="val 11655"/>
              <a:gd name="adj2" fmla="val 0"/>
            </a:avLst>
          </a:prstGeom>
          <a:noFill/>
          <a:ln w="38100">
            <a:no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200" b="1" dirty="0"/>
              <a:t>A word used in front of a noun to tell you something specific or something of a particular type. They are quite similar to adjectives.</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9/10 – Determiners</a:t>
            </a:r>
          </a:p>
        </p:txBody>
      </p:sp>
      <p:pic>
        <p:nvPicPr>
          <p:cNvPr id="4" name="Picture 3">
            <a:extLst>
              <a:ext uri="{FF2B5EF4-FFF2-40B4-BE49-F238E27FC236}">
                <a16:creationId xmlns:a16="http://schemas.microsoft.com/office/drawing/2014/main" id="{A9661C7D-EF1E-4CDA-B236-1950EE6F8697}"/>
              </a:ext>
            </a:extLst>
          </p:cNvPr>
          <p:cNvPicPr>
            <a:picLocks noChangeAspect="1"/>
          </p:cNvPicPr>
          <p:nvPr/>
        </p:nvPicPr>
        <p:blipFill>
          <a:blip r:embed="rId2"/>
          <a:stretch>
            <a:fillRect/>
          </a:stretch>
        </p:blipFill>
        <p:spPr>
          <a:xfrm>
            <a:off x="5892763" y="2658235"/>
            <a:ext cx="2143125" cy="2143125"/>
          </a:xfrm>
          <a:prstGeom prst="rect">
            <a:avLst/>
          </a:prstGeom>
        </p:spPr>
      </p:pic>
    </p:spTree>
    <p:extLst>
      <p:ext uri="{BB962C8B-B14F-4D97-AF65-F5344CB8AC3E}">
        <p14:creationId xmlns:p14="http://schemas.microsoft.com/office/powerpoint/2010/main" val="5200029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800" b="1" dirty="0"/>
              <a:t>All articles are also determiners – a, an, the.</a:t>
            </a:r>
          </a:p>
          <a:p>
            <a:pPr marL="514350" indent="-514350">
              <a:buNone/>
            </a:pPr>
            <a:endParaRPr lang="en-GB" sz="2800" b="1" dirty="0">
              <a:solidFill>
                <a:sysClr val="windowText" lastClr="000000"/>
              </a:solidFill>
            </a:endParaRPr>
          </a:p>
          <a:p>
            <a:pPr marL="514350" indent="-514350">
              <a:buNone/>
            </a:pPr>
            <a:r>
              <a:rPr lang="en-GB" sz="2800" b="1" u="sng" dirty="0">
                <a:solidFill>
                  <a:sysClr val="windowText" lastClr="000000"/>
                </a:solidFill>
              </a:rPr>
              <a:t>Other determiners</a:t>
            </a:r>
          </a:p>
          <a:p>
            <a:pPr marL="514350" indent="-514350">
              <a:buFont typeface="Arial" panose="020B0604020202020204" pitchFamily="34" charset="0"/>
              <a:buChar char="•"/>
            </a:pPr>
            <a:r>
              <a:rPr lang="en-GB" sz="2800" b="1" dirty="0">
                <a:solidFill>
                  <a:sysClr val="windowText" lastClr="000000"/>
                </a:solidFill>
              </a:rPr>
              <a:t>The distance between the speaker and the thing they are talking about:</a:t>
            </a:r>
          </a:p>
          <a:p>
            <a:r>
              <a:rPr lang="en-GB" sz="2800" i="1" u="sng" dirty="0">
                <a:solidFill>
                  <a:sysClr val="windowText" lastClr="000000"/>
                </a:solidFill>
              </a:rPr>
              <a:t>this</a:t>
            </a:r>
            <a:r>
              <a:rPr lang="en-GB" sz="2800" i="1" dirty="0">
                <a:solidFill>
                  <a:sysClr val="windowText" lastClr="000000"/>
                </a:solidFill>
              </a:rPr>
              <a:t> shoe	</a:t>
            </a:r>
            <a:r>
              <a:rPr lang="en-GB" sz="2800" i="1" u="sng" dirty="0">
                <a:solidFill>
                  <a:sysClr val="windowText" lastClr="000000"/>
                </a:solidFill>
              </a:rPr>
              <a:t>these</a:t>
            </a:r>
            <a:r>
              <a:rPr lang="en-GB" sz="2800" i="1" dirty="0">
                <a:solidFill>
                  <a:sysClr val="windowText" lastClr="000000"/>
                </a:solidFill>
              </a:rPr>
              <a:t> books	   </a:t>
            </a:r>
            <a:r>
              <a:rPr lang="en-GB" sz="2800" i="1" u="sng" dirty="0">
                <a:solidFill>
                  <a:sysClr val="windowText" lastClr="000000"/>
                </a:solidFill>
              </a:rPr>
              <a:t>that</a:t>
            </a:r>
            <a:r>
              <a:rPr lang="en-GB" sz="2800" i="1" dirty="0">
                <a:solidFill>
                  <a:sysClr val="windowText" lastClr="000000"/>
                </a:solidFill>
              </a:rPr>
              <a:t> man	</a:t>
            </a:r>
            <a:r>
              <a:rPr lang="en-GB" sz="2800" i="1" u="sng" dirty="0">
                <a:solidFill>
                  <a:sysClr val="windowText" lastClr="000000"/>
                </a:solidFill>
              </a:rPr>
              <a:t>those</a:t>
            </a:r>
            <a:r>
              <a:rPr lang="en-GB" sz="2800" i="1" dirty="0">
                <a:solidFill>
                  <a:sysClr val="windowText" lastClr="000000"/>
                </a:solidFill>
              </a:rPr>
              <a:t> houses</a:t>
            </a:r>
          </a:p>
          <a:p>
            <a:pPr marL="457200" indent="-457200">
              <a:buFont typeface="Arial" panose="020B0604020202020204" pitchFamily="34" charset="0"/>
              <a:buChar char="•"/>
            </a:pPr>
            <a:r>
              <a:rPr lang="en-GB" sz="2800" b="1" dirty="0">
                <a:solidFill>
                  <a:sysClr val="windowText" lastClr="000000"/>
                </a:solidFill>
              </a:rPr>
              <a:t>Who owns the thing:</a:t>
            </a:r>
          </a:p>
          <a:p>
            <a:r>
              <a:rPr lang="en-GB" sz="2800" i="1" u="sng" dirty="0">
                <a:solidFill>
                  <a:sysClr val="windowText" lastClr="000000"/>
                </a:solidFill>
              </a:rPr>
              <a:t>my</a:t>
            </a:r>
            <a:r>
              <a:rPr lang="en-GB" sz="2800" i="1" dirty="0">
                <a:solidFill>
                  <a:sysClr val="windowText" lastClr="000000"/>
                </a:solidFill>
              </a:rPr>
              <a:t> bag      </a:t>
            </a:r>
            <a:r>
              <a:rPr lang="en-GB" sz="2800" i="1" u="sng" dirty="0">
                <a:solidFill>
                  <a:sysClr val="windowText" lastClr="000000"/>
                </a:solidFill>
              </a:rPr>
              <a:t>your</a:t>
            </a:r>
            <a:r>
              <a:rPr lang="en-GB" sz="2800" i="1" dirty="0">
                <a:solidFill>
                  <a:sysClr val="windowText" lastClr="000000"/>
                </a:solidFill>
              </a:rPr>
              <a:t> phone	</a:t>
            </a:r>
            <a:r>
              <a:rPr lang="en-GB" sz="2800" i="1" u="sng" dirty="0">
                <a:solidFill>
                  <a:sysClr val="windowText" lastClr="000000"/>
                </a:solidFill>
              </a:rPr>
              <a:t>his</a:t>
            </a:r>
            <a:r>
              <a:rPr lang="en-GB" sz="2800" i="1" dirty="0">
                <a:solidFill>
                  <a:sysClr val="windowText" lastClr="000000"/>
                </a:solidFill>
              </a:rPr>
              <a:t> kite   </a:t>
            </a:r>
            <a:r>
              <a:rPr lang="en-GB" sz="2800" i="1" u="sng" dirty="0">
                <a:solidFill>
                  <a:sysClr val="windowText" lastClr="000000"/>
                </a:solidFill>
              </a:rPr>
              <a:t>their</a:t>
            </a:r>
            <a:r>
              <a:rPr lang="en-GB" sz="2800" i="1" dirty="0">
                <a:solidFill>
                  <a:sysClr val="windowText" lastClr="000000"/>
                </a:solidFill>
              </a:rPr>
              <a:t> garden</a:t>
            </a:r>
          </a:p>
          <a:p>
            <a:pPr marL="457200" indent="-457200">
              <a:buFont typeface="Arial" panose="020B0604020202020204" pitchFamily="34" charset="0"/>
              <a:buChar char="•"/>
            </a:pPr>
            <a:r>
              <a:rPr lang="en-GB" sz="2800" b="1" dirty="0">
                <a:solidFill>
                  <a:sysClr val="windowText" lastClr="000000"/>
                </a:solidFill>
              </a:rPr>
              <a:t>How much and how many:</a:t>
            </a:r>
          </a:p>
          <a:p>
            <a:r>
              <a:rPr lang="en-GB" sz="2800" i="1" u="sng" dirty="0">
                <a:solidFill>
                  <a:sysClr val="windowText" lastClr="000000"/>
                </a:solidFill>
              </a:rPr>
              <a:t>some</a:t>
            </a:r>
            <a:r>
              <a:rPr lang="en-GB" sz="2800" i="1" dirty="0">
                <a:solidFill>
                  <a:sysClr val="windowText" lastClr="000000"/>
                </a:solidFill>
              </a:rPr>
              <a:t> sugar   </a:t>
            </a:r>
            <a:r>
              <a:rPr lang="en-GB" sz="2800" i="1" u="sng" dirty="0">
                <a:solidFill>
                  <a:sysClr val="windowText" lastClr="000000"/>
                </a:solidFill>
              </a:rPr>
              <a:t>much</a:t>
            </a:r>
            <a:r>
              <a:rPr lang="en-GB" sz="2800" i="1" dirty="0">
                <a:solidFill>
                  <a:sysClr val="windowText" lastClr="000000"/>
                </a:solidFill>
              </a:rPr>
              <a:t> money  </a:t>
            </a:r>
            <a:r>
              <a:rPr lang="en-GB" sz="2800" i="1" u="sng" dirty="0">
                <a:solidFill>
                  <a:sysClr val="windowText" lastClr="000000"/>
                </a:solidFill>
              </a:rPr>
              <a:t>both</a:t>
            </a:r>
            <a:r>
              <a:rPr lang="en-GB" sz="2800" i="1" dirty="0">
                <a:solidFill>
                  <a:sysClr val="windowText" lastClr="000000"/>
                </a:solidFill>
              </a:rPr>
              <a:t> girls  </a:t>
            </a:r>
            <a:r>
              <a:rPr lang="en-GB" sz="2800" i="1" u="sng" dirty="0">
                <a:solidFill>
                  <a:sysClr val="windowText" lastClr="000000"/>
                </a:solidFill>
              </a:rPr>
              <a:t>many</a:t>
            </a:r>
            <a:r>
              <a:rPr lang="en-GB" sz="2800" i="1" dirty="0">
                <a:solidFill>
                  <a:sysClr val="windowText" lastClr="000000"/>
                </a:solidFill>
              </a:rPr>
              <a:t> adults</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9/10 - Determiners</a:t>
            </a:r>
          </a:p>
        </p:txBody>
      </p:sp>
    </p:spTree>
    <p:extLst>
      <p:ext uri="{BB962C8B-B14F-4D97-AF65-F5344CB8AC3E}">
        <p14:creationId xmlns:p14="http://schemas.microsoft.com/office/powerpoint/2010/main" val="40926844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800" b="1" u="sng" dirty="0">
                <a:solidFill>
                  <a:sysClr val="windowText" lastClr="000000"/>
                </a:solidFill>
              </a:rPr>
              <a:t>More determiners</a:t>
            </a:r>
          </a:p>
          <a:p>
            <a:pPr marL="514350" indent="-514350">
              <a:buFont typeface="Arial" panose="020B0604020202020204" pitchFamily="34" charset="0"/>
              <a:buChar char="•"/>
            </a:pPr>
            <a:r>
              <a:rPr lang="en-GB" sz="2800" b="1" dirty="0">
                <a:solidFill>
                  <a:sysClr val="windowText" lastClr="000000"/>
                </a:solidFill>
              </a:rPr>
              <a:t>The exact number:</a:t>
            </a:r>
          </a:p>
          <a:p>
            <a:r>
              <a:rPr lang="en-GB" sz="2800" i="1" u="sng" dirty="0">
                <a:solidFill>
                  <a:sysClr val="windowText" lastClr="000000"/>
                </a:solidFill>
              </a:rPr>
              <a:t>one</a:t>
            </a:r>
            <a:r>
              <a:rPr lang="en-GB" sz="2800" i="1" dirty="0">
                <a:solidFill>
                  <a:sysClr val="windowText" lastClr="000000"/>
                </a:solidFill>
              </a:rPr>
              <a:t> melon  </a:t>
            </a:r>
            <a:r>
              <a:rPr lang="en-GB" sz="2800" i="1" u="sng" dirty="0">
                <a:solidFill>
                  <a:sysClr val="windowText" lastClr="000000"/>
                </a:solidFill>
              </a:rPr>
              <a:t>two</a:t>
            </a:r>
            <a:r>
              <a:rPr lang="en-GB" sz="2800" i="1" dirty="0">
                <a:solidFill>
                  <a:sysClr val="windowText" lastClr="000000"/>
                </a:solidFill>
              </a:rPr>
              <a:t> brother  </a:t>
            </a:r>
            <a:r>
              <a:rPr lang="en-GB" sz="2800" i="1" u="sng" dirty="0">
                <a:solidFill>
                  <a:sysClr val="windowText" lastClr="000000"/>
                </a:solidFill>
              </a:rPr>
              <a:t>fifty</a:t>
            </a:r>
            <a:r>
              <a:rPr lang="en-GB" sz="2800" i="1" dirty="0">
                <a:solidFill>
                  <a:sysClr val="windowText" lastClr="000000"/>
                </a:solidFill>
              </a:rPr>
              <a:t> roses  </a:t>
            </a:r>
            <a:r>
              <a:rPr lang="en-GB" sz="2800" i="1" u="sng" dirty="0">
                <a:solidFill>
                  <a:sysClr val="windowText" lastClr="000000"/>
                </a:solidFill>
              </a:rPr>
              <a:t>a thousand </a:t>
            </a:r>
            <a:r>
              <a:rPr lang="en-GB" sz="2800" i="1" dirty="0">
                <a:solidFill>
                  <a:sysClr val="windowText" lastClr="000000"/>
                </a:solidFill>
              </a:rPr>
              <a:t>years</a:t>
            </a:r>
          </a:p>
          <a:p>
            <a:pPr marL="457200" indent="-457200">
              <a:buFont typeface="Arial" panose="020B0604020202020204" pitchFamily="34" charset="0"/>
              <a:buChar char="•"/>
            </a:pPr>
            <a:r>
              <a:rPr lang="en-GB" sz="2800" b="1" dirty="0">
                <a:solidFill>
                  <a:sysClr val="windowText" lastClr="000000"/>
                </a:solidFill>
              </a:rPr>
              <a:t>How something is shared out:</a:t>
            </a:r>
          </a:p>
          <a:p>
            <a:r>
              <a:rPr lang="en-GB" sz="2800" i="1" u="sng" dirty="0">
                <a:solidFill>
                  <a:sysClr val="windowText" lastClr="000000"/>
                </a:solidFill>
              </a:rPr>
              <a:t>Every</a:t>
            </a:r>
            <a:r>
              <a:rPr lang="en-GB" sz="2800" i="1" dirty="0">
                <a:solidFill>
                  <a:sysClr val="windowText" lastClr="000000"/>
                </a:solidFill>
              </a:rPr>
              <a:t> child got a prize.	</a:t>
            </a:r>
            <a:r>
              <a:rPr lang="en-GB" sz="2800" i="1" u="sng" dirty="0">
                <a:solidFill>
                  <a:sysClr val="windowText" lastClr="000000"/>
                </a:solidFill>
              </a:rPr>
              <a:t>Neither</a:t>
            </a:r>
            <a:r>
              <a:rPr lang="en-GB" sz="2800" i="1" dirty="0">
                <a:solidFill>
                  <a:sysClr val="windowText" lastClr="000000"/>
                </a:solidFill>
              </a:rPr>
              <a:t> side is playing well.</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9/10 - Determiners</a:t>
            </a:r>
          </a:p>
        </p:txBody>
      </p:sp>
    </p:spTree>
    <p:extLst>
      <p:ext uri="{BB962C8B-B14F-4D97-AF65-F5344CB8AC3E}">
        <p14:creationId xmlns:p14="http://schemas.microsoft.com/office/powerpoint/2010/main" val="384701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dirty="0"/>
              <a:t>Many nouns are things you can see, e.g. bus, boy, girl, hat, face, hands, pencil, jotter, etc.</a:t>
            </a:r>
          </a:p>
          <a:p>
            <a:endParaRPr lang="en-GB" altLang="en-US" sz="1200" dirty="0"/>
          </a:p>
          <a:p>
            <a:r>
              <a:rPr lang="en-GB" altLang="en-US" sz="3600" dirty="0"/>
              <a:t>Many other nouns will be noticed by your other senses of hearing, touch and smell and are still </a:t>
            </a:r>
            <a:r>
              <a:rPr lang="en-GB" altLang="en-US" sz="3600" b="1" dirty="0">
                <a:solidFill>
                  <a:srgbClr val="C00000"/>
                </a:solidFill>
              </a:rPr>
              <a:t>common nouns, </a:t>
            </a:r>
            <a:r>
              <a:rPr lang="en-GB" altLang="en-US" sz="3600" dirty="0"/>
              <a:t>e.g. noise, conversation, fumes, texture.</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Common nouns</a:t>
            </a:r>
          </a:p>
        </p:txBody>
      </p:sp>
      <p:pic>
        <p:nvPicPr>
          <p:cNvPr id="6" name="Picture 5">
            <a:extLst>
              <a:ext uri="{FF2B5EF4-FFF2-40B4-BE49-F238E27FC236}">
                <a16:creationId xmlns:a16="http://schemas.microsoft.com/office/drawing/2014/main" id="{1A6CC555-90FE-461F-BA93-C5DC9ADA2EC8}"/>
              </a:ext>
            </a:extLst>
          </p:cNvPr>
          <p:cNvPicPr>
            <a:picLocks noChangeAspect="1"/>
          </p:cNvPicPr>
          <p:nvPr/>
        </p:nvPicPr>
        <p:blipFill>
          <a:blip r:embed="rId2"/>
          <a:stretch>
            <a:fillRect/>
          </a:stretch>
        </p:blipFill>
        <p:spPr>
          <a:xfrm>
            <a:off x="7106824" y="228702"/>
            <a:ext cx="1611874" cy="1246516"/>
          </a:xfrm>
          <a:prstGeom prst="rect">
            <a:avLst/>
          </a:prstGeom>
        </p:spPr>
      </p:pic>
    </p:spTree>
    <p:extLst>
      <p:ext uri="{BB962C8B-B14F-4D97-AF65-F5344CB8AC3E}">
        <p14:creationId xmlns:p14="http://schemas.microsoft.com/office/powerpoint/2010/main" val="3402293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lgn="ctr">
              <a:buNone/>
            </a:pPr>
            <a:r>
              <a:rPr lang="en-GB" sz="3600" b="1" dirty="0"/>
              <a:t>‘many’ or ‘much’?</a:t>
            </a:r>
          </a:p>
          <a:p>
            <a:pPr marL="514350" indent="-514350">
              <a:buNone/>
            </a:pPr>
            <a:endParaRPr lang="en-GB" sz="3600" b="1" dirty="0"/>
          </a:p>
          <a:p>
            <a:pPr marL="514350" indent="-514350">
              <a:buNone/>
            </a:pPr>
            <a:r>
              <a:rPr lang="en-GB" sz="3600" b="1" dirty="0"/>
              <a:t>If you can count the plural nouns, then it is ‘many.’</a:t>
            </a:r>
          </a:p>
          <a:p>
            <a:pPr marL="514350" indent="-514350">
              <a:buNone/>
            </a:pPr>
            <a:r>
              <a:rPr lang="en-GB" sz="3600" i="1" u="sng" dirty="0"/>
              <a:t>many </a:t>
            </a:r>
            <a:r>
              <a:rPr lang="en-GB" sz="3600" i="1" dirty="0"/>
              <a:t>children      </a:t>
            </a:r>
            <a:r>
              <a:rPr lang="en-GB" sz="3600" i="1" u="sng" dirty="0"/>
              <a:t>many</a:t>
            </a:r>
            <a:r>
              <a:rPr lang="en-GB" sz="3600" i="1" dirty="0"/>
              <a:t> roses</a:t>
            </a:r>
          </a:p>
          <a:p>
            <a:pPr marL="514350" indent="-514350">
              <a:buNone/>
            </a:pPr>
            <a:endParaRPr lang="en-GB" sz="3600" b="1" dirty="0"/>
          </a:p>
          <a:p>
            <a:pPr marL="514350" indent="-514350">
              <a:buNone/>
            </a:pPr>
            <a:r>
              <a:rPr lang="en-GB" sz="3600" b="1" dirty="0"/>
              <a:t>If you can’t count it, then it is ‘much.’</a:t>
            </a:r>
          </a:p>
          <a:p>
            <a:pPr marL="514350" indent="-514350">
              <a:buNone/>
            </a:pPr>
            <a:r>
              <a:rPr lang="en-GB" sz="3600" i="1" u="sng" dirty="0"/>
              <a:t>much</a:t>
            </a:r>
            <a:r>
              <a:rPr lang="en-GB" sz="3600" i="1" dirty="0"/>
              <a:t> money	</a:t>
            </a:r>
            <a:r>
              <a:rPr lang="en-GB" sz="3600" i="1" u="sng" dirty="0"/>
              <a:t>much</a:t>
            </a:r>
            <a:r>
              <a:rPr lang="en-GB" sz="3600" i="1" dirty="0"/>
              <a:t> sand</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Tip!</a:t>
            </a:r>
          </a:p>
        </p:txBody>
      </p:sp>
      <p:pic>
        <p:nvPicPr>
          <p:cNvPr id="6" name="Picture 5">
            <a:extLst>
              <a:ext uri="{FF2B5EF4-FFF2-40B4-BE49-F238E27FC236}">
                <a16:creationId xmlns:a16="http://schemas.microsoft.com/office/drawing/2014/main" id="{8E5C5670-F617-4D36-831C-39BC90F9EAFA}"/>
              </a:ext>
            </a:extLst>
          </p:cNvPr>
          <p:cNvPicPr>
            <a:picLocks noChangeAspect="1"/>
          </p:cNvPicPr>
          <p:nvPr/>
        </p:nvPicPr>
        <p:blipFill>
          <a:blip r:embed="rId2"/>
          <a:stretch>
            <a:fillRect/>
          </a:stretch>
        </p:blipFill>
        <p:spPr>
          <a:xfrm>
            <a:off x="7341323" y="338430"/>
            <a:ext cx="1345477" cy="956550"/>
          </a:xfrm>
          <a:prstGeom prst="rect">
            <a:avLst/>
          </a:prstGeom>
        </p:spPr>
      </p:pic>
    </p:spTree>
    <p:extLst>
      <p:ext uri="{BB962C8B-B14F-4D97-AF65-F5344CB8AC3E}">
        <p14:creationId xmlns:p14="http://schemas.microsoft.com/office/powerpoint/2010/main" val="29367144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Write down the determiner in each sentence:</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rabicPeriod"/>
            </a:pPr>
            <a:r>
              <a:rPr lang="en-GB" sz="2800" dirty="0"/>
              <a:t>Those earrings are beautiful.</a:t>
            </a:r>
          </a:p>
          <a:p>
            <a:pPr marL="514350" indent="-514350">
              <a:buAutoNum type="arabicPeriod"/>
            </a:pPr>
            <a:r>
              <a:rPr lang="en-GB" sz="2800" dirty="0"/>
              <a:t>“Whose bone is that?” he thought.</a:t>
            </a:r>
          </a:p>
          <a:p>
            <a:pPr marL="514350" indent="-514350">
              <a:buAutoNum type="arabicPeriod"/>
            </a:pPr>
            <a:r>
              <a:rPr lang="en-GB" sz="2800" dirty="0"/>
              <a:t>The dog sat patiently in a garden waiting for the postman to arrive.</a:t>
            </a:r>
          </a:p>
          <a:p>
            <a:pPr marL="514350" indent="-514350">
              <a:buAutoNum type="arabicPeriod"/>
            </a:pPr>
            <a:r>
              <a:rPr lang="en-GB" sz="2800" dirty="0"/>
              <a:t>Many people have pets.</a:t>
            </a:r>
          </a:p>
          <a:p>
            <a:pPr marL="514350" indent="-514350">
              <a:buAutoNum type="arabicPeriod"/>
            </a:pPr>
            <a:r>
              <a:rPr lang="en-GB" sz="2800" dirty="0"/>
              <a:t>The boy replied, “That book on the shelf.”</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Determined</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750465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Fill the gap with the correct determiner:</a:t>
            </a:r>
          </a:p>
        </p:txBody>
      </p:sp>
      <p:sp>
        <p:nvSpPr>
          <p:cNvPr id="5" name="Round Diagonal Corner Rectangle 4"/>
          <p:cNvSpPr/>
          <p:nvPr/>
        </p:nvSpPr>
        <p:spPr>
          <a:xfrm>
            <a:off x="401429" y="1180214"/>
            <a:ext cx="6053836" cy="5372144"/>
          </a:xfrm>
          <a:prstGeom prst="round2DiagRect">
            <a:avLst>
              <a:gd name="adj1" fmla="val 690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rabicPeriod"/>
            </a:pPr>
            <a:r>
              <a:rPr lang="en-GB" sz="2800" dirty="0"/>
              <a:t>_____ book do you want to read first?</a:t>
            </a:r>
          </a:p>
          <a:p>
            <a:pPr marL="514350" indent="-514350">
              <a:buAutoNum type="arabicPeriod"/>
            </a:pPr>
            <a:endParaRPr lang="en-GB" sz="2800" dirty="0"/>
          </a:p>
          <a:p>
            <a:r>
              <a:rPr lang="en-GB" sz="2800" dirty="0"/>
              <a:t>2. In Spain, _____ towns celebrate the festival of San Jose in March.</a:t>
            </a:r>
          </a:p>
          <a:p>
            <a:endParaRPr lang="en-GB" sz="2800" dirty="0"/>
          </a:p>
          <a:p>
            <a:r>
              <a:rPr lang="en-GB" sz="2800" dirty="0"/>
              <a:t>3. _____ new classroom didn’t have enough chairs.</a:t>
            </a:r>
          </a:p>
          <a:p>
            <a:endParaRPr lang="en-GB" sz="2800" dirty="0"/>
          </a:p>
          <a:p>
            <a:r>
              <a:rPr lang="en-GB" sz="2800" dirty="0"/>
              <a:t>4. “_____ dad is really funny,” said Jake to his friend Raj.</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Gap fill</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5983295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4">
            <a:extLst>
              <a:ext uri="{FF2B5EF4-FFF2-40B4-BE49-F238E27FC236}">
                <a16:creationId xmlns:a16="http://schemas.microsoft.com/office/drawing/2014/main" id="{EF410519-4AB0-44D9-96C0-2AD22F0D1ADA}"/>
              </a:ext>
            </a:extLst>
          </p:cNvPr>
          <p:cNvSpPr/>
          <p:nvPr/>
        </p:nvSpPr>
        <p:spPr>
          <a:xfrm>
            <a:off x="310788" y="2100788"/>
            <a:ext cx="8512832" cy="3832179"/>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endParaRPr lang="en-GB" sz="3600" b="1" dirty="0"/>
          </a:p>
        </p:txBody>
      </p:sp>
      <p:sp>
        <p:nvSpPr>
          <p:cNvPr id="5" name="Round Diagonal Corner Rectangle 4"/>
          <p:cNvSpPr/>
          <p:nvPr/>
        </p:nvSpPr>
        <p:spPr>
          <a:xfrm>
            <a:off x="310788" y="2100788"/>
            <a:ext cx="4990723" cy="3832179"/>
          </a:xfrm>
          <a:prstGeom prst="round2DiagRect">
            <a:avLst>
              <a:gd name="adj1" fmla="val 11655"/>
              <a:gd name="adj2" fmla="val 0"/>
            </a:avLst>
          </a:prstGeom>
          <a:noFill/>
          <a:ln w="38100">
            <a:no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200" b="1" dirty="0"/>
              <a:t>A word or phrase that occurs alone and expresses emotion.</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10/10 – Interjections</a:t>
            </a:r>
          </a:p>
        </p:txBody>
      </p:sp>
      <p:pic>
        <p:nvPicPr>
          <p:cNvPr id="6" name="Picture 5">
            <a:extLst>
              <a:ext uri="{FF2B5EF4-FFF2-40B4-BE49-F238E27FC236}">
                <a16:creationId xmlns:a16="http://schemas.microsoft.com/office/drawing/2014/main" id="{AFCAA0F9-CEA8-4C71-9ED3-48F163F309D4}"/>
              </a:ext>
            </a:extLst>
          </p:cNvPr>
          <p:cNvPicPr>
            <a:picLocks noChangeAspect="1"/>
          </p:cNvPicPr>
          <p:nvPr/>
        </p:nvPicPr>
        <p:blipFill>
          <a:blip r:embed="rId2"/>
          <a:stretch>
            <a:fillRect/>
          </a:stretch>
        </p:blipFill>
        <p:spPr>
          <a:xfrm>
            <a:off x="5611812" y="2702427"/>
            <a:ext cx="2543175" cy="2628900"/>
          </a:xfrm>
          <a:prstGeom prst="rect">
            <a:avLst/>
          </a:prstGeom>
        </p:spPr>
      </p:pic>
    </p:spTree>
    <p:extLst>
      <p:ext uri="{BB962C8B-B14F-4D97-AF65-F5344CB8AC3E}">
        <p14:creationId xmlns:p14="http://schemas.microsoft.com/office/powerpoint/2010/main" val="1527034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000099"/>
            <a:ext cx="8174736" cy="5677148"/>
          </a:xfrm>
          <a:prstGeom prst="round2DiagRect">
            <a:avLst>
              <a:gd name="adj1" fmla="val 11655"/>
              <a:gd name="adj2" fmla="val 0"/>
            </a:avLst>
          </a:prstGeom>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800" b="1" u="sng" dirty="0">
                <a:solidFill>
                  <a:sysClr val="windowText" lastClr="000000"/>
                </a:solidFill>
              </a:rPr>
              <a:t>Examples of interjections</a:t>
            </a:r>
          </a:p>
          <a:p>
            <a:pPr marL="514350" indent="-514350">
              <a:buNone/>
            </a:pPr>
            <a:r>
              <a:rPr lang="en-GB" sz="2800" b="1" dirty="0" err="1">
                <a:solidFill>
                  <a:sysClr val="windowText" lastClr="000000"/>
                </a:solidFill>
              </a:rPr>
              <a:t>Ahh</a:t>
            </a:r>
            <a:r>
              <a:rPr lang="en-GB" sz="2800" b="1" dirty="0">
                <a:solidFill>
                  <a:sysClr val="windowText" lastClr="000000"/>
                </a:solidFill>
              </a:rPr>
              <a:t>		Jeez		Oh my	Oh no	</a:t>
            </a:r>
          </a:p>
          <a:p>
            <a:pPr marL="514350" indent="-514350">
              <a:buNone/>
            </a:pPr>
            <a:r>
              <a:rPr lang="en-GB" sz="2800" b="1" dirty="0">
                <a:solidFill>
                  <a:sysClr val="windowText" lastClr="000000"/>
                </a:solidFill>
              </a:rPr>
              <a:t>Hmm		Ahem		Phew		Boo	</a:t>
            </a:r>
          </a:p>
          <a:p>
            <a:pPr marL="514350" indent="-514350">
              <a:buNone/>
            </a:pPr>
            <a:r>
              <a:rPr lang="en-GB" sz="2800" b="1" dirty="0">
                <a:solidFill>
                  <a:sysClr val="windowText" lastClr="000000"/>
                </a:solidFill>
              </a:rPr>
              <a:t>Yahoo		Oops		Eek		</a:t>
            </a:r>
            <a:r>
              <a:rPr lang="en-GB" sz="2800" b="1" dirty="0" err="1">
                <a:solidFill>
                  <a:sysClr val="windowText" lastClr="000000"/>
                </a:solidFill>
              </a:rPr>
              <a:t>Brr</a:t>
            </a:r>
            <a:endParaRPr lang="en-GB" sz="2800" b="1" dirty="0">
              <a:solidFill>
                <a:sysClr val="windowText" lastClr="000000"/>
              </a:solidFill>
            </a:endParaRPr>
          </a:p>
          <a:p>
            <a:pPr marL="514350" indent="-514350">
              <a:buNone/>
            </a:pPr>
            <a:r>
              <a:rPr lang="en-GB" sz="2800" b="1" dirty="0" err="1">
                <a:solidFill>
                  <a:sysClr val="windowText" lastClr="000000"/>
                </a:solidFill>
              </a:rPr>
              <a:t>Shh</a:t>
            </a:r>
            <a:r>
              <a:rPr lang="en-GB" sz="2800" b="1" dirty="0">
                <a:solidFill>
                  <a:sysClr val="windowText" lastClr="000000"/>
                </a:solidFill>
              </a:rPr>
              <a:t>		Um		</a:t>
            </a:r>
            <a:r>
              <a:rPr lang="en-GB" sz="2800" b="1" dirty="0" err="1">
                <a:solidFill>
                  <a:sysClr val="windowText" lastClr="000000"/>
                </a:solidFill>
              </a:rPr>
              <a:t>Er</a:t>
            </a:r>
            <a:r>
              <a:rPr lang="en-GB" sz="2800" b="1" dirty="0">
                <a:solidFill>
                  <a:sysClr val="windowText" lastClr="000000"/>
                </a:solidFill>
              </a:rPr>
              <a:t>		Eureka</a:t>
            </a:r>
          </a:p>
          <a:p>
            <a:pPr marL="514350" indent="-514350">
              <a:buNone/>
            </a:pPr>
            <a:endParaRPr lang="en-GB" sz="2400" b="1" dirty="0">
              <a:solidFill>
                <a:sysClr val="windowText" lastClr="000000"/>
              </a:solidFill>
            </a:endParaRPr>
          </a:p>
          <a:p>
            <a:pPr marL="514350" indent="-514350">
              <a:buNone/>
            </a:pPr>
            <a:r>
              <a:rPr lang="en-GB" sz="2400" u="sng" dirty="0">
                <a:solidFill>
                  <a:sysClr val="windowText" lastClr="000000"/>
                </a:solidFill>
              </a:rPr>
              <a:t>They may be used as:</a:t>
            </a:r>
          </a:p>
          <a:p>
            <a:pPr marL="514350" indent="-514350">
              <a:buNone/>
            </a:pPr>
            <a:r>
              <a:rPr lang="en-GB" sz="2400" b="1" dirty="0">
                <a:solidFill>
                  <a:sysClr val="windowText" lastClr="000000"/>
                </a:solidFill>
              </a:rPr>
              <a:t>Greetings (</a:t>
            </a:r>
            <a:r>
              <a:rPr lang="en-GB" sz="2400" b="1" u="sng" dirty="0">
                <a:solidFill>
                  <a:sysClr val="windowText" lastClr="000000"/>
                </a:solidFill>
              </a:rPr>
              <a:t>Hello</a:t>
            </a:r>
            <a:r>
              <a:rPr lang="en-GB" sz="2400" b="1" dirty="0">
                <a:solidFill>
                  <a:sysClr val="windowText" lastClr="000000"/>
                </a:solidFill>
              </a:rPr>
              <a:t>, what are you doing?)</a:t>
            </a:r>
          </a:p>
          <a:p>
            <a:pPr marL="514350" indent="-514350">
              <a:buNone/>
            </a:pPr>
            <a:r>
              <a:rPr lang="en-GB" sz="2400" b="1" dirty="0">
                <a:solidFill>
                  <a:sysClr val="windowText" lastClr="000000"/>
                </a:solidFill>
              </a:rPr>
              <a:t>A sentence of their own (</a:t>
            </a:r>
            <a:r>
              <a:rPr lang="en-GB" sz="2400" b="1" u="sng" dirty="0">
                <a:solidFill>
                  <a:sysClr val="windowText" lastClr="000000"/>
                </a:solidFill>
              </a:rPr>
              <a:t>Uh oh!</a:t>
            </a:r>
            <a:r>
              <a:rPr lang="en-GB" sz="2400" b="1" dirty="0">
                <a:solidFill>
                  <a:sysClr val="windowText" lastClr="000000"/>
                </a:solidFill>
              </a:rPr>
              <a:t>)</a:t>
            </a:r>
          </a:p>
          <a:p>
            <a:pPr marL="514350" indent="-514350">
              <a:buNone/>
            </a:pPr>
            <a:r>
              <a:rPr lang="en-GB" sz="2400" b="1" dirty="0">
                <a:solidFill>
                  <a:sysClr val="windowText" lastClr="000000"/>
                </a:solidFill>
              </a:rPr>
              <a:t>Part of a sentence (</a:t>
            </a:r>
            <a:r>
              <a:rPr lang="en-GB" sz="2400" b="1" u="sng" dirty="0">
                <a:solidFill>
                  <a:sysClr val="windowText" lastClr="000000"/>
                </a:solidFill>
              </a:rPr>
              <a:t>Phew</a:t>
            </a:r>
            <a:r>
              <a:rPr lang="en-GB" sz="2400" b="1" dirty="0">
                <a:solidFill>
                  <a:sysClr val="windowText" lastClr="000000"/>
                </a:solidFill>
              </a:rPr>
              <a:t>, that was scary.)</a:t>
            </a:r>
          </a:p>
          <a:p>
            <a:pPr marL="514350" indent="-514350">
              <a:buNone/>
            </a:pPr>
            <a:r>
              <a:rPr lang="en-GB" sz="2400" b="1" dirty="0">
                <a:solidFill>
                  <a:sysClr val="windowText" lastClr="000000"/>
                </a:solidFill>
              </a:rPr>
              <a:t>Interruptions (I, </a:t>
            </a:r>
            <a:r>
              <a:rPr lang="en-GB" sz="2400" b="1" u="sng" dirty="0" err="1">
                <a:solidFill>
                  <a:sysClr val="windowText" lastClr="000000"/>
                </a:solidFill>
              </a:rPr>
              <a:t>er</a:t>
            </a:r>
            <a:r>
              <a:rPr lang="en-GB" sz="2400" b="1" dirty="0">
                <a:solidFill>
                  <a:sysClr val="windowText" lastClr="000000"/>
                </a:solidFill>
              </a:rPr>
              <a:t>, have no idea what happened to, </a:t>
            </a:r>
            <a:r>
              <a:rPr lang="en-GB" sz="2400" b="1" u="sng" dirty="0">
                <a:solidFill>
                  <a:sysClr val="windowText" lastClr="000000"/>
                </a:solidFill>
              </a:rPr>
              <a:t>um</a:t>
            </a:r>
            <a:r>
              <a:rPr lang="en-GB" sz="2400" b="1" dirty="0">
                <a:solidFill>
                  <a:sysClr val="windowText" lastClr="000000"/>
                </a:solidFill>
              </a:rPr>
              <a:t>, the snake charmer.)</a:t>
            </a:r>
          </a:p>
          <a:p>
            <a:pPr marL="514350" indent="-514350">
              <a:buNone/>
            </a:pPr>
            <a:r>
              <a:rPr lang="en-GB" sz="2400" b="1" dirty="0">
                <a:solidFill>
                  <a:sysClr val="windowText" lastClr="000000"/>
                </a:solidFill>
              </a:rPr>
              <a:t>Asides – The snake charmer is (cough!) temporarily unavailable.</a:t>
            </a:r>
          </a:p>
        </p:txBody>
      </p:sp>
      <p:sp>
        <p:nvSpPr>
          <p:cNvPr id="2" name="Title 1"/>
          <p:cNvSpPr>
            <a:spLocks noGrp="1"/>
          </p:cNvSpPr>
          <p:nvPr>
            <p:ph type="title"/>
          </p:nvPr>
        </p:nvSpPr>
        <p:spPr>
          <a:xfrm>
            <a:off x="362722" y="-64970"/>
            <a:ext cx="6870182" cy="1225194"/>
          </a:xfrm>
          <a:prstGeom prst="round2DiagRect">
            <a:avLst/>
          </a:prstGeom>
        </p:spPr>
        <p:txBody>
          <a:bodyPr>
            <a:normAutofit/>
          </a:bodyPr>
          <a:lstStyle/>
          <a:p>
            <a:r>
              <a:rPr lang="en-US" sz="4800" b="1" dirty="0"/>
              <a:t>10/10 - Interjections</a:t>
            </a:r>
          </a:p>
        </p:txBody>
      </p:sp>
    </p:spTree>
    <p:extLst>
      <p:ext uri="{BB962C8B-B14F-4D97-AF65-F5344CB8AC3E}">
        <p14:creationId xmlns:p14="http://schemas.microsoft.com/office/powerpoint/2010/main" val="22464279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Can you improve these sentences with interjections?</a:t>
            </a:r>
          </a:p>
        </p:txBody>
      </p:sp>
      <p:sp>
        <p:nvSpPr>
          <p:cNvPr id="5" name="Round Diagonal Corner Rectangle 4"/>
          <p:cNvSpPr/>
          <p:nvPr/>
        </p:nvSpPr>
        <p:spPr>
          <a:xfrm>
            <a:off x="401429" y="1180214"/>
            <a:ext cx="6053836" cy="5372144"/>
          </a:xfrm>
          <a:prstGeom prst="round2DiagRect">
            <a:avLst>
              <a:gd name="adj1" fmla="val 6905"/>
              <a:gd name="adj2" fmla="val 0"/>
            </a:avLst>
          </a:prstGeom>
          <a:ln w="38100">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rabicPeriod"/>
            </a:pPr>
            <a:r>
              <a:rPr lang="en-GB" sz="2800" dirty="0"/>
              <a:t>“I would like to place an order now, if you are finished playing on your mobile phone?”</a:t>
            </a:r>
          </a:p>
          <a:p>
            <a:pPr marL="514350" indent="-514350">
              <a:buAutoNum type="arabicPeriod"/>
            </a:pPr>
            <a:endParaRPr lang="en-GB" sz="2800" dirty="0"/>
          </a:p>
          <a:p>
            <a:pPr marL="514350" indent="-514350">
              <a:buAutoNum type="arabicPeriod"/>
            </a:pPr>
            <a:r>
              <a:rPr lang="en-GB" sz="2800" dirty="0"/>
              <a:t>When he opened his locker, a red, sticky liquid oozed onto the floor.</a:t>
            </a:r>
          </a:p>
          <a:p>
            <a:pPr marL="514350" indent="-514350">
              <a:buAutoNum type="arabicPeriod"/>
            </a:pPr>
            <a:endParaRPr lang="en-GB" sz="2800" dirty="0"/>
          </a:p>
          <a:p>
            <a:pPr marL="514350" indent="-514350">
              <a:buAutoNum type="arabicPeriod"/>
            </a:pPr>
            <a:r>
              <a:rPr lang="en-GB" sz="2800" dirty="0"/>
              <a:t>He thought it was absolutely freezing in the warehouse.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4 – Additions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41797650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8496300" cy="6121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Important for teachers</a:t>
            </a:r>
          </a:p>
          <a:p>
            <a:endParaRPr lang="en-GB" sz="2000" b="1" dirty="0"/>
          </a:p>
          <a:p>
            <a:r>
              <a:rPr lang="en-GB" sz="2000" b="1" dirty="0"/>
              <a:t>The key to the acquisition of knowledge, particularly grammar rules, and to embed it into long term memory is </a:t>
            </a:r>
            <a:r>
              <a:rPr lang="en-GB" sz="2000" b="1" u="sng" dirty="0"/>
              <a:t>repetition and consolidation</a:t>
            </a:r>
            <a:r>
              <a:rPr lang="en-GB" sz="2000" b="1" dirty="0"/>
              <a:t>.</a:t>
            </a:r>
          </a:p>
          <a:p>
            <a:endParaRPr lang="en-GB" sz="2000" b="1" dirty="0"/>
          </a:p>
          <a:p>
            <a:r>
              <a:rPr lang="en-GB" sz="2000" b="1" dirty="0"/>
              <a:t>Therefore, it is suggested that these lesson are revisited a further three times:</a:t>
            </a:r>
          </a:p>
          <a:p>
            <a:r>
              <a:rPr lang="en-GB" sz="2000" b="1" dirty="0"/>
              <a:t>1. Immediately after completion: with highlighters, ask students to pick out the key information for each part of speech</a:t>
            </a:r>
          </a:p>
          <a:p>
            <a:r>
              <a:rPr lang="en-GB" sz="2000" b="1" dirty="0"/>
              <a:t>2. 6 weeks after completion: ask students to create a mind map/poster with the key terms and examples of each part of speech</a:t>
            </a:r>
          </a:p>
          <a:p>
            <a:r>
              <a:rPr lang="en-GB" sz="2000" b="1" dirty="0"/>
              <a:t>3. 3 – 6 months after completion: Create a quiz covering parts of speech, or ask class to create a quiz for different groups.</a:t>
            </a:r>
          </a:p>
          <a:p>
            <a:endParaRPr lang="en-GB" sz="2000" b="1" dirty="0"/>
          </a:p>
          <a:p>
            <a:r>
              <a:rPr lang="en-GB" sz="2000" b="1" dirty="0"/>
              <a:t>It may be beneficial to ask students to parse passages for homework. </a:t>
            </a:r>
          </a:p>
          <a:p>
            <a:endParaRPr lang="en-GB" sz="2000" b="1" dirty="0"/>
          </a:p>
          <a:p>
            <a:endParaRPr lang="en-GB" sz="2000" b="1" dirty="0"/>
          </a:p>
          <a:p>
            <a:endParaRPr lang="en-GB" sz="2000" b="1" dirty="0"/>
          </a:p>
          <a:p>
            <a:endParaRPr lang="en-GB" sz="2000" b="1" dirty="0"/>
          </a:p>
          <a:p>
            <a:endParaRPr lang="en-GB" sz="2000" b="1" dirty="0"/>
          </a:p>
          <a:p>
            <a:endParaRPr lang="en-GB" sz="2000" dirty="0"/>
          </a:p>
          <a:p>
            <a:endParaRPr lang="en-GB" sz="2000" dirty="0"/>
          </a:p>
        </p:txBody>
      </p:sp>
      <p:sp>
        <p:nvSpPr>
          <p:cNvPr id="2" name="TextBox 1">
            <a:extLst>
              <a:ext uri="{FF2B5EF4-FFF2-40B4-BE49-F238E27FC236}">
                <a16:creationId xmlns:a16="http://schemas.microsoft.com/office/drawing/2014/main" id="{948553C0-3FC1-406E-984D-6CCAEADAF648}"/>
              </a:ext>
            </a:extLst>
          </p:cNvPr>
          <p:cNvSpPr txBox="1"/>
          <p:nvPr/>
        </p:nvSpPr>
        <p:spPr>
          <a:xfrm>
            <a:off x="0" y="6406634"/>
            <a:ext cx="9144000" cy="369332"/>
          </a:xfrm>
          <a:prstGeom prst="rect">
            <a:avLst/>
          </a:prstGeom>
          <a:noFill/>
        </p:spPr>
        <p:txBody>
          <a:bodyPr wrap="square" rtlCol="0">
            <a:spAutoFit/>
          </a:bodyPr>
          <a:lstStyle/>
          <a:p>
            <a:pPr algn="ctr"/>
            <a:r>
              <a:rPr lang="en-GB" b="1" dirty="0"/>
              <a:t>Resources designed by Jennifer Higgins and Michael Wilkie</a:t>
            </a:r>
          </a:p>
        </p:txBody>
      </p:sp>
    </p:spTree>
    <p:extLst>
      <p:ext uri="{BB962C8B-B14F-4D97-AF65-F5344CB8AC3E}">
        <p14:creationId xmlns:p14="http://schemas.microsoft.com/office/powerpoint/2010/main" val="341599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180214"/>
            <a:ext cx="6622383"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dirty="0"/>
              <a:t>Make a list of </a:t>
            </a:r>
            <a:r>
              <a:rPr lang="en-GB" altLang="en-US" sz="3600" b="1" dirty="0">
                <a:solidFill>
                  <a:srgbClr val="C00000"/>
                </a:solidFill>
              </a:rPr>
              <a:t>common nouns, </a:t>
            </a:r>
            <a:r>
              <a:rPr lang="en-GB" altLang="en-US" sz="3600" dirty="0"/>
              <a:t>one for each letter of the alphabet.  For example a . . . alligator, b. . . banana, c . . . canary, etc.</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The name game</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stretch>
            <a:fillRect/>
          </a:stretch>
        </p:blipFill>
        <p:spPr>
          <a:xfrm>
            <a:off x="7317941" y="4436478"/>
            <a:ext cx="1701521" cy="2115880"/>
          </a:xfrm>
          <a:prstGeom prst="rect">
            <a:avLst/>
          </a:prstGeom>
        </p:spPr>
      </p:pic>
    </p:spTree>
    <p:extLst>
      <p:ext uri="{BB962C8B-B14F-4D97-AF65-F5344CB8AC3E}">
        <p14:creationId xmlns:p14="http://schemas.microsoft.com/office/powerpoint/2010/main" val="182211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BEA79C-7320-4FFE-9D15-7E809E339398}"/>
              </a:ext>
            </a:extLst>
          </p:cNvPr>
          <p:cNvPicPr>
            <a:picLocks noChangeAspect="1"/>
          </p:cNvPicPr>
          <p:nvPr/>
        </p:nvPicPr>
        <p:blipFill>
          <a:blip r:embed="rId2"/>
          <a:stretch>
            <a:fillRect/>
          </a:stretch>
        </p:blipFill>
        <p:spPr>
          <a:xfrm>
            <a:off x="8053482" y="200500"/>
            <a:ext cx="785718" cy="977058"/>
          </a:xfrm>
          <a:prstGeom prst="rect">
            <a:avLst/>
          </a:prstGeom>
        </p:spPr>
      </p:pic>
      <p:sp>
        <p:nvSpPr>
          <p:cNvPr id="5" name="Round Diagonal Corner Rectangle 4"/>
          <p:cNvSpPr/>
          <p:nvPr/>
        </p:nvSpPr>
        <p:spPr>
          <a:xfrm>
            <a:off x="512064" y="1180214"/>
            <a:ext cx="83271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600" b="1" dirty="0">
                <a:solidFill>
                  <a:srgbClr val="C00000"/>
                </a:solidFill>
              </a:rPr>
              <a:t>Write out the following paragraph, putting a line under each of the common nouns.  There are ten to be found.</a:t>
            </a:r>
          </a:p>
          <a:p>
            <a:pPr>
              <a:lnSpc>
                <a:spcPct val="90000"/>
              </a:lnSpc>
            </a:pPr>
            <a:endParaRPr lang="en-GB" altLang="en-US" sz="1200" dirty="0">
              <a:solidFill>
                <a:srgbClr val="0000FF"/>
              </a:solidFill>
            </a:endParaRPr>
          </a:p>
          <a:p>
            <a:pPr>
              <a:lnSpc>
                <a:spcPct val="90000"/>
              </a:lnSpc>
            </a:pPr>
            <a:r>
              <a:rPr lang="en-GB" altLang="en-US" sz="3600" dirty="0"/>
              <a:t>I was woken by the rain.  I looked up and saw the jungle all around me.  Then I remembered the plane, the storm, and the crash.  But all that remained was my seat from the aircraft.  Apart from the sound of frog and insects, I was alone.</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Identify nouns </a:t>
            </a:r>
          </a:p>
        </p:txBody>
      </p:sp>
    </p:spTree>
    <p:extLst>
      <p:ext uri="{BB962C8B-B14F-4D97-AF65-F5344CB8AC3E}">
        <p14:creationId xmlns:p14="http://schemas.microsoft.com/office/powerpoint/2010/main" val="79162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180214"/>
            <a:ext cx="83271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altLang="en-US" sz="3200" b="1" dirty="0">
              <a:solidFill>
                <a:srgbClr val="C00000"/>
              </a:solidFill>
            </a:endParaRPr>
          </a:p>
          <a:p>
            <a:r>
              <a:rPr lang="en-GB" altLang="en-US" sz="3200" b="1" dirty="0">
                <a:solidFill>
                  <a:srgbClr val="C00000"/>
                </a:solidFill>
              </a:rPr>
              <a:t>Complete the following sentences with a suitable common noun.  For example:  The footballer scored a ______ (goal).</a:t>
            </a:r>
          </a:p>
          <a:p>
            <a:endParaRPr lang="en-GB" altLang="en-US" sz="1200" b="1" dirty="0">
              <a:solidFill>
                <a:srgbClr val="C00000"/>
              </a:solidFill>
            </a:endParaRPr>
          </a:p>
          <a:p>
            <a:pPr marL="609600" indent="-609600">
              <a:buFontTx/>
              <a:buAutoNum type="alphaLcPeriod"/>
            </a:pPr>
            <a:r>
              <a:rPr lang="en-GB" altLang="en-US" sz="3600" dirty="0"/>
              <a:t>The soldier was given a _______.</a:t>
            </a:r>
          </a:p>
          <a:p>
            <a:pPr marL="609600" indent="-609600">
              <a:buFontTx/>
              <a:buAutoNum type="alphaLcPeriod"/>
            </a:pPr>
            <a:r>
              <a:rPr lang="en-GB" altLang="en-US" sz="3600" dirty="0"/>
              <a:t>She sang a lullaby to her _______.</a:t>
            </a:r>
          </a:p>
          <a:p>
            <a:pPr marL="609600" indent="-609600">
              <a:buFontTx/>
              <a:buAutoNum type="alphaLcPeriod"/>
            </a:pPr>
            <a:r>
              <a:rPr lang="en-GB" altLang="en-US" sz="3600" dirty="0"/>
              <a:t>I saw a good film at the ________.</a:t>
            </a:r>
          </a:p>
          <a:p>
            <a:pPr marL="609600" indent="-609600">
              <a:buFontTx/>
              <a:buAutoNum type="alphaLcPeriod"/>
            </a:pPr>
            <a:r>
              <a:rPr lang="en-GB" altLang="en-US" sz="3600" dirty="0"/>
              <a:t>The mouse could smell _______.</a:t>
            </a:r>
          </a:p>
          <a:p>
            <a:pPr marL="609600" indent="-609600">
              <a:buFontTx/>
              <a:buAutoNum type="alphaLcPeriod"/>
            </a:pPr>
            <a:r>
              <a:rPr lang="en-GB" altLang="en-US" sz="3600" dirty="0"/>
              <a:t>The musician played a _______.</a:t>
            </a:r>
          </a:p>
          <a:p>
            <a:pPr marL="609600" indent="-609600">
              <a:buFontTx/>
              <a:buAutoNum type="alphaLcPeriod"/>
            </a:pPr>
            <a:r>
              <a:rPr lang="en-GB" altLang="en-US" sz="3600" dirty="0"/>
              <a:t>The bird picked up the ________.</a:t>
            </a:r>
          </a:p>
          <a:p>
            <a:endParaRPr lang="is-IS" sz="2800" dirty="0"/>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Mind the gap </a:t>
            </a:r>
          </a:p>
        </p:txBody>
      </p:sp>
      <p:pic>
        <p:nvPicPr>
          <p:cNvPr id="4" name="Picture 3">
            <a:extLst>
              <a:ext uri="{FF2B5EF4-FFF2-40B4-BE49-F238E27FC236}">
                <a16:creationId xmlns:a16="http://schemas.microsoft.com/office/drawing/2014/main" id="{8160D8A5-439C-4FE1-B761-7AB8E3EEB534}"/>
              </a:ext>
            </a:extLst>
          </p:cNvPr>
          <p:cNvPicPr>
            <a:picLocks noChangeAspect="1"/>
          </p:cNvPicPr>
          <p:nvPr/>
        </p:nvPicPr>
        <p:blipFill>
          <a:blip r:embed="rId2"/>
          <a:stretch>
            <a:fillRect/>
          </a:stretch>
        </p:blipFill>
        <p:spPr>
          <a:xfrm>
            <a:off x="8053482" y="200500"/>
            <a:ext cx="785718" cy="977058"/>
          </a:xfrm>
          <a:prstGeom prst="rect">
            <a:avLst/>
          </a:prstGeom>
        </p:spPr>
      </p:pic>
    </p:spTree>
    <p:extLst>
      <p:ext uri="{BB962C8B-B14F-4D97-AF65-F5344CB8AC3E}">
        <p14:creationId xmlns:p14="http://schemas.microsoft.com/office/powerpoint/2010/main" val="323214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dirty="0">
                <a:solidFill>
                  <a:schemeClr val="tx1"/>
                </a:solidFill>
              </a:rPr>
              <a:t>A </a:t>
            </a:r>
            <a:r>
              <a:rPr lang="en-GB" altLang="en-US" sz="3600" b="1" dirty="0">
                <a:solidFill>
                  <a:srgbClr val="C00000"/>
                </a:solidFill>
              </a:rPr>
              <a:t>proper noun</a:t>
            </a:r>
            <a:r>
              <a:rPr lang="en-GB" altLang="en-US" sz="3600" dirty="0">
                <a:solidFill>
                  <a:schemeClr val="tx1"/>
                </a:solidFill>
              </a:rPr>
              <a:t> is the name given to a particular person or place.  To show it is a special name, it is written with a capital letter, for example, Tower Bridge is a proper noun because it is the name of a particular bridge.</a:t>
            </a:r>
            <a:endParaRPr lang="en-GB" altLang="en-US" sz="3600" dirty="0"/>
          </a:p>
          <a:p>
            <a:endParaRPr lang="is-IS" sz="28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Proper nouns</a:t>
            </a:r>
          </a:p>
        </p:txBody>
      </p:sp>
      <p:pic>
        <p:nvPicPr>
          <p:cNvPr id="6" name="Picture 5">
            <a:extLst>
              <a:ext uri="{FF2B5EF4-FFF2-40B4-BE49-F238E27FC236}">
                <a16:creationId xmlns:a16="http://schemas.microsoft.com/office/drawing/2014/main" id="{1A6CC555-90FE-461F-BA93-C5DC9ADA2EC8}"/>
              </a:ext>
            </a:extLst>
          </p:cNvPr>
          <p:cNvPicPr>
            <a:picLocks noChangeAspect="1"/>
          </p:cNvPicPr>
          <p:nvPr/>
        </p:nvPicPr>
        <p:blipFill>
          <a:blip r:embed="rId2"/>
          <a:stretch>
            <a:fillRect/>
          </a:stretch>
        </p:blipFill>
        <p:spPr>
          <a:xfrm>
            <a:off x="7106824" y="228702"/>
            <a:ext cx="1611874" cy="1246516"/>
          </a:xfrm>
          <a:prstGeom prst="rect">
            <a:avLst/>
          </a:prstGeom>
        </p:spPr>
      </p:pic>
      <p:pic>
        <p:nvPicPr>
          <p:cNvPr id="9" name="Picture 8">
            <a:extLst>
              <a:ext uri="{FF2B5EF4-FFF2-40B4-BE49-F238E27FC236}">
                <a16:creationId xmlns:a16="http://schemas.microsoft.com/office/drawing/2014/main" id="{9B7839AF-D004-4936-8B60-0FF8B7FE703A}"/>
              </a:ext>
            </a:extLst>
          </p:cNvPr>
          <p:cNvPicPr>
            <a:picLocks noChangeAspect="1"/>
          </p:cNvPicPr>
          <p:nvPr/>
        </p:nvPicPr>
        <p:blipFill>
          <a:blip r:embed="rId3"/>
          <a:stretch>
            <a:fillRect/>
          </a:stretch>
        </p:blipFill>
        <p:spPr>
          <a:xfrm>
            <a:off x="4974077" y="4894757"/>
            <a:ext cx="2164751" cy="1523675"/>
          </a:xfrm>
          <a:prstGeom prst="rect">
            <a:avLst/>
          </a:prstGeom>
        </p:spPr>
      </p:pic>
    </p:spTree>
    <p:extLst>
      <p:ext uri="{BB962C8B-B14F-4D97-AF65-F5344CB8AC3E}">
        <p14:creationId xmlns:p14="http://schemas.microsoft.com/office/powerpoint/2010/main" val="381998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Proper nouns</a:t>
            </a:r>
          </a:p>
        </p:txBody>
      </p:sp>
      <p:pic>
        <p:nvPicPr>
          <p:cNvPr id="6" name="Picture 5">
            <a:extLst>
              <a:ext uri="{FF2B5EF4-FFF2-40B4-BE49-F238E27FC236}">
                <a16:creationId xmlns:a16="http://schemas.microsoft.com/office/drawing/2014/main" id="{1A6CC555-90FE-461F-BA93-C5DC9ADA2EC8}"/>
              </a:ext>
            </a:extLst>
          </p:cNvPr>
          <p:cNvPicPr>
            <a:picLocks noChangeAspect="1"/>
          </p:cNvPicPr>
          <p:nvPr/>
        </p:nvPicPr>
        <p:blipFill>
          <a:blip r:embed="rId2"/>
          <a:stretch>
            <a:fillRect/>
          </a:stretch>
        </p:blipFill>
        <p:spPr>
          <a:xfrm>
            <a:off x="7106824" y="228702"/>
            <a:ext cx="1611874" cy="1246516"/>
          </a:xfrm>
          <a:prstGeom prst="rect">
            <a:avLst/>
          </a:prstGeom>
        </p:spPr>
      </p:pic>
      <p:graphicFrame>
        <p:nvGraphicFramePr>
          <p:cNvPr id="4" name="Table 3">
            <a:extLst>
              <a:ext uri="{FF2B5EF4-FFF2-40B4-BE49-F238E27FC236}">
                <a16:creationId xmlns:a16="http://schemas.microsoft.com/office/drawing/2014/main" id="{D4A78869-0BF6-4323-ABFE-5A9A6809ACE6}"/>
              </a:ext>
            </a:extLst>
          </p:cNvPr>
          <p:cNvGraphicFramePr>
            <a:graphicFrameLocks noGrp="1"/>
          </p:cNvGraphicFramePr>
          <p:nvPr>
            <p:extLst>
              <p:ext uri="{D42A27DB-BD31-4B8C-83A1-F6EECF244321}">
                <p14:modId xmlns:p14="http://schemas.microsoft.com/office/powerpoint/2010/main" val="3214980185"/>
              </p:ext>
            </p:extLst>
          </p:nvPr>
        </p:nvGraphicFramePr>
        <p:xfrm>
          <a:off x="499730" y="1928628"/>
          <a:ext cx="8080744" cy="4111804"/>
        </p:xfrm>
        <a:graphic>
          <a:graphicData uri="http://schemas.openxmlformats.org/drawingml/2006/table">
            <a:tbl>
              <a:tblPr firstRow="1" bandRow="1">
                <a:tableStyleId>{F5AB1C69-6EDB-4FF4-983F-18BD219EF322}</a:tableStyleId>
              </a:tblPr>
              <a:tblGrid>
                <a:gridCol w="3253563">
                  <a:extLst>
                    <a:ext uri="{9D8B030D-6E8A-4147-A177-3AD203B41FA5}">
                      <a16:colId xmlns:a16="http://schemas.microsoft.com/office/drawing/2014/main" val="149075844"/>
                    </a:ext>
                  </a:extLst>
                </a:gridCol>
                <a:gridCol w="4827181">
                  <a:extLst>
                    <a:ext uri="{9D8B030D-6E8A-4147-A177-3AD203B41FA5}">
                      <a16:colId xmlns:a16="http://schemas.microsoft.com/office/drawing/2014/main" val="4225676087"/>
                    </a:ext>
                  </a:extLst>
                </a:gridCol>
              </a:tblGrid>
              <a:tr h="487252">
                <a:tc>
                  <a:txBody>
                    <a:bodyPr/>
                    <a:lstStyle/>
                    <a:p>
                      <a:r>
                        <a:rPr lang="en-GB" sz="2000" dirty="0">
                          <a:solidFill>
                            <a:schemeClr val="tx1"/>
                          </a:solidFill>
                        </a:rPr>
                        <a:t>Type of proper noun</a:t>
                      </a:r>
                    </a:p>
                  </a:txBody>
                  <a:tcPr/>
                </a:tc>
                <a:tc>
                  <a:txBody>
                    <a:bodyPr/>
                    <a:lstStyle/>
                    <a:p>
                      <a:r>
                        <a:rPr lang="en-GB" sz="2000" dirty="0">
                          <a:solidFill>
                            <a:schemeClr val="tx1"/>
                          </a:solidFill>
                        </a:rPr>
                        <a:t>Examples</a:t>
                      </a:r>
                    </a:p>
                  </a:txBody>
                  <a:tcPr/>
                </a:tc>
                <a:extLst>
                  <a:ext uri="{0D108BD9-81ED-4DB2-BD59-A6C34878D82A}">
                    <a16:rowId xmlns:a16="http://schemas.microsoft.com/office/drawing/2014/main" val="4235601400"/>
                  </a:ext>
                </a:extLst>
              </a:tr>
              <a:tr h="487252">
                <a:tc>
                  <a:txBody>
                    <a:bodyPr/>
                    <a:lstStyle/>
                    <a:p>
                      <a:r>
                        <a:rPr lang="en-GB" sz="2000" dirty="0">
                          <a:solidFill>
                            <a:schemeClr val="tx1"/>
                          </a:solidFill>
                        </a:rPr>
                        <a:t>Names of people</a:t>
                      </a:r>
                    </a:p>
                  </a:txBody>
                  <a:tcPr/>
                </a:tc>
                <a:tc>
                  <a:txBody>
                    <a:bodyPr/>
                    <a:lstStyle/>
                    <a:p>
                      <a:r>
                        <a:rPr lang="en-GB" sz="2000" dirty="0">
                          <a:solidFill>
                            <a:schemeClr val="tx1"/>
                          </a:solidFill>
                        </a:rPr>
                        <a:t>John, Sally Smith, Queen Elizabeth II</a:t>
                      </a:r>
                    </a:p>
                  </a:txBody>
                  <a:tcPr/>
                </a:tc>
                <a:extLst>
                  <a:ext uri="{0D108BD9-81ED-4DB2-BD59-A6C34878D82A}">
                    <a16:rowId xmlns:a16="http://schemas.microsoft.com/office/drawing/2014/main" val="3155177510"/>
                  </a:ext>
                </a:extLst>
              </a:tr>
              <a:tr h="487252">
                <a:tc>
                  <a:txBody>
                    <a:bodyPr/>
                    <a:lstStyle/>
                    <a:p>
                      <a:r>
                        <a:rPr lang="en-GB" sz="2000" dirty="0">
                          <a:solidFill>
                            <a:schemeClr val="tx1"/>
                          </a:solidFill>
                        </a:rPr>
                        <a:t>Titles</a:t>
                      </a:r>
                    </a:p>
                  </a:txBody>
                  <a:tcPr/>
                </a:tc>
                <a:tc>
                  <a:txBody>
                    <a:bodyPr/>
                    <a:lstStyle/>
                    <a:p>
                      <a:r>
                        <a:rPr lang="en-GB" sz="2000" dirty="0">
                          <a:solidFill>
                            <a:schemeClr val="tx1"/>
                          </a:solidFill>
                        </a:rPr>
                        <a:t>Mr., Miss, Sir, </a:t>
                      </a:r>
                      <a:r>
                        <a:rPr lang="en-GB" sz="2000" dirty="0" err="1">
                          <a:solidFill>
                            <a:schemeClr val="tx1"/>
                          </a:solidFill>
                        </a:rPr>
                        <a:t>Dr.</a:t>
                      </a:r>
                      <a:r>
                        <a:rPr lang="en-GB" sz="2000" dirty="0">
                          <a:solidFill>
                            <a:schemeClr val="tx1"/>
                          </a:solidFill>
                        </a:rPr>
                        <a:t>, Professor, Reverend</a:t>
                      </a:r>
                    </a:p>
                  </a:txBody>
                  <a:tcPr/>
                </a:tc>
                <a:extLst>
                  <a:ext uri="{0D108BD9-81ED-4DB2-BD59-A6C34878D82A}">
                    <a16:rowId xmlns:a16="http://schemas.microsoft.com/office/drawing/2014/main" val="3095603973"/>
                  </a:ext>
                </a:extLst>
              </a:tr>
              <a:tr h="487252">
                <a:tc>
                  <a:txBody>
                    <a:bodyPr/>
                    <a:lstStyle/>
                    <a:p>
                      <a:r>
                        <a:rPr lang="en-GB" sz="2000" dirty="0">
                          <a:solidFill>
                            <a:schemeClr val="tx1"/>
                          </a:solidFill>
                        </a:rPr>
                        <a:t>Places, buildings and institutions</a:t>
                      </a:r>
                    </a:p>
                  </a:txBody>
                  <a:tcPr/>
                </a:tc>
                <a:tc>
                  <a:txBody>
                    <a:bodyPr/>
                    <a:lstStyle/>
                    <a:p>
                      <a:r>
                        <a:rPr lang="en-GB" sz="2000" dirty="0">
                          <a:solidFill>
                            <a:schemeClr val="tx1"/>
                          </a:solidFill>
                        </a:rPr>
                        <a:t>Africa, Asia, Canada, New York, Red Cross, Sydney Opera House, United Nations</a:t>
                      </a:r>
                    </a:p>
                  </a:txBody>
                  <a:tcPr/>
                </a:tc>
                <a:extLst>
                  <a:ext uri="{0D108BD9-81ED-4DB2-BD59-A6C34878D82A}">
                    <a16:rowId xmlns:a16="http://schemas.microsoft.com/office/drawing/2014/main" val="174767104"/>
                  </a:ext>
                </a:extLst>
              </a:tr>
              <a:tr h="487252">
                <a:tc>
                  <a:txBody>
                    <a:bodyPr/>
                    <a:lstStyle/>
                    <a:p>
                      <a:r>
                        <a:rPr lang="en-GB" sz="2000" dirty="0">
                          <a:solidFill>
                            <a:schemeClr val="tx1"/>
                          </a:solidFill>
                        </a:rPr>
                        <a:t>Religious names</a:t>
                      </a:r>
                    </a:p>
                  </a:txBody>
                  <a:tcPr/>
                </a:tc>
                <a:tc>
                  <a:txBody>
                    <a:bodyPr/>
                    <a:lstStyle/>
                    <a:p>
                      <a:r>
                        <a:rPr lang="en-GB" sz="2000" dirty="0">
                          <a:solidFill>
                            <a:schemeClr val="tx1"/>
                          </a:solidFill>
                        </a:rPr>
                        <a:t>Bible, Koran, Christianity, Hinduism, Islam</a:t>
                      </a:r>
                    </a:p>
                  </a:txBody>
                  <a:tcPr/>
                </a:tc>
                <a:extLst>
                  <a:ext uri="{0D108BD9-81ED-4DB2-BD59-A6C34878D82A}">
                    <a16:rowId xmlns:a16="http://schemas.microsoft.com/office/drawing/2014/main" val="2826717217"/>
                  </a:ext>
                </a:extLst>
              </a:tr>
              <a:tr h="487252">
                <a:tc>
                  <a:txBody>
                    <a:bodyPr/>
                    <a:lstStyle/>
                    <a:p>
                      <a:r>
                        <a:rPr lang="en-GB" sz="2000" dirty="0">
                          <a:solidFill>
                            <a:schemeClr val="tx1"/>
                          </a:solidFill>
                        </a:rPr>
                        <a:t>Historical names</a:t>
                      </a:r>
                    </a:p>
                  </a:txBody>
                  <a:tcPr/>
                </a:tc>
                <a:tc>
                  <a:txBody>
                    <a:bodyPr/>
                    <a:lstStyle/>
                    <a:p>
                      <a:r>
                        <a:rPr lang="en-GB" sz="2000" dirty="0">
                          <a:solidFill>
                            <a:schemeClr val="tx1"/>
                          </a:solidFill>
                        </a:rPr>
                        <a:t>World War 1, Ming Dynasty, Roman Empire</a:t>
                      </a:r>
                    </a:p>
                  </a:txBody>
                  <a:tcPr/>
                </a:tc>
                <a:extLst>
                  <a:ext uri="{0D108BD9-81ED-4DB2-BD59-A6C34878D82A}">
                    <a16:rowId xmlns:a16="http://schemas.microsoft.com/office/drawing/2014/main" val="2111565987"/>
                  </a:ext>
                </a:extLst>
              </a:tr>
              <a:tr h="487252">
                <a:tc>
                  <a:txBody>
                    <a:bodyPr/>
                    <a:lstStyle/>
                    <a:p>
                      <a:r>
                        <a:rPr lang="en-GB" sz="2000" dirty="0">
                          <a:solidFill>
                            <a:schemeClr val="tx1"/>
                          </a:solidFill>
                        </a:rPr>
                        <a:t>Events and Festivals</a:t>
                      </a:r>
                    </a:p>
                  </a:txBody>
                  <a:tcPr/>
                </a:tc>
                <a:tc>
                  <a:txBody>
                    <a:bodyPr/>
                    <a:lstStyle/>
                    <a:p>
                      <a:r>
                        <a:rPr lang="en-GB" sz="2000" dirty="0">
                          <a:solidFill>
                            <a:schemeClr val="tx1"/>
                          </a:solidFill>
                        </a:rPr>
                        <a:t>Olympic Games, New Year’s Eve</a:t>
                      </a:r>
                    </a:p>
                  </a:txBody>
                  <a:tcPr/>
                </a:tc>
                <a:extLst>
                  <a:ext uri="{0D108BD9-81ED-4DB2-BD59-A6C34878D82A}">
                    <a16:rowId xmlns:a16="http://schemas.microsoft.com/office/drawing/2014/main" val="3624511518"/>
                  </a:ext>
                </a:extLst>
              </a:tr>
              <a:tr h="487252">
                <a:tc>
                  <a:txBody>
                    <a:bodyPr/>
                    <a:lstStyle/>
                    <a:p>
                      <a:r>
                        <a:rPr lang="en-GB" sz="2000" dirty="0">
                          <a:solidFill>
                            <a:schemeClr val="tx1"/>
                          </a:solidFill>
                        </a:rPr>
                        <a:t>Days of the week, months</a:t>
                      </a:r>
                    </a:p>
                  </a:txBody>
                  <a:tcPr/>
                </a:tc>
                <a:tc>
                  <a:txBody>
                    <a:bodyPr/>
                    <a:lstStyle/>
                    <a:p>
                      <a:r>
                        <a:rPr lang="en-GB" sz="2000" dirty="0">
                          <a:solidFill>
                            <a:schemeClr val="tx1"/>
                          </a:solidFill>
                        </a:rPr>
                        <a:t>Saturday, December</a:t>
                      </a:r>
                    </a:p>
                  </a:txBody>
                  <a:tcPr/>
                </a:tc>
                <a:extLst>
                  <a:ext uri="{0D108BD9-81ED-4DB2-BD59-A6C34878D82A}">
                    <a16:rowId xmlns:a16="http://schemas.microsoft.com/office/drawing/2014/main" val="3622800221"/>
                  </a:ext>
                </a:extLst>
              </a:tr>
            </a:tbl>
          </a:graphicData>
        </a:graphic>
      </p:graphicFrame>
    </p:spTree>
    <p:extLst>
      <p:ext uri="{BB962C8B-B14F-4D97-AF65-F5344CB8AC3E}">
        <p14:creationId xmlns:p14="http://schemas.microsoft.com/office/powerpoint/2010/main" val="42088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180214"/>
            <a:ext cx="6622383"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b="1" dirty="0">
                <a:solidFill>
                  <a:srgbClr val="C00000"/>
                </a:solidFill>
              </a:rPr>
              <a:t>Write down the following proper nouns.</a:t>
            </a:r>
          </a:p>
          <a:p>
            <a:pPr marL="609600" indent="-609600">
              <a:buFontTx/>
              <a:buAutoNum type="alphaLcParenR"/>
            </a:pPr>
            <a:r>
              <a:rPr lang="en-GB" altLang="en-US" sz="3600" dirty="0"/>
              <a:t>Five boys’ names</a:t>
            </a:r>
          </a:p>
          <a:p>
            <a:pPr marL="609600" indent="-609600">
              <a:buFontTx/>
              <a:buAutoNum type="alphaLcParenR"/>
            </a:pPr>
            <a:r>
              <a:rPr lang="en-GB" altLang="en-US" sz="3600" dirty="0"/>
              <a:t>Five girls’ names</a:t>
            </a:r>
          </a:p>
          <a:p>
            <a:pPr marL="609600" indent="-609600">
              <a:buFontTx/>
              <a:buAutoNum type="alphaLcParenR"/>
            </a:pPr>
            <a:r>
              <a:rPr lang="en-GB" altLang="en-US" sz="3600" dirty="0"/>
              <a:t>The names of five films or books</a:t>
            </a:r>
          </a:p>
          <a:p>
            <a:pPr marL="609600" indent="-609600">
              <a:buFontTx/>
              <a:buAutoNum type="alphaLcParenR"/>
            </a:pPr>
            <a:r>
              <a:rPr lang="en-GB" altLang="en-US" sz="3600" dirty="0"/>
              <a:t>The names of five capital cities.</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4 – Proper Nouns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stretch>
            <a:fillRect/>
          </a:stretch>
        </p:blipFill>
        <p:spPr>
          <a:xfrm>
            <a:off x="7317941" y="4436478"/>
            <a:ext cx="1701521" cy="2115880"/>
          </a:xfrm>
          <a:prstGeom prst="rect">
            <a:avLst/>
          </a:prstGeom>
        </p:spPr>
      </p:pic>
    </p:spTree>
    <p:extLst>
      <p:ext uri="{BB962C8B-B14F-4D97-AF65-F5344CB8AC3E}">
        <p14:creationId xmlns:p14="http://schemas.microsoft.com/office/powerpoint/2010/main" val="161794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722" y="1180214"/>
            <a:ext cx="8527278"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400" dirty="0"/>
              <a:t>My favourite uncle, uncle </a:t>
            </a:r>
            <a:r>
              <a:rPr lang="en-GB" altLang="en-US" sz="2400" dirty="0" err="1"/>
              <a:t>george</a:t>
            </a:r>
            <a:r>
              <a:rPr lang="en-GB" altLang="en-US" sz="2400" dirty="0"/>
              <a:t>, took me on a visit to </a:t>
            </a:r>
            <a:r>
              <a:rPr lang="en-GB" altLang="en-US" sz="2400" dirty="0" err="1"/>
              <a:t>london</a:t>
            </a:r>
            <a:r>
              <a:rPr lang="en-GB" altLang="en-US" sz="2400" dirty="0"/>
              <a:t> last </a:t>
            </a:r>
            <a:r>
              <a:rPr lang="en-GB" altLang="en-US" sz="2400" dirty="0" err="1"/>
              <a:t>saturday</a:t>
            </a:r>
            <a:r>
              <a:rPr lang="en-GB" altLang="en-US" sz="2400" dirty="0"/>
              <a:t>.  We went on the underground to baker street station, from where it was a short walk to </a:t>
            </a:r>
            <a:r>
              <a:rPr lang="en-GB" altLang="en-US" sz="2400" dirty="0" err="1"/>
              <a:t>madame</a:t>
            </a:r>
            <a:r>
              <a:rPr lang="en-GB" altLang="en-US" sz="2400" dirty="0"/>
              <a:t> </a:t>
            </a:r>
            <a:r>
              <a:rPr lang="en-GB" altLang="en-US" sz="2400" dirty="0" err="1"/>
              <a:t>tussaud’s</a:t>
            </a:r>
            <a:r>
              <a:rPr lang="en-GB" altLang="en-US" sz="2400" dirty="0"/>
              <a:t> museum.  I liked the chamber of horrors, but was quite interested in seeing what the kings and queens looked like, particularly </a:t>
            </a:r>
            <a:r>
              <a:rPr lang="en-GB" altLang="en-US" sz="2400" dirty="0" err="1"/>
              <a:t>richard</a:t>
            </a:r>
            <a:r>
              <a:rPr lang="en-GB" altLang="en-US" sz="2400" dirty="0"/>
              <a:t> the </a:t>
            </a:r>
            <a:r>
              <a:rPr lang="en-GB" altLang="en-US" sz="2400" dirty="0" err="1"/>
              <a:t>lionheart</a:t>
            </a:r>
            <a:r>
              <a:rPr lang="en-GB" altLang="en-US" sz="2400" dirty="0"/>
              <a:t>.  We went into the planetarium which was next door, and were amazed at the views of the night sky showing mars, </a:t>
            </a:r>
            <a:r>
              <a:rPr lang="en-GB" altLang="en-US" sz="2400" dirty="0" err="1"/>
              <a:t>venus</a:t>
            </a:r>
            <a:r>
              <a:rPr lang="en-GB" altLang="en-US" sz="2400" dirty="0"/>
              <a:t> and mercury.  After lunch, we went for a walk by the side of the river </a:t>
            </a:r>
            <a:r>
              <a:rPr lang="en-GB" altLang="en-US" sz="2400" dirty="0" err="1"/>
              <a:t>thames</a:t>
            </a:r>
            <a:r>
              <a:rPr lang="en-GB" altLang="en-US" sz="2400" dirty="0"/>
              <a:t> to have a look at the houses of parliament, and to visit </a:t>
            </a:r>
            <a:r>
              <a:rPr lang="en-GB" altLang="en-US" sz="2400" dirty="0" err="1"/>
              <a:t>westminster</a:t>
            </a:r>
            <a:r>
              <a:rPr lang="en-GB" altLang="en-US" sz="2400" dirty="0"/>
              <a:t> abbey which contains the tomb of the unknown warrior.  After tea at the royalty restaurant, we took a taxi to </a:t>
            </a:r>
            <a:r>
              <a:rPr lang="en-GB" altLang="en-US" sz="2400" dirty="0" err="1"/>
              <a:t>victoria</a:t>
            </a:r>
            <a:r>
              <a:rPr lang="en-GB" altLang="en-US" sz="2400" dirty="0"/>
              <a:t> station and went home</a:t>
            </a:r>
          </a:p>
        </p:txBody>
      </p:sp>
      <p:sp>
        <p:nvSpPr>
          <p:cNvPr id="2" name="Title 1"/>
          <p:cNvSpPr>
            <a:spLocks noGrp="1"/>
          </p:cNvSpPr>
          <p:nvPr>
            <p:ph type="title"/>
          </p:nvPr>
        </p:nvSpPr>
        <p:spPr>
          <a:xfrm>
            <a:off x="362722" y="338430"/>
            <a:ext cx="8273278" cy="650398"/>
          </a:xfrm>
          <a:prstGeom prst="round2DiagRect">
            <a:avLst/>
          </a:prstGeom>
        </p:spPr>
        <p:txBody>
          <a:bodyPr>
            <a:noAutofit/>
          </a:bodyPr>
          <a:lstStyle/>
          <a:p>
            <a:r>
              <a:rPr lang="en-US" sz="3600" b="1" dirty="0"/>
              <a:t>Task 5 – </a:t>
            </a:r>
            <a:r>
              <a:rPr lang="en-GB" altLang="en-US" sz="3600" b="1" dirty="0">
                <a:solidFill>
                  <a:srgbClr val="C00000"/>
                </a:solidFill>
              </a:rPr>
              <a:t>Write out the following, beginning each proper noun with a capital letter.</a:t>
            </a:r>
            <a:endParaRPr lang="en-US" sz="3600" b="1" dirty="0">
              <a:solidFill>
                <a:srgbClr val="C00000"/>
              </a:solidFill>
            </a:endParaRPr>
          </a:p>
        </p:txBody>
      </p:sp>
    </p:spTree>
    <p:extLst>
      <p:ext uri="{BB962C8B-B14F-4D97-AF65-F5344CB8AC3E}">
        <p14:creationId xmlns:p14="http://schemas.microsoft.com/office/powerpoint/2010/main" val="186507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0"/>
            <a:ext cx="9144000" cy="68580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dirty="0"/>
              <a:t>My favourite uncle, uncle </a:t>
            </a:r>
            <a:r>
              <a:rPr lang="en-GB" altLang="en-US" sz="3000" dirty="0" err="1"/>
              <a:t>george</a:t>
            </a:r>
            <a:r>
              <a:rPr lang="en-GB" altLang="en-US" sz="3000" dirty="0"/>
              <a:t>, took me on a visit to </a:t>
            </a:r>
            <a:r>
              <a:rPr lang="en-GB" altLang="en-US" sz="3000" dirty="0" err="1"/>
              <a:t>london</a:t>
            </a:r>
            <a:r>
              <a:rPr lang="en-GB" altLang="en-US" sz="3000" dirty="0"/>
              <a:t> last </a:t>
            </a:r>
            <a:r>
              <a:rPr lang="en-GB" altLang="en-US" sz="3000" dirty="0" err="1"/>
              <a:t>saturday</a:t>
            </a:r>
            <a:r>
              <a:rPr lang="en-GB" altLang="en-US" sz="3000" dirty="0"/>
              <a:t>.  We went on the underground to baker street station, from where it was a short walk to </a:t>
            </a:r>
            <a:r>
              <a:rPr lang="en-GB" altLang="en-US" sz="3000" dirty="0" err="1"/>
              <a:t>madame</a:t>
            </a:r>
            <a:r>
              <a:rPr lang="en-GB" altLang="en-US" sz="3000" dirty="0"/>
              <a:t> </a:t>
            </a:r>
            <a:r>
              <a:rPr lang="en-GB" altLang="en-US" sz="3000" dirty="0" err="1"/>
              <a:t>tussaud’s</a:t>
            </a:r>
            <a:r>
              <a:rPr lang="en-GB" altLang="en-US" sz="3000" dirty="0"/>
              <a:t> museum.  I liked the chamber of horrors, but was quite interested in seeing what the kings and queens looked like, particularly </a:t>
            </a:r>
            <a:r>
              <a:rPr lang="en-GB" altLang="en-US" sz="3000" dirty="0" err="1"/>
              <a:t>richard</a:t>
            </a:r>
            <a:r>
              <a:rPr lang="en-GB" altLang="en-US" sz="3000" dirty="0"/>
              <a:t> the </a:t>
            </a:r>
            <a:r>
              <a:rPr lang="en-GB" altLang="en-US" sz="3000" dirty="0" err="1"/>
              <a:t>lionheart</a:t>
            </a:r>
            <a:r>
              <a:rPr lang="en-GB" altLang="en-US" sz="3000" dirty="0"/>
              <a:t>.  We went into the planetarium which was next door, and were amazed at the views of the night sky showing mars, </a:t>
            </a:r>
            <a:r>
              <a:rPr lang="en-GB" altLang="en-US" sz="3000" dirty="0" err="1"/>
              <a:t>venus</a:t>
            </a:r>
            <a:r>
              <a:rPr lang="en-GB" altLang="en-US" sz="3000" dirty="0"/>
              <a:t> and mercury.  After lunch, we went for a walk by the side of the river </a:t>
            </a:r>
            <a:r>
              <a:rPr lang="en-GB" altLang="en-US" sz="3000" dirty="0" err="1"/>
              <a:t>thames</a:t>
            </a:r>
            <a:r>
              <a:rPr lang="en-GB" altLang="en-US" sz="3000" dirty="0"/>
              <a:t> to have a look at the houses of parliament, and to visit </a:t>
            </a:r>
            <a:r>
              <a:rPr lang="en-GB" altLang="en-US" sz="3000" dirty="0" err="1"/>
              <a:t>westminster</a:t>
            </a:r>
            <a:r>
              <a:rPr lang="en-GB" altLang="en-US" sz="3000" dirty="0"/>
              <a:t> abbey which contains the tomb of the unknown warrior.  After tea at the royalty restaurant, we took a taxi to </a:t>
            </a:r>
            <a:r>
              <a:rPr lang="en-GB" altLang="en-US" sz="3000" dirty="0" err="1"/>
              <a:t>victoria</a:t>
            </a:r>
            <a:r>
              <a:rPr lang="en-GB" altLang="en-US" sz="3000" dirty="0"/>
              <a:t> station and went home</a:t>
            </a:r>
          </a:p>
        </p:txBody>
      </p:sp>
      <p:sp>
        <p:nvSpPr>
          <p:cNvPr id="4" name="Title 3">
            <a:extLst>
              <a:ext uri="{FF2B5EF4-FFF2-40B4-BE49-F238E27FC236}">
                <a16:creationId xmlns:a16="http://schemas.microsoft.com/office/drawing/2014/main" id="{79F3C86E-1D1F-4097-9588-0E597CB1C2A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84858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8496300" cy="6121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Note for teacher</a:t>
            </a:r>
          </a:p>
          <a:p>
            <a:endParaRPr lang="en-GB" sz="2000" b="1" dirty="0"/>
          </a:p>
          <a:p>
            <a:r>
              <a:rPr lang="en-GB" sz="2000" b="1" dirty="0"/>
              <a:t>Homework tasks and full lessons exist for:</a:t>
            </a:r>
            <a:endParaRPr lang="en-GB" sz="2000" dirty="0"/>
          </a:p>
          <a:p>
            <a:r>
              <a:rPr lang="en-GB" sz="2000" dirty="0"/>
              <a:t>Intro + Nouns (2 weeks teaching)</a:t>
            </a:r>
          </a:p>
          <a:p>
            <a:r>
              <a:rPr lang="en-GB" sz="2000" dirty="0"/>
              <a:t>Adjectives (1 week)</a:t>
            </a:r>
          </a:p>
          <a:p>
            <a:r>
              <a:rPr lang="en-GB" sz="2000" dirty="0"/>
              <a:t>Verbs (1)</a:t>
            </a:r>
          </a:p>
          <a:p>
            <a:r>
              <a:rPr lang="en-GB" sz="2000" dirty="0"/>
              <a:t>Adverbs (1)</a:t>
            </a:r>
          </a:p>
          <a:p>
            <a:r>
              <a:rPr lang="en-GB" sz="2000" dirty="0"/>
              <a:t>Pronouns (1)</a:t>
            </a:r>
          </a:p>
          <a:p>
            <a:r>
              <a:rPr lang="en-GB" sz="2000" dirty="0"/>
              <a:t>Prepositions and Conjunctions (1)</a:t>
            </a:r>
          </a:p>
          <a:p>
            <a:endParaRPr lang="en-GB" sz="2000" dirty="0"/>
          </a:p>
          <a:p>
            <a:r>
              <a:rPr lang="en-GB" sz="2000" b="1" dirty="0"/>
              <a:t>One lesson and a revision homework task covers </a:t>
            </a:r>
            <a:r>
              <a:rPr lang="en-GB" sz="2000" dirty="0"/>
              <a:t>articles, determiners and interjections. (1)</a:t>
            </a:r>
          </a:p>
          <a:p>
            <a:endParaRPr lang="en-GB" sz="2000" dirty="0"/>
          </a:p>
          <a:p>
            <a:r>
              <a:rPr lang="en-GB" sz="2000" dirty="0"/>
              <a:t>If delivered in S1, during library/homework time, where delivered fortnightly, then this course lasts 16 weeks, or August – December.</a:t>
            </a:r>
          </a:p>
          <a:p>
            <a:endParaRPr lang="en-GB" sz="2000" dirty="0"/>
          </a:p>
        </p:txBody>
      </p:sp>
      <p:sp>
        <p:nvSpPr>
          <p:cNvPr id="2" name="TextBox 1">
            <a:extLst>
              <a:ext uri="{FF2B5EF4-FFF2-40B4-BE49-F238E27FC236}">
                <a16:creationId xmlns:a16="http://schemas.microsoft.com/office/drawing/2014/main" id="{948553C0-3FC1-406E-984D-6CCAEADAF648}"/>
              </a:ext>
            </a:extLst>
          </p:cNvPr>
          <p:cNvSpPr txBox="1"/>
          <p:nvPr/>
        </p:nvSpPr>
        <p:spPr>
          <a:xfrm>
            <a:off x="0" y="6406634"/>
            <a:ext cx="9144000" cy="369332"/>
          </a:xfrm>
          <a:prstGeom prst="rect">
            <a:avLst/>
          </a:prstGeom>
          <a:noFill/>
        </p:spPr>
        <p:txBody>
          <a:bodyPr wrap="square" rtlCol="0">
            <a:spAutoFit/>
          </a:bodyPr>
          <a:lstStyle/>
          <a:p>
            <a:pPr algn="ctr"/>
            <a:r>
              <a:rPr lang="en-GB" b="1" dirty="0"/>
              <a:t>Resources designed by Jennifer Higgins and Michael Wilkie</a:t>
            </a:r>
          </a:p>
        </p:txBody>
      </p:sp>
    </p:spTree>
    <p:extLst>
      <p:ext uri="{BB962C8B-B14F-4D97-AF65-F5344CB8AC3E}">
        <p14:creationId xmlns:p14="http://schemas.microsoft.com/office/powerpoint/2010/main" val="210340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365126"/>
            <a:ext cx="8290558" cy="6187232"/>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600" dirty="0"/>
              <a:t>You will notice that some nouns can be either common nouns or proper nouns.  They become proper nouns when they become one particular name, spelt with a capital letter, for example: uncle and Uncle George.</a:t>
            </a:r>
          </a:p>
          <a:p>
            <a:pPr>
              <a:lnSpc>
                <a:spcPct val="90000"/>
              </a:lnSpc>
            </a:pPr>
            <a:endParaRPr lang="en-GB" altLang="en-US" sz="3600" dirty="0"/>
          </a:p>
          <a:p>
            <a:pPr>
              <a:lnSpc>
                <a:spcPct val="90000"/>
              </a:lnSpc>
            </a:pPr>
            <a:r>
              <a:rPr lang="en-GB" altLang="en-US" sz="3600" b="1" dirty="0">
                <a:solidFill>
                  <a:srgbClr val="C00000"/>
                </a:solidFill>
              </a:rPr>
              <a:t>Task 6; make a list of all the common nouns in Task 5 which only become proper nouns when they are spelt with a capital letter.</a:t>
            </a:r>
          </a:p>
        </p:txBody>
      </p:sp>
      <p:sp>
        <p:nvSpPr>
          <p:cNvPr id="4" name="Title 3">
            <a:extLst>
              <a:ext uri="{FF2B5EF4-FFF2-40B4-BE49-F238E27FC236}">
                <a16:creationId xmlns:a16="http://schemas.microsoft.com/office/drawing/2014/main" id="{DEDB5CA8-7653-4998-B2E1-07C3E4F17F41}"/>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46131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1180214"/>
            <a:ext cx="8674100"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80000"/>
              </a:lnSpc>
            </a:pPr>
            <a:r>
              <a:rPr lang="en-GB" altLang="en-US" sz="3200" dirty="0"/>
              <a:t>Here is a list of ten common nouns:  </a:t>
            </a:r>
            <a:r>
              <a:rPr lang="en-GB" altLang="en-US" sz="3200" dirty="0">
                <a:solidFill>
                  <a:srgbClr val="FF3300"/>
                </a:solidFill>
              </a:rPr>
              <a:t>zoo, castle, tower, loch, pier, bridge, tunnel, caves, cathedral, university.</a:t>
            </a:r>
          </a:p>
          <a:p>
            <a:pPr>
              <a:lnSpc>
                <a:spcPct val="80000"/>
              </a:lnSpc>
            </a:pPr>
            <a:r>
              <a:rPr lang="en-GB" altLang="en-US" sz="3200" dirty="0"/>
              <a:t>Here is a list of ten proper nouns: </a:t>
            </a:r>
            <a:r>
              <a:rPr lang="en-GB" altLang="en-US" sz="3200" dirty="0">
                <a:solidFill>
                  <a:srgbClr val="0000FF"/>
                </a:solidFill>
              </a:rPr>
              <a:t>Blackpool, Southend, Strathclyde, Stirling, Cheddar, Clyde, Edinburgh, Coventry, Ness, Erskine.</a:t>
            </a:r>
          </a:p>
          <a:p>
            <a:pPr>
              <a:lnSpc>
                <a:spcPct val="80000"/>
              </a:lnSpc>
            </a:pPr>
            <a:endParaRPr lang="en-GB" altLang="en-US" sz="3200" dirty="0">
              <a:solidFill>
                <a:srgbClr val="0000FF"/>
              </a:solidFill>
            </a:endParaRPr>
          </a:p>
          <a:p>
            <a:pPr>
              <a:lnSpc>
                <a:spcPct val="80000"/>
              </a:lnSpc>
            </a:pPr>
            <a:r>
              <a:rPr lang="en-GB" altLang="en-US" sz="3200" b="1" dirty="0"/>
              <a:t>Make a list, </a:t>
            </a:r>
            <a:r>
              <a:rPr lang="en-GB" altLang="en-US" sz="3200" dirty="0"/>
              <a:t>matching each common noun with its correct proper noun, so that both words become </a:t>
            </a:r>
            <a:r>
              <a:rPr lang="en-GB" altLang="en-US" sz="3200" b="1" u="sng" dirty="0"/>
              <a:t>proper nouns</a:t>
            </a:r>
            <a:r>
              <a:rPr lang="en-GB" altLang="en-US" sz="3200" dirty="0"/>
              <a:t>, e.g. </a:t>
            </a:r>
          </a:p>
          <a:p>
            <a:pPr>
              <a:lnSpc>
                <a:spcPct val="80000"/>
              </a:lnSpc>
            </a:pPr>
            <a:r>
              <a:rPr lang="en-GB" altLang="en-US" sz="3200" b="1" dirty="0"/>
              <a:t>    </a:t>
            </a:r>
            <a:r>
              <a:rPr lang="en-GB" altLang="en-US" sz="3200" dirty="0"/>
              <a:t>common noun – </a:t>
            </a:r>
            <a:r>
              <a:rPr lang="en-GB" altLang="en-US" sz="3200" dirty="0">
                <a:solidFill>
                  <a:srgbClr val="FF3300"/>
                </a:solidFill>
              </a:rPr>
              <a:t>wall</a:t>
            </a:r>
            <a:r>
              <a:rPr lang="en-GB" altLang="en-US" sz="3200" dirty="0"/>
              <a:t> +</a:t>
            </a:r>
            <a:r>
              <a:rPr lang="en-GB" altLang="en-US" sz="3200" b="1" dirty="0"/>
              <a:t> </a:t>
            </a:r>
            <a:r>
              <a:rPr lang="en-GB" altLang="en-US" sz="3200" dirty="0"/>
              <a:t>proper noun – </a:t>
            </a:r>
            <a:r>
              <a:rPr lang="en-GB" altLang="en-US" sz="3200" dirty="0">
                <a:solidFill>
                  <a:srgbClr val="0000FF"/>
                </a:solidFill>
              </a:rPr>
              <a:t>Hadrian</a:t>
            </a:r>
            <a:r>
              <a:rPr lang="en-GB" altLang="en-US" sz="3200" dirty="0"/>
              <a:t> </a:t>
            </a:r>
          </a:p>
          <a:p>
            <a:pPr>
              <a:lnSpc>
                <a:spcPct val="80000"/>
              </a:lnSpc>
            </a:pPr>
            <a:r>
              <a:rPr lang="en-GB" altLang="en-US" sz="3200" dirty="0"/>
              <a:t>             = </a:t>
            </a:r>
            <a:r>
              <a:rPr lang="en-GB" altLang="en-US" sz="3200" dirty="0">
                <a:solidFill>
                  <a:srgbClr val="CC0099"/>
                </a:solidFill>
              </a:rPr>
              <a:t>Hadrian’s Wall</a:t>
            </a:r>
            <a:r>
              <a:rPr lang="en-GB" altLang="en-US" sz="3200" dirty="0"/>
              <a:t>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7 – Landmarks</a:t>
            </a:r>
          </a:p>
        </p:txBody>
      </p:sp>
    </p:spTree>
    <p:extLst>
      <p:ext uri="{BB962C8B-B14F-4D97-AF65-F5344CB8AC3E}">
        <p14:creationId xmlns:p14="http://schemas.microsoft.com/office/powerpoint/2010/main" val="426179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06634"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600" dirty="0"/>
              <a:t>A collective noun is a singular noun </a:t>
            </a:r>
            <a:r>
              <a:rPr lang="en-GB" altLang="en-US" sz="3600" b="1" dirty="0">
                <a:solidFill>
                  <a:srgbClr val="C00000"/>
                </a:solidFill>
              </a:rPr>
              <a:t>which groups together plural objects</a:t>
            </a:r>
            <a:r>
              <a:rPr lang="en-GB" altLang="en-US" sz="3600" dirty="0"/>
              <a:t>.  For example: A flock of sheep are in a pen.</a:t>
            </a:r>
          </a:p>
          <a:p>
            <a:pPr>
              <a:lnSpc>
                <a:spcPct val="90000"/>
              </a:lnSpc>
            </a:pPr>
            <a:endParaRPr lang="en-GB" altLang="en-US" sz="3600" dirty="0"/>
          </a:p>
          <a:p>
            <a:pPr>
              <a:lnSpc>
                <a:spcPct val="90000"/>
              </a:lnSpc>
            </a:pPr>
            <a:r>
              <a:rPr lang="en-GB" altLang="en-US" sz="3600" dirty="0"/>
              <a:t>Flock is a singular noun; sheep is being used as a plural word because there are many sheep.</a:t>
            </a:r>
          </a:p>
        </p:txBody>
      </p:sp>
      <p:sp>
        <p:nvSpPr>
          <p:cNvPr id="2" name="Title 1"/>
          <p:cNvSpPr>
            <a:spLocks noGrp="1"/>
          </p:cNvSpPr>
          <p:nvPr>
            <p:ph type="title"/>
          </p:nvPr>
        </p:nvSpPr>
        <p:spPr>
          <a:xfrm>
            <a:off x="362722" y="338430"/>
            <a:ext cx="7663678" cy="1225194"/>
          </a:xfrm>
          <a:prstGeom prst="round2DiagRect">
            <a:avLst/>
          </a:prstGeom>
        </p:spPr>
        <p:txBody>
          <a:bodyPr>
            <a:normAutofit/>
          </a:bodyPr>
          <a:lstStyle/>
          <a:p>
            <a:r>
              <a:rPr lang="en-GB" altLang="en-US" sz="6000" b="1" dirty="0"/>
              <a:t>Collective nouns</a:t>
            </a:r>
            <a:endParaRPr lang="en-US" sz="6000" b="1" dirty="0"/>
          </a:p>
        </p:txBody>
      </p:sp>
      <p:pic>
        <p:nvPicPr>
          <p:cNvPr id="4" name="Picture 3">
            <a:extLst>
              <a:ext uri="{FF2B5EF4-FFF2-40B4-BE49-F238E27FC236}">
                <a16:creationId xmlns:a16="http://schemas.microsoft.com/office/drawing/2014/main" id="{1CF5E683-5CBC-45E8-8C24-3DA9507861CA}"/>
              </a:ext>
            </a:extLst>
          </p:cNvPr>
          <p:cNvPicPr>
            <a:picLocks noChangeAspect="1"/>
          </p:cNvPicPr>
          <p:nvPr/>
        </p:nvPicPr>
        <p:blipFill>
          <a:blip r:embed="rId2"/>
          <a:stretch>
            <a:fillRect/>
          </a:stretch>
        </p:blipFill>
        <p:spPr>
          <a:xfrm>
            <a:off x="7106824" y="228702"/>
            <a:ext cx="1611874" cy="1246516"/>
          </a:xfrm>
          <a:prstGeom prst="rect">
            <a:avLst/>
          </a:prstGeom>
        </p:spPr>
      </p:pic>
    </p:spTree>
    <p:extLst>
      <p:ext uri="{BB962C8B-B14F-4D97-AF65-F5344CB8AC3E}">
        <p14:creationId xmlns:p14="http://schemas.microsoft.com/office/powerpoint/2010/main" val="114532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1180214"/>
            <a:ext cx="2326562" cy="3518786"/>
          </a:xfrm>
          <a:prstGeom prst="round2DiagRect">
            <a:avLst>
              <a:gd name="adj1" fmla="val 0"/>
              <a:gd name="adj2" fmla="val 928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200" dirty="0"/>
              <a:t>Here is a list of collective nouns.  In the spaces, put in a suitable plural noun.</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609600" indent="-609600">
              <a:lnSpc>
                <a:spcPct val="90000"/>
              </a:lnSpc>
              <a:buFontTx/>
              <a:buAutoNum type="arabicPeriod"/>
            </a:pPr>
            <a:r>
              <a:rPr lang="en-GB" altLang="en-US" sz="3600" dirty="0"/>
              <a:t>An army of ________</a:t>
            </a:r>
          </a:p>
          <a:p>
            <a:pPr marL="609600" indent="-609600">
              <a:lnSpc>
                <a:spcPct val="90000"/>
              </a:lnSpc>
              <a:buFontTx/>
              <a:buAutoNum type="arabicPeriod"/>
            </a:pPr>
            <a:r>
              <a:rPr lang="en-GB" altLang="en-US" sz="3600" dirty="0"/>
              <a:t>A team of ______</a:t>
            </a:r>
          </a:p>
          <a:p>
            <a:pPr marL="609600" indent="-609600">
              <a:lnSpc>
                <a:spcPct val="90000"/>
              </a:lnSpc>
              <a:buFontTx/>
              <a:buAutoNum type="arabicPeriod"/>
            </a:pPr>
            <a:r>
              <a:rPr lang="en-GB" altLang="en-US" sz="3600" dirty="0"/>
              <a:t>A choir of ________</a:t>
            </a:r>
          </a:p>
          <a:p>
            <a:pPr marL="609600" indent="-609600">
              <a:lnSpc>
                <a:spcPct val="90000"/>
              </a:lnSpc>
              <a:buFontTx/>
              <a:buAutoNum type="arabicPeriod"/>
            </a:pPr>
            <a:r>
              <a:rPr lang="en-GB" altLang="en-US" sz="3600" dirty="0"/>
              <a:t>A menagerie of _________</a:t>
            </a:r>
          </a:p>
          <a:p>
            <a:pPr marL="609600" indent="-609600">
              <a:lnSpc>
                <a:spcPct val="90000"/>
              </a:lnSpc>
              <a:buFontTx/>
              <a:buAutoNum type="arabicPeriod"/>
            </a:pPr>
            <a:r>
              <a:rPr lang="en-GB" altLang="en-US" sz="3600" dirty="0"/>
              <a:t>An orchard of ________</a:t>
            </a:r>
          </a:p>
          <a:p>
            <a:pPr marL="609600" indent="-609600">
              <a:lnSpc>
                <a:spcPct val="90000"/>
              </a:lnSpc>
              <a:buFontTx/>
              <a:buAutoNum type="arabicPeriod"/>
            </a:pPr>
            <a:r>
              <a:rPr lang="en-GB" altLang="en-US" sz="3600" dirty="0"/>
              <a:t>A convoy of _________</a:t>
            </a:r>
          </a:p>
          <a:p>
            <a:pPr marL="609600" indent="-609600">
              <a:lnSpc>
                <a:spcPct val="90000"/>
              </a:lnSpc>
              <a:buFontTx/>
              <a:buAutoNum type="arabicPeriod"/>
            </a:pPr>
            <a:r>
              <a:rPr lang="en-GB" altLang="en-US" sz="3600" dirty="0"/>
              <a:t>A library of _________</a:t>
            </a:r>
          </a:p>
          <a:p>
            <a:pPr marL="609600" indent="-609600">
              <a:lnSpc>
                <a:spcPct val="90000"/>
              </a:lnSpc>
              <a:buFontTx/>
              <a:buAutoNum type="arabicPeriod"/>
            </a:pPr>
            <a:r>
              <a:rPr lang="en-GB" altLang="en-US" sz="3600" dirty="0"/>
              <a:t>A swarm of ________</a:t>
            </a:r>
          </a:p>
          <a:p>
            <a:pPr marL="609600" indent="-609600">
              <a:lnSpc>
                <a:spcPct val="90000"/>
              </a:lnSpc>
              <a:buFontTx/>
              <a:buAutoNum type="arabicPeriod"/>
            </a:pPr>
            <a:r>
              <a:rPr lang="en-GB" altLang="en-US" sz="3600" dirty="0"/>
              <a:t>A bouquet of ___________</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8 – Collective Nouns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425443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06634"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600" b="1" dirty="0">
                <a:solidFill>
                  <a:srgbClr val="C00000"/>
                </a:solidFill>
              </a:rPr>
              <a:t>Abstract nouns </a:t>
            </a:r>
            <a:r>
              <a:rPr lang="en-GB" altLang="en-US" sz="3600" dirty="0"/>
              <a:t>are the names for all the feelings, thoughts and ideas with you cannot hear, touch or see, but which can exist in your mind. </a:t>
            </a:r>
          </a:p>
        </p:txBody>
      </p:sp>
      <p:sp>
        <p:nvSpPr>
          <p:cNvPr id="2" name="Title 1"/>
          <p:cNvSpPr>
            <a:spLocks noGrp="1"/>
          </p:cNvSpPr>
          <p:nvPr>
            <p:ph type="title"/>
          </p:nvPr>
        </p:nvSpPr>
        <p:spPr>
          <a:xfrm>
            <a:off x="362722" y="338430"/>
            <a:ext cx="7663678" cy="1225194"/>
          </a:xfrm>
          <a:prstGeom prst="round2DiagRect">
            <a:avLst/>
          </a:prstGeom>
        </p:spPr>
        <p:txBody>
          <a:bodyPr>
            <a:normAutofit/>
          </a:bodyPr>
          <a:lstStyle/>
          <a:p>
            <a:r>
              <a:rPr lang="en-GB" altLang="en-US" sz="6000" b="1" dirty="0"/>
              <a:t>Abstract nouns</a:t>
            </a:r>
            <a:endParaRPr lang="en-US" sz="6000" b="1" dirty="0"/>
          </a:p>
        </p:txBody>
      </p:sp>
      <p:pic>
        <p:nvPicPr>
          <p:cNvPr id="4" name="Picture 3">
            <a:extLst>
              <a:ext uri="{FF2B5EF4-FFF2-40B4-BE49-F238E27FC236}">
                <a16:creationId xmlns:a16="http://schemas.microsoft.com/office/drawing/2014/main" id="{1CF5E683-5CBC-45E8-8C24-3DA9507861CA}"/>
              </a:ext>
            </a:extLst>
          </p:cNvPr>
          <p:cNvPicPr>
            <a:picLocks noChangeAspect="1"/>
          </p:cNvPicPr>
          <p:nvPr/>
        </p:nvPicPr>
        <p:blipFill>
          <a:blip r:embed="rId2"/>
          <a:stretch>
            <a:fillRect/>
          </a:stretch>
        </p:blipFill>
        <p:spPr>
          <a:xfrm>
            <a:off x="7106824" y="228702"/>
            <a:ext cx="1611874" cy="1246516"/>
          </a:xfrm>
          <a:prstGeom prst="rect">
            <a:avLst/>
          </a:prstGeom>
        </p:spPr>
      </p:pic>
    </p:spTree>
    <p:extLst>
      <p:ext uri="{BB962C8B-B14F-4D97-AF65-F5344CB8AC3E}">
        <p14:creationId xmlns:p14="http://schemas.microsoft.com/office/powerpoint/2010/main" val="106505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06634"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t>The difference between a common noun and an abstract noun may be seen from the following;</a:t>
            </a:r>
          </a:p>
          <a:p>
            <a:endParaRPr lang="en-GB" altLang="en-US" sz="3200" dirty="0"/>
          </a:p>
          <a:p>
            <a:pPr>
              <a:lnSpc>
                <a:spcPct val="90000"/>
              </a:lnSpc>
            </a:pPr>
            <a:r>
              <a:rPr lang="en-GB" altLang="en-US" sz="3200" b="1" dirty="0"/>
              <a:t>- </a:t>
            </a:r>
            <a:r>
              <a:rPr lang="en-GB" altLang="en-US" sz="3200" dirty="0"/>
              <a:t>The </a:t>
            </a:r>
            <a:r>
              <a:rPr lang="en-GB" altLang="en-US" sz="3200" i="1" dirty="0"/>
              <a:t>sharpness </a:t>
            </a:r>
            <a:r>
              <a:rPr lang="en-GB" altLang="en-US" sz="3200" dirty="0"/>
              <a:t>of the knife made him cut his finger.  </a:t>
            </a:r>
          </a:p>
          <a:p>
            <a:pPr>
              <a:lnSpc>
                <a:spcPct val="90000"/>
              </a:lnSpc>
            </a:pPr>
            <a:r>
              <a:rPr lang="en-GB" altLang="en-US" sz="3200" dirty="0"/>
              <a:t>- You are able to see and touch the </a:t>
            </a:r>
            <a:r>
              <a:rPr lang="en-GB" altLang="en-US" sz="3200" i="1" dirty="0"/>
              <a:t>knife, </a:t>
            </a:r>
            <a:r>
              <a:rPr lang="en-GB" altLang="en-US" sz="3200" dirty="0"/>
              <a:t>but the </a:t>
            </a:r>
            <a:r>
              <a:rPr lang="en-GB" altLang="en-US" sz="3200" i="1" dirty="0"/>
              <a:t>sharpness </a:t>
            </a:r>
            <a:r>
              <a:rPr lang="en-GB" altLang="en-US" sz="3200" dirty="0"/>
              <a:t>is an idea you can think of which doesn’t have an actual shape.  </a:t>
            </a:r>
          </a:p>
        </p:txBody>
      </p:sp>
      <p:sp>
        <p:nvSpPr>
          <p:cNvPr id="2" name="Title 1"/>
          <p:cNvSpPr>
            <a:spLocks noGrp="1"/>
          </p:cNvSpPr>
          <p:nvPr>
            <p:ph type="title"/>
          </p:nvPr>
        </p:nvSpPr>
        <p:spPr>
          <a:xfrm>
            <a:off x="362722" y="338430"/>
            <a:ext cx="7663678" cy="1225194"/>
          </a:xfrm>
          <a:prstGeom prst="round2DiagRect">
            <a:avLst/>
          </a:prstGeom>
        </p:spPr>
        <p:txBody>
          <a:bodyPr>
            <a:normAutofit/>
          </a:bodyPr>
          <a:lstStyle/>
          <a:p>
            <a:r>
              <a:rPr lang="en-GB" altLang="en-US" sz="6000" b="1" dirty="0"/>
              <a:t>Abstract nouns</a:t>
            </a:r>
            <a:endParaRPr lang="en-US" sz="6000" b="1" dirty="0"/>
          </a:p>
        </p:txBody>
      </p:sp>
      <p:pic>
        <p:nvPicPr>
          <p:cNvPr id="4" name="Picture 3">
            <a:extLst>
              <a:ext uri="{FF2B5EF4-FFF2-40B4-BE49-F238E27FC236}">
                <a16:creationId xmlns:a16="http://schemas.microsoft.com/office/drawing/2014/main" id="{1CF5E683-5CBC-45E8-8C24-3DA9507861CA}"/>
              </a:ext>
            </a:extLst>
          </p:cNvPr>
          <p:cNvPicPr>
            <a:picLocks noChangeAspect="1"/>
          </p:cNvPicPr>
          <p:nvPr/>
        </p:nvPicPr>
        <p:blipFill>
          <a:blip r:embed="rId2"/>
          <a:stretch>
            <a:fillRect/>
          </a:stretch>
        </p:blipFill>
        <p:spPr>
          <a:xfrm>
            <a:off x="7106824" y="228702"/>
            <a:ext cx="1611874" cy="1246516"/>
          </a:xfrm>
          <a:prstGeom prst="rect">
            <a:avLst/>
          </a:prstGeom>
        </p:spPr>
      </p:pic>
    </p:spTree>
    <p:extLst>
      <p:ext uri="{BB962C8B-B14F-4D97-AF65-F5344CB8AC3E}">
        <p14:creationId xmlns:p14="http://schemas.microsoft.com/office/powerpoint/2010/main" val="72967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365126"/>
            <a:ext cx="8206634" cy="6187232"/>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t>The difference between a common noun and an abstract noun may be seen from the following;</a:t>
            </a:r>
          </a:p>
          <a:p>
            <a:endParaRPr lang="en-GB" altLang="en-US" sz="3200" dirty="0"/>
          </a:p>
          <a:p>
            <a:pPr>
              <a:lnSpc>
                <a:spcPct val="90000"/>
              </a:lnSpc>
            </a:pPr>
            <a:r>
              <a:rPr lang="en-GB" altLang="en-US" sz="3200" b="1" dirty="0"/>
              <a:t>- </a:t>
            </a:r>
            <a:r>
              <a:rPr lang="en-GB" altLang="en-US" sz="3200" dirty="0"/>
              <a:t>The </a:t>
            </a:r>
            <a:r>
              <a:rPr lang="en-GB" altLang="en-US" sz="3200" i="1" dirty="0"/>
              <a:t>sharpness </a:t>
            </a:r>
            <a:r>
              <a:rPr lang="en-GB" altLang="en-US" sz="3200" dirty="0"/>
              <a:t>of the knife made him cut his finger.  </a:t>
            </a:r>
          </a:p>
          <a:p>
            <a:pPr>
              <a:lnSpc>
                <a:spcPct val="90000"/>
              </a:lnSpc>
            </a:pPr>
            <a:r>
              <a:rPr lang="en-GB" altLang="en-US" sz="3200" dirty="0"/>
              <a:t>- You are able to see and touch the </a:t>
            </a:r>
            <a:r>
              <a:rPr lang="en-GB" altLang="en-US" sz="3200" i="1" dirty="0"/>
              <a:t>knife, </a:t>
            </a:r>
            <a:r>
              <a:rPr lang="en-GB" altLang="en-US" sz="3200" dirty="0"/>
              <a:t>but the </a:t>
            </a:r>
            <a:r>
              <a:rPr lang="en-GB" altLang="en-US" sz="3200" i="1" dirty="0"/>
              <a:t>sharpness </a:t>
            </a:r>
            <a:r>
              <a:rPr lang="en-GB" altLang="en-US" sz="3200" dirty="0"/>
              <a:t>is an idea you can think of which doesn’t have an actual shape.  </a:t>
            </a:r>
          </a:p>
        </p:txBody>
      </p:sp>
      <p:sp>
        <p:nvSpPr>
          <p:cNvPr id="6" name="Title 5">
            <a:extLst>
              <a:ext uri="{FF2B5EF4-FFF2-40B4-BE49-F238E27FC236}">
                <a16:creationId xmlns:a16="http://schemas.microsoft.com/office/drawing/2014/main" id="{90FAC938-5407-4119-9C50-10F3D483674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79642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365126"/>
            <a:ext cx="8206634" cy="6187232"/>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2800" dirty="0"/>
              <a:t>There are several ways in which a word may be changed into an abstract noun, for example, </a:t>
            </a:r>
          </a:p>
          <a:p>
            <a:pPr>
              <a:lnSpc>
                <a:spcPct val="90000"/>
              </a:lnSpc>
            </a:pPr>
            <a:endParaRPr lang="en-GB" altLang="en-US" sz="2800" dirty="0"/>
          </a:p>
          <a:p>
            <a:pPr marL="609600" indent="-609600">
              <a:lnSpc>
                <a:spcPct val="90000"/>
              </a:lnSpc>
              <a:buFontTx/>
              <a:buAutoNum type="arabicPeriod"/>
            </a:pPr>
            <a:r>
              <a:rPr lang="en-GB" altLang="en-US" sz="2800" dirty="0"/>
              <a:t>Putting –ness on the end</a:t>
            </a:r>
          </a:p>
          <a:p>
            <a:pPr marL="609600" indent="-609600">
              <a:lnSpc>
                <a:spcPct val="90000"/>
              </a:lnSpc>
            </a:pPr>
            <a:r>
              <a:rPr lang="en-GB" altLang="en-US" sz="2800" dirty="0"/>
              <a:t>         clever </a:t>
            </a:r>
            <a:r>
              <a:rPr lang="en-GB" altLang="en-US" sz="2800" baseline="30000" dirty="0"/>
              <a:t>+</a:t>
            </a:r>
            <a:r>
              <a:rPr lang="en-GB" altLang="en-US" sz="2800" dirty="0"/>
              <a:t> ness = cleverness</a:t>
            </a:r>
          </a:p>
          <a:p>
            <a:pPr marL="609600" indent="-609600">
              <a:lnSpc>
                <a:spcPct val="90000"/>
              </a:lnSpc>
            </a:pPr>
            <a:r>
              <a:rPr lang="en-GB" altLang="en-US" sz="2800" dirty="0"/>
              <a:t>         happy + ness = happiness</a:t>
            </a:r>
          </a:p>
          <a:p>
            <a:pPr marL="609600" indent="-609600">
              <a:lnSpc>
                <a:spcPct val="90000"/>
              </a:lnSpc>
            </a:pPr>
            <a:r>
              <a:rPr lang="en-GB" altLang="en-US" sz="2800" dirty="0"/>
              <a:t>Note that when adding –ness to a word ending with y, you must cross off the y and change it to an </a:t>
            </a:r>
            <a:r>
              <a:rPr lang="en-GB" altLang="en-US" sz="2800" dirty="0" err="1"/>
              <a:t>i</a:t>
            </a:r>
            <a:r>
              <a:rPr lang="en-GB" altLang="en-US" sz="2800" dirty="0"/>
              <a:t>.</a:t>
            </a:r>
          </a:p>
          <a:p>
            <a:pPr marL="609600" indent="-609600">
              <a:lnSpc>
                <a:spcPct val="90000"/>
              </a:lnSpc>
              <a:buFontTx/>
              <a:buAutoNum type="arabicPeriod" startAt="2"/>
            </a:pPr>
            <a:r>
              <a:rPr lang="en-GB" altLang="en-US" sz="2800" dirty="0"/>
              <a:t>Putting –hood on the end</a:t>
            </a:r>
          </a:p>
          <a:p>
            <a:pPr marL="609600" indent="-609600">
              <a:lnSpc>
                <a:spcPct val="90000"/>
              </a:lnSpc>
            </a:pPr>
            <a:r>
              <a:rPr lang="en-GB" altLang="en-US" sz="2800" dirty="0"/>
              <a:t>        </a:t>
            </a:r>
            <a:r>
              <a:rPr lang="en-GB" altLang="en-US" sz="2800" dirty="0" err="1"/>
              <a:t>child+hood</a:t>
            </a:r>
            <a:r>
              <a:rPr lang="en-GB" altLang="en-US" sz="2800" dirty="0"/>
              <a:t>= childhood</a:t>
            </a:r>
          </a:p>
          <a:p>
            <a:pPr marL="609600" indent="-609600">
              <a:lnSpc>
                <a:spcPct val="90000"/>
              </a:lnSpc>
            </a:pPr>
            <a:r>
              <a:rPr lang="en-GB" altLang="en-US" sz="2800" dirty="0"/>
              <a:t>       </a:t>
            </a:r>
            <a:r>
              <a:rPr lang="en-GB" altLang="en-US" sz="2800" dirty="0" err="1"/>
              <a:t>father+hood</a:t>
            </a:r>
            <a:r>
              <a:rPr lang="en-GB" altLang="en-US" sz="2800" dirty="0"/>
              <a:t>=fatherhood</a:t>
            </a:r>
          </a:p>
          <a:p>
            <a:pPr marL="609600" indent="-609600">
              <a:lnSpc>
                <a:spcPct val="90000"/>
              </a:lnSpc>
              <a:buFontTx/>
              <a:buAutoNum type="arabicPeriod" startAt="3"/>
            </a:pPr>
            <a:r>
              <a:rPr lang="en-GB" altLang="en-US" sz="2800" dirty="0"/>
              <a:t>Putting -ship on the end</a:t>
            </a:r>
          </a:p>
          <a:p>
            <a:pPr marL="609600" indent="-609600">
              <a:lnSpc>
                <a:spcPct val="90000"/>
              </a:lnSpc>
            </a:pPr>
            <a:r>
              <a:rPr lang="en-GB" altLang="en-US" sz="2800" dirty="0"/>
              <a:t>          </a:t>
            </a:r>
            <a:r>
              <a:rPr lang="en-GB" altLang="en-US" sz="2800" dirty="0" err="1"/>
              <a:t>owner+ship</a:t>
            </a:r>
            <a:r>
              <a:rPr lang="en-GB" altLang="en-US" sz="2800" dirty="0"/>
              <a:t>=ownership</a:t>
            </a:r>
          </a:p>
          <a:p>
            <a:pPr marL="609600" indent="-609600">
              <a:lnSpc>
                <a:spcPct val="90000"/>
              </a:lnSpc>
            </a:pPr>
            <a:r>
              <a:rPr lang="en-GB" altLang="en-US" sz="2800" dirty="0"/>
              <a:t>          </a:t>
            </a:r>
            <a:r>
              <a:rPr lang="en-GB" altLang="en-US" sz="2800" dirty="0" err="1"/>
              <a:t>fellow+ship</a:t>
            </a:r>
            <a:r>
              <a:rPr lang="en-GB" altLang="en-US" sz="2800" dirty="0"/>
              <a:t>=fellowship</a:t>
            </a:r>
          </a:p>
        </p:txBody>
      </p:sp>
    </p:spTree>
    <p:extLst>
      <p:ext uri="{BB962C8B-B14F-4D97-AF65-F5344CB8AC3E}">
        <p14:creationId xmlns:p14="http://schemas.microsoft.com/office/powerpoint/2010/main" val="43863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1180214"/>
            <a:ext cx="2326562" cy="3518786"/>
          </a:xfrm>
          <a:prstGeom prst="round2DiagRect">
            <a:avLst>
              <a:gd name="adj1" fmla="val 0"/>
              <a:gd name="adj2" fmla="val 928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200" dirty="0"/>
              <a:t>Change the following words into abstract nouns by adding -ness.</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numCol="2" rtlCol="0" anchor="ctr"/>
          <a:lstStyle/>
          <a:p>
            <a:pPr marL="609600" indent="-609600">
              <a:buFontTx/>
              <a:buAutoNum type="arabicPeriod"/>
            </a:pPr>
            <a:r>
              <a:rPr lang="en-GB" altLang="en-US" sz="3200" dirty="0"/>
              <a:t>Short</a:t>
            </a:r>
          </a:p>
          <a:p>
            <a:pPr marL="609600" indent="-609600">
              <a:buFontTx/>
              <a:buAutoNum type="arabicPeriod"/>
            </a:pPr>
            <a:r>
              <a:rPr lang="en-GB" altLang="en-US" sz="3200" dirty="0"/>
              <a:t>Sad</a:t>
            </a:r>
          </a:p>
          <a:p>
            <a:pPr marL="609600" indent="-609600">
              <a:buFontTx/>
              <a:buAutoNum type="arabicPeriod"/>
            </a:pPr>
            <a:r>
              <a:rPr lang="en-GB" altLang="en-US" sz="3200" dirty="0"/>
              <a:t>Rough</a:t>
            </a:r>
          </a:p>
          <a:p>
            <a:pPr marL="609600" indent="-609600">
              <a:buFontTx/>
              <a:buAutoNum type="arabicPeriod"/>
            </a:pPr>
            <a:r>
              <a:rPr lang="en-GB" altLang="en-US" sz="3200" dirty="0"/>
              <a:t>Sleepy</a:t>
            </a:r>
          </a:p>
          <a:p>
            <a:pPr marL="609600" indent="-609600">
              <a:buFontTx/>
              <a:buAutoNum type="arabicPeriod"/>
            </a:pPr>
            <a:r>
              <a:rPr lang="en-GB" altLang="en-US" sz="3200" dirty="0"/>
              <a:t>Crafty</a:t>
            </a:r>
          </a:p>
          <a:p>
            <a:pPr marL="533400" indent="-533400">
              <a:buFontTx/>
              <a:buAutoNum type="arabicPeriod" startAt="6"/>
            </a:pPr>
            <a:r>
              <a:rPr lang="en-GB" altLang="en-US" sz="3200" dirty="0"/>
              <a:t>Kind</a:t>
            </a:r>
          </a:p>
          <a:p>
            <a:pPr marL="533400" indent="-533400">
              <a:buFontTx/>
              <a:buAutoNum type="arabicPeriod" startAt="6"/>
            </a:pPr>
            <a:r>
              <a:rPr lang="en-GB" altLang="en-US" sz="3200" dirty="0"/>
              <a:t>Smooth</a:t>
            </a:r>
          </a:p>
          <a:p>
            <a:pPr marL="533400" indent="-533400">
              <a:buFontTx/>
              <a:buAutoNum type="arabicPeriod" startAt="6"/>
            </a:pPr>
            <a:r>
              <a:rPr lang="en-GB" altLang="en-US" sz="3200" dirty="0"/>
              <a:t>Tidy</a:t>
            </a:r>
          </a:p>
          <a:p>
            <a:pPr marL="533400" indent="-533400">
              <a:buFontTx/>
              <a:buAutoNum type="arabicPeriod" startAt="6"/>
            </a:pPr>
            <a:r>
              <a:rPr lang="en-GB" altLang="en-US" sz="3200" dirty="0"/>
              <a:t>Clean</a:t>
            </a:r>
          </a:p>
          <a:p>
            <a:pPr marL="533400" indent="-533400">
              <a:buFontTx/>
              <a:buAutoNum type="arabicPeriod" startAt="6"/>
            </a:pPr>
            <a:r>
              <a:rPr lang="en-GB" altLang="en-US" sz="3200" dirty="0"/>
              <a:t>Weary</a:t>
            </a:r>
          </a:p>
          <a:p>
            <a:endParaRPr lang="en-GB" altLang="en-US" sz="3200" dirty="0"/>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9 – Changes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486281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200" dirty="0"/>
              <a:t>Change the following words into abstract nouns by adding whichever ending is correct</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numCol="2" rtlCol="0" anchor="ctr"/>
          <a:lstStyle/>
          <a:p>
            <a:pPr marL="514350" indent="-514350">
              <a:buFont typeface="+mj-lt"/>
              <a:buAutoNum type="arabicPeriod"/>
            </a:pPr>
            <a:r>
              <a:rPr lang="en-GB" altLang="en-US" sz="3200" dirty="0"/>
              <a:t>Champion</a:t>
            </a:r>
          </a:p>
          <a:p>
            <a:pPr marL="514350" indent="-514350">
              <a:buFont typeface="+mj-lt"/>
              <a:buAutoNum type="arabicPeriod"/>
            </a:pPr>
            <a:r>
              <a:rPr lang="en-GB" altLang="en-US" sz="3200" dirty="0"/>
              <a:t>Scholar</a:t>
            </a:r>
          </a:p>
          <a:p>
            <a:pPr marL="514350" indent="-514350">
              <a:buFont typeface="+mj-lt"/>
              <a:buAutoNum type="arabicPeriod"/>
            </a:pPr>
            <a:r>
              <a:rPr lang="en-GB" altLang="en-US" sz="3200" dirty="0"/>
              <a:t>Parent</a:t>
            </a:r>
          </a:p>
          <a:p>
            <a:pPr marL="514350" indent="-514350">
              <a:buFont typeface="+mj-lt"/>
              <a:buAutoNum type="arabicPeriod"/>
            </a:pPr>
            <a:r>
              <a:rPr lang="en-GB" altLang="en-US" sz="3200" dirty="0"/>
              <a:t>Apprentice</a:t>
            </a:r>
          </a:p>
          <a:p>
            <a:pPr marL="514350" indent="-514350">
              <a:buFont typeface="+mj-lt"/>
              <a:buAutoNum type="arabicPeriod"/>
            </a:pPr>
            <a:r>
              <a:rPr lang="en-GB" altLang="en-US" sz="3200" dirty="0"/>
              <a:t>Showman</a:t>
            </a:r>
          </a:p>
          <a:p>
            <a:pPr marL="514350" indent="-514350">
              <a:buFont typeface="+mj-lt"/>
              <a:buAutoNum type="arabicPeriod"/>
            </a:pPr>
            <a:r>
              <a:rPr lang="en-GB" altLang="en-US" sz="3200" dirty="0"/>
              <a:t>Leader</a:t>
            </a:r>
          </a:p>
          <a:p>
            <a:pPr marL="514350" indent="-514350">
              <a:buFont typeface="+mj-lt"/>
              <a:buAutoNum type="arabicPeriod"/>
            </a:pPr>
            <a:r>
              <a:rPr lang="en-GB" altLang="en-US" sz="3200" dirty="0"/>
              <a:t>Knight</a:t>
            </a:r>
          </a:p>
          <a:p>
            <a:pPr marL="514350" indent="-514350">
              <a:buFont typeface="+mj-lt"/>
              <a:buAutoNum type="arabicPeriod"/>
            </a:pPr>
            <a:r>
              <a:rPr lang="en-GB" altLang="en-US" sz="3200" dirty="0"/>
              <a:t>Man</a:t>
            </a:r>
          </a:p>
          <a:p>
            <a:pPr marL="514350" indent="-514350">
              <a:buFont typeface="+mj-lt"/>
              <a:buAutoNum type="arabicPeriod"/>
            </a:pPr>
            <a:r>
              <a:rPr lang="en-GB" altLang="en-US" sz="3200" dirty="0"/>
              <a:t>Priest</a:t>
            </a:r>
          </a:p>
          <a:p>
            <a:pPr marL="514350" indent="-514350">
              <a:buFont typeface="+mj-lt"/>
              <a:buAutoNum type="arabicPeriod"/>
            </a:pPr>
            <a:r>
              <a:rPr lang="en-GB" altLang="en-US" sz="3200" dirty="0"/>
              <a:t>Lively</a:t>
            </a:r>
          </a:p>
          <a:p>
            <a:pPr marL="514350" indent="-514350">
              <a:buFont typeface="+mj-lt"/>
              <a:buAutoNum type="arabicPeriod"/>
            </a:pPr>
            <a:endParaRPr lang="en-GB" altLang="en-US" sz="3200" dirty="0"/>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10 – More changes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105896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 – </a:t>
            </a:r>
            <a:r>
              <a:rPr lang="en-US" sz="3200" b="1" dirty="0"/>
              <a:t>in groups/pairs</a:t>
            </a:r>
          </a:p>
          <a:p>
            <a:r>
              <a:rPr lang="is-IS" sz="2800" dirty="0"/>
              <a:t>Which of these are NOT parts of speech?</a:t>
            </a:r>
          </a:p>
          <a:p>
            <a:endParaRPr lang="is-IS" sz="2800" dirty="0"/>
          </a:p>
          <a:p>
            <a:pPr algn="ctr"/>
            <a:r>
              <a:rPr lang="is-IS" sz="2800" dirty="0">
                <a:latin typeface="Franklin Gothic Medium" panose="020B0603020102020204" pitchFamily="34" charset="0"/>
              </a:rPr>
              <a:t>verb, vowel, consonant, alliteration, adjective, noun, preposition, junction, conjunction </a:t>
            </a:r>
          </a:p>
          <a:p>
            <a:endParaRPr lang="is-IS" sz="2800"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r>
              <a:rPr lang="is-IS" sz="1600" dirty="0"/>
              <a:t>- To define different parts of speech</a:t>
            </a:r>
          </a:p>
          <a:p>
            <a:r>
              <a:rPr lang="is-IS" sz="1600" dirty="0"/>
              <a:t>- To create notes to develop thinking and retain information about parts of speech</a:t>
            </a:r>
          </a:p>
          <a:p>
            <a:r>
              <a:rPr lang="is-IS" sz="1600" dirty="0"/>
              <a:t>- To identify parts of speech in different texts</a:t>
            </a:r>
          </a:p>
          <a:p>
            <a:pPr marL="285750" indent="-285750">
              <a:buFontTx/>
              <a:buChar char="-"/>
            </a:pPr>
            <a:endParaRPr lang="is-IS" sz="1000" dirty="0"/>
          </a:p>
          <a:p>
            <a:r>
              <a:rPr lang="is-IS" sz="1600" b="1" dirty="0"/>
              <a:t>Success Criteria</a:t>
            </a:r>
          </a:p>
          <a:p>
            <a:r>
              <a:rPr lang="is-IS" sz="1600" dirty="0"/>
              <a:t>- To be mostly accurate in parts of speech homework</a:t>
            </a:r>
          </a:p>
          <a:p>
            <a:r>
              <a:rPr lang="is-IS" sz="1600" dirty="0"/>
              <a:t>- To generate notes that are attractive and well organised</a:t>
            </a:r>
          </a:p>
          <a:p>
            <a:r>
              <a:rPr lang="is-IS" sz="1600" dirty="0"/>
              <a:t>- To identify a number of parts of speech in exercises</a:t>
            </a:r>
            <a:endParaRPr lang="is-IS" dirty="0"/>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t>Parts of speech</a:t>
            </a:r>
          </a:p>
        </p:txBody>
      </p:sp>
      <p:pic>
        <p:nvPicPr>
          <p:cNvPr id="3" name="Picture 2">
            <a:extLst>
              <a:ext uri="{FF2B5EF4-FFF2-40B4-BE49-F238E27FC236}">
                <a16:creationId xmlns:a16="http://schemas.microsoft.com/office/drawing/2014/main" id="{B5C27CA4-7E40-43F5-A43C-465588B14B1F}"/>
              </a:ext>
            </a:extLst>
          </p:cNvPr>
          <p:cNvPicPr>
            <a:picLocks noChangeAspect="1"/>
          </p:cNvPicPr>
          <p:nvPr/>
        </p:nvPicPr>
        <p:blipFill>
          <a:blip r:embed="rId2"/>
          <a:stretch>
            <a:fillRect/>
          </a:stretch>
        </p:blipFill>
        <p:spPr>
          <a:xfrm>
            <a:off x="7363014" y="50866"/>
            <a:ext cx="1751608" cy="1353203"/>
          </a:xfrm>
          <a:prstGeom prst="rect">
            <a:avLst/>
          </a:prstGeom>
        </p:spPr>
      </p:pic>
    </p:spTree>
    <p:extLst>
      <p:ext uri="{BB962C8B-B14F-4D97-AF65-F5344CB8AC3E}">
        <p14:creationId xmlns:p14="http://schemas.microsoft.com/office/powerpoint/2010/main" val="1024456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3200" dirty="0"/>
              <a:t>Change the following words into abstract nouns by adding whichever ending is correct</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numCol="2" rtlCol="0" anchor="ctr"/>
          <a:lstStyle/>
          <a:p>
            <a:pPr marL="514350" indent="-514350">
              <a:buFont typeface="+mj-lt"/>
              <a:buAutoNum type="arabicPeriod"/>
            </a:pPr>
            <a:r>
              <a:rPr lang="en-GB" altLang="en-US" sz="3200" dirty="0"/>
              <a:t>Champion</a:t>
            </a:r>
          </a:p>
          <a:p>
            <a:pPr marL="514350" indent="-514350">
              <a:buFont typeface="+mj-lt"/>
              <a:buAutoNum type="arabicPeriod"/>
            </a:pPr>
            <a:r>
              <a:rPr lang="en-GB" altLang="en-US" sz="3200" dirty="0"/>
              <a:t>Scholar</a:t>
            </a:r>
          </a:p>
          <a:p>
            <a:pPr marL="514350" indent="-514350">
              <a:buFont typeface="+mj-lt"/>
              <a:buAutoNum type="arabicPeriod"/>
            </a:pPr>
            <a:r>
              <a:rPr lang="en-GB" altLang="en-US" sz="3200" dirty="0"/>
              <a:t>Parent</a:t>
            </a:r>
          </a:p>
          <a:p>
            <a:pPr marL="514350" indent="-514350">
              <a:buFont typeface="+mj-lt"/>
              <a:buAutoNum type="arabicPeriod"/>
            </a:pPr>
            <a:r>
              <a:rPr lang="en-GB" altLang="en-US" sz="3200" dirty="0"/>
              <a:t>Apprentice</a:t>
            </a:r>
          </a:p>
          <a:p>
            <a:pPr marL="514350" indent="-514350">
              <a:buFont typeface="+mj-lt"/>
              <a:buAutoNum type="arabicPeriod"/>
            </a:pPr>
            <a:r>
              <a:rPr lang="en-GB" altLang="en-US" sz="3200" dirty="0"/>
              <a:t>Showman</a:t>
            </a:r>
          </a:p>
          <a:p>
            <a:pPr marL="514350" indent="-514350">
              <a:buFont typeface="+mj-lt"/>
              <a:buAutoNum type="arabicPeriod"/>
            </a:pPr>
            <a:r>
              <a:rPr lang="en-GB" altLang="en-US" sz="3200" dirty="0"/>
              <a:t>Leader</a:t>
            </a:r>
          </a:p>
          <a:p>
            <a:pPr marL="514350" indent="-514350">
              <a:buFont typeface="+mj-lt"/>
              <a:buAutoNum type="arabicPeriod"/>
            </a:pPr>
            <a:r>
              <a:rPr lang="en-GB" altLang="en-US" sz="3200" dirty="0"/>
              <a:t>Knight</a:t>
            </a:r>
          </a:p>
          <a:p>
            <a:pPr marL="514350" indent="-514350">
              <a:buFont typeface="+mj-lt"/>
              <a:buAutoNum type="arabicPeriod"/>
            </a:pPr>
            <a:r>
              <a:rPr lang="en-GB" altLang="en-US" sz="3200" dirty="0"/>
              <a:t>Man</a:t>
            </a:r>
          </a:p>
          <a:p>
            <a:pPr marL="514350" indent="-514350">
              <a:buFont typeface="+mj-lt"/>
              <a:buAutoNum type="arabicPeriod"/>
            </a:pPr>
            <a:r>
              <a:rPr lang="en-GB" altLang="en-US" sz="3200" dirty="0"/>
              <a:t>Priest</a:t>
            </a:r>
          </a:p>
          <a:p>
            <a:pPr marL="514350" indent="-514350">
              <a:buFont typeface="+mj-lt"/>
              <a:buAutoNum type="arabicPeriod"/>
            </a:pPr>
            <a:r>
              <a:rPr lang="en-GB" altLang="en-US" sz="3200" dirty="0"/>
              <a:t>Lively</a:t>
            </a:r>
          </a:p>
          <a:p>
            <a:pPr marL="514350" indent="-514350">
              <a:buFont typeface="+mj-lt"/>
              <a:buAutoNum type="arabicPeriod"/>
            </a:pPr>
            <a:endParaRPr lang="en-GB" altLang="en-US" sz="3200" dirty="0"/>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11 – More changes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113441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80000"/>
              </a:lnSpc>
            </a:pPr>
            <a:r>
              <a:rPr lang="en-GB" altLang="en-US" sz="3200" b="1" dirty="0">
                <a:solidFill>
                  <a:srgbClr val="C00000"/>
                </a:solidFill>
              </a:rPr>
              <a:t>Singular</a:t>
            </a:r>
            <a:r>
              <a:rPr lang="en-GB" altLang="en-US" sz="3200" dirty="0"/>
              <a:t> comes from the word </a:t>
            </a:r>
            <a:r>
              <a:rPr lang="en-GB" altLang="en-US" sz="3200" i="1" dirty="0"/>
              <a:t>single </a:t>
            </a:r>
            <a:r>
              <a:rPr lang="en-GB" altLang="en-US" sz="3200" dirty="0"/>
              <a:t>and means one on its own.</a:t>
            </a:r>
          </a:p>
          <a:p>
            <a:pPr>
              <a:lnSpc>
                <a:spcPct val="80000"/>
              </a:lnSpc>
            </a:pPr>
            <a:r>
              <a:rPr lang="en-GB" altLang="en-US" sz="3200" b="1" dirty="0">
                <a:solidFill>
                  <a:srgbClr val="C00000"/>
                </a:solidFill>
              </a:rPr>
              <a:t>Plural </a:t>
            </a:r>
            <a:r>
              <a:rPr lang="en-GB" altLang="en-US" sz="3200" dirty="0"/>
              <a:t>means more than just one.</a:t>
            </a:r>
          </a:p>
          <a:p>
            <a:pPr>
              <a:lnSpc>
                <a:spcPct val="80000"/>
              </a:lnSpc>
            </a:pPr>
            <a:endParaRPr lang="en-GB" altLang="en-US" sz="3200" dirty="0"/>
          </a:p>
          <a:p>
            <a:pPr algn="ctr">
              <a:lnSpc>
                <a:spcPct val="80000"/>
              </a:lnSpc>
            </a:pPr>
            <a:r>
              <a:rPr lang="en-GB" altLang="en-US" sz="3200" dirty="0"/>
              <a:t>Just one dog = singular noun</a:t>
            </a:r>
          </a:p>
          <a:p>
            <a:pPr algn="ctr">
              <a:lnSpc>
                <a:spcPct val="80000"/>
              </a:lnSpc>
            </a:pPr>
            <a:r>
              <a:rPr lang="en-GB" altLang="en-US" sz="3200" dirty="0"/>
              <a:t>      = </a:t>
            </a:r>
            <a:r>
              <a:rPr lang="en-GB" altLang="en-US" sz="3200" b="1" dirty="0">
                <a:solidFill>
                  <a:srgbClr val="C00000"/>
                </a:solidFill>
              </a:rPr>
              <a:t>dog</a:t>
            </a:r>
          </a:p>
          <a:p>
            <a:pPr>
              <a:lnSpc>
                <a:spcPct val="80000"/>
              </a:lnSpc>
            </a:pPr>
            <a:r>
              <a:rPr lang="en-GB" altLang="en-US" sz="3200" dirty="0"/>
              <a:t>        More than one dog = plural noun</a:t>
            </a:r>
          </a:p>
          <a:p>
            <a:pPr>
              <a:lnSpc>
                <a:spcPct val="80000"/>
              </a:lnSpc>
            </a:pPr>
            <a:r>
              <a:rPr lang="en-GB" altLang="en-US" sz="3200" dirty="0"/>
              <a:t>                                       = </a:t>
            </a:r>
            <a:r>
              <a:rPr lang="en-GB" altLang="en-US" sz="3200" b="1" dirty="0">
                <a:solidFill>
                  <a:srgbClr val="C00000"/>
                </a:solidFill>
              </a:rPr>
              <a:t>dogs</a:t>
            </a:r>
          </a:p>
          <a:p>
            <a:pPr>
              <a:lnSpc>
                <a:spcPct val="80000"/>
              </a:lnSpc>
            </a:pPr>
            <a:r>
              <a:rPr lang="en-GB" altLang="en-US" sz="3200" dirty="0"/>
              <a:t>By looking at this example, what is the usual way of changing a singular into a plural?</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Singular and plural</a:t>
            </a:r>
          </a:p>
        </p:txBody>
      </p:sp>
    </p:spTree>
    <p:extLst>
      <p:ext uri="{BB962C8B-B14F-4D97-AF65-F5344CB8AC3E}">
        <p14:creationId xmlns:p14="http://schemas.microsoft.com/office/powerpoint/2010/main" val="450930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t>The usual way of changing the singular to the plural is to add the letter </a:t>
            </a:r>
            <a:r>
              <a:rPr lang="en-GB" altLang="en-US" sz="3200" dirty="0">
                <a:solidFill>
                  <a:srgbClr val="FF3300"/>
                </a:solidFill>
              </a:rPr>
              <a:t>s</a:t>
            </a:r>
            <a:r>
              <a:rPr lang="en-GB" altLang="en-US" sz="3200" dirty="0"/>
              <a:t>, for example:</a:t>
            </a:r>
          </a:p>
          <a:p>
            <a:r>
              <a:rPr lang="en-GB" altLang="en-US" sz="3200" dirty="0">
                <a:solidFill>
                  <a:srgbClr val="FF3300"/>
                </a:solidFill>
              </a:rPr>
              <a:t>      </a:t>
            </a:r>
            <a:r>
              <a:rPr lang="en-GB" altLang="en-US" sz="3200" dirty="0"/>
              <a:t>school + </a:t>
            </a:r>
            <a:r>
              <a:rPr lang="en-GB" altLang="en-US" sz="3200" dirty="0">
                <a:solidFill>
                  <a:srgbClr val="FF3300"/>
                </a:solidFill>
              </a:rPr>
              <a:t>s</a:t>
            </a:r>
            <a:r>
              <a:rPr lang="en-GB" altLang="en-US" sz="3200" dirty="0"/>
              <a:t> = school</a:t>
            </a:r>
            <a:r>
              <a:rPr lang="en-GB" altLang="en-US" sz="3200" dirty="0">
                <a:solidFill>
                  <a:srgbClr val="FF3300"/>
                </a:solidFill>
              </a:rPr>
              <a:t>s</a:t>
            </a:r>
          </a:p>
          <a:p>
            <a:r>
              <a:rPr lang="en-GB" altLang="en-US" sz="3200" dirty="0"/>
              <a:t>classroom + </a:t>
            </a:r>
            <a:r>
              <a:rPr lang="en-GB" altLang="en-US" sz="3200" dirty="0">
                <a:solidFill>
                  <a:srgbClr val="FF3300"/>
                </a:solidFill>
              </a:rPr>
              <a:t>s</a:t>
            </a:r>
            <a:r>
              <a:rPr lang="en-GB" altLang="en-US" sz="3200" dirty="0"/>
              <a:t> = classroom</a:t>
            </a:r>
            <a:r>
              <a:rPr lang="en-GB" altLang="en-US" sz="3200" dirty="0">
                <a:solidFill>
                  <a:srgbClr val="FF3300"/>
                </a:solidFill>
              </a:rPr>
              <a:t>s</a:t>
            </a:r>
          </a:p>
          <a:p>
            <a:r>
              <a:rPr lang="en-GB" altLang="en-US" sz="3200" dirty="0"/>
              <a:t>There are some exceptions though.</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Singular and plural</a:t>
            </a:r>
          </a:p>
        </p:txBody>
      </p:sp>
    </p:spTree>
    <p:extLst>
      <p:ext uri="{BB962C8B-B14F-4D97-AF65-F5344CB8AC3E}">
        <p14:creationId xmlns:p14="http://schemas.microsoft.com/office/powerpoint/2010/main" val="166463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t>If you were only to add an s to a word ending with </a:t>
            </a:r>
            <a:r>
              <a:rPr lang="en-GB" altLang="en-US" sz="3200" dirty="0">
                <a:solidFill>
                  <a:srgbClr val="FF3300"/>
                </a:solidFill>
              </a:rPr>
              <a:t>s x </a:t>
            </a:r>
            <a:r>
              <a:rPr lang="en-GB" altLang="en-US" sz="3200" dirty="0" err="1">
                <a:solidFill>
                  <a:srgbClr val="FF3300"/>
                </a:solidFill>
              </a:rPr>
              <a:t>sh</a:t>
            </a:r>
            <a:r>
              <a:rPr lang="en-GB" altLang="en-US" sz="3200" dirty="0"/>
              <a:t> or </a:t>
            </a:r>
            <a:r>
              <a:rPr lang="en-GB" altLang="en-US" sz="3200" dirty="0" err="1">
                <a:solidFill>
                  <a:srgbClr val="FF3300"/>
                </a:solidFill>
              </a:rPr>
              <a:t>ch</a:t>
            </a:r>
            <a:r>
              <a:rPr lang="en-GB" altLang="en-US" sz="3200" dirty="0"/>
              <a:t>, you would not hear the sound of the final </a:t>
            </a:r>
            <a:r>
              <a:rPr lang="en-GB" altLang="en-US" sz="3200" dirty="0">
                <a:solidFill>
                  <a:srgbClr val="0000FF"/>
                </a:solidFill>
              </a:rPr>
              <a:t>s</a:t>
            </a:r>
            <a:r>
              <a:rPr lang="en-GB" altLang="en-US" sz="3200" dirty="0"/>
              <a:t>.  So you must add</a:t>
            </a:r>
            <a:r>
              <a:rPr lang="en-GB" altLang="en-US" sz="3200" dirty="0">
                <a:solidFill>
                  <a:srgbClr val="0000FF"/>
                </a:solidFill>
              </a:rPr>
              <a:t> </a:t>
            </a:r>
            <a:r>
              <a:rPr lang="en-GB" altLang="en-US" sz="3200" dirty="0" err="1">
                <a:solidFill>
                  <a:srgbClr val="0000FF"/>
                </a:solidFill>
              </a:rPr>
              <a:t>es</a:t>
            </a:r>
            <a:r>
              <a:rPr lang="en-GB" altLang="en-US" sz="3200" dirty="0"/>
              <a:t> to words that end with </a:t>
            </a:r>
            <a:r>
              <a:rPr lang="en-GB" altLang="en-US" sz="3200" dirty="0">
                <a:solidFill>
                  <a:srgbClr val="FF3300"/>
                </a:solidFill>
              </a:rPr>
              <a:t>s x </a:t>
            </a:r>
            <a:r>
              <a:rPr lang="en-GB" altLang="en-US" sz="3200" dirty="0" err="1">
                <a:solidFill>
                  <a:srgbClr val="FF3300"/>
                </a:solidFill>
              </a:rPr>
              <a:t>sh</a:t>
            </a:r>
            <a:r>
              <a:rPr lang="en-GB" altLang="en-US" sz="3200" dirty="0"/>
              <a:t> or </a:t>
            </a:r>
            <a:r>
              <a:rPr lang="en-GB" altLang="en-US" sz="3200" dirty="0" err="1">
                <a:solidFill>
                  <a:srgbClr val="FF3300"/>
                </a:solidFill>
              </a:rPr>
              <a:t>ch</a:t>
            </a:r>
            <a:r>
              <a:rPr lang="en-GB" altLang="en-US" sz="3200" dirty="0" err="1"/>
              <a:t>.</a:t>
            </a:r>
            <a:r>
              <a:rPr lang="en-GB" altLang="en-US" sz="3200" dirty="0"/>
              <a:t> </a:t>
            </a:r>
          </a:p>
        </p:txBody>
      </p:sp>
      <p:sp>
        <p:nvSpPr>
          <p:cNvPr id="2" name="Title 1"/>
          <p:cNvSpPr>
            <a:spLocks noGrp="1"/>
          </p:cNvSpPr>
          <p:nvPr>
            <p:ph type="title"/>
          </p:nvPr>
        </p:nvSpPr>
        <p:spPr>
          <a:xfrm>
            <a:off x="362722" y="338430"/>
            <a:ext cx="8603478" cy="1225194"/>
          </a:xfrm>
          <a:prstGeom prst="round2DiagRect">
            <a:avLst/>
          </a:prstGeom>
        </p:spPr>
        <p:txBody>
          <a:bodyPr>
            <a:normAutofit fontScale="90000"/>
          </a:bodyPr>
          <a:lstStyle/>
          <a:p>
            <a:r>
              <a:rPr lang="en-GB" altLang="en-US" sz="6000" b="1" dirty="0"/>
              <a:t>Words ending in </a:t>
            </a:r>
            <a:r>
              <a:rPr lang="en-GB" altLang="en-US" sz="6000" b="1" dirty="0">
                <a:solidFill>
                  <a:srgbClr val="FF3300"/>
                </a:solidFill>
              </a:rPr>
              <a:t>s x </a:t>
            </a:r>
            <a:r>
              <a:rPr lang="en-GB" altLang="en-US" sz="6000" b="1" dirty="0" err="1">
                <a:solidFill>
                  <a:srgbClr val="FF3300"/>
                </a:solidFill>
              </a:rPr>
              <a:t>sh</a:t>
            </a:r>
            <a:r>
              <a:rPr lang="en-GB" altLang="en-US" sz="6000" b="1" dirty="0"/>
              <a:t> and </a:t>
            </a:r>
            <a:r>
              <a:rPr lang="en-GB" altLang="en-US" sz="6000" b="1" dirty="0" err="1">
                <a:solidFill>
                  <a:srgbClr val="FF3300"/>
                </a:solidFill>
              </a:rPr>
              <a:t>ch</a:t>
            </a:r>
            <a:endParaRPr lang="en-US" sz="6000" b="1" dirty="0"/>
          </a:p>
        </p:txBody>
      </p:sp>
    </p:spTree>
    <p:extLst>
      <p:ext uri="{BB962C8B-B14F-4D97-AF65-F5344CB8AC3E}">
        <p14:creationId xmlns:p14="http://schemas.microsoft.com/office/powerpoint/2010/main" val="2884454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477265" y="1701800"/>
            <a:ext cx="2535935" cy="4596558"/>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a:pPr>
            <a:r>
              <a:rPr lang="en-GB" altLang="en-US" sz="3600" dirty="0"/>
              <a:t>Animal</a:t>
            </a:r>
          </a:p>
          <a:p>
            <a:pPr marL="533400" indent="-533400">
              <a:buFontTx/>
              <a:buAutoNum type="arabicPeriod"/>
            </a:pPr>
            <a:r>
              <a:rPr lang="en-GB" altLang="en-US" sz="3600" dirty="0"/>
              <a:t>Watch</a:t>
            </a:r>
          </a:p>
          <a:p>
            <a:pPr marL="533400" indent="-533400">
              <a:buFontTx/>
              <a:buAutoNum type="arabicPeriod"/>
            </a:pPr>
            <a:r>
              <a:rPr lang="en-GB" altLang="en-US" sz="3600" dirty="0"/>
              <a:t>Branch</a:t>
            </a:r>
          </a:p>
          <a:p>
            <a:pPr marL="533400" indent="-533400">
              <a:buFontTx/>
              <a:buAutoNum type="arabicPeriod"/>
            </a:pPr>
            <a:r>
              <a:rPr lang="en-GB" altLang="en-US" sz="3600" dirty="0"/>
              <a:t>Bush</a:t>
            </a:r>
          </a:p>
          <a:p>
            <a:pPr marL="533400" indent="-533400">
              <a:buFontTx/>
              <a:buAutoNum type="arabicPeriod"/>
            </a:pPr>
            <a:r>
              <a:rPr lang="en-GB" altLang="en-US" sz="3600" dirty="0"/>
              <a:t>Nephew</a:t>
            </a:r>
          </a:p>
          <a:p>
            <a:pPr marL="533400" indent="-533400">
              <a:buFontTx/>
              <a:buAutoNum type="arabicPeriod"/>
            </a:pPr>
            <a:r>
              <a:rPr lang="en-GB" altLang="en-US" sz="3600" dirty="0"/>
              <a:t>Match</a:t>
            </a:r>
          </a:p>
          <a:p>
            <a:pPr marL="533400" indent="-533400">
              <a:buFontTx/>
              <a:buAutoNum type="arabicPeriod"/>
            </a:pPr>
            <a:r>
              <a:rPr lang="en-GB" altLang="en-US" sz="3600" dirty="0"/>
              <a:t>Radish</a:t>
            </a:r>
          </a:p>
          <a:p>
            <a:pPr marL="533400" indent="-533400">
              <a:buFontTx/>
              <a:buAutoNum type="arabicPeriod"/>
            </a:pPr>
            <a:r>
              <a:rPr lang="en-GB" altLang="en-US" sz="3600" dirty="0"/>
              <a:t>Couch</a:t>
            </a:r>
          </a:p>
        </p:txBody>
      </p:sp>
      <p:sp>
        <p:nvSpPr>
          <p:cNvPr id="2" name="Title 1"/>
          <p:cNvSpPr>
            <a:spLocks noGrp="1"/>
          </p:cNvSpPr>
          <p:nvPr>
            <p:ph type="title"/>
          </p:nvPr>
        </p:nvSpPr>
        <p:spPr>
          <a:xfrm>
            <a:off x="1308100" y="663629"/>
            <a:ext cx="5626100" cy="650398"/>
          </a:xfrm>
          <a:prstGeom prst="round2DiagRect">
            <a:avLst/>
          </a:prstGeom>
        </p:spPr>
        <p:txBody>
          <a:bodyPr>
            <a:normAutofit fontScale="90000"/>
          </a:bodyPr>
          <a:lstStyle/>
          <a:p>
            <a:pPr algn="ctr"/>
            <a:r>
              <a:rPr lang="en-US" b="1" dirty="0"/>
              <a:t>Task 12 – Write out the plurals of these nouns:</a:t>
            </a:r>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1701800"/>
            <a:ext cx="2535935" cy="4596558"/>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startAt="9"/>
            </a:pPr>
            <a:r>
              <a:rPr lang="en-GB" altLang="en-US" sz="3600" dirty="0"/>
              <a:t>Moss</a:t>
            </a:r>
          </a:p>
          <a:p>
            <a:pPr marL="533400" indent="-533400">
              <a:buFontTx/>
              <a:buAutoNum type="arabicPeriod" startAt="9"/>
            </a:pPr>
            <a:r>
              <a:rPr lang="en-GB" altLang="en-US" sz="3600" dirty="0"/>
              <a:t>Witch</a:t>
            </a:r>
          </a:p>
          <a:p>
            <a:pPr marL="533400" indent="-533400">
              <a:buFontTx/>
              <a:buAutoNum type="arabicPeriod" startAt="9"/>
            </a:pPr>
            <a:r>
              <a:rPr lang="en-GB" altLang="en-US" sz="3600" dirty="0"/>
              <a:t>Glass</a:t>
            </a:r>
          </a:p>
          <a:p>
            <a:pPr marL="533400" indent="-533400">
              <a:buFontTx/>
              <a:buAutoNum type="arabicPeriod" startAt="9"/>
            </a:pPr>
            <a:r>
              <a:rPr lang="en-GB" altLang="en-US" sz="3600" dirty="0"/>
              <a:t>Wish</a:t>
            </a:r>
          </a:p>
          <a:p>
            <a:pPr marL="533400" indent="-533400">
              <a:buFontTx/>
              <a:buAutoNum type="arabicPeriod" startAt="9"/>
            </a:pPr>
            <a:r>
              <a:rPr lang="en-GB" altLang="en-US" sz="3600" dirty="0"/>
              <a:t>Mattress</a:t>
            </a:r>
          </a:p>
          <a:p>
            <a:pPr marL="533400" indent="-533400">
              <a:buFontTx/>
              <a:buAutoNum type="arabicPeriod" startAt="9"/>
            </a:pPr>
            <a:r>
              <a:rPr lang="en-GB" altLang="en-US" sz="3600" dirty="0"/>
              <a:t>Theatre</a:t>
            </a:r>
          </a:p>
          <a:p>
            <a:pPr marL="533400" indent="-533400">
              <a:buFontTx/>
              <a:buAutoNum type="arabicPeriod" startAt="9"/>
            </a:pPr>
            <a:r>
              <a:rPr lang="en-GB" altLang="en-US" sz="3600" dirty="0"/>
              <a:t>Sausage</a:t>
            </a:r>
          </a:p>
          <a:p>
            <a:pPr marL="533400" indent="-533400">
              <a:buFontTx/>
              <a:buAutoNum type="arabicPeriod" startAt="9"/>
            </a:pPr>
            <a:r>
              <a:rPr lang="en-GB" altLang="en-US" sz="3600" dirty="0"/>
              <a:t>Address</a:t>
            </a:r>
          </a:p>
        </p:txBody>
      </p:sp>
    </p:spTree>
    <p:extLst>
      <p:ext uri="{BB962C8B-B14F-4D97-AF65-F5344CB8AC3E}">
        <p14:creationId xmlns:p14="http://schemas.microsoft.com/office/powerpoint/2010/main" val="214220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477265" y="1701800"/>
            <a:ext cx="2535935" cy="4596558"/>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a:pPr>
            <a:r>
              <a:rPr lang="en-GB" altLang="en-US" sz="3600" dirty="0"/>
              <a:t>Artists</a:t>
            </a:r>
          </a:p>
          <a:p>
            <a:pPr marL="533400" indent="-533400">
              <a:buFontTx/>
              <a:buAutoNum type="arabicPeriod"/>
            </a:pPr>
            <a:r>
              <a:rPr lang="en-GB" altLang="en-US" sz="3600" dirty="0"/>
              <a:t>Writers</a:t>
            </a:r>
          </a:p>
          <a:p>
            <a:pPr marL="533400" indent="-533400">
              <a:buFontTx/>
              <a:buAutoNum type="arabicPeriod"/>
            </a:pPr>
            <a:r>
              <a:rPr lang="en-GB" altLang="en-US" sz="3600" dirty="0"/>
              <a:t>Patches</a:t>
            </a:r>
          </a:p>
          <a:p>
            <a:pPr marL="533400" indent="-533400">
              <a:buFontTx/>
              <a:buAutoNum type="arabicPeriod"/>
            </a:pPr>
            <a:r>
              <a:rPr lang="en-GB" altLang="en-US" sz="3600" dirty="0"/>
              <a:t>Pictures</a:t>
            </a:r>
          </a:p>
          <a:p>
            <a:pPr marL="533400" indent="-533400">
              <a:buFontTx/>
              <a:buAutoNum type="arabicPeriod"/>
            </a:pPr>
            <a:r>
              <a:rPr lang="en-GB" altLang="en-US" sz="3600" dirty="0"/>
              <a:t>Vases</a:t>
            </a:r>
          </a:p>
          <a:p>
            <a:pPr marL="533400" indent="-533400">
              <a:buFontTx/>
              <a:buAutoNum type="arabicPeriod"/>
            </a:pPr>
            <a:r>
              <a:rPr lang="en-GB" altLang="en-US" sz="3600" dirty="0"/>
              <a:t>Shades</a:t>
            </a:r>
          </a:p>
          <a:p>
            <a:pPr marL="533400" indent="-533400">
              <a:buFontTx/>
              <a:buAutoNum type="arabicPeriod"/>
            </a:pPr>
            <a:r>
              <a:rPr lang="en-GB" altLang="en-US" sz="3600" dirty="0"/>
              <a:t>Sashes</a:t>
            </a:r>
          </a:p>
          <a:p>
            <a:pPr marL="533400" indent="-533400">
              <a:buFontTx/>
              <a:buAutoNum type="arabicPeriod"/>
            </a:pPr>
            <a:r>
              <a:rPr lang="en-GB" altLang="en-US" sz="3600" dirty="0"/>
              <a:t>Churches</a:t>
            </a:r>
          </a:p>
        </p:txBody>
      </p:sp>
      <p:sp>
        <p:nvSpPr>
          <p:cNvPr id="2" name="Title 1"/>
          <p:cNvSpPr>
            <a:spLocks noGrp="1"/>
          </p:cNvSpPr>
          <p:nvPr>
            <p:ph type="title"/>
          </p:nvPr>
        </p:nvSpPr>
        <p:spPr>
          <a:xfrm>
            <a:off x="1308100" y="663629"/>
            <a:ext cx="5626100" cy="650398"/>
          </a:xfrm>
          <a:prstGeom prst="round2DiagRect">
            <a:avLst/>
          </a:prstGeom>
        </p:spPr>
        <p:txBody>
          <a:bodyPr>
            <a:normAutofit fontScale="90000"/>
          </a:bodyPr>
          <a:lstStyle/>
          <a:p>
            <a:pPr algn="ctr"/>
            <a:r>
              <a:rPr lang="en-US" b="1" dirty="0"/>
              <a:t>Task 13 – Write out the singular of these nouns:</a:t>
            </a:r>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1701800"/>
            <a:ext cx="2739135" cy="4596558"/>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startAt="9"/>
            </a:pPr>
            <a:r>
              <a:rPr lang="en-GB" altLang="en-US" sz="3600" dirty="0"/>
              <a:t>Gases</a:t>
            </a:r>
          </a:p>
          <a:p>
            <a:pPr marL="533400" indent="-533400">
              <a:buFontTx/>
              <a:buAutoNum type="arabicPeriod" startAt="9"/>
            </a:pPr>
            <a:r>
              <a:rPr lang="en-GB" altLang="en-US" sz="3600" dirty="0"/>
              <a:t>Scratches</a:t>
            </a:r>
          </a:p>
          <a:p>
            <a:pPr marL="533400" indent="-533400">
              <a:buFontTx/>
              <a:buAutoNum type="arabicPeriod" startAt="9"/>
            </a:pPr>
            <a:r>
              <a:rPr lang="en-GB" altLang="en-US" sz="3600" dirty="0"/>
              <a:t>Foxes</a:t>
            </a:r>
          </a:p>
          <a:p>
            <a:pPr marL="533400" indent="-533400">
              <a:buFontTx/>
              <a:buAutoNum type="arabicPeriod" startAt="9"/>
            </a:pPr>
            <a:r>
              <a:rPr lang="en-GB" altLang="en-US" sz="3600" dirty="0"/>
              <a:t>Stitches</a:t>
            </a:r>
          </a:p>
          <a:p>
            <a:pPr marL="533400" indent="-533400">
              <a:buFontTx/>
              <a:buAutoNum type="arabicPeriod" startAt="9"/>
            </a:pPr>
            <a:r>
              <a:rPr lang="en-GB" altLang="en-US" sz="3600" dirty="0"/>
              <a:t>Houses</a:t>
            </a:r>
          </a:p>
          <a:p>
            <a:pPr marL="533400" indent="-533400">
              <a:buFontTx/>
              <a:buAutoNum type="arabicPeriod" startAt="9"/>
            </a:pPr>
            <a:r>
              <a:rPr lang="en-GB" altLang="en-US" sz="3600" dirty="0"/>
              <a:t>Taxes</a:t>
            </a:r>
          </a:p>
          <a:p>
            <a:pPr marL="533400" indent="-533400">
              <a:buFontTx/>
              <a:buAutoNum type="arabicPeriod" startAt="9"/>
            </a:pPr>
            <a:r>
              <a:rPr lang="en-GB" altLang="en-US" sz="3600" dirty="0"/>
              <a:t>Dresses</a:t>
            </a:r>
          </a:p>
          <a:p>
            <a:pPr marL="533400" indent="-533400">
              <a:buFontTx/>
              <a:buAutoNum type="arabicPeriod" startAt="9"/>
            </a:pPr>
            <a:r>
              <a:rPr lang="en-GB" altLang="en-US" sz="3600" dirty="0"/>
              <a:t>Nieces</a:t>
            </a:r>
          </a:p>
        </p:txBody>
      </p:sp>
    </p:spTree>
    <p:extLst>
      <p:ext uri="{BB962C8B-B14F-4D97-AF65-F5344CB8AC3E}">
        <p14:creationId xmlns:p14="http://schemas.microsoft.com/office/powerpoint/2010/main" val="3369512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180214"/>
            <a:ext cx="8225536" cy="5372144"/>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b="1" dirty="0">
                <a:solidFill>
                  <a:srgbClr val="C00000"/>
                </a:solidFill>
              </a:rPr>
              <a:t>Write out the following sentences, changing every noun to plural.</a:t>
            </a:r>
          </a:p>
          <a:p>
            <a:endParaRPr lang="en-GB" altLang="en-US" sz="2800" b="1" dirty="0">
              <a:solidFill>
                <a:srgbClr val="C00000"/>
              </a:solidFill>
            </a:endParaRPr>
          </a:p>
          <a:p>
            <a:pPr marL="609600" indent="-609600">
              <a:lnSpc>
                <a:spcPct val="80000"/>
              </a:lnSpc>
              <a:buFontTx/>
              <a:buAutoNum type="alphaLcPeriod"/>
            </a:pPr>
            <a:r>
              <a:rPr lang="en-GB" altLang="en-US" sz="2800" dirty="0"/>
              <a:t>The rabbit runs away from the dog.</a:t>
            </a:r>
          </a:p>
          <a:p>
            <a:pPr marL="609600" indent="-609600">
              <a:lnSpc>
                <a:spcPct val="80000"/>
              </a:lnSpc>
              <a:buFontTx/>
              <a:buAutoNum type="alphaLcPeriod"/>
            </a:pPr>
            <a:r>
              <a:rPr lang="en-GB" altLang="en-US" sz="2800" dirty="0"/>
              <a:t>The girl wears a blue dress.</a:t>
            </a:r>
          </a:p>
          <a:p>
            <a:pPr marL="609600" indent="-609600">
              <a:lnSpc>
                <a:spcPct val="80000"/>
              </a:lnSpc>
              <a:buFontTx/>
              <a:buAutoNum type="alphaLcPeriod"/>
            </a:pPr>
            <a:r>
              <a:rPr lang="en-GB" altLang="en-US" sz="2800" dirty="0"/>
              <a:t>I keep the bird in a cage.</a:t>
            </a:r>
          </a:p>
          <a:p>
            <a:pPr marL="609600" indent="-609600">
              <a:lnSpc>
                <a:spcPct val="80000"/>
              </a:lnSpc>
              <a:buFontTx/>
              <a:buAutoNum type="alphaLcPeriod"/>
            </a:pPr>
            <a:r>
              <a:rPr lang="en-GB" altLang="en-US" sz="2800" dirty="0"/>
              <a:t>The priest spoke to the prince.</a:t>
            </a:r>
          </a:p>
          <a:p>
            <a:pPr marL="609600" indent="-609600">
              <a:lnSpc>
                <a:spcPct val="80000"/>
              </a:lnSpc>
              <a:buFontTx/>
              <a:buAutoNum type="alphaLcPeriod"/>
            </a:pPr>
            <a:r>
              <a:rPr lang="en-GB" altLang="en-US" sz="2800" dirty="0"/>
              <a:t>The reporter spoke to the princess.</a:t>
            </a:r>
          </a:p>
          <a:p>
            <a:pPr marL="609600" indent="-609600">
              <a:lnSpc>
                <a:spcPct val="80000"/>
              </a:lnSpc>
              <a:buFontTx/>
              <a:buAutoNum type="alphaLcPeriod"/>
            </a:pPr>
            <a:r>
              <a:rPr lang="en-GB" altLang="en-US" sz="2800" dirty="0"/>
              <a:t>The waitress served the tycoon.</a:t>
            </a:r>
          </a:p>
          <a:p>
            <a:pPr marL="609600" indent="-609600">
              <a:lnSpc>
                <a:spcPct val="80000"/>
              </a:lnSpc>
              <a:buFontTx/>
              <a:buAutoNum type="alphaLcPeriod"/>
            </a:pPr>
            <a:r>
              <a:rPr lang="en-GB" altLang="en-US" sz="2800" dirty="0"/>
              <a:t>The actress carried a bag.</a:t>
            </a:r>
          </a:p>
          <a:p>
            <a:pPr marL="609600" indent="-609600">
              <a:lnSpc>
                <a:spcPct val="80000"/>
              </a:lnSpc>
              <a:buFontTx/>
              <a:buAutoNum type="alphaLcPeriod"/>
            </a:pPr>
            <a:r>
              <a:rPr lang="en-GB" altLang="en-US" sz="2800" dirty="0"/>
              <a:t>The ship struck the rock.</a:t>
            </a:r>
          </a:p>
          <a:p>
            <a:pPr marL="609600" indent="-609600">
              <a:lnSpc>
                <a:spcPct val="80000"/>
              </a:lnSpc>
              <a:buFontTx/>
              <a:buAutoNum type="alphaLcPeriod"/>
            </a:pPr>
            <a:r>
              <a:rPr lang="en-GB" altLang="en-US" sz="2800" dirty="0"/>
              <a:t>The glass had a scratch.</a:t>
            </a:r>
          </a:p>
          <a:p>
            <a:pPr marL="609600" indent="-609600">
              <a:lnSpc>
                <a:spcPct val="80000"/>
              </a:lnSpc>
              <a:buFontTx/>
              <a:buAutoNum type="alphaLcPeriod"/>
            </a:pPr>
            <a:r>
              <a:rPr lang="en-GB" altLang="en-US" sz="2800" dirty="0"/>
              <a:t>The lioness has a cub.</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14 – Sentence work</a:t>
            </a:r>
          </a:p>
        </p:txBody>
      </p:sp>
    </p:spTree>
    <p:extLst>
      <p:ext uri="{BB962C8B-B14F-4D97-AF65-F5344CB8AC3E}">
        <p14:creationId xmlns:p14="http://schemas.microsoft.com/office/powerpoint/2010/main" val="173090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dirty="0"/>
              <a:t>The plural of  nouns which end with </a:t>
            </a:r>
            <a:r>
              <a:rPr lang="en-GB" altLang="en-US" sz="2800" dirty="0">
                <a:solidFill>
                  <a:srgbClr val="FF3300"/>
                </a:solidFill>
              </a:rPr>
              <a:t>y</a:t>
            </a:r>
          </a:p>
          <a:p>
            <a:r>
              <a:rPr lang="en-GB" altLang="en-US" sz="2800" dirty="0"/>
              <a:t>   If a singular noun ends in y, look at the letter before the y; if it is a </a:t>
            </a:r>
            <a:r>
              <a:rPr lang="en-GB" altLang="en-US" sz="2800" i="1" dirty="0"/>
              <a:t>consonant</a:t>
            </a:r>
            <a:r>
              <a:rPr lang="en-GB" altLang="en-US" sz="2800" dirty="0"/>
              <a:t>, change the </a:t>
            </a:r>
            <a:r>
              <a:rPr lang="en-GB" altLang="en-US" sz="2800" dirty="0">
                <a:solidFill>
                  <a:srgbClr val="FF3300"/>
                </a:solidFill>
              </a:rPr>
              <a:t>y</a:t>
            </a:r>
            <a:r>
              <a:rPr lang="en-GB" altLang="en-US" sz="2800" dirty="0"/>
              <a:t> to </a:t>
            </a:r>
            <a:r>
              <a:rPr lang="en-GB" altLang="en-US" sz="2800" dirty="0" err="1">
                <a:solidFill>
                  <a:srgbClr val="FF3300"/>
                </a:solidFill>
              </a:rPr>
              <a:t>i</a:t>
            </a:r>
            <a:r>
              <a:rPr lang="en-GB" altLang="en-US" sz="2800" dirty="0"/>
              <a:t> and add </a:t>
            </a:r>
            <a:r>
              <a:rPr lang="en-GB" altLang="en-US" sz="2800" dirty="0" err="1">
                <a:solidFill>
                  <a:srgbClr val="FF3300"/>
                </a:solidFill>
              </a:rPr>
              <a:t>es</a:t>
            </a:r>
            <a:r>
              <a:rPr lang="en-GB" altLang="en-US" sz="2800" dirty="0"/>
              <a:t> to form the plural, for example:</a:t>
            </a:r>
          </a:p>
          <a:p>
            <a:r>
              <a:rPr lang="en-GB" altLang="en-US" sz="2800" dirty="0"/>
              <a:t>  	 bab</a:t>
            </a:r>
            <a:r>
              <a:rPr lang="en-GB" altLang="en-US" sz="2800" dirty="0">
                <a:solidFill>
                  <a:srgbClr val="FF3300"/>
                </a:solidFill>
              </a:rPr>
              <a:t>y</a:t>
            </a:r>
            <a:r>
              <a:rPr lang="en-GB" altLang="en-US" sz="2800" dirty="0"/>
              <a:t> </a:t>
            </a:r>
          </a:p>
          <a:p>
            <a:r>
              <a:rPr lang="en-GB" altLang="en-US" sz="2800" dirty="0"/>
              <a:t>   	bab</a:t>
            </a:r>
            <a:r>
              <a:rPr lang="en-GB" altLang="en-US" sz="2800" dirty="0">
                <a:solidFill>
                  <a:srgbClr val="FF3300"/>
                </a:solidFill>
              </a:rPr>
              <a:t>ies</a:t>
            </a:r>
          </a:p>
          <a:p>
            <a:r>
              <a:rPr lang="en-GB" altLang="en-US" sz="2800" dirty="0"/>
              <a:t>If the letter before the y is a </a:t>
            </a:r>
            <a:r>
              <a:rPr lang="en-GB" altLang="en-US" sz="2800" i="1" dirty="0"/>
              <a:t>vowel</a:t>
            </a:r>
            <a:r>
              <a:rPr lang="en-GB" altLang="en-US" sz="2800" dirty="0"/>
              <a:t>, just add s as usual, for example: </a:t>
            </a:r>
          </a:p>
          <a:p>
            <a:r>
              <a:rPr lang="en-GB" altLang="en-US" sz="2800" dirty="0">
                <a:solidFill>
                  <a:srgbClr val="FF3300"/>
                </a:solidFill>
              </a:rPr>
              <a:t>	ke</a:t>
            </a:r>
            <a:r>
              <a:rPr lang="en-GB" altLang="en-US" sz="2800" dirty="0"/>
              <a:t>y + </a:t>
            </a:r>
            <a:r>
              <a:rPr lang="en-GB" altLang="en-US" sz="2800" dirty="0">
                <a:solidFill>
                  <a:srgbClr val="FF3300"/>
                </a:solidFill>
              </a:rPr>
              <a:t>s</a:t>
            </a:r>
            <a:r>
              <a:rPr lang="en-GB" altLang="en-US" sz="2800" dirty="0"/>
              <a:t> = keys     tr</a:t>
            </a:r>
            <a:r>
              <a:rPr lang="en-GB" altLang="en-US" sz="2800" dirty="0">
                <a:solidFill>
                  <a:srgbClr val="FF3300"/>
                </a:solidFill>
              </a:rPr>
              <a:t>a</a:t>
            </a:r>
            <a:r>
              <a:rPr lang="en-GB" altLang="en-US" sz="2800" dirty="0"/>
              <a:t>y + </a:t>
            </a:r>
            <a:r>
              <a:rPr lang="en-GB" altLang="en-US" sz="2800" dirty="0">
                <a:solidFill>
                  <a:srgbClr val="FF3300"/>
                </a:solidFill>
              </a:rPr>
              <a:t>s</a:t>
            </a:r>
            <a:r>
              <a:rPr lang="en-GB" altLang="en-US" sz="2800" dirty="0"/>
              <a:t> = trays</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More unusual plurals</a:t>
            </a:r>
          </a:p>
        </p:txBody>
      </p:sp>
    </p:spTree>
    <p:extLst>
      <p:ext uri="{BB962C8B-B14F-4D97-AF65-F5344CB8AC3E}">
        <p14:creationId xmlns:p14="http://schemas.microsoft.com/office/powerpoint/2010/main" val="2090036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42365" y="1701800"/>
            <a:ext cx="25359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lnSpc>
                <a:spcPct val="80000"/>
              </a:lnSpc>
              <a:buFontTx/>
              <a:buAutoNum type="arabicPeriod"/>
            </a:pPr>
            <a:r>
              <a:rPr lang="en-GB" altLang="en-US" sz="3200" dirty="0"/>
              <a:t>Fly</a:t>
            </a:r>
          </a:p>
          <a:p>
            <a:pPr marL="533400" indent="-533400">
              <a:lnSpc>
                <a:spcPct val="80000"/>
              </a:lnSpc>
              <a:buFontTx/>
              <a:buAutoNum type="arabicPeriod"/>
            </a:pPr>
            <a:r>
              <a:rPr lang="en-GB" altLang="en-US" sz="3200" dirty="0"/>
              <a:t>Day</a:t>
            </a:r>
          </a:p>
          <a:p>
            <a:pPr marL="533400" indent="-533400">
              <a:lnSpc>
                <a:spcPct val="80000"/>
              </a:lnSpc>
              <a:buFontTx/>
              <a:buAutoNum type="arabicPeriod"/>
            </a:pPr>
            <a:r>
              <a:rPr lang="en-GB" altLang="en-US" sz="3200" dirty="0"/>
              <a:t>Daisy</a:t>
            </a:r>
          </a:p>
          <a:p>
            <a:pPr marL="533400" indent="-533400">
              <a:lnSpc>
                <a:spcPct val="80000"/>
              </a:lnSpc>
              <a:buFontTx/>
              <a:buAutoNum type="arabicPeriod"/>
            </a:pPr>
            <a:r>
              <a:rPr lang="en-GB" altLang="en-US" sz="3200" dirty="0"/>
              <a:t>Alley</a:t>
            </a:r>
          </a:p>
          <a:p>
            <a:pPr marL="533400" indent="-533400">
              <a:lnSpc>
                <a:spcPct val="80000"/>
              </a:lnSpc>
              <a:buFontTx/>
              <a:buAutoNum type="arabicPeriod"/>
            </a:pPr>
            <a:r>
              <a:rPr lang="en-GB" altLang="en-US" sz="3200" dirty="0"/>
              <a:t>Story</a:t>
            </a:r>
          </a:p>
          <a:p>
            <a:pPr marL="533400" indent="-533400">
              <a:lnSpc>
                <a:spcPct val="80000"/>
              </a:lnSpc>
              <a:buFontTx/>
              <a:buAutoNum type="arabicPeriod"/>
            </a:pPr>
            <a:r>
              <a:rPr lang="en-GB" altLang="en-US" sz="3200" dirty="0"/>
              <a:t>Berry</a:t>
            </a:r>
          </a:p>
          <a:p>
            <a:pPr marL="533400" indent="-533400">
              <a:lnSpc>
                <a:spcPct val="80000"/>
              </a:lnSpc>
              <a:buFontTx/>
              <a:buAutoNum type="arabicPeriod"/>
            </a:pPr>
            <a:r>
              <a:rPr lang="en-GB" altLang="en-US" sz="3200" dirty="0"/>
              <a:t>Diary</a:t>
            </a:r>
          </a:p>
          <a:p>
            <a:pPr marL="533400" indent="-533400">
              <a:lnSpc>
                <a:spcPct val="80000"/>
              </a:lnSpc>
              <a:buFontTx/>
              <a:buAutoNum type="arabicPeriod"/>
            </a:pPr>
            <a:r>
              <a:rPr lang="en-GB" altLang="en-US" sz="3200" dirty="0"/>
              <a:t>Dairy</a:t>
            </a:r>
          </a:p>
          <a:p>
            <a:pPr marL="533400" indent="-533400">
              <a:lnSpc>
                <a:spcPct val="80000"/>
              </a:lnSpc>
              <a:buFontTx/>
              <a:buAutoNum type="arabicPeriod"/>
            </a:pPr>
            <a:r>
              <a:rPr lang="en-GB" altLang="en-US" sz="3200" dirty="0"/>
              <a:t>Chimney</a:t>
            </a:r>
          </a:p>
          <a:p>
            <a:pPr marL="533400" indent="-533400">
              <a:lnSpc>
                <a:spcPct val="80000"/>
              </a:lnSpc>
              <a:buFontTx/>
              <a:buAutoNum type="arabicPeriod"/>
            </a:pPr>
            <a:r>
              <a:rPr lang="en-GB" altLang="en-US" sz="3200" dirty="0"/>
              <a:t>Storey</a:t>
            </a:r>
          </a:p>
          <a:p>
            <a:pPr marL="533400" indent="-533400">
              <a:lnSpc>
                <a:spcPct val="80000"/>
              </a:lnSpc>
              <a:buFontTx/>
              <a:buAutoNum type="arabicPeriod"/>
            </a:pPr>
            <a:r>
              <a:rPr lang="en-GB" altLang="en-US" sz="3200" dirty="0"/>
              <a:t>Family</a:t>
            </a:r>
          </a:p>
          <a:p>
            <a:pPr marL="533400" indent="-533400">
              <a:lnSpc>
                <a:spcPct val="80000"/>
              </a:lnSpc>
              <a:buFontTx/>
              <a:buAutoNum type="arabicPeriod"/>
            </a:pPr>
            <a:r>
              <a:rPr lang="en-GB" altLang="en-US" sz="3200" dirty="0"/>
              <a:t>Journey</a:t>
            </a:r>
          </a:p>
        </p:txBody>
      </p:sp>
      <p:sp>
        <p:nvSpPr>
          <p:cNvPr id="2" name="Title 1"/>
          <p:cNvSpPr>
            <a:spLocks noGrp="1"/>
          </p:cNvSpPr>
          <p:nvPr>
            <p:ph type="title"/>
          </p:nvPr>
        </p:nvSpPr>
        <p:spPr>
          <a:xfrm>
            <a:off x="645415" y="663629"/>
            <a:ext cx="7505700" cy="650398"/>
          </a:xfrm>
          <a:prstGeom prst="round2DiagRect">
            <a:avLst/>
          </a:prstGeom>
        </p:spPr>
        <p:txBody>
          <a:bodyPr>
            <a:normAutofit fontScale="90000"/>
          </a:bodyPr>
          <a:lstStyle/>
          <a:p>
            <a:pPr algn="ctr"/>
            <a:r>
              <a:rPr lang="en-US" b="1" dirty="0"/>
              <a:t>Task 15 – Write out the plural of these nouns ending in y:</a:t>
            </a:r>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1701800"/>
            <a:ext cx="30439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lnSpc>
                <a:spcPct val="80000"/>
              </a:lnSpc>
              <a:buFontTx/>
              <a:buAutoNum type="arabicPeriod" startAt="13"/>
            </a:pPr>
            <a:r>
              <a:rPr lang="en-GB" altLang="en-US" sz="3200" dirty="0"/>
              <a:t>Abbey</a:t>
            </a:r>
          </a:p>
          <a:p>
            <a:pPr marL="457200" indent="-457200">
              <a:lnSpc>
                <a:spcPct val="80000"/>
              </a:lnSpc>
              <a:buFontTx/>
              <a:buAutoNum type="arabicPeriod" startAt="13"/>
            </a:pPr>
            <a:r>
              <a:rPr lang="en-GB" altLang="en-US" sz="3200" dirty="0"/>
              <a:t>Library</a:t>
            </a:r>
          </a:p>
          <a:p>
            <a:pPr marL="457200" indent="-457200">
              <a:lnSpc>
                <a:spcPct val="80000"/>
              </a:lnSpc>
              <a:buFontTx/>
              <a:buAutoNum type="arabicPeriod" startAt="13"/>
            </a:pPr>
            <a:r>
              <a:rPr lang="en-GB" altLang="en-US" sz="3200" dirty="0"/>
              <a:t>Quay</a:t>
            </a:r>
          </a:p>
          <a:p>
            <a:pPr marL="457200" indent="-457200">
              <a:lnSpc>
                <a:spcPct val="80000"/>
              </a:lnSpc>
              <a:buFontTx/>
              <a:buAutoNum type="arabicPeriod" startAt="13"/>
            </a:pPr>
            <a:r>
              <a:rPr lang="en-GB" altLang="en-US" sz="3200" dirty="0"/>
              <a:t>Melody</a:t>
            </a:r>
          </a:p>
          <a:p>
            <a:pPr marL="457200" indent="-457200">
              <a:lnSpc>
                <a:spcPct val="80000"/>
              </a:lnSpc>
              <a:buFontTx/>
              <a:buAutoNum type="arabicPeriod" startAt="13"/>
            </a:pPr>
            <a:r>
              <a:rPr lang="en-GB" altLang="en-US" sz="3200" dirty="0"/>
              <a:t>Gallery</a:t>
            </a:r>
          </a:p>
          <a:p>
            <a:pPr marL="457200" indent="-457200">
              <a:lnSpc>
                <a:spcPct val="80000"/>
              </a:lnSpc>
              <a:buFontTx/>
              <a:buAutoNum type="arabicPeriod" startAt="13"/>
            </a:pPr>
            <a:r>
              <a:rPr lang="en-GB" altLang="en-US" sz="3200" dirty="0"/>
              <a:t>Lorry</a:t>
            </a:r>
          </a:p>
          <a:p>
            <a:pPr marL="457200" indent="-457200">
              <a:lnSpc>
                <a:spcPct val="80000"/>
              </a:lnSpc>
              <a:buFontTx/>
              <a:buAutoNum type="arabicPeriod" startAt="13"/>
            </a:pPr>
            <a:r>
              <a:rPr lang="en-GB" altLang="en-US" sz="3200" dirty="0"/>
              <a:t>Donkey</a:t>
            </a:r>
          </a:p>
          <a:p>
            <a:pPr marL="457200" indent="-457200">
              <a:lnSpc>
                <a:spcPct val="80000"/>
              </a:lnSpc>
              <a:buFontTx/>
              <a:buAutoNum type="arabicPeriod" startAt="13"/>
            </a:pPr>
            <a:r>
              <a:rPr lang="en-GB" altLang="en-US" sz="3200" dirty="0"/>
              <a:t>Salary</a:t>
            </a:r>
          </a:p>
          <a:p>
            <a:pPr marL="457200" indent="-457200">
              <a:lnSpc>
                <a:spcPct val="80000"/>
              </a:lnSpc>
              <a:buFontTx/>
              <a:buAutoNum type="arabicPeriod" startAt="13"/>
            </a:pPr>
            <a:r>
              <a:rPr lang="en-GB" altLang="en-US" sz="3200" dirty="0"/>
              <a:t>Monastery</a:t>
            </a:r>
          </a:p>
          <a:p>
            <a:pPr marL="457200" indent="-457200">
              <a:lnSpc>
                <a:spcPct val="80000"/>
              </a:lnSpc>
              <a:buFontTx/>
              <a:buAutoNum type="arabicPeriod" startAt="13"/>
            </a:pPr>
            <a:r>
              <a:rPr lang="en-GB" altLang="en-US" sz="3200" dirty="0"/>
              <a:t>Monkey</a:t>
            </a:r>
          </a:p>
          <a:p>
            <a:pPr marL="457200" indent="-457200">
              <a:lnSpc>
                <a:spcPct val="80000"/>
              </a:lnSpc>
              <a:buFontTx/>
              <a:buAutoNum type="arabicPeriod" startAt="13"/>
            </a:pPr>
            <a:r>
              <a:rPr lang="en-GB" altLang="en-US" sz="3200" dirty="0"/>
              <a:t>Quarry</a:t>
            </a:r>
          </a:p>
          <a:p>
            <a:pPr marL="457200" indent="-457200">
              <a:lnSpc>
                <a:spcPct val="80000"/>
              </a:lnSpc>
              <a:buFontTx/>
              <a:buAutoNum type="arabicPeriod" startAt="13"/>
            </a:pPr>
            <a:r>
              <a:rPr lang="en-GB" altLang="en-US" sz="3200" dirty="0"/>
              <a:t>Holiday</a:t>
            </a:r>
          </a:p>
        </p:txBody>
      </p:sp>
    </p:spTree>
    <p:extLst>
      <p:ext uri="{BB962C8B-B14F-4D97-AF65-F5344CB8AC3E}">
        <p14:creationId xmlns:p14="http://schemas.microsoft.com/office/powerpoint/2010/main" val="229487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2800" dirty="0"/>
              <a:t>If the singular noun ends in </a:t>
            </a:r>
            <a:r>
              <a:rPr lang="en-GB" altLang="en-US" sz="2800" dirty="0">
                <a:solidFill>
                  <a:srgbClr val="FF3300"/>
                </a:solidFill>
              </a:rPr>
              <a:t>o,</a:t>
            </a:r>
            <a:r>
              <a:rPr lang="en-GB" altLang="en-US" sz="2800" dirty="0"/>
              <a:t> look at the letter before the o to make the plural; if it is a consonant, add the two letters </a:t>
            </a:r>
            <a:r>
              <a:rPr lang="en-GB" altLang="en-US" sz="2800" dirty="0" err="1">
                <a:solidFill>
                  <a:srgbClr val="FF3300"/>
                </a:solidFill>
              </a:rPr>
              <a:t>es</a:t>
            </a:r>
            <a:r>
              <a:rPr lang="en-GB" altLang="en-US" sz="2800" dirty="0">
                <a:solidFill>
                  <a:srgbClr val="FF3300"/>
                </a:solidFill>
              </a:rPr>
              <a:t>,</a:t>
            </a:r>
            <a:r>
              <a:rPr lang="en-GB" altLang="en-US" sz="2800" dirty="0"/>
              <a:t> for example:</a:t>
            </a:r>
          </a:p>
          <a:p>
            <a:pPr>
              <a:lnSpc>
                <a:spcPct val="90000"/>
              </a:lnSpc>
            </a:pPr>
            <a:r>
              <a:rPr lang="en-GB" altLang="en-US" sz="2800" dirty="0"/>
              <a:t>     ech</a:t>
            </a:r>
            <a:r>
              <a:rPr lang="en-GB" altLang="en-US" sz="2800" dirty="0">
                <a:solidFill>
                  <a:srgbClr val="FF3300"/>
                </a:solidFill>
              </a:rPr>
              <a:t>o</a:t>
            </a:r>
            <a:r>
              <a:rPr lang="en-GB" altLang="en-US" sz="2800" dirty="0"/>
              <a:t> + </a:t>
            </a:r>
            <a:r>
              <a:rPr lang="en-GB" altLang="en-US" sz="2800" dirty="0" err="1">
                <a:solidFill>
                  <a:srgbClr val="FF3300"/>
                </a:solidFill>
              </a:rPr>
              <a:t>es</a:t>
            </a:r>
            <a:r>
              <a:rPr lang="en-GB" altLang="en-US" sz="2800" dirty="0"/>
              <a:t> = echoes</a:t>
            </a:r>
          </a:p>
          <a:p>
            <a:pPr>
              <a:lnSpc>
                <a:spcPct val="90000"/>
              </a:lnSpc>
            </a:pPr>
            <a:r>
              <a:rPr lang="en-GB" altLang="en-US" sz="2800" dirty="0"/>
              <a:t>     her</a:t>
            </a:r>
            <a:r>
              <a:rPr lang="en-GB" altLang="en-US" sz="2800" dirty="0">
                <a:solidFill>
                  <a:srgbClr val="FF3300"/>
                </a:solidFill>
              </a:rPr>
              <a:t>o</a:t>
            </a:r>
            <a:r>
              <a:rPr lang="en-GB" altLang="en-US" sz="2800" dirty="0"/>
              <a:t> + </a:t>
            </a:r>
            <a:r>
              <a:rPr lang="en-GB" altLang="en-US" sz="2800" dirty="0" err="1">
                <a:solidFill>
                  <a:srgbClr val="FF3300"/>
                </a:solidFill>
              </a:rPr>
              <a:t>es</a:t>
            </a:r>
            <a:r>
              <a:rPr lang="en-GB" altLang="en-US" sz="2800" dirty="0"/>
              <a:t> = heroes</a:t>
            </a:r>
          </a:p>
          <a:p>
            <a:pPr>
              <a:lnSpc>
                <a:spcPct val="90000"/>
              </a:lnSpc>
            </a:pPr>
            <a:r>
              <a:rPr lang="en-GB" altLang="en-US" sz="2800" dirty="0"/>
              <a:t>There are a few exceptions to this rule, for example: piano &gt; pianos, solo &gt; solos, halo &gt; halos</a:t>
            </a:r>
          </a:p>
        </p:txBody>
      </p:sp>
      <p:sp>
        <p:nvSpPr>
          <p:cNvPr id="2" name="Title 1"/>
          <p:cNvSpPr>
            <a:spLocks noGrp="1"/>
          </p:cNvSpPr>
          <p:nvPr>
            <p:ph type="title"/>
          </p:nvPr>
        </p:nvSpPr>
        <p:spPr>
          <a:xfrm>
            <a:off x="362722" y="338430"/>
            <a:ext cx="6622278" cy="1225194"/>
          </a:xfrm>
          <a:prstGeom prst="round2DiagRect">
            <a:avLst/>
          </a:prstGeom>
        </p:spPr>
        <p:txBody>
          <a:bodyPr>
            <a:normAutofit fontScale="90000"/>
          </a:bodyPr>
          <a:lstStyle/>
          <a:p>
            <a:r>
              <a:rPr lang="en-GB" altLang="en-US" sz="6000" b="1" dirty="0"/>
              <a:t>The plural of words ending with </a:t>
            </a:r>
            <a:r>
              <a:rPr lang="en-GB" altLang="en-US" sz="6000" b="1" dirty="0">
                <a:solidFill>
                  <a:srgbClr val="FF3300"/>
                </a:solidFill>
              </a:rPr>
              <a:t>o</a:t>
            </a:r>
            <a:endParaRPr lang="en-US" sz="6000" b="1" dirty="0"/>
          </a:p>
        </p:txBody>
      </p:sp>
    </p:spTree>
    <p:extLst>
      <p:ext uri="{BB962C8B-B14F-4D97-AF65-F5344CB8AC3E}">
        <p14:creationId xmlns:p14="http://schemas.microsoft.com/office/powerpoint/2010/main" val="69366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b="1" u="sng" dirty="0"/>
              <a:t>The purpose of grammar</a:t>
            </a:r>
            <a:endParaRPr lang="en-GB" sz="3200" dirty="0"/>
          </a:p>
          <a:p>
            <a:r>
              <a:rPr lang="en-GB" sz="3200" dirty="0"/>
              <a:t>Words are the </a:t>
            </a:r>
            <a:r>
              <a:rPr lang="en-GB" sz="3200" b="1" dirty="0"/>
              <a:t>building blocks </a:t>
            </a:r>
            <a:r>
              <a:rPr lang="en-GB" sz="3200" dirty="0"/>
              <a:t>of language. Grammar is a set of rules that determines how these building blocks can be put together in different combinations to create well-formed phrases, clauses and sentences. </a:t>
            </a:r>
          </a:p>
          <a:p>
            <a:endParaRPr lang="en-GB" sz="3200" dirty="0"/>
          </a:p>
          <a:p>
            <a:endParaRPr lang="en-GB" sz="3200" dirty="0"/>
          </a:p>
          <a:p>
            <a:r>
              <a:rPr lang="en-GB" sz="3200" dirty="0"/>
              <a:t>Without grammar, we couldn’t </a:t>
            </a:r>
          </a:p>
          <a:p>
            <a:r>
              <a:rPr lang="en-GB" sz="3200" dirty="0"/>
              <a:t>understand each other. </a:t>
            </a:r>
          </a:p>
        </p:txBody>
      </p:sp>
      <p:pic>
        <p:nvPicPr>
          <p:cNvPr id="6" name="Picture 5">
            <a:extLst>
              <a:ext uri="{FF2B5EF4-FFF2-40B4-BE49-F238E27FC236}">
                <a16:creationId xmlns:a16="http://schemas.microsoft.com/office/drawing/2014/main" id="{08B0380E-40D2-4FB5-BB60-7FE4AF5FF74C}"/>
              </a:ext>
            </a:extLst>
          </p:cNvPr>
          <p:cNvPicPr>
            <a:picLocks noChangeAspect="1"/>
          </p:cNvPicPr>
          <p:nvPr/>
        </p:nvPicPr>
        <p:blipFill>
          <a:blip r:embed="rId2"/>
          <a:stretch>
            <a:fillRect/>
          </a:stretch>
        </p:blipFill>
        <p:spPr>
          <a:xfrm>
            <a:off x="6283381" y="3635158"/>
            <a:ext cx="2084797" cy="2392324"/>
          </a:xfrm>
          <a:prstGeom prst="rect">
            <a:avLst/>
          </a:prstGeom>
        </p:spPr>
      </p:pic>
    </p:spTree>
    <p:extLst>
      <p:ext uri="{BB962C8B-B14F-4D97-AF65-F5344CB8AC3E}">
        <p14:creationId xmlns:p14="http://schemas.microsoft.com/office/powerpoint/2010/main" val="3038218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dirty="0"/>
              <a:t>If the letter </a:t>
            </a:r>
            <a:r>
              <a:rPr lang="en-GB" altLang="en-US" sz="2800" i="1" dirty="0"/>
              <a:t>before</a:t>
            </a:r>
            <a:r>
              <a:rPr lang="en-GB" altLang="en-US" sz="2800" dirty="0"/>
              <a:t> the </a:t>
            </a:r>
            <a:r>
              <a:rPr lang="en-GB" altLang="en-US" sz="2800" dirty="0">
                <a:solidFill>
                  <a:srgbClr val="FF3300"/>
                </a:solidFill>
              </a:rPr>
              <a:t>o</a:t>
            </a:r>
            <a:r>
              <a:rPr lang="en-GB" altLang="en-US" sz="2800" dirty="0"/>
              <a:t> is a </a:t>
            </a:r>
            <a:r>
              <a:rPr lang="en-GB" altLang="en-US" sz="2800" i="1" dirty="0"/>
              <a:t>vowel</a:t>
            </a:r>
            <a:r>
              <a:rPr lang="en-GB" altLang="en-US" sz="2800" dirty="0"/>
              <a:t>, just add the letter </a:t>
            </a:r>
            <a:r>
              <a:rPr lang="en-GB" altLang="en-US" sz="2800" dirty="0">
                <a:solidFill>
                  <a:srgbClr val="FF3300"/>
                </a:solidFill>
              </a:rPr>
              <a:t>s</a:t>
            </a:r>
            <a:r>
              <a:rPr lang="en-GB" altLang="en-US" sz="2800" dirty="0"/>
              <a:t>, for example: </a:t>
            </a:r>
          </a:p>
          <a:p>
            <a:r>
              <a:rPr lang="en-GB" altLang="en-US" sz="2800" dirty="0"/>
              <a:t>     rod</a:t>
            </a:r>
            <a:r>
              <a:rPr lang="en-GB" altLang="en-US" sz="2800" dirty="0">
                <a:solidFill>
                  <a:srgbClr val="FF3300"/>
                </a:solidFill>
              </a:rPr>
              <a:t>e</a:t>
            </a:r>
            <a:r>
              <a:rPr lang="en-GB" altLang="en-US" sz="2800" dirty="0"/>
              <a:t>o + </a:t>
            </a:r>
            <a:r>
              <a:rPr lang="en-GB" altLang="en-US" sz="2800" dirty="0">
                <a:solidFill>
                  <a:srgbClr val="FF3300"/>
                </a:solidFill>
              </a:rPr>
              <a:t>s </a:t>
            </a:r>
            <a:r>
              <a:rPr lang="en-GB" altLang="en-US" sz="2800" dirty="0"/>
              <a:t>= rodeos</a:t>
            </a:r>
          </a:p>
          <a:p>
            <a:r>
              <a:rPr lang="en-GB" altLang="en-US" sz="2800" dirty="0"/>
              <a:t>     rad</a:t>
            </a:r>
            <a:r>
              <a:rPr lang="en-GB" altLang="en-US" sz="2800" dirty="0">
                <a:solidFill>
                  <a:srgbClr val="FF3300"/>
                </a:solidFill>
              </a:rPr>
              <a:t>i</a:t>
            </a:r>
            <a:r>
              <a:rPr lang="en-GB" altLang="en-US" sz="2800" dirty="0"/>
              <a:t>o + </a:t>
            </a:r>
            <a:r>
              <a:rPr lang="en-GB" altLang="en-US" sz="2800" dirty="0">
                <a:solidFill>
                  <a:srgbClr val="FF3300"/>
                </a:solidFill>
              </a:rPr>
              <a:t>s</a:t>
            </a:r>
            <a:r>
              <a:rPr lang="en-GB" altLang="en-US" sz="2800" dirty="0"/>
              <a:t> = radios</a:t>
            </a:r>
          </a:p>
          <a:p>
            <a:pPr>
              <a:lnSpc>
                <a:spcPct val="90000"/>
              </a:lnSpc>
            </a:pPr>
            <a:endParaRPr lang="en-GB" altLang="en-US" sz="2800" dirty="0"/>
          </a:p>
        </p:txBody>
      </p:sp>
      <p:sp>
        <p:nvSpPr>
          <p:cNvPr id="2" name="Title 1"/>
          <p:cNvSpPr>
            <a:spLocks noGrp="1"/>
          </p:cNvSpPr>
          <p:nvPr>
            <p:ph type="title"/>
          </p:nvPr>
        </p:nvSpPr>
        <p:spPr>
          <a:xfrm>
            <a:off x="362722" y="338430"/>
            <a:ext cx="6622278" cy="1225194"/>
          </a:xfrm>
          <a:prstGeom prst="round2DiagRect">
            <a:avLst/>
          </a:prstGeom>
        </p:spPr>
        <p:txBody>
          <a:bodyPr>
            <a:normAutofit/>
          </a:bodyPr>
          <a:lstStyle/>
          <a:p>
            <a:r>
              <a:rPr lang="en-GB" altLang="en-US" sz="6000" b="1" dirty="0"/>
              <a:t>But…</a:t>
            </a:r>
            <a:endParaRPr lang="en-US" sz="6000" b="1" dirty="0"/>
          </a:p>
        </p:txBody>
      </p:sp>
    </p:spTree>
    <p:extLst>
      <p:ext uri="{BB962C8B-B14F-4D97-AF65-F5344CB8AC3E}">
        <p14:creationId xmlns:p14="http://schemas.microsoft.com/office/powerpoint/2010/main" val="619376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42365" y="1701800"/>
            <a:ext cx="25359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a:pPr>
            <a:r>
              <a:rPr lang="en-GB" altLang="en-US" sz="3200" dirty="0"/>
              <a:t>Cargo</a:t>
            </a:r>
          </a:p>
          <a:p>
            <a:pPr marL="533400" indent="-533400">
              <a:buFontTx/>
              <a:buAutoNum type="arabicPeriod"/>
            </a:pPr>
            <a:r>
              <a:rPr lang="en-GB" altLang="en-US" sz="3200" dirty="0"/>
              <a:t>Stereo</a:t>
            </a:r>
          </a:p>
          <a:p>
            <a:pPr marL="533400" indent="-533400">
              <a:buFontTx/>
              <a:buAutoNum type="arabicPeriod"/>
            </a:pPr>
            <a:r>
              <a:rPr lang="en-GB" altLang="en-US" sz="3200" dirty="0"/>
              <a:t>Studio</a:t>
            </a:r>
          </a:p>
          <a:p>
            <a:pPr marL="533400" indent="-533400">
              <a:buFontTx/>
              <a:buAutoNum type="arabicPeriod"/>
            </a:pPr>
            <a:r>
              <a:rPr lang="en-GB" altLang="en-US" sz="3200" dirty="0"/>
              <a:t>Patio</a:t>
            </a:r>
          </a:p>
          <a:p>
            <a:pPr marL="533400" indent="-533400">
              <a:buFontTx/>
              <a:buAutoNum type="arabicPeriod"/>
            </a:pPr>
            <a:r>
              <a:rPr lang="en-GB" altLang="en-US" sz="3200" dirty="0"/>
              <a:t>Cameo</a:t>
            </a:r>
          </a:p>
          <a:p>
            <a:pPr marL="533400" indent="-533400">
              <a:buFontTx/>
              <a:buAutoNum type="arabicPeriod"/>
            </a:pPr>
            <a:r>
              <a:rPr lang="en-GB" altLang="en-US" sz="3200" dirty="0"/>
              <a:t>Buffalo</a:t>
            </a:r>
          </a:p>
          <a:p>
            <a:pPr marL="533400" indent="-533400">
              <a:buFontTx/>
              <a:buAutoNum type="arabicPeriod"/>
            </a:pPr>
            <a:r>
              <a:rPr lang="en-GB" altLang="en-US" sz="3200" dirty="0"/>
              <a:t>Piano</a:t>
            </a:r>
          </a:p>
        </p:txBody>
      </p:sp>
      <p:sp>
        <p:nvSpPr>
          <p:cNvPr id="2" name="Title 1"/>
          <p:cNvSpPr>
            <a:spLocks noGrp="1"/>
          </p:cNvSpPr>
          <p:nvPr>
            <p:ph type="title"/>
          </p:nvPr>
        </p:nvSpPr>
        <p:spPr>
          <a:xfrm>
            <a:off x="645415" y="663629"/>
            <a:ext cx="7505700" cy="650398"/>
          </a:xfrm>
          <a:prstGeom prst="round2DiagRect">
            <a:avLst/>
          </a:prstGeom>
        </p:spPr>
        <p:txBody>
          <a:bodyPr>
            <a:normAutofit fontScale="90000"/>
          </a:bodyPr>
          <a:lstStyle/>
          <a:p>
            <a:pPr algn="ctr"/>
            <a:r>
              <a:rPr lang="en-US" b="1" dirty="0"/>
              <a:t>Task 16 – Write out the plural of these nouns ending in o:</a:t>
            </a:r>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1701800"/>
            <a:ext cx="30439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startAt="8"/>
            </a:pPr>
            <a:r>
              <a:rPr lang="en-GB" altLang="en-US" sz="3200" dirty="0"/>
              <a:t>Shampoo</a:t>
            </a:r>
          </a:p>
          <a:p>
            <a:pPr marL="533400" indent="-533400">
              <a:buFontTx/>
              <a:buAutoNum type="arabicPeriod" startAt="8"/>
            </a:pPr>
            <a:r>
              <a:rPr lang="en-GB" altLang="en-US" sz="3200" dirty="0"/>
              <a:t>Motto</a:t>
            </a:r>
          </a:p>
          <a:p>
            <a:pPr marL="533400" indent="-533400">
              <a:buFontTx/>
              <a:buAutoNum type="arabicPeriod" startAt="8"/>
            </a:pPr>
            <a:r>
              <a:rPr lang="en-GB" altLang="en-US" sz="3200" dirty="0"/>
              <a:t>Potato</a:t>
            </a:r>
          </a:p>
          <a:p>
            <a:pPr marL="533400" indent="-533400">
              <a:buFontTx/>
              <a:buAutoNum type="arabicPeriod" startAt="8"/>
            </a:pPr>
            <a:r>
              <a:rPr lang="en-GB" altLang="en-US" sz="3200" dirty="0"/>
              <a:t>Tomato</a:t>
            </a:r>
          </a:p>
          <a:p>
            <a:pPr marL="533400" indent="-533400">
              <a:buFontTx/>
              <a:buAutoNum type="arabicPeriod" startAt="8"/>
            </a:pPr>
            <a:r>
              <a:rPr lang="en-GB" altLang="en-US" sz="3200" dirty="0"/>
              <a:t>Volcano</a:t>
            </a:r>
          </a:p>
          <a:p>
            <a:pPr marL="533400" indent="-533400">
              <a:buFontTx/>
              <a:buAutoNum type="arabicPeriod" startAt="8"/>
            </a:pPr>
            <a:r>
              <a:rPr lang="en-GB" altLang="en-US" sz="3200" dirty="0"/>
              <a:t>Tornado</a:t>
            </a:r>
          </a:p>
          <a:p>
            <a:pPr marL="533400" indent="-533400">
              <a:buFontTx/>
              <a:buAutoNum type="arabicPeriod" startAt="8"/>
            </a:pPr>
            <a:r>
              <a:rPr lang="en-GB" altLang="en-US" sz="3200" dirty="0"/>
              <a:t>Mosquito</a:t>
            </a:r>
          </a:p>
        </p:txBody>
      </p:sp>
    </p:spTree>
    <p:extLst>
      <p:ext uri="{BB962C8B-B14F-4D97-AF65-F5344CB8AC3E}">
        <p14:creationId xmlns:p14="http://schemas.microsoft.com/office/powerpoint/2010/main" val="1245838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dirty="0"/>
              <a:t>If the singular noun ends in </a:t>
            </a:r>
            <a:r>
              <a:rPr lang="en-GB" altLang="en-US" sz="2800" dirty="0">
                <a:solidFill>
                  <a:srgbClr val="FF3300"/>
                </a:solidFill>
              </a:rPr>
              <a:t>f,</a:t>
            </a:r>
            <a:r>
              <a:rPr lang="en-GB" altLang="en-US" sz="2800" dirty="0"/>
              <a:t> change it to </a:t>
            </a:r>
            <a:r>
              <a:rPr lang="en-GB" altLang="en-US" sz="2800" dirty="0">
                <a:solidFill>
                  <a:srgbClr val="FF3300"/>
                </a:solidFill>
              </a:rPr>
              <a:t>v</a:t>
            </a:r>
            <a:r>
              <a:rPr lang="en-GB" altLang="en-US" sz="2800" dirty="0"/>
              <a:t> before adding </a:t>
            </a:r>
            <a:r>
              <a:rPr lang="en-GB" altLang="en-US" sz="2800" dirty="0" err="1">
                <a:solidFill>
                  <a:srgbClr val="FF3300"/>
                </a:solidFill>
              </a:rPr>
              <a:t>es</a:t>
            </a:r>
            <a:r>
              <a:rPr lang="en-GB" altLang="en-US" sz="2800" dirty="0"/>
              <a:t> to form the plural, for example:</a:t>
            </a:r>
          </a:p>
          <a:p>
            <a:r>
              <a:rPr lang="en-GB" altLang="en-US" sz="2800" dirty="0"/>
              <a:t>       wolf &gt; wolves</a:t>
            </a:r>
          </a:p>
          <a:p>
            <a:r>
              <a:rPr lang="en-GB" altLang="en-US" sz="2800" dirty="0"/>
              <a:t>Also, if the singular noun ends in </a:t>
            </a:r>
            <a:r>
              <a:rPr lang="en-GB" altLang="en-US" sz="2800" dirty="0" err="1">
                <a:solidFill>
                  <a:srgbClr val="FF3300"/>
                </a:solidFill>
              </a:rPr>
              <a:t>fe</a:t>
            </a:r>
            <a:r>
              <a:rPr lang="en-GB" altLang="en-US" sz="2800" dirty="0"/>
              <a:t>, the plural changes to </a:t>
            </a:r>
            <a:r>
              <a:rPr lang="en-GB" altLang="en-US" sz="2800" dirty="0" err="1">
                <a:solidFill>
                  <a:srgbClr val="FF3300"/>
                </a:solidFill>
              </a:rPr>
              <a:t>ves</a:t>
            </a:r>
            <a:r>
              <a:rPr lang="en-GB" altLang="en-US" sz="2800" dirty="0"/>
              <a:t>, for example:</a:t>
            </a:r>
          </a:p>
          <a:p>
            <a:r>
              <a:rPr lang="en-GB" altLang="en-US" sz="2800" dirty="0"/>
              <a:t>   wife &gt; wives         life &gt; lives                                           knife &gt; knives</a:t>
            </a:r>
          </a:p>
        </p:txBody>
      </p:sp>
      <p:sp>
        <p:nvSpPr>
          <p:cNvPr id="2" name="Title 1"/>
          <p:cNvSpPr>
            <a:spLocks noGrp="1"/>
          </p:cNvSpPr>
          <p:nvPr>
            <p:ph type="title"/>
          </p:nvPr>
        </p:nvSpPr>
        <p:spPr>
          <a:xfrm>
            <a:off x="362722" y="338430"/>
            <a:ext cx="6622278" cy="1225194"/>
          </a:xfrm>
          <a:prstGeom prst="round2DiagRect">
            <a:avLst/>
          </a:prstGeom>
        </p:spPr>
        <p:txBody>
          <a:bodyPr>
            <a:normAutofit fontScale="90000"/>
          </a:bodyPr>
          <a:lstStyle/>
          <a:p>
            <a:r>
              <a:rPr lang="en-GB" altLang="en-US" sz="6000" b="1" dirty="0"/>
              <a:t>More unusual plurals</a:t>
            </a:r>
            <a:endParaRPr lang="en-US" sz="6000" b="1" dirty="0"/>
          </a:p>
        </p:txBody>
      </p:sp>
    </p:spTree>
    <p:extLst>
      <p:ext uri="{BB962C8B-B14F-4D97-AF65-F5344CB8AC3E}">
        <p14:creationId xmlns:p14="http://schemas.microsoft.com/office/powerpoint/2010/main" val="108431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42365" y="1701800"/>
            <a:ext cx="25359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a:pPr>
            <a:r>
              <a:rPr lang="en-GB" altLang="en-US" sz="3200" dirty="0"/>
              <a:t>Loaf</a:t>
            </a:r>
          </a:p>
          <a:p>
            <a:pPr marL="533400" indent="-533400">
              <a:buFontTx/>
              <a:buAutoNum type="arabicPeriod"/>
            </a:pPr>
            <a:r>
              <a:rPr lang="en-GB" altLang="en-US" sz="3200" dirty="0"/>
              <a:t>Leaf</a:t>
            </a:r>
          </a:p>
          <a:p>
            <a:pPr marL="533400" indent="-533400">
              <a:buFontTx/>
              <a:buAutoNum type="arabicPeriod"/>
            </a:pPr>
            <a:r>
              <a:rPr lang="en-GB" altLang="en-US" sz="3200" dirty="0"/>
              <a:t>Calf</a:t>
            </a:r>
          </a:p>
          <a:p>
            <a:pPr marL="533400" indent="-533400">
              <a:buFontTx/>
              <a:buAutoNum type="arabicPeriod"/>
            </a:pPr>
            <a:r>
              <a:rPr lang="en-GB" altLang="en-US" sz="3200" dirty="0"/>
              <a:t>Half</a:t>
            </a:r>
          </a:p>
          <a:p>
            <a:pPr marL="533400" indent="-533400">
              <a:buFontTx/>
              <a:buAutoNum type="arabicPeriod"/>
            </a:pPr>
            <a:r>
              <a:rPr lang="en-GB" altLang="en-US" sz="3200" dirty="0"/>
              <a:t>Shelf</a:t>
            </a:r>
          </a:p>
          <a:p>
            <a:pPr marL="533400" indent="-533400">
              <a:buFontTx/>
              <a:buAutoNum type="arabicPeriod"/>
            </a:pPr>
            <a:r>
              <a:rPr lang="en-GB" altLang="en-US" sz="3200" dirty="0"/>
              <a:t>Thief</a:t>
            </a:r>
          </a:p>
          <a:p>
            <a:pPr marL="533400" indent="-533400">
              <a:buFontTx/>
              <a:buAutoNum type="arabicPeriod"/>
            </a:pPr>
            <a:r>
              <a:rPr lang="en-GB" altLang="en-US" sz="3200" dirty="0" err="1"/>
              <a:t>Ourself</a:t>
            </a:r>
            <a:endParaRPr lang="en-GB" altLang="en-US" sz="3200" dirty="0"/>
          </a:p>
          <a:p>
            <a:pPr marL="533400" indent="-533400">
              <a:buFontTx/>
              <a:buAutoNum type="arabicPeriod"/>
            </a:pPr>
            <a:r>
              <a:rPr lang="en-GB" altLang="en-US" sz="3200" dirty="0"/>
              <a:t>Yourself </a:t>
            </a:r>
          </a:p>
        </p:txBody>
      </p:sp>
      <p:sp>
        <p:nvSpPr>
          <p:cNvPr id="2" name="Title 1"/>
          <p:cNvSpPr>
            <a:spLocks noGrp="1"/>
          </p:cNvSpPr>
          <p:nvPr>
            <p:ph type="title"/>
          </p:nvPr>
        </p:nvSpPr>
        <p:spPr>
          <a:xfrm>
            <a:off x="645415" y="663629"/>
            <a:ext cx="7505700" cy="650398"/>
          </a:xfrm>
          <a:prstGeom prst="round2DiagRect">
            <a:avLst/>
          </a:prstGeom>
        </p:spPr>
        <p:txBody>
          <a:bodyPr>
            <a:normAutofit fontScale="90000"/>
          </a:bodyPr>
          <a:lstStyle/>
          <a:p>
            <a:pPr algn="ctr"/>
            <a:r>
              <a:rPr lang="en-US" b="1" dirty="0"/>
              <a:t>Task 17 – Write out the plural of these nouns:</a:t>
            </a:r>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1701800"/>
            <a:ext cx="35900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dirty="0"/>
              <a:t>These are the </a:t>
            </a:r>
            <a:r>
              <a:rPr lang="en-GB" altLang="en-US" sz="3200" b="1" dirty="0">
                <a:solidFill>
                  <a:srgbClr val="C00000"/>
                </a:solidFill>
              </a:rPr>
              <a:t>exceptions</a:t>
            </a:r>
            <a:r>
              <a:rPr lang="en-GB" altLang="en-US" sz="3200" dirty="0"/>
              <a:t> to the rule!</a:t>
            </a:r>
          </a:p>
          <a:p>
            <a:pPr>
              <a:buFont typeface="Wingdings" panose="05000000000000000000" pitchFamily="2" charset="2"/>
              <a:buChar char="v"/>
            </a:pPr>
            <a:r>
              <a:rPr lang="en-GB" altLang="en-US" sz="3200" b="1" dirty="0">
                <a:solidFill>
                  <a:srgbClr val="C00000"/>
                </a:solidFill>
              </a:rPr>
              <a:t>Chief </a:t>
            </a:r>
            <a:r>
              <a:rPr lang="en-GB" altLang="en-US" sz="3200" dirty="0"/>
              <a:t>&gt; chiefs</a:t>
            </a:r>
          </a:p>
          <a:p>
            <a:pPr>
              <a:buFont typeface="Wingdings" panose="05000000000000000000" pitchFamily="2" charset="2"/>
              <a:buChar char="v"/>
            </a:pPr>
            <a:r>
              <a:rPr lang="en-GB" altLang="en-US" sz="3200" b="1" dirty="0">
                <a:solidFill>
                  <a:srgbClr val="C00000"/>
                </a:solidFill>
              </a:rPr>
              <a:t>Belief </a:t>
            </a:r>
            <a:r>
              <a:rPr lang="en-GB" altLang="en-US" sz="3200" dirty="0"/>
              <a:t>&gt; beliefs</a:t>
            </a:r>
          </a:p>
          <a:p>
            <a:pPr>
              <a:buFont typeface="Wingdings" panose="05000000000000000000" pitchFamily="2" charset="2"/>
              <a:buChar char="v"/>
            </a:pPr>
            <a:r>
              <a:rPr lang="en-GB" altLang="en-US" sz="3200" b="1" dirty="0">
                <a:solidFill>
                  <a:srgbClr val="C00000"/>
                </a:solidFill>
              </a:rPr>
              <a:t>Dwarf </a:t>
            </a:r>
            <a:r>
              <a:rPr lang="en-GB" altLang="en-US" sz="3200" dirty="0"/>
              <a:t>&gt; dwarfs</a:t>
            </a:r>
          </a:p>
          <a:p>
            <a:pPr>
              <a:buFont typeface="Wingdings" panose="05000000000000000000" pitchFamily="2" charset="2"/>
              <a:buChar char="v"/>
            </a:pPr>
            <a:r>
              <a:rPr lang="en-GB" altLang="en-US" sz="3200" b="1" dirty="0">
                <a:solidFill>
                  <a:srgbClr val="C00000"/>
                </a:solidFill>
              </a:rPr>
              <a:t>Roof </a:t>
            </a:r>
            <a:r>
              <a:rPr lang="en-GB" altLang="en-US" sz="3200" dirty="0"/>
              <a:t>&gt; roofs</a:t>
            </a:r>
          </a:p>
        </p:txBody>
      </p:sp>
    </p:spTree>
    <p:extLst>
      <p:ext uri="{BB962C8B-B14F-4D97-AF65-F5344CB8AC3E}">
        <p14:creationId xmlns:p14="http://schemas.microsoft.com/office/powerpoint/2010/main" val="3581625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7971536" cy="4879006"/>
          </a:xfrm>
          <a:prstGeom prst="round2DiagRect">
            <a:avLst>
              <a:gd name="adj1" fmla="val 1165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altLang="en-US" sz="2800" dirty="0"/>
              <a:t>The names of some animals are the same for both singular and plural, as in the word </a:t>
            </a:r>
            <a:r>
              <a:rPr lang="en-GB" altLang="en-US" sz="2800" dirty="0">
                <a:solidFill>
                  <a:srgbClr val="FF3300"/>
                </a:solidFill>
              </a:rPr>
              <a:t>sheep</a:t>
            </a:r>
            <a:r>
              <a:rPr lang="en-GB" altLang="en-US" sz="2800" dirty="0"/>
              <a:t>, for example:</a:t>
            </a:r>
          </a:p>
          <a:p>
            <a:pPr>
              <a:lnSpc>
                <a:spcPct val="90000"/>
              </a:lnSpc>
            </a:pPr>
            <a:r>
              <a:rPr lang="en-GB" altLang="en-US" sz="2800" i="1" dirty="0"/>
              <a:t>Singular</a:t>
            </a:r>
            <a:r>
              <a:rPr lang="en-GB" altLang="en-US" sz="2800" dirty="0"/>
              <a:t>   I found one of the sheep.</a:t>
            </a:r>
          </a:p>
          <a:p>
            <a:pPr>
              <a:lnSpc>
                <a:spcPct val="90000"/>
              </a:lnSpc>
            </a:pPr>
            <a:r>
              <a:rPr lang="en-GB" altLang="en-US" sz="2800" i="1" dirty="0"/>
              <a:t>Plural</a:t>
            </a:r>
            <a:r>
              <a:rPr lang="en-GB" altLang="en-US" sz="2800" dirty="0"/>
              <a:t>   The dog rounded up all of the sheep.</a:t>
            </a:r>
          </a:p>
          <a:p>
            <a:pPr>
              <a:lnSpc>
                <a:spcPct val="90000"/>
              </a:lnSpc>
            </a:pPr>
            <a:endParaRPr lang="en-GB" altLang="en-US" sz="2800" b="1" dirty="0">
              <a:solidFill>
                <a:srgbClr val="C00000"/>
              </a:solidFill>
            </a:endParaRPr>
          </a:p>
          <a:p>
            <a:pPr>
              <a:lnSpc>
                <a:spcPct val="90000"/>
              </a:lnSpc>
            </a:pPr>
            <a:r>
              <a:rPr lang="en-GB" altLang="en-US" sz="2800" b="1" dirty="0">
                <a:solidFill>
                  <a:srgbClr val="C00000"/>
                </a:solidFill>
              </a:rPr>
              <a:t>Task 8: Write out six sentences (one using each word in the singular and one in the plural) for each of the following animals:</a:t>
            </a:r>
          </a:p>
          <a:p>
            <a:pPr>
              <a:lnSpc>
                <a:spcPct val="90000"/>
              </a:lnSpc>
            </a:pPr>
            <a:r>
              <a:rPr lang="en-GB" altLang="en-US" sz="2800" b="1" dirty="0">
                <a:solidFill>
                  <a:srgbClr val="C00000"/>
                </a:solidFill>
              </a:rPr>
              <a:t>trout        grouse           deer      </a:t>
            </a:r>
          </a:p>
        </p:txBody>
      </p:sp>
      <p:sp>
        <p:nvSpPr>
          <p:cNvPr id="2" name="Title 1"/>
          <p:cNvSpPr>
            <a:spLocks noGrp="1"/>
          </p:cNvSpPr>
          <p:nvPr>
            <p:ph type="title"/>
          </p:nvPr>
        </p:nvSpPr>
        <p:spPr>
          <a:xfrm>
            <a:off x="362722" y="338430"/>
            <a:ext cx="7663678" cy="1225194"/>
          </a:xfrm>
          <a:prstGeom prst="round2DiagRect">
            <a:avLst/>
          </a:prstGeom>
        </p:spPr>
        <p:txBody>
          <a:bodyPr>
            <a:normAutofit fontScale="90000"/>
          </a:bodyPr>
          <a:lstStyle/>
          <a:p>
            <a:r>
              <a:rPr lang="en-GB" altLang="en-US" sz="6000" b="1" dirty="0"/>
              <a:t>Some more rule breakers!</a:t>
            </a:r>
            <a:endParaRPr lang="en-US" sz="6000" b="1" dirty="0"/>
          </a:p>
        </p:txBody>
      </p:sp>
    </p:spTree>
    <p:extLst>
      <p:ext uri="{BB962C8B-B14F-4D97-AF65-F5344CB8AC3E}">
        <p14:creationId xmlns:p14="http://schemas.microsoft.com/office/powerpoint/2010/main" val="3447367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962915" y="1473200"/>
            <a:ext cx="335508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533400" indent="-533400">
              <a:buFontTx/>
              <a:buAutoNum type="arabicPeriod"/>
            </a:pPr>
            <a:r>
              <a:rPr lang="en-GB" altLang="en-US" sz="2800" dirty="0"/>
              <a:t>Clothes</a:t>
            </a:r>
          </a:p>
          <a:p>
            <a:pPr marL="533400" indent="-533400">
              <a:buFontTx/>
              <a:buAutoNum type="arabicPeriod"/>
            </a:pPr>
            <a:r>
              <a:rPr lang="en-GB" altLang="en-US" sz="2800" dirty="0"/>
              <a:t>Trousers</a:t>
            </a:r>
          </a:p>
          <a:p>
            <a:pPr marL="533400" indent="-533400">
              <a:buFontTx/>
              <a:buAutoNum type="arabicPeriod"/>
            </a:pPr>
            <a:r>
              <a:rPr lang="en-GB" altLang="en-US" sz="2800" dirty="0"/>
              <a:t>Scissors</a:t>
            </a:r>
          </a:p>
          <a:p>
            <a:pPr marL="533400" indent="-533400">
              <a:buFontTx/>
              <a:buAutoNum type="arabicPeriod"/>
            </a:pPr>
            <a:r>
              <a:rPr lang="en-GB" altLang="en-US" sz="2800" dirty="0"/>
              <a:t>Shears</a:t>
            </a:r>
          </a:p>
          <a:p>
            <a:pPr marL="533400" indent="-533400">
              <a:buFontTx/>
              <a:buAutoNum type="arabicPeriod"/>
            </a:pPr>
            <a:r>
              <a:rPr lang="en-GB" altLang="en-US" sz="2800" dirty="0"/>
              <a:t>Tongs</a:t>
            </a:r>
          </a:p>
          <a:p>
            <a:pPr marL="533400" indent="-533400">
              <a:buFontTx/>
              <a:buAutoNum type="arabicPeriod"/>
            </a:pPr>
            <a:r>
              <a:rPr lang="en-GB" altLang="en-US" sz="2800" dirty="0"/>
              <a:t>Pincers</a:t>
            </a:r>
          </a:p>
          <a:p>
            <a:pPr marL="533400" indent="-533400">
              <a:buFontTx/>
              <a:buAutoNum type="arabicPeriod"/>
            </a:pPr>
            <a:r>
              <a:rPr lang="en-GB" altLang="en-US" sz="2800" dirty="0"/>
              <a:t>Pliers</a:t>
            </a:r>
          </a:p>
          <a:p>
            <a:pPr marL="533400" indent="-533400">
              <a:buFontTx/>
              <a:buAutoNum type="arabicPeriod"/>
            </a:pPr>
            <a:r>
              <a:rPr lang="en-GB" altLang="en-US" sz="2800" dirty="0"/>
              <a:t>Athletics</a:t>
            </a:r>
          </a:p>
          <a:p>
            <a:pPr marL="533400" indent="-533400">
              <a:buFontTx/>
              <a:buAutoNum type="arabicPeriod"/>
            </a:pPr>
            <a:r>
              <a:rPr lang="en-GB" altLang="en-US" sz="2800" dirty="0"/>
              <a:t>Mathematics</a:t>
            </a:r>
          </a:p>
          <a:p>
            <a:pPr marL="533400" indent="-533400">
              <a:buFontTx/>
              <a:buAutoNum type="arabicPeriod"/>
            </a:pPr>
            <a:r>
              <a:rPr lang="en-GB" altLang="en-US" sz="2800" dirty="0"/>
              <a:t>Politics</a:t>
            </a:r>
          </a:p>
        </p:txBody>
      </p:sp>
      <p:sp>
        <p:nvSpPr>
          <p:cNvPr id="2" name="Title 1"/>
          <p:cNvSpPr>
            <a:spLocks noGrp="1"/>
          </p:cNvSpPr>
          <p:nvPr>
            <p:ph type="title"/>
          </p:nvPr>
        </p:nvSpPr>
        <p:spPr>
          <a:xfrm>
            <a:off x="823215" y="663629"/>
            <a:ext cx="7505700" cy="650398"/>
          </a:xfrm>
          <a:prstGeom prst="round2DiagRect">
            <a:avLst/>
          </a:prstGeom>
        </p:spPr>
        <p:txBody>
          <a:bodyPr>
            <a:normAutofit fontScale="90000"/>
          </a:bodyPr>
          <a:lstStyle/>
          <a:p>
            <a:pPr algn="ctr"/>
            <a:r>
              <a:rPr lang="en-GB" altLang="en-US" b="1" dirty="0"/>
              <a:t>Some nouns can only ever be plural</a:t>
            </a:r>
            <a:endParaRPr lang="en-US" b="1" dirty="0"/>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537965" y="1473200"/>
            <a:ext cx="35900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800" dirty="0"/>
              <a:t> - Can you think why they are only ever plural?</a:t>
            </a:r>
          </a:p>
          <a:p>
            <a:r>
              <a:rPr lang="en-GB" altLang="en-US" sz="2800" dirty="0"/>
              <a:t>- Can you think of any more?</a:t>
            </a:r>
          </a:p>
          <a:p>
            <a:r>
              <a:rPr lang="en-GB" altLang="en-US" sz="2800" dirty="0"/>
              <a:t>- Can you think of any words that completely change their spelling in the plural?</a:t>
            </a:r>
          </a:p>
        </p:txBody>
      </p:sp>
    </p:spTree>
    <p:extLst>
      <p:ext uri="{BB962C8B-B14F-4D97-AF65-F5344CB8AC3E}">
        <p14:creationId xmlns:p14="http://schemas.microsoft.com/office/powerpoint/2010/main" val="330932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642365" y="1701800"/>
            <a:ext cx="2878835" cy="4889500"/>
          </a:xfrm>
          <a:prstGeom prst="round2DiagRect">
            <a:avLst>
              <a:gd name="adj1" fmla="val 6905"/>
              <a:gd name="adj2" fmla="val 0"/>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609600" indent="-609600">
              <a:buFontTx/>
              <a:buAutoNum type="arabicPeriod"/>
            </a:pPr>
            <a:r>
              <a:rPr lang="en-GB" altLang="en-US" sz="3200" dirty="0"/>
              <a:t>Foot</a:t>
            </a:r>
          </a:p>
          <a:p>
            <a:pPr marL="609600" indent="-609600">
              <a:buFontTx/>
              <a:buAutoNum type="arabicPeriod"/>
            </a:pPr>
            <a:r>
              <a:rPr lang="en-GB" altLang="en-US" sz="3200" dirty="0"/>
              <a:t>Tooth</a:t>
            </a:r>
          </a:p>
          <a:p>
            <a:pPr marL="609600" indent="-609600">
              <a:buFontTx/>
              <a:buAutoNum type="arabicPeriod"/>
            </a:pPr>
            <a:r>
              <a:rPr lang="en-GB" altLang="en-US" sz="3200" dirty="0"/>
              <a:t>Goose</a:t>
            </a:r>
          </a:p>
          <a:p>
            <a:pPr marL="609600" indent="-609600">
              <a:buFontTx/>
              <a:buAutoNum type="arabicPeriod"/>
            </a:pPr>
            <a:r>
              <a:rPr lang="en-GB" altLang="en-US" sz="3200" dirty="0"/>
              <a:t>Mouse</a:t>
            </a:r>
          </a:p>
          <a:p>
            <a:pPr marL="609600" indent="-609600">
              <a:buFontTx/>
              <a:buAutoNum type="arabicPeriod"/>
            </a:pPr>
            <a:r>
              <a:rPr lang="en-GB" altLang="en-US" sz="3200" dirty="0"/>
              <a:t>Woman</a:t>
            </a:r>
          </a:p>
          <a:p>
            <a:pPr marL="609600" indent="-609600">
              <a:buFontTx/>
              <a:buAutoNum type="arabicPeriod"/>
            </a:pPr>
            <a:r>
              <a:rPr lang="en-GB" altLang="en-US" sz="3200" dirty="0"/>
              <a:t>Gentleman</a:t>
            </a:r>
          </a:p>
          <a:p>
            <a:pPr marL="609600" indent="-609600">
              <a:buFontTx/>
              <a:buAutoNum type="arabicPeriod"/>
            </a:pPr>
            <a:r>
              <a:rPr lang="en-GB" altLang="en-US" sz="3200" dirty="0"/>
              <a:t>Child</a:t>
            </a:r>
          </a:p>
        </p:txBody>
      </p:sp>
      <p:sp>
        <p:nvSpPr>
          <p:cNvPr id="2" name="Title 1"/>
          <p:cNvSpPr>
            <a:spLocks noGrp="1"/>
          </p:cNvSpPr>
          <p:nvPr>
            <p:ph type="title"/>
          </p:nvPr>
        </p:nvSpPr>
        <p:spPr>
          <a:xfrm>
            <a:off x="645414" y="663629"/>
            <a:ext cx="8015985" cy="650398"/>
          </a:xfrm>
          <a:prstGeom prst="round2DiagRect">
            <a:avLst/>
          </a:prstGeom>
        </p:spPr>
        <p:txBody>
          <a:bodyPr>
            <a:normAutofit fontScale="90000"/>
          </a:bodyPr>
          <a:lstStyle/>
          <a:p>
            <a:pPr algn="ctr"/>
            <a:r>
              <a:rPr lang="en-US" b="1" dirty="0"/>
              <a:t>Task 18 – </a:t>
            </a:r>
            <a:r>
              <a:rPr lang="en-GB" altLang="en-US" b="1" dirty="0"/>
              <a:t>Write a sentence for each word but with the noun in the plural.</a:t>
            </a:r>
            <a:endParaRPr lang="en-US" b="1" dirty="0"/>
          </a:p>
        </p:txBody>
      </p:sp>
    </p:spTree>
    <p:extLst>
      <p:ext uri="{BB962C8B-B14F-4D97-AF65-F5344CB8AC3E}">
        <p14:creationId xmlns:p14="http://schemas.microsoft.com/office/powerpoint/2010/main" val="1567734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3DF48-A9E0-406E-9682-D0384CCB6958}"/>
              </a:ext>
            </a:extLst>
          </p:cNvPr>
          <p:cNvPicPr>
            <a:picLocks noChangeAspect="1"/>
          </p:cNvPicPr>
          <p:nvPr/>
        </p:nvPicPr>
        <p:blipFill>
          <a:blip r:embed="rId2"/>
          <a:stretch>
            <a:fillRect/>
          </a:stretch>
        </p:blipFill>
        <p:spPr>
          <a:xfrm>
            <a:off x="6702425" y="142291"/>
            <a:ext cx="1895475" cy="1617472"/>
          </a:xfrm>
          <a:prstGeom prst="rect">
            <a:avLst/>
          </a:prstGeom>
        </p:spPr>
      </p:pic>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4800" dirty="0">
                <a:solidFill>
                  <a:schemeClr val="tx1"/>
                </a:solidFill>
              </a:rPr>
              <a:t>Adjectives are </a:t>
            </a:r>
            <a:r>
              <a:rPr lang="en-GB" sz="4800" b="1" dirty="0">
                <a:solidFill>
                  <a:schemeClr val="tx1"/>
                </a:solidFill>
              </a:rPr>
              <a:t>describing words </a:t>
            </a:r>
            <a:r>
              <a:rPr lang="en-GB" sz="4800" dirty="0">
                <a:solidFill>
                  <a:schemeClr val="tx1"/>
                </a:solidFill>
              </a:rPr>
              <a:t>which give </a:t>
            </a:r>
            <a:r>
              <a:rPr lang="en-GB" sz="4800" b="1" dirty="0">
                <a:solidFill>
                  <a:schemeClr val="tx1"/>
                </a:solidFill>
              </a:rPr>
              <a:t>nouns</a:t>
            </a:r>
            <a:r>
              <a:rPr lang="en-GB" sz="4800" dirty="0">
                <a:solidFill>
                  <a:schemeClr val="tx1"/>
                </a:solidFill>
              </a:rPr>
              <a:t> a fuller or more exact meaning.</a:t>
            </a:r>
            <a:endParaRPr lang="is-IS" sz="40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2/10 - Adjectives</a:t>
            </a:r>
          </a:p>
        </p:txBody>
      </p:sp>
    </p:spTree>
    <p:extLst>
      <p:ext uri="{BB962C8B-B14F-4D97-AF65-F5344CB8AC3E}">
        <p14:creationId xmlns:p14="http://schemas.microsoft.com/office/powerpoint/2010/main" val="336743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3DF48-A9E0-406E-9682-D0384CCB6958}"/>
              </a:ext>
            </a:extLst>
          </p:cNvPr>
          <p:cNvPicPr>
            <a:picLocks noChangeAspect="1"/>
          </p:cNvPicPr>
          <p:nvPr/>
        </p:nvPicPr>
        <p:blipFill>
          <a:blip r:embed="rId2"/>
          <a:stretch>
            <a:fillRect/>
          </a:stretch>
        </p:blipFill>
        <p:spPr>
          <a:xfrm>
            <a:off x="6702425" y="142291"/>
            <a:ext cx="1895475" cy="1617472"/>
          </a:xfrm>
          <a:prstGeom prst="rect">
            <a:avLst/>
          </a:prstGeom>
        </p:spPr>
      </p:pic>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3000" b="1" dirty="0">
                <a:solidFill>
                  <a:schemeClr val="tx1"/>
                </a:solidFill>
              </a:rPr>
              <a:t>For example:</a:t>
            </a:r>
          </a:p>
          <a:p>
            <a:pPr>
              <a:buNone/>
            </a:pPr>
            <a:r>
              <a:rPr lang="en-GB" sz="3000" i="1" dirty="0">
                <a:solidFill>
                  <a:schemeClr val="tx1"/>
                </a:solidFill>
              </a:rPr>
              <a:t>The aging film-star waved his crippled hand to the pretty reporter. </a:t>
            </a:r>
          </a:p>
          <a:p>
            <a:pPr>
              <a:buNone/>
            </a:pPr>
            <a:endParaRPr lang="en-GB" sz="3000" i="1" dirty="0">
              <a:solidFill>
                <a:schemeClr val="tx1"/>
              </a:solidFill>
            </a:endParaRPr>
          </a:p>
          <a:p>
            <a:pPr>
              <a:buNone/>
            </a:pPr>
            <a:r>
              <a:rPr lang="en-GB" sz="3000" dirty="0">
                <a:solidFill>
                  <a:schemeClr val="tx1"/>
                </a:solidFill>
              </a:rPr>
              <a:t>Without adjectives, this sentence would read:</a:t>
            </a:r>
          </a:p>
          <a:p>
            <a:pPr>
              <a:buNone/>
            </a:pPr>
            <a:r>
              <a:rPr lang="en-GB" sz="3000" i="1" dirty="0">
                <a:solidFill>
                  <a:schemeClr val="tx1"/>
                </a:solidFill>
              </a:rPr>
              <a:t>The film-star waved his hand to the reporter</a:t>
            </a:r>
            <a:r>
              <a:rPr lang="en-GB" sz="3000" dirty="0">
                <a:solidFill>
                  <a:schemeClr val="tx1"/>
                </a:solidFill>
              </a:rPr>
              <a:t>.</a:t>
            </a:r>
          </a:p>
          <a:p>
            <a:pPr>
              <a:buNone/>
            </a:pPr>
            <a:endParaRPr lang="en-GB" sz="3000" dirty="0">
              <a:solidFill>
                <a:schemeClr val="tx1"/>
              </a:solidFill>
            </a:endParaRPr>
          </a:p>
          <a:p>
            <a:pPr>
              <a:buNone/>
            </a:pPr>
            <a:r>
              <a:rPr lang="en-GB" sz="3000" dirty="0">
                <a:solidFill>
                  <a:schemeClr val="tx1"/>
                </a:solidFill>
              </a:rPr>
              <a:t>We might then imagine quite a different scene. </a:t>
            </a:r>
            <a:r>
              <a:rPr lang="en-GB" sz="3000" b="1" dirty="0">
                <a:solidFill>
                  <a:schemeClr val="tx1"/>
                </a:solidFill>
              </a:rPr>
              <a:t>Adjectives tell your audience more about he nouns you use.</a:t>
            </a:r>
            <a:endParaRPr lang="is-IS" sz="3000" b="1"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2/10 - Adjectives</a:t>
            </a:r>
          </a:p>
        </p:txBody>
      </p:sp>
    </p:spTree>
    <p:extLst>
      <p:ext uri="{BB962C8B-B14F-4D97-AF65-F5344CB8AC3E}">
        <p14:creationId xmlns:p14="http://schemas.microsoft.com/office/powerpoint/2010/main" val="1935771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solidFill>
                  <a:schemeClr val="tx1"/>
                </a:solidFill>
              </a:rPr>
              <a:t>There is a well-known poem which tried to stop animal cruelty; here are four lines of the poem without the adjectives:</a:t>
            </a:r>
            <a:endParaRPr lang="en-GB" sz="3000" i="1" dirty="0">
              <a:solidFill>
                <a:schemeClr val="tx1"/>
              </a:solidFill>
            </a:endParaRPr>
          </a:p>
          <a:p>
            <a:pPr>
              <a:buNone/>
            </a:pPr>
            <a:endParaRPr lang="en-GB" sz="3000" b="1" dirty="0">
              <a:solidFill>
                <a:schemeClr val="tx1"/>
              </a:solidFill>
            </a:endParaRPr>
          </a:p>
          <a:p>
            <a:pPr>
              <a:buNone/>
            </a:pPr>
            <a:r>
              <a:rPr lang="en-GB" sz="3200" b="1" dirty="0">
                <a:solidFill>
                  <a:schemeClr val="tx1"/>
                </a:solidFill>
              </a:rPr>
              <a:t>. . . For tigers, </a:t>
            </a:r>
          </a:p>
          <a:p>
            <a:pPr>
              <a:buNone/>
            </a:pPr>
            <a:r>
              <a:rPr lang="en-GB" sz="3200" b="1" dirty="0">
                <a:solidFill>
                  <a:schemeClr val="tx1"/>
                </a:solidFill>
              </a:rPr>
              <a:t>And for dogs and bears, </a:t>
            </a:r>
          </a:p>
          <a:p>
            <a:pPr>
              <a:buNone/>
            </a:pPr>
            <a:r>
              <a:rPr lang="en-GB" sz="3200" b="1" dirty="0">
                <a:solidFill>
                  <a:schemeClr val="tx1"/>
                </a:solidFill>
              </a:rPr>
              <a:t>And ponies,</a:t>
            </a:r>
          </a:p>
          <a:p>
            <a:pPr>
              <a:buNone/>
            </a:pPr>
            <a:r>
              <a:rPr lang="en-GB" sz="3200" b="1" dirty="0">
                <a:solidFill>
                  <a:schemeClr val="tx1"/>
                </a:solidFill>
              </a:rPr>
              <a:t>And hares.</a:t>
            </a:r>
          </a:p>
          <a:p>
            <a:pPr>
              <a:buNone/>
            </a:pPr>
            <a:endParaRPr lang="is-IS" sz="3000" b="1"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2/10 - Adjectives</a:t>
            </a:r>
          </a:p>
        </p:txBody>
      </p:sp>
      <p:pic>
        <p:nvPicPr>
          <p:cNvPr id="6" name="Picture 5">
            <a:extLst>
              <a:ext uri="{FF2B5EF4-FFF2-40B4-BE49-F238E27FC236}">
                <a16:creationId xmlns:a16="http://schemas.microsoft.com/office/drawing/2014/main" id="{AA061A42-F5FF-46C5-8296-C0136E6F2CD2}"/>
              </a:ext>
            </a:extLst>
          </p:cNvPr>
          <p:cNvPicPr>
            <a:picLocks noChangeAspect="1"/>
          </p:cNvPicPr>
          <p:nvPr/>
        </p:nvPicPr>
        <p:blipFill>
          <a:blip r:embed="rId2"/>
          <a:stretch>
            <a:fillRect/>
          </a:stretch>
        </p:blipFill>
        <p:spPr>
          <a:xfrm>
            <a:off x="7232904" y="228702"/>
            <a:ext cx="1250950" cy="1250950"/>
          </a:xfrm>
          <a:prstGeom prst="rect">
            <a:avLst/>
          </a:prstGeom>
        </p:spPr>
      </p:pic>
    </p:spTree>
    <p:extLst>
      <p:ext uri="{BB962C8B-B14F-4D97-AF65-F5344CB8AC3E}">
        <p14:creationId xmlns:p14="http://schemas.microsoft.com/office/powerpoint/2010/main" val="387068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b="1" u="sng" dirty="0"/>
              <a:t>Parts of speech</a:t>
            </a:r>
            <a:endParaRPr lang="en-GB" sz="3200" dirty="0"/>
          </a:p>
          <a:p>
            <a:r>
              <a:rPr lang="en-GB" sz="3200" dirty="0"/>
              <a:t>To help us understand each other, </a:t>
            </a:r>
            <a:r>
              <a:rPr lang="en-GB" sz="3200" b="1" dirty="0"/>
              <a:t>we sort our words into different types</a:t>
            </a:r>
            <a:r>
              <a:rPr lang="en-GB" sz="3200" dirty="0"/>
              <a:t>, according to the </a:t>
            </a:r>
            <a:r>
              <a:rPr lang="en-GB" sz="3200" b="1" dirty="0"/>
              <a:t>role</a:t>
            </a:r>
            <a:r>
              <a:rPr lang="en-GB" sz="3200" dirty="0"/>
              <a:t> they play in a sentence.</a:t>
            </a:r>
          </a:p>
          <a:p>
            <a:endParaRPr lang="en-GB" sz="3200" dirty="0"/>
          </a:p>
          <a:p>
            <a:r>
              <a:rPr lang="en-GB" sz="3200" dirty="0"/>
              <a:t>There are </a:t>
            </a:r>
            <a:r>
              <a:rPr lang="en-GB" sz="3200" b="1" dirty="0"/>
              <a:t>ten parts of speech in English</a:t>
            </a:r>
            <a:r>
              <a:rPr lang="en-GB" sz="3200" dirty="0"/>
              <a:t>. Verbs and nouns are essential to a sentence, but it’s the other parts, including adjectives, adverbs, conjunctions and prepositions, that make a sentence interesting.</a:t>
            </a:r>
          </a:p>
          <a:p>
            <a:endParaRPr lang="en-GB" sz="3200" dirty="0"/>
          </a:p>
          <a:p>
            <a:endParaRPr lang="en-GB" sz="3200" dirty="0"/>
          </a:p>
        </p:txBody>
      </p:sp>
      <p:pic>
        <p:nvPicPr>
          <p:cNvPr id="3" name="Picture 2">
            <a:extLst>
              <a:ext uri="{FF2B5EF4-FFF2-40B4-BE49-F238E27FC236}">
                <a16:creationId xmlns:a16="http://schemas.microsoft.com/office/drawing/2014/main" id="{D3BBE258-8907-43FE-A51E-8281B96534C6}"/>
              </a:ext>
            </a:extLst>
          </p:cNvPr>
          <p:cNvPicPr>
            <a:picLocks noChangeAspect="1"/>
          </p:cNvPicPr>
          <p:nvPr/>
        </p:nvPicPr>
        <p:blipFill>
          <a:blip r:embed="rId2"/>
          <a:stretch>
            <a:fillRect/>
          </a:stretch>
        </p:blipFill>
        <p:spPr>
          <a:xfrm>
            <a:off x="5268654" y="5061430"/>
            <a:ext cx="2838450" cy="1285875"/>
          </a:xfrm>
          <a:prstGeom prst="rect">
            <a:avLst/>
          </a:prstGeom>
        </p:spPr>
      </p:pic>
    </p:spTree>
    <p:extLst>
      <p:ext uri="{BB962C8B-B14F-4D97-AF65-F5344CB8AC3E}">
        <p14:creationId xmlns:p14="http://schemas.microsoft.com/office/powerpoint/2010/main" val="2588967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buNone/>
            </a:pPr>
            <a:r>
              <a:rPr lang="en-GB" sz="3200" dirty="0">
                <a:solidFill>
                  <a:schemeClr val="tx1"/>
                </a:solidFill>
              </a:rPr>
              <a:t>It doesn’t really say much, does it? Here it is with adjectives:</a:t>
            </a:r>
          </a:p>
          <a:p>
            <a:pPr>
              <a:buNone/>
            </a:pPr>
            <a:endParaRPr lang="en-GB" sz="3200" dirty="0">
              <a:solidFill>
                <a:schemeClr val="tx1"/>
              </a:solidFill>
            </a:endParaRPr>
          </a:p>
          <a:p>
            <a:pPr>
              <a:buNone/>
            </a:pPr>
            <a:r>
              <a:rPr lang="en-GB" sz="3200" b="1" dirty="0">
                <a:solidFill>
                  <a:schemeClr val="tx1"/>
                </a:solidFill>
              </a:rPr>
              <a:t>. . . For tamed and shabby tigers</a:t>
            </a:r>
          </a:p>
          <a:p>
            <a:pPr>
              <a:buNone/>
            </a:pPr>
            <a:r>
              <a:rPr lang="en-GB" sz="3200" b="1" dirty="0">
                <a:solidFill>
                  <a:schemeClr val="tx1"/>
                </a:solidFill>
              </a:rPr>
              <a:t>And dancing dogs and bears, </a:t>
            </a:r>
          </a:p>
          <a:p>
            <a:pPr>
              <a:buNone/>
            </a:pPr>
            <a:r>
              <a:rPr lang="en-GB" sz="3200" b="1" dirty="0">
                <a:solidFill>
                  <a:schemeClr val="tx1"/>
                </a:solidFill>
              </a:rPr>
              <a:t>And wretched, blind, pit ponies,</a:t>
            </a:r>
          </a:p>
          <a:p>
            <a:pPr>
              <a:buNone/>
            </a:pPr>
            <a:r>
              <a:rPr lang="en-GB" sz="3200" b="1" dirty="0">
                <a:solidFill>
                  <a:schemeClr val="tx1"/>
                </a:solidFill>
              </a:rPr>
              <a:t>And little, hunted hares.</a:t>
            </a:r>
            <a:endParaRPr lang="is-IS" sz="3200" b="1"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2/10 - Adjectives</a:t>
            </a:r>
          </a:p>
        </p:txBody>
      </p:sp>
      <p:pic>
        <p:nvPicPr>
          <p:cNvPr id="6" name="Picture 5">
            <a:extLst>
              <a:ext uri="{FF2B5EF4-FFF2-40B4-BE49-F238E27FC236}">
                <a16:creationId xmlns:a16="http://schemas.microsoft.com/office/drawing/2014/main" id="{AA061A42-F5FF-46C5-8296-C0136E6F2CD2}"/>
              </a:ext>
            </a:extLst>
          </p:cNvPr>
          <p:cNvPicPr>
            <a:picLocks noChangeAspect="1"/>
          </p:cNvPicPr>
          <p:nvPr/>
        </p:nvPicPr>
        <p:blipFill>
          <a:blip r:embed="rId2"/>
          <a:stretch>
            <a:fillRect/>
          </a:stretch>
        </p:blipFill>
        <p:spPr>
          <a:xfrm>
            <a:off x="7232904" y="228702"/>
            <a:ext cx="1250950" cy="1250950"/>
          </a:xfrm>
          <a:prstGeom prst="rect">
            <a:avLst/>
          </a:prstGeom>
        </p:spPr>
      </p:pic>
    </p:spTree>
    <p:extLst>
      <p:ext uri="{BB962C8B-B14F-4D97-AF65-F5344CB8AC3E}">
        <p14:creationId xmlns:p14="http://schemas.microsoft.com/office/powerpoint/2010/main" val="874556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sz="3200" dirty="0">
                <a:solidFill>
                  <a:schemeClr val="tx1"/>
                </a:solidFill>
              </a:rPr>
              <a:t>Write out the following verse, putting a line under the </a:t>
            </a:r>
            <a:r>
              <a:rPr lang="en-GB" sz="3200" u="sng" dirty="0"/>
              <a:t>t</a:t>
            </a:r>
            <a:r>
              <a:rPr lang="en-GB" sz="3200" u="sng" dirty="0">
                <a:solidFill>
                  <a:schemeClr val="tx1"/>
                </a:solidFill>
              </a:rPr>
              <a:t>en adjectives</a:t>
            </a:r>
            <a:r>
              <a:rPr lang="en-GB" sz="3200" dirty="0">
                <a:solidFill>
                  <a:schemeClr val="tx1"/>
                </a:solidFill>
              </a:rPr>
              <a:t>.</a:t>
            </a:r>
            <a:endParaRPr lang="en-GB" altLang="en-US" sz="32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pPr>
              <a:buNone/>
            </a:pPr>
            <a:r>
              <a:rPr lang="en-GB" sz="3200" dirty="0">
                <a:solidFill>
                  <a:schemeClr val="tx1"/>
                </a:solidFill>
              </a:rPr>
              <a:t>Augustus was a chubby lad;</a:t>
            </a:r>
          </a:p>
          <a:p>
            <a:pPr>
              <a:buNone/>
            </a:pPr>
            <a:r>
              <a:rPr lang="en-GB" sz="3200" dirty="0">
                <a:solidFill>
                  <a:schemeClr val="tx1"/>
                </a:solidFill>
              </a:rPr>
              <a:t>Fat ruddy cheeks Augustus had;</a:t>
            </a:r>
          </a:p>
          <a:p>
            <a:pPr>
              <a:buNone/>
            </a:pPr>
            <a:r>
              <a:rPr lang="en-GB" sz="3200" dirty="0">
                <a:solidFill>
                  <a:schemeClr val="tx1"/>
                </a:solidFill>
              </a:rPr>
              <a:t>And everybody saw with joy </a:t>
            </a:r>
          </a:p>
          <a:p>
            <a:pPr>
              <a:buNone/>
            </a:pPr>
            <a:r>
              <a:rPr lang="en-GB" sz="3200" dirty="0">
                <a:solidFill>
                  <a:schemeClr val="tx1"/>
                </a:solidFill>
              </a:rPr>
              <a:t>The plum and hearty, healthy boy.</a:t>
            </a:r>
          </a:p>
          <a:p>
            <a:pPr>
              <a:buNone/>
            </a:pPr>
            <a:r>
              <a:rPr lang="en-GB" sz="3200" dirty="0">
                <a:solidFill>
                  <a:schemeClr val="tx1"/>
                </a:solidFill>
              </a:rPr>
              <a:t>He ate and drank as he was told,</a:t>
            </a:r>
          </a:p>
          <a:p>
            <a:pPr>
              <a:buNone/>
            </a:pPr>
            <a:r>
              <a:rPr lang="en-GB" sz="3200" dirty="0">
                <a:solidFill>
                  <a:schemeClr val="tx1"/>
                </a:solidFill>
              </a:rPr>
              <a:t>And never let his soup het cold.</a:t>
            </a:r>
          </a:p>
          <a:p>
            <a:pPr>
              <a:buNone/>
            </a:pPr>
            <a:r>
              <a:rPr lang="en-GB" sz="3200" dirty="0">
                <a:solidFill>
                  <a:schemeClr val="tx1"/>
                </a:solidFill>
              </a:rPr>
              <a:t>But one day, one cold day,</a:t>
            </a:r>
          </a:p>
          <a:p>
            <a:pPr>
              <a:buNone/>
            </a:pPr>
            <a:r>
              <a:rPr lang="en-GB" sz="3200" dirty="0">
                <a:solidFill>
                  <a:schemeClr val="tx1"/>
                </a:solidFill>
              </a:rPr>
              <a:t>He screamed out in a horrid way, </a:t>
            </a:r>
          </a:p>
          <a:p>
            <a:pPr>
              <a:buNone/>
            </a:pPr>
            <a:r>
              <a:rPr lang="en-GB" sz="3200" dirty="0">
                <a:solidFill>
                  <a:schemeClr val="tx1"/>
                </a:solidFill>
              </a:rPr>
              <a:t>‘I’ll have no nasty soup today!’</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Identifying Adjectives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363592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dirty="0">
                <a:solidFill>
                  <a:schemeClr val="tx1"/>
                </a:solidFill>
              </a:rPr>
              <a:t>Adjectives usually go </a:t>
            </a:r>
            <a:r>
              <a:rPr lang="en-GB" sz="2600" b="1" dirty="0">
                <a:solidFill>
                  <a:schemeClr val="tx1"/>
                </a:solidFill>
              </a:rPr>
              <a:t>in front of the nouns they describe</a:t>
            </a:r>
            <a:r>
              <a:rPr lang="en-GB" sz="2600" dirty="0">
                <a:solidFill>
                  <a:schemeClr val="tx1"/>
                </a:solidFill>
              </a:rPr>
              <a:t>, but to add variety and make phrases more interesting, they </a:t>
            </a:r>
            <a:r>
              <a:rPr lang="en-GB" sz="2600" b="1" dirty="0">
                <a:solidFill>
                  <a:schemeClr val="tx1"/>
                </a:solidFill>
              </a:rPr>
              <a:t>sometimes go after the noun</a:t>
            </a:r>
            <a:r>
              <a:rPr lang="en-GB" sz="2600" dirty="0">
                <a:solidFill>
                  <a:schemeClr val="tx1"/>
                </a:solidFill>
              </a:rPr>
              <a:t>, for example;</a:t>
            </a:r>
          </a:p>
          <a:p>
            <a:pPr lvl="1">
              <a:buNone/>
            </a:pPr>
            <a:r>
              <a:rPr lang="en-GB" sz="2600" dirty="0">
                <a:solidFill>
                  <a:schemeClr val="tx1"/>
                </a:solidFill>
              </a:rPr>
              <a:t>And did those feet in ancient time</a:t>
            </a:r>
          </a:p>
          <a:p>
            <a:pPr lvl="1">
              <a:buNone/>
            </a:pPr>
            <a:r>
              <a:rPr lang="en-GB" sz="2600" dirty="0">
                <a:solidFill>
                  <a:schemeClr val="tx1"/>
                </a:solidFill>
              </a:rPr>
              <a:t>Walk upon England’s mountains green?</a:t>
            </a:r>
          </a:p>
          <a:p>
            <a:pPr lvl="1">
              <a:buNone/>
            </a:pPr>
            <a:endParaRPr lang="en-GB" sz="2600" dirty="0">
              <a:solidFill>
                <a:schemeClr val="tx1"/>
              </a:solidFill>
            </a:endParaRPr>
          </a:p>
          <a:p>
            <a:r>
              <a:rPr lang="en-GB" sz="2600" dirty="0">
                <a:solidFill>
                  <a:schemeClr val="tx1"/>
                </a:solidFill>
              </a:rPr>
              <a:t>The adjective </a:t>
            </a:r>
            <a:r>
              <a:rPr lang="en-GB" sz="2600" i="1" dirty="0">
                <a:solidFill>
                  <a:schemeClr val="tx1"/>
                </a:solidFill>
              </a:rPr>
              <a:t>ancient</a:t>
            </a:r>
            <a:r>
              <a:rPr lang="en-GB" sz="2600" dirty="0">
                <a:solidFill>
                  <a:schemeClr val="tx1"/>
                </a:solidFill>
              </a:rPr>
              <a:t> goes before the noun </a:t>
            </a:r>
            <a:r>
              <a:rPr lang="en-GB" sz="2600" i="1" dirty="0">
                <a:solidFill>
                  <a:schemeClr val="tx1"/>
                </a:solidFill>
              </a:rPr>
              <a:t>time,</a:t>
            </a:r>
            <a:r>
              <a:rPr lang="en-GB" sz="2600" dirty="0">
                <a:solidFill>
                  <a:schemeClr val="tx1"/>
                </a:solidFill>
              </a:rPr>
              <a:t> but </a:t>
            </a:r>
            <a:r>
              <a:rPr lang="en-GB" sz="2600" i="1" dirty="0">
                <a:solidFill>
                  <a:schemeClr val="tx1"/>
                </a:solidFill>
              </a:rPr>
              <a:t>green</a:t>
            </a:r>
            <a:r>
              <a:rPr lang="en-GB" sz="2600" dirty="0">
                <a:solidFill>
                  <a:schemeClr val="tx1"/>
                </a:solidFill>
              </a:rPr>
              <a:t> follows the noun </a:t>
            </a:r>
            <a:r>
              <a:rPr lang="en-GB" sz="2600" i="1" dirty="0">
                <a:solidFill>
                  <a:schemeClr val="tx1"/>
                </a:solidFill>
              </a:rPr>
              <a:t>mountains</a:t>
            </a:r>
            <a:r>
              <a:rPr lang="en-GB" sz="2600" dirty="0">
                <a:solidFill>
                  <a:schemeClr val="tx1"/>
                </a:solidFill>
              </a:rPr>
              <a:t>.</a:t>
            </a:r>
          </a:p>
          <a:p>
            <a:endParaRPr lang="en-GB" sz="2600" dirty="0">
              <a:solidFill>
                <a:schemeClr val="tx1"/>
              </a:solidFill>
            </a:endParaRPr>
          </a:p>
          <a:p>
            <a:r>
              <a:rPr lang="en-GB" sz="2600" dirty="0">
                <a:solidFill>
                  <a:schemeClr val="tx1"/>
                </a:solidFill>
              </a:rPr>
              <a:t>This is done more often in poetry. </a:t>
            </a:r>
            <a:r>
              <a:rPr lang="en-GB" sz="2600" b="1" dirty="0">
                <a:solidFill>
                  <a:schemeClr val="tx1"/>
                </a:solidFill>
              </a:rPr>
              <a:t>Why do you think that is the case?</a:t>
            </a:r>
          </a:p>
        </p:txBody>
      </p:sp>
      <p:sp>
        <p:nvSpPr>
          <p:cNvPr id="2" name="Title 1"/>
          <p:cNvSpPr>
            <a:spLocks noGrp="1"/>
          </p:cNvSpPr>
          <p:nvPr>
            <p:ph type="title"/>
          </p:nvPr>
        </p:nvSpPr>
        <p:spPr>
          <a:xfrm>
            <a:off x="362722" y="338430"/>
            <a:ext cx="7498578" cy="1225194"/>
          </a:xfrm>
          <a:prstGeom prst="round2DiagRect">
            <a:avLst/>
          </a:prstGeom>
        </p:spPr>
        <p:txBody>
          <a:bodyPr>
            <a:normAutofit fontScale="90000"/>
          </a:bodyPr>
          <a:lstStyle/>
          <a:p>
            <a:r>
              <a:rPr lang="en-GB" sz="6000" b="1" dirty="0"/>
              <a:t>Where to place adjectives</a:t>
            </a:r>
            <a:endParaRPr lang="en-US" sz="6000" b="1" dirty="0"/>
          </a:p>
        </p:txBody>
      </p:sp>
    </p:spTree>
    <p:extLst>
      <p:ext uri="{BB962C8B-B14F-4D97-AF65-F5344CB8AC3E}">
        <p14:creationId xmlns:p14="http://schemas.microsoft.com/office/powerpoint/2010/main" val="3388525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sz="2800" dirty="0">
                <a:solidFill>
                  <a:schemeClr val="tx1"/>
                </a:solidFill>
              </a:rPr>
              <a:t>Write out the following piece from ‘The House that Jack Built’, putting a line under the five adjectives that </a:t>
            </a:r>
            <a:r>
              <a:rPr lang="en-GB" sz="2800" u="sng" dirty="0">
                <a:solidFill>
                  <a:schemeClr val="tx1"/>
                </a:solidFill>
              </a:rPr>
              <a:t>follow </a:t>
            </a:r>
            <a:r>
              <a:rPr lang="en-GB" sz="2800" dirty="0">
                <a:solidFill>
                  <a:schemeClr val="tx1"/>
                </a:solidFill>
              </a:rPr>
              <a:t>the nouns..</a:t>
            </a:r>
            <a:endParaRPr lang="en-GB" altLang="en-US" sz="28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pPr>
              <a:buNone/>
            </a:pPr>
            <a:r>
              <a:rPr lang="en-GB" sz="3200" dirty="0">
                <a:solidFill>
                  <a:schemeClr val="tx1"/>
                </a:solidFill>
              </a:rPr>
              <a:t>That waked the priest all shaven and shorn,</a:t>
            </a:r>
          </a:p>
          <a:p>
            <a:pPr>
              <a:buNone/>
            </a:pPr>
            <a:r>
              <a:rPr lang="en-GB" sz="3200" dirty="0">
                <a:solidFill>
                  <a:schemeClr val="tx1"/>
                </a:solidFill>
              </a:rPr>
              <a:t>That married the man all tattered and torn,</a:t>
            </a:r>
          </a:p>
          <a:p>
            <a:pPr>
              <a:buNone/>
            </a:pPr>
            <a:r>
              <a:rPr lang="en-GB" sz="3200" dirty="0">
                <a:solidFill>
                  <a:schemeClr val="tx1"/>
                </a:solidFill>
              </a:rPr>
              <a:t>That kissed the maiden all forlorn,</a:t>
            </a:r>
          </a:p>
          <a:p>
            <a:pPr>
              <a:buNone/>
            </a:pPr>
            <a:r>
              <a:rPr lang="en-GB" sz="3200" dirty="0">
                <a:solidFill>
                  <a:schemeClr val="tx1"/>
                </a:solidFill>
              </a:rPr>
              <a:t>That milked the cow with the crumpled horn . . .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Identifying Adjectives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699322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buNone/>
            </a:pPr>
            <a:r>
              <a:rPr lang="en-GB" sz="2800" dirty="0">
                <a:solidFill>
                  <a:schemeClr val="tx1"/>
                </a:solidFill>
              </a:rPr>
              <a:t>Write some lines about these animals using a few suitable descriptive adjectives.            </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pPr>
              <a:buNone/>
            </a:pPr>
            <a:r>
              <a:rPr lang="en-GB" sz="3200" dirty="0">
                <a:solidFill>
                  <a:schemeClr val="tx1"/>
                </a:solidFill>
              </a:rPr>
              <a:t>Magpie</a:t>
            </a:r>
          </a:p>
          <a:p>
            <a:pPr>
              <a:buNone/>
            </a:pPr>
            <a:r>
              <a:rPr lang="en-GB" sz="3200" dirty="0">
                <a:solidFill>
                  <a:schemeClr val="tx1"/>
                </a:solidFill>
              </a:rPr>
              <a:t>Whale</a:t>
            </a:r>
          </a:p>
          <a:p>
            <a:pPr>
              <a:buNone/>
            </a:pPr>
            <a:r>
              <a:rPr lang="en-GB" sz="3200" dirty="0">
                <a:solidFill>
                  <a:schemeClr val="tx1"/>
                </a:solidFill>
              </a:rPr>
              <a:t>Mouse  </a:t>
            </a:r>
          </a:p>
          <a:p>
            <a:pPr>
              <a:buNone/>
            </a:pPr>
            <a:r>
              <a:rPr lang="en-GB" sz="3200" dirty="0">
                <a:solidFill>
                  <a:schemeClr val="tx1"/>
                </a:solidFill>
              </a:rPr>
              <a:t>Elephant</a:t>
            </a:r>
          </a:p>
          <a:p>
            <a:pPr>
              <a:buNone/>
            </a:pPr>
            <a:r>
              <a:rPr lang="en-GB" sz="3200" dirty="0">
                <a:solidFill>
                  <a:schemeClr val="tx1"/>
                </a:solidFill>
              </a:rPr>
              <a:t>Eagle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A menagerie</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155167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buNone/>
            </a:pPr>
            <a:r>
              <a:rPr lang="en-GB" sz="2800" dirty="0">
                <a:solidFill>
                  <a:schemeClr val="tx1"/>
                </a:solidFill>
              </a:rPr>
              <a:t>Find 15 powerful adjectives which help describe the scene:</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pPr>
              <a:buNone/>
            </a:pPr>
            <a:r>
              <a:rPr lang="en-GB" sz="2600" dirty="0">
                <a:solidFill>
                  <a:schemeClr val="tx1"/>
                </a:solidFill>
              </a:rPr>
              <a:t>The sky glows with a light, strange and dull, that of the beginning of the world. In space is a ball, the Earth, lit by an enormous oval sun, its light an intense electric blue. On Earth, lightning flashes and spurting flames light up the vivid scene; waterspouts swirl, and we can see a struggle, fierce and gigantic, between the fires and waters of our young planet. Earth is swept and covered by scalding, seething seas, on which the storms whip up tremendous waves.</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4 – Powerful Adjectives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005647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r>
              <a:rPr lang="en-GB" sz="4000" dirty="0">
                <a:solidFill>
                  <a:schemeClr val="tx1"/>
                </a:solidFill>
              </a:rPr>
              <a:t>Make your own list of ten adjectives (that we have not used already!) that you think are strong enough to help to form a strong picture in the mind.</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5 – Listing</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373328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3B2F2-5B14-4047-B5C6-158537478F60}"/>
              </a:ext>
            </a:extLst>
          </p:cNvPr>
          <p:cNvPicPr>
            <a:picLocks noChangeAspect="1"/>
          </p:cNvPicPr>
          <p:nvPr/>
        </p:nvPicPr>
        <p:blipFill>
          <a:blip r:embed="rId2"/>
          <a:stretch>
            <a:fillRect/>
          </a:stretch>
        </p:blipFill>
        <p:spPr>
          <a:xfrm>
            <a:off x="7127875" y="184264"/>
            <a:ext cx="2990850" cy="1533525"/>
          </a:xfrm>
          <a:prstGeom prst="rect">
            <a:avLst/>
          </a:prstGeom>
        </p:spPr>
      </p:pic>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dirty="0">
                <a:solidFill>
                  <a:schemeClr val="tx1"/>
                </a:solidFill>
              </a:rPr>
              <a:t>The comparative adjective </a:t>
            </a:r>
            <a:r>
              <a:rPr lang="en-GB" sz="2600" b="1" dirty="0">
                <a:solidFill>
                  <a:schemeClr val="tx1"/>
                </a:solidFill>
              </a:rPr>
              <a:t>compares one thing with another</a:t>
            </a:r>
            <a:r>
              <a:rPr lang="en-GB" sz="2600" dirty="0">
                <a:solidFill>
                  <a:schemeClr val="tx1"/>
                </a:solidFill>
              </a:rPr>
              <a:t>, for example: larger, greener</a:t>
            </a:r>
          </a:p>
          <a:p>
            <a:endParaRPr lang="en-GB" sz="2600" b="1" dirty="0">
              <a:solidFill>
                <a:schemeClr val="tx1"/>
              </a:solidFill>
            </a:endParaRPr>
          </a:p>
          <a:p>
            <a:r>
              <a:rPr lang="en-GB" sz="2600" dirty="0">
                <a:solidFill>
                  <a:schemeClr val="tx1"/>
                </a:solidFill>
              </a:rPr>
              <a:t>To for the comparative with short adjectives, add </a:t>
            </a:r>
            <a:r>
              <a:rPr lang="en-GB" sz="2600" b="1" dirty="0" err="1">
                <a:solidFill>
                  <a:schemeClr val="tx1"/>
                </a:solidFill>
              </a:rPr>
              <a:t>er</a:t>
            </a:r>
            <a:r>
              <a:rPr lang="en-GB" sz="2600" dirty="0">
                <a:solidFill>
                  <a:schemeClr val="tx1"/>
                </a:solidFill>
              </a:rPr>
              <a:t>, for example: </a:t>
            </a:r>
          </a:p>
          <a:p>
            <a:pPr lvl="1"/>
            <a:r>
              <a:rPr lang="en-GB" sz="2600" dirty="0">
                <a:solidFill>
                  <a:schemeClr val="tx1"/>
                </a:solidFill>
              </a:rPr>
              <a:t>long -&gt; longer</a:t>
            </a:r>
          </a:p>
          <a:p>
            <a:pPr lvl="1"/>
            <a:r>
              <a:rPr lang="en-GB" sz="2600" dirty="0">
                <a:solidFill>
                  <a:schemeClr val="tx1"/>
                </a:solidFill>
              </a:rPr>
              <a:t>short -&gt; shorter</a:t>
            </a:r>
          </a:p>
          <a:p>
            <a:r>
              <a:rPr lang="en-GB" sz="2600" dirty="0">
                <a:solidFill>
                  <a:schemeClr val="tx1"/>
                </a:solidFill>
              </a:rPr>
              <a:t>For long words, use the word </a:t>
            </a:r>
            <a:r>
              <a:rPr lang="en-GB" sz="2600" b="1" dirty="0">
                <a:solidFill>
                  <a:schemeClr val="tx1"/>
                </a:solidFill>
              </a:rPr>
              <a:t>more</a:t>
            </a:r>
            <a:r>
              <a:rPr lang="en-GB" sz="2600" dirty="0">
                <a:solidFill>
                  <a:schemeClr val="tx1"/>
                </a:solidFill>
              </a:rPr>
              <a:t> in front of the adjective, for example: </a:t>
            </a:r>
          </a:p>
          <a:p>
            <a:pPr lvl="1"/>
            <a:r>
              <a:rPr lang="en-GB" sz="2600" dirty="0">
                <a:solidFill>
                  <a:schemeClr val="tx1"/>
                </a:solidFill>
              </a:rPr>
              <a:t>beautiful -&gt; more beautiful</a:t>
            </a:r>
          </a:p>
          <a:p>
            <a:pPr lvl="1"/>
            <a:r>
              <a:rPr lang="en-GB" sz="2600" dirty="0">
                <a:solidFill>
                  <a:schemeClr val="tx1"/>
                </a:solidFill>
              </a:rPr>
              <a:t>intelligent -&gt; more intelligent</a:t>
            </a:r>
          </a:p>
        </p:txBody>
      </p:sp>
      <p:sp>
        <p:nvSpPr>
          <p:cNvPr id="2" name="Title 1"/>
          <p:cNvSpPr>
            <a:spLocks noGrp="1"/>
          </p:cNvSpPr>
          <p:nvPr>
            <p:ph type="title"/>
          </p:nvPr>
        </p:nvSpPr>
        <p:spPr>
          <a:xfrm>
            <a:off x="362722" y="338430"/>
            <a:ext cx="7498578" cy="1225194"/>
          </a:xfrm>
          <a:prstGeom prst="round2DiagRect">
            <a:avLst/>
          </a:prstGeom>
        </p:spPr>
        <p:txBody>
          <a:bodyPr>
            <a:normAutofit/>
          </a:bodyPr>
          <a:lstStyle/>
          <a:p>
            <a:r>
              <a:rPr lang="en-GB" sz="6000" b="1" dirty="0"/>
              <a:t>Comparative adjectives</a:t>
            </a:r>
            <a:endParaRPr lang="en-US" sz="6000" b="1" dirty="0"/>
          </a:p>
        </p:txBody>
      </p:sp>
    </p:spTree>
    <p:extLst>
      <p:ext uri="{BB962C8B-B14F-4D97-AF65-F5344CB8AC3E}">
        <p14:creationId xmlns:p14="http://schemas.microsoft.com/office/powerpoint/2010/main" val="964365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1" y="2641600"/>
            <a:ext cx="3035300" cy="3949700"/>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Font typeface="+mj-lt"/>
              <a:buAutoNum type="arabicPeriod"/>
            </a:pPr>
            <a:r>
              <a:rPr lang="en-GB" sz="3200" dirty="0">
                <a:solidFill>
                  <a:schemeClr val="tx1"/>
                </a:solidFill>
              </a:rPr>
              <a:t>hard</a:t>
            </a:r>
          </a:p>
          <a:p>
            <a:pPr marL="514350" indent="-514350">
              <a:buFont typeface="+mj-lt"/>
              <a:buAutoNum type="arabicPeriod"/>
            </a:pPr>
            <a:r>
              <a:rPr lang="en-GB" sz="3200" dirty="0">
                <a:solidFill>
                  <a:schemeClr val="tx1"/>
                </a:solidFill>
              </a:rPr>
              <a:t>small</a:t>
            </a:r>
          </a:p>
          <a:p>
            <a:pPr marL="514350" indent="-514350">
              <a:buFont typeface="+mj-lt"/>
              <a:buAutoNum type="arabicPeriod"/>
            </a:pPr>
            <a:r>
              <a:rPr lang="en-GB" sz="3200" dirty="0">
                <a:solidFill>
                  <a:schemeClr val="tx1"/>
                </a:solidFill>
              </a:rPr>
              <a:t>loud</a:t>
            </a:r>
          </a:p>
          <a:p>
            <a:pPr marL="514350" indent="-514350">
              <a:buFont typeface="+mj-lt"/>
              <a:buAutoNum type="arabicPeriod"/>
            </a:pPr>
            <a:r>
              <a:rPr lang="en-GB" sz="3200" dirty="0">
                <a:solidFill>
                  <a:schemeClr val="tx1"/>
                </a:solidFill>
              </a:rPr>
              <a:t>cool</a:t>
            </a:r>
          </a:p>
          <a:p>
            <a:pPr marL="514350" indent="-514350">
              <a:buFont typeface="+mj-lt"/>
              <a:buAutoNum type="arabicPeriod"/>
            </a:pPr>
            <a:r>
              <a:rPr lang="en-GB" sz="3200" dirty="0">
                <a:solidFill>
                  <a:schemeClr val="tx1"/>
                </a:solidFill>
              </a:rPr>
              <a:t>kind</a:t>
            </a:r>
          </a:p>
        </p:txBody>
      </p:sp>
      <p:sp>
        <p:nvSpPr>
          <p:cNvPr id="2" name="Title 1"/>
          <p:cNvSpPr>
            <a:spLocks noGrp="1"/>
          </p:cNvSpPr>
          <p:nvPr>
            <p:ph type="title"/>
          </p:nvPr>
        </p:nvSpPr>
        <p:spPr>
          <a:xfrm>
            <a:off x="810515" y="1294554"/>
            <a:ext cx="7505700" cy="650398"/>
          </a:xfrm>
          <a:prstGeom prst="round2DiagRect">
            <a:avLst/>
          </a:prstGeom>
        </p:spPr>
        <p:txBody>
          <a:bodyPr>
            <a:noAutofit/>
          </a:bodyPr>
          <a:lstStyle/>
          <a:p>
            <a:pPr algn="ctr"/>
            <a:r>
              <a:rPr lang="en-GB" sz="3200" dirty="0"/>
              <a:t>Task 6 - Write out the following adjectives in the comparative form by adding </a:t>
            </a:r>
            <a:r>
              <a:rPr lang="en-GB" sz="3200" b="1" dirty="0" err="1"/>
              <a:t>er</a:t>
            </a:r>
            <a:r>
              <a:rPr lang="en-GB" sz="3200" dirty="0"/>
              <a:t> or putting the word </a:t>
            </a:r>
            <a:r>
              <a:rPr lang="en-GB" sz="3200" b="1" dirty="0"/>
              <a:t>more</a:t>
            </a:r>
            <a:r>
              <a:rPr lang="en-GB" sz="3200" dirty="0"/>
              <a:t> in front.</a:t>
            </a:r>
            <a:endParaRPr lang="en-US" sz="3200" b="1" dirty="0"/>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2641600"/>
            <a:ext cx="3590035" cy="3949700"/>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Font typeface="+mj-lt"/>
              <a:buAutoNum type="arabicPeriod" startAt="6"/>
            </a:pPr>
            <a:r>
              <a:rPr lang="en-GB" sz="3200" dirty="0">
                <a:solidFill>
                  <a:schemeClr val="tx1"/>
                </a:solidFill>
              </a:rPr>
              <a:t>impressive</a:t>
            </a:r>
          </a:p>
          <a:p>
            <a:pPr marL="514350" indent="-514350">
              <a:buFont typeface="+mj-lt"/>
              <a:buAutoNum type="arabicPeriod" startAt="6"/>
            </a:pPr>
            <a:r>
              <a:rPr lang="en-GB" sz="3200" dirty="0">
                <a:solidFill>
                  <a:schemeClr val="tx1"/>
                </a:solidFill>
              </a:rPr>
              <a:t>different</a:t>
            </a:r>
          </a:p>
          <a:p>
            <a:pPr marL="514350" indent="-514350">
              <a:buFont typeface="+mj-lt"/>
              <a:buAutoNum type="arabicPeriod" startAt="6"/>
            </a:pPr>
            <a:r>
              <a:rPr lang="en-GB" sz="3200" dirty="0">
                <a:solidFill>
                  <a:schemeClr val="tx1"/>
                </a:solidFill>
              </a:rPr>
              <a:t>educational</a:t>
            </a:r>
          </a:p>
          <a:p>
            <a:pPr marL="514350" indent="-514350">
              <a:buFont typeface="+mj-lt"/>
              <a:buAutoNum type="arabicPeriod" startAt="6"/>
            </a:pPr>
            <a:r>
              <a:rPr lang="en-GB" sz="3200" dirty="0">
                <a:solidFill>
                  <a:schemeClr val="tx1"/>
                </a:solidFill>
              </a:rPr>
              <a:t>interesting</a:t>
            </a:r>
          </a:p>
          <a:p>
            <a:pPr marL="514350" indent="-514350">
              <a:buFont typeface="+mj-lt"/>
              <a:buAutoNum type="arabicPeriod" startAt="6"/>
            </a:pPr>
            <a:r>
              <a:rPr lang="en-GB" sz="3200" dirty="0">
                <a:solidFill>
                  <a:schemeClr val="tx1"/>
                </a:solidFill>
              </a:rPr>
              <a:t>popular</a:t>
            </a:r>
          </a:p>
        </p:txBody>
      </p:sp>
    </p:spTree>
    <p:extLst>
      <p:ext uri="{BB962C8B-B14F-4D97-AF65-F5344CB8AC3E}">
        <p14:creationId xmlns:p14="http://schemas.microsoft.com/office/powerpoint/2010/main" val="2200528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solidFill>
                  <a:schemeClr val="tx1"/>
                </a:solidFill>
              </a:rPr>
              <a:t>The superlative adjective </a:t>
            </a:r>
            <a:r>
              <a:rPr lang="en-GB" sz="2800" b="1" dirty="0">
                <a:solidFill>
                  <a:schemeClr val="tx1"/>
                </a:solidFill>
              </a:rPr>
              <a:t>compares one thing with all the others</a:t>
            </a:r>
            <a:r>
              <a:rPr lang="en-GB" sz="2800" dirty="0">
                <a:solidFill>
                  <a:schemeClr val="tx1"/>
                </a:solidFill>
              </a:rPr>
              <a:t>, for example: largest, greenest</a:t>
            </a:r>
          </a:p>
          <a:p>
            <a:endParaRPr lang="en-GB" sz="2800" b="1" dirty="0">
              <a:solidFill>
                <a:schemeClr val="tx1"/>
              </a:solidFill>
            </a:endParaRPr>
          </a:p>
          <a:p>
            <a:r>
              <a:rPr lang="en-GB" sz="2800" dirty="0">
                <a:solidFill>
                  <a:schemeClr val="tx1"/>
                </a:solidFill>
              </a:rPr>
              <a:t>For short adjectives, add </a:t>
            </a:r>
            <a:r>
              <a:rPr lang="en-GB" sz="2800" b="1" dirty="0" err="1">
                <a:solidFill>
                  <a:schemeClr val="tx1"/>
                </a:solidFill>
              </a:rPr>
              <a:t>est</a:t>
            </a:r>
            <a:r>
              <a:rPr lang="en-GB" sz="2800" dirty="0">
                <a:solidFill>
                  <a:schemeClr val="tx1"/>
                </a:solidFill>
              </a:rPr>
              <a:t> to the end of the words, for example: </a:t>
            </a:r>
          </a:p>
          <a:p>
            <a:pPr lvl="1"/>
            <a:r>
              <a:rPr lang="en-GB" sz="2800" dirty="0">
                <a:solidFill>
                  <a:schemeClr val="tx1"/>
                </a:solidFill>
              </a:rPr>
              <a:t>long -&gt; longest </a:t>
            </a:r>
          </a:p>
          <a:p>
            <a:pPr lvl="1"/>
            <a:r>
              <a:rPr lang="en-GB" sz="2800" dirty="0">
                <a:solidFill>
                  <a:schemeClr val="tx1"/>
                </a:solidFill>
              </a:rPr>
              <a:t>short -&gt; shortest</a:t>
            </a:r>
          </a:p>
          <a:p>
            <a:r>
              <a:rPr lang="en-GB" sz="2800" dirty="0">
                <a:solidFill>
                  <a:schemeClr val="tx1"/>
                </a:solidFill>
              </a:rPr>
              <a:t>For long words use the word </a:t>
            </a:r>
            <a:r>
              <a:rPr lang="en-GB" sz="2800" b="1" dirty="0">
                <a:solidFill>
                  <a:schemeClr val="tx1"/>
                </a:solidFill>
              </a:rPr>
              <a:t>most</a:t>
            </a:r>
            <a:r>
              <a:rPr lang="en-GB" sz="2800" dirty="0">
                <a:solidFill>
                  <a:schemeClr val="tx1"/>
                </a:solidFill>
              </a:rPr>
              <a:t> in front of the adjective, for example: </a:t>
            </a:r>
          </a:p>
          <a:p>
            <a:pPr lvl="1"/>
            <a:r>
              <a:rPr lang="en-GB" sz="2800" dirty="0">
                <a:solidFill>
                  <a:schemeClr val="tx1"/>
                </a:solidFill>
              </a:rPr>
              <a:t>beautiful -&gt; most beautiful </a:t>
            </a:r>
          </a:p>
          <a:p>
            <a:pPr lvl="1"/>
            <a:r>
              <a:rPr lang="en-GB" sz="2800" dirty="0">
                <a:solidFill>
                  <a:schemeClr val="tx1"/>
                </a:solidFill>
              </a:rPr>
              <a:t>intelligent -&gt; most intelligent</a:t>
            </a:r>
          </a:p>
        </p:txBody>
      </p:sp>
      <p:sp>
        <p:nvSpPr>
          <p:cNvPr id="2" name="Title 1"/>
          <p:cNvSpPr>
            <a:spLocks noGrp="1"/>
          </p:cNvSpPr>
          <p:nvPr>
            <p:ph type="title"/>
          </p:nvPr>
        </p:nvSpPr>
        <p:spPr>
          <a:xfrm>
            <a:off x="362722" y="338430"/>
            <a:ext cx="7498578" cy="1225194"/>
          </a:xfrm>
          <a:prstGeom prst="round2DiagRect">
            <a:avLst/>
          </a:prstGeom>
        </p:spPr>
        <p:txBody>
          <a:bodyPr>
            <a:normAutofit/>
          </a:bodyPr>
          <a:lstStyle/>
          <a:p>
            <a:r>
              <a:rPr lang="en-GB" sz="6000" b="1" dirty="0"/>
              <a:t>Superlative adjectives</a:t>
            </a:r>
            <a:endParaRPr lang="en-US" sz="6000" b="1" dirty="0"/>
          </a:p>
        </p:txBody>
      </p:sp>
      <p:pic>
        <p:nvPicPr>
          <p:cNvPr id="6" name="Picture 5">
            <a:extLst>
              <a:ext uri="{FF2B5EF4-FFF2-40B4-BE49-F238E27FC236}">
                <a16:creationId xmlns:a16="http://schemas.microsoft.com/office/drawing/2014/main" id="{01025436-094B-497C-A19F-3FFB30EE4DD0}"/>
              </a:ext>
            </a:extLst>
          </p:cNvPr>
          <p:cNvPicPr>
            <a:picLocks noChangeAspect="1"/>
          </p:cNvPicPr>
          <p:nvPr/>
        </p:nvPicPr>
        <p:blipFill>
          <a:blip r:embed="rId2"/>
          <a:stretch>
            <a:fillRect/>
          </a:stretch>
        </p:blipFill>
        <p:spPr>
          <a:xfrm>
            <a:off x="7316722" y="145288"/>
            <a:ext cx="1447800" cy="1447800"/>
          </a:xfrm>
          <a:prstGeom prst="rect">
            <a:avLst/>
          </a:prstGeom>
        </p:spPr>
      </p:pic>
    </p:spTree>
    <p:extLst>
      <p:ext uri="{BB962C8B-B14F-4D97-AF65-F5344CB8AC3E}">
        <p14:creationId xmlns:p14="http://schemas.microsoft.com/office/powerpoint/2010/main" val="111481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solidFill>
                  <a:schemeClr val="accent1">
                    <a:lumMod val="50000"/>
                  </a:schemeClr>
                </a:solidFill>
              </a:rPr>
              <a:t>Evolving</a:t>
            </a:r>
            <a:r>
              <a:rPr lang="en-GB" sz="2800" b="1" u="sng" dirty="0"/>
              <a:t> languages</a:t>
            </a:r>
            <a:endParaRPr lang="en-GB" sz="2800" dirty="0"/>
          </a:p>
          <a:p>
            <a:r>
              <a:rPr lang="en-GB" sz="2800" b="1" dirty="0"/>
              <a:t>All languages change over time</a:t>
            </a:r>
            <a:r>
              <a:rPr lang="en-GB" sz="2800" dirty="0"/>
              <a:t>. Different languages have totally different language rules, so sentences can look very different. This is why translations can sometimes be tricky, and why grammar is needed.</a:t>
            </a:r>
          </a:p>
          <a:p>
            <a:endParaRPr lang="en-GB" dirty="0"/>
          </a:p>
          <a:p>
            <a:r>
              <a:rPr lang="en-GB" sz="2800" dirty="0"/>
              <a:t>I read my sister’s book, </a:t>
            </a:r>
          </a:p>
          <a:p>
            <a:r>
              <a:rPr lang="en-GB" sz="2800" dirty="0"/>
              <a:t>which was good.</a:t>
            </a:r>
          </a:p>
          <a:p>
            <a:endParaRPr lang="en-GB" sz="2800" dirty="0"/>
          </a:p>
          <a:p>
            <a:r>
              <a:rPr lang="en-GB" sz="2800" dirty="0"/>
              <a:t>I read the book of my sister, </a:t>
            </a:r>
          </a:p>
          <a:p>
            <a:r>
              <a:rPr lang="en-GB" sz="2800" dirty="0"/>
              <a:t>which good was.</a:t>
            </a:r>
          </a:p>
          <a:p>
            <a:endParaRPr lang="en-GB" sz="2800" dirty="0"/>
          </a:p>
          <a:p>
            <a:r>
              <a:rPr lang="en-GB" sz="2800" dirty="0"/>
              <a:t>I read the book of my sister, </a:t>
            </a:r>
          </a:p>
          <a:p>
            <a:r>
              <a:rPr lang="en-GB" sz="2800" dirty="0"/>
              <a:t>which good was.</a:t>
            </a:r>
            <a:endParaRPr lang="en-GB" sz="3200" dirty="0"/>
          </a:p>
        </p:txBody>
      </p:sp>
      <p:pic>
        <p:nvPicPr>
          <p:cNvPr id="3" name="Picture 2">
            <a:extLst>
              <a:ext uri="{FF2B5EF4-FFF2-40B4-BE49-F238E27FC236}">
                <a16:creationId xmlns:a16="http://schemas.microsoft.com/office/drawing/2014/main" id="{7D1CD3AF-97C2-4A0E-AD9C-4B286305A152}"/>
              </a:ext>
            </a:extLst>
          </p:cNvPr>
          <p:cNvPicPr>
            <a:picLocks noChangeAspect="1"/>
          </p:cNvPicPr>
          <p:nvPr/>
        </p:nvPicPr>
        <p:blipFill>
          <a:blip r:embed="rId2"/>
          <a:stretch>
            <a:fillRect/>
          </a:stretch>
        </p:blipFill>
        <p:spPr>
          <a:xfrm>
            <a:off x="5249710" y="2847052"/>
            <a:ext cx="1505417" cy="895723"/>
          </a:xfrm>
          <a:prstGeom prst="rect">
            <a:avLst/>
          </a:prstGeom>
        </p:spPr>
      </p:pic>
      <p:pic>
        <p:nvPicPr>
          <p:cNvPr id="7" name="Picture 6">
            <a:extLst>
              <a:ext uri="{FF2B5EF4-FFF2-40B4-BE49-F238E27FC236}">
                <a16:creationId xmlns:a16="http://schemas.microsoft.com/office/drawing/2014/main" id="{DACF6A1D-0C29-43DB-AD9A-66F7F31E18D2}"/>
              </a:ext>
            </a:extLst>
          </p:cNvPr>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5249709" y="4107479"/>
            <a:ext cx="1505417" cy="895723"/>
          </a:xfrm>
          <a:prstGeom prst="rect">
            <a:avLst/>
          </a:prstGeom>
        </p:spPr>
      </p:pic>
      <p:pic>
        <p:nvPicPr>
          <p:cNvPr id="10" name="Graphic 9">
            <a:extLst>
              <a:ext uri="{FF2B5EF4-FFF2-40B4-BE49-F238E27FC236}">
                <a16:creationId xmlns:a16="http://schemas.microsoft.com/office/drawing/2014/main" id="{3A7B7A44-51CC-47C5-B10C-78FA3B81E9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9709" y="5243451"/>
            <a:ext cx="1505417" cy="1064382"/>
          </a:xfrm>
          <a:prstGeom prst="rect">
            <a:avLst/>
          </a:prstGeom>
        </p:spPr>
      </p:pic>
      <p:sp>
        <p:nvSpPr>
          <p:cNvPr id="11" name="TextBox 10">
            <a:extLst>
              <a:ext uri="{FF2B5EF4-FFF2-40B4-BE49-F238E27FC236}">
                <a16:creationId xmlns:a16="http://schemas.microsoft.com/office/drawing/2014/main" id="{200FB0B7-D281-450A-B425-63DD873FE89F}"/>
              </a:ext>
            </a:extLst>
          </p:cNvPr>
          <p:cNvSpPr txBox="1"/>
          <p:nvPr/>
        </p:nvSpPr>
        <p:spPr>
          <a:xfrm>
            <a:off x="6950762" y="3124179"/>
            <a:ext cx="1656223" cy="2708434"/>
          </a:xfrm>
          <a:prstGeom prst="rect">
            <a:avLst/>
          </a:prstGeom>
          <a:noFill/>
        </p:spPr>
        <p:txBody>
          <a:bodyPr wrap="square" rtlCol="0">
            <a:spAutoFit/>
          </a:bodyPr>
          <a:lstStyle/>
          <a:p>
            <a:r>
              <a:rPr lang="en-GB" dirty="0"/>
              <a:t>Modern English</a:t>
            </a:r>
          </a:p>
          <a:p>
            <a:endParaRPr lang="en-GB" dirty="0"/>
          </a:p>
          <a:p>
            <a:endParaRPr lang="en-GB" sz="1100" dirty="0"/>
          </a:p>
          <a:p>
            <a:endParaRPr lang="en-GB" sz="1100" dirty="0"/>
          </a:p>
          <a:p>
            <a:endParaRPr lang="en-GB" sz="400" dirty="0"/>
          </a:p>
          <a:p>
            <a:endParaRPr lang="en-GB" dirty="0"/>
          </a:p>
          <a:p>
            <a:r>
              <a:rPr lang="en-GB" dirty="0"/>
              <a:t>Old English</a:t>
            </a:r>
          </a:p>
          <a:p>
            <a:endParaRPr lang="en-GB" dirty="0"/>
          </a:p>
          <a:p>
            <a:endParaRPr lang="en-GB" dirty="0"/>
          </a:p>
          <a:p>
            <a:endParaRPr lang="en-GB" dirty="0"/>
          </a:p>
          <a:p>
            <a:r>
              <a:rPr lang="en-GB" dirty="0"/>
              <a:t>German</a:t>
            </a:r>
          </a:p>
        </p:txBody>
      </p:sp>
    </p:spTree>
    <p:extLst>
      <p:ext uri="{BB962C8B-B14F-4D97-AF65-F5344CB8AC3E}">
        <p14:creationId xmlns:p14="http://schemas.microsoft.com/office/powerpoint/2010/main" val="2428755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1" y="2641600"/>
            <a:ext cx="3035300" cy="3949700"/>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Font typeface="+mj-lt"/>
              <a:buAutoNum type="arabicPeriod"/>
            </a:pPr>
            <a:r>
              <a:rPr lang="en-GB" sz="3200" dirty="0">
                <a:solidFill>
                  <a:schemeClr val="tx1"/>
                </a:solidFill>
              </a:rPr>
              <a:t>smooth</a:t>
            </a:r>
          </a:p>
          <a:p>
            <a:pPr marL="514350" indent="-514350">
              <a:buFont typeface="+mj-lt"/>
              <a:buAutoNum type="arabicPeriod"/>
            </a:pPr>
            <a:r>
              <a:rPr lang="en-GB" sz="3200" dirty="0">
                <a:solidFill>
                  <a:schemeClr val="tx1"/>
                </a:solidFill>
              </a:rPr>
              <a:t>few</a:t>
            </a:r>
          </a:p>
          <a:p>
            <a:pPr marL="514350" indent="-514350">
              <a:buFont typeface="+mj-lt"/>
              <a:buAutoNum type="arabicPeriod"/>
            </a:pPr>
            <a:r>
              <a:rPr lang="en-GB" sz="3200" dirty="0">
                <a:solidFill>
                  <a:schemeClr val="tx1"/>
                </a:solidFill>
              </a:rPr>
              <a:t>fresh</a:t>
            </a:r>
          </a:p>
          <a:p>
            <a:pPr marL="514350" indent="-514350">
              <a:buFont typeface="+mj-lt"/>
              <a:buAutoNum type="arabicPeriod"/>
            </a:pPr>
            <a:r>
              <a:rPr lang="en-GB" sz="3200" dirty="0">
                <a:solidFill>
                  <a:schemeClr val="tx1"/>
                </a:solidFill>
              </a:rPr>
              <a:t>strict</a:t>
            </a:r>
          </a:p>
          <a:p>
            <a:pPr marL="514350" indent="-514350">
              <a:buFont typeface="+mj-lt"/>
              <a:buAutoNum type="arabicPeriod"/>
            </a:pPr>
            <a:r>
              <a:rPr lang="en-GB" sz="3200" dirty="0">
                <a:solidFill>
                  <a:schemeClr val="tx1"/>
                </a:solidFill>
              </a:rPr>
              <a:t>relaxed</a:t>
            </a:r>
          </a:p>
        </p:txBody>
      </p:sp>
      <p:sp>
        <p:nvSpPr>
          <p:cNvPr id="2" name="Title 1"/>
          <p:cNvSpPr>
            <a:spLocks noGrp="1"/>
          </p:cNvSpPr>
          <p:nvPr>
            <p:ph type="title"/>
          </p:nvPr>
        </p:nvSpPr>
        <p:spPr>
          <a:xfrm>
            <a:off x="810515" y="1294554"/>
            <a:ext cx="7505700" cy="650398"/>
          </a:xfrm>
          <a:prstGeom prst="round2DiagRect">
            <a:avLst/>
          </a:prstGeom>
        </p:spPr>
        <p:txBody>
          <a:bodyPr>
            <a:noAutofit/>
          </a:bodyPr>
          <a:lstStyle/>
          <a:p>
            <a:pPr algn="ctr"/>
            <a:r>
              <a:rPr lang="en-GB" sz="3200" dirty="0"/>
              <a:t>Task 7 - Write out the following adjectives in the superlative form by adding </a:t>
            </a:r>
            <a:r>
              <a:rPr lang="en-GB" sz="3200" dirty="0" err="1"/>
              <a:t>est</a:t>
            </a:r>
            <a:r>
              <a:rPr lang="en-GB" sz="3200" dirty="0"/>
              <a:t> or putting most in front.</a:t>
            </a:r>
            <a:endParaRPr lang="en-US" sz="3200" b="1" dirty="0"/>
          </a:p>
        </p:txBody>
      </p:sp>
      <p:sp>
        <p:nvSpPr>
          <p:cNvPr id="6" name="Round Diagonal Corner Rectangle 4">
            <a:extLst>
              <a:ext uri="{FF2B5EF4-FFF2-40B4-BE49-F238E27FC236}">
                <a16:creationId xmlns:a16="http://schemas.microsoft.com/office/drawing/2014/main" id="{D1694A4D-8CD7-4445-85CC-7A55FE50F9C7}"/>
              </a:ext>
            </a:extLst>
          </p:cNvPr>
          <p:cNvSpPr/>
          <p:nvPr/>
        </p:nvSpPr>
        <p:spPr>
          <a:xfrm>
            <a:off x="4398265" y="2641600"/>
            <a:ext cx="3590035" cy="3949700"/>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Font typeface="+mj-lt"/>
              <a:buAutoNum type="arabicPeriod" startAt="6"/>
            </a:pPr>
            <a:r>
              <a:rPr lang="en-GB" sz="3200" dirty="0">
                <a:solidFill>
                  <a:schemeClr val="tx1"/>
                </a:solidFill>
              </a:rPr>
              <a:t>effective</a:t>
            </a:r>
          </a:p>
          <a:p>
            <a:pPr marL="514350" indent="-514350">
              <a:buFont typeface="+mj-lt"/>
              <a:buAutoNum type="arabicPeriod" startAt="6"/>
            </a:pPr>
            <a:r>
              <a:rPr lang="en-GB" sz="3200" dirty="0">
                <a:solidFill>
                  <a:schemeClr val="tx1"/>
                </a:solidFill>
              </a:rPr>
              <a:t>obliging</a:t>
            </a:r>
          </a:p>
          <a:p>
            <a:pPr marL="514350" indent="-514350">
              <a:buFont typeface="+mj-lt"/>
              <a:buAutoNum type="arabicPeriod" startAt="6"/>
            </a:pPr>
            <a:r>
              <a:rPr lang="en-GB" sz="3200" dirty="0">
                <a:solidFill>
                  <a:schemeClr val="tx1"/>
                </a:solidFill>
              </a:rPr>
              <a:t>evil</a:t>
            </a:r>
          </a:p>
          <a:p>
            <a:pPr marL="514350" indent="-514350">
              <a:buFont typeface="+mj-lt"/>
              <a:buAutoNum type="arabicPeriod" startAt="6"/>
            </a:pPr>
            <a:r>
              <a:rPr lang="en-GB" sz="3200" dirty="0">
                <a:solidFill>
                  <a:schemeClr val="tx1"/>
                </a:solidFill>
              </a:rPr>
              <a:t>helpful</a:t>
            </a:r>
          </a:p>
          <a:p>
            <a:pPr marL="514350" indent="-514350">
              <a:buFont typeface="+mj-lt"/>
              <a:buAutoNum type="arabicPeriod" startAt="6"/>
            </a:pPr>
            <a:r>
              <a:rPr lang="en-GB" sz="3200" dirty="0">
                <a:solidFill>
                  <a:schemeClr val="tx1"/>
                </a:solidFill>
              </a:rPr>
              <a:t>important</a:t>
            </a:r>
          </a:p>
        </p:txBody>
      </p:sp>
    </p:spTree>
    <p:extLst>
      <p:ext uri="{BB962C8B-B14F-4D97-AF65-F5344CB8AC3E}">
        <p14:creationId xmlns:p14="http://schemas.microsoft.com/office/powerpoint/2010/main" val="448018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i="1" dirty="0">
                <a:solidFill>
                  <a:schemeClr val="tx1"/>
                </a:solidFill>
              </a:rPr>
              <a:t>Short vowels </a:t>
            </a:r>
            <a:r>
              <a:rPr lang="en-GB" sz="2800" dirty="0">
                <a:solidFill>
                  <a:schemeClr val="tx1"/>
                </a:solidFill>
              </a:rPr>
              <a:t>have a ‘squeezed in’ sound, for example: fat, hot, thin.</a:t>
            </a:r>
          </a:p>
          <a:p>
            <a:endParaRPr lang="en-GB" sz="2800" dirty="0">
              <a:solidFill>
                <a:schemeClr val="tx1"/>
              </a:solidFill>
            </a:endParaRPr>
          </a:p>
          <a:p>
            <a:r>
              <a:rPr lang="en-GB" sz="2800" dirty="0">
                <a:solidFill>
                  <a:schemeClr val="tx1"/>
                </a:solidFill>
              </a:rPr>
              <a:t>If you wished to </a:t>
            </a:r>
            <a:r>
              <a:rPr lang="en-GB" sz="2800" b="1" dirty="0">
                <a:solidFill>
                  <a:schemeClr val="tx1"/>
                </a:solidFill>
              </a:rPr>
              <a:t>add</a:t>
            </a:r>
            <a:r>
              <a:rPr lang="en-GB" sz="2800" dirty="0">
                <a:solidFill>
                  <a:schemeClr val="tx1"/>
                </a:solidFill>
              </a:rPr>
              <a:t> to comparative </a:t>
            </a:r>
            <a:r>
              <a:rPr lang="en-GB" sz="2800" b="1" dirty="0" err="1">
                <a:solidFill>
                  <a:schemeClr val="tx1"/>
                </a:solidFill>
              </a:rPr>
              <a:t>er</a:t>
            </a:r>
            <a:r>
              <a:rPr lang="en-GB" sz="2800" dirty="0">
                <a:solidFill>
                  <a:schemeClr val="tx1"/>
                </a:solidFill>
              </a:rPr>
              <a:t> or the superlative </a:t>
            </a:r>
            <a:r>
              <a:rPr lang="en-GB" sz="2800" b="1" dirty="0" err="1">
                <a:solidFill>
                  <a:schemeClr val="tx1"/>
                </a:solidFill>
              </a:rPr>
              <a:t>est</a:t>
            </a:r>
            <a:r>
              <a:rPr lang="en-GB" sz="2800" dirty="0">
                <a:solidFill>
                  <a:schemeClr val="tx1"/>
                </a:solidFill>
              </a:rPr>
              <a:t> to an adjective which has a short vowel, you must </a:t>
            </a:r>
            <a:r>
              <a:rPr lang="en-GB" sz="2800" b="1" i="1" dirty="0">
                <a:solidFill>
                  <a:schemeClr val="tx1"/>
                </a:solidFill>
              </a:rPr>
              <a:t>double the last letter </a:t>
            </a:r>
            <a:r>
              <a:rPr lang="en-GB" sz="2800" dirty="0">
                <a:solidFill>
                  <a:schemeClr val="tx1"/>
                </a:solidFill>
              </a:rPr>
              <a:t>to make sure that the vowel keeps the short sound, for example:</a:t>
            </a:r>
          </a:p>
          <a:p>
            <a:r>
              <a:rPr lang="en-GB" sz="2800" dirty="0">
                <a:solidFill>
                  <a:schemeClr val="tx1"/>
                </a:solidFill>
              </a:rPr>
              <a:t> </a:t>
            </a:r>
          </a:p>
          <a:p>
            <a:pPr lvl="1"/>
            <a:r>
              <a:rPr lang="en-GB" sz="2800" dirty="0">
                <a:solidFill>
                  <a:schemeClr val="tx1"/>
                </a:solidFill>
              </a:rPr>
              <a:t>hot + </a:t>
            </a:r>
            <a:r>
              <a:rPr lang="en-GB" sz="2800" dirty="0" err="1">
                <a:solidFill>
                  <a:schemeClr val="tx1"/>
                </a:solidFill>
              </a:rPr>
              <a:t>er</a:t>
            </a:r>
            <a:r>
              <a:rPr lang="en-GB" sz="2800" dirty="0">
                <a:solidFill>
                  <a:schemeClr val="tx1"/>
                </a:solidFill>
              </a:rPr>
              <a:t> -&gt; hot + extra t  + </a:t>
            </a:r>
            <a:r>
              <a:rPr lang="en-GB" sz="2800" dirty="0" err="1">
                <a:solidFill>
                  <a:schemeClr val="tx1"/>
                </a:solidFill>
              </a:rPr>
              <a:t>er</a:t>
            </a:r>
            <a:r>
              <a:rPr lang="en-GB" sz="2800" dirty="0">
                <a:solidFill>
                  <a:schemeClr val="tx1"/>
                </a:solidFill>
              </a:rPr>
              <a:t> = hotter </a:t>
            </a:r>
          </a:p>
          <a:p>
            <a:pPr lvl="1"/>
            <a:r>
              <a:rPr lang="en-GB" sz="2800" dirty="0">
                <a:solidFill>
                  <a:schemeClr val="tx1"/>
                </a:solidFill>
              </a:rPr>
              <a:t>hot + </a:t>
            </a:r>
            <a:r>
              <a:rPr lang="en-GB" sz="2800" dirty="0" err="1">
                <a:solidFill>
                  <a:schemeClr val="tx1"/>
                </a:solidFill>
              </a:rPr>
              <a:t>est</a:t>
            </a:r>
            <a:r>
              <a:rPr lang="en-GB" sz="2800" dirty="0">
                <a:solidFill>
                  <a:schemeClr val="tx1"/>
                </a:solidFill>
              </a:rPr>
              <a:t> -&gt; hot + extra t + </a:t>
            </a:r>
            <a:r>
              <a:rPr lang="en-GB" sz="2800" dirty="0" err="1">
                <a:solidFill>
                  <a:schemeClr val="tx1"/>
                </a:solidFill>
              </a:rPr>
              <a:t>er</a:t>
            </a:r>
            <a:r>
              <a:rPr lang="en-GB" sz="2800" dirty="0">
                <a:solidFill>
                  <a:schemeClr val="tx1"/>
                </a:solidFill>
              </a:rPr>
              <a:t> = hottest</a:t>
            </a:r>
          </a:p>
        </p:txBody>
      </p:sp>
      <p:sp>
        <p:nvSpPr>
          <p:cNvPr id="2" name="Title 1"/>
          <p:cNvSpPr>
            <a:spLocks noGrp="1"/>
          </p:cNvSpPr>
          <p:nvPr>
            <p:ph type="title"/>
          </p:nvPr>
        </p:nvSpPr>
        <p:spPr>
          <a:xfrm>
            <a:off x="362722" y="338430"/>
            <a:ext cx="6609578" cy="1225194"/>
          </a:xfrm>
          <a:prstGeom prst="round2DiagRect">
            <a:avLst/>
          </a:prstGeom>
        </p:spPr>
        <p:txBody>
          <a:bodyPr>
            <a:normAutofit fontScale="90000"/>
          </a:bodyPr>
          <a:lstStyle/>
          <a:p>
            <a:r>
              <a:rPr lang="en-GB" sz="6000" b="1" dirty="0"/>
              <a:t>Spelling comparatives and superlatives</a:t>
            </a:r>
            <a:endParaRPr lang="en-US" sz="6000" b="1" dirty="0"/>
          </a:p>
        </p:txBody>
      </p:sp>
    </p:spTree>
    <p:extLst>
      <p:ext uri="{BB962C8B-B14F-4D97-AF65-F5344CB8AC3E}">
        <p14:creationId xmlns:p14="http://schemas.microsoft.com/office/powerpoint/2010/main" val="1610844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i="1" dirty="0">
                <a:solidFill>
                  <a:schemeClr val="tx1"/>
                </a:solidFill>
              </a:rPr>
              <a:t>Adjectives with a short vowel</a:t>
            </a:r>
            <a:r>
              <a:rPr lang="en-GB" sz="2800" dirty="0">
                <a:solidFill>
                  <a:schemeClr val="tx1"/>
                </a:solidFill>
              </a:rPr>
              <a:t> followed by </a:t>
            </a:r>
            <a:r>
              <a:rPr lang="en-GB" sz="2800" b="1" dirty="0">
                <a:solidFill>
                  <a:schemeClr val="tx1"/>
                </a:solidFill>
              </a:rPr>
              <a:t>two</a:t>
            </a:r>
            <a:r>
              <a:rPr lang="en-GB" sz="2800" dirty="0">
                <a:solidFill>
                  <a:schemeClr val="tx1"/>
                </a:solidFill>
              </a:rPr>
              <a:t> consonants do not need an extra letter because they already have one, for example: soft -&gt; softer -&gt; softest</a:t>
            </a:r>
          </a:p>
          <a:p>
            <a:endParaRPr lang="en-GB" sz="2800" dirty="0">
              <a:solidFill>
                <a:schemeClr val="tx1"/>
              </a:solidFill>
            </a:endParaRPr>
          </a:p>
          <a:p>
            <a:r>
              <a:rPr lang="en-GB" sz="2800" u="sng" dirty="0">
                <a:solidFill>
                  <a:schemeClr val="tx1"/>
                </a:solidFill>
              </a:rPr>
              <a:t>Only double the last letter if there is only one consonant after a short vowel.</a:t>
            </a:r>
          </a:p>
        </p:txBody>
      </p:sp>
      <p:sp>
        <p:nvSpPr>
          <p:cNvPr id="2" name="Title 1"/>
          <p:cNvSpPr>
            <a:spLocks noGrp="1"/>
          </p:cNvSpPr>
          <p:nvPr>
            <p:ph type="title"/>
          </p:nvPr>
        </p:nvSpPr>
        <p:spPr>
          <a:xfrm>
            <a:off x="362722" y="338430"/>
            <a:ext cx="6609578" cy="1225194"/>
          </a:xfrm>
          <a:prstGeom prst="round2DiagRect">
            <a:avLst/>
          </a:prstGeom>
        </p:spPr>
        <p:txBody>
          <a:bodyPr>
            <a:normAutofit/>
          </a:bodyPr>
          <a:lstStyle/>
          <a:p>
            <a:r>
              <a:rPr lang="en-GB" sz="6000" b="1" dirty="0"/>
              <a:t>However…</a:t>
            </a:r>
            <a:endParaRPr lang="en-US" sz="6000" b="1" dirty="0"/>
          </a:p>
        </p:txBody>
      </p:sp>
    </p:spTree>
    <p:extLst>
      <p:ext uri="{BB962C8B-B14F-4D97-AF65-F5344CB8AC3E}">
        <p14:creationId xmlns:p14="http://schemas.microsoft.com/office/powerpoint/2010/main" val="1351059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r>
              <a:rPr lang="en-GB" sz="2500" i="1" dirty="0">
                <a:solidFill>
                  <a:schemeClr val="tx1"/>
                </a:solidFill>
              </a:rPr>
              <a:t>Long vowels </a:t>
            </a:r>
            <a:r>
              <a:rPr lang="en-GB" sz="2500" dirty="0">
                <a:solidFill>
                  <a:schemeClr val="tx1"/>
                </a:solidFill>
              </a:rPr>
              <a:t>have a ‘stretched out’ sound, for example: pale, nice, slow, clean</a:t>
            </a:r>
          </a:p>
          <a:p>
            <a:r>
              <a:rPr lang="en-GB" sz="2500" dirty="0">
                <a:solidFill>
                  <a:schemeClr val="tx1"/>
                </a:solidFill>
              </a:rPr>
              <a:t>To add </a:t>
            </a:r>
            <a:r>
              <a:rPr lang="en-GB" sz="2500" b="1" dirty="0" err="1">
                <a:solidFill>
                  <a:schemeClr val="tx1"/>
                </a:solidFill>
              </a:rPr>
              <a:t>er</a:t>
            </a:r>
            <a:r>
              <a:rPr lang="en-GB" sz="2500" b="1" dirty="0">
                <a:solidFill>
                  <a:schemeClr val="tx1"/>
                </a:solidFill>
              </a:rPr>
              <a:t> or </a:t>
            </a:r>
            <a:r>
              <a:rPr lang="en-GB" sz="2500" b="1" dirty="0" err="1">
                <a:solidFill>
                  <a:schemeClr val="tx1"/>
                </a:solidFill>
              </a:rPr>
              <a:t>est</a:t>
            </a:r>
            <a:r>
              <a:rPr lang="en-GB" sz="2500" b="1" dirty="0">
                <a:solidFill>
                  <a:schemeClr val="tx1"/>
                </a:solidFill>
              </a:rPr>
              <a:t> to an adjective with a long vowel </a:t>
            </a:r>
            <a:r>
              <a:rPr lang="en-GB" sz="2500" dirty="0">
                <a:solidFill>
                  <a:schemeClr val="tx1"/>
                </a:solidFill>
              </a:rPr>
              <a:t>(or two vowels making a long sound) </a:t>
            </a:r>
            <a:r>
              <a:rPr lang="en-GB" sz="2500" b="1" dirty="0">
                <a:solidFill>
                  <a:schemeClr val="tx1"/>
                </a:solidFill>
              </a:rPr>
              <a:t>no extra letter </a:t>
            </a:r>
            <a:r>
              <a:rPr lang="en-GB" sz="2500" dirty="0">
                <a:solidFill>
                  <a:schemeClr val="tx1"/>
                </a:solidFill>
              </a:rPr>
              <a:t>is wanted, for example: </a:t>
            </a:r>
          </a:p>
          <a:p>
            <a:pPr lvl="1"/>
            <a:r>
              <a:rPr lang="en-GB" sz="2500" dirty="0">
                <a:solidFill>
                  <a:schemeClr val="tx1"/>
                </a:solidFill>
              </a:rPr>
              <a:t>slow + </a:t>
            </a:r>
            <a:r>
              <a:rPr lang="en-GB" sz="2500" dirty="0" err="1">
                <a:solidFill>
                  <a:schemeClr val="tx1"/>
                </a:solidFill>
              </a:rPr>
              <a:t>er</a:t>
            </a:r>
            <a:r>
              <a:rPr lang="en-GB" sz="2500" dirty="0">
                <a:solidFill>
                  <a:schemeClr val="tx1"/>
                </a:solidFill>
              </a:rPr>
              <a:t> or </a:t>
            </a:r>
            <a:r>
              <a:rPr lang="en-GB" sz="2500" dirty="0" err="1">
                <a:solidFill>
                  <a:schemeClr val="tx1"/>
                </a:solidFill>
              </a:rPr>
              <a:t>est</a:t>
            </a:r>
            <a:r>
              <a:rPr lang="en-GB" sz="2500" dirty="0">
                <a:solidFill>
                  <a:schemeClr val="tx1"/>
                </a:solidFill>
              </a:rPr>
              <a:t> = slower     slowest  </a:t>
            </a:r>
          </a:p>
          <a:p>
            <a:pPr lvl="1"/>
            <a:r>
              <a:rPr lang="en-GB" sz="2500" dirty="0">
                <a:solidFill>
                  <a:schemeClr val="tx1"/>
                </a:solidFill>
              </a:rPr>
              <a:t>clean + </a:t>
            </a:r>
            <a:r>
              <a:rPr lang="en-GB" sz="2500" dirty="0" err="1">
                <a:solidFill>
                  <a:schemeClr val="tx1"/>
                </a:solidFill>
              </a:rPr>
              <a:t>er</a:t>
            </a:r>
            <a:r>
              <a:rPr lang="en-GB" sz="2500" dirty="0">
                <a:solidFill>
                  <a:schemeClr val="tx1"/>
                </a:solidFill>
              </a:rPr>
              <a:t> or </a:t>
            </a:r>
            <a:r>
              <a:rPr lang="en-GB" sz="2500" dirty="0" err="1">
                <a:solidFill>
                  <a:schemeClr val="tx1"/>
                </a:solidFill>
              </a:rPr>
              <a:t>est</a:t>
            </a:r>
            <a:r>
              <a:rPr lang="en-GB" sz="2500" dirty="0">
                <a:solidFill>
                  <a:schemeClr val="tx1"/>
                </a:solidFill>
              </a:rPr>
              <a:t> = cleaner    cleanest</a:t>
            </a:r>
          </a:p>
          <a:p>
            <a:r>
              <a:rPr lang="en-GB" sz="2500" dirty="0">
                <a:solidFill>
                  <a:schemeClr val="tx1"/>
                </a:solidFill>
              </a:rPr>
              <a:t>If the long vowel is formed by an e on the end of the word, you just add r or </a:t>
            </a:r>
            <a:r>
              <a:rPr lang="en-GB" sz="2500" dirty="0" err="1">
                <a:solidFill>
                  <a:schemeClr val="tx1"/>
                </a:solidFill>
              </a:rPr>
              <a:t>st</a:t>
            </a:r>
            <a:r>
              <a:rPr lang="en-GB" sz="2500" dirty="0">
                <a:solidFill>
                  <a:schemeClr val="tx1"/>
                </a:solidFill>
              </a:rPr>
              <a:t> (no extra letter wanted), for example: </a:t>
            </a:r>
          </a:p>
          <a:p>
            <a:pPr lvl="1"/>
            <a:r>
              <a:rPr lang="en-GB" sz="2500" dirty="0">
                <a:solidFill>
                  <a:schemeClr val="tx1"/>
                </a:solidFill>
              </a:rPr>
              <a:t>pale + r = paler               pale + </a:t>
            </a:r>
            <a:r>
              <a:rPr lang="en-GB" sz="2500" dirty="0" err="1">
                <a:solidFill>
                  <a:schemeClr val="tx1"/>
                </a:solidFill>
              </a:rPr>
              <a:t>st</a:t>
            </a:r>
            <a:r>
              <a:rPr lang="en-GB" sz="2500" dirty="0">
                <a:solidFill>
                  <a:schemeClr val="tx1"/>
                </a:solidFill>
              </a:rPr>
              <a:t> = palest </a:t>
            </a:r>
          </a:p>
          <a:p>
            <a:pPr lvl="1"/>
            <a:r>
              <a:rPr lang="en-GB" sz="2500" dirty="0">
                <a:solidFill>
                  <a:schemeClr val="tx1"/>
                </a:solidFill>
              </a:rPr>
              <a:t>nice + r = nicer                nice + </a:t>
            </a:r>
            <a:r>
              <a:rPr lang="en-GB" sz="2500" dirty="0" err="1">
                <a:solidFill>
                  <a:schemeClr val="tx1"/>
                </a:solidFill>
              </a:rPr>
              <a:t>st</a:t>
            </a:r>
            <a:r>
              <a:rPr lang="en-GB" sz="2500" dirty="0">
                <a:solidFill>
                  <a:schemeClr val="tx1"/>
                </a:solidFill>
              </a:rPr>
              <a:t> = nicest</a:t>
            </a:r>
          </a:p>
        </p:txBody>
      </p:sp>
      <p:sp>
        <p:nvSpPr>
          <p:cNvPr id="2" name="Title 1"/>
          <p:cNvSpPr>
            <a:spLocks noGrp="1"/>
          </p:cNvSpPr>
          <p:nvPr>
            <p:ph type="title"/>
          </p:nvPr>
        </p:nvSpPr>
        <p:spPr>
          <a:xfrm>
            <a:off x="362722" y="338430"/>
            <a:ext cx="6609578" cy="1225194"/>
          </a:xfrm>
          <a:prstGeom prst="round2DiagRect">
            <a:avLst/>
          </a:prstGeom>
        </p:spPr>
        <p:txBody>
          <a:bodyPr>
            <a:normAutofit/>
          </a:bodyPr>
          <a:lstStyle/>
          <a:p>
            <a:r>
              <a:rPr lang="en-GB" sz="6000" b="1" dirty="0"/>
              <a:t>Long vowels</a:t>
            </a:r>
            <a:endParaRPr lang="en-US" sz="6000" b="1" dirty="0"/>
          </a:p>
        </p:txBody>
      </p:sp>
    </p:spTree>
    <p:extLst>
      <p:ext uri="{BB962C8B-B14F-4D97-AF65-F5344CB8AC3E}">
        <p14:creationId xmlns:p14="http://schemas.microsoft.com/office/powerpoint/2010/main" val="980893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90000"/>
              </a:lnSpc>
            </a:pPr>
            <a:r>
              <a:rPr lang="en-GB" sz="3200" dirty="0">
                <a:solidFill>
                  <a:schemeClr val="tx1"/>
                </a:solidFill>
              </a:rPr>
              <a:t>Write out the following sentences giving the correct form of the adjective in brackets.</a:t>
            </a:r>
            <a:endParaRPr lang="en-GB" altLang="en-US" sz="32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rgbClr val="FF99FF"/>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lphaLcParenR"/>
            </a:pPr>
            <a:r>
              <a:rPr lang="en-GB" sz="3200" dirty="0">
                <a:solidFill>
                  <a:schemeClr val="tx1"/>
                </a:solidFill>
              </a:rPr>
              <a:t>He is the (sad) person I know.</a:t>
            </a:r>
          </a:p>
          <a:p>
            <a:pPr marL="514350" indent="-514350">
              <a:buFont typeface="+mj-lt"/>
              <a:buAutoNum type="alphaLcParenR"/>
            </a:pPr>
            <a:r>
              <a:rPr lang="en-GB" sz="3200" dirty="0">
                <a:solidFill>
                  <a:schemeClr val="tx1"/>
                </a:solidFill>
              </a:rPr>
              <a:t>The man became (thin) as he grew older.</a:t>
            </a:r>
          </a:p>
          <a:p>
            <a:pPr marL="514350" indent="-514350">
              <a:buFont typeface="+mj-lt"/>
              <a:buAutoNum type="alphaLcParenR"/>
            </a:pPr>
            <a:r>
              <a:rPr lang="en-GB" sz="3200" dirty="0">
                <a:solidFill>
                  <a:schemeClr val="tx1"/>
                </a:solidFill>
              </a:rPr>
              <a:t>It was the (long) journey I had made.</a:t>
            </a:r>
          </a:p>
          <a:p>
            <a:pPr marL="514350" indent="-514350">
              <a:buFont typeface="+mj-lt"/>
              <a:buAutoNum type="alphaLcParenR"/>
            </a:pPr>
            <a:r>
              <a:rPr lang="en-GB" sz="3200" dirty="0">
                <a:solidFill>
                  <a:schemeClr val="tx1"/>
                </a:solidFill>
              </a:rPr>
              <a:t>The weather this summer was (cool) than it was last year.</a:t>
            </a:r>
          </a:p>
          <a:p>
            <a:pPr marL="514350" indent="-514350">
              <a:buFont typeface="+mj-lt"/>
              <a:buAutoNum type="alphaLcParenR"/>
            </a:pPr>
            <a:r>
              <a:rPr lang="en-GB" sz="3200" dirty="0">
                <a:solidFill>
                  <a:schemeClr val="tx1"/>
                </a:solidFill>
              </a:rPr>
              <a:t>Ann is definitely the (tall) of the two girls.</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8 – Correct Adjectives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492822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4800" dirty="0"/>
              <a:t>A </a:t>
            </a:r>
            <a:r>
              <a:rPr lang="en-GB" sz="4800" b="1" dirty="0"/>
              <a:t>verb</a:t>
            </a:r>
            <a:r>
              <a:rPr lang="en-GB" sz="4800" dirty="0"/>
              <a:t> is an </a:t>
            </a:r>
            <a:r>
              <a:rPr lang="en-GB" sz="4800" i="1" dirty="0"/>
              <a:t>action word. </a:t>
            </a:r>
          </a:p>
          <a:p>
            <a:endParaRPr lang="en-GB" sz="4800" i="1" dirty="0"/>
          </a:p>
          <a:p>
            <a:r>
              <a:rPr lang="en-GB" sz="4800" dirty="0"/>
              <a:t>For example: the teacher </a:t>
            </a:r>
            <a:r>
              <a:rPr lang="en-GB" sz="4800" i="1" dirty="0"/>
              <a:t>holds </a:t>
            </a:r>
            <a:r>
              <a:rPr lang="en-GB" sz="4800" dirty="0"/>
              <a:t>the pen. The swimmer </a:t>
            </a:r>
            <a:r>
              <a:rPr lang="en-GB" sz="4800" i="1" dirty="0"/>
              <a:t>dives</a:t>
            </a:r>
            <a:r>
              <a:rPr lang="en-GB" sz="4800" dirty="0"/>
              <a:t> into the pool</a:t>
            </a:r>
            <a:r>
              <a:rPr lang="en-GB" sz="4800" dirty="0">
                <a:solidFill>
                  <a:schemeClr val="tx1"/>
                </a:solidFill>
              </a:rPr>
              <a:t>.</a:t>
            </a:r>
            <a:endParaRPr lang="is-IS" sz="40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3/10 - Verbs</a:t>
            </a:r>
          </a:p>
        </p:txBody>
      </p:sp>
      <p:pic>
        <p:nvPicPr>
          <p:cNvPr id="6" name="Picture 5">
            <a:extLst>
              <a:ext uri="{FF2B5EF4-FFF2-40B4-BE49-F238E27FC236}">
                <a16:creationId xmlns:a16="http://schemas.microsoft.com/office/drawing/2014/main" id="{BD87BF32-101E-48E1-8355-982978CBF323}"/>
              </a:ext>
            </a:extLst>
          </p:cNvPr>
          <p:cNvPicPr>
            <a:picLocks noChangeAspect="1"/>
          </p:cNvPicPr>
          <p:nvPr/>
        </p:nvPicPr>
        <p:blipFill>
          <a:blip r:embed="rId2"/>
          <a:stretch>
            <a:fillRect/>
          </a:stretch>
        </p:blipFill>
        <p:spPr>
          <a:xfrm>
            <a:off x="7456487" y="238164"/>
            <a:ext cx="1128713" cy="1164464"/>
          </a:xfrm>
          <a:prstGeom prst="rect">
            <a:avLst/>
          </a:prstGeom>
        </p:spPr>
      </p:pic>
    </p:spTree>
    <p:extLst>
      <p:ext uri="{BB962C8B-B14F-4D97-AF65-F5344CB8AC3E}">
        <p14:creationId xmlns:p14="http://schemas.microsoft.com/office/powerpoint/2010/main" val="1908208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dirty="0"/>
              <a:t>Write out the following sentences underlining the verbs:</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rabicPeriod"/>
            </a:pPr>
            <a:r>
              <a:rPr lang="en-GB" sz="3200" dirty="0"/>
              <a:t>The hockey player strikes the ball.</a:t>
            </a:r>
          </a:p>
          <a:p>
            <a:pPr marL="514350" indent="-514350">
              <a:buFont typeface="+mj-lt"/>
              <a:buAutoNum type="arabicPeriod"/>
            </a:pPr>
            <a:r>
              <a:rPr lang="en-GB" sz="3200" dirty="0"/>
              <a:t>The footballer kicks the ball toward the goal.</a:t>
            </a:r>
          </a:p>
          <a:p>
            <a:pPr marL="514350" indent="-514350">
              <a:buFont typeface="+mj-lt"/>
              <a:buAutoNum type="arabicPeriod"/>
            </a:pPr>
            <a:r>
              <a:rPr lang="en-GB" sz="3200" dirty="0"/>
              <a:t>The archer shoots an arrow at the distant target.</a:t>
            </a:r>
          </a:p>
          <a:p>
            <a:pPr marL="514350" indent="-514350">
              <a:buFont typeface="+mj-lt"/>
              <a:buAutoNum type="arabicPeriod"/>
            </a:pPr>
            <a:r>
              <a:rPr lang="en-GB" sz="3200" dirty="0"/>
              <a:t>The golfer swings her golf-club at the ball.</a:t>
            </a:r>
          </a:p>
          <a:p>
            <a:pPr marL="514350" indent="-514350">
              <a:buFont typeface="+mj-lt"/>
              <a:buAutoNum type="arabicPeriod"/>
            </a:pPr>
            <a:r>
              <a:rPr lang="en-GB" sz="3200" dirty="0"/>
              <a:t>The basketball player leaps up at the net.</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Identifying Verbs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760714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F065-EE48-4ECC-A216-F4C1CE97DA2D}"/>
              </a:ext>
            </a:extLst>
          </p:cNvPr>
          <p:cNvPicPr>
            <a:picLocks noChangeAspect="1"/>
          </p:cNvPicPr>
          <p:nvPr/>
        </p:nvPicPr>
        <p:blipFill>
          <a:blip r:embed="rId2">
            <a:duotone>
              <a:schemeClr val="accent1">
                <a:shade val="45000"/>
                <a:satMod val="135000"/>
              </a:schemeClr>
              <a:prstClr val="white"/>
            </a:duotone>
          </a:blip>
          <a:stretch>
            <a:fillRect/>
          </a:stretch>
        </p:blipFill>
        <p:spPr>
          <a:xfrm>
            <a:off x="7121642" y="304800"/>
            <a:ext cx="1471618" cy="1451624"/>
          </a:xfrm>
          <a:prstGeom prst="rect">
            <a:avLst/>
          </a:prstGeom>
        </p:spPr>
      </p:pic>
      <p:sp>
        <p:nvSpPr>
          <p:cNvPr id="5" name="Round Diagonal Corner Rectangle 4"/>
          <p:cNvSpPr/>
          <p:nvPr/>
        </p:nvSpPr>
        <p:spPr>
          <a:xfrm>
            <a:off x="512064" y="1371600"/>
            <a:ext cx="8290558" cy="5180758"/>
          </a:xfrm>
          <a:prstGeom prst="round2DiagRect">
            <a:avLst>
              <a:gd name="adj1" fmla="val 1165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Verbs do not always describe an action, e.g. dancing, walking, breathing, etc. There is also the verb </a:t>
            </a:r>
            <a:r>
              <a:rPr lang="en-GB" sz="2800" b="1" dirty="0"/>
              <a:t>to be.</a:t>
            </a:r>
          </a:p>
          <a:p>
            <a:endParaRPr lang="en-GB" sz="2800" dirty="0"/>
          </a:p>
          <a:p>
            <a:r>
              <a:rPr lang="en-GB" sz="2800" dirty="0"/>
              <a:t>For example: I am hungry. The verb in this sentence is </a:t>
            </a:r>
            <a:r>
              <a:rPr lang="en-GB" sz="2800" b="1" dirty="0"/>
              <a:t>am</a:t>
            </a:r>
            <a:r>
              <a:rPr lang="en-GB" sz="2800" dirty="0"/>
              <a:t>. </a:t>
            </a:r>
          </a:p>
          <a:p>
            <a:endParaRPr lang="en-GB" sz="2800" dirty="0"/>
          </a:p>
          <a:p>
            <a:r>
              <a:rPr lang="en-GB" sz="2800" dirty="0"/>
              <a:t>Present tense: am, are, is </a:t>
            </a:r>
          </a:p>
          <a:p>
            <a:r>
              <a:rPr lang="en-GB" sz="2800" dirty="0"/>
              <a:t>Past tense: was, were</a:t>
            </a:r>
          </a:p>
          <a:p>
            <a:r>
              <a:rPr lang="en-GB" sz="2800" dirty="0"/>
              <a:t>Future: will be</a:t>
            </a:r>
          </a:p>
          <a:p>
            <a:r>
              <a:rPr lang="en-GB" sz="2800" dirty="0"/>
              <a:t>Progressive form – being - He is </a:t>
            </a:r>
            <a:r>
              <a:rPr lang="en-GB" sz="2800" u="sng" dirty="0"/>
              <a:t>being </a:t>
            </a:r>
            <a:r>
              <a:rPr lang="en-GB" sz="2800" dirty="0"/>
              <a:t>unusual. Perfect form – been - It has </a:t>
            </a:r>
            <a:r>
              <a:rPr lang="en-GB" sz="2800" u="sng" dirty="0"/>
              <a:t>been</a:t>
            </a:r>
            <a:r>
              <a:rPr lang="en-GB" sz="2800" dirty="0"/>
              <a:t> fun.</a:t>
            </a:r>
          </a:p>
        </p:txBody>
      </p:sp>
      <p:sp>
        <p:nvSpPr>
          <p:cNvPr id="2" name="Title 1"/>
          <p:cNvSpPr>
            <a:spLocks noGrp="1"/>
          </p:cNvSpPr>
          <p:nvPr>
            <p:ph type="title"/>
          </p:nvPr>
        </p:nvSpPr>
        <p:spPr>
          <a:xfrm>
            <a:off x="362722" y="167336"/>
            <a:ext cx="6609578" cy="1225194"/>
          </a:xfrm>
          <a:prstGeom prst="round2DiagRect">
            <a:avLst/>
          </a:prstGeom>
        </p:spPr>
        <p:txBody>
          <a:bodyPr>
            <a:normAutofit/>
          </a:bodyPr>
          <a:lstStyle/>
          <a:p>
            <a:r>
              <a:rPr lang="en-GB" sz="6000" b="1" dirty="0"/>
              <a:t>Verbs of Being</a:t>
            </a:r>
            <a:endParaRPr lang="en-US" sz="6000" b="1" dirty="0"/>
          </a:p>
        </p:txBody>
      </p:sp>
    </p:spTree>
    <p:extLst>
      <p:ext uri="{BB962C8B-B14F-4D97-AF65-F5344CB8AC3E}">
        <p14:creationId xmlns:p14="http://schemas.microsoft.com/office/powerpoint/2010/main" val="3287078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362200" y="266700"/>
            <a:ext cx="6440422" cy="6285658"/>
          </a:xfrm>
          <a:prstGeom prst="round2DiagRect">
            <a:avLst>
              <a:gd name="adj1" fmla="val 1165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Arial" panose="020B0604020202020204" pitchFamily="34" charset="0"/>
              <a:buChar char="•"/>
            </a:pPr>
            <a:r>
              <a:rPr lang="en-GB" sz="2800" dirty="0"/>
              <a:t>All of the sentences we looked at so far are written in the </a:t>
            </a:r>
            <a:r>
              <a:rPr lang="en-GB" sz="2800" u="sng" dirty="0"/>
              <a:t>present tense</a:t>
            </a:r>
            <a:r>
              <a:rPr lang="en-GB" sz="2800" dirty="0"/>
              <a:t>, as if they are happening just now. </a:t>
            </a:r>
          </a:p>
          <a:p>
            <a:pPr marL="457200" indent="-457200">
              <a:buFont typeface="Arial" panose="020B0604020202020204" pitchFamily="34" charset="0"/>
              <a:buChar char="•"/>
            </a:pPr>
            <a:r>
              <a:rPr lang="en-GB" sz="2800" dirty="0"/>
              <a:t>If we were to use the </a:t>
            </a:r>
            <a:r>
              <a:rPr lang="en-GB" sz="2800" b="1" dirty="0"/>
              <a:t>past tense</a:t>
            </a:r>
            <a:r>
              <a:rPr lang="en-GB" sz="2800" dirty="0"/>
              <a:t>, we would say: The teacher </a:t>
            </a:r>
            <a:r>
              <a:rPr lang="en-GB" sz="2800" b="1" dirty="0"/>
              <a:t>held</a:t>
            </a:r>
            <a:r>
              <a:rPr lang="en-GB" sz="2800" dirty="0"/>
              <a:t> the pen. The swimmer </a:t>
            </a:r>
            <a:r>
              <a:rPr lang="en-GB" sz="2800" b="1" dirty="0"/>
              <a:t>dived</a:t>
            </a:r>
            <a:r>
              <a:rPr lang="en-GB" sz="2800" dirty="0"/>
              <a:t> into the pool.</a:t>
            </a:r>
          </a:p>
          <a:p>
            <a:pPr marL="457200" indent="-457200">
              <a:buFont typeface="Arial" panose="020B0604020202020204" pitchFamily="34" charset="0"/>
              <a:buChar char="•"/>
            </a:pPr>
            <a:r>
              <a:rPr lang="en-GB" sz="2800" dirty="0"/>
              <a:t>If we were to use the </a:t>
            </a:r>
            <a:r>
              <a:rPr lang="en-GB" sz="2800" b="1" dirty="0"/>
              <a:t>future tense</a:t>
            </a:r>
            <a:r>
              <a:rPr lang="en-GB" sz="2800" dirty="0"/>
              <a:t>, we would say: The teacher </a:t>
            </a:r>
            <a:r>
              <a:rPr lang="en-GB" sz="2800" b="1" dirty="0"/>
              <a:t>will hold </a:t>
            </a:r>
            <a:r>
              <a:rPr lang="en-GB" sz="2800" dirty="0"/>
              <a:t>the pen. The swimmer </a:t>
            </a:r>
            <a:r>
              <a:rPr lang="en-GB" sz="2800" b="1" dirty="0"/>
              <a:t>will dive </a:t>
            </a:r>
            <a:r>
              <a:rPr lang="en-GB" sz="2800" dirty="0"/>
              <a:t>into the pool. When you are writing, your tenses must agree – that is, if you have been writing in the past tense, you should continue in that tense.</a:t>
            </a:r>
          </a:p>
        </p:txBody>
      </p:sp>
      <p:sp>
        <p:nvSpPr>
          <p:cNvPr id="2" name="Title 1"/>
          <p:cNvSpPr>
            <a:spLocks noGrp="1"/>
          </p:cNvSpPr>
          <p:nvPr>
            <p:ph type="title"/>
          </p:nvPr>
        </p:nvSpPr>
        <p:spPr>
          <a:xfrm>
            <a:off x="96022" y="2362200"/>
            <a:ext cx="2151878" cy="1225194"/>
          </a:xfrm>
          <a:prstGeom prst="round2DiagRect">
            <a:avLst/>
          </a:prstGeom>
        </p:spPr>
        <p:txBody>
          <a:bodyPr>
            <a:normAutofit fontScale="90000"/>
          </a:bodyPr>
          <a:lstStyle/>
          <a:p>
            <a:r>
              <a:rPr lang="en-GB" sz="6000" b="1" dirty="0"/>
              <a:t>Tenses</a:t>
            </a:r>
            <a:endParaRPr lang="en-US" sz="6000" b="1" dirty="0"/>
          </a:p>
        </p:txBody>
      </p:sp>
      <p:pic>
        <p:nvPicPr>
          <p:cNvPr id="6" name="Picture 5">
            <a:extLst>
              <a:ext uri="{FF2B5EF4-FFF2-40B4-BE49-F238E27FC236}">
                <a16:creationId xmlns:a16="http://schemas.microsoft.com/office/drawing/2014/main" id="{BD9D9087-D582-40A1-8AC9-67C70EF4D2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 b="97667" l="5282" r="96831">
                        <a14:foregroundMark x1="51761" y1="7333" x2="14789" y2="17667"/>
                        <a14:foregroundMark x1="14789" y1="17667" x2="14437" y2="18333"/>
                        <a14:foregroundMark x1="12324" y1="19333" x2="5282" y2="22333"/>
                        <a14:foregroundMark x1="26408" y1="2333" x2="57042" y2="4333"/>
                        <a14:foregroundMark x1="37676" y1="83333" x2="34507" y2="97667"/>
                        <a14:foregroundMark x1="88380" y1="40333" x2="91197" y2="37667"/>
                        <a14:foregroundMark x1="96831" y1="26333" x2="96127" y2="31333"/>
                      </a14:backgroundRemoval>
                    </a14:imgEffect>
                  </a14:imgLayer>
                </a14:imgProps>
              </a:ext>
            </a:extLst>
          </a:blip>
          <a:stretch>
            <a:fillRect/>
          </a:stretch>
        </p:blipFill>
        <p:spPr>
          <a:xfrm>
            <a:off x="0" y="3409529"/>
            <a:ext cx="2978922" cy="3146749"/>
          </a:xfrm>
          <a:prstGeom prst="rect">
            <a:avLst/>
          </a:prstGeom>
        </p:spPr>
      </p:pic>
    </p:spTree>
    <p:extLst>
      <p:ext uri="{BB962C8B-B14F-4D97-AF65-F5344CB8AC3E}">
        <p14:creationId xmlns:p14="http://schemas.microsoft.com/office/powerpoint/2010/main" val="672918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dirty="0"/>
              <a:t>Add verbs to these nouns in each of the three tenses.</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r>
              <a:rPr lang="en-GB" sz="3200" dirty="0"/>
              <a:t>E.g. birds </a:t>
            </a:r>
            <a:r>
              <a:rPr lang="en-GB" sz="3200" i="1" dirty="0"/>
              <a:t>sing, sang, will sing</a:t>
            </a:r>
          </a:p>
          <a:p>
            <a:endParaRPr lang="en-GB" sz="3200" i="1" dirty="0"/>
          </a:p>
          <a:p>
            <a:pPr marL="514350" indent="-514350">
              <a:buFont typeface="+mj-lt"/>
              <a:buAutoNum type="alphaLcParenR"/>
            </a:pPr>
            <a:r>
              <a:rPr lang="en-GB" sz="3200" dirty="0"/>
              <a:t>Lions</a:t>
            </a:r>
          </a:p>
          <a:p>
            <a:pPr marL="514350" indent="-514350">
              <a:buFont typeface="+mj-lt"/>
              <a:buAutoNum type="alphaLcParenR"/>
            </a:pPr>
            <a:r>
              <a:rPr lang="en-GB" sz="3200" dirty="0"/>
              <a:t>Artists</a:t>
            </a:r>
          </a:p>
          <a:p>
            <a:pPr marL="514350" indent="-514350">
              <a:buFont typeface="+mj-lt"/>
              <a:buAutoNum type="alphaLcParenR"/>
            </a:pPr>
            <a:r>
              <a:rPr lang="en-GB" sz="3200" dirty="0"/>
              <a:t>Rivers</a:t>
            </a:r>
          </a:p>
          <a:p>
            <a:pPr marL="514350" indent="-514350">
              <a:buFont typeface="+mj-lt"/>
              <a:buAutoNum type="alphaLcParenR"/>
            </a:pPr>
            <a:r>
              <a:rPr lang="en-GB" sz="3200" dirty="0"/>
              <a:t>Pianists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Tenses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15872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So… why do I need to know this stuff?</a:t>
            </a:r>
            <a:endParaRPr lang="en-GB" sz="2800" dirty="0"/>
          </a:p>
          <a:p>
            <a:pPr marL="2243138" indent="-2243138"/>
            <a:r>
              <a:rPr lang="en-GB" sz="2800" dirty="0"/>
              <a:t>Good question. Well, when a child learns a language they absorb the way the language is structured. As you learn to read and write, you </a:t>
            </a:r>
            <a:r>
              <a:rPr lang="en-GB" sz="2800" dirty="0">
                <a:solidFill>
                  <a:schemeClr val="accent1">
                    <a:lumMod val="50000"/>
                  </a:schemeClr>
                </a:solidFill>
              </a:rPr>
              <a:t>refine</a:t>
            </a:r>
            <a:r>
              <a:rPr lang="en-GB" sz="2800" dirty="0"/>
              <a:t> this knowledge.</a:t>
            </a:r>
          </a:p>
          <a:p>
            <a:endParaRPr lang="en-GB" sz="2800" dirty="0"/>
          </a:p>
          <a:p>
            <a:pPr marL="2243138" indent="-2243138"/>
            <a:r>
              <a:rPr lang="en-GB" sz="2800" dirty="0"/>
              <a:t>	However, to be an </a:t>
            </a:r>
            <a:r>
              <a:rPr lang="en-GB" sz="2800" b="1" dirty="0"/>
              <a:t>excellent reader and writer</a:t>
            </a:r>
            <a:r>
              <a:rPr lang="en-GB" sz="2800" dirty="0"/>
              <a:t>, and to have a confident </a:t>
            </a:r>
            <a:r>
              <a:rPr lang="en-GB" sz="2800" dirty="0">
                <a:solidFill>
                  <a:schemeClr val="accent1">
                    <a:lumMod val="50000"/>
                  </a:schemeClr>
                </a:solidFill>
              </a:rPr>
              <a:t>command</a:t>
            </a:r>
            <a:r>
              <a:rPr lang="en-GB" sz="2800" dirty="0"/>
              <a:t> of your language, </a:t>
            </a:r>
            <a:r>
              <a:rPr lang="en-GB" sz="2800" b="1" dirty="0"/>
              <a:t>it is important to understand the rules of English well.</a:t>
            </a:r>
            <a:r>
              <a:rPr lang="en-GB" sz="2800" dirty="0"/>
              <a:t> The best place to start is with grammar. </a:t>
            </a:r>
          </a:p>
        </p:txBody>
      </p:sp>
      <p:pic>
        <p:nvPicPr>
          <p:cNvPr id="8" name="Picture 7">
            <a:extLst>
              <a:ext uri="{FF2B5EF4-FFF2-40B4-BE49-F238E27FC236}">
                <a16:creationId xmlns:a16="http://schemas.microsoft.com/office/drawing/2014/main" id="{E3A232C9-0F65-4FE4-8D31-FAB81C8C1F91}"/>
              </a:ext>
            </a:extLst>
          </p:cNvPr>
          <p:cNvPicPr>
            <a:picLocks noChangeAspect="1"/>
          </p:cNvPicPr>
          <p:nvPr/>
        </p:nvPicPr>
        <p:blipFill>
          <a:blip r:embed="rId2"/>
          <a:stretch>
            <a:fillRect/>
          </a:stretch>
        </p:blipFill>
        <p:spPr>
          <a:xfrm>
            <a:off x="638990" y="4749942"/>
            <a:ext cx="1920244" cy="1061857"/>
          </a:xfrm>
          <a:prstGeom prst="rect">
            <a:avLst/>
          </a:prstGeom>
        </p:spPr>
      </p:pic>
      <p:pic>
        <p:nvPicPr>
          <p:cNvPr id="4" name="Picture 3">
            <a:extLst>
              <a:ext uri="{FF2B5EF4-FFF2-40B4-BE49-F238E27FC236}">
                <a16:creationId xmlns:a16="http://schemas.microsoft.com/office/drawing/2014/main" id="{5407B102-73AB-4BEB-A15D-93A53D4021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00" b="96000" l="8876" r="92308">
                        <a14:foregroundMark x1="14201" y1="92000" x2="14201" y2="92000"/>
                        <a14:foregroundMark x1="75740" y1="96333" x2="75740" y2="96333"/>
                        <a14:foregroundMark x1="68639" y1="4000" x2="68639" y2="4000"/>
                        <a14:foregroundMark x1="92308" y1="41333" x2="92308" y2="41333"/>
                        <a14:foregroundMark x1="30769" y1="19667" x2="30769" y2="19667"/>
                        <a14:foregroundMark x1="52663" y1="21333" x2="54438" y2="21333"/>
                      </a14:backgroundRemoval>
                    </a14:imgEffect>
                  </a14:imgLayer>
                </a14:imgProps>
              </a:ext>
            </a:extLst>
          </a:blip>
          <a:stretch>
            <a:fillRect/>
          </a:stretch>
        </p:blipFill>
        <p:spPr>
          <a:xfrm>
            <a:off x="949509" y="2107904"/>
            <a:ext cx="1609725" cy="2857500"/>
          </a:xfrm>
          <a:prstGeom prst="rect">
            <a:avLst/>
          </a:prstGeom>
        </p:spPr>
      </p:pic>
    </p:spTree>
    <p:extLst>
      <p:ext uri="{BB962C8B-B14F-4D97-AF65-F5344CB8AC3E}">
        <p14:creationId xmlns:p14="http://schemas.microsoft.com/office/powerpoint/2010/main" val="2312941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FD46AC-0120-4186-A1C8-B0CE3D81EE65}"/>
              </a:ext>
            </a:extLst>
          </p:cNvPr>
          <p:cNvPicPr>
            <a:picLocks noChangeAspect="1"/>
          </p:cNvPicPr>
          <p:nvPr/>
        </p:nvPicPr>
        <p:blipFill>
          <a:blip r:embed="rId2"/>
          <a:stretch>
            <a:fillRect/>
          </a:stretch>
        </p:blipFill>
        <p:spPr>
          <a:xfrm>
            <a:off x="6770622" y="3428999"/>
            <a:ext cx="2171700" cy="2105025"/>
          </a:xfrm>
          <a:prstGeom prst="rect">
            <a:avLst/>
          </a:prstGeom>
        </p:spPr>
      </p:pic>
      <p:sp>
        <p:nvSpPr>
          <p:cNvPr id="5" name="Round Diagonal Corner Rectangle 4"/>
          <p:cNvSpPr/>
          <p:nvPr/>
        </p:nvSpPr>
        <p:spPr>
          <a:xfrm>
            <a:off x="279400" y="393700"/>
            <a:ext cx="6440422" cy="5117258"/>
          </a:xfrm>
          <a:prstGeom prst="round2DiagRect">
            <a:avLst>
              <a:gd name="adj1" fmla="val 1165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Some verbs are made up of more than one word, for example:</a:t>
            </a:r>
          </a:p>
          <a:p>
            <a:endParaRPr lang="en-GB" sz="2800" dirty="0"/>
          </a:p>
          <a:p>
            <a:pPr>
              <a:buNone/>
            </a:pPr>
            <a:r>
              <a:rPr lang="en-GB" sz="2800" b="1" dirty="0"/>
              <a:t>was</a:t>
            </a:r>
            <a:r>
              <a:rPr lang="en-GB" sz="2800" dirty="0"/>
              <a:t> helping</a:t>
            </a:r>
          </a:p>
          <a:p>
            <a:pPr>
              <a:buNone/>
            </a:pPr>
            <a:r>
              <a:rPr lang="en-GB" sz="2800" b="1" dirty="0"/>
              <a:t>is</a:t>
            </a:r>
            <a:r>
              <a:rPr lang="en-GB" sz="2800" dirty="0"/>
              <a:t> holding</a:t>
            </a:r>
          </a:p>
          <a:p>
            <a:pPr>
              <a:buNone/>
            </a:pPr>
            <a:r>
              <a:rPr lang="en-GB" sz="2800" b="1" dirty="0"/>
              <a:t>should be </a:t>
            </a:r>
            <a:r>
              <a:rPr lang="en-GB" sz="2800" dirty="0"/>
              <a:t>singing</a:t>
            </a:r>
          </a:p>
          <a:p>
            <a:pPr>
              <a:buNone/>
            </a:pPr>
            <a:endParaRPr lang="en-GB" sz="2800" dirty="0"/>
          </a:p>
          <a:p>
            <a:pPr>
              <a:buNone/>
            </a:pPr>
            <a:r>
              <a:rPr lang="en-GB" sz="2800" dirty="0"/>
              <a:t>The extra words, in bold, are called helping verbs, or </a:t>
            </a:r>
            <a:r>
              <a:rPr lang="en-GB" sz="3200" b="1" dirty="0"/>
              <a:t>auxiliary verbs</a:t>
            </a:r>
            <a:r>
              <a:rPr lang="en-GB" sz="3200" dirty="0"/>
              <a:t>,</a:t>
            </a:r>
            <a:r>
              <a:rPr lang="en-GB" sz="2800" dirty="0"/>
              <a:t> because they help the main verb.</a:t>
            </a:r>
          </a:p>
        </p:txBody>
      </p:sp>
      <p:sp>
        <p:nvSpPr>
          <p:cNvPr id="2" name="Title 1"/>
          <p:cNvSpPr>
            <a:spLocks noGrp="1"/>
          </p:cNvSpPr>
          <p:nvPr>
            <p:ph type="title"/>
          </p:nvPr>
        </p:nvSpPr>
        <p:spPr>
          <a:xfrm>
            <a:off x="3728222" y="5689600"/>
            <a:ext cx="5149078" cy="944952"/>
          </a:xfrm>
          <a:prstGeom prst="round2DiagRect">
            <a:avLst/>
          </a:prstGeom>
          <a:solidFill>
            <a:schemeClr val="accent5">
              <a:lumMod val="20000"/>
              <a:lumOff val="80000"/>
            </a:schemeClr>
          </a:solidFill>
          <a:ln w="38100">
            <a:solidFill>
              <a:schemeClr val="accent5">
                <a:lumMod val="60000"/>
                <a:lumOff val="40000"/>
              </a:schemeClr>
            </a:solidFill>
          </a:ln>
        </p:spPr>
        <p:txBody>
          <a:bodyPr>
            <a:normAutofit fontScale="90000"/>
          </a:bodyPr>
          <a:lstStyle/>
          <a:p>
            <a:pPr algn="ctr"/>
            <a:r>
              <a:rPr lang="en-GB" sz="6000" b="1" dirty="0"/>
              <a:t>The Helping Verb</a:t>
            </a:r>
            <a:endParaRPr lang="en-US" sz="6000" b="1" dirty="0"/>
          </a:p>
        </p:txBody>
      </p:sp>
    </p:spTree>
    <p:extLst>
      <p:ext uri="{BB962C8B-B14F-4D97-AF65-F5344CB8AC3E}">
        <p14:creationId xmlns:p14="http://schemas.microsoft.com/office/powerpoint/2010/main" val="889816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Write out the following sentences, putting auxiliary verbs in the blank spaces.</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rabicPeriod"/>
            </a:pPr>
            <a:r>
              <a:rPr lang="en-GB" sz="2800" dirty="0"/>
              <a:t>We ______ told to get on with our work and all ______ working at once.</a:t>
            </a:r>
          </a:p>
          <a:p>
            <a:pPr marL="514350" indent="-514350">
              <a:buFont typeface="+mj-lt"/>
              <a:buAutoNum type="arabicPeriod"/>
            </a:pPr>
            <a:r>
              <a:rPr lang="en-GB" sz="2800" dirty="0"/>
              <a:t>At your age you ______ capable of knowing the work you _______ expected to do by yourself.</a:t>
            </a:r>
          </a:p>
          <a:p>
            <a:pPr marL="514350" indent="-514350">
              <a:buFont typeface="+mj-lt"/>
              <a:buAutoNum type="arabicPeriod"/>
            </a:pPr>
            <a:r>
              <a:rPr lang="en-GB" sz="2800" dirty="0"/>
              <a:t>If Mary and Jane _______ asked to collect up the books, they ______ stack them away in no time. </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Auxiliary Verbs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300906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946AFD-EDFA-4905-A475-B75668B35B4C}"/>
              </a:ext>
            </a:extLst>
          </p:cNvPr>
          <p:cNvPicPr>
            <a:picLocks noChangeAspect="1"/>
          </p:cNvPicPr>
          <p:nvPr/>
        </p:nvPicPr>
        <p:blipFill>
          <a:blip r:embed="rId2"/>
          <a:stretch>
            <a:fillRect/>
          </a:stretch>
        </p:blipFill>
        <p:spPr>
          <a:xfrm>
            <a:off x="156633" y="139700"/>
            <a:ext cx="2844800" cy="2133600"/>
          </a:xfrm>
          <a:prstGeom prst="rect">
            <a:avLst/>
          </a:prstGeom>
        </p:spPr>
      </p:pic>
      <p:sp>
        <p:nvSpPr>
          <p:cNvPr id="5" name="Round Diagonal Corner Rectangle 4"/>
          <p:cNvSpPr/>
          <p:nvPr/>
        </p:nvSpPr>
        <p:spPr>
          <a:xfrm>
            <a:off x="3023271" y="1460500"/>
            <a:ext cx="5952067" cy="5054600"/>
          </a:xfrm>
          <a:prstGeom prst="round2DiagRect">
            <a:avLst>
              <a:gd name="adj1" fmla="val 1165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The auxiliary verb helps verbs to be put in different tenses. For example:</a:t>
            </a:r>
          </a:p>
          <a:p>
            <a:endParaRPr lang="en-GB" sz="2800" dirty="0"/>
          </a:p>
          <a:p>
            <a:r>
              <a:rPr lang="en-GB" sz="2800" b="1" dirty="0"/>
              <a:t>Present</a:t>
            </a:r>
          </a:p>
          <a:p>
            <a:r>
              <a:rPr lang="en-GB" sz="2800" dirty="0"/>
              <a:t>I walk, I am walking</a:t>
            </a:r>
          </a:p>
          <a:p>
            <a:endParaRPr lang="en-GB" sz="2800" dirty="0"/>
          </a:p>
          <a:p>
            <a:r>
              <a:rPr lang="en-GB" sz="2800" b="1" dirty="0"/>
              <a:t>Past</a:t>
            </a:r>
          </a:p>
          <a:p>
            <a:r>
              <a:rPr lang="en-GB" sz="2800" dirty="0"/>
              <a:t>I walked, I was walking, I have walked</a:t>
            </a:r>
          </a:p>
          <a:p>
            <a:endParaRPr lang="en-GB" sz="2800" dirty="0"/>
          </a:p>
          <a:p>
            <a:r>
              <a:rPr lang="en-GB" sz="2800" b="1" dirty="0"/>
              <a:t>Future</a:t>
            </a:r>
          </a:p>
          <a:p>
            <a:r>
              <a:rPr lang="en-GB" sz="2800" dirty="0"/>
              <a:t>I shall walk, I shall be walking</a:t>
            </a:r>
          </a:p>
        </p:txBody>
      </p:sp>
      <p:sp>
        <p:nvSpPr>
          <p:cNvPr id="2" name="Title 1"/>
          <p:cNvSpPr>
            <a:spLocks noGrp="1"/>
          </p:cNvSpPr>
          <p:nvPr>
            <p:ph type="title"/>
          </p:nvPr>
        </p:nvSpPr>
        <p:spPr>
          <a:xfrm>
            <a:off x="3826260" y="327624"/>
            <a:ext cx="5149078" cy="944952"/>
          </a:xfrm>
          <a:prstGeom prst="round2DiagRect">
            <a:avLst/>
          </a:prstGeom>
          <a:solidFill>
            <a:schemeClr val="accent5">
              <a:lumMod val="20000"/>
              <a:lumOff val="80000"/>
            </a:schemeClr>
          </a:solidFill>
          <a:ln w="38100">
            <a:solidFill>
              <a:schemeClr val="accent5">
                <a:lumMod val="60000"/>
                <a:lumOff val="40000"/>
              </a:schemeClr>
            </a:solidFill>
          </a:ln>
        </p:spPr>
        <p:txBody>
          <a:bodyPr>
            <a:normAutofit fontScale="90000"/>
          </a:bodyPr>
          <a:lstStyle/>
          <a:p>
            <a:pPr algn="ctr"/>
            <a:r>
              <a:rPr lang="en-GB" sz="6000" b="1" dirty="0"/>
              <a:t>The Auxiliary Verb</a:t>
            </a:r>
            <a:endParaRPr lang="en-US" sz="6000" b="1" dirty="0"/>
          </a:p>
        </p:txBody>
      </p:sp>
    </p:spTree>
    <p:extLst>
      <p:ext uri="{BB962C8B-B14F-4D97-AF65-F5344CB8AC3E}">
        <p14:creationId xmlns:p14="http://schemas.microsoft.com/office/powerpoint/2010/main" val="1020754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30201" y="1460500"/>
            <a:ext cx="8645138" cy="5054600"/>
          </a:xfrm>
          <a:prstGeom prst="round2DiagRect">
            <a:avLst>
              <a:gd name="adj1" fmla="val 4117"/>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t>Here is a list of the </a:t>
            </a:r>
            <a:r>
              <a:rPr lang="en-GB" sz="2800" b="1" dirty="0"/>
              <a:t>most common </a:t>
            </a:r>
            <a:r>
              <a:rPr lang="en-GB" sz="2800" dirty="0"/>
              <a:t>auxiliary verbs:</a:t>
            </a:r>
          </a:p>
          <a:p>
            <a:pPr algn="ctr"/>
            <a:endParaRPr lang="en-GB" sz="2800" dirty="0"/>
          </a:p>
          <a:p>
            <a:pPr algn="ctr">
              <a:buNone/>
            </a:pPr>
            <a:r>
              <a:rPr lang="en-GB" sz="2800" dirty="0"/>
              <a:t>am          was                            do                   have     </a:t>
            </a:r>
          </a:p>
          <a:p>
            <a:pPr algn="ctr">
              <a:buNone/>
            </a:pPr>
            <a:r>
              <a:rPr lang="en-GB" sz="2800" dirty="0"/>
              <a:t>is             were                        does                 has</a:t>
            </a:r>
          </a:p>
          <a:p>
            <a:pPr algn="ctr">
              <a:buNone/>
            </a:pPr>
            <a:r>
              <a:rPr lang="en-GB" sz="2800" dirty="0"/>
              <a:t>are                                             did                 had</a:t>
            </a:r>
          </a:p>
          <a:p>
            <a:pPr algn="ctr">
              <a:buNone/>
            </a:pPr>
            <a:endParaRPr lang="en-GB" sz="2800" dirty="0"/>
          </a:p>
          <a:p>
            <a:pPr algn="ctr">
              <a:buNone/>
            </a:pPr>
            <a:r>
              <a:rPr lang="en-GB" sz="2800" dirty="0"/>
              <a:t>shall            could 		must           would</a:t>
            </a:r>
          </a:p>
          <a:p>
            <a:pPr algn="ctr">
              <a:buNone/>
            </a:pPr>
            <a:r>
              <a:rPr lang="en-GB" sz="2800" dirty="0"/>
              <a:t>will              should                might              may</a:t>
            </a:r>
          </a:p>
          <a:p>
            <a:pPr algn="ctr">
              <a:buNone/>
            </a:pPr>
            <a:r>
              <a:rPr lang="en-GB" sz="2800" dirty="0"/>
              <a:t>can</a:t>
            </a:r>
          </a:p>
          <a:p>
            <a:pPr algn="ctr"/>
            <a:endParaRPr lang="en-GB" sz="2800" dirty="0"/>
          </a:p>
        </p:txBody>
      </p:sp>
      <p:sp>
        <p:nvSpPr>
          <p:cNvPr id="2" name="Title 1"/>
          <p:cNvSpPr>
            <a:spLocks noGrp="1"/>
          </p:cNvSpPr>
          <p:nvPr>
            <p:ph type="title"/>
          </p:nvPr>
        </p:nvSpPr>
        <p:spPr>
          <a:xfrm>
            <a:off x="330200" y="327624"/>
            <a:ext cx="8645138" cy="944952"/>
          </a:xfrm>
          <a:prstGeom prst="round2DiagRect">
            <a:avLst/>
          </a:prstGeom>
          <a:solidFill>
            <a:schemeClr val="accent5">
              <a:lumMod val="20000"/>
              <a:lumOff val="80000"/>
            </a:schemeClr>
          </a:solidFill>
          <a:ln w="38100">
            <a:solidFill>
              <a:schemeClr val="accent5">
                <a:lumMod val="60000"/>
                <a:lumOff val="40000"/>
              </a:schemeClr>
            </a:solidFill>
          </a:ln>
        </p:spPr>
        <p:txBody>
          <a:bodyPr>
            <a:normAutofit fontScale="90000"/>
          </a:bodyPr>
          <a:lstStyle/>
          <a:p>
            <a:pPr algn="ctr"/>
            <a:r>
              <a:rPr lang="en-GB" sz="6000" b="1" dirty="0"/>
              <a:t>The Auxiliary Verb</a:t>
            </a:r>
            <a:endParaRPr lang="en-US" sz="6000" b="1" dirty="0"/>
          </a:p>
        </p:txBody>
      </p:sp>
    </p:spTree>
    <p:extLst>
      <p:ext uri="{BB962C8B-B14F-4D97-AF65-F5344CB8AC3E}">
        <p14:creationId xmlns:p14="http://schemas.microsoft.com/office/powerpoint/2010/main" val="699823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t>Write out the following putting in an auxiliary verb in each blank space.</a:t>
            </a:r>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rabicPeriod"/>
            </a:pPr>
            <a:r>
              <a:rPr lang="en-GB" sz="2800" dirty="0"/>
              <a:t>Now the two dogs ______ barking fiercely at each other.</a:t>
            </a:r>
          </a:p>
          <a:p>
            <a:pPr marL="514350" indent="-514350">
              <a:buFont typeface="+mj-lt"/>
              <a:buAutoNum type="arabicPeriod"/>
            </a:pPr>
            <a:r>
              <a:rPr lang="en-GB" sz="2800" dirty="0"/>
              <a:t>The children ______ gone out to play on the swings.</a:t>
            </a:r>
          </a:p>
          <a:p>
            <a:pPr marL="514350" indent="-514350">
              <a:buFont typeface="+mj-lt"/>
              <a:buAutoNum type="arabicPeriod"/>
            </a:pPr>
            <a:r>
              <a:rPr lang="en-GB" sz="2800" dirty="0"/>
              <a:t>What’s the problem? I _______ be able to help you.</a:t>
            </a:r>
          </a:p>
          <a:p>
            <a:pPr marL="514350" indent="-514350">
              <a:buFont typeface="+mj-lt"/>
              <a:buAutoNum type="arabicPeriod"/>
            </a:pPr>
            <a:r>
              <a:rPr lang="en-GB" sz="2800" dirty="0"/>
              <a:t>You _____ taken my book away and I ______ like it returned.</a:t>
            </a:r>
          </a:p>
          <a:p>
            <a:pPr marL="514350" indent="-514350">
              <a:buFont typeface="+mj-lt"/>
              <a:buAutoNum type="arabicPeriod"/>
            </a:pPr>
            <a:endParaRPr lang="en-GB" sz="2800" dirty="0"/>
          </a:p>
          <a:p>
            <a:pPr marL="514350" indent="-514350">
              <a:buNone/>
            </a:pPr>
            <a:r>
              <a:rPr lang="en-GB" sz="2800" dirty="0"/>
              <a:t>After each sentence, write whether it is past, present or future.</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Auxiliary Verbs</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209810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5533136" cy="4879006"/>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4800" dirty="0">
                <a:cs typeface="Leelawadee" pitchFamily="34" charset="-34"/>
              </a:rPr>
              <a:t>Adverbs </a:t>
            </a:r>
            <a:r>
              <a:rPr lang="en-GB" sz="4800" b="1" dirty="0">
                <a:cs typeface="Leelawadee" pitchFamily="34" charset="-34"/>
              </a:rPr>
              <a:t>give more meaning to the verb</a:t>
            </a:r>
            <a:r>
              <a:rPr lang="en-GB" sz="4800" dirty="0">
                <a:cs typeface="Leelawadee" pitchFamily="34" charset="-34"/>
              </a:rPr>
              <a:t> by saying </a:t>
            </a:r>
            <a:r>
              <a:rPr lang="en-GB" sz="4800" b="1" dirty="0">
                <a:cs typeface="Leelawadee" pitchFamily="34" charset="-34"/>
              </a:rPr>
              <a:t>how, when or where the action happens</a:t>
            </a:r>
            <a:r>
              <a:rPr lang="en-GB" sz="4800" dirty="0">
                <a:cs typeface="Leelawadee" pitchFamily="34" charset="-34"/>
              </a:rPr>
              <a:t>.</a:t>
            </a:r>
            <a:endParaRPr lang="is-IS" sz="40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4/10 - Adverbs</a:t>
            </a:r>
          </a:p>
        </p:txBody>
      </p:sp>
      <p:pic>
        <p:nvPicPr>
          <p:cNvPr id="4" name="Picture 3">
            <a:extLst>
              <a:ext uri="{FF2B5EF4-FFF2-40B4-BE49-F238E27FC236}">
                <a16:creationId xmlns:a16="http://schemas.microsoft.com/office/drawing/2014/main" id="{7D16659D-69C4-4F50-8190-5CD04A2CF1A4}"/>
              </a:ext>
            </a:extLst>
          </p:cNvPr>
          <p:cNvPicPr>
            <a:picLocks noChangeAspect="1"/>
          </p:cNvPicPr>
          <p:nvPr/>
        </p:nvPicPr>
        <p:blipFill>
          <a:blip r:embed="rId2"/>
          <a:stretch>
            <a:fillRect/>
          </a:stretch>
        </p:blipFill>
        <p:spPr>
          <a:xfrm>
            <a:off x="6346825" y="338430"/>
            <a:ext cx="2174875" cy="1938746"/>
          </a:xfrm>
          <a:prstGeom prst="rect">
            <a:avLst/>
          </a:prstGeom>
        </p:spPr>
      </p:pic>
    </p:spTree>
    <p:extLst>
      <p:ext uri="{BB962C8B-B14F-4D97-AF65-F5344CB8AC3E}">
        <p14:creationId xmlns:p14="http://schemas.microsoft.com/office/powerpoint/2010/main" val="411431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5FA72-0AB0-4B4C-8869-61474806506A}"/>
              </a:ext>
            </a:extLst>
          </p:cNvPr>
          <p:cNvPicPr>
            <a:picLocks noChangeAspect="1"/>
          </p:cNvPicPr>
          <p:nvPr/>
        </p:nvPicPr>
        <p:blipFill>
          <a:blip r:embed="rId2"/>
          <a:stretch>
            <a:fillRect/>
          </a:stretch>
        </p:blipFill>
        <p:spPr>
          <a:xfrm>
            <a:off x="5271091" y="-78268"/>
            <a:ext cx="3429000" cy="2463800"/>
          </a:xfrm>
          <a:prstGeom prst="rect">
            <a:avLst/>
          </a:prstGeom>
        </p:spPr>
      </p:pic>
      <p:sp>
        <p:nvSpPr>
          <p:cNvPr id="5" name="Round Diagonal Corner Rectangle 4"/>
          <p:cNvSpPr/>
          <p:nvPr/>
        </p:nvSpPr>
        <p:spPr>
          <a:xfrm>
            <a:off x="362722" y="1673352"/>
            <a:ext cx="8449046" cy="4879006"/>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latin typeface="Leelawadee" pitchFamily="34" charset="-34"/>
                <a:cs typeface="Leelawadee" pitchFamily="34" charset="-34"/>
              </a:rPr>
              <a:t>There are three main kinds of </a:t>
            </a:r>
            <a:r>
              <a:rPr lang="en-GB" sz="2800" u="sng" dirty="0">
                <a:latin typeface="Leelawadee" pitchFamily="34" charset="-34"/>
                <a:cs typeface="Leelawadee" pitchFamily="34" charset="-34"/>
              </a:rPr>
              <a:t>adverbs</a:t>
            </a:r>
            <a:r>
              <a:rPr lang="en-GB" sz="2800" dirty="0">
                <a:latin typeface="Leelawadee" pitchFamily="34" charset="-34"/>
                <a:cs typeface="Leelawadee" pitchFamily="34" charset="-34"/>
              </a:rPr>
              <a:t>:</a:t>
            </a:r>
          </a:p>
          <a:p>
            <a:pPr marL="514350" indent="-514350">
              <a:buFont typeface="+mj-lt"/>
              <a:buAutoNum type="alphaLcParenR"/>
            </a:pPr>
            <a:r>
              <a:rPr lang="en-GB" sz="2800" b="1" dirty="0">
                <a:latin typeface="Leelawadee" pitchFamily="34" charset="-34"/>
                <a:cs typeface="Leelawadee" pitchFamily="34" charset="-34"/>
              </a:rPr>
              <a:t> the adverb of </a:t>
            </a:r>
            <a:r>
              <a:rPr lang="en-GB" sz="2800" b="1" i="1" dirty="0">
                <a:latin typeface="Leelawadee" pitchFamily="34" charset="-34"/>
                <a:cs typeface="Leelawadee" pitchFamily="34" charset="-34"/>
              </a:rPr>
              <a:t>manner</a:t>
            </a:r>
            <a:r>
              <a:rPr lang="en-GB" sz="2800" b="1" dirty="0">
                <a:latin typeface="Leelawadee" pitchFamily="34" charset="-34"/>
                <a:cs typeface="Leelawadee" pitchFamily="34" charset="-34"/>
              </a:rPr>
              <a:t> which tells you </a:t>
            </a:r>
            <a:r>
              <a:rPr lang="en-GB" sz="2800" b="1" u="sng" dirty="0">
                <a:latin typeface="Leelawadee" pitchFamily="34" charset="-34"/>
                <a:cs typeface="Leelawadee" pitchFamily="34" charset="-34"/>
              </a:rPr>
              <a:t>how</a:t>
            </a:r>
            <a:r>
              <a:rPr lang="en-GB" sz="2800" b="1" dirty="0">
                <a:latin typeface="Leelawadee" pitchFamily="34" charset="-34"/>
                <a:cs typeface="Leelawadee" pitchFamily="34" charset="-34"/>
              </a:rPr>
              <a:t> an action is done. For example: badly, well, quickly, eagerly, slowly.</a:t>
            </a:r>
          </a:p>
          <a:p>
            <a:pPr marL="514350" indent="-514350">
              <a:buFont typeface="+mj-lt"/>
              <a:buAutoNum type="alphaLcParenR"/>
            </a:pPr>
            <a:endParaRPr lang="en-GB" sz="2800" b="1" dirty="0">
              <a:latin typeface="Leelawadee" pitchFamily="34" charset="-34"/>
              <a:cs typeface="Leelawadee" pitchFamily="34" charset="-34"/>
            </a:endParaRPr>
          </a:p>
          <a:p>
            <a:pPr marL="971550" lvl="1" indent="-571500">
              <a:buFont typeface="+mj-lt"/>
              <a:buAutoNum type="arabicPeriod"/>
            </a:pPr>
            <a:r>
              <a:rPr lang="en-GB" sz="2800" dirty="0">
                <a:latin typeface="Leelawadee" pitchFamily="34" charset="-34"/>
                <a:cs typeface="Leelawadee" pitchFamily="34" charset="-34"/>
              </a:rPr>
              <a:t>The athlete ran (verb) quickly (adverb).</a:t>
            </a:r>
          </a:p>
          <a:p>
            <a:pPr marL="971550" lvl="1" indent="-571500">
              <a:buFont typeface="+mj-lt"/>
              <a:buAutoNum type="arabicPeriod"/>
            </a:pPr>
            <a:r>
              <a:rPr lang="en-GB" sz="2800" dirty="0">
                <a:latin typeface="Leelawadee" pitchFamily="34" charset="-34"/>
                <a:cs typeface="Leelawadee" pitchFamily="34" charset="-34"/>
              </a:rPr>
              <a:t>The tortoise crawled (verb) slowly (adverb).</a:t>
            </a:r>
          </a:p>
          <a:p>
            <a:pPr marL="971550" lvl="1" indent="-571500">
              <a:buFont typeface="+mj-lt"/>
              <a:buAutoNum type="arabicPeriod"/>
            </a:pPr>
            <a:r>
              <a:rPr lang="en-GB" sz="2800" dirty="0">
                <a:latin typeface="Leelawadee" pitchFamily="34" charset="-34"/>
                <a:cs typeface="Leelawadee" pitchFamily="34" charset="-34"/>
              </a:rPr>
              <a:t>The boy hurt (verb) his hand badly (adverb).</a:t>
            </a:r>
          </a:p>
          <a:p>
            <a:pPr marL="971550" lvl="1" indent="-571500">
              <a:buFont typeface="+mj-lt"/>
              <a:buAutoNum type="arabicPeriod"/>
            </a:pPr>
            <a:r>
              <a:rPr lang="en-GB" sz="2800" dirty="0">
                <a:latin typeface="Leelawadee" pitchFamily="34" charset="-34"/>
                <a:cs typeface="Leelawadee" pitchFamily="34" charset="-34"/>
              </a:rPr>
              <a:t>The girl eagerly (adverb) attended (verb) the youth club.</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4/10 - Adverbs</a:t>
            </a:r>
          </a:p>
        </p:txBody>
      </p:sp>
    </p:spTree>
    <p:extLst>
      <p:ext uri="{BB962C8B-B14F-4D97-AF65-F5344CB8AC3E}">
        <p14:creationId xmlns:p14="http://schemas.microsoft.com/office/powerpoint/2010/main" val="766197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C523CD-05FC-442E-BA29-A1DAC74906EC}"/>
              </a:ext>
            </a:extLst>
          </p:cNvPr>
          <p:cNvPicPr>
            <a:picLocks noChangeAspect="1"/>
          </p:cNvPicPr>
          <p:nvPr/>
        </p:nvPicPr>
        <p:blipFill>
          <a:blip r:embed="rId2"/>
          <a:stretch>
            <a:fillRect/>
          </a:stretch>
        </p:blipFill>
        <p:spPr>
          <a:xfrm>
            <a:off x="7232904" y="157734"/>
            <a:ext cx="1454958" cy="1756705"/>
          </a:xfrm>
          <a:prstGeom prst="rect">
            <a:avLst/>
          </a:prstGeom>
        </p:spPr>
      </p:pic>
      <p:sp>
        <p:nvSpPr>
          <p:cNvPr id="5" name="Round Diagonal Corner Rectangle 4"/>
          <p:cNvSpPr/>
          <p:nvPr/>
        </p:nvSpPr>
        <p:spPr>
          <a:xfrm>
            <a:off x="362722" y="1673352"/>
            <a:ext cx="8449046" cy="4879006"/>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800" dirty="0">
              <a:latin typeface="Leelawadee" pitchFamily="34" charset="-34"/>
              <a:cs typeface="Leelawadee" pitchFamily="34" charset="-34"/>
            </a:endParaRPr>
          </a:p>
          <a:p>
            <a:r>
              <a:rPr lang="en-GB" sz="2800" b="1" dirty="0">
                <a:latin typeface="Leelawadee" pitchFamily="34" charset="-34"/>
                <a:cs typeface="Leelawadee" pitchFamily="34" charset="-34"/>
              </a:rPr>
              <a:t>b) The adverb of time tells you </a:t>
            </a:r>
            <a:r>
              <a:rPr lang="en-GB" sz="2800" b="1" u="sng" dirty="0">
                <a:latin typeface="Leelawadee" pitchFamily="34" charset="-34"/>
                <a:cs typeface="Leelawadee" pitchFamily="34" charset="-34"/>
              </a:rPr>
              <a:t>when</a:t>
            </a:r>
            <a:r>
              <a:rPr lang="en-GB" sz="2800" b="1" dirty="0">
                <a:latin typeface="Leelawadee" pitchFamily="34" charset="-34"/>
                <a:cs typeface="Leelawadee" pitchFamily="34" charset="-34"/>
              </a:rPr>
              <a:t> an action is done. </a:t>
            </a:r>
          </a:p>
          <a:p>
            <a:endParaRPr lang="en-GB" sz="2800" dirty="0">
              <a:latin typeface="Leelawadee" pitchFamily="34" charset="-34"/>
              <a:cs typeface="Leelawadee" pitchFamily="34" charset="-34"/>
            </a:endParaRPr>
          </a:p>
          <a:p>
            <a:r>
              <a:rPr lang="en-GB" sz="2800" dirty="0">
                <a:latin typeface="Leelawadee" pitchFamily="34" charset="-34"/>
                <a:cs typeface="Leelawadee" pitchFamily="34" charset="-34"/>
              </a:rPr>
              <a:t>For example: now, then, soon, before, since, yesterday </a:t>
            </a:r>
          </a:p>
          <a:p>
            <a:r>
              <a:rPr lang="en-GB" sz="2800" dirty="0">
                <a:latin typeface="Leelawadee" pitchFamily="34" charset="-34"/>
                <a:cs typeface="Leelawadee" pitchFamily="34" charset="-34"/>
              </a:rPr>
              <a:t>1. Yesterday (adverb) I lost (verb) my pen.</a:t>
            </a:r>
          </a:p>
          <a:p>
            <a:r>
              <a:rPr lang="en-GB" sz="2800" dirty="0">
                <a:latin typeface="Leelawadee" pitchFamily="34" charset="-34"/>
                <a:cs typeface="Leelawadee" pitchFamily="34" charset="-34"/>
              </a:rPr>
              <a:t>2. She had already finished (verb) her work before (adverb).</a:t>
            </a:r>
          </a:p>
          <a:p>
            <a:endParaRPr lang="en-GB" sz="2800" dirty="0">
              <a:latin typeface="Leelawadee" pitchFamily="34" charset="-34"/>
              <a:cs typeface="Leelawadee" pitchFamily="34" charset="-34"/>
            </a:endParaRP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4/10 - Adverbs</a:t>
            </a:r>
          </a:p>
        </p:txBody>
      </p:sp>
    </p:spTree>
    <p:extLst>
      <p:ext uri="{BB962C8B-B14F-4D97-AF65-F5344CB8AC3E}">
        <p14:creationId xmlns:p14="http://schemas.microsoft.com/office/powerpoint/2010/main" val="1993111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A27A28-EED6-4609-AE72-A028907E4316}"/>
              </a:ext>
            </a:extLst>
          </p:cNvPr>
          <p:cNvPicPr>
            <a:picLocks noChangeAspect="1"/>
          </p:cNvPicPr>
          <p:nvPr/>
        </p:nvPicPr>
        <p:blipFill>
          <a:blip r:embed="rId2"/>
          <a:stretch>
            <a:fillRect/>
          </a:stretch>
        </p:blipFill>
        <p:spPr>
          <a:xfrm>
            <a:off x="6275671" y="-157417"/>
            <a:ext cx="2536097" cy="2025502"/>
          </a:xfrm>
          <a:prstGeom prst="rect">
            <a:avLst/>
          </a:prstGeom>
        </p:spPr>
      </p:pic>
      <p:sp>
        <p:nvSpPr>
          <p:cNvPr id="5" name="Round Diagonal Corner Rectangle 4"/>
          <p:cNvSpPr/>
          <p:nvPr/>
        </p:nvSpPr>
        <p:spPr>
          <a:xfrm>
            <a:off x="362722" y="1673352"/>
            <a:ext cx="8449046" cy="4879006"/>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800" dirty="0">
              <a:latin typeface="Leelawadee" pitchFamily="34" charset="-34"/>
              <a:cs typeface="Leelawadee" pitchFamily="34" charset="-34"/>
            </a:endParaRPr>
          </a:p>
          <a:p>
            <a:r>
              <a:rPr lang="en-GB" sz="2800" b="1" dirty="0">
                <a:latin typeface="Leelawadee" pitchFamily="34" charset="-34"/>
                <a:cs typeface="Leelawadee" pitchFamily="34" charset="-34"/>
              </a:rPr>
              <a:t>c) The adverb of place which tells you </a:t>
            </a:r>
            <a:r>
              <a:rPr lang="en-GB" sz="2800" b="1" u="sng" dirty="0">
                <a:latin typeface="Leelawadee" pitchFamily="34" charset="-34"/>
                <a:cs typeface="Leelawadee" pitchFamily="34" charset="-34"/>
              </a:rPr>
              <a:t>where</a:t>
            </a:r>
            <a:r>
              <a:rPr lang="en-GB" sz="2800" b="1" dirty="0">
                <a:latin typeface="Leelawadee" pitchFamily="34" charset="-34"/>
                <a:cs typeface="Leelawadee" pitchFamily="34" charset="-34"/>
              </a:rPr>
              <a:t> an action is done.</a:t>
            </a:r>
          </a:p>
          <a:p>
            <a:endParaRPr lang="en-GB" sz="2800" dirty="0">
              <a:latin typeface="Leelawadee" pitchFamily="34" charset="-34"/>
              <a:cs typeface="Leelawadee" pitchFamily="34" charset="-34"/>
            </a:endParaRPr>
          </a:p>
          <a:p>
            <a:r>
              <a:rPr lang="en-GB" sz="2800" dirty="0">
                <a:latin typeface="Leelawadee" pitchFamily="34" charset="-34"/>
                <a:cs typeface="Leelawadee" pitchFamily="34" charset="-34"/>
              </a:rPr>
              <a:t>For example: here, there</a:t>
            </a:r>
          </a:p>
          <a:p>
            <a:r>
              <a:rPr lang="en-GB" sz="2800" dirty="0">
                <a:latin typeface="Leelawadee" pitchFamily="34" charset="-34"/>
                <a:cs typeface="Leelawadee" pitchFamily="34" charset="-34"/>
              </a:rPr>
              <a:t>I can’t find (verb) the books anywhere (adverb).</a:t>
            </a:r>
          </a:p>
          <a:p>
            <a:r>
              <a:rPr lang="en-GB" sz="2800" dirty="0">
                <a:latin typeface="Leelawadee" pitchFamily="34" charset="-34"/>
                <a:cs typeface="Leelawadee" pitchFamily="34" charset="-34"/>
              </a:rPr>
              <a:t>I have looked (verb) for her everywhere (adverb). </a:t>
            </a:r>
          </a:p>
          <a:p>
            <a:endParaRPr lang="en-GB" sz="2800" dirty="0">
              <a:latin typeface="Leelawadee" pitchFamily="34" charset="-34"/>
              <a:cs typeface="Leelawadee" pitchFamily="34" charset="-34"/>
            </a:endParaRP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4/10 - Adverbs</a:t>
            </a:r>
          </a:p>
        </p:txBody>
      </p:sp>
    </p:spTree>
    <p:extLst>
      <p:ext uri="{BB962C8B-B14F-4D97-AF65-F5344CB8AC3E}">
        <p14:creationId xmlns:p14="http://schemas.microsoft.com/office/powerpoint/2010/main" val="1506885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722" y="365126"/>
            <a:ext cx="8449046" cy="6289674"/>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dirty="0">
                <a:solidFill>
                  <a:srgbClr val="7030A0"/>
                </a:solidFill>
                <a:latin typeface="Leelawadee" pitchFamily="34" charset="-34"/>
                <a:cs typeface="Leelawadee" pitchFamily="34" charset="-34"/>
              </a:rPr>
              <a:t>Most adverbs are made by adding </a:t>
            </a:r>
            <a:r>
              <a:rPr lang="en-GB" sz="2600" dirty="0" err="1">
                <a:solidFill>
                  <a:srgbClr val="7030A0"/>
                </a:solidFill>
                <a:latin typeface="Leelawadee" pitchFamily="34" charset="-34"/>
                <a:cs typeface="Leelawadee" pitchFamily="34" charset="-34"/>
              </a:rPr>
              <a:t>ly</a:t>
            </a:r>
            <a:r>
              <a:rPr lang="en-GB" sz="2600" dirty="0">
                <a:solidFill>
                  <a:srgbClr val="7030A0"/>
                </a:solidFill>
                <a:latin typeface="Leelawadee" pitchFamily="34" charset="-34"/>
                <a:cs typeface="Leelawadee" pitchFamily="34" charset="-34"/>
              </a:rPr>
              <a:t> to an adjective, for example: quick -&gt; quickly</a:t>
            </a:r>
            <a:r>
              <a:rPr lang="en-GB" sz="2600" dirty="0">
                <a:latin typeface="Leelawadee" pitchFamily="34" charset="-34"/>
                <a:cs typeface="Leelawadee" pitchFamily="34" charset="-34"/>
              </a:rPr>
              <a:t>, wise -&gt; wisely</a:t>
            </a:r>
          </a:p>
          <a:p>
            <a:endParaRPr lang="en-GB" sz="2600" dirty="0">
              <a:latin typeface="Leelawadee" pitchFamily="34" charset="-34"/>
              <a:cs typeface="Leelawadee" pitchFamily="34" charset="-34"/>
            </a:endParaRPr>
          </a:p>
          <a:p>
            <a:pPr>
              <a:buNone/>
            </a:pPr>
            <a:r>
              <a:rPr lang="en-GB" sz="2600" dirty="0">
                <a:solidFill>
                  <a:srgbClr val="7030A0"/>
                </a:solidFill>
                <a:latin typeface="Leelawadee" pitchFamily="34" charset="-34"/>
                <a:cs typeface="Leelawadee" pitchFamily="34" charset="-34"/>
              </a:rPr>
              <a:t>If the word ends with the letter ‘l’ as in ‘beautiful’, make sure that the letter is kept in the word as well as the new ‘</a:t>
            </a:r>
            <a:r>
              <a:rPr lang="en-GB" sz="2600" dirty="0" err="1">
                <a:solidFill>
                  <a:srgbClr val="7030A0"/>
                </a:solidFill>
                <a:latin typeface="Leelawadee" pitchFamily="34" charset="-34"/>
                <a:cs typeface="Leelawadee" pitchFamily="34" charset="-34"/>
              </a:rPr>
              <a:t>ly</a:t>
            </a:r>
            <a:r>
              <a:rPr lang="en-GB" sz="2600" dirty="0">
                <a:solidFill>
                  <a:srgbClr val="7030A0"/>
                </a:solidFill>
                <a:latin typeface="Leelawadee" pitchFamily="34" charset="-34"/>
                <a:cs typeface="Leelawadee" pitchFamily="34" charset="-34"/>
              </a:rPr>
              <a:t>’</a:t>
            </a:r>
            <a:r>
              <a:rPr lang="en-GB" sz="2600" dirty="0">
                <a:latin typeface="Leelawadee" pitchFamily="34" charset="-34"/>
                <a:cs typeface="Leelawadee" pitchFamily="34" charset="-34"/>
              </a:rPr>
              <a:t>; this will mean that there will be a double ‘l’ as in the following:</a:t>
            </a:r>
          </a:p>
          <a:p>
            <a:pPr>
              <a:buNone/>
            </a:pPr>
            <a:r>
              <a:rPr lang="en-GB" sz="2600" dirty="0">
                <a:latin typeface="Leelawadee" pitchFamily="34" charset="-34"/>
                <a:cs typeface="Leelawadee" pitchFamily="34" charset="-34"/>
              </a:rPr>
              <a:t>hopeful -&gt; hopefully </a:t>
            </a:r>
            <a:r>
              <a:rPr lang="en-GB" sz="2600" dirty="0">
                <a:solidFill>
                  <a:srgbClr val="7030A0"/>
                </a:solidFill>
                <a:latin typeface="Leelawadee" pitchFamily="34" charset="-34"/>
                <a:cs typeface="Leelawadee" pitchFamily="34" charset="-34"/>
              </a:rPr>
              <a:t>beautiful -&gt; beautifully</a:t>
            </a:r>
          </a:p>
          <a:p>
            <a:pPr>
              <a:buNone/>
              <a:tabLst>
                <a:tab pos="5207000" algn="l"/>
              </a:tabLst>
            </a:pPr>
            <a:endParaRPr lang="en-GB" sz="2600" dirty="0">
              <a:solidFill>
                <a:srgbClr val="7030A0"/>
              </a:solidFill>
              <a:latin typeface="Leelawadee" pitchFamily="34" charset="-34"/>
              <a:cs typeface="Leelawadee" pitchFamily="34" charset="-34"/>
            </a:endParaRPr>
          </a:p>
          <a:p>
            <a:pPr>
              <a:buNone/>
            </a:pPr>
            <a:r>
              <a:rPr lang="en-GB" sz="2600" dirty="0">
                <a:solidFill>
                  <a:srgbClr val="7030A0"/>
                </a:solidFill>
                <a:latin typeface="Leelawadee" pitchFamily="34" charset="-34"/>
                <a:cs typeface="Leelawadee" pitchFamily="34" charset="-34"/>
              </a:rPr>
              <a:t>If the word ends in a ‘y’ as in pretty, replace the y with an ‘</a:t>
            </a:r>
            <a:r>
              <a:rPr lang="en-GB" sz="2600" dirty="0" err="1">
                <a:solidFill>
                  <a:srgbClr val="7030A0"/>
                </a:solidFill>
                <a:latin typeface="Leelawadee" pitchFamily="34" charset="-34"/>
                <a:cs typeface="Leelawadee" pitchFamily="34" charset="-34"/>
              </a:rPr>
              <a:t>i</a:t>
            </a:r>
            <a:r>
              <a:rPr lang="en-GB" sz="2600" dirty="0">
                <a:solidFill>
                  <a:srgbClr val="7030A0"/>
                </a:solidFill>
                <a:latin typeface="Leelawadee" pitchFamily="34" charset="-34"/>
                <a:cs typeface="Leelawadee" pitchFamily="34" charset="-34"/>
              </a:rPr>
              <a:t>’ before adding ‘</a:t>
            </a:r>
            <a:r>
              <a:rPr lang="en-GB" sz="2600" dirty="0" err="1">
                <a:solidFill>
                  <a:srgbClr val="7030A0"/>
                </a:solidFill>
                <a:latin typeface="Leelawadee" pitchFamily="34" charset="-34"/>
                <a:cs typeface="Leelawadee" pitchFamily="34" charset="-34"/>
              </a:rPr>
              <a:t>ly</a:t>
            </a:r>
            <a:r>
              <a:rPr lang="en-GB" sz="2600" dirty="0">
                <a:solidFill>
                  <a:srgbClr val="7030A0"/>
                </a:solidFill>
                <a:latin typeface="Leelawadee" pitchFamily="34" charset="-34"/>
                <a:cs typeface="Leelawadee" pitchFamily="34" charset="-34"/>
              </a:rPr>
              <a:t>’, </a:t>
            </a:r>
            <a:r>
              <a:rPr lang="en-GB" sz="2600" dirty="0">
                <a:latin typeface="Leelawadee" pitchFamily="34" charset="-34"/>
                <a:cs typeface="Leelawadee" pitchFamily="34" charset="-34"/>
              </a:rPr>
              <a:t>as in the following:</a:t>
            </a:r>
          </a:p>
          <a:p>
            <a:pPr>
              <a:buNone/>
            </a:pPr>
            <a:r>
              <a:rPr lang="en-GB" sz="2600" dirty="0">
                <a:latin typeface="Leelawadee" pitchFamily="34" charset="-34"/>
                <a:cs typeface="Leelawadee" pitchFamily="34" charset="-34"/>
              </a:rPr>
              <a:t>busy -&gt; bus -&gt;(remove ‘y’ change to ‘</a:t>
            </a:r>
            <a:r>
              <a:rPr lang="en-GB" sz="2600" dirty="0" err="1">
                <a:latin typeface="Leelawadee" pitchFamily="34" charset="-34"/>
                <a:cs typeface="Leelawadee" pitchFamily="34" charset="-34"/>
              </a:rPr>
              <a:t>i</a:t>
            </a:r>
            <a:r>
              <a:rPr lang="en-GB" sz="2600" dirty="0">
                <a:latin typeface="Leelawadee" pitchFamily="34" charset="-34"/>
                <a:cs typeface="Leelawadee" pitchFamily="34" charset="-34"/>
              </a:rPr>
              <a:t>’) -&gt; </a:t>
            </a:r>
            <a:r>
              <a:rPr lang="en-GB" sz="2600" dirty="0" err="1">
                <a:latin typeface="Leelawadee" pitchFamily="34" charset="-34"/>
                <a:cs typeface="Leelawadee" pitchFamily="34" charset="-34"/>
              </a:rPr>
              <a:t>busi+ly</a:t>
            </a:r>
            <a:r>
              <a:rPr lang="en-GB" sz="2600" dirty="0">
                <a:latin typeface="Leelawadee" pitchFamily="34" charset="-34"/>
                <a:cs typeface="Leelawadee" pitchFamily="34" charset="-34"/>
              </a:rPr>
              <a:t> = busily </a:t>
            </a:r>
          </a:p>
          <a:p>
            <a:pPr>
              <a:buNone/>
            </a:pPr>
            <a:r>
              <a:rPr lang="en-GB" sz="2600" dirty="0">
                <a:latin typeface="Leelawadee" pitchFamily="34" charset="-34"/>
                <a:cs typeface="Leelawadee" pitchFamily="34" charset="-34"/>
              </a:rPr>
              <a:t>crazy -&gt; </a:t>
            </a:r>
            <a:r>
              <a:rPr lang="en-GB" sz="2600" dirty="0" err="1">
                <a:latin typeface="Leelawadee" pitchFamily="34" charset="-34"/>
                <a:cs typeface="Leelawadee" pitchFamily="34" charset="-34"/>
              </a:rPr>
              <a:t>craz</a:t>
            </a:r>
            <a:r>
              <a:rPr lang="en-GB" sz="2600" dirty="0">
                <a:latin typeface="Leelawadee" pitchFamily="34" charset="-34"/>
                <a:cs typeface="Leelawadee" pitchFamily="34" charset="-34"/>
              </a:rPr>
              <a:t> -&gt;(remove ‘y’ change to ‘</a:t>
            </a:r>
            <a:r>
              <a:rPr lang="en-GB" sz="2600" dirty="0" err="1">
                <a:latin typeface="Leelawadee" pitchFamily="34" charset="-34"/>
                <a:cs typeface="Leelawadee" pitchFamily="34" charset="-34"/>
              </a:rPr>
              <a:t>i</a:t>
            </a:r>
            <a:r>
              <a:rPr lang="en-GB" sz="2600" dirty="0">
                <a:latin typeface="Leelawadee" pitchFamily="34" charset="-34"/>
                <a:cs typeface="Leelawadee" pitchFamily="34" charset="-34"/>
              </a:rPr>
              <a:t>’) -&gt; </a:t>
            </a:r>
            <a:r>
              <a:rPr lang="en-GB" sz="2600" dirty="0" err="1">
                <a:latin typeface="Leelawadee" pitchFamily="34" charset="-34"/>
                <a:cs typeface="Leelawadee" pitchFamily="34" charset="-34"/>
              </a:rPr>
              <a:t>crazi+ly</a:t>
            </a:r>
            <a:r>
              <a:rPr lang="en-GB" sz="2600" dirty="0">
                <a:latin typeface="Leelawadee" pitchFamily="34" charset="-34"/>
                <a:cs typeface="Leelawadee" pitchFamily="34" charset="-34"/>
              </a:rPr>
              <a:t> = crazily</a:t>
            </a:r>
          </a:p>
        </p:txBody>
      </p:sp>
    </p:spTree>
    <p:extLst>
      <p:ext uri="{BB962C8B-B14F-4D97-AF65-F5344CB8AC3E}">
        <p14:creationId xmlns:p14="http://schemas.microsoft.com/office/powerpoint/2010/main" val="11802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Seriously though, why are you making me learn this?</a:t>
            </a:r>
          </a:p>
          <a:p>
            <a:r>
              <a:rPr lang="en-GB" sz="2800" dirty="0"/>
              <a:t>Basically, without the rules of grammar, words would be placed in a random order, and understanding would be </a:t>
            </a:r>
            <a:r>
              <a:rPr lang="en-GB" sz="2800" dirty="0">
                <a:solidFill>
                  <a:schemeClr val="accent1">
                    <a:lumMod val="50000"/>
                  </a:schemeClr>
                </a:solidFill>
              </a:rPr>
              <a:t>impeded</a:t>
            </a:r>
            <a:r>
              <a:rPr lang="en-GB" sz="2800" dirty="0"/>
              <a:t>. </a:t>
            </a:r>
          </a:p>
          <a:p>
            <a:endParaRPr lang="en-GB" sz="2800" dirty="0"/>
          </a:p>
          <a:p>
            <a:r>
              <a:rPr lang="en-GB" sz="2800" dirty="0"/>
              <a:t>And even more importantly, knowing the rules of grammar means that you can </a:t>
            </a:r>
            <a:r>
              <a:rPr lang="en-GB" sz="2800" b="1" dirty="0"/>
              <a:t>write proper sentences</a:t>
            </a:r>
            <a:r>
              <a:rPr lang="en-GB" sz="2800" dirty="0"/>
              <a:t>, and know when you have made an error in sentencing. This is one of the most common issues with writing in English.</a:t>
            </a:r>
          </a:p>
        </p:txBody>
      </p:sp>
      <p:pic>
        <p:nvPicPr>
          <p:cNvPr id="3" name="Picture 2">
            <a:extLst>
              <a:ext uri="{FF2B5EF4-FFF2-40B4-BE49-F238E27FC236}">
                <a16:creationId xmlns:a16="http://schemas.microsoft.com/office/drawing/2014/main" id="{FA231744-7398-44D8-ABAA-7A7D3FDEC98F}"/>
              </a:ext>
            </a:extLst>
          </p:cNvPr>
          <p:cNvPicPr>
            <a:picLocks noChangeAspect="1"/>
          </p:cNvPicPr>
          <p:nvPr/>
        </p:nvPicPr>
        <p:blipFill>
          <a:blip r:embed="rId2"/>
          <a:stretch>
            <a:fillRect/>
          </a:stretch>
        </p:blipFill>
        <p:spPr>
          <a:xfrm rot="1116853">
            <a:off x="7255897" y="5292180"/>
            <a:ext cx="1060687" cy="875252"/>
          </a:xfrm>
          <a:prstGeom prst="rect">
            <a:avLst/>
          </a:prstGeom>
        </p:spPr>
      </p:pic>
    </p:spTree>
    <p:extLst>
      <p:ext uri="{BB962C8B-B14F-4D97-AF65-F5344CB8AC3E}">
        <p14:creationId xmlns:p14="http://schemas.microsoft.com/office/powerpoint/2010/main" val="23572489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dirty="0">
                <a:latin typeface="Leelawadee" pitchFamily="34" charset="-34"/>
                <a:cs typeface="Leelawadee" pitchFamily="34" charset="-34"/>
              </a:rPr>
              <a:t>Turn the following adjectives into adverbs:</a:t>
            </a:r>
            <a:endParaRPr lang="en-GB" sz="32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lphaLcParenR"/>
            </a:pPr>
            <a:r>
              <a:rPr lang="en-GB" sz="3200" dirty="0">
                <a:latin typeface="Leelawadee" pitchFamily="34" charset="-34"/>
                <a:cs typeface="Leelawadee" pitchFamily="34" charset="-34"/>
              </a:rPr>
              <a:t>heavy       </a:t>
            </a:r>
          </a:p>
          <a:p>
            <a:pPr marL="514350" indent="-514350">
              <a:buFont typeface="+mj-lt"/>
              <a:buAutoNum type="alphaLcParenR"/>
            </a:pPr>
            <a:r>
              <a:rPr lang="en-GB" sz="3200" dirty="0">
                <a:latin typeface="Leelawadee" pitchFamily="34" charset="-34"/>
                <a:cs typeface="Leelawadee" pitchFamily="34" charset="-34"/>
              </a:rPr>
              <a:t>weary       </a:t>
            </a:r>
          </a:p>
          <a:p>
            <a:pPr marL="514350" indent="-514350">
              <a:buFont typeface="+mj-lt"/>
              <a:buAutoNum type="alphaLcParenR"/>
            </a:pPr>
            <a:r>
              <a:rPr lang="en-GB" sz="3200" dirty="0">
                <a:latin typeface="Leelawadee" pitchFamily="34" charset="-34"/>
                <a:cs typeface="Leelawadee" pitchFamily="34" charset="-34"/>
              </a:rPr>
              <a:t>faithful         </a:t>
            </a:r>
          </a:p>
          <a:p>
            <a:pPr marL="514350" indent="-514350">
              <a:buFont typeface="+mj-lt"/>
              <a:buAutoNum type="alphaLcParenR"/>
            </a:pPr>
            <a:r>
              <a:rPr lang="en-GB" sz="3200" dirty="0">
                <a:latin typeface="Leelawadee" pitchFamily="34" charset="-34"/>
                <a:cs typeface="Leelawadee" pitchFamily="34" charset="-34"/>
              </a:rPr>
              <a:t>thoughtful    </a:t>
            </a:r>
          </a:p>
          <a:p>
            <a:pPr marL="514350" indent="-514350">
              <a:buFont typeface="+mj-lt"/>
              <a:buAutoNum type="alphaLcParenR"/>
            </a:pPr>
            <a:r>
              <a:rPr lang="en-GB" sz="3200" dirty="0">
                <a:latin typeface="Leelawadee" pitchFamily="34" charset="-34"/>
                <a:cs typeface="Leelawadee" pitchFamily="34" charset="-34"/>
              </a:rPr>
              <a:t>cranky      </a:t>
            </a:r>
          </a:p>
          <a:p>
            <a:pPr marL="514350" indent="-514350">
              <a:buFont typeface="+mj-lt"/>
              <a:buAutoNum type="alphaLcParenR"/>
            </a:pPr>
            <a:r>
              <a:rPr lang="en-GB" sz="3200" dirty="0">
                <a:latin typeface="Leelawadee" pitchFamily="34" charset="-34"/>
                <a:cs typeface="Leelawadee" pitchFamily="34" charset="-34"/>
              </a:rPr>
              <a:t>grand        </a:t>
            </a:r>
          </a:p>
          <a:p>
            <a:pPr marL="514350" indent="-514350">
              <a:buFont typeface="+mj-lt"/>
              <a:buAutoNum type="alphaLcParenR"/>
            </a:pPr>
            <a:r>
              <a:rPr lang="en-GB" sz="3200" dirty="0">
                <a:latin typeface="Leelawadee" pitchFamily="34" charset="-34"/>
                <a:cs typeface="Leelawadee" pitchFamily="34" charset="-34"/>
              </a:rPr>
              <a:t>low              </a:t>
            </a:r>
          </a:p>
          <a:p>
            <a:pPr marL="514350" indent="-514350">
              <a:buFont typeface="+mj-lt"/>
              <a:buAutoNum type="alphaLcParenR"/>
            </a:pPr>
            <a:r>
              <a:rPr lang="en-GB" sz="3200" dirty="0">
                <a:latin typeface="Leelawadee" pitchFamily="34" charset="-34"/>
                <a:cs typeface="Leelawadee" pitchFamily="34" charset="-34"/>
              </a:rPr>
              <a:t>happy</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Changing </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238093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722" y="1473200"/>
            <a:ext cx="8449046" cy="5079158"/>
          </a:xfrm>
          <a:prstGeom prst="round2DiagRect">
            <a:avLst>
              <a:gd name="adj1" fmla="val 1165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2800" dirty="0">
                <a:latin typeface="Leelawadee" pitchFamily="34" charset="-34"/>
                <a:cs typeface="Leelawadee" pitchFamily="34" charset="-34"/>
              </a:rPr>
              <a:t>An </a:t>
            </a:r>
            <a:r>
              <a:rPr lang="en-GB" sz="2800" i="1" dirty="0">
                <a:latin typeface="Leelawadee" pitchFamily="34" charset="-34"/>
                <a:cs typeface="Leelawadee" pitchFamily="34" charset="-34"/>
              </a:rPr>
              <a:t>adverb</a:t>
            </a:r>
            <a:r>
              <a:rPr lang="en-GB" sz="2800" dirty="0">
                <a:latin typeface="Leelawadee" pitchFamily="34" charset="-34"/>
                <a:cs typeface="Leelawadee" pitchFamily="34" charset="-34"/>
              </a:rPr>
              <a:t> goes with a </a:t>
            </a:r>
            <a:r>
              <a:rPr lang="en-GB" sz="2800" i="1" dirty="0">
                <a:latin typeface="Leelawadee" pitchFamily="34" charset="-34"/>
                <a:cs typeface="Leelawadee" pitchFamily="34" charset="-34"/>
              </a:rPr>
              <a:t>verb.</a:t>
            </a:r>
          </a:p>
          <a:p>
            <a:pPr algn="r"/>
            <a:r>
              <a:rPr lang="en-GB" sz="2800" dirty="0">
                <a:latin typeface="Leelawadee" pitchFamily="34" charset="-34"/>
                <a:cs typeface="Leelawadee" pitchFamily="34" charset="-34"/>
              </a:rPr>
              <a:t>An </a:t>
            </a:r>
            <a:r>
              <a:rPr lang="en-GB" sz="2800" u="sng" dirty="0">
                <a:latin typeface="Leelawadee" pitchFamily="34" charset="-34"/>
                <a:cs typeface="Leelawadee" pitchFamily="34" charset="-34"/>
              </a:rPr>
              <a:t>adjective</a:t>
            </a:r>
            <a:r>
              <a:rPr lang="en-GB" sz="2800" dirty="0">
                <a:latin typeface="Leelawadee" pitchFamily="34" charset="-34"/>
                <a:cs typeface="Leelawadee" pitchFamily="34" charset="-34"/>
              </a:rPr>
              <a:t> goes with a </a:t>
            </a:r>
            <a:r>
              <a:rPr lang="en-GB" sz="2800" u="sng" dirty="0">
                <a:latin typeface="Leelawadee" pitchFamily="34" charset="-34"/>
                <a:cs typeface="Leelawadee" pitchFamily="34" charset="-34"/>
              </a:rPr>
              <a:t>noun</a:t>
            </a:r>
            <a:r>
              <a:rPr lang="en-GB" sz="2800" dirty="0">
                <a:latin typeface="Leelawadee" pitchFamily="34" charset="-34"/>
                <a:cs typeface="Leelawadee" pitchFamily="34" charset="-34"/>
              </a:rPr>
              <a:t>.</a:t>
            </a:r>
          </a:p>
          <a:p>
            <a:r>
              <a:rPr lang="en-GB" sz="2800" b="1" dirty="0">
                <a:solidFill>
                  <a:schemeClr val="accent6">
                    <a:lumMod val="50000"/>
                  </a:schemeClr>
                </a:solidFill>
                <a:latin typeface="Leelawadee" pitchFamily="34" charset="-34"/>
                <a:cs typeface="Leelawadee" pitchFamily="34" charset="-34"/>
              </a:rPr>
              <a:t>Task Two</a:t>
            </a:r>
          </a:p>
          <a:p>
            <a:r>
              <a:rPr lang="en-GB" sz="2800" dirty="0">
                <a:latin typeface="Leelawadee" pitchFamily="34" charset="-34"/>
                <a:cs typeface="Leelawadee" pitchFamily="34" charset="-34"/>
              </a:rPr>
              <a:t>Write out the following sentences, identifying the adjectives and adverbs. For example:</a:t>
            </a:r>
          </a:p>
          <a:p>
            <a:pPr algn="r"/>
            <a:r>
              <a:rPr lang="en-GB" sz="2800" dirty="0">
                <a:latin typeface="Leelawadee" pitchFamily="34" charset="-34"/>
                <a:cs typeface="Leelawadee" pitchFamily="34" charset="-34"/>
              </a:rPr>
              <a:t>She thinks she is very good (adjective), but in fact she plays very badly (adverb).</a:t>
            </a:r>
          </a:p>
          <a:p>
            <a:pPr>
              <a:buNone/>
            </a:pPr>
            <a:r>
              <a:rPr lang="en-GB" sz="2800" dirty="0">
                <a:latin typeface="Leelawadee" pitchFamily="34" charset="-34"/>
                <a:cs typeface="Leelawadee" pitchFamily="34" charset="-34"/>
              </a:rPr>
              <a:t>1. She apologized and said it had been an accidental ( . . . ) mistake. She apologized and said she had done it accidentally. ( . . . )</a:t>
            </a:r>
          </a:p>
        </p:txBody>
      </p:sp>
      <p:sp>
        <p:nvSpPr>
          <p:cNvPr id="2" name="Title 1"/>
          <p:cNvSpPr>
            <a:spLocks noGrp="1"/>
          </p:cNvSpPr>
          <p:nvPr>
            <p:ph type="title"/>
          </p:nvPr>
        </p:nvSpPr>
        <p:spPr>
          <a:xfrm>
            <a:off x="362722" y="338430"/>
            <a:ext cx="7574778" cy="1225194"/>
          </a:xfrm>
          <a:prstGeom prst="round2DiagRect">
            <a:avLst/>
          </a:prstGeom>
        </p:spPr>
        <p:txBody>
          <a:bodyPr>
            <a:normAutofit fontScale="90000"/>
          </a:bodyPr>
          <a:lstStyle/>
          <a:p>
            <a:r>
              <a:rPr lang="en-US" sz="6000" b="1" dirty="0"/>
              <a:t>Adverbs versus Adjectives</a:t>
            </a:r>
          </a:p>
        </p:txBody>
      </p:sp>
      <p:pic>
        <p:nvPicPr>
          <p:cNvPr id="4" name="Picture 3">
            <a:extLst>
              <a:ext uri="{FF2B5EF4-FFF2-40B4-BE49-F238E27FC236}">
                <a16:creationId xmlns:a16="http://schemas.microsoft.com/office/drawing/2014/main" id="{51276622-0FCA-4C75-ADDF-6A594A4EBB05}"/>
              </a:ext>
            </a:extLst>
          </p:cNvPr>
          <p:cNvPicPr>
            <a:picLocks noChangeAspect="1"/>
          </p:cNvPicPr>
          <p:nvPr/>
        </p:nvPicPr>
        <p:blipFill>
          <a:blip r:embed="rId2"/>
          <a:stretch>
            <a:fillRect/>
          </a:stretch>
        </p:blipFill>
        <p:spPr>
          <a:xfrm>
            <a:off x="7860947" y="338430"/>
            <a:ext cx="950821" cy="941313"/>
          </a:xfrm>
          <a:prstGeom prst="rect">
            <a:avLst/>
          </a:prstGeom>
        </p:spPr>
      </p:pic>
    </p:spTree>
    <p:extLst>
      <p:ext uri="{BB962C8B-B14F-4D97-AF65-F5344CB8AC3E}">
        <p14:creationId xmlns:p14="http://schemas.microsoft.com/office/powerpoint/2010/main" val="3450582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latin typeface="Leelawadee" pitchFamily="34" charset="-34"/>
                <a:cs typeface="Leelawadee" pitchFamily="34" charset="-34"/>
              </a:rPr>
              <a:t>Write out the following sentences, identifying the adjectives and adverbs. </a:t>
            </a:r>
          </a:p>
        </p:txBody>
      </p:sp>
      <p:sp>
        <p:nvSpPr>
          <p:cNvPr id="5" name="Round Diagonal Corner Rectangle 4"/>
          <p:cNvSpPr/>
          <p:nvPr/>
        </p:nvSpPr>
        <p:spPr>
          <a:xfrm>
            <a:off x="512065" y="338430"/>
            <a:ext cx="6053836" cy="6213928"/>
          </a:xfrm>
          <a:prstGeom prst="round2DiagRect">
            <a:avLst>
              <a:gd name="adj1" fmla="val 6905"/>
              <a:gd name="adj2" fmla="val 0"/>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rabicPeriod"/>
            </a:pPr>
            <a:r>
              <a:rPr lang="en-GB" sz="2400" dirty="0">
                <a:latin typeface="Leelawadee" pitchFamily="34" charset="-34"/>
                <a:cs typeface="Leelawadee" pitchFamily="34" charset="-34"/>
              </a:rPr>
              <a:t>You may rely on her; she keeps regularly ( . . .) to her time-table. You may rely on her as she keeps a regular ( . . . ) time-table.</a:t>
            </a:r>
          </a:p>
          <a:p>
            <a:pPr marL="514350" indent="-514350">
              <a:buFont typeface="+mj-lt"/>
              <a:buAutoNum type="arabicPeriod"/>
            </a:pPr>
            <a:r>
              <a:rPr lang="en-GB" sz="2400" dirty="0">
                <a:latin typeface="Leelawadee" pitchFamily="34" charset="-34"/>
                <a:cs typeface="Leelawadee" pitchFamily="34" charset="-34"/>
              </a:rPr>
              <a:t>I am hopeless at maths and can’t work these out correctly ( . . . ). I am hopeless at maths and can’t provide a correct ( . . . ) answer.</a:t>
            </a:r>
          </a:p>
          <a:p>
            <a:pPr marL="514350" indent="-514350">
              <a:buFont typeface="+mj-lt"/>
              <a:buAutoNum type="arabicPeriod"/>
            </a:pPr>
            <a:r>
              <a:rPr lang="en-GB" sz="2400" dirty="0">
                <a:latin typeface="Leelawadee" pitchFamily="34" charset="-34"/>
                <a:cs typeface="Leelawadee" pitchFamily="34" charset="-34"/>
              </a:rPr>
              <a:t>Why do you keep on speaking to me so angrily ( . . . )? Why do you keep on speaking to me in an angry ( . . . ) way?</a:t>
            </a:r>
          </a:p>
          <a:p>
            <a:pPr marL="514350" indent="-514350">
              <a:buFont typeface="+mj-lt"/>
              <a:buAutoNum type="arabicPeriod"/>
            </a:pPr>
            <a:r>
              <a:rPr lang="en-GB" sz="2400" dirty="0">
                <a:latin typeface="Leelawadee" pitchFamily="34" charset="-34"/>
                <a:cs typeface="Leelawadee" pitchFamily="34" charset="-34"/>
              </a:rPr>
              <a:t>With a quick ( . . . ) jump, the brown fox was over the lazy dog. The brown fox jumped quickly ( . . . ) over the lazy dog.</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5600124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4800" dirty="0">
                <a:cs typeface="Leelawadee" pitchFamily="34" charset="-34"/>
              </a:rPr>
              <a:t>A pronoun is a word </a:t>
            </a:r>
            <a:r>
              <a:rPr lang="en-GB" sz="4800" b="1" dirty="0">
                <a:cs typeface="Leelawadee" pitchFamily="34" charset="-34"/>
              </a:rPr>
              <a:t>that takes place of a noun</a:t>
            </a:r>
            <a:r>
              <a:rPr lang="en-GB" sz="4800" dirty="0">
                <a:cs typeface="Leelawadee" pitchFamily="34" charset="-34"/>
              </a:rPr>
              <a:t>.</a:t>
            </a:r>
            <a:endParaRPr lang="is-IS" sz="40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5/10 - Pronouns</a:t>
            </a:r>
          </a:p>
        </p:txBody>
      </p:sp>
      <p:pic>
        <p:nvPicPr>
          <p:cNvPr id="8" name="Picture 7">
            <a:extLst>
              <a:ext uri="{FF2B5EF4-FFF2-40B4-BE49-F238E27FC236}">
                <a16:creationId xmlns:a16="http://schemas.microsoft.com/office/drawing/2014/main" id="{1CD2E2A3-7134-4344-A3F7-65324B344E5B}"/>
              </a:ext>
            </a:extLst>
          </p:cNvPr>
          <p:cNvPicPr>
            <a:picLocks noChangeAspect="1"/>
          </p:cNvPicPr>
          <p:nvPr/>
        </p:nvPicPr>
        <p:blipFill>
          <a:blip r:embed="rId2"/>
          <a:stretch>
            <a:fillRect/>
          </a:stretch>
        </p:blipFill>
        <p:spPr>
          <a:xfrm>
            <a:off x="5495925" y="4156075"/>
            <a:ext cx="2571750" cy="1771650"/>
          </a:xfrm>
          <a:prstGeom prst="rect">
            <a:avLst/>
          </a:prstGeom>
        </p:spPr>
      </p:pic>
    </p:spTree>
    <p:extLst>
      <p:ext uri="{BB962C8B-B14F-4D97-AF65-F5344CB8AC3E}">
        <p14:creationId xmlns:p14="http://schemas.microsoft.com/office/powerpoint/2010/main" val="41473651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0133A-2DD4-4E2B-9A31-0BE89F532C5C}"/>
              </a:ext>
            </a:extLst>
          </p:cNvPr>
          <p:cNvPicPr>
            <a:picLocks noChangeAspect="1"/>
          </p:cNvPicPr>
          <p:nvPr/>
        </p:nvPicPr>
        <p:blipFill>
          <a:blip r:embed="rId2"/>
          <a:stretch>
            <a:fillRect/>
          </a:stretch>
        </p:blipFill>
        <p:spPr>
          <a:xfrm>
            <a:off x="5695950" y="460960"/>
            <a:ext cx="3448050" cy="3810000"/>
          </a:xfrm>
          <a:prstGeom prst="rect">
            <a:avLst/>
          </a:prstGeom>
        </p:spPr>
      </p:pic>
      <p:sp>
        <p:nvSpPr>
          <p:cNvPr id="5" name="Round Diagonal Corner Rectangle 4"/>
          <p:cNvSpPr/>
          <p:nvPr/>
        </p:nvSpPr>
        <p:spPr>
          <a:xfrm>
            <a:off x="359664" y="460960"/>
            <a:ext cx="5545836" cy="5952540"/>
          </a:xfrm>
          <a:prstGeom prst="round2DiagRect">
            <a:avLst>
              <a:gd name="adj1" fmla="val 636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cs typeface="Leelawadee" pitchFamily="34" charset="-34"/>
              </a:rPr>
              <a:t>Nouns are an essential building block, but using them all of the time can get repetitive and sound awkward. For example:</a:t>
            </a:r>
          </a:p>
          <a:p>
            <a:endParaRPr lang="en-GB" sz="2800" i="1" dirty="0">
              <a:cs typeface="Leelawadee" pitchFamily="34" charset="-34"/>
            </a:endParaRPr>
          </a:p>
          <a:p>
            <a:r>
              <a:rPr lang="en-GB" sz="2800" i="1" dirty="0">
                <a:cs typeface="Leelawadee" pitchFamily="34" charset="-34"/>
              </a:rPr>
              <a:t>Bob was walking down the street when a lion appeared from nowhere. Roaring, the lion chased Bob down the street. The lion’s hot breath was on Bob’s neck. Bob was very scared of the lion. Could Bob outrun the lion or would the lion eat Bob?</a:t>
            </a:r>
          </a:p>
        </p:txBody>
      </p:sp>
      <p:pic>
        <p:nvPicPr>
          <p:cNvPr id="4" name="Picture 3">
            <a:extLst>
              <a:ext uri="{FF2B5EF4-FFF2-40B4-BE49-F238E27FC236}">
                <a16:creationId xmlns:a16="http://schemas.microsoft.com/office/drawing/2014/main" id="{9B47A4F3-77B3-46D3-B4BB-4E3156EEA7B0}"/>
              </a:ext>
            </a:extLst>
          </p:cNvPr>
          <p:cNvPicPr>
            <a:picLocks noChangeAspect="1"/>
          </p:cNvPicPr>
          <p:nvPr/>
        </p:nvPicPr>
        <p:blipFill>
          <a:blip r:embed="rId3"/>
          <a:stretch>
            <a:fillRect/>
          </a:stretch>
        </p:blipFill>
        <p:spPr>
          <a:xfrm>
            <a:off x="5307948" y="3810000"/>
            <a:ext cx="3836052" cy="3048000"/>
          </a:xfrm>
          <a:prstGeom prst="rect">
            <a:avLst/>
          </a:prstGeom>
        </p:spPr>
      </p:pic>
    </p:spTree>
    <p:extLst>
      <p:ext uri="{BB962C8B-B14F-4D97-AF65-F5344CB8AC3E}">
        <p14:creationId xmlns:p14="http://schemas.microsoft.com/office/powerpoint/2010/main" val="765570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242FA-4B03-4142-9FE3-47DE55A71060}"/>
              </a:ext>
            </a:extLst>
          </p:cNvPr>
          <p:cNvPicPr>
            <a:picLocks noChangeAspect="1"/>
          </p:cNvPicPr>
          <p:nvPr/>
        </p:nvPicPr>
        <p:blipFill>
          <a:blip r:embed="rId2"/>
          <a:stretch>
            <a:fillRect/>
          </a:stretch>
        </p:blipFill>
        <p:spPr>
          <a:xfrm>
            <a:off x="5695950" y="460960"/>
            <a:ext cx="3448050" cy="3810000"/>
          </a:xfrm>
          <a:prstGeom prst="rect">
            <a:avLst/>
          </a:prstGeom>
        </p:spPr>
      </p:pic>
      <p:sp>
        <p:nvSpPr>
          <p:cNvPr id="5" name="Round Diagonal Corner Rectangle 4"/>
          <p:cNvSpPr/>
          <p:nvPr/>
        </p:nvSpPr>
        <p:spPr>
          <a:xfrm>
            <a:off x="359664" y="460960"/>
            <a:ext cx="5545836" cy="5952540"/>
          </a:xfrm>
          <a:prstGeom prst="round2DiagRect">
            <a:avLst>
              <a:gd name="adj1" fmla="val 636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dirty="0">
                <a:cs typeface="Leelawadee" pitchFamily="34" charset="-34"/>
              </a:rPr>
              <a:t>Fear not, because if we introduce pronouns…</a:t>
            </a:r>
          </a:p>
          <a:p>
            <a:endParaRPr lang="en-GB" sz="2800" i="1" dirty="0">
              <a:cs typeface="Leelawadee" pitchFamily="34" charset="-34"/>
            </a:endParaRPr>
          </a:p>
          <a:p>
            <a:r>
              <a:rPr lang="en-GB" sz="2800" i="1" dirty="0">
                <a:cs typeface="Leelawadee" pitchFamily="34" charset="-34"/>
              </a:rPr>
              <a:t>Bob was walking down the street when a lion appeared from nowhere. Roaring, it chased him down the street. Its hot breath was on Bob’s neck. He was very scared. Could he outrun it or would the lion eat Bob?</a:t>
            </a:r>
          </a:p>
        </p:txBody>
      </p:sp>
      <p:pic>
        <p:nvPicPr>
          <p:cNvPr id="4" name="Picture 3">
            <a:extLst>
              <a:ext uri="{FF2B5EF4-FFF2-40B4-BE49-F238E27FC236}">
                <a16:creationId xmlns:a16="http://schemas.microsoft.com/office/drawing/2014/main" id="{9B47A4F3-77B3-46D3-B4BB-4E3156EEA7B0}"/>
              </a:ext>
            </a:extLst>
          </p:cNvPr>
          <p:cNvPicPr>
            <a:picLocks noChangeAspect="1"/>
          </p:cNvPicPr>
          <p:nvPr/>
        </p:nvPicPr>
        <p:blipFill>
          <a:blip r:embed="rId3"/>
          <a:stretch>
            <a:fillRect/>
          </a:stretch>
        </p:blipFill>
        <p:spPr>
          <a:xfrm>
            <a:off x="5307948" y="3810000"/>
            <a:ext cx="3836052" cy="3048000"/>
          </a:xfrm>
          <a:prstGeom prst="rect">
            <a:avLst/>
          </a:prstGeom>
        </p:spPr>
      </p:pic>
    </p:spTree>
    <p:extLst>
      <p:ext uri="{BB962C8B-B14F-4D97-AF65-F5344CB8AC3E}">
        <p14:creationId xmlns:p14="http://schemas.microsoft.com/office/powerpoint/2010/main" val="3709073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34" y="551081"/>
            <a:ext cx="6825478" cy="866419"/>
          </a:xfrm>
          <a:prstGeom prst="round2DiagRect">
            <a:avLst/>
          </a:prstGeom>
          <a:solidFill>
            <a:schemeClr val="accent2">
              <a:lumMod val="20000"/>
              <a:lumOff val="80000"/>
            </a:schemeClr>
          </a:solidFill>
          <a:ln w="38100">
            <a:solidFill>
              <a:schemeClr val="accent2"/>
            </a:solidFill>
          </a:ln>
        </p:spPr>
        <p:txBody>
          <a:bodyPr>
            <a:noAutofit/>
          </a:bodyPr>
          <a:lstStyle/>
          <a:p>
            <a:pPr algn="ctr"/>
            <a:r>
              <a:rPr lang="en-US" sz="4000" b="1" dirty="0"/>
              <a:t>Types of pronouns and examples</a:t>
            </a:r>
          </a:p>
        </p:txBody>
      </p:sp>
      <p:sp>
        <p:nvSpPr>
          <p:cNvPr id="6" name="Title 1">
            <a:extLst>
              <a:ext uri="{FF2B5EF4-FFF2-40B4-BE49-F238E27FC236}">
                <a16:creationId xmlns:a16="http://schemas.microsoft.com/office/drawing/2014/main" id="{AD159F34-CD11-4753-824E-A6B014830125}"/>
              </a:ext>
            </a:extLst>
          </p:cNvPr>
          <p:cNvSpPr txBox="1">
            <a:spLocks/>
          </p:cNvSpPr>
          <p:nvPr/>
        </p:nvSpPr>
        <p:spPr>
          <a:xfrm>
            <a:off x="288293" y="1584252"/>
            <a:ext cx="4365222" cy="4997302"/>
          </a:xfrm>
          <a:prstGeom prst="round2DiagRect">
            <a:avLst/>
          </a:prstGeom>
          <a:solidFill>
            <a:schemeClr val="bg1"/>
          </a:solidFill>
          <a:ln w="38100">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Personal Pronouns</a:t>
            </a:r>
          </a:p>
          <a:p>
            <a:pPr algn="ctr"/>
            <a:r>
              <a:rPr lang="en-US" sz="2600" b="1" dirty="0">
                <a:solidFill>
                  <a:schemeClr val="accent2"/>
                </a:solidFill>
              </a:rPr>
              <a:t>These represent people, places or things.</a:t>
            </a:r>
          </a:p>
          <a:p>
            <a:pPr algn="ctr"/>
            <a:r>
              <a:rPr lang="en-US" sz="2600" b="1" dirty="0">
                <a:latin typeface="+mn-lt"/>
              </a:rPr>
              <a:t>I, you, he, she, it, we, you, they (subject), me, you, him, her, it us, you, them (object)</a:t>
            </a:r>
          </a:p>
          <a:p>
            <a:pPr algn="ctr"/>
            <a:endParaRPr lang="en-US" sz="2600" b="1" dirty="0">
              <a:latin typeface="+mn-lt"/>
            </a:endParaRPr>
          </a:p>
          <a:p>
            <a:pPr algn="ctr"/>
            <a:r>
              <a:rPr lang="en-US" sz="3600" b="1" dirty="0"/>
              <a:t>Possessive pronouns</a:t>
            </a:r>
          </a:p>
          <a:p>
            <a:pPr algn="ctr"/>
            <a:r>
              <a:rPr lang="en-US" sz="2600" b="1" dirty="0">
                <a:solidFill>
                  <a:schemeClr val="accent2"/>
                </a:solidFill>
              </a:rPr>
              <a:t>These show ownership.</a:t>
            </a:r>
          </a:p>
          <a:p>
            <a:pPr algn="ctr"/>
            <a:r>
              <a:rPr lang="en-US" sz="2600" b="1" dirty="0">
                <a:latin typeface="+mn-lt"/>
              </a:rPr>
              <a:t>mine, yours, his, hers, its, ours, yours, theirs</a:t>
            </a:r>
          </a:p>
        </p:txBody>
      </p:sp>
      <p:sp>
        <p:nvSpPr>
          <p:cNvPr id="12" name="Title 1">
            <a:extLst>
              <a:ext uri="{FF2B5EF4-FFF2-40B4-BE49-F238E27FC236}">
                <a16:creationId xmlns:a16="http://schemas.microsoft.com/office/drawing/2014/main" id="{737B10DE-A542-42E4-B647-9239EDFD7AA4}"/>
              </a:ext>
            </a:extLst>
          </p:cNvPr>
          <p:cNvSpPr txBox="1">
            <a:spLocks/>
          </p:cNvSpPr>
          <p:nvPr/>
        </p:nvSpPr>
        <p:spPr>
          <a:xfrm>
            <a:off x="4770473" y="1584252"/>
            <a:ext cx="4145482" cy="4997302"/>
          </a:xfrm>
          <a:prstGeom prst="round2DiagRect">
            <a:avLst>
              <a:gd name="adj1" fmla="val 0"/>
              <a:gd name="adj2" fmla="val 16415"/>
            </a:avLst>
          </a:prstGeom>
          <a:solidFill>
            <a:schemeClr val="bg1"/>
          </a:solidFill>
          <a:ln w="38100">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Relative Pronouns</a:t>
            </a:r>
          </a:p>
          <a:p>
            <a:pPr algn="ctr"/>
            <a:r>
              <a:rPr lang="en-US" sz="2600" b="1" dirty="0">
                <a:solidFill>
                  <a:schemeClr val="accent2"/>
                </a:solidFill>
              </a:rPr>
              <a:t>These link one part of a sentence to another.</a:t>
            </a:r>
          </a:p>
          <a:p>
            <a:pPr algn="ctr"/>
            <a:r>
              <a:rPr lang="en-US" sz="2600" b="1" dirty="0">
                <a:latin typeface="+mn-lt"/>
              </a:rPr>
              <a:t>who, whom, whose, which, that, what</a:t>
            </a:r>
          </a:p>
          <a:p>
            <a:pPr algn="ctr"/>
            <a:endParaRPr lang="en-US" sz="2600" b="1" dirty="0">
              <a:latin typeface="+mn-lt"/>
            </a:endParaRPr>
          </a:p>
          <a:p>
            <a:pPr algn="ctr"/>
            <a:r>
              <a:rPr lang="en-US" sz="3600" b="1" dirty="0"/>
              <a:t>Reflexive pronouns</a:t>
            </a:r>
          </a:p>
          <a:p>
            <a:pPr algn="ctr"/>
            <a:r>
              <a:rPr lang="en-US" sz="2600" b="1" dirty="0">
                <a:solidFill>
                  <a:schemeClr val="accent2"/>
                </a:solidFill>
              </a:rPr>
              <a:t>These refer back to an earlier noun or pronoun.</a:t>
            </a:r>
          </a:p>
          <a:p>
            <a:pPr algn="ctr"/>
            <a:r>
              <a:rPr lang="en-US" sz="2600" b="1" dirty="0">
                <a:latin typeface="+mn-lt"/>
              </a:rPr>
              <a:t>myself, yourself, himself, herself, ourselves, themselves</a:t>
            </a:r>
          </a:p>
        </p:txBody>
      </p:sp>
    </p:spTree>
    <p:extLst>
      <p:ext uri="{BB962C8B-B14F-4D97-AF65-F5344CB8AC3E}">
        <p14:creationId xmlns:p14="http://schemas.microsoft.com/office/powerpoint/2010/main" val="16779638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34" y="551081"/>
            <a:ext cx="6825478" cy="866419"/>
          </a:xfrm>
          <a:prstGeom prst="round2DiagRect">
            <a:avLst/>
          </a:prstGeom>
          <a:solidFill>
            <a:schemeClr val="accent2">
              <a:lumMod val="20000"/>
              <a:lumOff val="80000"/>
            </a:schemeClr>
          </a:solidFill>
          <a:ln w="38100">
            <a:solidFill>
              <a:schemeClr val="accent2"/>
            </a:solidFill>
          </a:ln>
        </p:spPr>
        <p:txBody>
          <a:bodyPr>
            <a:noAutofit/>
          </a:bodyPr>
          <a:lstStyle/>
          <a:p>
            <a:pPr algn="ctr"/>
            <a:r>
              <a:rPr lang="en-US" sz="4000" b="1" dirty="0"/>
              <a:t>Types of pronouns and examples</a:t>
            </a:r>
          </a:p>
        </p:txBody>
      </p:sp>
      <p:sp>
        <p:nvSpPr>
          <p:cNvPr id="6" name="Title 1">
            <a:extLst>
              <a:ext uri="{FF2B5EF4-FFF2-40B4-BE49-F238E27FC236}">
                <a16:creationId xmlns:a16="http://schemas.microsoft.com/office/drawing/2014/main" id="{AD159F34-CD11-4753-824E-A6B014830125}"/>
              </a:ext>
            </a:extLst>
          </p:cNvPr>
          <p:cNvSpPr txBox="1">
            <a:spLocks/>
          </p:cNvSpPr>
          <p:nvPr/>
        </p:nvSpPr>
        <p:spPr>
          <a:xfrm>
            <a:off x="288293" y="1584252"/>
            <a:ext cx="4365222" cy="4997302"/>
          </a:xfrm>
          <a:prstGeom prst="round2DiagRect">
            <a:avLst/>
          </a:prstGeom>
          <a:solidFill>
            <a:schemeClr val="bg1"/>
          </a:solidFill>
          <a:ln w="38100">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Demonstrative Pronouns</a:t>
            </a:r>
          </a:p>
          <a:p>
            <a:pPr algn="ctr"/>
            <a:r>
              <a:rPr lang="en-US" sz="2600" b="1" dirty="0">
                <a:solidFill>
                  <a:schemeClr val="accent2"/>
                </a:solidFill>
              </a:rPr>
              <a:t>These function as subjects or objects in a sentence.</a:t>
            </a:r>
          </a:p>
          <a:p>
            <a:pPr algn="ctr"/>
            <a:r>
              <a:rPr lang="en-US" sz="2600" b="1" dirty="0">
                <a:latin typeface="+mn-lt"/>
              </a:rPr>
              <a:t>this, that, these, those</a:t>
            </a:r>
          </a:p>
          <a:p>
            <a:pPr algn="ctr"/>
            <a:endParaRPr lang="en-US" sz="2000" b="1" dirty="0">
              <a:latin typeface="+mn-lt"/>
            </a:endParaRPr>
          </a:p>
          <a:p>
            <a:pPr algn="ctr"/>
            <a:r>
              <a:rPr lang="en-US" sz="3600" b="1" dirty="0"/>
              <a:t>Interrogative pronouns</a:t>
            </a:r>
          </a:p>
          <a:p>
            <a:pPr algn="ctr"/>
            <a:r>
              <a:rPr lang="en-US" sz="2600" b="1" dirty="0">
                <a:solidFill>
                  <a:schemeClr val="accent2"/>
                </a:solidFill>
              </a:rPr>
              <a:t>These are used to ask questions.</a:t>
            </a:r>
          </a:p>
          <a:p>
            <a:pPr algn="ctr"/>
            <a:r>
              <a:rPr lang="en-US" sz="2600" b="1" dirty="0">
                <a:latin typeface="+mn-lt"/>
              </a:rPr>
              <a:t>who, whom, what, which, whose</a:t>
            </a:r>
          </a:p>
        </p:txBody>
      </p:sp>
      <p:sp>
        <p:nvSpPr>
          <p:cNvPr id="12" name="Title 1">
            <a:extLst>
              <a:ext uri="{FF2B5EF4-FFF2-40B4-BE49-F238E27FC236}">
                <a16:creationId xmlns:a16="http://schemas.microsoft.com/office/drawing/2014/main" id="{737B10DE-A542-42E4-B647-9239EDFD7AA4}"/>
              </a:ext>
            </a:extLst>
          </p:cNvPr>
          <p:cNvSpPr txBox="1">
            <a:spLocks/>
          </p:cNvSpPr>
          <p:nvPr/>
        </p:nvSpPr>
        <p:spPr>
          <a:xfrm>
            <a:off x="4770473" y="1584252"/>
            <a:ext cx="4145482" cy="4997302"/>
          </a:xfrm>
          <a:prstGeom prst="round2DiagRect">
            <a:avLst>
              <a:gd name="adj1" fmla="val 0"/>
              <a:gd name="adj2" fmla="val 16415"/>
            </a:avLst>
          </a:prstGeom>
          <a:solidFill>
            <a:schemeClr val="bg1"/>
          </a:solidFill>
          <a:ln w="38100">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Indefinite pronouns</a:t>
            </a:r>
          </a:p>
          <a:p>
            <a:pPr algn="ctr"/>
            <a:r>
              <a:rPr lang="en-US" sz="2600" b="1" dirty="0">
                <a:solidFill>
                  <a:schemeClr val="accent2"/>
                </a:solidFill>
              </a:rPr>
              <a:t>These do not refer to any specific person or thing, but take the place of nouns in a sentence.</a:t>
            </a:r>
          </a:p>
          <a:p>
            <a:pPr algn="ctr"/>
            <a:r>
              <a:rPr lang="en-US" sz="2600" b="1" dirty="0">
                <a:latin typeface="+mn-lt"/>
              </a:rPr>
              <a:t>Somebody, someone, something, anybody, anyone, anything, nobody, no one, nothing, all, another, both, each, many, most, other, some few, none, such</a:t>
            </a:r>
          </a:p>
          <a:p>
            <a:pPr algn="ctr"/>
            <a:endParaRPr lang="en-US" sz="2600" b="1" dirty="0">
              <a:latin typeface="+mn-lt"/>
            </a:endParaRPr>
          </a:p>
        </p:txBody>
      </p:sp>
    </p:spTree>
    <p:extLst>
      <p:ext uri="{BB962C8B-B14F-4D97-AF65-F5344CB8AC3E}">
        <p14:creationId xmlns:p14="http://schemas.microsoft.com/office/powerpoint/2010/main" val="3475181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Find the wrong pronoun and suggest a replacement.</a:t>
            </a:r>
            <a:endParaRPr lang="en-GB" sz="27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lphaLcParenR"/>
            </a:pPr>
            <a:r>
              <a:rPr lang="en-GB" sz="2600" dirty="0">
                <a:latin typeface="Leelawadee" pitchFamily="34" charset="-34"/>
                <a:cs typeface="Leelawadee" pitchFamily="34" charset="-34"/>
              </a:rPr>
              <a:t>Zane and Mark gave his report to the class.</a:t>
            </a:r>
          </a:p>
          <a:p>
            <a:pPr marL="514350" indent="-514350">
              <a:buFont typeface="+mj-lt"/>
              <a:buAutoNum type="alphaLcParenR"/>
            </a:pPr>
            <a:r>
              <a:rPr lang="en-GB" sz="2600" dirty="0">
                <a:latin typeface="Leelawadee" pitchFamily="34" charset="-34"/>
                <a:cs typeface="Leelawadee" pitchFamily="34" charset="-34"/>
              </a:rPr>
              <a:t>I asked Janice to loan me my pencil.</a:t>
            </a:r>
          </a:p>
          <a:p>
            <a:pPr marL="514350" indent="-514350">
              <a:buFont typeface="+mj-lt"/>
              <a:buAutoNum type="alphaLcParenR"/>
            </a:pPr>
            <a:r>
              <a:rPr lang="en-GB" sz="2600" dirty="0">
                <a:latin typeface="Leelawadee" pitchFamily="34" charset="-34"/>
                <a:cs typeface="Leelawadee" pitchFamily="34" charset="-34"/>
              </a:rPr>
              <a:t>When students get to class, you should be ready to turn in the assignment.</a:t>
            </a:r>
          </a:p>
          <a:p>
            <a:pPr marL="514350" indent="-514350">
              <a:buFont typeface="+mj-lt"/>
              <a:buAutoNum type="alphaLcParenR"/>
            </a:pPr>
            <a:r>
              <a:rPr lang="en-GB" sz="2600" dirty="0">
                <a:latin typeface="Leelawadee" pitchFamily="34" charset="-34"/>
                <a:cs typeface="Leelawadee" pitchFamily="34" charset="-34"/>
              </a:rPr>
              <a:t>I have two dogs, and it likes to run.</a:t>
            </a:r>
          </a:p>
          <a:p>
            <a:pPr marL="514350" indent="-514350">
              <a:buFont typeface="+mj-lt"/>
              <a:buAutoNum type="alphaLcParenR"/>
            </a:pPr>
            <a:r>
              <a:rPr lang="en-GB" sz="2600" dirty="0">
                <a:latin typeface="Leelawadee" pitchFamily="34" charset="-34"/>
                <a:cs typeface="Leelawadee" pitchFamily="34" charset="-34"/>
              </a:rPr>
              <a:t>Mrs Garcia called my mother, and he asked for the recipe.</a:t>
            </a:r>
          </a:p>
          <a:p>
            <a:pPr marL="514350" indent="-514350">
              <a:buFont typeface="+mj-lt"/>
              <a:buAutoNum type="alphaLcParenR"/>
            </a:pPr>
            <a:r>
              <a:rPr lang="en-GB" sz="2600" dirty="0">
                <a:latin typeface="Leelawadee" pitchFamily="34" charset="-34"/>
                <a:cs typeface="Leelawadee" pitchFamily="34" charset="-34"/>
              </a:rPr>
              <a:t>If a horse runs too long, they will overheat.</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Spot the error</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17399988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8E099F-F934-4E5B-AF58-069C8831D57B}"/>
              </a:ext>
            </a:extLst>
          </p:cNvPr>
          <p:cNvPicPr>
            <a:picLocks noChangeAspect="1"/>
          </p:cNvPicPr>
          <p:nvPr/>
        </p:nvPicPr>
        <p:blipFill>
          <a:blip r:embed="rId2"/>
          <a:stretch>
            <a:fillRect/>
          </a:stretch>
        </p:blipFill>
        <p:spPr>
          <a:xfrm>
            <a:off x="7514339" y="116963"/>
            <a:ext cx="1502070" cy="1690589"/>
          </a:xfrm>
          <a:prstGeom prst="rect">
            <a:avLst/>
          </a:prstGeom>
        </p:spPr>
      </p:pic>
      <p:sp>
        <p:nvSpPr>
          <p:cNvPr id="5" name="Round Diagonal Corner Rectangle 4"/>
          <p:cNvSpPr/>
          <p:nvPr/>
        </p:nvSpPr>
        <p:spPr>
          <a:xfrm>
            <a:off x="512064" y="1680587"/>
            <a:ext cx="8174736" cy="4722876"/>
          </a:xfrm>
          <a:prstGeom prst="round2DiagRect">
            <a:avLst>
              <a:gd name="adj1" fmla="val 1165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dirty="0">
                <a:cs typeface="Leelawadee" pitchFamily="34" charset="-34"/>
              </a:rPr>
              <a:t>People often make mistakes when deciding whether to use </a:t>
            </a:r>
            <a:r>
              <a:rPr lang="en-GB" sz="2600" i="1" dirty="0">
                <a:cs typeface="Leelawadee" pitchFamily="34" charset="-34"/>
              </a:rPr>
              <a:t>I</a:t>
            </a:r>
            <a:r>
              <a:rPr lang="en-GB" sz="2600" dirty="0">
                <a:cs typeface="Leelawadee" pitchFamily="34" charset="-34"/>
              </a:rPr>
              <a:t> or </a:t>
            </a:r>
            <a:r>
              <a:rPr lang="en-GB" sz="2600" i="1" dirty="0">
                <a:cs typeface="Leelawadee" pitchFamily="34" charset="-34"/>
              </a:rPr>
              <a:t>me</a:t>
            </a:r>
            <a:r>
              <a:rPr lang="en-GB" sz="2600" dirty="0">
                <a:cs typeface="Leelawadee" pitchFamily="34" charset="-34"/>
              </a:rPr>
              <a:t>.  To work out which to use, split the sentence into two short sentences. It should then become clear which one is right. Remember to put others first in a sentence.</a:t>
            </a:r>
          </a:p>
          <a:p>
            <a:endParaRPr lang="en-GB" sz="1600" dirty="0">
              <a:cs typeface="Leelawadee" pitchFamily="34" charset="-34"/>
            </a:endParaRPr>
          </a:p>
          <a:p>
            <a:r>
              <a:rPr lang="en-GB" sz="2600" b="1" dirty="0">
                <a:solidFill>
                  <a:schemeClr val="tx1"/>
                </a:solidFill>
                <a:cs typeface="Leelawadee" pitchFamily="34" charset="-34"/>
              </a:rPr>
              <a:t>Me and Ben enjoyed the concert.</a:t>
            </a:r>
          </a:p>
          <a:p>
            <a:r>
              <a:rPr lang="en-GB" sz="2600" dirty="0">
                <a:solidFill>
                  <a:srgbClr val="C00000"/>
                </a:solidFill>
                <a:cs typeface="Leelawadee" pitchFamily="34" charset="-34"/>
              </a:rPr>
              <a:t>Me enjoyed the concert.</a:t>
            </a:r>
          </a:p>
          <a:p>
            <a:r>
              <a:rPr lang="en-GB" sz="2600" dirty="0">
                <a:solidFill>
                  <a:schemeClr val="accent6"/>
                </a:solidFill>
                <a:cs typeface="Leelawadee" pitchFamily="34" charset="-34"/>
              </a:rPr>
              <a:t>Ben enjoyed the concert.</a:t>
            </a:r>
          </a:p>
          <a:p>
            <a:r>
              <a:rPr lang="en-GB" sz="2600" b="1" dirty="0">
                <a:solidFill>
                  <a:srgbClr val="C00000"/>
                </a:solidFill>
                <a:cs typeface="Leelawadee" pitchFamily="34" charset="-34"/>
              </a:rPr>
              <a:t>Me and </a:t>
            </a:r>
            <a:r>
              <a:rPr lang="en-GB" sz="2600" b="1" dirty="0">
                <a:solidFill>
                  <a:schemeClr val="tx1"/>
                </a:solidFill>
                <a:cs typeface="Leelawadee" pitchFamily="34" charset="-34"/>
              </a:rPr>
              <a:t>Ben enjoyed the concert</a:t>
            </a:r>
            <a:r>
              <a:rPr lang="en-GB" sz="2600" b="1" dirty="0">
                <a:solidFill>
                  <a:srgbClr val="C00000"/>
                </a:solidFill>
                <a:cs typeface="Leelawadee" pitchFamily="34" charset="-34"/>
              </a:rPr>
              <a:t>.</a:t>
            </a:r>
            <a:endParaRPr lang="en-GB" sz="2600" dirty="0">
              <a:solidFill>
                <a:schemeClr val="accent6"/>
              </a:solidFill>
              <a:cs typeface="Leelawadee" pitchFamily="34" charset="-34"/>
            </a:endParaRPr>
          </a:p>
          <a:p>
            <a:r>
              <a:rPr lang="en-GB" sz="2600" dirty="0">
                <a:solidFill>
                  <a:schemeClr val="accent6"/>
                </a:solidFill>
                <a:cs typeface="Leelawadee" pitchFamily="34" charset="-34"/>
              </a:rPr>
              <a:t>I enjoyed the concert.</a:t>
            </a:r>
          </a:p>
          <a:p>
            <a:r>
              <a:rPr lang="en-GB" sz="2600" dirty="0">
                <a:solidFill>
                  <a:schemeClr val="accent6"/>
                </a:solidFill>
                <a:cs typeface="Leelawadee" pitchFamily="34" charset="-34"/>
              </a:rPr>
              <a:t>Ben and I enjoyed the concert.</a:t>
            </a:r>
            <a:endParaRPr lang="is-IS" sz="2600" dirty="0">
              <a:solidFill>
                <a:schemeClr val="accent6"/>
              </a:solidFill>
            </a:endParaRPr>
          </a:p>
        </p:txBody>
      </p:sp>
      <p:sp>
        <p:nvSpPr>
          <p:cNvPr id="2" name="Title 1"/>
          <p:cNvSpPr>
            <a:spLocks noGrp="1"/>
          </p:cNvSpPr>
          <p:nvPr>
            <p:ph type="title"/>
          </p:nvPr>
        </p:nvSpPr>
        <p:spPr>
          <a:xfrm>
            <a:off x="362722" y="455393"/>
            <a:ext cx="6870182" cy="1225194"/>
          </a:xfrm>
          <a:prstGeom prst="round2DiagRect">
            <a:avLst/>
          </a:prstGeom>
        </p:spPr>
        <p:txBody>
          <a:bodyPr>
            <a:normAutofit/>
          </a:bodyPr>
          <a:lstStyle/>
          <a:p>
            <a:r>
              <a:rPr lang="en-US" sz="6000" b="1" dirty="0"/>
              <a:t>Me or I?</a:t>
            </a:r>
          </a:p>
        </p:txBody>
      </p:sp>
    </p:spTree>
    <p:extLst>
      <p:ext uri="{BB962C8B-B14F-4D97-AF65-F5344CB8AC3E}">
        <p14:creationId xmlns:p14="http://schemas.microsoft.com/office/powerpoint/2010/main" val="2064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u="sng" dirty="0"/>
              <a:t>Before we start…</a:t>
            </a:r>
          </a:p>
          <a:p>
            <a:r>
              <a:rPr lang="en-GB" sz="2400" dirty="0"/>
              <a:t>When you are being taught new knowledge to understand, you have to make choices over how you will </a:t>
            </a:r>
            <a:r>
              <a:rPr lang="en-GB" sz="2400" b="1" dirty="0"/>
              <a:t>record </a:t>
            </a:r>
            <a:r>
              <a:rPr lang="en-GB" sz="2400" dirty="0"/>
              <a:t>this learning. This is important because you need to be able to </a:t>
            </a:r>
            <a:r>
              <a:rPr lang="en-GB" sz="2400" b="1" dirty="0"/>
              <a:t>retain </a:t>
            </a:r>
            <a:r>
              <a:rPr lang="en-GB" sz="2400" dirty="0"/>
              <a:t>information and help it become part of your long term memory. </a:t>
            </a:r>
          </a:p>
          <a:p>
            <a:endParaRPr lang="en-GB" sz="1600" dirty="0"/>
          </a:p>
          <a:p>
            <a:r>
              <a:rPr lang="en-GB" sz="2400" dirty="0"/>
              <a:t>Some people choose to take notes in </a:t>
            </a:r>
            <a:r>
              <a:rPr lang="en-GB" sz="2400" b="1" dirty="0"/>
              <a:t>bullet points, </a:t>
            </a:r>
            <a:r>
              <a:rPr lang="en-GB" sz="2400" dirty="0"/>
              <a:t>others use </a:t>
            </a:r>
            <a:r>
              <a:rPr lang="en-GB" sz="2400" b="1" dirty="0"/>
              <a:t>subheadings</a:t>
            </a:r>
            <a:r>
              <a:rPr lang="en-GB" sz="2400" dirty="0"/>
              <a:t>, and some even use </a:t>
            </a:r>
            <a:r>
              <a:rPr lang="en-GB" sz="2400" b="1" dirty="0"/>
              <a:t>illustrations and symbols. </a:t>
            </a:r>
          </a:p>
          <a:p>
            <a:endParaRPr lang="en-GB" sz="2400" b="1" dirty="0"/>
          </a:p>
          <a:p>
            <a:r>
              <a:rPr lang="en-GB" sz="2400" b="1" dirty="0"/>
              <a:t>Mind maps </a:t>
            </a:r>
            <a:r>
              <a:rPr lang="en-GB" sz="2400" dirty="0"/>
              <a:t>are good for creating notes for the first time, but even better for revising what you’ve learned. Remember that </a:t>
            </a:r>
            <a:r>
              <a:rPr lang="en-GB" sz="2400" b="1" dirty="0"/>
              <a:t>underlining and highlighting</a:t>
            </a:r>
            <a:r>
              <a:rPr lang="en-GB" sz="2400" dirty="0"/>
              <a:t> is something you should do after we’ve finished.</a:t>
            </a:r>
            <a:endParaRPr lang="en-GB" sz="1400" b="1" dirty="0"/>
          </a:p>
        </p:txBody>
      </p:sp>
    </p:spTree>
    <p:extLst>
      <p:ext uri="{BB962C8B-B14F-4D97-AF65-F5344CB8AC3E}">
        <p14:creationId xmlns:p14="http://schemas.microsoft.com/office/powerpoint/2010/main" val="15247696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Choose either ‘me’ or ‘I’ for each sentence.</a:t>
            </a:r>
            <a:endParaRPr lang="en-GB" sz="27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lphaLcParenR"/>
            </a:pPr>
            <a:r>
              <a:rPr lang="en-GB" sz="2600" dirty="0">
                <a:latin typeface="Leelawadee" pitchFamily="34" charset="-34"/>
                <a:cs typeface="Leelawadee" pitchFamily="34" charset="-34"/>
              </a:rPr>
              <a:t>Walk with ____, _____ need the company.</a:t>
            </a:r>
          </a:p>
          <a:p>
            <a:pPr marL="514350" indent="-514350">
              <a:buFont typeface="+mj-lt"/>
              <a:buAutoNum type="alphaLcParenR"/>
            </a:pPr>
            <a:r>
              <a:rPr lang="en-GB" sz="2600" dirty="0">
                <a:latin typeface="Leelawadee" pitchFamily="34" charset="-34"/>
                <a:cs typeface="Leelawadee" pitchFamily="34" charset="-34"/>
              </a:rPr>
              <a:t>You and _______ should go to the park.</a:t>
            </a:r>
          </a:p>
          <a:p>
            <a:pPr marL="514350" indent="-514350">
              <a:buFont typeface="+mj-lt"/>
              <a:buAutoNum type="alphaLcParenR"/>
            </a:pPr>
            <a:r>
              <a:rPr lang="en-GB" sz="2600" dirty="0">
                <a:latin typeface="Leelawadee" pitchFamily="34" charset="-34"/>
                <a:cs typeface="Leelawadee" pitchFamily="34" charset="-34"/>
              </a:rPr>
              <a:t>Jake asked _____ to help him.</a:t>
            </a:r>
          </a:p>
          <a:p>
            <a:pPr marL="514350" indent="-514350">
              <a:buFont typeface="+mj-lt"/>
              <a:buAutoNum type="alphaLcParenR"/>
            </a:pPr>
            <a:r>
              <a:rPr lang="en-GB" sz="2600" dirty="0">
                <a:latin typeface="Leelawadee" pitchFamily="34" charset="-34"/>
                <a:cs typeface="Leelawadee" pitchFamily="34" charset="-34"/>
              </a:rPr>
              <a:t>He needs to ask Ken or _____. </a:t>
            </a:r>
          </a:p>
          <a:p>
            <a:pPr marL="514350" indent="-514350">
              <a:buFont typeface="+mj-lt"/>
              <a:buAutoNum type="alphaLcParenR"/>
            </a:pPr>
            <a:r>
              <a:rPr lang="en-GB" sz="2600" dirty="0">
                <a:latin typeface="Leelawadee" pitchFamily="34" charset="-34"/>
                <a:cs typeface="Leelawadee" pitchFamily="34" charset="-34"/>
              </a:rPr>
              <a:t>This is between you and _______, don’t tell Jake.</a:t>
            </a:r>
          </a:p>
          <a:p>
            <a:pPr marL="514350" indent="-514350">
              <a:buFont typeface="+mj-lt"/>
              <a:buAutoNum type="alphaLcParenR"/>
            </a:pPr>
            <a:r>
              <a:rPr lang="en-GB" sz="2600" dirty="0">
                <a:latin typeface="Leelawadee" pitchFamily="34" charset="-34"/>
                <a:cs typeface="Leelawadee" pitchFamily="34" charset="-34"/>
              </a:rPr>
              <a:t>Bill told Jake and _____ to go.</a:t>
            </a:r>
          </a:p>
          <a:p>
            <a:pPr marL="514350" indent="-514350">
              <a:buFont typeface="+mj-lt"/>
              <a:buAutoNum type="alphaLcParenR"/>
            </a:pPr>
            <a:r>
              <a:rPr lang="en-GB" sz="2600" dirty="0">
                <a:latin typeface="Leelawadee" pitchFamily="34" charset="-34"/>
                <a:cs typeface="Leelawadee" pitchFamily="34" charset="-34"/>
              </a:rPr>
              <a:t>If _____ go outside, I’ll get cold.</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2 – Me or I?</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55929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dirty="0">
                <a:latin typeface="Leelawadee" pitchFamily="34" charset="-34"/>
                <a:cs typeface="Leelawadee" pitchFamily="34" charset="-34"/>
              </a:rPr>
              <a:t>Complete these sentences using the correct word.</a:t>
            </a:r>
            <a:endParaRPr lang="en-GB" sz="32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Font typeface="+mj-lt"/>
              <a:buAutoNum type="alphaLcParenR"/>
            </a:pPr>
            <a:r>
              <a:rPr lang="en-GB" sz="3200" dirty="0">
                <a:latin typeface="Leelawadee" pitchFamily="34" charset="-34"/>
                <a:cs typeface="Leelawadee" pitchFamily="34" charset="-34"/>
              </a:rPr>
              <a:t>(He, Him) and (I, me) went for a walk.</a:t>
            </a:r>
          </a:p>
          <a:p>
            <a:pPr marL="514350" indent="-514350">
              <a:buFont typeface="+mj-lt"/>
              <a:buAutoNum type="alphaLcParenR"/>
            </a:pPr>
            <a:r>
              <a:rPr lang="en-GB" sz="3200" dirty="0">
                <a:latin typeface="Leelawadee" pitchFamily="34" charset="-34"/>
                <a:cs typeface="Leelawadee" pitchFamily="34" charset="-34"/>
              </a:rPr>
              <a:t>It was (he, him) (who, whom) we saw in the shop. </a:t>
            </a:r>
          </a:p>
          <a:p>
            <a:pPr marL="514350" indent="-514350">
              <a:buFont typeface="+mj-lt"/>
              <a:buAutoNum type="alphaLcParenR"/>
            </a:pPr>
            <a:r>
              <a:rPr lang="en-GB" sz="3200" dirty="0">
                <a:latin typeface="Leelawadee" pitchFamily="34" charset="-34"/>
                <a:cs typeface="Leelawadee" pitchFamily="34" charset="-34"/>
              </a:rPr>
              <a:t>No one believes it was (she, her); everyone thinks it was (I, me).</a:t>
            </a:r>
          </a:p>
          <a:p>
            <a:pPr marL="514350" indent="-514350">
              <a:buFont typeface="+mj-lt"/>
              <a:buAutoNum type="alphaLcParenR"/>
            </a:pPr>
            <a:r>
              <a:rPr lang="en-GB" sz="3200" dirty="0">
                <a:latin typeface="Leelawadee" pitchFamily="34" charset="-34"/>
                <a:cs typeface="Leelawadee" pitchFamily="34" charset="-34"/>
              </a:rPr>
              <a:t>(Us, We) lads were at the cinema at the same time as (they, them)</a:t>
            </a: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3 – Tricky Challenge</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143941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023424" y="2788818"/>
            <a:ext cx="7398614" cy="217903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dirty="0"/>
              <a:t>A preposition is a </a:t>
            </a:r>
            <a:r>
              <a:rPr lang="en-GB" sz="4400" b="1" dirty="0"/>
              <a:t>word used to show the position of one thing in relation to another</a:t>
            </a:r>
            <a:r>
              <a:rPr lang="en-GB" sz="4400" dirty="0"/>
              <a:t>. </a:t>
            </a:r>
            <a:endParaRPr lang="is-IS" sz="36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6/10 - Prepositions</a:t>
            </a:r>
          </a:p>
        </p:txBody>
      </p:sp>
      <p:pic>
        <p:nvPicPr>
          <p:cNvPr id="4" name="Picture 3">
            <a:extLst>
              <a:ext uri="{FF2B5EF4-FFF2-40B4-BE49-F238E27FC236}">
                <a16:creationId xmlns:a16="http://schemas.microsoft.com/office/drawing/2014/main" id="{57AD1096-96D4-419F-88A2-A166B0C499E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3881" r="94478">
                        <a14:foregroundMark x1="9701" y1="33421" x2="14179" y2="16579"/>
                        <a14:foregroundMark x1="3881" y1="20263" x2="4030" y2="28158"/>
                        <a14:foregroundMark x1="79701" y1="28158" x2="88806" y2="23421"/>
                        <a14:foregroundMark x1="88806" y1="23421" x2="90597" y2="20789"/>
                        <a14:foregroundMark x1="91940" y1="16579" x2="94478" y2="23684"/>
                        <a14:foregroundMark x1="91194" y1="75000" x2="86716" y2="69211"/>
                        <a14:foregroundMark x1="73134" y1="72632" x2="66716" y2="73158"/>
                        <a14:foregroundMark x1="70000" y1="60526" x2="70000" y2="60526"/>
                        <a14:foregroundMark x1="54328" y1="69211" x2="49851" y2="80789"/>
                        <a14:foregroundMark x1="49851" y1="80789" x2="44478" y2="69737"/>
                        <a14:foregroundMark x1="44478" y1="69737" x2="50000" y2="60263"/>
                        <a14:foregroundMark x1="50000" y1="60263" x2="50000" y2="60263"/>
                        <a14:foregroundMark x1="27164" y1="58947" x2="27164" y2="58947"/>
                        <a14:foregroundMark x1="29851" y1="80789" x2="28955" y2="70000"/>
                        <a14:foregroundMark x1="6716" y1="75789" x2="9701" y2="60000"/>
                      </a14:backgroundRemoval>
                    </a14:imgEffect>
                  </a14:imgLayer>
                </a14:imgProps>
              </a:ext>
            </a:extLst>
          </a:blip>
          <a:srcRect b="60456"/>
          <a:stretch/>
        </p:blipFill>
        <p:spPr>
          <a:xfrm>
            <a:off x="991527" y="1151405"/>
            <a:ext cx="7300760" cy="1637413"/>
          </a:xfrm>
          <a:prstGeom prst="rect">
            <a:avLst/>
          </a:prstGeom>
        </p:spPr>
      </p:pic>
      <p:pic>
        <p:nvPicPr>
          <p:cNvPr id="7" name="Picture 6">
            <a:extLst>
              <a:ext uri="{FF2B5EF4-FFF2-40B4-BE49-F238E27FC236}">
                <a16:creationId xmlns:a16="http://schemas.microsoft.com/office/drawing/2014/main" id="{BD131025-8ED5-414E-88AB-1859123732C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3881" r="94478">
                        <a14:foregroundMark x1="9701" y1="33421" x2="14179" y2="16579"/>
                        <a14:foregroundMark x1="3881" y1="20263" x2="4030" y2="28158"/>
                        <a14:foregroundMark x1="79701" y1="28158" x2="88806" y2="23421"/>
                        <a14:foregroundMark x1="88806" y1="23421" x2="90597" y2="20789"/>
                        <a14:foregroundMark x1="91940" y1="16579" x2="94478" y2="23684"/>
                        <a14:foregroundMark x1="91194" y1="75000" x2="86716" y2="69211"/>
                        <a14:foregroundMark x1="73134" y1="72632" x2="66716" y2="73158"/>
                        <a14:foregroundMark x1="70000" y1="60526" x2="70000" y2="60526"/>
                        <a14:foregroundMark x1="54328" y1="69211" x2="49851" y2="80789"/>
                        <a14:foregroundMark x1="49851" y1="80789" x2="44478" y2="69737"/>
                        <a14:foregroundMark x1="44478" y1="69737" x2="50000" y2="60263"/>
                        <a14:foregroundMark x1="50000" y1="60263" x2="50000" y2="60263"/>
                        <a14:foregroundMark x1="27164" y1="58947" x2="27164" y2="58947"/>
                        <a14:foregroundMark x1="29851" y1="80789" x2="28955" y2="70000"/>
                        <a14:foregroundMark x1="6716" y1="75789" x2="9701" y2="60000"/>
                      </a14:backgroundRemoval>
                    </a14:imgEffect>
                  </a14:imgLayer>
                </a14:imgProps>
              </a:ext>
            </a:extLst>
          </a:blip>
          <a:srcRect t="52070"/>
          <a:stretch/>
        </p:blipFill>
        <p:spPr>
          <a:xfrm>
            <a:off x="991527" y="4967854"/>
            <a:ext cx="7300760" cy="1984667"/>
          </a:xfrm>
          <a:prstGeom prst="rect">
            <a:avLst/>
          </a:prstGeom>
        </p:spPr>
      </p:pic>
    </p:spTree>
    <p:extLst>
      <p:ext uri="{BB962C8B-B14F-4D97-AF65-F5344CB8AC3E}">
        <p14:creationId xmlns:p14="http://schemas.microsoft.com/office/powerpoint/2010/main" val="32238289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b="1" dirty="0">
                <a:cs typeface="Leelawadee" pitchFamily="34" charset="-34"/>
              </a:rPr>
              <a:t>Here are some common prepositions</a:t>
            </a:r>
            <a:r>
              <a:rPr lang="en-GB" sz="2600" dirty="0">
                <a:cs typeface="Leelawadee" pitchFamily="34" charset="-34"/>
              </a:rPr>
              <a:t>:</a:t>
            </a:r>
          </a:p>
          <a:p>
            <a:endParaRPr lang="en-GB" sz="2600" dirty="0">
              <a:solidFill>
                <a:schemeClr val="accent6"/>
              </a:solidFill>
              <a:cs typeface="Leelawadee" pitchFamily="34" charset="-34"/>
            </a:endParaRPr>
          </a:p>
          <a:p>
            <a:pPr>
              <a:buNone/>
            </a:pPr>
            <a:r>
              <a:rPr lang="en-GB" sz="2800" dirty="0"/>
              <a:t>in                  on		of		for</a:t>
            </a:r>
          </a:p>
          <a:p>
            <a:pPr>
              <a:buNone/>
            </a:pPr>
            <a:r>
              <a:rPr lang="en-GB" sz="2800" dirty="0"/>
              <a:t>from             with		up		down	</a:t>
            </a:r>
          </a:p>
          <a:p>
            <a:pPr>
              <a:buNone/>
            </a:pPr>
            <a:r>
              <a:rPr lang="en-GB" sz="2800" dirty="0"/>
              <a:t>above          below		before	after		</a:t>
            </a:r>
          </a:p>
          <a:p>
            <a:pPr>
              <a:buNone/>
            </a:pPr>
            <a:r>
              <a:rPr lang="en-GB" sz="2800" dirty="0"/>
              <a:t>over             under		into		until		</a:t>
            </a:r>
          </a:p>
          <a:p>
            <a:pPr>
              <a:buNone/>
            </a:pPr>
            <a:r>
              <a:rPr lang="en-GB" sz="2800" dirty="0"/>
              <a:t>behind        beneath	beyond	beside	</a:t>
            </a:r>
          </a:p>
          <a:p>
            <a:pPr>
              <a:buNone/>
            </a:pPr>
            <a:r>
              <a:rPr lang="en-GB" sz="2800" dirty="0"/>
              <a:t>around       against		along		across</a:t>
            </a:r>
          </a:p>
          <a:p>
            <a:pPr>
              <a:buNone/>
            </a:pPr>
            <a:r>
              <a:rPr lang="en-GB" sz="2800" dirty="0"/>
              <a:t>among        between	through	near</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6/10 Prepositions</a:t>
            </a:r>
          </a:p>
        </p:txBody>
      </p:sp>
      <p:pic>
        <p:nvPicPr>
          <p:cNvPr id="6" name="Picture 5">
            <a:extLst>
              <a:ext uri="{FF2B5EF4-FFF2-40B4-BE49-F238E27FC236}">
                <a16:creationId xmlns:a16="http://schemas.microsoft.com/office/drawing/2014/main" id="{6C458CFD-8B67-4B0F-B09C-7E0796B6FF75}"/>
              </a:ext>
            </a:extLst>
          </p:cNvPr>
          <p:cNvPicPr>
            <a:picLocks noChangeAspect="1"/>
          </p:cNvPicPr>
          <p:nvPr/>
        </p:nvPicPr>
        <p:blipFill rotWithShape="1">
          <a:blip r:embed="rId2"/>
          <a:srcRect r="81467" b="47700"/>
          <a:stretch/>
        </p:blipFill>
        <p:spPr>
          <a:xfrm>
            <a:off x="5987159" y="222522"/>
            <a:ext cx="879420" cy="1333913"/>
          </a:xfrm>
          <a:prstGeom prst="rect">
            <a:avLst/>
          </a:prstGeom>
        </p:spPr>
      </p:pic>
      <p:pic>
        <p:nvPicPr>
          <p:cNvPr id="7" name="Picture 6">
            <a:extLst>
              <a:ext uri="{FF2B5EF4-FFF2-40B4-BE49-F238E27FC236}">
                <a16:creationId xmlns:a16="http://schemas.microsoft.com/office/drawing/2014/main" id="{7F2CC3DC-6727-4ECB-93FB-A83F224C8C58}"/>
              </a:ext>
            </a:extLst>
          </p:cNvPr>
          <p:cNvPicPr>
            <a:picLocks noChangeAspect="1"/>
          </p:cNvPicPr>
          <p:nvPr/>
        </p:nvPicPr>
        <p:blipFill rotWithShape="1">
          <a:blip r:embed="rId2"/>
          <a:srcRect l="44458" t="63099" r="36506" b="-2914"/>
          <a:stretch/>
        </p:blipFill>
        <p:spPr>
          <a:xfrm>
            <a:off x="7852834" y="296824"/>
            <a:ext cx="1120442" cy="1259611"/>
          </a:xfrm>
          <a:prstGeom prst="rect">
            <a:avLst/>
          </a:prstGeom>
        </p:spPr>
      </p:pic>
      <p:pic>
        <p:nvPicPr>
          <p:cNvPr id="8" name="Picture 7">
            <a:extLst>
              <a:ext uri="{FF2B5EF4-FFF2-40B4-BE49-F238E27FC236}">
                <a16:creationId xmlns:a16="http://schemas.microsoft.com/office/drawing/2014/main" id="{FD960D33-F068-4177-B60F-A7706B70978E}"/>
              </a:ext>
            </a:extLst>
          </p:cNvPr>
          <p:cNvPicPr>
            <a:picLocks noChangeAspect="1"/>
          </p:cNvPicPr>
          <p:nvPr/>
        </p:nvPicPr>
        <p:blipFill rotWithShape="1">
          <a:blip r:embed="rId2"/>
          <a:srcRect l="38351" r="43095" b="50985"/>
          <a:stretch/>
        </p:blipFill>
        <p:spPr>
          <a:xfrm>
            <a:off x="6802781" y="0"/>
            <a:ext cx="1028787" cy="1460787"/>
          </a:xfrm>
          <a:prstGeom prst="rect">
            <a:avLst/>
          </a:prstGeom>
        </p:spPr>
      </p:pic>
    </p:spTree>
    <p:extLst>
      <p:ext uri="{BB962C8B-B14F-4D97-AF65-F5344CB8AC3E}">
        <p14:creationId xmlns:p14="http://schemas.microsoft.com/office/powerpoint/2010/main" val="7317534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r>
              <a:rPr lang="en-GB" sz="2600" b="1" dirty="0">
                <a:cs typeface="Leelawadee" pitchFamily="34" charset="-34"/>
              </a:rPr>
              <a:t>Examples of prepositions in use:</a:t>
            </a:r>
          </a:p>
          <a:p>
            <a:endParaRPr lang="en-GB" sz="2600" dirty="0">
              <a:solidFill>
                <a:schemeClr val="accent6"/>
              </a:solidFill>
              <a:cs typeface="Leelawadee" pitchFamily="34" charset="-34"/>
            </a:endParaRPr>
          </a:p>
          <a:p>
            <a:r>
              <a:rPr lang="en-GB" sz="2800" dirty="0"/>
              <a:t>The bird is </a:t>
            </a:r>
            <a:r>
              <a:rPr lang="en-GB" sz="2800" b="1" dirty="0"/>
              <a:t>in</a:t>
            </a:r>
            <a:r>
              <a:rPr lang="en-GB" sz="2800" dirty="0"/>
              <a:t> the nest.</a:t>
            </a:r>
          </a:p>
          <a:p>
            <a:r>
              <a:rPr lang="en-GB" sz="2800" dirty="0"/>
              <a:t>The boy climbed </a:t>
            </a:r>
            <a:r>
              <a:rPr lang="en-GB" sz="2800" b="1" dirty="0"/>
              <a:t>up</a:t>
            </a:r>
            <a:r>
              <a:rPr lang="en-GB" sz="2800" dirty="0"/>
              <a:t> the steep hill.</a:t>
            </a:r>
          </a:p>
          <a:p>
            <a:r>
              <a:rPr lang="en-GB" sz="2800" dirty="0"/>
              <a:t>The ball rolled </a:t>
            </a:r>
            <a:r>
              <a:rPr lang="en-GB" sz="2800" b="1" dirty="0"/>
              <a:t>under</a:t>
            </a:r>
            <a:r>
              <a:rPr lang="en-GB" sz="2800" dirty="0"/>
              <a:t> the car.</a:t>
            </a:r>
          </a:p>
          <a:p>
            <a:r>
              <a:rPr lang="en-GB" sz="2800" dirty="0"/>
              <a:t>The girl is studying </a:t>
            </a:r>
            <a:r>
              <a:rPr lang="en-GB" sz="2800" b="1" dirty="0"/>
              <a:t>at</a:t>
            </a:r>
            <a:r>
              <a:rPr lang="en-GB" sz="2800" dirty="0"/>
              <a:t> college.</a:t>
            </a:r>
          </a:p>
          <a:p>
            <a:r>
              <a:rPr lang="en-GB" sz="2800" dirty="0"/>
              <a:t>It happened very early </a:t>
            </a:r>
            <a:r>
              <a:rPr lang="en-GB" sz="2800" b="1" dirty="0"/>
              <a:t>in</a:t>
            </a:r>
            <a:r>
              <a:rPr lang="en-GB" sz="2800" dirty="0"/>
              <a:t> the morning.</a:t>
            </a:r>
          </a:p>
          <a:p>
            <a:r>
              <a:rPr lang="en-GB" sz="2800" dirty="0"/>
              <a:t>She dived carefully </a:t>
            </a:r>
            <a:r>
              <a:rPr lang="en-GB" sz="2800" b="1" dirty="0"/>
              <a:t>into</a:t>
            </a:r>
            <a:r>
              <a:rPr lang="en-GB" sz="2800" dirty="0"/>
              <a:t> the pool.</a:t>
            </a:r>
          </a:p>
          <a:p>
            <a:r>
              <a:rPr lang="en-GB" sz="2800" dirty="0"/>
              <a:t>I have no time for arguing </a:t>
            </a:r>
            <a:r>
              <a:rPr lang="en-GB" sz="2800" b="1" dirty="0"/>
              <a:t>with</a:t>
            </a:r>
            <a:r>
              <a:rPr lang="en-GB" sz="2800" dirty="0"/>
              <a:t> you.</a:t>
            </a:r>
          </a:p>
          <a:p>
            <a:r>
              <a:rPr lang="en-GB" sz="2800" dirty="0"/>
              <a:t>She emerged from </a:t>
            </a:r>
            <a:r>
              <a:rPr lang="en-GB" sz="2800" b="1" dirty="0"/>
              <a:t>behind</a:t>
            </a:r>
            <a:r>
              <a:rPr lang="en-GB" sz="2800" dirty="0"/>
              <a:t> the curtains.</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6/10 Prepositions</a:t>
            </a:r>
          </a:p>
        </p:txBody>
      </p:sp>
      <p:pic>
        <p:nvPicPr>
          <p:cNvPr id="6" name="Picture 5">
            <a:extLst>
              <a:ext uri="{FF2B5EF4-FFF2-40B4-BE49-F238E27FC236}">
                <a16:creationId xmlns:a16="http://schemas.microsoft.com/office/drawing/2014/main" id="{6C458CFD-8B67-4B0F-B09C-7E0796B6FF75}"/>
              </a:ext>
            </a:extLst>
          </p:cNvPr>
          <p:cNvPicPr>
            <a:picLocks noChangeAspect="1"/>
          </p:cNvPicPr>
          <p:nvPr/>
        </p:nvPicPr>
        <p:blipFill rotWithShape="1">
          <a:blip r:embed="rId2"/>
          <a:srcRect r="81467" b="47700"/>
          <a:stretch/>
        </p:blipFill>
        <p:spPr>
          <a:xfrm>
            <a:off x="5987159" y="222522"/>
            <a:ext cx="879420" cy="1333913"/>
          </a:xfrm>
          <a:prstGeom prst="rect">
            <a:avLst/>
          </a:prstGeom>
        </p:spPr>
      </p:pic>
      <p:pic>
        <p:nvPicPr>
          <p:cNvPr id="7" name="Picture 6">
            <a:extLst>
              <a:ext uri="{FF2B5EF4-FFF2-40B4-BE49-F238E27FC236}">
                <a16:creationId xmlns:a16="http://schemas.microsoft.com/office/drawing/2014/main" id="{7F2CC3DC-6727-4ECB-93FB-A83F224C8C58}"/>
              </a:ext>
            </a:extLst>
          </p:cNvPr>
          <p:cNvPicPr>
            <a:picLocks noChangeAspect="1"/>
          </p:cNvPicPr>
          <p:nvPr/>
        </p:nvPicPr>
        <p:blipFill rotWithShape="1">
          <a:blip r:embed="rId2"/>
          <a:srcRect l="44458" t="63099" r="36506" b="-2914"/>
          <a:stretch/>
        </p:blipFill>
        <p:spPr>
          <a:xfrm>
            <a:off x="7852834" y="296824"/>
            <a:ext cx="1120442" cy="1259611"/>
          </a:xfrm>
          <a:prstGeom prst="rect">
            <a:avLst/>
          </a:prstGeom>
        </p:spPr>
      </p:pic>
      <p:pic>
        <p:nvPicPr>
          <p:cNvPr id="8" name="Picture 7">
            <a:extLst>
              <a:ext uri="{FF2B5EF4-FFF2-40B4-BE49-F238E27FC236}">
                <a16:creationId xmlns:a16="http://schemas.microsoft.com/office/drawing/2014/main" id="{FD960D33-F068-4177-B60F-A7706B70978E}"/>
              </a:ext>
            </a:extLst>
          </p:cNvPr>
          <p:cNvPicPr>
            <a:picLocks noChangeAspect="1"/>
          </p:cNvPicPr>
          <p:nvPr/>
        </p:nvPicPr>
        <p:blipFill rotWithShape="1">
          <a:blip r:embed="rId2"/>
          <a:srcRect l="38351" r="43095" b="50985"/>
          <a:stretch/>
        </p:blipFill>
        <p:spPr>
          <a:xfrm>
            <a:off x="6802781" y="0"/>
            <a:ext cx="1028787" cy="1460787"/>
          </a:xfrm>
          <a:prstGeom prst="rect">
            <a:avLst/>
          </a:prstGeom>
        </p:spPr>
      </p:pic>
    </p:spTree>
    <p:extLst>
      <p:ext uri="{BB962C8B-B14F-4D97-AF65-F5344CB8AC3E}">
        <p14:creationId xmlns:p14="http://schemas.microsoft.com/office/powerpoint/2010/main" val="22076188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r>
              <a:rPr lang="en-GB" sz="4400" b="1" dirty="0"/>
              <a:t>Choose 4 prepositions and write your own sentences.</a:t>
            </a:r>
          </a:p>
          <a:p>
            <a:endParaRPr lang="en-GB" sz="2800" dirty="0"/>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Task 1</a:t>
            </a:r>
          </a:p>
        </p:txBody>
      </p:sp>
      <p:pic>
        <p:nvPicPr>
          <p:cNvPr id="6" name="Picture 5">
            <a:extLst>
              <a:ext uri="{FF2B5EF4-FFF2-40B4-BE49-F238E27FC236}">
                <a16:creationId xmlns:a16="http://schemas.microsoft.com/office/drawing/2014/main" id="{6C458CFD-8B67-4B0F-B09C-7E0796B6FF75}"/>
              </a:ext>
            </a:extLst>
          </p:cNvPr>
          <p:cNvPicPr>
            <a:picLocks noChangeAspect="1"/>
          </p:cNvPicPr>
          <p:nvPr/>
        </p:nvPicPr>
        <p:blipFill rotWithShape="1">
          <a:blip r:embed="rId2"/>
          <a:srcRect r="81467" b="47700"/>
          <a:stretch/>
        </p:blipFill>
        <p:spPr>
          <a:xfrm>
            <a:off x="5987159" y="222522"/>
            <a:ext cx="879420" cy="1333913"/>
          </a:xfrm>
          <a:prstGeom prst="rect">
            <a:avLst/>
          </a:prstGeom>
        </p:spPr>
      </p:pic>
      <p:pic>
        <p:nvPicPr>
          <p:cNvPr id="7" name="Picture 6">
            <a:extLst>
              <a:ext uri="{FF2B5EF4-FFF2-40B4-BE49-F238E27FC236}">
                <a16:creationId xmlns:a16="http://schemas.microsoft.com/office/drawing/2014/main" id="{7F2CC3DC-6727-4ECB-93FB-A83F224C8C58}"/>
              </a:ext>
            </a:extLst>
          </p:cNvPr>
          <p:cNvPicPr>
            <a:picLocks noChangeAspect="1"/>
          </p:cNvPicPr>
          <p:nvPr/>
        </p:nvPicPr>
        <p:blipFill rotWithShape="1">
          <a:blip r:embed="rId2"/>
          <a:srcRect l="44458" t="63099" r="36506" b="-2914"/>
          <a:stretch/>
        </p:blipFill>
        <p:spPr>
          <a:xfrm>
            <a:off x="7852834" y="296824"/>
            <a:ext cx="1120442" cy="1259611"/>
          </a:xfrm>
          <a:prstGeom prst="rect">
            <a:avLst/>
          </a:prstGeom>
        </p:spPr>
      </p:pic>
      <p:pic>
        <p:nvPicPr>
          <p:cNvPr id="8" name="Picture 7">
            <a:extLst>
              <a:ext uri="{FF2B5EF4-FFF2-40B4-BE49-F238E27FC236}">
                <a16:creationId xmlns:a16="http://schemas.microsoft.com/office/drawing/2014/main" id="{FD960D33-F068-4177-B60F-A7706B70978E}"/>
              </a:ext>
            </a:extLst>
          </p:cNvPr>
          <p:cNvPicPr>
            <a:picLocks noChangeAspect="1"/>
          </p:cNvPicPr>
          <p:nvPr/>
        </p:nvPicPr>
        <p:blipFill rotWithShape="1">
          <a:blip r:embed="rId2"/>
          <a:srcRect l="38351" r="43095" b="50985"/>
          <a:stretch/>
        </p:blipFill>
        <p:spPr>
          <a:xfrm>
            <a:off x="6802781" y="0"/>
            <a:ext cx="1028787" cy="1460787"/>
          </a:xfrm>
          <a:prstGeom prst="rect">
            <a:avLst/>
          </a:prstGeom>
        </p:spPr>
      </p:pic>
    </p:spTree>
    <p:extLst>
      <p:ext uri="{BB962C8B-B14F-4D97-AF65-F5344CB8AC3E}">
        <p14:creationId xmlns:p14="http://schemas.microsoft.com/office/powerpoint/2010/main" val="3139345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800" dirty="0"/>
              <a:t>Some words may be used as adverbs or prepositions depending on the context. Remember, a preposition is used to show the connections between two things.</a:t>
            </a:r>
          </a:p>
          <a:p>
            <a:pPr marL="514350" indent="-514350">
              <a:buNone/>
            </a:pPr>
            <a:endParaRPr lang="en-GB" sz="2800" dirty="0"/>
          </a:p>
          <a:p>
            <a:pPr marL="514350" indent="-514350">
              <a:buNone/>
            </a:pPr>
            <a:r>
              <a:rPr lang="en-GB" sz="2800" dirty="0"/>
              <a:t>For example:</a:t>
            </a:r>
          </a:p>
          <a:p>
            <a:pPr marL="514350" indent="-514350">
              <a:buNone/>
            </a:pPr>
            <a:r>
              <a:rPr lang="en-GB" sz="2800" dirty="0"/>
              <a:t>He took (verb) the dog </a:t>
            </a:r>
            <a:r>
              <a:rPr lang="en-GB" sz="2800" i="1" dirty="0"/>
              <a:t>inside</a:t>
            </a:r>
            <a:r>
              <a:rPr lang="en-GB" sz="2800" dirty="0"/>
              <a:t> (adverb).</a:t>
            </a:r>
          </a:p>
          <a:p>
            <a:pPr marL="514350" indent="-514350">
              <a:buNone/>
            </a:pPr>
            <a:r>
              <a:rPr lang="en-GB" sz="2800" dirty="0"/>
              <a:t>He took (verb) the dog </a:t>
            </a:r>
            <a:r>
              <a:rPr lang="en-GB" sz="2800" i="1" dirty="0"/>
              <a:t>inside</a:t>
            </a:r>
            <a:r>
              <a:rPr lang="en-GB" sz="2800" dirty="0"/>
              <a:t> (preposition) the house.</a:t>
            </a:r>
          </a:p>
        </p:txBody>
      </p:sp>
      <p:sp>
        <p:nvSpPr>
          <p:cNvPr id="2" name="Title 1"/>
          <p:cNvSpPr>
            <a:spLocks noGrp="1"/>
          </p:cNvSpPr>
          <p:nvPr>
            <p:ph type="title"/>
          </p:nvPr>
        </p:nvSpPr>
        <p:spPr>
          <a:xfrm>
            <a:off x="362722" y="338430"/>
            <a:ext cx="6870182" cy="1225194"/>
          </a:xfrm>
          <a:prstGeom prst="round2DiagRect">
            <a:avLst/>
          </a:prstGeom>
        </p:spPr>
        <p:txBody>
          <a:bodyPr>
            <a:normAutofit fontScale="90000"/>
          </a:bodyPr>
          <a:lstStyle/>
          <a:p>
            <a:r>
              <a:rPr lang="en-US" sz="6000" b="1" dirty="0"/>
              <a:t>Adverb or Preposition?</a:t>
            </a:r>
          </a:p>
        </p:txBody>
      </p:sp>
      <p:pic>
        <p:nvPicPr>
          <p:cNvPr id="7" name="Picture 6">
            <a:extLst>
              <a:ext uri="{FF2B5EF4-FFF2-40B4-BE49-F238E27FC236}">
                <a16:creationId xmlns:a16="http://schemas.microsoft.com/office/drawing/2014/main" id="{7F2CC3DC-6727-4ECB-93FB-A83F224C8C58}"/>
              </a:ext>
            </a:extLst>
          </p:cNvPr>
          <p:cNvPicPr>
            <a:picLocks noChangeAspect="1"/>
          </p:cNvPicPr>
          <p:nvPr/>
        </p:nvPicPr>
        <p:blipFill rotWithShape="1">
          <a:blip r:embed="rId2"/>
          <a:srcRect l="44458" t="63099" r="36506" b="-2914"/>
          <a:stretch/>
        </p:blipFill>
        <p:spPr>
          <a:xfrm>
            <a:off x="7852834" y="296824"/>
            <a:ext cx="1120442" cy="1259611"/>
          </a:xfrm>
          <a:prstGeom prst="rect">
            <a:avLst/>
          </a:prstGeom>
        </p:spPr>
      </p:pic>
      <p:pic>
        <p:nvPicPr>
          <p:cNvPr id="8" name="Picture 7">
            <a:extLst>
              <a:ext uri="{FF2B5EF4-FFF2-40B4-BE49-F238E27FC236}">
                <a16:creationId xmlns:a16="http://schemas.microsoft.com/office/drawing/2014/main" id="{FD960D33-F068-4177-B60F-A7706B70978E}"/>
              </a:ext>
            </a:extLst>
          </p:cNvPr>
          <p:cNvPicPr>
            <a:picLocks noChangeAspect="1"/>
          </p:cNvPicPr>
          <p:nvPr/>
        </p:nvPicPr>
        <p:blipFill rotWithShape="1">
          <a:blip r:embed="rId2"/>
          <a:srcRect l="38351" r="43095" b="50985"/>
          <a:stretch/>
        </p:blipFill>
        <p:spPr>
          <a:xfrm>
            <a:off x="6802781" y="0"/>
            <a:ext cx="1028787" cy="1460787"/>
          </a:xfrm>
          <a:prstGeom prst="rect">
            <a:avLst/>
          </a:prstGeom>
        </p:spPr>
      </p:pic>
    </p:spTree>
    <p:extLst>
      <p:ext uri="{BB962C8B-B14F-4D97-AF65-F5344CB8AC3E}">
        <p14:creationId xmlns:p14="http://schemas.microsoft.com/office/powerpoint/2010/main" val="19555662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600" dirty="0"/>
              <a:t>In </a:t>
            </a:r>
            <a:r>
              <a:rPr lang="en-GB" sz="3600" b="1" dirty="0"/>
              <a:t>formal writing</a:t>
            </a:r>
            <a:r>
              <a:rPr lang="en-GB" sz="3600" dirty="0"/>
              <a:t>, sentences should </a:t>
            </a:r>
            <a:r>
              <a:rPr lang="en-GB" sz="3600" b="1" dirty="0"/>
              <a:t>not end </a:t>
            </a:r>
            <a:r>
              <a:rPr lang="en-GB" sz="3600" dirty="0"/>
              <a:t>with </a:t>
            </a:r>
            <a:r>
              <a:rPr lang="en-GB" sz="3600" b="1" dirty="0"/>
              <a:t>prepositions</a:t>
            </a:r>
            <a:r>
              <a:rPr lang="en-GB" sz="3600" dirty="0"/>
              <a:t>, but this practice is common in spoken English. </a:t>
            </a:r>
          </a:p>
          <a:p>
            <a:pPr marL="514350" indent="-514350">
              <a:buNone/>
            </a:pPr>
            <a:endParaRPr lang="en-GB" sz="3600" dirty="0"/>
          </a:p>
          <a:p>
            <a:pPr marL="514350" indent="-514350">
              <a:buNone/>
            </a:pPr>
            <a:r>
              <a:rPr lang="en-GB" sz="3600" dirty="0"/>
              <a:t>What are you talking </a:t>
            </a:r>
            <a:r>
              <a:rPr lang="en-GB" sz="3600" b="1" dirty="0"/>
              <a:t>about</a:t>
            </a:r>
            <a:r>
              <a:rPr lang="en-GB" sz="3600" dirty="0"/>
              <a:t>?</a:t>
            </a:r>
          </a:p>
          <a:p>
            <a:pPr marL="514350" indent="-514350">
              <a:buNone/>
            </a:pPr>
            <a:r>
              <a:rPr lang="en-GB" sz="3600" dirty="0"/>
              <a:t>I think that is the class he is </a:t>
            </a:r>
            <a:r>
              <a:rPr lang="en-GB" sz="3600" b="1" dirty="0"/>
              <a:t>in.</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Tip!</a:t>
            </a:r>
          </a:p>
        </p:txBody>
      </p:sp>
      <p:pic>
        <p:nvPicPr>
          <p:cNvPr id="6" name="Picture 5">
            <a:extLst>
              <a:ext uri="{FF2B5EF4-FFF2-40B4-BE49-F238E27FC236}">
                <a16:creationId xmlns:a16="http://schemas.microsoft.com/office/drawing/2014/main" id="{8E5C5670-F617-4D36-831C-39BC90F9EAFA}"/>
              </a:ext>
            </a:extLst>
          </p:cNvPr>
          <p:cNvPicPr>
            <a:picLocks noChangeAspect="1"/>
          </p:cNvPicPr>
          <p:nvPr/>
        </p:nvPicPr>
        <p:blipFill>
          <a:blip r:embed="rId2"/>
          <a:stretch>
            <a:fillRect/>
          </a:stretch>
        </p:blipFill>
        <p:spPr>
          <a:xfrm>
            <a:off x="7341323" y="338430"/>
            <a:ext cx="1345477" cy="956550"/>
          </a:xfrm>
          <a:prstGeom prst="rect">
            <a:avLst/>
          </a:prstGeom>
        </p:spPr>
      </p:pic>
    </p:spTree>
    <p:extLst>
      <p:ext uri="{BB962C8B-B14F-4D97-AF65-F5344CB8AC3E}">
        <p14:creationId xmlns:p14="http://schemas.microsoft.com/office/powerpoint/2010/main" val="6096935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4">
            <a:extLst>
              <a:ext uri="{FF2B5EF4-FFF2-40B4-BE49-F238E27FC236}">
                <a16:creationId xmlns:a16="http://schemas.microsoft.com/office/drawing/2014/main" id="{EF410519-4AB0-44D9-96C0-2AD22F0D1ADA}"/>
              </a:ext>
            </a:extLst>
          </p:cNvPr>
          <p:cNvSpPr/>
          <p:nvPr/>
        </p:nvSpPr>
        <p:spPr>
          <a:xfrm>
            <a:off x="310788" y="2100788"/>
            <a:ext cx="8512832" cy="3258021"/>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endParaRPr lang="en-GB" sz="3600" b="1" dirty="0"/>
          </a:p>
        </p:txBody>
      </p:sp>
      <p:sp>
        <p:nvSpPr>
          <p:cNvPr id="5" name="Round Diagonal Corner Rectangle 4"/>
          <p:cNvSpPr/>
          <p:nvPr/>
        </p:nvSpPr>
        <p:spPr>
          <a:xfrm>
            <a:off x="310788" y="2100788"/>
            <a:ext cx="4990723" cy="3258021"/>
          </a:xfrm>
          <a:prstGeom prst="round2DiagRect">
            <a:avLst>
              <a:gd name="adj1" fmla="val 11655"/>
              <a:gd name="adj2" fmla="val 0"/>
            </a:avLst>
          </a:prstGeom>
          <a:noFill/>
          <a:ln w="38100">
            <a:no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3200" b="1" dirty="0"/>
              <a:t>	The conjunction (also known as a joining word) joins two or more sentences to make one complete sentence.</a:t>
            </a:r>
          </a:p>
        </p:txBody>
      </p:sp>
      <p:sp>
        <p:nvSpPr>
          <p:cNvPr id="2" name="Title 1"/>
          <p:cNvSpPr>
            <a:spLocks noGrp="1"/>
          </p:cNvSpPr>
          <p:nvPr>
            <p:ph type="title"/>
          </p:nvPr>
        </p:nvSpPr>
        <p:spPr>
          <a:xfrm>
            <a:off x="362721" y="338430"/>
            <a:ext cx="7388413" cy="1225194"/>
          </a:xfrm>
          <a:prstGeom prst="round2DiagRect">
            <a:avLst/>
          </a:prstGeom>
        </p:spPr>
        <p:txBody>
          <a:bodyPr>
            <a:normAutofit fontScale="90000"/>
          </a:bodyPr>
          <a:lstStyle/>
          <a:p>
            <a:r>
              <a:rPr lang="en-US" sz="6000" b="1" dirty="0"/>
              <a:t>7/10 – Conjunctions</a:t>
            </a:r>
            <a:br>
              <a:rPr lang="en-US" sz="6000" b="1" dirty="0"/>
            </a:br>
            <a:r>
              <a:rPr lang="en-US" b="1" dirty="0"/>
              <a:t>(previously known as connectives)</a:t>
            </a:r>
            <a:endParaRPr lang="en-US" sz="6000" b="1" dirty="0"/>
          </a:p>
        </p:txBody>
      </p:sp>
      <p:pic>
        <p:nvPicPr>
          <p:cNvPr id="3" name="Picture 2">
            <a:extLst>
              <a:ext uri="{FF2B5EF4-FFF2-40B4-BE49-F238E27FC236}">
                <a16:creationId xmlns:a16="http://schemas.microsoft.com/office/drawing/2014/main" id="{30C8A70F-F3C1-4735-9A6A-C3782E9C5C24}"/>
              </a:ext>
            </a:extLst>
          </p:cNvPr>
          <p:cNvPicPr>
            <a:picLocks noChangeAspect="1"/>
          </p:cNvPicPr>
          <p:nvPr/>
        </p:nvPicPr>
        <p:blipFill>
          <a:blip r:embed="rId2"/>
          <a:stretch>
            <a:fillRect/>
          </a:stretch>
        </p:blipFill>
        <p:spPr>
          <a:xfrm>
            <a:off x="5301511" y="2842879"/>
            <a:ext cx="3371850" cy="1666875"/>
          </a:xfrm>
          <a:prstGeom prst="rect">
            <a:avLst/>
          </a:prstGeom>
        </p:spPr>
      </p:pic>
    </p:spTree>
    <p:extLst>
      <p:ext uri="{BB962C8B-B14F-4D97-AF65-F5344CB8AC3E}">
        <p14:creationId xmlns:p14="http://schemas.microsoft.com/office/powerpoint/2010/main" val="3312333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469E-7516-4442-B2A4-76AD2BB09087}"/>
              </a:ext>
            </a:extLst>
          </p:cNvPr>
          <p:cNvPicPr>
            <a:picLocks noChangeAspect="1"/>
          </p:cNvPicPr>
          <p:nvPr/>
        </p:nvPicPr>
        <p:blipFill>
          <a:blip r:embed="rId2"/>
          <a:stretch>
            <a:fillRect/>
          </a:stretch>
        </p:blipFill>
        <p:spPr>
          <a:xfrm rot="2230186">
            <a:off x="6567377" y="-133706"/>
            <a:ext cx="2055628" cy="1805527"/>
          </a:xfrm>
          <a:prstGeom prst="rect">
            <a:avLst/>
          </a:prstGeom>
        </p:spPr>
      </p:pic>
      <p:sp>
        <p:nvSpPr>
          <p:cNvPr id="5" name="Round Diagonal Corner Rectangle 4"/>
          <p:cNvSpPr/>
          <p:nvPr/>
        </p:nvSpPr>
        <p:spPr>
          <a:xfrm>
            <a:off x="512064" y="1563624"/>
            <a:ext cx="8174736" cy="4722876"/>
          </a:xfrm>
          <a:prstGeom prst="round2DiagRect">
            <a:avLst>
              <a:gd name="adj1" fmla="val 11655"/>
              <a:gd name="adj2" fmla="val 0"/>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buNone/>
            </a:pPr>
            <a:r>
              <a:rPr lang="en-GB" sz="2400" dirty="0"/>
              <a:t>Sometimes the conjunction </a:t>
            </a:r>
            <a:r>
              <a:rPr lang="en-GB" sz="2400" b="1" dirty="0"/>
              <a:t>joins two parts </a:t>
            </a:r>
            <a:r>
              <a:rPr lang="en-GB" sz="2400" dirty="0"/>
              <a:t>which could be separate complete sentences, for example:</a:t>
            </a:r>
          </a:p>
          <a:p>
            <a:pPr marL="514350" indent="-514350">
              <a:buNone/>
            </a:pPr>
            <a:r>
              <a:rPr lang="en-GB" sz="2400" dirty="0"/>
              <a:t>John </a:t>
            </a:r>
            <a:r>
              <a:rPr lang="en-GB" sz="2400" i="1" dirty="0"/>
              <a:t>walked</a:t>
            </a:r>
            <a:r>
              <a:rPr lang="en-GB" sz="2400" dirty="0"/>
              <a:t> along the street. He </a:t>
            </a:r>
            <a:r>
              <a:rPr lang="en-GB" sz="2400" i="1" dirty="0"/>
              <a:t>turned</a:t>
            </a:r>
            <a:r>
              <a:rPr lang="en-GB" sz="2400" dirty="0"/>
              <a:t> round the corner.</a:t>
            </a:r>
          </a:p>
          <a:p>
            <a:pPr marL="514350" indent="-514350">
              <a:buNone/>
            </a:pPr>
            <a:r>
              <a:rPr lang="en-GB" sz="2400" dirty="0"/>
              <a:t>John </a:t>
            </a:r>
            <a:r>
              <a:rPr lang="en-GB" sz="2400" i="1" dirty="0"/>
              <a:t>walked</a:t>
            </a:r>
            <a:r>
              <a:rPr lang="en-GB" sz="2400" dirty="0"/>
              <a:t> along the street </a:t>
            </a:r>
            <a:r>
              <a:rPr lang="en-GB" sz="2400" b="1" u="sng" dirty="0"/>
              <a:t>and</a:t>
            </a:r>
            <a:r>
              <a:rPr lang="en-GB" sz="2400" u="sng" dirty="0"/>
              <a:t> </a:t>
            </a:r>
            <a:r>
              <a:rPr lang="en-GB" sz="2400" i="1" dirty="0"/>
              <a:t>turned</a:t>
            </a:r>
            <a:r>
              <a:rPr lang="en-GB" sz="2400" dirty="0"/>
              <a:t> round the corner.</a:t>
            </a:r>
          </a:p>
          <a:p>
            <a:pPr marL="514350" indent="-514350">
              <a:buNone/>
            </a:pPr>
            <a:r>
              <a:rPr lang="en-GB" sz="2400" dirty="0"/>
              <a:t>					↑</a:t>
            </a:r>
          </a:p>
          <a:p>
            <a:pPr marL="514350" indent="-514350">
              <a:buNone/>
            </a:pPr>
            <a:r>
              <a:rPr lang="en-GB" sz="2400" dirty="0"/>
              <a:t>The two sentences each have </a:t>
            </a:r>
            <a:r>
              <a:rPr lang="en-GB" sz="2400" b="1" dirty="0"/>
              <a:t>their own verb</a:t>
            </a:r>
            <a:r>
              <a:rPr lang="en-GB" sz="2400" dirty="0"/>
              <a:t>.</a:t>
            </a:r>
          </a:p>
          <a:p>
            <a:pPr marL="514350" indent="-514350">
              <a:buNone/>
            </a:pPr>
            <a:endParaRPr lang="en-GB" sz="2400" dirty="0"/>
          </a:p>
          <a:p>
            <a:pPr marL="514350" indent="-514350">
              <a:buNone/>
            </a:pPr>
            <a:r>
              <a:rPr lang="en-GB" sz="2400" dirty="0"/>
              <a:t>	To add variety, you can also use conjunctions that join two parts only one of which is a complete sentence, for example:</a:t>
            </a:r>
          </a:p>
          <a:p>
            <a:pPr marL="514350" indent="-514350">
              <a:buNone/>
            </a:pPr>
            <a:r>
              <a:rPr lang="en-GB" sz="2400" dirty="0"/>
              <a:t>John walked along the street. He </a:t>
            </a:r>
            <a:r>
              <a:rPr lang="en-GB" sz="2400" i="1" dirty="0"/>
              <a:t>walked </a:t>
            </a:r>
            <a:r>
              <a:rPr lang="en-GB" sz="2400" dirty="0"/>
              <a:t>round the corner.</a:t>
            </a:r>
          </a:p>
          <a:p>
            <a:pPr marL="514350" indent="-514350">
              <a:buNone/>
            </a:pPr>
            <a:r>
              <a:rPr lang="en-GB" sz="2400" dirty="0"/>
              <a:t>John </a:t>
            </a:r>
            <a:r>
              <a:rPr lang="en-GB" sz="2400" i="1" dirty="0"/>
              <a:t>walked</a:t>
            </a:r>
            <a:r>
              <a:rPr lang="en-GB" sz="2400" dirty="0"/>
              <a:t> along the street </a:t>
            </a:r>
            <a:r>
              <a:rPr lang="en-GB" sz="2400" b="1" dirty="0"/>
              <a:t>and</a:t>
            </a:r>
            <a:r>
              <a:rPr lang="en-GB" sz="2400" dirty="0"/>
              <a:t> round the corner.</a:t>
            </a:r>
            <a:endParaRPr lang="is-IS" sz="2400" dirty="0">
              <a:solidFill>
                <a:schemeClr val="accent6"/>
              </a:solidFill>
            </a:endParaRP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7/10 Conjunctions</a:t>
            </a:r>
          </a:p>
        </p:txBody>
      </p:sp>
    </p:spTree>
    <p:extLst>
      <p:ext uri="{BB962C8B-B14F-4D97-AF65-F5344CB8AC3E}">
        <p14:creationId xmlns:p14="http://schemas.microsoft.com/office/powerpoint/2010/main" val="3843492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4743</TotalTime>
  <Words>7137</Words>
  <Application>Microsoft Office PowerPoint</Application>
  <PresentationFormat>On-screen Show (4:3)</PresentationFormat>
  <Paragraphs>923</Paragraphs>
  <Slides>116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Calibri</vt:lpstr>
      <vt:lpstr>Calibri Light</vt:lpstr>
      <vt:lpstr>Franklin Gothic Medium</vt:lpstr>
      <vt:lpstr>Leelawadee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1/10 - Nouns</vt:lpstr>
      <vt:lpstr>Common nouns</vt:lpstr>
      <vt:lpstr>Task 1 – The name game</vt:lpstr>
      <vt:lpstr>Task 2 – Identify nouns </vt:lpstr>
      <vt:lpstr>Task 3 – Mind the gap </vt:lpstr>
      <vt:lpstr>Proper nouns</vt:lpstr>
      <vt:lpstr>Proper nouns</vt:lpstr>
      <vt:lpstr>Task 4 – Proper Nouns</vt:lpstr>
      <vt:lpstr>Task 5 – Write out the following, beginning each proper noun with a capital letter.</vt:lpstr>
      <vt:lpstr>PowerPoint Presentation</vt:lpstr>
      <vt:lpstr>PowerPoint Presentation</vt:lpstr>
      <vt:lpstr>Task 7 – Landmarks</vt:lpstr>
      <vt:lpstr>Collective nouns</vt:lpstr>
      <vt:lpstr>Task 8 – Collective Nouns</vt:lpstr>
      <vt:lpstr>Abstract nouns</vt:lpstr>
      <vt:lpstr>Abstract nouns</vt:lpstr>
      <vt:lpstr>PowerPoint Presentation</vt:lpstr>
      <vt:lpstr>PowerPoint Presentation</vt:lpstr>
      <vt:lpstr>Task 9 – Changes</vt:lpstr>
      <vt:lpstr>Task 10 – More changes</vt:lpstr>
      <vt:lpstr>Task 11 – More changes</vt:lpstr>
      <vt:lpstr>Singular and plural</vt:lpstr>
      <vt:lpstr>Singular and plural</vt:lpstr>
      <vt:lpstr>Words ending in s x sh and ch</vt:lpstr>
      <vt:lpstr>Task 12 – Write out the plurals of these nouns:</vt:lpstr>
      <vt:lpstr>Task 13 – Write out the singular of these nouns:</vt:lpstr>
      <vt:lpstr>Task 14 – Sentence work</vt:lpstr>
      <vt:lpstr>More unusual plurals</vt:lpstr>
      <vt:lpstr>Task 15 – Write out the plural of these nouns ending in y:</vt:lpstr>
      <vt:lpstr>The plural of words ending with o</vt:lpstr>
      <vt:lpstr>But…</vt:lpstr>
      <vt:lpstr>Task 16 – Write out the plural of these nouns ending in o:</vt:lpstr>
      <vt:lpstr>More unusual plurals</vt:lpstr>
      <vt:lpstr>Task 17 – Write out the plural of these nouns:</vt:lpstr>
      <vt:lpstr>Some more rule breakers!</vt:lpstr>
      <vt:lpstr>Some nouns can only ever be plural</vt:lpstr>
      <vt:lpstr>Task 18 – Write a sentence for each word but with the noun in the plural.</vt:lpstr>
      <vt:lpstr>2/10 - Adjectives</vt:lpstr>
      <vt:lpstr>2/10 - Adjectives</vt:lpstr>
      <vt:lpstr>2/10 - Adjectives</vt:lpstr>
      <vt:lpstr>2/10 - Adjectives</vt:lpstr>
      <vt:lpstr>Task 1 – Identifying Adjectives</vt:lpstr>
      <vt:lpstr>Where to place adjectives</vt:lpstr>
      <vt:lpstr>Task 2 – Identifying Adjectives</vt:lpstr>
      <vt:lpstr>Task 3 – A menagerie</vt:lpstr>
      <vt:lpstr>Task 4 – Powerful Adjectives</vt:lpstr>
      <vt:lpstr>Task 5 – Listing</vt:lpstr>
      <vt:lpstr>Comparative adjectives</vt:lpstr>
      <vt:lpstr>Task 6 - Write out the following adjectives in the comparative form by adding er or putting the word more in front.</vt:lpstr>
      <vt:lpstr>Superlative adjectives</vt:lpstr>
      <vt:lpstr>Task 7 - Write out the following adjectives in the superlative form by adding est or putting most in front.</vt:lpstr>
      <vt:lpstr>Spelling comparatives and superlatives</vt:lpstr>
      <vt:lpstr>However…</vt:lpstr>
      <vt:lpstr>Long vowels</vt:lpstr>
      <vt:lpstr>Task 8 – Correct Adjectives</vt:lpstr>
      <vt:lpstr>3/10 - Verbs</vt:lpstr>
      <vt:lpstr>Task 1 – Identifying Verbs</vt:lpstr>
      <vt:lpstr>Verbs of Being</vt:lpstr>
      <vt:lpstr>Tenses</vt:lpstr>
      <vt:lpstr>Task 2 – Tenses</vt:lpstr>
      <vt:lpstr>The Helping Verb</vt:lpstr>
      <vt:lpstr>Task 3 – Auxiliary Verbs</vt:lpstr>
      <vt:lpstr>The Auxiliary Verb</vt:lpstr>
      <vt:lpstr>The Auxiliary Verb</vt:lpstr>
      <vt:lpstr>Task 3 – Auxiliary Verbs</vt:lpstr>
      <vt:lpstr>4/10 - Adverbs</vt:lpstr>
      <vt:lpstr>4/10 - Adverbs</vt:lpstr>
      <vt:lpstr>4/10 - Adverbs</vt:lpstr>
      <vt:lpstr>4/10 - Adverbs</vt:lpstr>
      <vt:lpstr>PowerPoint Presentation</vt:lpstr>
      <vt:lpstr>Task 1 – Changing </vt:lpstr>
      <vt:lpstr>Adverbs versus Adjectives</vt:lpstr>
      <vt:lpstr>PowerPoint Presentation</vt:lpstr>
      <vt:lpstr>5/10 - Pronouns</vt:lpstr>
      <vt:lpstr>PowerPoint Presentation</vt:lpstr>
      <vt:lpstr>PowerPoint Presentation</vt:lpstr>
      <vt:lpstr>Types of pronouns and examples</vt:lpstr>
      <vt:lpstr>Types of pronouns and examples</vt:lpstr>
      <vt:lpstr>Task 1 – Spot the error</vt:lpstr>
      <vt:lpstr>Me or I?</vt:lpstr>
      <vt:lpstr>Task 2 – Me or I?</vt:lpstr>
      <vt:lpstr>Task 3 – Tricky Challenge</vt:lpstr>
      <vt:lpstr>6/10 - Prepositions</vt:lpstr>
      <vt:lpstr>6/10 Prepositions</vt:lpstr>
      <vt:lpstr>6/10 Prepositions</vt:lpstr>
      <vt:lpstr>Task 1</vt:lpstr>
      <vt:lpstr>Adverb or Preposition?</vt:lpstr>
      <vt:lpstr>Tip!</vt:lpstr>
      <vt:lpstr>7/10 – Conjunctions (previously known as connectives)</vt:lpstr>
      <vt:lpstr>7/10 Conjunctions</vt:lpstr>
      <vt:lpstr>Useful conjunctions</vt:lpstr>
      <vt:lpstr>Tip!</vt:lpstr>
      <vt:lpstr>Task 2 – Sentences</vt:lpstr>
      <vt:lpstr>8/10 – Articles</vt:lpstr>
      <vt:lpstr>8/10 Articles</vt:lpstr>
      <vt:lpstr>Tip!</vt:lpstr>
      <vt:lpstr>Task 1 – Mind the gap</vt:lpstr>
      <vt:lpstr>9/10 – Determiners</vt:lpstr>
      <vt:lpstr>9/10 - Determiners</vt:lpstr>
      <vt:lpstr>9/10 - Determiners</vt:lpstr>
      <vt:lpstr>Tip!</vt:lpstr>
      <vt:lpstr>Task 2 – Determined</vt:lpstr>
      <vt:lpstr>Task 3 – Gap fill</vt:lpstr>
      <vt:lpstr>10/10 – Interjections</vt:lpstr>
      <vt:lpstr>10/10 - Interjections</vt:lpstr>
      <vt:lpstr>Task 4 – Additions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Mr Wilkie</cp:lastModifiedBy>
  <cp:revision>132</cp:revision>
  <dcterms:created xsi:type="dcterms:W3CDTF">2015-12-16T20:30:42Z</dcterms:created>
  <dcterms:modified xsi:type="dcterms:W3CDTF">2017-07-23T12:40:23Z</dcterms:modified>
</cp:coreProperties>
</file>