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306" r:id="rId2"/>
    <p:sldId id="291" r:id="rId3"/>
    <p:sldId id="294" r:id="rId4"/>
    <p:sldId id="295" r:id="rId5"/>
    <p:sldId id="296" r:id="rId6"/>
    <p:sldId id="297" r:id="rId7"/>
    <p:sldId id="298" r:id="rId8"/>
    <p:sldId id="299" r:id="rId9"/>
    <p:sldId id="300" r:id="rId10"/>
    <p:sldId id="301" r:id="rId11"/>
    <p:sldId id="302" r:id="rId12"/>
    <p:sldId id="303" r:id="rId13"/>
    <p:sldId id="304" r:id="rId14"/>
    <p:sldId id="305"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9"/>
    <p:restoredTop sz="94688"/>
  </p:normalViewPr>
  <p:slideViewPr>
    <p:cSldViewPr snapToGrid="0" snapToObjects="1">
      <p:cViewPr varScale="1">
        <p:scale>
          <a:sx n="60" d="100"/>
          <a:sy n="60" d="100"/>
        </p:scale>
        <p:origin x="1388" y="5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2DA10D-0A84-BD41-98D5-772A545410B3}" type="datetimeFigureOut">
              <a:rPr lang="en-US" smtClean="0"/>
              <a:pPr/>
              <a:t>8/2/2017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3942FB-3590-FE44-84BA-3773BB007D67}" type="slidenum">
              <a:rPr lang="en-US" smtClean="0"/>
              <a:pPr/>
              <a:t>‹#›</a:t>
            </a:fld>
            <a:endParaRPr lang="en-US"/>
          </a:p>
        </p:txBody>
      </p:sp>
    </p:spTree>
    <p:extLst>
      <p:ext uri="{BB962C8B-B14F-4D97-AF65-F5344CB8AC3E}">
        <p14:creationId xmlns:p14="http://schemas.microsoft.com/office/powerpoint/2010/main" val="12101529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3942FB-3590-FE44-84BA-3773BB007D6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79201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4</a:t>
            </a:fld>
            <a:endParaRPr lang="en-US"/>
          </a:p>
        </p:txBody>
      </p:sp>
    </p:spTree>
    <p:extLst>
      <p:ext uri="{BB962C8B-B14F-4D97-AF65-F5344CB8AC3E}">
        <p14:creationId xmlns:p14="http://schemas.microsoft.com/office/powerpoint/2010/main" val="1508323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5</a:t>
            </a:fld>
            <a:endParaRPr lang="en-US"/>
          </a:p>
        </p:txBody>
      </p:sp>
    </p:spTree>
    <p:extLst>
      <p:ext uri="{BB962C8B-B14F-4D97-AF65-F5344CB8AC3E}">
        <p14:creationId xmlns:p14="http://schemas.microsoft.com/office/powerpoint/2010/main" val="4579312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6</a:t>
            </a:fld>
            <a:endParaRPr lang="en-US"/>
          </a:p>
        </p:txBody>
      </p:sp>
    </p:spTree>
    <p:extLst>
      <p:ext uri="{BB962C8B-B14F-4D97-AF65-F5344CB8AC3E}">
        <p14:creationId xmlns:p14="http://schemas.microsoft.com/office/powerpoint/2010/main" val="3295329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8</a:t>
            </a:fld>
            <a:endParaRPr lang="en-US"/>
          </a:p>
        </p:txBody>
      </p:sp>
    </p:spTree>
    <p:extLst>
      <p:ext uri="{BB962C8B-B14F-4D97-AF65-F5344CB8AC3E}">
        <p14:creationId xmlns:p14="http://schemas.microsoft.com/office/powerpoint/2010/main" val="39705572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this</a:t>
            </a:r>
          </a:p>
        </p:txBody>
      </p:sp>
      <p:sp>
        <p:nvSpPr>
          <p:cNvPr id="4" name="Slide Number Placeholder 3"/>
          <p:cNvSpPr>
            <a:spLocks noGrp="1"/>
          </p:cNvSpPr>
          <p:nvPr>
            <p:ph type="sldNum" sz="quarter" idx="10"/>
          </p:nvPr>
        </p:nvSpPr>
        <p:spPr/>
        <p:txBody>
          <a:bodyPr/>
          <a:lstStyle/>
          <a:p>
            <a:fld id="{AD3942FB-3590-FE44-84BA-3773BB007D67}" type="slidenum">
              <a:rPr lang="en-US" smtClean="0"/>
              <a:pPr/>
              <a:t>9</a:t>
            </a:fld>
            <a:endParaRPr lang="en-US"/>
          </a:p>
        </p:txBody>
      </p:sp>
    </p:spTree>
    <p:extLst>
      <p:ext uri="{BB962C8B-B14F-4D97-AF65-F5344CB8AC3E}">
        <p14:creationId xmlns:p14="http://schemas.microsoft.com/office/powerpoint/2010/main" val="23561973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10</a:t>
            </a:fld>
            <a:endParaRPr lang="en-US"/>
          </a:p>
        </p:txBody>
      </p:sp>
    </p:spTree>
    <p:extLst>
      <p:ext uri="{BB962C8B-B14F-4D97-AF65-F5344CB8AC3E}">
        <p14:creationId xmlns:p14="http://schemas.microsoft.com/office/powerpoint/2010/main" val="29793332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3942FB-3590-FE44-84BA-3773BB007D67}" type="slidenum">
              <a:rPr lang="en-US" smtClean="0"/>
              <a:pPr/>
              <a:t>13</a:t>
            </a:fld>
            <a:endParaRPr lang="en-US"/>
          </a:p>
        </p:txBody>
      </p:sp>
    </p:spTree>
    <p:extLst>
      <p:ext uri="{BB962C8B-B14F-4D97-AF65-F5344CB8AC3E}">
        <p14:creationId xmlns:p14="http://schemas.microsoft.com/office/powerpoint/2010/main" val="7020124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873541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892681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775250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62484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17F1B167-C30D-4746-AC8A-A027746CFAD4}" type="datetimeFigureOut">
              <a:rPr lang="en-US" smtClean="0"/>
              <a:pPr/>
              <a:t>8/2/2017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60446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586612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17F1B167-C30D-4746-AC8A-A027746CFAD4}" type="datetimeFigureOut">
              <a:rPr lang="en-US" smtClean="0"/>
              <a:pPr/>
              <a:t>8/2/2017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591784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7F1B167-C30D-4746-AC8A-A027746CFAD4}" type="datetimeFigureOut">
              <a:rPr lang="en-US" smtClean="0"/>
              <a:pPr/>
              <a:t>8/2/2017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912536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F1B167-C30D-4746-AC8A-A027746CFAD4}" type="datetimeFigureOut">
              <a:rPr lang="en-US" smtClean="0"/>
              <a:pPr/>
              <a:t>8/2/2017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457659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7500582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17F1B167-C30D-4746-AC8A-A027746CFAD4}" type="datetimeFigureOut">
              <a:rPr lang="en-US" smtClean="0"/>
              <a:pPr/>
              <a:t>8/2/2017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379B8B-19BA-C64E-9954-FBF7BC0BAF11}" type="slidenum">
              <a:rPr lang="en-US" smtClean="0"/>
              <a:pPr/>
              <a:t>‹#›</a:t>
            </a:fld>
            <a:endParaRPr lang="en-US"/>
          </a:p>
        </p:txBody>
      </p:sp>
    </p:spTree>
    <p:extLst>
      <p:ext uri="{BB962C8B-B14F-4D97-AF65-F5344CB8AC3E}">
        <p14:creationId xmlns:p14="http://schemas.microsoft.com/office/powerpoint/2010/main" val="12921548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F1B167-C30D-4746-AC8A-A027746CFAD4}" type="datetimeFigureOut">
              <a:rPr lang="en-US" smtClean="0"/>
              <a:pPr/>
              <a:t>8/2/2017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79B8B-19BA-C64E-9954-FBF7BC0BAF11}" type="slidenum">
              <a:rPr lang="en-US" smtClean="0"/>
              <a:pPr/>
              <a:t>‹#›</a:t>
            </a:fld>
            <a:endParaRPr lang="en-US"/>
          </a:p>
        </p:txBody>
      </p:sp>
    </p:spTree>
    <p:extLst>
      <p:ext uri="{BB962C8B-B14F-4D97-AF65-F5344CB8AC3E}">
        <p14:creationId xmlns:p14="http://schemas.microsoft.com/office/powerpoint/2010/main" val="859641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4.xml.rels><?xml version="1.0" encoding="UTF-8" standalone="yes"?>
<Relationships xmlns="http://schemas.openxmlformats.org/package/2006/relationships"><Relationship Id="rId2" Type="http://schemas.openxmlformats.org/officeDocument/2006/relationships/image" Target="../media/image17.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hyperlink" Target="https://www.google.co.uk/url?sa=i&amp;rct=j&amp;q=&amp;esrc=s&amp;source=images&amp;cd=&amp;ved=0ahUKEwiSxJ7t3pXVAhXJvxQKHV5PDqcQjRwIBw&amp;url=http://www.clipartpanda.com/categories/paper-clip-art-free&amp;psig=AFQjCNHlaDooKVRQzPQ6hCg2yxXrDHoMCQ&amp;ust=1500567273022497"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190999" y="469901"/>
            <a:ext cx="4692757" cy="5614876"/>
          </a:xfrm>
        </p:spPr>
        <p:txBody>
          <a:bodyPr>
            <a:normAutofit fontScale="92500" lnSpcReduction="20000"/>
          </a:bodyPr>
          <a:lstStyle/>
          <a:p>
            <a:endParaRPr lang="en-US" sz="2800" b="1" dirty="0"/>
          </a:p>
          <a:p>
            <a:r>
              <a:rPr lang="en-US" sz="2800" b="1"/>
              <a:t>Core Course</a:t>
            </a:r>
            <a:endParaRPr lang="en-US" sz="2800" b="1" dirty="0"/>
          </a:p>
          <a:p>
            <a:r>
              <a:rPr lang="en-US" sz="2800" b="1" dirty="0"/>
              <a:t>S1 – 1/3</a:t>
            </a:r>
          </a:p>
          <a:p>
            <a:pPr marL="457200" lvl="0" indent="-457200" algn="l">
              <a:buFont typeface="Arial" panose="020B0604020202020204" pitchFamily="34" charset="0"/>
              <a:buChar char="•"/>
            </a:pPr>
            <a:r>
              <a:rPr lang="en-GB" sz="2800" dirty="0"/>
              <a:t>In your own words (describe/explain/identify)</a:t>
            </a:r>
          </a:p>
          <a:p>
            <a:pPr marL="457200" lvl="0" indent="-457200" algn="l">
              <a:buFont typeface="Arial" panose="020B0604020202020204" pitchFamily="34" charset="0"/>
              <a:buChar char="•"/>
            </a:pPr>
            <a:r>
              <a:rPr lang="en-GB" sz="2800" dirty="0"/>
              <a:t>Summarise</a:t>
            </a:r>
          </a:p>
          <a:p>
            <a:pPr marL="457200" lvl="0" indent="-457200" algn="l">
              <a:buFont typeface="Arial" panose="020B0604020202020204" pitchFamily="34" charset="0"/>
              <a:buChar char="•"/>
            </a:pPr>
            <a:r>
              <a:rPr lang="en-GB" sz="2800" dirty="0">
                <a:solidFill>
                  <a:srgbClr val="FF0000"/>
                </a:solidFill>
              </a:rPr>
              <a:t>Finding and selecting information/evidence (quoting)</a:t>
            </a:r>
          </a:p>
          <a:p>
            <a:pPr marL="457200" indent="-457200" algn="l">
              <a:buFont typeface="Arial" panose="020B0604020202020204" pitchFamily="34" charset="0"/>
              <a:buChar char="•"/>
            </a:pPr>
            <a:r>
              <a:rPr lang="en-GB" sz="2800" dirty="0">
                <a:solidFill>
                  <a:srgbClr val="FF0000"/>
                </a:solidFill>
              </a:rPr>
              <a:t>Basic Evaluation (justified opinion/quotations)</a:t>
            </a:r>
          </a:p>
          <a:p>
            <a:pPr marL="457200" indent="-457200" algn="l">
              <a:buFont typeface="Arial" panose="020B0604020202020204" pitchFamily="34" charset="0"/>
              <a:buChar char="•"/>
            </a:pPr>
            <a:r>
              <a:rPr lang="en-GB" sz="2800" dirty="0">
                <a:solidFill>
                  <a:srgbClr val="FF0000"/>
                </a:solidFill>
              </a:rPr>
              <a:t>Skimming and scanning</a:t>
            </a:r>
          </a:p>
          <a:p>
            <a:pPr marL="457200" indent="-457200" algn="l">
              <a:buFont typeface="Arial" panose="020B0604020202020204" pitchFamily="34" charset="0"/>
              <a:buChar char="•"/>
            </a:pPr>
            <a:r>
              <a:rPr lang="en-GB" sz="2800" dirty="0">
                <a:solidFill>
                  <a:srgbClr val="FF0000"/>
                </a:solidFill>
              </a:rPr>
              <a:t>Highlighting and underlining</a:t>
            </a:r>
          </a:p>
          <a:p>
            <a:pPr marL="457200" indent="-457200" algn="l">
              <a:buFont typeface="Arial" panose="020B0604020202020204" pitchFamily="34" charset="0"/>
              <a:buChar char="•"/>
            </a:pPr>
            <a:r>
              <a:rPr lang="en-GB" sz="2800" dirty="0"/>
              <a:t>Parts of speech (homework)</a:t>
            </a:r>
          </a:p>
          <a:p>
            <a:pPr algn="l"/>
            <a:endParaRPr lang="en-US" sz="2800" dirty="0"/>
          </a:p>
        </p:txBody>
      </p:sp>
      <p:sp>
        <p:nvSpPr>
          <p:cNvPr id="4" name="Subtitle 2">
            <a:extLst>
              <a:ext uri="{FF2B5EF4-FFF2-40B4-BE49-F238E27FC236}">
                <a16:creationId xmlns:a16="http://schemas.microsoft.com/office/drawing/2014/main" id="{75A7A106-77CF-457A-A287-D17B60791AB8}"/>
              </a:ext>
            </a:extLst>
          </p:cNvPr>
          <p:cNvSpPr txBox="1">
            <a:spLocks/>
          </p:cNvSpPr>
          <p:nvPr/>
        </p:nvSpPr>
        <p:spPr>
          <a:xfrm>
            <a:off x="330200" y="469900"/>
            <a:ext cx="3860800" cy="6121399"/>
          </a:xfrm>
          <a:prstGeom prst="rect">
            <a:avLst/>
          </a:prstGeom>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I can select and use the strategies and resources  I find most useful before  I read, and as I read, to monitor and check my understanding.  LIT 3-13a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Using what I know about the features of different types of texts, I can find, select, sort, summarise, link and use information from different sources. LIT 3-14a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To show my understanding across different areas of learning, I can:  identify and consider the purpose, main concerns or concepts and use supporting detail… LIT 3-16a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To show my understanding, I can comment, with evidence, on the content and form of short and extended texts, and respond to literal, inferential and evaluative questions and other types of close reading tasks. ENG 3-17a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2000" b="1" i="0" u="none" strike="noStrike" kern="1200" cap="none" spc="0" normalizeH="0" baseline="0" noProof="0" dirty="0">
                <a:ln>
                  <a:noFill/>
                </a:ln>
                <a:solidFill>
                  <a:prstClr val="black"/>
                </a:solidFill>
                <a:effectLst/>
                <a:uLnTx/>
                <a:uFillTx/>
                <a:latin typeface="Calibri"/>
                <a:ea typeface="+mn-ea"/>
                <a:cs typeface="+mn-cs"/>
              </a:rPr>
              <a:t>Through developing my knowledge of context clues, punctuation, grammar and layout, I can read unfamiliar texts with increasing fluency, understanding and expression. ENG 3-12a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20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260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1097FC-68C4-4331-AB99-D91F06AE1F91}"/>
              </a:ext>
            </a:extLst>
          </p:cNvPr>
          <p:cNvPicPr>
            <a:picLocks noChangeAspect="1"/>
          </p:cNvPicPr>
          <p:nvPr/>
        </p:nvPicPr>
        <p:blipFill>
          <a:blip r:embed="rId3"/>
          <a:stretch>
            <a:fillRect/>
          </a:stretch>
        </p:blipFill>
        <p:spPr>
          <a:xfrm>
            <a:off x="4031977" y="139173"/>
            <a:ext cx="2667000" cy="1943100"/>
          </a:xfrm>
          <a:prstGeom prst="rect">
            <a:avLst/>
          </a:prstGeom>
        </p:spPr>
      </p:pic>
      <p:pic>
        <p:nvPicPr>
          <p:cNvPr id="4" name="Picture 3"/>
          <p:cNvPicPr>
            <a:picLocks noChangeAspect="1"/>
          </p:cNvPicPr>
          <p:nvPr/>
        </p:nvPicPr>
        <p:blipFill>
          <a:blip r:embed="rId4"/>
          <a:stretch>
            <a:fillRect/>
          </a:stretch>
        </p:blipFill>
        <p:spPr>
          <a:xfrm>
            <a:off x="6786535" y="-634199"/>
            <a:ext cx="2892155" cy="1924697"/>
          </a:xfrm>
          <a:prstGeom prst="rect">
            <a:avLst/>
          </a:prstGeom>
        </p:spPr>
      </p:pic>
      <p:sp>
        <p:nvSpPr>
          <p:cNvPr id="2" name="Title 1"/>
          <p:cNvSpPr>
            <a:spLocks noGrp="1"/>
          </p:cNvSpPr>
          <p:nvPr>
            <p:ph type="title"/>
          </p:nvPr>
        </p:nvSpPr>
        <p:spPr>
          <a:xfrm>
            <a:off x="538394" y="342280"/>
            <a:ext cx="7886700" cy="810975"/>
          </a:xfrm>
        </p:spPr>
        <p:txBody>
          <a:bodyPr>
            <a:normAutofit/>
          </a:bodyPr>
          <a:lstStyle/>
          <a:p>
            <a:r>
              <a:rPr lang="en-US" sz="4000" b="1" dirty="0"/>
              <a:t>Let’s practice - answers </a:t>
            </a:r>
            <a:endParaRPr lang="en-US"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5" name="Round Diagonal Corner Rectangle 4"/>
          <p:cNvSpPr/>
          <p:nvPr/>
        </p:nvSpPr>
        <p:spPr>
          <a:xfrm>
            <a:off x="435935" y="1363691"/>
            <a:ext cx="8378516" cy="5217862"/>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pPr marL="457200" indent="-457200">
              <a:buAutoNum type="arabicPeriod"/>
            </a:pPr>
            <a:r>
              <a:rPr lang="en-US" sz="2000" dirty="0"/>
              <a:t>Select a quotation in the </a:t>
            </a:r>
            <a:r>
              <a:rPr lang="en-US" sz="2000" b="1" dirty="0"/>
              <a:t>first paragraph </a:t>
            </a:r>
            <a:r>
              <a:rPr lang="en-US" sz="2000" dirty="0"/>
              <a:t>that shows that sea fans take a long time to grow. (1) – ‘they grow around a </a:t>
            </a:r>
            <a:r>
              <a:rPr lang="en-US" sz="2000" dirty="0" err="1"/>
              <a:t>centimetre</a:t>
            </a:r>
            <a:r>
              <a:rPr lang="en-US" sz="2000" dirty="0"/>
              <a:t> each year’</a:t>
            </a:r>
          </a:p>
          <a:p>
            <a:pPr marL="457200" indent="-457200">
              <a:buAutoNum type="arabicPeriod"/>
            </a:pPr>
            <a:r>
              <a:rPr lang="en-US" sz="2000" dirty="0"/>
              <a:t>Find evidence in the </a:t>
            </a:r>
            <a:r>
              <a:rPr lang="en-US" sz="2000" b="1" dirty="0"/>
              <a:t>first paragraph </a:t>
            </a:r>
            <a:r>
              <a:rPr lang="en-US" sz="2000" dirty="0"/>
              <a:t>to prove that </a:t>
            </a:r>
            <a:r>
              <a:rPr lang="en-US" sz="2000" dirty="0" err="1"/>
              <a:t>Krestovnikoff</a:t>
            </a:r>
            <a:r>
              <a:rPr lang="en-US" sz="2000" dirty="0"/>
              <a:t> found the sea fan interesting. (1) – ‘really fascinated with studying the fan closely’</a:t>
            </a:r>
          </a:p>
          <a:p>
            <a:pPr marL="457200" indent="-457200">
              <a:buAutoNum type="arabicPeriod"/>
            </a:pPr>
            <a:r>
              <a:rPr lang="en-US" sz="2000" dirty="0"/>
              <a:t>Find the expression in the </a:t>
            </a:r>
            <a:r>
              <a:rPr lang="en-US" sz="2000" b="1" dirty="0"/>
              <a:t>second paragraph </a:t>
            </a:r>
            <a:r>
              <a:rPr lang="en-US" sz="2000" dirty="0"/>
              <a:t>that explains why she could see the dolphin well. (1) – ‘good visibility down deep that day’</a:t>
            </a:r>
          </a:p>
          <a:p>
            <a:pPr marL="457200" indent="-457200">
              <a:buAutoNum type="arabicPeriod"/>
            </a:pPr>
            <a:r>
              <a:rPr lang="en-US" sz="2000" dirty="0"/>
              <a:t>Quote the words in </a:t>
            </a:r>
            <a:r>
              <a:rPr lang="en-US" sz="2000" b="1" dirty="0"/>
              <a:t>paragraph four</a:t>
            </a:r>
            <a:r>
              <a:rPr lang="en-US" sz="2000" dirty="0"/>
              <a:t> that shows the writer had very little time to decide what to do. (1) – ‘split second’</a:t>
            </a:r>
          </a:p>
          <a:p>
            <a:pPr marL="457200" indent="-457200">
              <a:buAutoNum type="arabicPeriod"/>
            </a:pPr>
            <a:r>
              <a:rPr lang="en-US" sz="2000" dirty="0"/>
              <a:t>Write down a phrase from </a:t>
            </a:r>
            <a:r>
              <a:rPr lang="en-US" sz="2000" b="1" dirty="0"/>
              <a:t>paragraph four </a:t>
            </a:r>
            <a:r>
              <a:rPr lang="en-US" sz="2000" dirty="0"/>
              <a:t>that explains why it is unusual to see a dolphin alone. (1) – ‘usually sociable creatures found in their pod’</a:t>
            </a:r>
          </a:p>
          <a:p>
            <a:pPr marL="457200" indent="-457200">
              <a:buAutoNum type="arabicPeriod"/>
            </a:pPr>
            <a:r>
              <a:rPr lang="en-US" sz="2000" dirty="0"/>
              <a:t>Identify two separate words in the </a:t>
            </a:r>
            <a:r>
              <a:rPr lang="en-US" sz="2000" b="1" dirty="0"/>
              <a:t>fifth paragraph </a:t>
            </a:r>
            <a:r>
              <a:rPr lang="en-US" sz="2000" dirty="0"/>
              <a:t>that show that the dolphin was not at all shy.</a:t>
            </a:r>
            <a:r>
              <a:rPr lang="en-US" sz="2000" b="1" dirty="0"/>
              <a:t> </a:t>
            </a:r>
            <a:r>
              <a:rPr lang="en-US" sz="2000" dirty="0"/>
              <a:t>(2) – ‘confidently’, ’cheekily’</a:t>
            </a:r>
          </a:p>
        </p:txBody>
      </p:sp>
    </p:spTree>
    <p:extLst>
      <p:ext uri="{BB962C8B-B14F-4D97-AF65-F5344CB8AC3E}">
        <p14:creationId xmlns:p14="http://schemas.microsoft.com/office/powerpoint/2010/main" val="6145171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492832" y="946299"/>
            <a:ext cx="5812276" cy="5677785"/>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is-IS" sz="2400" dirty="0"/>
              <a:t>Evaluating is one of the most important skills you learn in school. </a:t>
            </a:r>
          </a:p>
          <a:p>
            <a:endParaRPr lang="is-IS" sz="2400" dirty="0"/>
          </a:p>
          <a:p>
            <a:r>
              <a:rPr lang="is-IS" sz="2400" dirty="0"/>
              <a:t>When you evaluate, you come to </a:t>
            </a:r>
            <a:r>
              <a:rPr lang="is-IS" sz="2400" b="1" dirty="0"/>
              <a:t>your own opinion or view </a:t>
            </a:r>
            <a:r>
              <a:rPr lang="is-IS" sz="2400" dirty="0"/>
              <a:t>of something which you can </a:t>
            </a:r>
            <a:r>
              <a:rPr lang="is-IS" sz="2400" b="1" dirty="0"/>
              <a:t>justify with reasons</a:t>
            </a:r>
            <a:r>
              <a:rPr lang="is-IS" sz="2400" dirty="0"/>
              <a:t>, and it is </a:t>
            </a:r>
            <a:r>
              <a:rPr lang="is-IS" sz="2400" b="1" dirty="0"/>
              <a:t>based on the evidence</a:t>
            </a:r>
            <a:r>
              <a:rPr lang="is-IS" sz="2400" dirty="0"/>
              <a:t> you have been presented with.</a:t>
            </a:r>
          </a:p>
          <a:p>
            <a:endParaRPr lang="is-IS" sz="2400" dirty="0"/>
          </a:p>
          <a:p>
            <a:r>
              <a:rPr lang="is-IS" sz="2400" dirty="0"/>
              <a:t>It shows that you have understood and engaged with a text.</a:t>
            </a:r>
          </a:p>
          <a:p>
            <a:endParaRPr lang="is-IS" sz="2400" dirty="0"/>
          </a:p>
          <a:p>
            <a:r>
              <a:rPr lang="is-IS" sz="2400" dirty="0"/>
              <a:t>It‘s a bit like being a jury in a court.  </a:t>
            </a:r>
          </a:p>
        </p:txBody>
      </p:sp>
      <p:sp>
        <p:nvSpPr>
          <p:cNvPr id="2" name="Title 1"/>
          <p:cNvSpPr>
            <a:spLocks noGrp="1"/>
          </p:cNvSpPr>
          <p:nvPr>
            <p:ph type="title"/>
          </p:nvPr>
        </p:nvSpPr>
        <p:spPr>
          <a:xfrm>
            <a:off x="492832" y="191383"/>
            <a:ext cx="8309790" cy="637957"/>
          </a:xfrm>
        </p:spPr>
        <p:txBody>
          <a:bodyPr>
            <a:normAutofit/>
          </a:bodyPr>
          <a:lstStyle/>
          <a:p>
            <a:r>
              <a:rPr lang="en-US" sz="3400" b="1" dirty="0"/>
              <a:t>Evaluating and justifying with evidence </a:t>
            </a:r>
          </a:p>
        </p:txBody>
      </p:sp>
      <p:pic>
        <p:nvPicPr>
          <p:cNvPr id="6" name="Picture 5">
            <a:extLst>
              <a:ext uri="{FF2B5EF4-FFF2-40B4-BE49-F238E27FC236}">
                <a16:creationId xmlns:a16="http://schemas.microsoft.com/office/drawing/2014/main" id="{B24A0316-5A7A-4594-B4B4-D96151DD6FEF}"/>
              </a:ext>
            </a:extLst>
          </p:cNvPr>
          <p:cNvPicPr>
            <a:picLocks noChangeAspect="1"/>
          </p:cNvPicPr>
          <p:nvPr/>
        </p:nvPicPr>
        <p:blipFill>
          <a:blip r:embed="rId2"/>
          <a:stretch>
            <a:fillRect/>
          </a:stretch>
        </p:blipFill>
        <p:spPr>
          <a:xfrm>
            <a:off x="6637782" y="4500834"/>
            <a:ext cx="2081413" cy="2123250"/>
          </a:xfrm>
          <a:prstGeom prst="rect">
            <a:avLst/>
          </a:prstGeom>
        </p:spPr>
      </p:pic>
    </p:spTree>
    <p:extLst>
      <p:ext uri="{BB962C8B-B14F-4D97-AF65-F5344CB8AC3E}">
        <p14:creationId xmlns:p14="http://schemas.microsoft.com/office/powerpoint/2010/main" val="5415980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phic 9">
            <a:extLst>
              <a:ext uri="{FF2B5EF4-FFF2-40B4-BE49-F238E27FC236}">
                <a16:creationId xmlns:a16="http://schemas.microsoft.com/office/drawing/2014/main" id="{B749CA16-4264-4232-93B9-6D5CF5E9833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2142348">
            <a:off x="6516621" y="2009523"/>
            <a:ext cx="4572000" cy="6858000"/>
          </a:xfrm>
          <a:prstGeom prst="rect">
            <a:avLst/>
          </a:prstGeom>
        </p:spPr>
      </p:pic>
      <p:sp>
        <p:nvSpPr>
          <p:cNvPr id="5" name="Round Diagonal Corner Rectangle 4"/>
          <p:cNvSpPr/>
          <p:nvPr/>
        </p:nvSpPr>
        <p:spPr>
          <a:xfrm>
            <a:off x="569097" y="1124360"/>
            <a:ext cx="3822150" cy="5215271"/>
          </a:xfrm>
          <a:prstGeom prst="round2DiagRect">
            <a:avLst>
              <a:gd name="adj1" fmla="val 11655"/>
              <a:gd name="adj2" fmla="val 0"/>
            </a:avLst>
          </a:prstGeom>
          <a:noFill/>
          <a:ln w="38100">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r>
              <a:rPr lang="is-IS" sz="2300" dirty="0"/>
              <a:t>For example, if you were to evaluate Toy Story 3 you might say:</a:t>
            </a:r>
          </a:p>
          <a:p>
            <a:r>
              <a:rPr lang="is-IS" sz="2300" b="1" i="1" dirty="0"/>
              <a:t>I think Toy Story 3 is the most effective film in the trilogy, because it treats the audience as mature and like they are adults. This is evident when Woody and the gang face almost certain death in the furnace. This is quite an unsettling moment, making us question our own fates.</a:t>
            </a:r>
          </a:p>
        </p:txBody>
      </p:sp>
      <p:sp>
        <p:nvSpPr>
          <p:cNvPr id="2" name="Title 1"/>
          <p:cNvSpPr>
            <a:spLocks noGrp="1"/>
          </p:cNvSpPr>
          <p:nvPr>
            <p:ph type="title"/>
          </p:nvPr>
        </p:nvSpPr>
        <p:spPr>
          <a:xfrm>
            <a:off x="492832" y="191383"/>
            <a:ext cx="8309790" cy="637957"/>
          </a:xfrm>
        </p:spPr>
        <p:txBody>
          <a:bodyPr>
            <a:normAutofit/>
          </a:bodyPr>
          <a:lstStyle/>
          <a:p>
            <a:r>
              <a:rPr lang="en-US" sz="3400" b="1" dirty="0"/>
              <a:t>Evaluating and justifying with evidence </a:t>
            </a:r>
          </a:p>
        </p:txBody>
      </p:sp>
      <p:pic>
        <p:nvPicPr>
          <p:cNvPr id="9" name="Picture 8">
            <a:extLst>
              <a:ext uri="{FF2B5EF4-FFF2-40B4-BE49-F238E27FC236}">
                <a16:creationId xmlns:a16="http://schemas.microsoft.com/office/drawing/2014/main" id="{0D6284E5-ADFB-4C75-A195-07A6366D4112}"/>
              </a:ext>
            </a:extLst>
          </p:cNvPr>
          <p:cNvPicPr>
            <a:picLocks noChangeAspect="1"/>
          </p:cNvPicPr>
          <p:nvPr/>
        </p:nvPicPr>
        <p:blipFill>
          <a:blip r:embed="rId4"/>
          <a:stretch>
            <a:fillRect/>
          </a:stretch>
        </p:blipFill>
        <p:spPr>
          <a:xfrm>
            <a:off x="4642950" y="1124361"/>
            <a:ext cx="3476847" cy="52152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53163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1097FC-68C4-4331-AB99-D91F06AE1F91}"/>
              </a:ext>
            </a:extLst>
          </p:cNvPr>
          <p:cNvPicPr>
            <a:picLocks noChangeAspect="1"/>
          </p:cNvPicPr>
          <p:nvPr/>
        </p:nvPicPr>
        <p:blipFill>
          <a:blip r:embed="rId3"/>
          <a:stretch>
            <a:fillRect/>
          </a:stretch>
        </p:blipFill>
        <p:spPr>
          <a:xfrm>
            <a:off x="4031977" y="139173"/>
            <a:ext cx="2667000" cy="1943100"/>
          </a:xfrm>
          <a:prstGeom prst="rect">
            <a:avLst/>
          </a:prstGeom>
        </p:spPr>
      </p:pic>
      <p:pic>
        <p:nvPicPr>
          <p:cNvPr id="4" name="Picture 3"/>
          <p:cNvPicPr>
            <a:picLocks noChangeAspect="1"/>
          </p:cNvPicPr>
          <p:nvPr/>
        </p:nvPicPr>
        <p:blipFill>
          <a:blip r:embed="rId4"/>
          <a:stretch>
            <a:fillRect/>
          </a:stretch>
        </p:blipFill>
        <p:spPr>
          <a:xfrm>
            <a:off x="6786535" y="-634199"/>
            <a:ext cx="2892155" cy="1924697"/>
          </a:xfrm>
          <a:prstGeom prst="rect">
            <a:avLst/>
          </a:prstGeom>
        </p:spPr>
      </p:pic>
      <p:sp>
        <p:nvSpPr>
          <p:cNvPr id="2" name="Title 1"/>
          <p:cNvSpPr>
            <a:spLocks noGrp="1"/>
          </p:cNvSpPr>
          <p:nvPr>
            <p:ph type="title"/>
          </p:nvPr>
        </p:nvSpPr>
        <p:spPr>
          <a:xfrm>
            <a:off x="538394" y="342280"/>
            <a:ext cx="7886700" cy="810975"/>
          </a:xfrm>
        </p:spPr>
        <p:txBody>
          <a:bodyPr>
            <a:normAutofit/>
          </a:bodyPr>
          <a:lstStyle/>
          <a:p>
            <a:r>
              <a:rPr lang="en-US" sz="4000" b="1" dirty="0"/>
              <a:t>Evaluating practice</a:t>
            </a:r>
            <a:endParaRPr lang="en-US"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5" name="Round Diagonal Corner Rectangle 4"/>
          <p:cNvSpPr/>
          <p:nvPr/>
        </p:nvSpPr>
        <p:spPr>
          <a:xfrm>
            <a:off x="577517" y="1363691"/>
            <a:ext cx="8236934" cy="5217862"/>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2400" b="1" dirty="0"/>
              <a:t>Look at the ‘Dolphin’ extract again.</a:t>
            </a:r>
          </a:p>
          <a:p>
            <a:endParaRPr lang="en-US" sz="2400" b="1" dirty="0"/>
          </a:p>
          <a:p>
            <a:pPr marL="457200" indent="-457200">
              <a:buAutoNum type="arabicParenR"/>
            </a:pPr>
            <a:r>
              <a:rPr lang="en-US" sz="2400" b="1" dirty="0"/>
              <a:t>With reference to the text, explain to what extent you agree with the writer’s decision to interact with the dolphin. (3) [Remember – opinion, quote, reason]</a:t>
            </a:r>
          </a:p>
          <a:p>
            <a:pPr marL="457200" indent="-457200">
              <a:buAutoNum type="arabicParenR"/>
            </a:pPr>
            <a:endParaRPr lang="en-US" sz="2400" b="1" dirty="0"/>
          </a:p>
          <a:p>
            <a:pPr marL="361950" indent="-361950"/>
            <a:r>
              <a:rPr lang="en-US" sz="2400" b="1" dirty="0"/>
              <a:t>2)  By using evidence from the text, justify whether you think it was a good idea for the presenter to change the topic of her live piece on </a:t>
            </a:r>
            <a:r>
              <a:rPr lang="en-US" sz="2400" b="1" i="1" dirty="0"/>
              <a:t>The One Show</a:t>
            </a:r>
            <a:r>
              <a:rPr lang="en-US" sz="2400" b="1" dirty="0"/>
              <a:t>. (3)</a:t>
            </a:r>
          </a:p>
        </p:txBody>
      </p:sp>
    </p:spTree>
    <p:extLst>
      <p:ext uri="{BB962C8B-B14F-4D97-AF65-F5344CB8AC3E}">
        <p14:creationId xmlns:p14="http://schemas.microsoft.com/office/powerpoint/2010/main" val="27279029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3317191" y="1073889"/>
            <a:ext cx="5485431" cy="5466396"/>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3200" b="1" dirty="0"/>
              <a:t>Plenary</a:t>
            </a:r>
          </a:p>
          <a:p>
            <a:r>
              <a:rPr lang="en-GB" sz="2000" dirty="0"/>
              <a:t>Paired Activity</a:t>
            </a:r>
            <a:endParaRPr lang="is-IS" sz="2000" dirty="0"/>
          </a:p>
          <a:p>
            <a:endParaRPr lang="is-IS" sz="2000" dirty="0"/>
          </a:p>
          <a:p>
            <a:pPr marL="514350" indent="-514350">
              <a:buFont typeface="+mj-lt"/>
              <a:buAutoNum type="arabicPeriod"/>
            </a:pPr>
            <a:r>
              <a:rPr lang="is-IS" sz="2800" dirty="0"/>
              <a:t>Which of the skills do you now feel most confident with – skimming and scanning, underlining and highlighting, or evaluating? Why?</a:t>
            </a:r>
          </a:p>
          <a:p>
            <a:pPr marL="514350" indent="-514350">
              <a:buFont typeface="+mj-lt"/>
              <a:buAutoNum type="arabicPeriod"/>
            </a:pPr>
            <a:r>
              <a:rPr lang="is-IS" sz="2800" dirty="0"/>
              <a:t>Which skill do you think you need to work on?</a:t>
            </a:r>
          </a:p>
        </p:txBody>
      </p:sp>
      <p:sp>
        <p:nvSpPr>
          <p:cNvPr id="2" name="Title 1"/>
          <p:cNvSpPr>
            <a:spLocks noGrp="1"/>
          </p:cNvSpPr>
          <p:nvPr>
            <p:ph type="title"/>
          </p:nvPr>
        </p:nvSpPr>
        <p:spPr>
          <a:xfrm>
            <a:off x="381439" y="324794"/>
            <a:ext cx="7886700" cy="708762"/>
          </a:xfrm>
        </p:spPr>
        <p:txBody>
          <a:bodyPr>
            <a:normAutofit fontScale="90000"/>
          </a:bodyPr>
          <a:lstStyle/>
          <a:p>
            <a:r>
              <a:rPr lang="en-US" sz="4800" b="1" dirty="0"/>
              <a:t>Key skills in reading</a:t>
            </a:r>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pic>
        <p:nvPicPr>
          <p:cNvPr id="4" name="Picture 3"/>
          <p:cNvPicPr>
            <a:picLocks noChangeAspect="1"/>
          </p:cNvPicPr>
          <p:nvPr/>
        </p:nvPicPr>
        <p:blipFill>
          <a:blip r:embed="rId2"/>
          <a:stretch>
            <a:fillRect/>
          </a:stretch>
        </p:blipFill>
        <p:spPr>
          <a:xfrm>
            <a:off x="7083659" y="1273213"/>
            <a:ext cx="1114044" cy="1567089"/>
          </a:xfrm>
          <a:prstGeom prst="rect">
            <a:avLst/>
          </a:prstGeom>
        </p:spPr>
      </p:pic>
      <p:sp>
        <p:nvSpPr>
          <p:cNvPr id="6" name="Round Diagonal Corner Rectangle 5"/>
          <p:cNvSpPr/>
          <p:nvPr/>
        </p:nvSpPr>
        <p:spPr>
          <a:xfrm>
            <a:off x="492832" y="1073889"/>
            <a:ext cx="2730813" cy="5466396"/>
          </a:xfrm>
          <a:prstGeom prst="round2DiagRect">
            <a:avLst>
              <a:gd name="adj1" fmla="val 0"/>
              <a:gd name="adj2" fmla="val 23587"/>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is-IS" sz="1700" b="1" dirty="0"/>
              <a:t>Learning Intentions</a:t>
            </a:r>
          </a:p>
          <a:p>
            <a:pPr>
              <a:buFontTx/>
              <a:buChar char="-"/>
            </a:pPr>
            <a:r>
              <a:rPr lang="is-IS" sz="1700" dirty="0"/>
              <a:t> To identify strategies that will help you find and select information in a text</a:t>
            </a:r>
          </a:p>
          <a:p>
            <a:pPr>
              <a:buFontTx/>
              <a:buChar char="-"/>
            </a:pPr>
            <a:r>
              <a:rPr lang="is-IS" sz="1700" dirty="0"/>
              <a:t> To </a:t>
            </a:r>
            <a:r>
              <a:rPr lang="en-GB" sz="1700" dirty="0"/>
              <a:t>recognise and identify quotations</a:t>
            </a:r>
          </a:p>
          <a:p>
            <a:pPr>
              <a:buFontTx/>
              <a:buChar char="-"/>
            </a:pPr>
            <a:r>
              <a:rPr lang="en-GB" sz="1700" dirty="0"/>
              <a:t> To evaluate texts and respond with justification </a:t>
            </a:r>
            <a:endParaRPr lang="is-IS" sz="1700" dirty="0"/>
          </a:p>
          <a:p>
            <a:endParaRPr lang="is-IS" sz="1700" b="1" dirty="0"/>
          </a:p>
          <a:p>
            <a:r>
              <a:rPr lang="is-IS" sz="1700" b="1" dirty="0"/>
              <a:t>Success Criteria</a:t>
            </a:r>
          </a:p>
          <a:p>
            <a:pPr>
              <a:buFontTx/>
              <a:buChar char="-"/>
            </a:pPr>
            <a:r>
              <a:rPr lang="is-IS" sz="1700" dirty="0"/>
              <a:t>To skim and scan a text effectively</a:t>
            </a:r>
          </a:p>
          <a:p>
            <a:pPr>
              <a:buFontTx/>
              <a:buChar char="-"/>
            </a:pPr>
            <a:r>
              <a:rPr lang="is-IS" sz="1700" dirty="0"/>
              <a:t>To use underlining or highlighting to identify appropriate information</a:t>
            </a:r>
          </a:p>
          <a:p>
            <a:pPr>
              <a:buFontTx/>
              <a:buChar char="-"/>
            </a:pPr>
            <a:r>
              <a:rPr lang="is-IS" sz="1700" dirty="0"/>
              <a:t> To evaluate, giving appropriate justification</a:t>
            </a:r>
            <a:endParaRPr lang="is-IS" sz="1700" b="1" dirty="0"/>
          </a:p>
          <a:p>
            <a:endParaRPr lang="is-IS" sz="1700" dirty="0"/>
          </a:p>
        </p:txBody>
      </p:sp>
    </p:spTree>
    <p:extLst>
      <p:ext uri="{BB962C8B-B14F-4D97-AF65-F5344CB8AC3E}">
        <p14:creationId xmlns:p14="http://schemas.microsoft.com/office/powerpoint/2010/main" val="436856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832" y="191383"/>
            <a:ext cx="8309790" cy="978199"/>
          </a:xfrm>
        </p:spPr>
        <p:txBody>
          <a:bodyPr>
            <a:normAutofit/>
          </a:bodyPr>
          <a:lstStyle/>
          <a:p>
            <a:r>
              <a:rPr lang="en-US" sz="4800" b="1" dirty="0"/>
              <a:t>Key skills in reading</a:t>
            </a:r>
          </a:p>
        </p:txBody>
      </p:sp>
      <p:sp>
        <p:nvSpPr>
          <p:cNvPr id="6" name="Round Diagonal Corner Rectangle 5"/>
          <p:cNvSpPr/>
          <p:nvPr/>
        </p:nvSpPr>
        <p:spPr>
          <a:xfrm>
            <a:off x="492832" y="1169582"/>
            <a:ext cx="8309790" cy="5370704"/>
          </a:xfrm>
          <a:prstGeom prst="round2DiagRect">
            <a:avLst>
              <a:gd name="adj1" fmla="val 0"/>
              <a:gd name="adj2" fmla="val 23587"/>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endParaRPr lang="is-IS" sz="2800" b="1" dirty="0"/>
          </a:p>
          <a:p>
            <a:r>
              <a:rPr lang="is-IS" sz="2800" b="1" dirty="0"/>
              <a:t>Learning Intentions</a:t>
            </a:r>
          </a:p>
          <a:p>
            <a:pPr>
              <a:buFontTx/>
              <a:buChar char="-"/>
            </a:pPr>
            <a:r>
              <a:rPr lang="is-IS" sz="2800" dirty="0"/>
              <a:t> To identify strategies that will help you find and select information in a text</a:t>
            </a:r>
          </a:p>
          <a:p>
            <a:pPr>
              <a:buFontTx/>
              <a:buChar char="-"/>
            </a:pPr>
            <a:r>
              <a:rPr lang="is-IS" sz="2800" dirty="0"/>
              <a:t> To </a:t>
            </a:r>
            <a:r>
              <a:rPr lang="en-GB" sz="2800" dirty="0"/>
              <a:t>recognise and identify quotations</a:t>
            </a:r>
          </a:p>
          <a:p>
            <a:pPr>
              <a:buFontTx/>
              <a:buChar char="-"/>
            </a:pPr>
            <a:r>
              <a:rPr lang="en-GB" sz="2800" dirty="0"/>
              <a:t> To evaluate texts and respond with justification </a:t>
            </a:r>
            <a:endParaRPr lang="is-IS" sz="2800" dirty="0"/>
          </a:p>
          <a:p>
            <a:endParaRPr lang="is-IS" sz="2800" b="1" dirty="0"/>
          </a:p>
          <a:p>
            <a:r>
              <a:rPr lang="is-IS" sz="2800" b="1" dirty="0"/>
              <a:t>Success Criteria</a:t>
            </a:r>
          </a:p>
          <a:p>
            <a:pPr>
              <a:buFontTx/>
              <a:buChar char="-"/>
            </a:pPr>
            <a:r>
              <a:rPr lang="is-IS" sz="2800" dirty="0"/>
              <a:t>To skim and scan a text effectively</a:t>
            </a:r>
          </a:p>
          <a:p>
            <a:pPr>
              <a:buFontTx/>
              <a:buChar char="-"/>
            </a:pPr>
            <a:r>
              <a:rPr lang="is-IS" sz="2800" dirty="0"/>
              <a:t>To use underlining or highlighting to identify appropriate information</a:t>
            </a:r>
          </a:p>
          <a:p>
            <a:pPr>
              <a:buFontTx/>
              <a:buChar char="-"/>
            </a:pPr>
            <a:r>
              <a:rPr lang="is-IS" sz="2800" dirty="0"/>
              <a:t> To evaluate, giving appropriate justification</a:t>
            </a:r>
            <a:endParaRPr lang="is-IS" sz="4000" b="1" dirty="0"/>
          </a:p>
          <a:p>
            <a:endParaRPr lang="is-IS" sz="4000" dirty="0"/>
          </a:p>
        </p:txBody>
      </p:sp>
    </p:spTree>
    <p:extLst>
      <p:ext uri="{BB962C8B-B14F-4D97-AF65-F5344CB8AC3E}">
        <p14:creationId xmlns:p14="http://schemas.microsoft.com/office/powerpoint/2010/main" val="2267878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 Diagonal Corner Rectangle 4"/>
          <p:cNvSpPr/>
          <p:nvPr/>
        </p:nvSpPr>
        <p:spPr>
          <a:xfrm>
            <a:off x="492831" y="946299"/>
            <a:ext cx="8438517" cy="3774557"/>
          </a:xfrm>
          <a:prstGeom prst="round2DiagRect">
            <a:avLst>
              <a:gd name="adj1" fmla="val 11655"/>
              <a:gd name="adj2" fmla="val 0"/>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is-IS" sz="2000" b="1" u="sng" dirty="0"/>
              <a:t>The Young Citizen‘s Passport – your guide to the law</a:t>
            </a:r>
          </a:p>
          <a:p>
            <a:r>
              <a:rPr lang="is-IS" sz="2000" i="1" dirty="0"/>
              <a:t>P1: We hope that you find the passport helpful as it explains, as simply and clearly as possible, those parts of the law that have most relevance to every day life.</a:t>
            </a:r>
          </a:p>
          <a:p>
            <a:endParaRPr lang="is-IS" sz="2000" i="1" dirty="0"/>
          </a:p>
          <a:p>
            <a:r>
              <a:rPr lang="is-IS" sz="2000" i="1" dirty="0"/>
              <a:t>P2: Remember! In trying to summarise the law, we had to leave out some details that may be relevant to your own situation. So don‘t rely on this book as proof of your legal rights. Always take further advice before taking any legal action. Often the best place to start is the Citizens Advice Bureau, but there are many other. Remember too that the law is always developing and changing.</a:t>
            </a:r>
          </a:p>
        </p:txBody>
      </p:sp>
      <p:sp>
        <p:nvSpPr>
          <p:cNvPr id="2" name="Title 1"/>
          <p:cNvSpPr>
            <a:spLocks noGrp="1"/>
          </p:cNvSpPr>
          <p:nvPr>
            <p:ph type="title"/>
          </p:nvPr>
        </p:nvSpPr>
        <p:spPr>
          <a:xfrm>
            <a:off x="492832" y="191383"/>
            <a:ext cx="8309790" cy="637957"/>
          </a:xfrm>
        </p:spPr>
        <p:txBody>
          <a:bodyPr>
            <a:normAutofit/>
          </a:bodyPr>
          <a:lstStyle/>
          <a:p>
            <a:pPr algn="ctr"/>
            <a:r>
              <a:rPr lang="en-US" sz="3400" b="1" dirty="0"/>
              <a:t>Starter: read the passage and answer questions</a:t>
            </a:r>
          </a:p>
        </p:txBody>
      </p:sp>
      <p:sp>
        <p:nvSpPr>
          <p:cNvPr id="7" name="Round Diagonal Corner Rectangle 4">
            <a:extLst>
              <a:ext uri="{FF2B5EF4-FFF2-40B4-BE49-F238E27FC236}">
                <a16:creationId xmlns:a16="http://schemas.microsoft.com/office/drawing/2014/main" id="{286F2294-F557-412B-8FFD-ADDAD6778A6B}"/>
              </a:ext>
            </a:extLst>
          </p:cNvPr>
          <p:cNvSpPr/>
          <p:nvPr/>
        </p:nvSpPr>
        <p:spPr>
          <a:xfrm>
            <a:off x="492830" y="4941470"/>
            <a:ext cx="6322639" cy="1501860"/>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is-IS" sz="2000" dirty="0"/>
              <a:t>1. </a:t>
            </a:r>
            <a:r>
              <a:rPr lang="is-IS" sz="2000" b="1" dirty="0"/>
              <a:t>Look at paragraph 1</a:t>
            </a:r>
            <a:r>
              <a:rPr lang="is-IS" sz="2000" dirty="0"/>
              <a:t>. In your own words, identify what the writers hope? (1)</a:t>
            </a:r>
          </a:p>
          <a:p>
            <a:r>
              <a:rPr lang="is-IS" sz="2000" dirty="0"/>
              <a:t>2. </a:t>
            </a:r>
            <a:r>
              <a:rPr lang="is-IS" sz="2000" b="1" dirty="0"/>
              <a:t>Look at paragraph 3. </a:t>
            </a:r>
            <a:r>
              <a:rPr lang="is-IS" sz="2000" dirty="0"/>
              <a:t>In your own words, explain why should you always do before taking legal action? (1)</a:t>
            </a:r>
          </a:p>
        </p:txBody>
      </p:sp>
      <p:pic>
        <p:nvPicPr>
          <p:cNvPr id="4" name="Picture 3">
            <a:extLst>
              <a:ext uri="{FF2B5EF4-FFF2-40B4-BE49-F238E27FC236}">
                <a16:creationId xmlns:a16="http://schemas.microsoft.com/office/drawing/2014/main" id="{6E714D82-E29F-4E86-863B-BA354A06B121}"/>
              </a:ext>
            </a:extLst>
          </p:cNvPr>
          <p:cNvPicPr>
            <a:picLocks noChangeAspect="1"/>
          </p:cNvPicPr>
          <p:nvPr/>
        </p:nvPicPr>
        <p:blipFill>
          <a:blip r:embed="rId2"/>
          <a:stretch>
            <a:fillRect/>
          </a:stretch>
        </p:blipFill>
        <p:spPr>
          <a:xfrm>
            <a:off x="7150588" y="4791296"/>
            <a:ext cx="1652034" cy="1652034"/>
          </a:xfrm>
          <a:prstGeom prst="rect">
            <a:avLst/>
          </a:prstGeom>
        </p:spPr>
      </p:pic>
    </p:spTree>
    <p:extLst>
      <p:ext uri="{BB962C8B-B14F-4D97-AF65-F5344CB8AC3E}">
        <p14:creationId xmlns:p14="http://schemas.microsoft.com/office/powerpoint/2010/main" val="3344258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90" y="328150"/>
            <a:ext cx="7886700" cy="810975"/>
          </a:xfrm>
        </p:spPr>
        <p:txBody>
          <a:bodyPr>
            <a:normAutofit fontScale="90000"/>
          </a:bodyPr>
          <a:lstStyle/>
          <a:p>
            <a:r>
              <a:rPr lang="en-US" sz="4800" b="1" dirty="0"/>
              <a:t>Finding and selecting information</a:t>
            </a:r>
            <a:endParaRPr lang="en-US" sz="49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6" name="Round Diagonal Corner Rectangle 5"/>
          <p:cNvSpPr/>
          <p:nvPr/>
        </p:nvSpPr>
        <p:spPr>
          <a:xfrm>
            <a:off x="639006" y="1098036"/>
            <a:ext cx="8236934" cy="934223"/>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is-IS" sz="2300" dirty="0"/>
              <a:t>There are two strategies to help you to find and select information effectively when reading. Strategy one is </a:t>
            </a:r>
            <a:r>
              <a:rPr lang="is-IS" sz="2300" b="1" dirty="0"/>
              <a:t>skimming</a:t>
            </a:r>
            <a:r>
              <a:rPr lang="is-IS" sz="2300" dirty="0"/>
              <a:t> and </a:t>
            </a:r>
            <a:r>
              <a:rPr lang="is-IS" sz="2300" b="1" dirty="0"/>
              <a:t>scanning.</a:t>
            </a:r>
          </a:p>
        </p:txBody>
      </p:sp>
      <p:sp>
        <p:nvSpPr>
          <p:cNvPr id="23" name="Subtitle 2">
            <a:extLst>
              <a:ext uri="{FF2B5EF4-FFF2-40B4-BE49-F238E27FC236}">
                <a16:creationId xmlns:a16="http://schemas.microsoft.com/office/drawing/2014/main" id="{FF70391C-7C38-4284-86AF-BC842D15AB6A}"/>
              </a:ext>
            </a:extLst>
          </p:cNvPr>
          <p:cNvSpPr txBox="1">
            <a:spLocks/>
          </p:cNvSpPr>
          <p:nvPr/>
        </p:nvSpPr>
        <p:spPr>
          <a:xfrm>
            <a:off x="866259" y="2421598"/>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buFont typeface="Arial" panose="020B0604020202020204" pitchFamily="34" charset="0"/>
              <a:buNone/>
            </a:pPr>
            <a:endParaRPr lang="en-US" sz="3200" dirty="0"/>
          </a:p>
        </p:txBody>
      </p:sp>
      <p:pic>
        <p:nvPicPr>
          <p:cNvPr id="24" name="Picture 23">
            <a:extLst>
              <a:ext uri="{FF2B5EF4-FFF2-40B4-BE49-F238E27FC236}">
                <a16:creationId xmlns:a16="http://schemas.microsoft.com/office/drawing/2014/main" id="{9BF97D0D-87D7-4FAA-8584-D9AA7E1D9670}"/>
              </a:ext>
            </a:extLst>
          </p:cNvPr>
          <p:cNvPicPr>
            <a:picLocks noChangeAspect="1"/>
          </p:cNvPicPr>
          <p:nvPr/>
        </p:nvPicPr>
        <p:blipFill>
          <a:blip r:embed="rId3"/>
          <a:stretch>
            <a:fillRect/>
          </a:stretch>
        </p:blipFill>
        <p:spPr>
          <a:xfrm>
            <a:off x="639006" y="2191521"/>
            <a:ext cx="8113953" cy="4581415"/>
          </a:xfrm>
          <a:prstGeom prst="rect">
            <a:avLst/>
          </a:prstGeom>
        </p:spPr>
      </p:pic>
      <p:pic>
        <p:nvPicPr>
          <p:cNvPr id="25" name="Picture 24">
            <a:extLst>
              <a:ext uri="{FF2B5EF4-FFF2-40B4-BE49-F238E27FC236}">
                <a16:creationId xmlns:a16="http://schemas.microsoft.com/office/drawing/2014/main" id="{9E509554-7047-4917-AB2B-0DFC2562E7C0}"/>
              </a:ext>
            </a:extLst>
          </p:cNvPr>
          <p:cNvPicPr>
            <a:picLocks noChangeAspect="1"/>
          </p:cNvPicPr>
          <p:nvPr/>
        </p:nvPicPr>
        <p:blipFill>
          <a:blip r:embed="rId4"/>
          <a:stretch>
            <a:fillRect/>
          </a:stretch>
        </p:blipFill>
        <p:spPr>
          <a:xfrm rot="20892002">
            <a:off x="1417270" y="2593075"/>
            <a:ext cx="2380678" cy="810141"/>
          </a:xfrm>
          <a:prstGeom prst="rect">
            <a:avLst/>
          </a:prstGeom>
        </p:spPr>
      </p:pic>
      <p:pic>
        <p:nvPicPr>
          <p:cNvPr id="26" name="Picture 25">
            <a:extLst>
              <a:ext uri="{FF2B5EF4-FFF2-40B4-BE49-F238E27FC236}">
                <a16:creationId xmlns:a16="http://schemas.microsoft.com/office/drawing/2014/main" id="{5BD0D379-AB35-4FC6-A32F-C57AD05DD07B}"/>
              </a:ext>
            </a:extLst>
          </p:cNvPr>
          <p:cNvPicPr>
            <a:picLocks noChangeAspect="1"/>
          </p:cNvPicPr>
          <p:nvPr/>
        </p:nvPicPr>
        <p:blipFill>
          <a:blip r:embed="rId5"/>
          <a:stretch>
            <a:fillRect/>
          </a:stretch>
        </p:blipFill>
        <p:spPr>
          <a:xfrm rot="711427">
            <a:off x="5513343" y="2636974"/>
            <a:ext cx="2361549" cy="856640"/>
          </a:xfrm>
          <a:prstGeom prst="rect">
            <a:avLst/>
          </a:prstGeom>
        </p:spPr>
      </p:pic>
      <p:pic>
        <p:nvPicPr>
          <p:cNvPr id="27" name="Picture 26">
            <a:extLst>
              <a:ext uri="{FF2B5EF4-FFF2-40B4-BE49-F238E27FC236}">
                <a16:creationId xmlns:a16="http://schemas.microsoft.com/office/drawing/2014/main" id="{6BC9FCD5-8C61-407A-842A-EDC8D11074FA}"/>
              </a:ext>
            </a:extLst>
          </p:cNvPr>
          <p:cNvPicPr>
            <a:picLocks noChangeAspect="1"/>
          </p:cNvPicPr>
          <p:nvPr/>
        </p:nvPicPr>
        <p:blipFill>
          <a:blip r:embed="rId6"/>
          <a:stretch>
            <a:fillRect/>
          </a:stretch>
        </p:blipFill>
        <p:spPr>
          <a:xfrm>
            <a:off x="3922110" y="2905197"/>
            <a:ext cx="1459672" cy="643447"/>
          </a:xfrm>
          <a:prstGeom prst="rect">
            <a:avLst/>
          </a:prstGeom>
        </p:spPr>
      </p:pic>
      <p:sp>
        <p:nvSpPr>
          <p:cNvPr id="28" name="TextBox 27">
            <a:extLst>
              <a:ext uri="{FF2B5EF4-FFF2-40B4-BE49-F238E27FC236}">
                <a16:creationId xmlns:a16="http://schemas.microsoft.com/office/drawing/2014/main" id="{3FB4AB2B-6620-499A-BCE1-12DB7319527A}"/>
              </a:ext>
            </a:extLst>
          </p:cNvPr>
          <p:cNvSpPr txBox="1"/>
          <p:nvPr/>
        </p:nvSpPr>
        <p:spPr>
          <a:xfrm>
            <a:off x="1430664" y="3663683"/>
            <a:ext cx="3222659" cy="1815882"/>
          </a:xfrm>
          <a:prstGeom prst="rect">
            <a:avLst/>
          </a:prstGeom>
          <a:noFill/>
        </p:spPr>
        <p:txBody>
          <a:bodyPr wrap="square" rtlCol="0">
            <a:spAutoFit/>
          </a:bodyPr>
          <a:lstStyle/>
          <a:p>
            <a:pPr algn="ctr"/>
            <a:r>
              <a:rPr lang="en-GB" sz="2400" b="1" dirty="0">
                <a:solidFill>
                  <a:schemeClr val="tx2">
                    <a:lumMod val="75000"/>
                  </a:schemeClr>
                </a:solidFill>
                <a:latin typeface="Leelawadee UI" panose="020B0502040204020203" pitchFamily="34" charset="-34"/>
                <a:cs typeface="Leelawadee UI" panose="020B0502040204020203" pitchFamily="34" charset="-34"/>
              </a:rPr>
              <a:t>Skim when you want to read something quickly to </a:t>
            </a:r>
            <a:r>
              <a:rPr lang="en-GB" sz="2400" b="1" u="sng" dirty="0">
                <a:solidFill>
                  <a:schemeClr val="tx2">
                    <a:lumMod val="75000"/>
                  </a:schemeClr>
                </a:solidFill>
                <a:latin typeface="Leelawadee UI" panose="020B0502040204020203" pitchFamily="34" charset="-34"/>
                <a:cs typeface="Leelawadee UI" panose="020B0502040204020203" pitchFamily="34" charset="-34"/>
              </a:rPr>
              <a:t>get the main ideas</a:t>
            </a:r>
          </a:p>
          <a:p>
            <a:r>
              <a:rPr lang="en-GB" sz="1600" dirty="0"/>
              <a:t> </a:t>
            </a:r>
          </a:p>
        </p:txBody>
      </p:sp>
      <p:sp>
        <p:nvSpPr>
          <p:cNvPr id="29" name="TextBox 28">
            <a:extLst>
              <a:ext uri="{FF2B5EF4-FFF2-40B4-BE49-F238E27FC236}">
                <a16:creationId xmlns:a16="http://schemas.microsoft.com/office/drawing/2014/main" id="{B62EBFCF-2EB0-4322-8218-635CD61A2E17}"/>
              </a:ext>
            </a:extLst>
          </p:cNvPr>
          <p:cNvSpPr txBox="1"/>
          <p:nvPr/>
        </p:nvSpPr>
        <p:spPr>
          <a:xfrm>
            <a:off x="4846452" y="3638362"/>
            <a:ext cx="3062176" cy="1908215"/>
          </a:xfrm>
          <a:prstGeom prst="rect">
            <a:avLst/>
          </a:prstGeom>
          <a:noFill/>
        </p:spPr>
        <p:txBody>
          <a:bodyPr wrap="square" rtlCol="0">
            <a:spAutoFit/>
          </a:bodyPr>
          <a:lstStyle/>
          <a:p>
            <a:pPr algn="ctr"/>
            <a:r>
              <a:rPr lang="en-GB" sz="2000" b="1" dirty="0">
                <a:solidFill>
                  <a:schemeClr val="tx2">
                    <a:lumMod val="75000"/>
                  </a:schemeClr>
                </a:solidFill>
                <a:latin typeface="Leelawadee UI" panose="020B0502040204020203" pitchFamily="34" charset="-34"/>
                <a:cs typeface="Leelawadee UI" panose="020B0502040204020203" pitchFamily="34" charset="-34"/>
              </a:rPr>
              <a:t>Scan something when you want to read something quickly to </a:t>
            </a:r>
            <a:r>
              <a:rPr lang="en-GB" sz="2000" b="1" u="sng" dirty="0">
                <a:solidFill>
                  <a:schemeClr val="tx2">
                    <a:lumMod val="75000"/>
                  </a:schemeClr>
                </a:solidFill>
                <a:latin typeface="Leelawadee UI" panose="020B0502040204020203" pitchFamily="34" charset="-34"/>
                <a:cs typeface="Leelawadee UI" panose="020B0502040204020203" pitchFamily="34" charset="-34"/>
              </a:rPr>
              <a:t>find a specific piece of information</a:t>
            </a:r>
          </a:p>
          <a:p>
            <a:pPr algn="r"/>
            <a:r>
              <a:rPr lang="en-GB" sz="1600" dirty="0"/>
              <a:t> </a:t>
            </a:r>
          </a:p>
        </p:txBody>
      </p:sp>
    </p:spTree>
    <p:extLst>
      <p:ext uri="{BB962C8B-B14F-4D97-AF65-F5344CB8AC3E}">
        <p14:creationId xmlns:p14="http://schemas.microsoft.com/office/powerpoint/2010/main" val="2414547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752634" y="-200328"/>
            <a:ext cx="7843804" cy="4351338"/>
          </a:xfrm>
        </p:spPr>
        <p:txBody>
          <a:bodyPr>
            <a:normAutofit/>
          </a:bodyPr>
          <a:lstStyle/>
          <a:p>
            <a:pPr marL="0" indent="0">
              <a:buNone/>
            </a:pPr>
            <a:endParaRPr lang="en-US" sz="2800" dirty="0"/>
          </a:p>
          <a:p>
            <a:pPr marL="0" indent="0">
              <a:buNone/>
            </a:pPr>
            <a:endParaRPr lang="en-US" sz="3200" dirty="0"/>
          </a:p>
        </p:txBody>
      </p:sp>
      <p:sp>
        <p:nvSpPr>
          <p:cNvPr id="8" name="Round Diagonal Corner Rectangle 4">
            <a:extLst>
              <a:ext uri="{FF2B5EF4-FFF2-40B4-BE49-F238E27FC236}">
                <a16:creationId xmlns:a16="http://schemas.microsoft.com/office/drawing/2014/main" id="{372FF89A-0000-42B9-ACBB-5407615D3073}"/>
              </a:ext>
            </a:extLst>
          </p:cNvPr>
          <p:cNvSpPr/>
          <p:nvPr/>
        </p:nvSpPr>
        <p:spPr>
          <a:xfrm>
            <a:off x="639006" y="4961562"/>
            <a:ext cx="8236934" cy="1669791"/>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is-IS" sz="2400" dirty="0"/>
              <a:t>1. In your groups, write a list of times when you would skim </a:t>
            </a:r>
            <a:r>
              <a:rPr lang="is-IS" sz="2400" b="1" dirty="0"/>
              <a:t>and </a:t>
            </a:r>
            <a:r>
              <a:rPr lang="is-IS" sz="2400" dirty="0"/>
              <a:t>scan.</a:t>
            </a:r>
          </a:p>
          <a:p>
            <a:r>
              <a:rPr lang="is-IS" sz="2400" dirty="0"/>
              <a:t>For example, you would </a:t>
            </a:r>
            <a:r>
              <a:rPr lang="is-IS" sz="2400" b="1" dirty="0"/>
              <a:t>scan </a:t>
            </a:r>
            <a:r>
              <a:rPr lang="is-IS" sz="2400" dirty="0"/>
              <a:t>a TV guide for a certain show, and you would </a:t>
            </a:r>
            <a:r>
              <a:rPr lang="is-IS" sz="2400" b="1" dirty="0"/>
              <a:t>skim </a:t>
            </a:r>
            <a:r>
              <a:rPr lang="is-IS" sz="2400" dirty="0"/>
              <a:t>through your feed on Instagram.</a:t>
            </a:r>
          </a:p>
        </p:txBody>
      </p:sp>
      <p:sp>
        <p:nvSpPr>
          <p:cNvPr id="23" name="Subtitle 2">
            <a:extLst>
              <a:ext uri="{FF2B5EF4-FFF2-40B4-BE49-F238E27FC236}">
                <a16:creationId xmlns:a16="http://schemas.microsoft.com/office/drawing/2014/main" id="{FF70391C-7C38-4284-86AF-BC842D15AB6A}"/>
              </a:ext>
            </a:extLst>
          </p:cNvPr>
          <p:cNvSpPr txBox="1">
            <a:spLocks/>
          </p:cNvSpPr>
          <p:nvPr/>
        </p:nvSpPr>
        <p:spPr>
          <a:xfrm>
            <a:off x="866259" y="380147"/>
            <a:ext cx="784380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buFont typeface="Arial" panose="020B0604020202020204" pitchFamily="34" charset="0"/>
              <a:buNone/>
            </a:pPr>
            <a:endParaRPr lang="en-US" sz="3200" dirty="0"/>
          </a:p>
        </p:txBody>
      </p:sp>
      <p:pic>
        <p:nvPicPr>
          <p:cNvPr id="24" name="Picture 23">
            <a:extLst>
              <a:ext uri="{FF2B5EF4-FFF2-40B4-BE49-F238E27FC236}">
                <a16:creationId xmlns:a16="http://schemas.microsoft.com/office/drawing/2014/main" id="{9BF97D0D-87D7-4FAA-8584-D9AA7E1D9670}"/>
              </a:ext>
            </a:extLst>
          </p:cNvPr>
          <p:cNvPicPr>
            <a:picLocks noChangeAspect="1"/>
          </p:cNvPicPr>
          <p:nvPr/>
        </p:nvPicPr>
        <p:blipFill>
          <a:blip r:embed="rId3"/>
          <a:stretch>
            <a:fillRect/>
          </a:stretch>
        </p:blipFill>
        <p:spPr>
          <a:xfrm>
            <a:off x="639006" y="150070"/>
            <a:ext cx="8069821" cy="4581415"/>
          </a:xfrm>
          <a:prstGeom prst="rect">
            <a:avLst/>
          </a:prstGeom>
        </p:spPr>
      </p:pic>
      <p:pic>
        <p:nvPicPr>
          <p:cNvPr id="25" name="Picture 24">
            <a:extLst>
              <a:ext uri="{FF2B5EF4-FFF2-40B4-BE49-F238E27FC236}">
                <a16:creationId xmlns:a16="http://schemas.microsoft.com/office/drawing/2014/main" id="{9E509554-7047-4917-AB2B-0DFC2562E7C0}"/>
              </a:ext>
            </a:extLst>
          </p:cNvPr>
          <p:cNvPicPr>
            <a:picLocks noChangeAspect="1"/>
          </p:cNvPicPr>
          <p:nvPr/>
        </p:nvPicPr>
        <p:blipFill>
          <a:blip r:embed="rId4"/>
          <a:stretch>
            <a:fillRect/>
          </a:stretch>
        </p:blipFill>
        <p:spPr>
          <a:xfrm rot="20892002">
            <a:off x="1417407" y="552948"/>
            <a:ext cx="2367730" cy="810141"/>
          </a:xfrm>
          <a:prstGeom prst="rect">
            <a:avLst/>
          </a:prstGeom>
        </p:spPr>
      </p:pic>
      <p:pic>
        <p:nvPicPr>
          <p:cNvPr id="26" name="Picture 25">
            <a:extLst>
              <a:ext uri="{FF2B5EF4-FFF2-40B4-BE49-F238E27FC236}">
                <a16:creationId xmlns:a16="http://schemas.microsoft.com/office/drawing/2014/main" id="{5BD0D379-AB35-4FC6-A32F-C57AD05DD07B}"/>
              </a:ext>
            </a:extLst>
          </p:cNvPr>
          <p:cNvPicPr>
            <a:picLocks noChangeAspect="1"/>
          </p:cNvPicPr>
          <p:nvPr/>
        </p:nvPicPr>
        <p:blipFill>
          <a:blip r:embed="rId5"/>
          <a:stretch>
            <a:fillRect/>
          </a:stretch>
        </p:blipFill>
        <p:spPr>
          <a:xfrm rot="711427">
            <a:off x="5513480" y="594204"/>
            <a:ext cx="2348705" cy="856640"/>
          </a:xfrm>
          <a:prstGeom prst="rect">
            <a:avLst/>
          </a:prstGeom>
        </p:spPr>
      </p:pic>
      <p:pic>
        <p:nvPicPr>
          <p:cNvPr id="27" name="Picture 26">
            <a:extLst>
              <a:ext uri="{FF2B5EF4-FFF2-40B4-BE49-F238E27FC236}">
                <a16:creationId xmlns:a16="http://schemas.microsoft.com/office/drawing/2014/main" id="{6BC9FCD5-8C61-407A-842A-EDC8D11074FA}"/>
              </a:ext>
            </a:extLst>
          </p:cNvPr>
          <p:cNvPicPr>
            <a:picLocks noChangeAspect="1"/>
          </p:cNvPicPr>
          <p:nvPr/>
        </p:nvPicPr>
        <p:blipFill>
          <a:blip r:embed="rId6"/>
          <a:stretch>
            <a:fillRect/>
          </a:stretch>
        </p:blipFill>
        <p:spPr>
          <a:xfrm>
            <a:off x="3922110" y="863746"/>
            <a:ext cx="1451733" cy="643447"/>
          </a:xfrm>
          <a:prstGeom prst="rect">
            <a:avLst/>
          </a:prstGeom>
        </p:spPr>
      </p:pic>
      <p:sp>
        <p:nvSpPr>
          <p:cNvPr id="28" name="TextBox 27">
            <a:extLst>
              <a:ext uri="{FF2B5EF4-FFF2-40B4-BE49-F238E27FC236}">
                <a16:creationId xmlns:a16="http://schemas.microsoft.com/office/drawing/2014/main" id="{3FB4AB2B-6620-499A-BCE1-12DB7319527A}"/>
              </a:ext>
            </a:extLst>
          </p:cNvPr>
          <p:cNvSpPr txBox="1"/>
          <p:nvPr/>
        </p:nvSpPr>
        <p:spPr>
          <a:xfrm>
            <a:off x="1430664" y="1622232"/>
            <a:ext cx="3205131" cy="1815882"/>
          </a:xfrm>
          <a:prstGeom prst="rect">
            <a:avLst/>
          </a:prstGeom>
          <a:noFill/>
        </p:spPr>
        <p:txBody>
          <a:bodyPr wrap="square" rtlCol="0">
            <a:spAutoFit/>
          </a:bodyPr>
          <a:lstStyle/>
          <a:p>
            <a:pPr algn="ctr"/>
            <a:r>
              <a:rPr lang="en-GB" sz="2400" b="1" dirty="0">
                <a:solidFill>
                  <a:schemeClr val="tx2">
                    <a:lumMod val="75000"/>
                  </a:schemeClr>
                </a:solidFill>
                <a:latin typeface="Leelawadee UI" panose="020B0502040204020203" pitchFamily="34" charset="-34"/>
                <a:cs typeface="Leelawadee UI" panose="020B0502040204020203" pitchFamily="34" charset="-34"/>
              </a:rPr>
              <a:t>Skim when you want to read something quickly to </a:t>
            </a:r>
            <a:r>
              <a:rPr lang="en-GB" sz="2400" b="1" u="sng" dirty="0">
                <a:solidFill>
                  <a:schemeClr val="tx2">
                    <a:lumMod val="75000"/>
                  </a:schemeClr>
                </a:solidFill>
                <a:latin typeface="Leelawadee UI" panose="020B0502040204020203" pitchFamily="34" charset="-34"/>
                <a:cs typeface="Leelawadee UI" panose="020B0502040204020203" pitchFamily="34" charset="-34"/>
              </a:rPr>
              <a:t>get the main ideas</a:t>
            </a:r>
          </a:p>
          <a:p>
            <a:r>
              <a:rPr lang="en-GB" sz="1600" dirty="0"/>
              <a:t> </a:t>
            </a:r>
          </a:p>
        </p:txBody>
      </p:sp>
      <p:sp>
        <p:nvSpPr>
          <p:cNvPr id="29" name="TextBox 28">
            <a:extLst>
              <a:ext uri="{FF2B5EF4-FFF2-40B4-BE49-F238E27FC236}">
                <a16:creationId xmlns:a16="http://schemas.microsoft.com/office/drawing/2014/main" id="{B62EBFCF-2EB0-4322-8218-635CD61A2E17}"/>
              </a:ext>
            </a:extLst>
          </p:cNvPr>
          <p:cNvSpPr txBox="1"/>
          <p:nvPr/>
        </p:nvSpPr>
        <p:spPr>
          <a:xfrm>
            <a:off x="4846452" y="1596911"/>
            <a:ext cx="3045521" cy="1908215"/>
          </a:xfrm>
          <a:prstGeom prst="rect">
            <a:avLst/>
          </a:prstGeom>
          <a:noFill/>
        </p:spPr>
        <p:txBody>
          <a:bodyPr wrap="square" rtlCol="0">
            <a:spAutoFit/>
          </a:bodyPr>
          <a:lstStyle/>
          <a:p>
            <a:pPr algn="ctr"/>
            <a:r>
              <a:rPr lang="en-GB" sz="2000" b="1" dirty="0">
                <a:solidFill>
                  <a:schemeClr val="tx2">
                    <a:lumMod val="75000"/>
                  </a:schemeClr>
                </a:solidFill>
                <a:latin typeface="Leelawadee UI" panose="020B0502040204020203" pitchFamily="34" charset="-34"/>
                <a:cs typeface="Leelawadee UI" panose="020B0502040204020203" pitchFamily="34" charset="-34"/>
              </a:rPr>
              <a:t>Scan something when you want to read something quickly to </a:t>
            </a:r>
            <a:r>
              <a:rPr lang="en-GB" sz="2000" b="1" u="sng" dirty="0">
                <a:solidFill>
                  <a:schemeClr val="tx2">
                    <a:lumMod val="75000"/>
                  </a:schemeClr>
                </a:solidFill>
                <a:latin typeface="Leelawadee UI" panose="020B0502040204020203" pitchFamily="34" charset="-34"/>
                <a:cs typeface="Leelawadee UI" panose="020B0502040204020203" pitchFamily="34" charset="-34"/>
              </a:rPr>
              <a:t>find a specific piece of information</a:t>
            </a:r>
          </a:p>
          <a:p>
            <a:pPr algn="r"/>
            <a:r>
              <a:rPr lang="en-GB" sz="1600" dirty="0"/>
              <a:t> </a:t>
            </a:r>
          </a:p>
        </p:txBody>
      </p:sp>
    </p:spTree>
    <p:extLst>
      <p:ext uri="{BB962C8B-B14F-4D97-AF65-F5344CB8AC3E}">
        <p14:creationId xmlns:p14="http://schemas.microsoft.com/office/powerpoint/2010/main" val="4237008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5690" y="328150"/>
            <a:ext cx="7886700" cy="810975"/>
          </a:xfrm>
        </p:spPr>
        <p:txBody>
          <a:bodyPr>
            <a:normAutofit fontScale="90000"/>
          </a:bodyPr>
          <a:lstStyle/>
          <a:p>
            <a:r>
              <a:rPr lang="en-US" sz="4800" b="1" dirty="0"/>
              <a:t>Finding and selecting information</a:t>
            </a:r>
            <a:endParaRPr lang="en-US" sz="49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6" name="Round Diagonal Corner Rectangle 5"/>
          <p:cNvSpPr/>
          <p:nvPr/>
        </p:nvSpPr>
        <p:spPr>
          <a:xfrm>
            <a:off x="639006" y="1098036"/>
            <a:ext cx="8236934" cy="934223"/>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is-IS" sz="2300" dirty="0"/>
              <a:t>Strategy two is </a:t>
            </a:r>
            <a:r>
              <a:rPr lang="is-IS" sz="2300" b="1" dirty="0"/>
              <a:t>highlighting and underlining.</a:t>
            </a:r>
          </a:p>
        </p:txBody>
      </p:sp>
      <p:sp>
        <p:nvSpPr>
          <p:cNvPr id="23" name="Subtitle 2">
            <a:extLst>
              <a:ext uri="{FF2B5EF4-FFF2-40B4-BE49-F238E27FC236}">
                <a16:creationId xmlns:a16="http://schemas.microsoft.com/office/drawing/2014/main" id="{FF70391C-7C38-4284-86AF-BC842D15AB6A}"/>
              </a:ext>
            </a:extLst>
          </p:cNvPr>
          <p:cNvSpPr txBox="1">
            <a:spLocks/>
          </p:cNvSpPr>
          <p:nvPr/>
        </p:nvSpPr>
        <p:spPr>
          <a:xfrm>
            <a:off x="866259" y="2421598"/>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a:p>
          <a:p>
            <a:pPr marL="0" indent="0">
              <a:buFont typeface="Arial" panose="020B0604020202020204" pitchFamily="34" charset="0"/>
              <a:buNone/>
            </a:pPr>
            <a:endParaRPr lang="en-US" sz="3200" dirty="0"/>
          </a:p>
        </p:txBody>
      </p:sp>
      <p:sp>
        <p:nvSpPr>
          <p:cNvPr id="29" name="TextBox 28">
            <a:extLst>
              <a:ext uri="{FF2B5EF4-FFF2-40B4-BE49-F238E27FC236}">
                <a16:creationId xmlns:a16="http://schemas.microsoft.com/office/drawing/2014/main" id="{B62EBFCF-2EB0-4322-8218-635CD61A2E17}"/>
              </a:ext>
            </a:extLst>
          </p:cNvPr>
          <p:cNvSpPr txBox="1"/>
          <p:nvPr/>
        </p:nvSpPr>
        <p:spPr>
          <a:xfrm rot="21265037">
            <a:off x="1120467" y="2493853"/>
            <a:ext cx="3062176" cy="954107"/>
          </a:xfrm>
          <a:prstGeom prst="rect">
            <a:avLst/>
          </a:prstGeom>
          <a:noFill/>
        </p:spPr>
        <p:txBody>
          <a:bodyPr wrap="square" rtlCol="0">
            <a:spAutoFit/>
          </a:bodyPr>
          <a:lstStyle/>
          <a:p>
            <a:pPr algn="ctr"/>
            <a:r>
              <a:rPr lang="en-GB" sz="2000" b="1" dirty="0">
                <a:solidFill>
                  <a:schemeClr val="tx2">
                    <a:lumMod val="75000"/>
                  </a:schemeClr>
                </a:solidFill>
                <a:latin typeface="Leelawadee UI" panose="020B0502040204020203" pitchFamily="34" charset="-34"/>
                <a:cs typeface="Leelawadee UI" panose="020B0502040204020203" pitchFamily="34" charset="-34"/>
              </a:rPr>
              <a:t>Scanning and highlighting</a:t>
            </a:r>
            <a:endParaRPr lang="en-GB" sz="2000" b="1" u="sng" dirty="0">
              <a:solidFill>
                <a:schemeClr val="tx2">
                  <a:lumMod val="75000"/>
                </a:schemeClr>
              </a:solidFill>
              <a:latin typeface="Leelawadee UI" panose="020B0502040204020203" pitchFamily="34" charset="-34"/>
              <a:cs typeface="Leelawadee UI" panose="020B0502040204020203" pitchFamily="34" charset="-34"/>
            </a:endParaRPr>
          </a:p>
          <a:p>
            <a:pPr algn="r"/>
            <a:r>
              <a:rPr lang="en-GB" sz="1600" dirty="0"/>
              <a:t> </a:t>
            </a:r>
          </a:p>
        </p:txBody>
      </p:sp>
      <p:pic>
        <p:nvPicPr>
          <p:cNvPr id="2050" name="Picture 2" descr="Image result for paper clipart">
            <a:hlinkClick r:id="rId3"/>
            <a:extLst>
              <a:ext uri="{FF2B5EF4-FFF2-40B4-BE49-F238E27FC236}">
                <a16:creationId xmlns:a16="http://schemas.microsoft.com/office/drawing/2014/main" id="{42119BF7-43C3-4A3E-A3E4-FCBFBA7FAF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202649">
            <a:off x="1077858" y="2427559"/>
            <a:ext cx="2895600" cy="360997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5DE8AE6-DC96-401D-9339-6BFD727D3B4B}"/>
              </a:ext>
            </a:extLst>
          </p:cNvPr>
          <p:cNvSpPr txBox="1"/>
          <p:nvPr/>
        </p:nvSpPr>
        <p:spPr>
          <a:xfrm rot="21265037">
            <a:off x="1559675" y="3644709"/>
            <a:ext cx="2363746" cy="307777"/>
          </a:xfrm>
          <a:prstGeom prst="rect">
            <a:avLst/>
          </a:prstGeom>
          <a:noFill/>
        </p:spPr>
        <p:txBody>
          <a:bodyPr wrap="square" rtlCol="0">
            <a:spAutoFit/>
          </a:bodyPr>
          <a:lstStyle/>
          <a:p>
            <a:pPr algn="ctr"/>
            <a:r>
              <a:rPr lang="en-GB" sz="1400" b="1" dirty="0">
                <a:solidFill>
                  <a:schemeClr val="tx2">
                    <a:lumMod val="75000"/>
                  </a:schemeClr>
                </a:solidFill>
                <a:latin typeface="Leelawadee UI" panose="020B0502040204020203" pitchFamily="34" charset="-34"/>
                <a:cs typeface="Leelawadee UI" panose="020B0502040204020203" pitchFamily="34" charset="-34"/>
              </a:rPr>
              <a:t>Blah blah blah blah blah</a:t>
            </a:r>
            <a:r>
              <a:rPr lang="en-GB" sz="1400" dirty="0"/>
              <a:t> </a:t>
            </a:r>
          </a:p>
        </p:txBody>
      </p:sp>
      <p:sp>
        <p:nvSpPr>
          <p:cNvPr id="14" name="TextBox 13">
            <a:extLst>
              <a:ext uri="{FF2B5EF4-FFF2-40B4-BE49-F238E27FC236}">
                <a16:creationId xmlns:a16="http://schemas.microsoft.com/office/drawing/2014/main" id="{1909DB32-3FB0-4CC4-945D-6F6C9101EE66}"/>
              </a:ext>
            </a:extLst>
          </p:cNvPr>
          <p:cNvSpPr txBox="1"/>
          <p:nvPr/>
        </p:nvSpPr>
        <p:spPr>
          <a:xfrm rot="21265037">
            <a:off x="1644739" y="4373939"/>
            <a:ext cx="2363746" cy="307777"/>
          </a:xfrm>
          <a:prstGeom prst="rect">
            <a:avLst/>
          </a:prstGeom>
          <a:noFill/>
        </p:spPr>
        <p:txBody>
          <a:bodyPr wrap="square" rtlCol="0">
            <a:spAutoFit/>
          </a:bodyPr>
          <a:lstStyle/>
          <a:p>
            <a:pPr algn="ctr"/>
            <a:r>
              <a:rPr lang="en-GB" sz="1400" b="1" dirty="0">
                <a:solidFill>
                  <a:schemeClr val="tx2">
                    <a:lumMod val="75000"/>
                  </a:schemeClr>
                </a:solidFill>
                <a:latin typeface="Leelawadee UI" panose="020B0502040204020203" pitchFamily="34" charset="-34"/>
                <a:cs typeface="Leelawadee UI" panose="020B0502040204020203" pitchFamily="34" charset="-34"/>
              </a:rPr>
              <a:t>blah blah blah blah blah</a:t>
            </a:r>
            <a:r>
              <a:rPr lang="en-GB" sz="1400" dirty="0"/>
              <a:t> </a:t>
            </a:r>
          </a:p>
        </p:txBody>
      </p:sp>
      <p:sp>
        <p:nvSpPr>
          <p:cNvPr id="15" name="TextBox 14">
            <a:extLst>
              <a:ext uri="{FF2B5EF4-FFF2-40B4-BE49-F238E27FC236}">
                <a16:creationId xmlns:a16="http://schemas.microsoft.com/office/drawing/2014/main" id="{94184948-05EF-4C89-8566-A33EB4A658C0}"/>
              </a:ext>
            </a:extLst>
          </p:cNvPr>
          <p:cNvSpPr txBox="1"/>
          <p:nvPr/>
        </p:nvSpPr>
        <p:spPr>
          <a:xfrm rot="21265037">
            <a:off x="1733341" y="5143029"/>
            <a:ext cx="2363746" cy="307777"/>
          </a:xfrm>
          <a:prstGeom prst="rect">
            <a:avLst/>
          </a:prstGeom>
          <a:noFill/>
        </p:spPr>
        <p:txBody>
          <a:bodyPr wrap="square" rtlCol="0">
            <a:spAutoFit/>
          </a:bodyPr>
          <a:lstStyle/>
          <a:p>
            <a:pPr algn="ctr"/>
            <a:r>
              <a:rPr lang="en-GB" sz="1400" b="1" dirty="0">
                <a:solidFill>
                  <a:schemeClr val="tx2">
                    <a:lumMod val="75000"/>
                  </a:schemeClr>
                </a:solidFill>
                <a:latin typeface="Leelawadee UI" panose="020B0502040204020203" pitchFamily="34" charset="-34"/>
                <a:cs typeface="Leelawadee UI" panose="020B0502040204020203" pitchFamily="34" charset="-34"/>
              </a:rPr>
              <a:t>blah blah blah blah blah</a:t>
            </a:r>
            <a:r>
              <a:rPr lang="en-GB" sz="1400" dirty="0"/>
              <a:t> </a:t>
            </a:r>
          </a:p>
        </p:txBody>
      </p:sp>
      <p:sp>
        <p:nvSpPr>
          <p:cNvPr id="16" name="TextBox 15">
            <a:extLst>
              <a:ext uri="{FF2B5EF4-FFF2-40B4-BE49-F238E27FC236}">
                <a16:creationId xmlns:a16="http://schemas.microsoft.com/office/drawing/2014/main" id="{070FBAB3-5CC5-49D0-B349-7150C002490F}"/>
              </a:ext>
            </a:extLst>
          </p:cNvPr>
          <p:cNvSpPr txBox="1"/>
          <p:nvPr/>
        </p:nvSpPr>
        <p:spPr>
          <a:xfrm rot="21265037">
            <a:off x="1694349" y="4774429"/>
            <a:ext cx="2363746" cy="307777"/>
          </a:xfrm>
          <a:prstGeom prst="rect">
            <a:avLst/>
          </a:prstGeom>
          <a:noFill/>
        </p:spPr>
        <p:txBody>
          <a:bodyPr wrap="square" rtlCol="0">
            <a:spAutoFit/>
          </a:bodyPr>
          <a:lstStyle/>
          <a:p>
            <a:pPr algn="ctr"/>
            <a:r>
              <a:rPr lang="en-GB" sz="1400" b="1" dirty="0">
                <a:solidFill>
                  <a:schemeClr val="tx2">
                    <a:lumMod val="75000"/>
                  </a:schemeClr>
                </a:solidFill>
                <a:latin typeface="Leelawadee UI" panose="020B0502040204020203" pitchFamily="34" charset="-34"/>
                <a:cs typeface="Leelawadee UI" panose="020B0502040204020203" pitchFamily="34" charset="-34"/>
              </a:rPr>
              <a:t>blah</a:t>
            </a:r>
            <a:r>
              <a:rPr lang="en-GB" sz="1400" b="1" dirty="0">
                <a:solidFill>
                  <a:schemeClr val="tx2">
                    <a:lumMod val="75000"/>
                  </a:schemeClr>
                </a:solidFill>
                <a:highlight>
                  <a:srgbClr val="FFFF00"/>
                </a:highlight>
                <a:latin typeface="Leelawadee UI" panose="020B0502040204020203" pitchFamily="34" charset="-34"/>
                <a:cs typeface="Leelawadee UI" panose="020B0502040204020203" pitchFamily="34" charset="-34"/>
              </a:rPr>
              <a:t> important </a:t>
            </a:r>
            <a:r>
              <a:rPr lang="en-GB" sz="1400" b="1" dirty="0">
                <a:solidFill>
                  <a:schemeClr val="tx2">
                    <a:lumMod val="75000"/>
                  </a:schemeClr>
                </a:solidFill>
                <a:latin typeface="Leelawadee UI" panose="020B0502040204020203" pitchFamily="34" charset="-34"/>
                <a:cs typeface="Leelawadee UI" panose="020B0502040204020203" pitchFamily="34" charset="-34"/>
              </a:rPr>
              <a:t>blah blah</a:t>
            </a:r>
            <a:r>
              <a:rPr lang="en-GB" sz="1400" dirty="0"/>
              <a:t> </a:t>
            </a:r>
          </a:p>
        </p:txBody>
      </p:sp>
      <p:sp>
        <p:nvSpPr>
          <p:cNvPr id="17" name="TextBox 16">
            <a:extLst>
              <a:ext uri="{FF2B5EF4-FFF2-40B4-BE49-F238E27FC236}">
                <a16:creationId xmlns:a16="http://schemas.microsoft.com/office/drawing/2014/main" id="{75D85F9D-1DAC-40FE-8218-CCD03728A23E}"/>
              </a:ext>
            </a:extLst>
          </p:cNvPr>
          <p:cNvSpPr txBox="1"/>
          <p:nvPr/>
        </p:nvSpPr>
        <p:spPr>
          <a:xfrm rot="21265037">
            <a:off x="1594912" y="4013309"/>
            <a:ext cx="2363746" cy="307777"/>
          </a:xfrm>
          <a:prstGeom prst="rect">
            <a:avLst/>
          </a:prstGeom>
          <a:noFill/>
        </p:spPr>
        <p:txBody>
          <a:bodyPr wrap="square" rtlCol="0">
            <a:spAutoFit/>
          </a:bodyPr>
          <a:lstStyle/>
          <a:p>
            <a:pPr algn="ctr"/>
            <a:r>
              <a:rPr lang="en-GB" sz="1400" b="1" u="sng" dirty="0">
                <a:solidFill>
                  <a:schemeClr val="tx2">
                    <a:lumMod val="75000"/>
                  </a:schemeClr>
                </a:solidFill>
                <a:latin typeface="Leelawadee UI" panose="020B0502040204020203" pitchFamily="34" charset="-34"/>
                <a:cs typeface="Leelawadee UI" panose="020B0502040204020203" pitchFamily="34" charset="-34"/>
              </a:rPr>
              <a:t>important </a:t>
            </a:r>
            <a:r>
              <a:rPr lang="en-GB" sz="1400" b="1" dirty="0">
                <a:solidFill>
                  <a:schemeClr val="tx2">
                    <a:lumMod val="75000"/>
                  </a:schemeClr>
                </a:solidFill>
                <a:latin typeface="Leelawadee UI" panose="020B0502040204020203" pitchFamily="34" charset="-34"/>
                <a:cs typeface="Leelawadee UI" panose="020B0502040204020203" pitchFamily="34" charset="-34"/>
              </a:rPr>
              <a:t>blah blah blah</a:t>
            </a:r>
            <a:r>
              <a:rPr lang="en-GB" sz="1400" dirty="0"/>
              <a:t> </a:t>
            </a:r>
          </a:p>
        </p:txBody>
      </p:sp>
      <p:pic>
        <p:nvPicPr>
          <p:cNvPr id="4" name="Picture 3">
            <a:extLst>
              <a:ext uri="{FF2B5EF4-FFF2-40B4-BE49-F238E27FC236}">
                <a16:creationId xmlns:a16="http://schemas.microsoft.com/office/drawing/2014/main" id="{7EF3DDC6-8277-4921-90DB-DAA951090CF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811" b="95984" l="7882" r="94089">
                        <a14:foregroundMark x1="7882" y1="95984" x2="15271" y2="91566"/>
                        <a14:foregroundMark x1="84236" y1="18474" x2="94581" y2="18072"/>
                        <a14:foregroundMark x1="80296" y1="12450" x2="78818" y2="8434"/>
                        <a14:foregroundMark x1="73892" y1="9639" x2="77340" y2="2811"/>
                      </a14:backgroundRemoval>
                    </a14:imgEffect>
                  </a14:imgLayer>
                </a14:imgProps>
              </a:ext>
            </a:extLst>
          </a:blip>
          <a:stretch>
            <a:fillRect/>
          </a:stretch>
        </p:blipFill>
        <p:spPr>
          <a:xfrm>
            <a:off x="2948339" y="3407996"/>
            <a:ext cx="1158113" cy="1420542"/>
          </a:xfrm>
          <a:prstGeom prst="rect">
            <a:avLst/>
          </a:prstGeom>
        </p:spPr>
      </p:pic>
      <p:sp>
        <p:nvSpPr>
          <p:cNvPr id="19" name="TextBox 18">
            <a:extLst>
              <a:ext uri="{FF2B5EF4-FFF2-40B4-BE49-F238E27FC236}">
                <a16:creationId xmlns:a16="http://schemas.microsoft.com/office/drawing/2014/main" id="{B79EC1E2-6913-4E8C-8000-1B3A2F8550C6}"/>
              </a:ext>
            </a:extLst>
          </p:cNvPr>
          <p:cNvSpPr txBox="1"/>
          <p:nvPr/>
        </p:nvSpPr>
        <p:spPr>
          <a:xfrm>
            <a:off x="4757473" y="2678274"/>
            <a:ext cx="3727251" cy="3108543"/>
          </a:xfrm>
          <a:prstGeom prst="rect">
            <a:avLst/>
          </a:prstGeom>
          <a:noFill/>
        </p:spPr>
        <p:txBody>
          <a:bodyPr wrap="square" rtlCol="0">
            <a:spAutoFit/>
          </a:bodyPr>
          <a:lstStyle/>
          <a:p>
            <a:pPr algn="ctr"/>
            <a:r>
              <a:rPr lang="en-GB" sz="2800" b="1" dirty="0">
                <a:solidFill>
                  <a:schemeClr val="tx2">
                    <a:lumMod val="75000"/>
                  </a:schemeClr>
                </a:solidFill>
                <a:latin typeface="Leelawadee UI" panose="020B0502040204020203" pitchFamily="34" charset="-34"/>
                <a:cs typeface="Leelawadee UI" panose="020B0502040204020203" pitchFamily="34" charset="-34"/>
              </a:rPr>
              <a:t>When skimming and scanning, using a </a:t>
            </a:r>
            <a:r>
              <a:rPr lang="en-GB" sz="2800" b="1" dirty="0">
                <a:solidFill>
                  <a:schemeClr val="tx2">
                    <a:lumMod val="75000"/>
                  </a:schemeClr>
                </a:solidFill>
                <a:highlight>
                  <a:srgbClr val="FFFF00"/>
                </a:highlight>
                <a:latin typeface="Leelawadee UI" panose="020B0502040204020203" pitchFamily="34" charset="-34"/>
                <a:cs typeface="Leelawadee UI" panose="020B0502040204020203" pitchFamily="34" charset="-34"/>
              </a:rPr>
              <a:t>highlighter</a:t>
            </a:r>
            <a:r>
              <a:rPr lang="en-GB" sz="2800" b="1" dirty="0">
                <a:solidFill>
                  <a:schemeClr val="tx2">
                    <a:lumMod val="75000"/>
                  </a:schemeClr>
                </a:solidFill>
                <a:latin typeface="Leelawadee UI" panose="020B0502040204020203" pitchFamily="34" charset="-34"/>
                <a:cs typeface="Leelawadee UI" panose="020B0502040204020203" pitchFamily="34" charset="-34"/>
              </a:rPr>
              <a:t> or </a:t>
            </a:r>
            <a:r>
              <a:rPr lang="en-GB" sz="2800" b="1" u="sng" dirty="0">
                <a:solidFill>
                  <a:schemeClr val="tx2">
                    <a:lumMod val="75000"/>
                  </a:schemeClr>
                </a:solidFill>
                <a:latin typeface="Leelawadee UI" panose="020B0502040204020203" pitchFamily="34" charset="-34"/>
                <a:cs typeface="Leelawadee UI" panose="020B0502040204020203" pitchFamily="34" charset="-34"/>
              </a:rPr>
              <a:t>underlining</a:t>
            </a:r>
            <a:r>
              <a:rPr lang="en-GB" sz="2800" b="1" dirty="0">
                <a:solidFill>
                  <a:schemeClr val="tx2">
                    <a:lumMod val="75000"/>
                  </a:schemeClr>
                </a:solidFill>
                <a:latin typeface="Leelawadee UI" panose="020B0502040204020203" pitchFamily="34" charset="-34"/>
                <a:cs typeface="Leelawadee UI" panose="020B0502040204020203" pitchFamily="34" charset="-34"/>
              </a:rPr>
              <a:t> what you find can help you select information.</a:t>
            </a:r>
            <a:endParaRPr lang="en-GB" dirty="0"/>
          </a:p>
        </p:txBody>
      </p:sp>
    </p:spTree>
    <p:extLst>
      <p:ext uri="{BB962C8B-B14F-4D97-AF65-F5344CB8AC3E}">
        <p14:creationId xmlns:p14="http://schemas.microsoft.com/office/powerpoint/2010/main" val="38286930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D9623EBC-B319-4E1C-89F3-604D01FE5C74}"/>
              </a:ext>
            </a:extLst>
          </p:cNvPr>
          <p:cNvPicPr>
            <a:picLocks noChangeAspect="1"/>
          </p:cNvPicPr>
          <p:nvPr/>
        </p:nvPicPr>
        <p:blipFill>
          <a:blip r:embed="rId2"/>
          <a:stretch>
            <a:fillRect/>
          </a:stretch>
        </p:blipFill>
        <p:spPr>
          <a:xfrm>
            <a:off x="6599617" y="3468209"/>
            <a:ext cx="2400000" cy="1350000"/>
          </a:xfrm>
          <a:prstGeom prst="rect">
            <a:avLst/>
          </a:prstGeom>
        </p:spPr>
      </p:pic>
      <p:sp>
        <p:nvSpPr>
          <p:cNvPr id="2" name="Title 1"/>
          <p:cNvSpPr>
            <a:spLocks noGrp="1"/>
          </p:cNvSpPr>
          <p:nvPr>
            <p:ph type="title"/>
          </p:nvPr>
        </p:nvSpPr>
        <p:spPr>
          <a:xfrm>
            <a:off x="565690" y="328150"/>
            <a:ext cx="7886700" cy="1325563"/>
          </a:xfrm>
        </p:spPr>
        <p:txBody>
          <a:bodyPr>
            <a:normAutofit fontScale="90000"/>
          </a:bodyPr>
          <a:lstStyle/>
          <a:p>
            <a:r>
              <a:rPr lang="en-US" sz="4800" b="1" dirty="0"/>
              <a:t>Finding and selecting evidence from a text using quotations</a:t>
            </a:r>
            <a:endParaRPr lang="en-US" sz="4900"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5" name="Round Diagonal Corner Rectangle 4"/>
          <p:cNvSpPr/>
          <p:nvPr/>
        </p:nvSpPr>
        <p:spPr>
          <a:xfrm>
            <a:off x="565690" y="4965404"/>
            <a:ext cx="8236934" cy="1559275"/>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2400" b="1" dirty="0"/>
              <a:t>A quotation is a group of exact words taken from a text. If you ever use a writer’s words, that are not your own, then you are quoting. Always use quotation marks – ‘quotation’</a:t>
            </a:r>
            <a:endParaRPr lang="is-IS" sz="2400" dirty="0"/>
          </a:p>
        </p:txBody>
      </p:sp>
      <p:sp>
        <p:nvSpPr>
          <p:cNvPr id="6" name="Round Diagonal Corner Rectangle 5"/>
          <p:cNvSpPr/>
          <p:nvPr/>
        </p:nvSpPr>
        <p:spPr>
          <a:xfrm>
            <a:off x="565690" y="1790052"/>
            <a:ext cx="6154087" cy="2987942"/>
          </a:xfrm>
          <a:prstGeom prst="round2DiagRect">
            <a:avLst>
              <a:gd name="adj1" fmla="val 0"/>
              <a:gd name="adj2" fmla="val 12869"/>
            </a:avLst>
          </a:prstGeom>
          <a:ln w="38100">
            <a:solidFill>
              <a:schemeClr val="accent4"/>
            </a:solidFill>
          </a:ln>
        </p:spPr>
        <p:style>
          <a:lnRef idx="2">
            <a:schemeClr val="accent5"/>
          </a:lnRef>
          <a:fillRef idx="1">
            <a:schemeClr val="lt1"/>
          </a:fillRef>
          <a:effectRef idx="0">
            <a:schemeClr val="accent5"/>
          </a:effectRef>
          <a:fontRef idx="minor">
            <a:schemeClr val="dk1"/>
          </a:fontRef>
        </p:style>
        <p:txBody>
          <a:bodyPr rtlCol="0" anchor="ctr"/>
          <a:lstStyle/>
          <a:p>
            <a:r>
              <a:rPr lang="en-GB" sz="2400" dirty="0"/>
              <a:t>One way you can be asked to show that you understand a text is by writing </a:t>
            </a:r>
            <a:r>
              <a:rPr lang="en-GB" sz="2400" b="1" dirty="0"/>
              <a:t>in your own words.</a:t>
            </a:r>
          </a:p>
          <a:p>
            <a:endParaRPr lang="en-GB" sz="2400" dirty="0"/>
          </a:p>
          <a:p>
            <a:r>
              <a:rPr lang="en-GB" sz="2400" dirty="0"/>
              <a:t>Another way to show your understanding is to find and select evidence in the form of </a:t>
            </a:r>
            <a:r>
              <a:rPr lang="en-GB" sz="2400" b="1" dirty="0"/>
              <a:t>quotations. </a:t>
            </a:r>
            <a:endParaRPr lang="is-IS" sz="2400" b="1" dirty="0"/>
          </a:p>
        </p:txBody>
      </p:sp>
      <p:pic>
        <p:nvPicPr>
          <p:cNvPr id="8" name="Picture 7">
            <a:extLst>
              <a:ext uri="{FF2B5EF4-FFF2-40B4-BE49-F238E27FC236}">
                <a16:creationId xmlns:a16="http://schemas.microsoft.com/office/drawing/2014/main" id="{56D5C095-4A13-43C3-AEC8-6F633F293854}"/>
              </a:ext>
            </a:extLst>
          </p:cNvPr>
          <p:cNvPicPr>
            <a:picLocks noChangeAspect="1"/>
          </p:cNvPicPr>
          <p:nvPr/>
        </p:nvPicPr>
        <p:blipFill>
          <a:blip r:embed="rId3"/>
          <a:stretch>
            <a:fillRect/>
          </a:stretch>
        </p:blipFill>
        <p:spPr>
          <a:xfrm>
            <a:off x="6959900" y="1601365"/>
            <a:ext cx="1679434" cy="1679434"/>
          </a:xfrm>
          <a:prstGeom prst="rect">
            <a:avLst/>
          </a:prstGeom>
        </p:spPr>
      </p:pic>
    </p:spTree>
    <p:extLst>
      <p:ext uri="{BB962C8B-B14F-4D97-AF65-F5344CB8AC3E}">
        <p14:creationId xmlns:p14="http://schemas.microsoft.com/office/powerpoint/2010/main" val="31894573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A1097FC-68C4-4331-AB99-D91F06AE1F91}"/>
              </a:ext>
            </a:extLst>
          </p:cNvPr>
          <p:cNvPicPr>
            <a:picLocks noChangeAspect="1"/>
          </p:cNvPicPr>
          <p:nvPr/>
        </p:nvPicPr>
        <p:blipFill>
          <a:blip r:embed="rId3"/>
          <a:stretch>
            <a:fillRect/>
          </a:stretch>
        </p:blipFill>
        <p:spPr>
          <a:xfrm>
            <a:off x="4031977" y="139173"/>
            <a:ext cx="2667000" cy="1943100"/>
          </a:xfrm>
          <a:prstGeom prst="rect">
            <a:avLst/>
          </a:prstGeom>
        </p:spPr>
      </p:pic>
      <p:pic>
        <p:nvPicPr>
          <p:cNvPr id="4" name="Picture 3"/>
          <p:cNvPicPr>
            <a:picLocks noChangeAspect="1"/>
          </p:cNvPicPr>
          <p:nvPr/>
        </p:nvPicPr>
        <p:blipFill>
          <a:blip r:embed="rId4"/>
          <a:stretch>
            <a:fillRect/>
          </a:stretch>
        </p:blipFill>
        <p:spPr>
          <a:xfrm>
            <a:off x="6786535" y="-634199"/>
            <a:ext cx="2892155" cy="1924697"/>
          </a:xfrm>
          <a:prstGeom prst="rect">
            <a:avLst/>
          </a:prstGeom>
        </p:spPr>
      </p:pic>
      <p:sp>
        <p:nvSpPr>
          <p:cNvPr id="2" name="Title 1"/>
          <p:cNvSpPr>
            <a:spLocks noGrp="1"/>
          </p:cNvSpPr>
          <p:nvPr>
            <p:ph type="title"/>
          </p:nvPr>
        </p:nvSpPr>
        <p:spPr>
          <a:xfrm>
            <a:off x="538394" y="342280"/>
            <a:ext cx="7886700" cy="810975"/>
          </a:xfrm>
        </p:spPr>
        <p:txBody>
          <a:bodyPr>
            <a:normAutofit/>
          </a:bodyPr>
          <a:lstStyle/>
          <a:p>
            <a:r>
              <a:rPr lang="en-US" sz="4000" b="1" dirty="0"/>
              <a:t>Let’s practice </a:t>
            </a:r>
            <a:endParaRPr lang="en-US" b="1" dirty="0"/>
          </a:p>
        </p:txBody>
      </p:sp>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5" name="Round Diagonal Corner Rectangle 4"/>
          <p:cNvSpPr/>
          <p:nvPr/>
        </p:nvSpPr>
        <p:spPr>
          <a:xfrm>
            <a:off x="577517" y="1363691"/>
            <a:ext cx="8236934" cy="5217862"/>
          </a:xfrm>
          <a:prstGeom prst="round2DiagRect">
            <a:avLst>
              <a:gd name="adj1" fmla="val 11655"/>
              <a:gd name="adj2" fmla="val 0"/>
            </a:avLst>
          </a:prstGeom>
          <a:ln w="38100"/>
        </p:spPr>
        <p:style>
          <a:lnRef idx="2">
            <a:schemeClr val="accent5"/>
          </a:lnRef>
          <a:fillRef idx="1">
            <a:schemeClr val="lt1"/>
          </a:fillRef>
          <a:effectRef idx="0">
            <a:schemeClr val="accent5"/>
          </a:effectRef>
          <a:fontRef idx="minor">
            <a:schemeClr val="dk1"/>
          </a:fontRef>
        </p:style>
        <p:txBody>
          <a:bodyPr rtlCol="0" anchor="ctr"/>
          <a:lstStyle/>
          <a:p>
            <a:r>
              <a:rPr lang="en-US" sz="2400" b="1" dirty="0"/>
              <a:t>You will be given the ‘Dolphin’ extract. Skim and scan, </a:t>
            </a:r>
            <a:r>
              <a:rPr lang="en-US" sz="2400" b="1" dirty="0">
                <a:highlight>
                  <a:srgbClr val="FFFF00"/>
                </a:highlight>
              </a:rPr>
              <a:t>highlight</a:t>
            </a:r>
            <a:r>
              <a:rPr lang="en-US" sz="2400" b="1" dirty="0"/>
              <a:t> and </a:t>
            </a:r>
            <a:r>
              <a:rPr lang="en-US" sz="2400" b="1" u="sng" dirty="0"/>
              <a:t>underline</a:t>
            </a:r>
            <a:r>
              <a:rPr lang="en-US" sz="2400" b="1" dirty="0"/>
              <a:t>, to answer these questions.</a:t>
            </a:r>
          </a:p>
          <a:p>
            <a:endParaRPr lang="en-US" sz="2000" b="1" dirty="0"/>
          </a:p>
          <a:p>
            <a:pPr marL="457200" indent="-457200">
              <a:buAutoNum type="arabicPeriod"/>
            </a:pPr>
            <a:r>
              <a:rPr lang="en-US" sz="2000" dirty="0"/>
              <a:t>Select a quotation in the </a:t>
            </a:r>
            <a:r>
              <a:rPr lang="en-US" sz="2000" b="1" dirty="0"/>
              <a:t>first paragraph </a:t>
            </a:r>
            <a:r>
              <a:rPr lang="en-US" sz="2000" dirty="0"/>
              <a:t>that shows that sea fans take a long time to grow. (1)</a:t>
            </a:r>
          </a:p>
          <a:p>
            <a:pPr marL="457200" indent="-457200">
              <a:buAutoNum type="arabicPeriod"/>
            </a:pPr>
            <a:r>
              <a:rPr lang="en-US" sz="2000" dirty="0"/>
              <a:t>Find evidence in the </a:t>
            </a:r>
            <a:r>
              <a:rPr lang="en-US" sz="2000" b="1" dirty="0"/>
              <a:t>first paragraph </a:t>
            </a:r>
            <a:r>
              <a:rPr lang="en-US" sz="2000" dirty="0"/>
              <a:t>to prove that </a:t>
            </a:r>
            <a:r>
              <a:rPr lang="en-US" sz="2000" dirty="0" err="1"/>
              <a:t>Krestovnikoff</a:t>
            </a:r>
            <a:r>
              <a:rPr lang="en-US" sz="2000" dirty="0"/>
              <a:t> found the sea fan interesting. (1)</a:t>
            </a:r>
          </a:p>
          <a:p>
            <a:pPr marL="457200" indent="-457200">
              <a:buAutoNum type="arabicPeriod"/>
            </a:pPr>
            <a:r>
              <a:rPr lang="en-US" sz="2000" dirty="0"/>
              <a:t>Find the expression in the </a:t>
            </a:r>
            <a:r>
              <a:rPr lang="en-US" sz="2000" b="1" dirty="0"/>
              <a:t>second paragraph </a:t>
            </a:r>
            <a:r>
              <a:rPr lang="en-US" sz="2000" dirty="0"/>
              <a:t>that explains why she could see the dolphin well. (1)</a:t>
            </a:r>
          </a:p>
          <a:p>
            <a:pPr marL="457200" indent="-457200">
              <a:buAutoNum type="arabicPeriod"/>
            </a:pPr>
            <a:r>
              <a:rPr lang="en-US" sz="2000" dirty="0"/>
              <a:t>Quote the words in </a:t>
            </a:r>
            <a:r>
              <a:rPr lang="en-US" sz="2000" b="1" dirty="0"/>
              <a:t>paragraph four</a:t>
            </a:r>
            <a:r>
              <a:rPr lang="en-US" sz="2000" dirty="0"/>
              <a:t> that shows the writer had very little time to decide what to do. (1)</a:t>
            </a:r>
          </a:p>
          <a:p>
            <a:pPr marL="457200" indent="-457200">
              <a:buAutoNum type="arabicPeriod"/>
            </a:pPr>
            <a:r>
              <a:rPr lang="en-US" sz="2000" dirty="0"/>
              <a:t>Write down a phrase from </a:t>
            </a:r>
            <a:r>
              <a:rPr lang="en-US" sz="2000" b="1" dirty="0"/>
              <a:t>paragraph four </a:t>
            </a:r>
            <a:r>
              <a:rPr lang="en-US" sz="2000" dirty="0"/>
              <a:t>that explains why it is unusual to see a dolphin alone. (1)</a:t>
            </a:r>
          </a:p>
          <a:p>
            <a:pPr marL="457200" indent="-457200">
              <a:buAutoNum type="arabicPeriod"/>
            </a:pPr>
            <a:r>
              <a:rPr lang="en-US" sz="2000" dirty="0"/>
              <a:t>Identify two separate words in the </a:t>
            </a:r>
            <a:r>
              <a:rPr lang="en-US" sz="2000" b="1" dirty="0"/>
              <a:t>fifth paragraph </a:t>
            </a:r>
            <a:r>
              <a:rPr lang="en-US" sz="2000" dirty="0"/>
              <a:t>that show that the dolphin was not at all shy.</a:t>
            </a:r>
            <a:r>
              <a:rPr lang="en-US" sz="2000" b="1" dirty="0"/>
              <a:t> </a:t>
            </a:r>
            <a:r>
              <a:rPr lang="en-US" sz="2000" dirty="0"/>
              <a:t>(2)</a:t>
            </a:r>
          </a:p>
        </p:txBody>
      </p:sp>
    </p:spTree>
    <p:extLst>
      <p:ext uri="{BB962C8B-B14F-4D97-AF65-F5344CB8AC3E}">
        <p14:creationId xmlns:p14="http://schemas.microsoft.com/office/powerpoint/2010/main" val="29403175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idx="1"/>
          </p:nvPr>
        </p:nvSpPr>
        <p:spPr>
          <a:xfrm>
            <a:off x="752634" y="1841123"/>
            <a:ext cx="7886700" cy="4351338"/>
          </a:xfrm>
        </p:spPr>
        <p:txBody>
          <a:bodyPr>
            <a:normAutofit/>
          </a:bodyPr>
          <a:lstStyle/>
          <a:p>
            <a:pPr marL="0" indent="0">
              <a:buNone/>
            </a:pPr>
            <a:endParaRPr lang="en-US" sz="2800" dirty="0"/>
          </a:p>
          <a:p>
            <a:pPr marL="0" indent="0">
              <a:buNone/>
            </a:pPr>
            <a:endParaRPr lang="en-US" sz="3200" dirty="0"/>
          </a:p>
        </p:txBody>
      </p:sp>
      <p:sp>
        <p:nvSpPr>
          <p:cNvPr id="7" name="Title 6">
            <a:extLst>
              <a:ext uri="{FF2B5EF4-FFF2-40B4-BE49-F238E27FC236}">
                <a16:creationId xmlns:a16="http://schemas.microsoft.com/office/drawing/2014/main" id="{FEC05E79-AB6F-4B8F-B522-ADE98C49553C}"/>
              </a:ext>
            </a:extLst>
          </p:cNvPr>
          <p:cNvSpPr>
            <a:spLocks noGrp="1"/>
          </p:cNvSpPr>
          <p:nvPr>
            <p:ph type="title"/>
          </p:nvPr>
        </p:nvSpPr>
        <p:spPr>
          <a:xfrm>
            <a:off x="148856" y="205638"/>
            <a:ext cx="8803758" cy="6492874"/>
          </a:xfrm>
        </p:spPr>
        <p:txBody>
          <a:bodyPr>
            <a:normAutofit fontScale="90000"/>
          </a:bodyPr>
          <a:lstStyle/>
          <a:p>
            <a:r>
              <a:rPr lang="en-GB" sz="2000" b="1" dirty="0"/>
              <a:t>Dolphin</a:t>
            </a:r>
            <a:br>
              <a:rPr lang="en-GB" sz="2000" b="1" dirty="0"/>
            </a:br>
            <a:br>
              <a:rPr lang="en-GB" sz="2000" b="1" dirty="0"/>
            </a:br>
            <a:r>
              <a:rPr lang="en-GB" sz="2000" b="1" dirty="0"/>
              <a:t>I was filming for </a:t>
            </a:r>
            <a:r>
              <a:rPr lang="en-GB" sz="2000" b="1" i="1" dirty="0"/>
              <a:t>The One Show </a:t>
            </a:r>
            <a:r>
              <a:rPr lang="en-GB" sz="2000" b="1" dirty="0"/>
              <a:t>at Falmouth, from a shipwreck called </a:t>
            </a:r>
            <a:r>
              <a:rPr lang="en-GB" sz="2000" b="1" i="1" dirty="0"/>
              <a:t>The</a:t>
            </a:r>
            <a:r>
              <a:rPr lang="en-GB" sz="2000" b="1" dirty="0"/>
              <a:t> </a:t>
            </a:r>
            <a:r>
              <a:rPr lang="en-GB" sz="2000" b="1" i="1" dirty="0"/>
              <a:t>Volnay</a:t>
            </a:r>
            <a:r>
              <a:rPr lang="en-GB" sz="2000" b="1" dirty="0"/>
              <a:t>. The piece was going to be about life after a shipwreck – which creatures thrive once the boat goes down, and the food chain that is created. I’d got a beautiful pink sea fan as a prop – one of the new ‘shipmates’ on </a:t>
            </a:r>
            <a:r>
              <a:rPr lang="en-GB" sz="2000" b="1" i="1" dirty="0"/>
              <a:t>The Volnay. </a:t>
            </a:r>
            <a:r>
              <a:rPr lang="en-GB" sz="2000" b="1" dirty="0"/>
              <a:t>I was chatting away to the camera about the natural history of this species: they grow around a centimetre each year they’re alive. This one was around 15cm, which proved how long species can live with the right underwater environment. I started to hear some noise from the communications team that were giving me my instructions, but I couldn’t immediately make out what they were saying and couldn’t see anything, so carried on with my lines, really fascinated with studying the fan closely.</a:t>
            </a:r>
            <a:br>
              <a:rPr lang="en-GB" sz="2000" b="1" dirty="0"/>
            </a:br>
            <a:br>
              <a:rPr lang="en-GB" sz="2000" b="1" dirty="0"/>
            </a:br>
            <a:r>
              <a:rPr lang="en-GB" sz="2000" b="1" dirty="0"/>
              <a:t>It quickly became apparent that they were shouting, ‘Dolphin! Dolphin!’ really excitedly, and suddenly, right behind me, a bottlenose dolphin appeared. It was quite obvious it wanted to play and wouldn’t leave me alone. I was blown away at how close it was, and with good visibility down deep that day I could see every detail. I have a strict rule of ‘look but don’t touch’ when I’m in nature’s home, but when a dolphin presents you with it’s belly and clearly wants it tickled, I don’t think anyone would be able to resist. </a:t>
            </a:r>
            <a:br>
              <a:rPr lang="en-GB" sz="2000" b="1" dirty="0"/>
            </a:br>
            <a:br>
              <a:rPr lang="en-GB" sz="2000" b="1" dirty="0"/>
            </a:br>
            <a:r>
              <a:rPr lang="en-GB" sz="2000" b="1" dirty="0"/>
              <a:t>I had a split second to decide whether to continue with the piece as planned, or to switch to talking about my sudden encounter. It was a pretty easy decision to be honest. We could revisit the original piece but we might never be this lucky again, not least because seeing a solitary dolphin is quite unusual as they are usually sociable creatures found in their pod.</a:t>
            </a:r>
            <a:br>
              <a:rPr lang="en-GB" sz="2000" b="1" dirty="0"/>
            </a:br>
            <a:br>
              <a:rPr lang="en-GB" sz="2000" b="1" dirty="0"/>
            </a:br>
            <a:r>
              <a:rPr lang="en-GB" sz="2000" b="1" dirty="0"/>
              <a:t>The creature continued to circle me confidently, cheekily tipping e over for a tickle and darting back and forth towards me. I’m sure if it could have spoken it would have said ‘Let’s play!’ It was utterly magical.</a:t>
            </a:r>
          </a:p>
        </p:txBody>
      </p:sp>
      <p:pic>
        <p:nvPicPr>
          <p:cNvPr id="9" name="Picture 8">
            <a:extLst>
              <a:ext uri="{FF2B5EF4-FFF2-40B4-BE49-F238E27FC236}">
                <a16:creationId xmlns:a16="http://schemas.microsoft.com/office/drawing/2014/main" id="{E2B209CB-5895-40FC-94C7-BAC11A25AC67}"/>
              </a:ext>
            </a:extLst>
          </p:cNvPr>
          <p:cNvPicPr>
            <a:picLocks noChangeAspect="1"/>
          </p:cNvPicPr>
          <p:nvPr/>
        </p:nvPicPr>
        <p:blipFill>
          <a:blip r:embed="rId3"/>
          <a:stretch>
            <a:fillRect/>
          </a:stretch>
        </p:blipFill>
        <p:spPr>
          <a:xfrm rot="1493144">
            <a:off x="8120714" y="142114"/>
            <a:ext cx="908079" cy="596305"/>
          </a:xfrm>
          <a:prstGeom prst="rect">
            <a:avLst/>
          </a:prstGeom>
        </p:spPr>
      </p:pic>
    </p:spTree>
    <p:extLst>
      <p:ext uri="{BB962C8B-B14F-4D97-AF65-F5344CB8AC3E}">
        <p14:creationId xmlns:p14="http://schemas.microsoft.com/office/powerpoint/2010/main" val="19293134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3392</TotalTime>
  <Words>1412</Words>
  <Application>Microsoft Office PowerPoint</Application>
  <PresentationFormat>On-screen Show (4:3)</PresentationFormat>
  <Paragraphs>125</Paragraphs>
  <Slides>14</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Calibri Light</vt:lpstr>
      <vt:lpstr>Leelawadee UI</vt:lpstr>
      <vt:lpstr>Office Theme</vt:lpstr>
      <vt:lpstr>PowerPoint Presentation</vt:lpstr>
      <vt:lpstr>Key skills in reading</vt:lpstr>
      <vt:lpstr>Starter: read the passage and answer questions</vt:lpstr>
      <vt:lpstr>Finding and selecting information</vt:lpstr>
      <vt:lpstr>PowerPoint Presentation</vt:lpstr>
      <vt:lpstr>Finding and selecting information</vt:lpstr>
      <vt:lpstr>Finding and selecting evidence from a text using quotations</vt:lpstr>
      <vt:lpstr>Let’s practice </vt:lpstr>
      <vt:lpstr>Dolphin  I was filming for The One Show at Falmouth, from a shipwreck called The Volnay. The piece was going to be about life after a shipwreck – which creatures thrive once the boat goes down, and the food chain that is created. I’d got a beautiful pink sea fan as a prop – one of the new ‘shipmates’ on The Volnay. I was chatting away to the camera about the natural history of this species: they grow around a centimetre each year they’re alive. This one was around 15cm, which proved how long species can live with the right underwater environment. I started to hear some noise from the communications team that were giving me my instructions, but I couldn’t immediately make out what they were saying and couldn’t see anything, so carried on with my lines, really fascinated with studying the fan closely.  It quickly became apparent that they were shouting, ‘Dolphin! Dolphin!’ really excitedly, and suddenly, right behind me, a bottlenose dolphin appeared. It was quite obvious it wanted to play and wouldn’t leave me alone. I was blown away at how close it was, and with good visibility down deep that day I could see every detail. I have a strict rule of ‘look but don’t touch’ when I’m in nature’s home, but when a dolphin presents you with it’s belly and clearly wants it tickled, I don’t think anyone would be able to resist.   I had a split second to decide whether to continue with the piece as planned, or to switch to talking about my sudden encounter. It was a pretty easy decision to be honest. We could revisit the original piece but we might never be this lucky again, not least because seeing a solitary dolphin is quite unusual as they are usually sociable creatures found in their pod.  The creature continued to circle me confidently, cheekily tipping e over for a tickle and darting back and forth towards me. I’m sure if it could have spoken it would have said ‘Let’s play!’ It was utterly magical.</vt:lpstr>
      <vt:lpstr>Let’s practice - answers </vt:lpstr>
      <vt:lpstr>Evaluating and justifying with evidence </vt:lpstr>
      <vt:lpstr>Evaluating and justifying with evidence </vt:lpstr>
      <vt:lpstr>Evaluating practice</vt:lpstr>
      <vt:lpstr>Key skills in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Reading Skills Improving your understanding, analysis and evaluation</dc:title>
  <dc:creator>Michael Wilkie</dc:creator>
  <cp:lastModifiedBy>Michael Wilkie</cp:lastModifiedBy>
  <cp:revision>75</cp:revision>
  <dcterms:created xsi:type="dcterms:W3CDTF">2015-12-16T20:30:42Z</dcterms:created>
  <dcterms:modified xsi:type="dcterms:W3CDTF">2017-08-02T09:04:17Z</dcterms:modified>
</cp:coreProperties>
</file>