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94" r:id="rId2"/>
    <p:sldId id="274" r:id="rId3"/>
    <p:sldId id="275" r:id="rId4"/>
    <p:sldId id="276" r:id="rId5"/>
    <p:sldId id="277" r:id="rId6"/>
    <p:sldId id="290" r:id="rId7"/>
    <p:sldId id="287" r:id="rId8"/>
    <p:sldId id="278" r:id="rId9"/>
    <p:sldId id="293" r:id="rId10"/>
    <p:sldId id="279" r:id="rId11"/>
    <p:sldId id="280" r:id="rId12"/>
    <p:sldId id="281" r:id="rId13"/>
    <p:sldId id="282" r:id="rId14"/>
    <p:sldId id="283" r:id="rId15"/>
    <p:sldId id="284" r:id="rId16"/>
    <p:sldId id="285" r:id="rId17"/>
    <p:sldId id="28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88"/>
  </p:normalViewPr>
  <p:slideViewPr>
    <p:cSldViewPr snapToGrid="0" snapToObjects="1">
      <p:cViewPr varScale="1">
        <p:scale>
          <a:sx n="60" d="100"/>
          <a:sy n="60" d="100"/>
        </p:scale>
        <p:origin x="1388" y="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DA10D-0A84-BD41-98D5-772A545410B3}" type="datetimeFigureOut">
              <a:rPr lang="en-US" smtClean="0"/>
              <a:pPr/>
              <a:t>8/2/2017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942FB-3590-FE44-84BA-3773BB007D67}" type="slidenum">
              <a:rPr lang="en-US" smtClean="0"/>
              <a:pPr/>
              <a:t>‹#›</a:t>
            </a:fld>
            <a:endParaRPr lang="en-US"/>
          </a:p>
        </p:txBody>
      </p:sp>
    </p:spTree>
    <p:extLst>
      <p:ext uri="{BB962C8B-B14F-4D97-AF65-F5344CB8AC3E}">
        <p14:creationId xmlns:p14="http://schemas.microsoft.com/office/powerpoint/2010/main" val="121015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942FB-3590-FE44-84BA-3773BB007D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721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5</a:t>
            </a:fld>
            <a:endParaRPr lang="en-US"/>
          </a:p>
        </p:txBody>
      </p:sp>
    </p:spTree>
    <p:extLst>
      <p:ext uri="{BB962C8B-B14F-4D97-AF65-F5344CB8AC3E}">
        <p14:creationId xmlns:p14="http://schemas.microsoft.com/office/powerpoint/2010/main" val="116538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11</a:t>
            </a:fld>
            <a:endParaRPr lang="en-US"/>
          </a:p>
        </p:txBody>
      </p:sp>
    </p:spTree>
    <p:extLst>
      <p:ext uri="{BB962C8B-B14F-4D97-AF65-F5344CB8AC3E}">
        <p14:creationId xmlns:p14="http://schemas.microsoft.com/office/powerpoint/2010/main" val="349071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12</a:t>
            </a:fld>
            <a:endParaRPr lang="en-US"/>
          </a:p>
        </p:txBody>
      </p:sp>
    </p:spTree>
    <p:extLst>
      <p:ext uri="{BB962C8B-B14F-4D97-AF65-F5344CB8AC3E}">
        <p14:creationId xmlns:p14="http://schemas.microsoft.com/office/powerpoint/2010/main" val="240513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13</a:t>
            </a:fld>
            <a:endParaRPr lang="en-US"/>
          </a:p>
        </p:txBody>
      </p:sp>
    </p:spTree>
    <p:extLst>
      <p:ext uri="{BB962C8B-B14F-4D97-AF65-F5344CB8AC3E}">
        <p14:creationId xmlns:p14="http://schemas.microsoft.com/office/powerpoint/2010/main" val="885943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14</a:t>
            </a:fld>
            <a:endParaRPr lang="en-US"/>
          </a:p>
        </p:txBody>
      </p:sp>
    </p:spTree>
    <p:extLst>
      <p:ext uri="{BB962C8B-B14F-4D97-AF65-F5344CB8AC3E}">
        <p14:creationId xmlns:p14="http://schemas.microsoft.com/office/powerpoint/2010/main" val="1127837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16</a:t>
            </a:fld>
            <a:endParaRPr lang="en-US"/>
          </a:p>
        </p:txBody>
      </p:sp>
    </p:spTree>
    <p:extLst>
      <p:ext uri="{BB962C8B-B14F-4D97-AF65-F5344CB8AC3E}">
        <p14:creationId xmlns:p14="http://schemas.microsoft.com/office/powerpoint/2010/main" val="230456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17</a:t>
            </a:fld>
            <a:endParaRPr lang="en-US"/>
          </a:p>
        </p:txBody>
      </p:sp>
    </p:spTree>
    <p:extLst>
      <p:ext uri="{BB962C8B-B14F-4D97-AF65-F5344CB8AC3E}">
        <p14:creationId xmlns:p14="http://schemas.microsoft.com/office/powerpoint/2010/main" val="9515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7354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9268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7525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248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044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866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7F1B167-C30D-4746-AC8A-A027746CFAD4}" type="datetimeFigureOut">
              <a:rPr lang="en-US" smtClean="0"/>
              <a:pPr/>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9178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7F1B167-C30D-4746-AC8A-A027746CFAD4}" type="datetimeFigureOut">
              <a:rPr lang="en-US" smtClean="0"/>
              <a:pPr/>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91253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B167-C30D-4746-AC8A-A027746CFAD4}" type="datetimeFigureOut">
              <a:rPr lang="en-US" smtClean="0"/>
              <a:pPr/>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45765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5005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29215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1B167-C30D-4746-AC8A-A027746CFAD4}" type="datetimeFigureOut">
              <a:rPr lang="en-US" smtClean="0"/>
              <a:pPr/>
              <a:t>8/2/2017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79B8B-19BA-C64E-9954-FBF7BC0BAF11}" type="slidenum">
              <a:rPr lang="en-US" smtClean="0"/>
              <a:pPr/>
              <a:t>‹#›</a:t>
            </a:fld>
            <a:endParaRPr lang="en-US"/>
          </a:p>
        </p:txBody>
      </p:sp>
    </p:spTree>
    <p:extLst>
      <p:ext uri="{BB962C8B-B14F-4D97-AF65-F5344CB8AC3E}">
        <p14:creationId xmlns:p14="http://schemas.microsoft.com/office/powerpoint/2010/main" val="859641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90999" y="469901"/>
            <a:ext cx="4692757" cy="5614876"/>
          </a:xfrm>
        </p:spPr>
        <p:txBody>
          <a:bodyPr>
            <a:normAutofit fontScale="92500" lnSpcReduction="20000"/>
          </a:bodyPr>
          <a:lstStyle/>
          <a:p>
            <a:endParaRPr lang="en-US" sz="2800" b="1" dirty="0"/>
          </a:p>
          <a:p>
            <a:r>
              <a:rPr lang="en-US" sz="2800" b="1" dirty="0"/>
              <a:t>Core Course</a:t>
            </a:r>
          </a:p>
          <a:p>
            <a:r>
              <a:rPr lang="en-US" sz="2800" b="1" dirty="0"/>
              <a:t>S1 – 1/3</a:t>
            </a:r>
          </a:p>
          <a:p>
            <a:pPr marL="457200" lvl="0" indent="-457200" algn="l">
              <a:buFont typeface="Arial" panose="020B0604020202020204" pitchFamily="34" charset="0"/>
              <a:buChar char="•"/>
            </a:pPr>
            <a:r>
              <a:rPr lang="en-GB" sz="2800" dirty="0"/>
              <a:t>In your own words (describe/explain/identify)</a:t>
            </a:r>
          </a:p>
          <a:p>
            <a:pPr marL="457200" lvl="0" indent="-457200" algn="l">
              <a:buFont typeface="Arial" panose="020B0604020202020204" pitchFamily="34" charset="0"/>
              <a:buChar char="•"/>
            </a:pPr>
            <a:r>
              <a:rPr lang="en-GB" sz="2800" dirty="0">
                <a:solidFill>
                  <a:srgbClr val="FF0000"/>
                </a:solidFill>
              </a:rPr>
              <a:t>Summarise</a:t>
            </a:r>
          </a:p>
          <a:p>
            <a:pPr marL="457200" lvl="0" indent="-457200" algn="l">
              <a:buFont typeface="Arial" panose="020B0604020202020204" pitchFamily="34" charset="0"/>
              <a:buChar char="•"/>
            </a:pPr>
            <a:r>
              <a:rPr lang="en-GB" sz="2800" dirty="0"/>
              <a:t>Finding and selecting information/evidence (quoting)</a:t>
            </a:r>
          </a:p>
          <a:p>
            <a:pPr marL="457200" indent="-457200" algn="l">
              <a:buFont typeface="Arial" panose="020B0604020202020204" pitchFamily="34" charset="0"/>
              <a:buChar char="•"/>
            </a:pPr>
            <a:r>
              <a:rPr lang="en-GB" sz="2800" dirty="0"/>
              <a:t>Basic Evaluation (justified opinion/quotations)</a:t>
            </a:r>
          </a:p>
          <a:p>
            <a:pPr marL="457200" indent="-457200" algn="l">
              <a:buFont typeface="Arial" panose="020B0604020202020204" pitchFamily="34" charset="0"/>
              <a:buChar char="•"/>
            </a:pPr>
            <a:r>
              <a:rPr lang="en-GB" sz="2800" dirty="0"/>
              <a:t>Skimming and scanning</a:t>
            </a:r>
          </a:p>
          <a:p>
            <a:pPr marL="457200" indent="-457200" algn="l">
              <a:buFont typeface="Arial" panose="020B0604020202020204" pitchFamily="34" charset="0"/>
              <a:buChar char="•"/>
            </a:pPr>
            <a:r>
              <a:rPr lang="en-GB" sz="2800" dirty="0"/>
              <a:t>Highlighting and underlining</a:t>
            </a:r>
          </a:p>
          <a:p>
            <a:pPr marL="457200" indent="-457200" algn="l">
              <a:buFont typeface="Arial" panose="020B0604020202020204" pitchFamily="34" charset="0"/>
              <a:buChar char="•"/>
            </a:pPr>
            <a:r>
              <a:rPr lang="en-GB" sz="2800" dirty="0"/>
              <a:t>Parts of speech (homework)</a:t>
            </a:r>
          </a:p>
          <a:p>
            <a:pPr algn="l"/>
            <a:endParaRPr lang="en-US" sz="2800" dirty="0"/>
          </a:p>
        </p:txBody>
      </p:sp>
      <p:sp>
        <p:nvSpPr>
          <p:cNvPr id="4" name="Subtitle 2">
            <a:extLst>
              <a:ext uri="{FF2B5EF4-FFF2-40B4-BE49-F238E27FC236}">
                <a16:creationId xmlns:a16="http://schemas.microsoft.com/office/drawing/2014/main" id="{75A7A106-77CF-457A-A287-D17B60791AB8}"/>
              </a:ext>
            </a:extLst>
          </p:cNvPr>
          <p:cNvSpPr txBox="1">
            <a:spLocks/>
          </p:cNvSpPr>
          <p:nvPr/>
        </p:nvSpPr>
        <p:spPr>
          <a:xfrm>
            <a:off x="330200" y="469900"/>
            <a:ext cx="3860800" cy="612139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I can select and use the strategies and resources  I find most useful before  I read, and as I read, to monitor and check my understanding.  LIT 3-13a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Using what I know about the features of different types of texts, I can find, select, sort, summarise, link and use information from different sources. LIT 3-14a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To show my understanding across different areas of learning, I can:  identify and consider the purpose, main concerns or concepts and use supporting detail… LIT 3-16a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To show my understanding, I can comment, with evidence, on the content and form of short and extended texts, and respond to literal, inferential and evaluative questions and other types of close reading tasks. ENG 3-17a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Through developing my knowledge of context clues, punctuation, grammar and layout, I can read unfamiliar texts with increasing fluency, understanding and expression. ENG 3-12a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260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6535" y="-634199"/>
            <a:ext cx="2892155" cy="1924697"/>
          </a:xfrm>
          <a:prstGeom prst="rect">
            <a:avLst/>
          </a:prstGeom>
        </p:spPr>
      </p:pic>
      <p:sp>
        <p:nvSpPr>
          <p:cNvPr id="2" name="Title 1"/>
          <p:cNvSpPr>
            <a:spLocks noGrp="1"/>
          </p:cNvSpPr>
          <p:nvPr>
            <p:ph type="title"/>
          </p:nvPr>
        </p:nvSpPr>
        <p:spPr>
          <a:xfrm>
            <a:off x="538394" y="598"/>
            <a:ext cx="7886700" cy="810975"/>
          </a:xfrm>
        </p:spPr>
        <p:txBody>
          <a:bodyPr>
            <a:normAutofit/>
          </a:bodyPr>
          <a:lstStyle/>
          <a:p>
            <a:r>
              <a:rPr lang="en-US" sz="2800" b="1" dirty="0"/>
              <a:t>Let’s try some examples</a:t>
            </a:r>
            <a:endParaRPr lang="en-US" sz="32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5" name="Round Diagonal Corner Rectangle 4"/>
          <p:cNvSpPr/>
          <p:nvPr/>
        </p:nvSpPr>
        <p:spPr>
          <a:xfrm>
            <a:off x="565690" y="5295331"/>
            <a:ext cx="8236934" cy="1229349"/>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3200" b="1" dirty="0"/>
              <a:t>What’s up?</a:t>
            </a:r>
            <a:endParaRPr lang="en-US" sz="2000" b="1" dirty="0"/>
          </a:p>
          <a:p>
            <a:r>
              <a:rPr lang="en-US" sz="2000" dirty="0"/>
              <a:t>2. Write down two reasons why this response would get poor marks. (2)</a:t>
            </a:r>
          </a:p>
        </p:txBody>
      </p:sp>
      <p:sp>
        <p:nvSpPr>
          <p:cNvPr id="6" name="Round Diagonal Corner Rectangle 5"/>
          <p:cNvSpPr/>
          <p:nvPr/>
        </p:nvSpPr>
        <p:spPr>
          <a:xfrm>
            <a:off x="538394" y="811574"/>
            <a:ext cx="8264230" cy="2409298"/>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2000" b="1" dirty="0"/>
          </a:p>
          <a:p>
            <a:r>
              <a:rPr lang="en-GB" sz="2000" b="1" dirty="0"/>
              <a:t>Earlier this week Amazon stopped selling </a:t>
            </a:r>
            <a:r>
              <a:rPr lang="en-GB" sz="2000" b="1" dirty="0" err="1"/>
              <a:t>hoverboards</a:t>
            </a:r>
            <a:r>
              <a:rPr lang="en-GB" sz="2000" b="1" dirty="0"/>
              <a:t> - now it's told customers to get rid of them.</a:t>
            </a:r>
            <a:r>
              <a:rPr lang="en-GB" sz="2000" dirty="0"/>
              <a:t> It reportedly sent emails to anyone who's bought them, suggesting they take them to a recycling centre because of safety concerns. John Lewis and Argos have also now stopped stocking </a:t>
            </a:r>
            <a:r>
              <a:rPr lang="en-GB" sz="2000" dirty="0" err="1"/>
              <a:t>Swegway</a:t>
            </a:r>
            <a:r>
              <a:rPr lang="en-GB" sz="2000" dirty="0"/>
              <a:t> products. So what's wrong with them and what can you do if you're faced with chucking out the gadget formally known as 2015's must-have gift?</a:t>
            </a:r>
          </a:p>
          <a:p>
            <a:endParaRPr lang="en-GB" sz="2000" dirty="0"/>
          </a:p>
        </p:txBody>
      </p:sp>
      <p:sp>
        <p:nvSpPr>
          <p:cNvPr id="8" name="Round Diagonal Corner Rectangle 7"/>
          <p:cNvSpPr/>
          <p:nvPr/>
        </p:nvSpPr>
        <p:spPr>
          <a:xfrm>
            <a:off x="538394" y="3480178"/>
            <a:ext cx="8264229" cy="1560587"/>
          </a:xfrm>
          <a:prstGeom prst="round2DiagRect">
            <a:avLst>
              <a:gd name="adj1" fmla="val 0"/>
              <a:gd name="adj2" fmla="val 12869"/>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lang="en-GB" sz="2000" b="1" dirty="0"/>
              <a:t>Answer: Amazon have stopped people from buying </a:t>
            </a:r>
            <a:r>
              <a:rPr lang="en-GB" sz="2000" b="1" dirty="0" err="1"/>
              <a:t>hoverboards</a:t>
            </a:r>
            <a:r>
              <a:rPr lang="en-GB" sz="2000" b="1" dirty="0"/>
              <a:t>, and it now people have to get rid of them. It also sent emails to customers and have told them to take them to a recycling centre.</a:t>
            </a:r>
          </a:p>
        </p:txBody>
      </p:sp>
    </p:spTree>
    <p:extLst>
      <p:ext uri="{BB962C8B-B14F-4D97-AF65-F5344CB8AC3E}">
        <p14:creationId xmlns:p14="http://schemas.microsoft.com/office/powerpoint/2010/main" val="238367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overboard burnt"/>
          <p:cNvPicPr>
            <a:picLocks noChangeAspect="1" noChangeArrowheads="1"/>
          </p:cNvPicPr>
          <p:nvPr/>
        </p:nvPicPr>
        <p:blipFill>
          <a:blip r:embed="rId3"/>
          <a:srcRect/>
          <a:stretch>
            <a:fillRect/>
          </a:stretch>
        </p:blipFill>
        <p:spPr bwMode="auto">
          <a:xfrm>
            <a:off x="1458132" y="-1167950"/>
            <a:ext cx="9296400" cy="52292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ound Diagonal Corner Rectangle 5"/>
          <p:cNvSpPr/>
          <p:nvPr/>
        </p:nvSpPr>
        <p:spPr>
          <a:xfrm>
            <a:off x="387456" y="1745082"/>
            <a:ext cx="5556144" cy="4903690"/>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1600" b="1" dirty="0"/>
              <a:t>Why they can catch fire</a:t>
            </a:r>
          </a:p>
          <a:p>
            <a:endParaRPr lang="en-GB" sz="1600" b="1" dirty="0"/>
          </a:p>
          <a:p>
            <a:r>
              <a:rPr lang="en-GB" sz="1600" dirty="0"/>
              <a:t>There have been lots of issues raised about faulty wires, rechargeable batteries and chargers.  According to Trading Standards, many have plugs without fuses, faulty cables or chargers that can overheat or burst into flames.  It said that 88% of the 15,000 </a:t>
            </a:r>
            <a:r>
              <a:rPr lang="en-GB" sz="1600" dirty="0" err="1"/>
              <a:t>hoverboards</a:t>
            </a:r>
            <a:r>
              <a:rPr lang="en-GB" sz="1600" dirty="0"/>
              <a:t> it's seized around the UK were found to be defective. </a:t>
            </a:r>
          </a:p>
          <a:p>
            <a:endParaRPr lang="en-GB" sz="1600" dirty="0"/>
          </a:p>
          <a:p>
            <a:r>
              <a:rPr lang="en-GB" sz="1600" dirty="0"/>
              <a:t>Earlier this month, the London Fire Brigade said at least three house fires were caused by such devices over 10 days in October. The government has warned consumers to "think twice" about buying them because of fears over imitation devices being sold at discount prices. If anything does go wrong the shop which sold you a board is responsible for any injuries, which is why lots of places have stopped selling them.</a:t>
            </a:r>
          </a:p>
          <a:p>
            <a:endParaRPr lang="en-US" sz="1600" dirty="0"/>
          </a:p>
        </p:txBody>
      </p:sp>
      <p:sp>
        <p:nvSpPr>
          <p:cNvPr id="9" name="Round Diagonal Corner Rectangle 8"/>
          <p:cNvSpPr/>
          <p:nvPr/>
        </p:nvSpPr>
        <p:spPr>
          <a:xfrm>
            <a:off x="6106332" y="2934269"/>
            <a:ext cx="2681207" cy="3714503"/>
          </a:xfrm>
          <a:prstGeom prst="round2DiagRect">
            <a:avLst>
              <a:gd name="adj1" fmla="val 21918"/>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2000" dirty="0"/>
              <a:t>3. Summarise why </a:t>
            </a:r>
            <a:r>
              <a:rPr lang="en-US" sz="2000" dirty="0" err="1"/>
              <a:t>hoverboards</a:t>
            </a:r>
            <a:r>
              <a:rPr lang="en-US" sz="2000" dirty="0"/>
              <a:t> catch fire. (2) </a:t>
            </a:r>
          </a:p>
          <a:p>
            <a:endParaRPr lang="en-US" sz="2000" dirty="0"/>
          </a:p>
          <a:p>
            <a:r>
              <a:rPr lang="en-US" sz="2000" dirty="0"/>
              <a:t>4. Summarise the different responses. (3)</a:t>
            </a:r>
          </a:p>
        </p:txBody>
      </p:sp>
    </p:spTree>
    <p:extLst>
      <p:ext uri="{BB962C8B-B14F-4D97-AF65-F5344CB8AC3E}">
        <p14:creationId xmlns:p14="http://schemas.microsoft.com/office/powerpoint/2010/main" val="342294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97" y="-67057"/>
            <a:ext cx="7886700" cy="810975"/>
          </a:xfrm>
        </p:spPr>
        <p:txBody>
          <a:bodyPr>
            <a:normAutofit/>
          </a:bodyPr>
          <a:lstStyle/>
          <a:p>
            <a:r>
              <a:rPr lang="en-US" sz="2800" b="1" dirty="0"/>
              <a:t>Answers – must be in own words for mark</a:t>
            </a:r>
            <a:endParaRPr lang="en-US" sz="32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6" name="Round Diagonal Corner Rectangle 5"/>
          <p:cNvSpPr/>
          <p:nvPr/>
        </p:nvSpPr>
        <p:spPr>
          <a:xfrm>
            <a:off x="577517" y="542441"/>
            <a:ext cx="8236934" cy="6052088"/>
          </a:xfrm>
          <a:prstGeom prst="round2DiagRect">
            <a:avLst>
              <a:gd name="adj1" fmla="val 0"/>
              <a:gd name="adj2" fmla="val 9412"/>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r>
              <a:rPr lang="en-US" b="1" dirty="0"/>
              <a:t>3. Summarise why </a:t>
            </a:r>
            <a:r>
              <a:rPr lang="en-US" b="1" dirty="0" err="1"/>
              <a:t>hoverboards</a:t>
            </a:r>
            <a:r>
              <a:rPr lang="en-US" b="1" dirty="0"/>
              <a:t> catch fire. (2) </a:t>
            </a:r>
          </a:p>
          <a:p>
            <a:endParaRPr lang="en-US" dirty="0"/>
          </a:p>
          <a:p>
            <a:pPr>
              <a:buFontTx/>
              <a:buChar char="-"/>
            </a:pPr>
            <a:r>
              <a:rPr lang="en-US" dirty="0"/>
              <a:t>They have lots of problems with them (1) </a:t>
            </a:r>
          </a:p>
          <a:p>
            <a:pPr>
              <a:buFontTx/>
              <a:buChar char="-"/>
            </a:pPr>
            <a:r>
              <a:rPr lang="en-US" dirty="0"/>
              <a:t>They have been badly made (1)</a:t>
            </a:r>
          </a:p>
          <a:p>
            <a:pPr>
              <a:buFontTx/>
              <a:buChar char="-"/>
            </a:pPr>
            <a:r>
              <a:rPr lang="en-US" dirty="0"/>
              <a:t> The electrical parts are badly made/problematic/not working properly (1)</a:t>
            </a:r>
          </a:p>
          <a:p>
            <a:pPr>
              <a:buFontTx/>
              <a:buChar char="-"/>
            </a:pPr>
            <a:r>
              <a:rPr lang="en-US" dirty="0"/>
              <a:t> They can get too hot and blow up (1)</a:t>
            </a:r>
          </a:p>
          <a:p>
            <a:endParaRPr lang="en-US" dirty="0"/>
          </a:p>
          <a:p>
            <a:r>
              <a:rPr lang="en-US" b="1" dirty="0"/>
              <a:t>4. Summarise the different responses. (3)</a:t>
            </a:r>
          </a:p>
          <a:p>
            <a:endParaRPr lang="en-US" dirty="0"/>
          </a:p>
          <a:p>
            <a:r>
              <a:rPr lang="en-US" dirty="0"/>
              <a:t>- Fire service: Dealt with several incidents (1)</a:t>
            </a:r>
          </a:p>
          <a:p>
            <a:pPr>
              <a:buFontTx/>
              <a:buChar char="-"/>
            </a:pPr>
            <a:r>
              <a:rPr lang="en-US" dirty="0"/>
              <a:t>Government: Warned against buying </a:t>
            </a:r>
            <a:r>
              <a:rPr lang="en-US" dirty="0" err="1"/>
              <a:t>hoverboards</a:t>
            </a:r>
            <a:r>
              <a:rPr lang="en-US" dirty="0"/>
              <a:t> (1)</a:t>
            </a:r>
          </a:p>
          <a:p>
            <a:pPr>
              <a:buFontTx/>
              <a:buChar char="-"/>
            </a:pPr>
            <a:r>
              <a:rPr lang="en-US" dirty="0"/>
              <a:t>Shops: No longer on sale in many (1)</a:t>
            </a:r>
          </a:p>
          <a:p>
            <a:r>
              <a:rPr lang="is-IS" sz="2000" dirty="0"/>
              <a:t> </a:t>
            </a:r>
            <a:endParaRPr lang="is-IS" sz="2800" dirty="0"/>
          </a:p>
        </p:txBody>
      </p:sp>
    </p:spTree>
    <p:extLst>
      <p:ext uri="{BB962C8B-B14F-4D97-AF65-F5344CB8AC3E}">
        <p14:creationId xmlns:p14="http://schemas.microsoft.com/office/powerpoint/2010/main" val="189829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387455" y="259308"/>
            <a:ext cx="8333463" cy="5022376"/>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1600" b="1" dirty="0"/>
              <a:t>What if I've bought one?</a:t>
            </a:r>
          </a:p>
          <a:p>
            <a:r>
              <a:rPr lang="en-GB" sz="1600" dirty="0"/>
              <a:t>The Retail Ombudsman, whose job it is to sort out disputes between retailers and customers, has urged shops not to sell </a:t>
            </a:r>
            <a:r>
              <a:rPr lang="en-GB" sz="1600" dirty="0" err="1"/>
              <a:t>hoverboards</a:t>
            </a:r>
            <a:r>
              <a:rPr lang="en-GB" sz="1600" dirty="0"/>
              <a:t> unless they can be sure they're safe. Its boss Dean Dunham added: "Consumers who have already purchased a </a:t>
            </a:r>
            <a:r>
              <a:rPr lang="en-GB" sz="1600" dirty="0" err="1"/>
              <a:t>hoverboard</a:t>
            </a:r>
            <a:r>
              <a:rPr lang="en-GB" sz="1600" dirty="0"/>
              <a:t>, perhaps as a Christmas present, should contact the retailer and for their written assurance that it's safe.“</a:t>
            </a:r>
          </a:p>
          <a:p>
            <a:endParaRPr lang="en-GB" sz="1600" dirty="0"/>
          </a:p>
          <a:p>
            <a:r>
              <a:rPr lang="en-GB" sz="1600" dirty="0"/>
              <a:t>If the place where you bought your board can't guarantee that it's safe, you're entitled to a refund under the Consumer Rights Act. You can tell Citizens Advice about any issues, or to let them know about any dodgy boards being sold, by calling 03454 04 05 06. Trading Standards has also said to check for "clover-shaped" plugs and to not be tempted to buy a board if the price seems low.</a:t>
            </a:r>
          </a:p>
          <a:p>
            <a:endParaRPr lang="en-GB" sz="1600" dirty="0"/>
          </a:p>
          <a:p>
            <a:r>
              <a:rPr lang="en-GB" sz="1600" dirty="0"/>
              <a:t>Argos told Newsbeat: "Should any customer be concerned about their product, they can return it to their nearest Argos store for a full refund. "We apologise to customers for any inconvenience this may cause.“ John Lewis added that it "advises customers to not use the </a:t>
            </a:r>
            <a:r>
              <a:rPr lang="en-GB" sz="1600" dirty="0" err="1"/>
              <a:t>Selfy</a:t>
            </a:r>
            <a:r>
              <a:rPr lang="en-GB" sz="1600" dirty="0"/>
              <a:t> Stick Air Runner" and that it is "making every effort to contact all customers who have purchased the product".</a:t>
            </a:r>
          </a:p>
          <a:p>
            <a:endParaRPr lang="en-US" sz="1600" dirty="0"/>
          </a:p>
        </p:txBody>
      </p:sp>
      <p:sp>
        <p:nvSpPr>
          <p:cNvPr id="9" name="Round Diagonal Corner Rectangle 8"/>
          <p:cNvSpPr/>
          <p:nvPr/>
        </p:nvSpPr>
        <p:spPr>
          <a:xfrm>
            <a:off x="387456" y="5500048"/>
            <a:ext cx="5235422" cy="1037230"/>
          </a:xfrm>
          <a:prstGeom prst="round2DiagRect">
            <a:avLst>
              <a:gd name="adj1" fmla="val 21918"/>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2000" dirty="0"/>
              <a:t>5. Summarise what you should do if you have bought a </a:t>
            </a:r>
            <a:r>
              <a:rPr lang="en-US" sz="2000" dirty="0" err="1"/>
              <a:t>hoverboard</a:t>
            </a:r>
            <a:r>
              <a:rPr lang="en-US" sz="2000" dirty="0"/>
              <a:t>. (5)</a:t>
            </a:r>
          </a:p>
        </p:txBody>
      </p:sp>
      <p:pic>
        <p:nvPicPr>
          <p:cNvPr id="44034" name="Picture 2" descr="charger and plug"/>
          <p:cNvPicPr>
            <a:picLocks noChangeAspect="1" noChangeArrowheads="1"/>
          </p:cNvPicPr>
          <p:nvPr/>
        </p:nvPicPr>
        <p:blipFill>
          <a:blip r:embed="rId3"/>
          <a:srcRect/>
          <a:stretch>
            <a:fillRect/>
          </a:stretch>
        </p:blipFill>
        <p:spPr bwMode="auto">
          <a:xfrm rot="11628174" flipV="1">
            <a:off x="4776792" y="4748233"/>
            <a:ext cx="4249192" cy="1503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619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97" y="-67057"/>
            <a:ext cx="7886700" cy="810975"/>
          </a:xfrm>
        </p:spPr>
        <p:txBody>
          <a:bodyPr>
            <a:normAutofit/>
          </a:bodyPr>
          <a:lstStyle/>
          <a:p>
            <a:r>
              <a:rPr lang="en-US" sz="2800" b="1" dirty="0"/>
              <a:t>Answers – must be in own words for mark</a:t>
            </a:r>
            <a:endParaRPr lang="en-US" sz="32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6" name="Round Diagonal Corner Rectangle 5"/>
          <p:cNvSpPr/>
          <p:nvPr/>
        </p:nvSpPr>
        <p:spPr>
          <a:xfrm>
            <a:off x="577517" y="542441"/>
            <a:ext cx="8236934" cy="6052088"/>
          </a:xfrm>
          <a:prstGeom prst="round2DiagRect">
            <a:avLst>
              <a:gd name="adj1" fmla="val 0"/>
              <a:gd name="adj2" fmla="val 9412"/>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r>
              <a:rPr lang="en-US" b="1" dirty="0"/>
              <a:t>5. Summarise what you should do if you’ve bought one. (5)</a:t>
            </a:r>
          </a:p>
          <a:p>
            <a:endParaRPr lang="en-US" dirty="0"/>
          </a:p>
          <a:p>
            <a:pPr>
              <a:buFontTx/>
              <a:buChar char="-"/>
            </a:pPr>
            <a:r>
              <a:rPr lang="en-US" dirty="0"/>
              <a:t>Get in touch with the shop (1)</a:t>
            </a:r>
          </a:p>
          <a:p>
            <a:pPr>
              <a:buFontTx/>
              <a:buChar char="-"/>
            </a:pPr>
            <a:r>
              <a:rPr lang="en-US" dirty="0"/>
              <a:t>Get evidence from them that you won’t be in danger (1)</a:t>
            </a:r>
          </a:p>
          <a:p>
            <a:pPr>
              <a:buFontTx/>
              <a:buChar char="-"/>
            </a:pPr>
            <a:r>
              <a:rPr lang="en-US" dirty="0"/>
              <a:t>You can get your money back (1)</a:t>
            </a:r>
          </a:p>
          <a:p>
            <a:pPr>
              <a:buFontTx/>
              <a:buChar char="-"/>
            </a:pPr>
            <a:r>
              <a:rPr lang="en-US" dirty="0"/>
              <a:t>Contact people who can deal with the problem for you (1)</a:t>
            </a:r>
          </a:p>
          <a:p>
            <a:pPr>
              <a:buFontTx/>
              <a:buChar char="-"/>
            </a:pPr>
            <a:r>
              <a:rPr lang="en-US" dirty="0"/>
              <a:t>Look for particular problems with the appearance of </a:t>
            </a:r>
            <a:r>
              <a:rPr lang="en-US" dirty="0" err="1"/>
              <a:t>hoverboards</a:t>
            </a:r>
            <a:r>
              <a:rPr lang="en-US" dirty="0"/>
              <a:t> (1</a:t>
            </a:r>
            <a:r>
              <a:rPr lang="en-US" b="1" dirty="0"/>
              <a:t>)</a:t>
            </a:r>
          </a:p>
          <a:p>
            <a:pPr>
              <a:buFontTx/>
              <a:buChar char="-"/>
            </a:pPr>
            <a:endParaRPr lang="en-US" b="1" dirty="0"/>
          </a:p>
          <a:p>
            <a:endParaRPr lang="en-US" b="1" dirty="0"/>
          </a:p>
          <a:p>
            <a:endParaRPr lang="en-US" b="1" dirty="0"/>
          </a:p>
          <a:p>
            <a:endParaRPr lang="is-IS" sz="2000" dirty="0"/>
          </a:p>
          <a:p>
            <a:r>
              <a:rPr lang="is-IS" sz="2000" dirty="0"/>
              <a:t> </a:t>
            </a:r>
            <a:endParaRPr lang="is-IS" sz="2800" dirty="0"/>
          </a:p>
        </p:txBody>
      </p:sp>
    </p:spTree>
    <p:extLst>
      <p:ext uri="{BB962C8B-B14F-4D97-AF65-F5344CB8AC3E}">
        <p14:creationId xmlns:p14="http://schemas.microsoft.com/office/powerpoint/2010/main" val="181127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317191" y="1073889"/>
            <a:ext cx="5485431" cy="5466396"/>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3200" b="1" dirty="0"/>
              <a:t>Plenary</a:t>
            </a:r>
          </a:p>
          <a:p>
            <a:r>
              <a:rPr lang="en-GB" sz="2000" dirty="0"/>
              <a:t>Paired Activity</a:t>
            </a:r>
            <a:endParaRPr lang="is-IS" sz="2000" dirty="0"/>
          </a:p>
          <a:p>
            <a:endParaRPr lang="is-IS" sz="2000" dirty="0"/>
          </a:p>
          <a:p>
            <a:pPr marL="514350" indent="-514350">
              <a:buFont typeface="+mj-lt"/>
              <a:buAutoNum type="arabicPeriod"/>
            </a:pPr>
            <a:r>
              <a:rPr lang="is-IS" sz="2800" dirty="0"/>
              <a:t>Ask a partner about their day so far. </a:t>
            </a:r>
          </a:p>
          <a:p>
            <a:pPr marL="514350" indent="-514350">
              <a:buFont typeface="+mj-lt"/>
              <a:buAutoNum type="arabicPeriod"/>
            </a:pPr>
            <a:r>
              <a:rPr lang="is-IS" sz="2800" dirty="0"/>
              <a:t>Summarise what has happened to them in bullet points. (3)</a:t>
            </a:r>
          </a:p>
          <a:p>
            <a:pPr marL="457200" indent="-457200"/>
            <a:endParaRPr lang="is-IS" sz="2000" dirty="0"/>
          </a:p>
        </p:txBody>
      </p:sp>
      <p:sp>
        <p:nvSpPr>
          <p:cNvPr id="2" name="Title 1"/>
          <p:cNvSpPr>
            <a:spLocks noGrp="1"/>
          </p:cNvSpPr>
          <p:nvPr>
            <p:ph type="title"/>
          </p:nvPr>
        </p:nvSpPr>
        <p:spPr>
          <a:xfrm>
            <a:off x="381439" y="324794"/>
            <a:ext cx="7886700" cy="708762"/>
          </a:xfrm>
        </p:spPr>
        <p:txBody>
          <a:bodyPr>
            <a:normAutofit fontScale="90000"/>
          </a:bodyPr>
          <a:lstStyle/>
          <a:p>
            <a:r>
              <a:rPr lang="en-US" sz="4800" b="1" dirty="0" err="1"/>
              <a:t>Summarising</a:t>
            </a:r>
            <a:endParaRPr lang="en-US" sz="48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pic>
        <p:nvPicPr>
          <p:cNvPr id="4" name="Picture 3"/>
          <p:cNvPicPr>
            <a:picLocks noChangeAspect="1"/>
          </p:cNvPicPr>
          <p:nvPr/>
        </p:nvPicPr>
        <p:blipFill>
          <a:blip r:embed="rId2"/>
          <a:stretch>
            <a:fillRect/>
          </a:stretch>
        </p:blipFill>
        <p:spPr>
          <a:xfrm>
            <a:off x="7053557" y="1323179"/>
            <a:ext cx="1214582" cy="1708512"/>
          </a:xfrm>
          <a:prstGeom prst="rect">
            <a:avLst/>
          </a:prstGeom>
        </p:spPr>
      </p:pic>
      <p:sp>
        <p:nvSpPr>
          <p:cNvPr id="6" name="Round Diagonal Corner Rectangle 5"/>
          <p:cNvSpPr/>
          <p:nvPr/>
        </p:nvSpPr>
        <p:spPr>
          <a:xfrm>
            <a:off x="492832" y="1073889"/>
            <a:ext cx="2730813" cy="5466396"/>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b="1" dirty="0"/>
          </a:p>
          <a:p>
            <a:endParaRPr lang="is-IS" b="1" dirty="0"/>
          </a:p>
          <a:p>
            <a:endParaRPr lang="is-IS" b="1" dirty="0"/>
          </a:p>
          <a:p>
            <a:endParaRPr lang="is-IS" b="1" dirty="0"/>
          </a:p>
          <a:p>
            <a:r>
              <a:rPr lang="is-IS" b="1" dirty="0"/>
              <a:t>Learning Intentions</a:t>
            </a:r>
          </a:p>
          <a:p>
            <a:pPr>
              <a:buFontTx/>
              <a:buChar char="-"/>
            </a:pPr>
            <a:r>
              <a:rPr lang="is-IS" dirty="0"/>
              <a:t>To define what summarising means</a:t>
            </a:r>
          </a:p>
          <a:p>
            <a:pPr>
              <a:buFontTx/>
              <a:buChar char="-"/>
            </a:pPr>
            <a:r>
              <a:rPr lang="is-IS" dirty="0"/>
              <a:t>To explore ways to summarise </a:t>
            </a:r>
          </a:p>
          <a:p>
            <a:pPr>
              <a:buFontTx/>
              <a:buChar char="-"/>
            </a:pPr>
            <a:r>
              <a:rPr lang="is-IS" dirty="0"/>
              <a:t>To create responses to summarising questions</a:t>
            </a:r>
          </a:p>
          <a:p>
            <a:pPr marL="342900" indent="-342900">
              <a:buFontTx/>
              <a:buChar char="-"/>
            </a:pPr>
            <a:endParaRPr lang="is-IS" dirty="0"/>
          </a:p>
          <a:p>
            <a:r>
              <a:rPr lang="is-IS" b="1" dirty="0"/>
              <a:t>Success Criteria</a:t>
            </a:r>
          </a:p>
          <a:p>
            <a:pPr>
              <a:buFontTx/>
              <a:buChar char="-"/>
            </a:pPr>
            <a:r>
              <a:rPr lang="is-IS" dirty="0"/>
              <a:t>To write a definition of what summarising means in English</a:t>
            </a:r>
          </a:p>
          <a:p>
            <a:pPr>
              <a:buFontTx/>
              <a:buChar char="-"/>
            </a:pPr>
            <a:r>
              <a:rPr lang="is-IS" dirty="0"/>
              <a:t>To identify a strategy to summarise</a:t>
            </a:r>
          </a:p>
          <a:p>
            <a:pPr>
              <a:buFontTx/>
              <a:buChar char="-"/>
            </a:pPr>
            <a:r>
              <a:rPr lang="is-IS" dirty="0"/>
              <a:t> To attempt to create a number of answers to summarising questions</a:t>
            </a:r>
          </a:p>
          <a:p>
            <a:pPr marL="285750" indent="-285750">
              <a:buFontTx/>
              <a:buChar char="-"/>
            </a:pPr>
            <a:endParaRPr lang="is-IS" sz="2000" dirty="0"/>
          </a:p>
          <a:p>
            <a:endParaRPr lang="is-IS" sz="2800" b="1" dirty="0"/>
          </a:p>
          <a:p>
            <a:endParaRPr lang="is-IS" sz="2800" dirty="0"/>
          </a:p>
        </p:txBody>
      </p:sp>
    </p:spTree>
    <p:extLst>
      <p:ext uri="{BB962C8B-B14F-4D97-AF65-F5344CB8AC3E}">
        <p14:creationId xmlns:p14="http://schemas.microsoft.com/office/powerpoint/2010/main" val="1291387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77" y="-36577"/>
            <a:ext cx="7886700" cy="810975"/>
          </a:xfrm>
        </p:spPr>
        <p:txBody>
          <a:bodyPr>
            <a:normAutofit/>
          </a:bodyPr>
          <a:lstStyle/>
          <a:p>
            <a:r>
              <a:rPr lang="en-US" sz="2800" b="1" dirty="0" err="1"/>
              <a:t>Summarising</a:t>
            </a:r>
            <a:r>
              <a:rPr lang="en-US" sz="2800" b="1" dirty="0"/>
              <a:t> – The Cay</a:t>
            </a:r>
            <a:endParaRPr lang="en-US" sz="32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6" name="Round Diagonal Corner Rectangle 5"/>
          <p:cNvSpPr/>
          <p:nvPr/>
        </p:nvSpPr>
        <p:spPr>
          <a:xfrm>
            <a:off x="274320" y="633881"/>
            <a:ext cx="8585851" cy="6052088"/>
          </a:xfrm>
          <a:prstGeom prst="round2DiagRect">
            <a:avLst>
              <a:gd name="adj1" fmla="val 0"/>
              <a:gd name="adj2" fmla="val 9412"/>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marL="457200" indent="-457200">
              <a:buAutoNum type="arabicPeriod"/>
            </a:pPr>
            <a:r>
              <a:rPr lang="is-IS" sz="2000" b="1" dirty="0"/>
              <a:t>Look at lines 1 – 24. Summarise the incident that took place. (3)</a:t>
            </a:r>
          </a:p>
          <a:p>
            <a:pPr marL="457200" indent="-457200">
              <a:buAutoNum type="arabicPeriod"/>
            </a:pPr>
            <a:endParaRPr lang="is-IS" sz="2000" b="1" dirty="0"/>
          </a:p>
          <a:p>
            <a:pPr marL="457200" indent="-457200">
              <a:buAutoNum type="arabicPeriod"/>
            </a:pPr>
            <a:r>
              <a:rPr lang="is-IS" sz="2000" b="1" dirty="0"/>
              <a:t>Look at lines 25 – 44. Summarise the problems faced by the island. (3)</a:t>
            </a:r>
          </a:p>
          <a:p>
            <a:pPr marL="457200" indent="-457200">
              <a:buAutoNum type="arabicPeriod"/>
            </a:pPr>
            <a:endParaRPr lang="is-IS" sz="2000" b="1" dirty="0"/>
          </a:p>
          <a:p>
            <a:pPr marL="457200" indent="-457200">
              <a:buAutoNum type="arabicPeriod"/>
            </a:pPr>
            <a:r>
              <a:rPr lang="is-IS" sz="2000" b="1" dirty="0"/>
              <a:t>Look at lines 52 – 83. Summarise what happens to the </a:t>
            </a:r>
            <a:r>
              <a:rPr lang="is-IS" sz="2000" b="1" i="1" dirty="0"/>
              <a:t>SS Empire Tern</a:t>
            </a:r>
            <a:r>
              <a:rPr lang="is-IS" sz="2000" b="1" dirty="0"/>
              <a:t> before and during her sailing. (4)</a:t>
            </a:r>
          </a:p>
          <a:p>
            <a:pPr marL="457200" indent="-457200">
              <a:buAutoNum type="arabicPeriod"/>
            </a:pPr>
            <a:endParaRPr lang="is-IS" sz="2000" b="1" dirty="0"/>
          </a:p>
          <a:p>
            <a:pPr marL="457200" indent="-457200">
              <a:buAutoNum type="arabicPeriod"/>
            </a:pPr>
            <a:r>
              <a:rPr lang="is-IS" sz="2000" b="1" dirty="0"/>
              <a:t>Summarise the reactions of the people on the island in the final paragraph. (2)</a:t>
            </a:r>
          </a:p>
          <a:p>
            <a:pPr marL="457200" indent="-457200">
              <a:buAutoNum type="arabicPeriod"/>
            </a:pPr>
            <a:endParaRPr lang="is-IS" sz="2000" b="1" dirty="0"/>
          </a:p>
          <a:p>
            <a:pPr marL="3200400" lvl="6" indent="-457200"/>
            <a:r>
              <a:rPr lang="is-IS" sz="2000" b="1" dirty="0"/>
              <a:t>						/12</a:t>
            </a:r>
          </a:p>
        </p:txBody>
      </p:sp>
    </p:spTree>
    <p:extLst>
      <p:ext uri="{BB962C8B-B14F-4D97-AF65-F5344CB8AC3E}">
        <p14:creationId xmlns:p14="http://schemas.microsoft.com/office/powerpoint/2010/main" val="188851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77" y="-36577"/>
            <a:ext cx="7886700" cy="810975"/>
          </a:xfrm>
        </p:spPr>
        <p:txBody>
          <a:bodyPr>
            <a:normAutofit/>
          </a:bodyPr>
          <a:lstStyle/>
          <a:p>
            <a:r>
              <a:rPr lang="en-US" sz="2800" b="1" dirty="0" err="1"/>
              <a:t>Summarising</a:t>
            </a:r>
            <a:r>
              <a:rPr lang="en-US" sz="2800" b="1" dirty="0"/>
              <a:t> – A Dog So Small</a:t>
            </a:r>
            <a:endParaRPr lang="en-US" sz="32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6" name="Round Diagonal Corner Rectangle 5"/>
          <p:cNvSpPr/>
          <p:nvPr/>
        </p:nvSpPr>
        <p:spPr>
          <a:xfrm>
            <a:off x="274320" y="633881"/>
            <a:ext cx="8585851" cy="6052088"/>
          </a:xfrm>
          <a:prstGeom prst="round2DiagRect">
            <a:avLst>
              <a:gd name="adj1" fmla="val 0"/>
              <a:gd name="adj2" fmla="val 9412"/>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marL="457200" indent="-457200">
              <a:buAutoNum type="arabicPeriod"/>
            </a:pPr>
            <a:r>
              <a:rPr lang="is-IS" sz="2000" b="1" dirty="0"/>
              <a:t>Look at lines 1 – 14. Summarise the gifts Ben received, and the gift(s) he was expecting. (3)</a:t>
            </a:r>
          </a:p>
          <a:p>
            <a:pPr marL="457200" indent="-457200">
              <a:buAutoNum type="arabicPeriod"/>
            </a:pPr>
            <a:endParaRPr lang="is-IS" sz="2000" b="1" dirty="0"/>
          </a:p>
          <a:p>
            <a:pPr marL="457200" indent="-457200">
              <a:buAutoNum type="arabicPeriod"/>
            </a:pPr>
            <a:r>
              <a:rPr lang="is-IS" sz="2000" b="1" dirty="0"/>
              <a:t>Summarise the different ways it became clear to Ben that he was not going to get a dog in lines 15 – 29. (3)</a:t>
            </a:r>
          </a:p>
          <a:p>
            <a:pPr marL="457200" indent="-457200">
              <a:buAutoNum type="arabicPeriod"/>
            </a:pPr>
            <a:endParaRPr lang="is-IS" sz="2000" b="1" dirty="0"/>
          </a:p>
          <a:p>
            <a:pPr marL="457200" indent="-457200">
              <a:buAutoNum type="arabicPeriod"/>
            </a:pPr>
            <a:r>
              <a:rPr lang="is-IS" sz="2000" b="1" dirty="0"/>
              <a:t>Look at lines 35 – 57. Summarise the reaction Ben had to the revelation that he had received only a picture of a dog. (3)</a:t>
            </a:r>
          </a:p>
          <a:p>
            <a:pPr marL="457200" indent="-457200">
              <a:buAutoNum type="arabicPeriod"/>
            </a:pPr>
            <a:endParaRPr lang="is-IS" sz="2000" b="1" dirty="0"/>
          </a:p>
          <a:p>
            <a:pPr marL="457200" indent="-457200">
              <a:buAutoNum type="arabicPeriod"/>
            </a:pPr>
            <a:r>
              <a:rPr lang="is-IS" sz="2000" b="1" dirty="0"/>
              <a:t>Summarise the reasons given by Ben’s father in lines 66 – 76 that having a dog would be a bad idea. (3)</a:t>
            </a:r>
          </a:p>
          <a:p>
            <a:pPr marL="457200" indent="-457200">
              <a:buAutoNum type="arabicPeriod"/>
            </a:pPr>
            <a:endParaRPr lang="is-IS" sz="2000" b="1" dirty="0"/>
          </a:p>
          <a:p>
            <a:pPr marL="457200" indent="-457200">
              <a:buAutoNum type="arabicPeriod"/>
            </a:pPr>
            <a:endParaRPr lang="is-IS" sz="2000" b="1" dirty="0"/>
          </a:p>
          <a:p>
            <a:pPr marL="457200" indent="-457200"/>
            <a:r>
              <a:rPr lang="is-IS" sz="2000" b="1" dirty="0"/>
              <a:t>									/12</a:t>
            </a:r>
          </a:p>
          <a:p>
            <a:pPr marL="457200" indent="-457200">
              <a:buAutoNum type="arabicPeriod"/>
            </a:pPr>
            <a:endParaRPr lang="is-IS" sz="2000" b="1" dirty="0"/>
          </a:p>
          <a:p>
            <a:pPr marL="457200" indent="-457200">
              <a:buAutoNum type="arabicPeriod"/>
            </a:pPr>
            <a:endParaRPr lang="is-IS" sz="2000" b="1" dirty="0"/>
          </a:p>
        </p:txBody>
      </p:sp>
    </p:spTree>
    <p:extLst>
      <p:ext uri="{BB962C8B-B14F-4D97-AF65-F5344CB8AC3E}">
        <p14:creationId xmlns:p14="http://schemas.microsoft.com/office/powerpoint/2010/main" val="267578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813482" y="297712"/>
            <a:ext cx="4989140" cy="6242573"/>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3200" b="1" dirty="0"/>
              <a:t>Starter – By yourself</a:t>
            </a:r>
            <a:endParaRPr lang="is-IS" sz="2000" dirty="0"/>
          </a:p>
          <a:p>
            <a:r>
              <a:rPr lang="is-IS" sz="3200" dirty="0"/>
              <a:t>1) Write a paragraph about either the best day of your life </a:t>
            </a:r>
            <a:r>
              <a:rPr lang="is-IS" sz="3200" b="1" dirty="0"/>
              <a:t>or </a:t>
            </a:r>
            <a:r>
              <a:rPr lang="is-IS" sz="3200" dirty="0"/>
              <a:t>the worst day of your life. [minimum words: 40]</a:t>
            </a:r>
          </a:p>
          <a:p>
            <a:pPr marL="457200" indent="-457200"/>
            <a:endParaRPr lang="is-IS" sz="2000" dirty="0"/>
          </a:p>
        </p:txBody>
      </p:sp>
      <p:sp>
        <p:nvSpPr>
          <p:cNvPr id="2" name="Title 1"/>
          <p:cNvSpPr>
            <a:spLocks noGrp="1"/>
          </p:cNvSpPr>
          <p:nvPr>
            <p:ph type="title"/>
          </p:nvPr>
        </p:nvSpPr>
        <p:spPr>
          <a:xfrm>
            <a:off x="492832" y="17471"/>
            <a:ext cx="3060848" cy="1325563"/>
          </a:xfrm>
        </p:spPr>
        <p:txBody>
          <a:bodyPr>
            <a:normAutofit fontScale="90000"/>
          </a:bodyPr>
          <a:lstStyle/>
          <a:p>
            <a:r>
              <a:rPr lang="en-US" sz="4800" b="1" dirty="0" err="1"/>
              <a:t>Summarising</a:t>
            </a:r>
            <a:endParaRPr lang="en-US" sz="48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pic>
        <p:nvPicPr>
          <p:cNvPr id="4" name="Picture 3"/>
          <p:cNvPicPr>
            <a:picLocks noChangeAspect="1"/>
          </p:cNvPicPr>
          <p:nvPr/>
        </p:nvPicPr>
        <p:blipFill>
          <a:blip r:embed="rId2"/>
          <a:stretch>
            <a:fillRect/>
          </a:stretch>
        </p:blipFill>
        <p:spPr>
          <a:xfrm>
            <a:off x="6953693" y="4297298"/>
            <a:ext cx="1470906" cy="2069075"/>
          </a:xfrm>
          <a:prstGeom prst="rect">
            <a:avLst/>
          </a:prstGeom>
        </p:spPr>
      </p:pic>
      <p:sp>
        <p:nvSpPr>
          <p:cNvPr id="6" name="Round Diagonal Corner Rectangle 5"/>
          <p:cNvSpPr/>
          <p:nvPr/>
        </p:nvSpPr>
        <p:spPr>
          <a:xfrm>
            <a:off x="492832" y="1169582"/>
            <a:ext cx="3157362" cy="5370704"/>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b="1" dirty="0"/>
          </a:p>
          <a:p>
            <a:r>
              <a:rPr lang="is-IS" b="1" dirty="0"/>
              <a:t>Learning Intentions</a:t>
            </a:r>
          </a:p>
          <a:p>
            <a:pPr>
              <a:buFontTx/>
              <a:buChar char="-"/>
            </a:pPr>
            <a:r>
              <a:rPr lang="is-IS" dirty="0"/>
              <a:t>To define what summarising means</a:t>
            </a:r>
          </a:p>
          <a:p>
            <a:pPr>
              <a:buFontTx/>
              <a:buChar char="-"/>
            </a:pPr>
            <a:r>
              <a:rPr lang="is-IS" dirty="0"/>
              <a:t>To explore ways to summarise </a:t>
            </a:r>
          </a:p>
          <a:p>
            <a:pPr>
              <a:buFontTx/>
              <a:buChar char="-"/>
            </a:pPr>
            <a:r>
              <a:rPr lang="is-IS" dirty="0"/>
              <a:t>To create responses to summarising questions</a:t>
            </a:r>
          </a:p>
          <a:p>
            <a:pPr marL="342900" indent="-342900">
              <a:buFontTx/>
              <a:buChar char="-"/>
            </a:pPr>
            <a:endParaRPr lang="is-IS" dirty="0"/>
          </a:p>
          <a:p>
            <a:r>
              <a:rPr lang="is-IS" b="1" dirty="0"/>
              <a:t>Success Criteria</a:t>
            </a:r>
          </a:p>
          <a:p>
            <a:pPr>
              <a:buFontTx/>
              <a:buChar char="-"/>
            </a:pPr>
            <a:r>
              <a:rPr lang="is-IS" dirty="0"/>
              <a:t>To write a definition of what summarising means in English</a:t>
            </a:r>
          </a:p>
          <a:p>
            <a:pPr>
              <a:buFontTx/>
              <a:buChar char="-"/>
            </a:pPr>
            <a:r>
              <a:rPr lang="is-IS" dirty="0"/>
              <a:t>To identify a strategy to summarise</a:t>
            </a:r>
          </a:p>
          <a:p>
            <a:pPr>
              <a:buFontTx/>
              <a:buChar char="-"/>
            </a:pPr>
            <a:r>
              <a:rPr lang="is-IS" dirty="0"/>
              <a:t> To attempt to create a number of answers to summarising questions</a:t>
            </a:r>
            <a:endParaRPr lang="is-IS" sz="2800" b="1" dirty="0"/>
          </a:p>
          <a:p>
            <a:endParaRPr lang="is-IS" sz="2800" dirty="0"/>
          </a:p>
        </p:txBody>
      </p:sp>
    </p:spTree>
    <p:extLst>
      <p:ext uri="{BB962C8B-B14F-4D97-AF65-F5344CB8AC3E}">
        <p14:creationId xmlns:p14="http://schemas.microsoft.com/office/powerpoint/2010/main" val="1065941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90" y="328150"/>
            <a:ext cx="7886700" cy="1325563"/>
          </a:xfrm>
        </p:spPr>
        <p:txBody>
          <a:bodyPr>
            <a:normAutofit/>
          </a:bodyPr>
          <a:lstStyle/>
          <a:p>
            <a:r>
              <a:rPr lang="en-US" sz="4800" b="1" dirty="0"/>
              <a:t>What is summarising?</a:t>
            </a:r>
            <a:endParaRPr lang="en-US" sz="49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5" name="Round Diagonal Corner Rectangle 4"/>
          <p:cNvSpPr/>
          <p:nvPr/>
        </p:nvSpPr>
        <p:spPr>
          <a:xfrm>
            <a:off x="565690" y="4052807"/>
            <a:ext cx="8236934" cy="2471873"/>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3200" b="1" dirty="0"/>
              <a:t>‘Why?’– Think, Pair, Share</a:t>
            </a:r>
            <a:endParaRPr lang="en-US" sz="2000" dirty="0"/>
          </a:p>
          <a:p>
            <a:r>
              <a:rPr lang="en-US" sz="2000" dirty="0"/>
              <a:t>1. Discuss and write down two reasons why understanding how to summarise is so important in English.</a:t>
            </a:r>
          </a:p>
          <a:p>
            <a:r>
              <a:rPr lang="en-US" sz="2000" dirty="0"/>
              <a:t>2. Discuss and write down two examples in real life where summarising might be useful. </a:t>
            </a:r>
            <a:endParaRPr lang="is-IS" sz="2000" dirty="0"/>
          </a:p>
        </p:txBody>
      </p:sp>
      <p:sp>
        <p:nvSpPr>
          <p:cNvPr id="6" name="Round Diagonal Corner Rectangle 5"/>
          <p:cNvSpPr/>
          <p:nvPr/>
        </p:nvSpPr>
        <p:spPr>
          <a:xfrm>
            <a:off x="565690" y="1790052"/>
            <a:ext cx="8236934" cy="2154266"/>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GB" sz="2200" dirty="0"/>
              <a:t>Summarising involves taking the </a:t>
            </a:r>
            <a:r>
              <a:rPr lang="en-GB" sz="2200" b="1" dirty="0"/>
              <a:t>main ideas </a:t>
            </a:r>
            <a:r>
              <a:rPr lang="en-GB" sz="2200" dirty="0"/>
              <a:t>from a piece of text and </a:t>
            </a:r>
            <a:r>
              <a:rPr lang="en-GB" sz="2200" b="1" dirty="0"/>
              <a:t>translating them into your own words</a:t>
            </a:r>
            <a:r>
              <a:rPr lang="en-GB" sz="2200" dirty="0"/>
              <a:t>. </a:t>
            </a:r>
          </a:p>
          <a:p>
            <a:pPr algn="just"/>
            <a:endParaRPr lang="en-GB" sz="2200" dirty="0"/>
          </a:p>
          <a:p>
            <a:pPr algn="just"/>
            <a:r>
              <a:rPr lang="en-GB" sz="2200" dirty="0"/>
              <a:t>A summary is significantly shorter than the original text and tends to give an overview/general idea. Basically, it avoids too many details!</a:t>
            </a:r>
            <a:endParaRPr lang="is-IS" sz="2000" dirty="0"/>
          </a:p>
        </p:txBody>
      </p:sp>
      <p:pic>
        <p:nvPicPr>
          <p:cNvPr id="7" name="Picture 6"/>
          <p:cNvPicPr>
            <a:picLocks noChangeAspect="1"/>
          </p:cNvPicPr>
          <p:nvPr/>
        </p:nvPicPr>
        <p:blipFill>
          <a:blip r:embed="rId2"/>
          <a:stretch>
            <a:fillRect/>
          </a:stretch>
        </p:blipFill>
        <p:spPr>
          <a:xfrm>
            <a:off x="7395595" y="338431"/>
            <a:ext cx="1243739" cy="1243739"/>
          </a:xfrm>
          <a:prstGeom prst="rect">
            <a:avLst/>
          </a:prstGeom>
        </p:spPr>
      </p:pic>
    </p:spTree>
    <p:extLst>
      <p:ext uri="{BB962C8B-B14F-4D97-AF65-F5344CB8AC3E}">
        <p14:creationId xmlns:p14="http://schemas.microsoft.com/office/powerpoint/2010/main" val="114768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90" y="328150"/>
            <a:ext cx="7886700" cy="1325563"/>
          </a:xfrm>
        </p:spPr>
        <p:txBody>
          <a:bodyPr>
            <a:normAutofit fontScale="90000"/>
          </a:bodyPr>
          <a:lstStyle/>
          <a:p>
            <a:r>
              <a:rPr lang="en-US" sz="4800" b="1" dirty="0"/>
              <a:t>Why do I have to </a:t>
            </a:r>
            <a:br>
              <a:rPr lang="en-US" sz="4800" b="1" dirty="0"/>
            </a:br>
            <a:r>
              <a:rPr lang="en-US" sz="4800" b="1" dirty="0"/>
              <a:t>summarise? </a:t>
            </a:r>
            <a:endParaRPr lang="en-US" sz="4900" b="1" dirty="0"/>
          </a:p>
        </p:txBody>
      </p:sp>
      <p:sp>
        <p:nvSpPr>
          <p:cNvPr id="5" name="Round Diagonal Corner Rectangle 4"/>
          <p:cNvSpPr/>
          <p:nvPr/>
        </p:nvSpPr>
        <p:spPr>
          <a:xfrm>
            <a:off x="565690" y="5044117"/>
            <a:ext cx="8236934" cy="1078173"/>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2000" b="1" dirty="0"/>
              <a:t>Group discussion</a:t>
            </a:r>
          </a:p>
          <a:p>
            <a:r>
              <a:rPr lang="en-US" sz="2000" dirty="0"/>
              <a:t>1. Which of the reasons above do you think is the most important? Why? </a:t>
            </a:r>
            <a:endParaRPr lang="is-IS" sz="2000" dirty="0"/>
          </a:p>
        </p:txBody>
      </p:sp>
      <p:sp>
        <p:nvSpPr>
          <p:cNvPr id="6" name="Round Diagonal Corner Rectangle 5"/>
          <p:cNvSpPr/>
          <p:nvPr/>
        </p:nvSpPr>
        <p:spPr>
          <a:xfrm>
            <a:off x="565690" y="1790052"/>
            <a:ext cx="8236934" cy="3037129"/>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marL="457200" indent="-457200">
              <a:buAutoNum type="arabicPeriod"/>
            </a:pPr>
            <a:endParaRPr lang="is-IS" sz="2400" dirty="0"/>
          </a:p>
          <a:p>
            <a:pPr marL="457200" indent="-457200">
              <a:buAutoNum type="arabicPeriod"/>
            </a:pPr>
            <a:r>
              <a:rPr lang="is-IS" sz="2400" dirty="0"/>
              <a:t>It shows that you have clearly understood what you have read.</a:t>
            </a:r>
          </a:p>
          <a:p>
            <a:pPr marL="457200" indent="-457200">
              <a:buAutoNum type="arabicPeriod"/>
            </a:pPr>
            <a:r>
              <a:rPr lang="is-IS" sz="2400" dirty="0"/>
              <a:t>It is great for researching and writing pieces of work in every subject.</a:t>
            </a:r>
          </a:p>
          <a:p>
            <a:pPr marL="457200" indent="-457200">
              <a:buAutoNum type="arabicPeriod"/>
            </a:pPr>
            <a:r>
              <a:rPr lang="is-IS" sz="2400" dirty="0"/>
              <a:t>It helps you find the main point of something.</a:t>
            </a:r>
          </a:p>
          <a:p>
            <a:pPr marL="457200" indent="-457200">
              <a:buAutoNum type="arabicPeriod"/>
            </a:pPr>
            <a:r>
              <a:rPr lang="is-IS" sz="2400" dirty="0"/>
              <a:t>It stops you from accidentially copying someone’s work.</a:t>
            </a:r>
          </a:p>
          <a:p>
            <a:pPr marL="457200" indent="-457200">
              <a:buAutoNum type="arabicPeriod"/>
            </a:pPr>
            <a:r>
              <a:rPr lang="is-IS" sz="2400" dirty="0"/>
              <a:t>It is a good point to start from with your own new ideas.</a:t>
            </a:r>
          </a:p>
          <a:p>
            <a:pPr marL="457200" indent="-457200">
              <a:buAutoNum type="arabicPeriod"/>
            </a:pPr>
            <a:endParaRPr lang="is-IS" sz="2400" dirty="0"/>
          </a:p>
        </p:txBody>
      </p:sp>
      <p:pic>
        <p:nvPicPr>
          <p:cNvPr id="7" name="Picture 6"/>
          <p:cNvPicPr>
            <a:picLocks noChangeAspect="1"/>
          </p:cNvPicPr>
          <p:nvPr/>
        </p:nvPicPr>
        <p:blipFill>
          <a:blip r:embed="rId2"/>
          <a:stretch>
            <a:fillRect/>
          </a:stretch>
        </p:blipFill>
        <p:spPr>
          <a:xfrm>
            <a:off x="7395595" y="338431"/>
            <a:ext cx="1243739" cy="1243739"/>
          </a:xfrm>
          <a:prstGeom prst="rect">
            <a:avLst/>
          </a:prstGeom>
        </p:spPr>
      </p:pic>
    </p:spTree>
    <p:extLst>
      <p:ext uri="{BB962C8B-B14F-4D97-AF65-F5344CB8AC3E}">
        <p14:creationId xmlns:p14="http://schemas.microsoft.com/office/powerpoint/2010/main" val="335701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90" y="328150"/>
            <a:ext cx="7886700" cy="810975"/>
          </a:xfrm>
        </p:spPr>
        <p:txBody>
          <a:bodyPr>
            <a:normAutofit/>
          </a:bodyPr>
          <a:lstStyle/>
          <a:p>
            <a:r>
              <a:rPr lang="en-US" sz="4800" b="1" dirty="0"/>
              <a:t>Successful </a:t>
            </a:r>
            <a:r>
              <a:rPr lang="en-US" sz="4800" b="1" dirty="0" err="1"/>
              <a:t>summarising</a:t>
            </a:r>
            <a:endParaRPr lang="en-US" sz="49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6" name="Round Diagonal Corner Rectangle 5"/>
          <p:cNvSpPr/>
          <p:nvPr/>
        </p:nvSpPr>
        <p:spPr>
          <a:xfrm>
            <a:off x="577517" y="1341567"/>
            <a:ext cx="8236934" cy="5069866"/>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sz="2000" dirty="0"/>
          </a:p>
          <a:p>
            <a:endParaRPr lang="is-IS" sz="2000" dirty="0"/>
          </a:p>
          <a:p>
            <a:endParaRPr lang="is-IS" sz="2000" dirty="0"/>
          </a:p>
          <a:p>
            <a:r>
              <a:rPr lang="is-IS" sz="2000" dirty="0"/>
              <a:t>Copy into notes:</a:t>
            </a:r>
          </a:p>
          <a:p>
            <a:r>
              <a:rPr lang="is-IS" sz="2400" b="1" dirty="0"/>
              <a:t>When you summarise you are looking for the </a:t>
            </a:r>
            <a:r>
              <a:rPr lang="is-IS" sz="2400" b="1" u="sng" dirty="0"/>
              <a:t>main ideas</a:t>
            </a:r>
            <a:r>
              <a:rPr lang="is-IS" sz="2400" b="1" dirty="0"/>
              <a:t>, </a:t>
            </a:r>
            <a:r>
              <a:rPr lang="is-IS" sz="2400" b="1" u="sng" dirty="0"/>
              <a:t>not</a:t>
            </a:r>
            <a:r>
              <a:rPr lang="is-IS" sz="2400" b="1" dirty="0"/>
              <a:t> the finer details.</a:t>
            </a:r>
          </a:p>
          <a:p>
            <a:endParaRPr lang="is-IS" sz="2000" b="1" dirty="0"/>
          </a:p>
          <a:p>
            <a:r>
              <a:rPr lang="is-IS" sz="2800" b="1" dirty="0"/>
              <a:t>To do this, use your </a:t>
            </a:r>
            <a:r>
              <a:rPr lang="is-IS" sz="2800" b="1" u="sng" dirty="0"/>
              <a:t>skimming</a:t>
            </a:r>
            <a:r>
              <a:rPr lang="is-IS" sz="2800" b="1" dirty="0"/>
              <a:t> and </a:t>
            </a:r>
            <a:r>
              <a:rPr lang="is-IS" sz="2800" b="1" u="sng" dirty="0"/>
              <a:t>scanning</a:t>
            </a:r>
            <a:r>
              <a:rPr lang="is-IS" sz="2800" b="1" dirty="0"/>
              <a:t> skills.</a:t>
            </a:r>
          </a:p>
          <a:p>
            <a:endParaRPr lang="is-IS" b="1" dirty="0"/>
          </a:p>
          <a:p>
            <a:r>
              <a:rPr lang="is-IS" sz="2800" b="1" dirty="0"/>
              <a:t>Use a </a:t>
            </a:r>
            <a:r>
              <a:rPr lang="is-IS" sz="2800" b="1" u="sng" dirty="0"/>
              <a:t>highlighter</a:t>
            </a:r>
            <a:r>
              <a:rPr lang="is-IS" sz="2800" b="1" dirty="0"/>
              <a:t> or </a:t>
            </a:r>
            <a:r>
              <a:rPr lang="is-IS" sz="2800" b="1" u="sng" dirty="0"/>
              <a:t>underline</a:t>
            </a:r>
            <a:r>
              <a:rPr lang="is-IS" sz="2800" b="1" dirty="0"/>
              <a:t> the information you think you need to translate.</a:t>
            </a:r>
          </a:p>
          <a:p>
            <a:endParaRPr lang="is-IS" b="1" dirty="0"/>
          </a:p>
          <a:p>
            <a:r>
              <a:rPr lang="is-IS" sz="2800" b="1" dirty="0"/>
              <a:t>You must </a:t>
            </a:r>
            <a:r>
              <a:rPr lang="is-IS" sz="2800" b="1" u="sng" dirty="0"/>
              <a:t>translate into your own words</a:t>
            </a:r>
            <a:r>
              <a:rPr lang="is-IS" sz="2800" b="1" dirty="0"/>
              <a:t>. </a:t>
            </a:r>
          </a:p>
          <a:p>
            <a:endParaRPr lang="is-IS" b="1" dirty="0"/>
          </a:p>
          <a:p>
            <a:r>
              <a:rPr lang="is-IS" sz="2800" b="1" dirty="0"/>
              <a:t>Always answer in </a:t>
            </a:r>
            <a:r>
              <a:rPr lang="is-IS" sz="2800" b="1" u="sng" dirty="0"/>
              <a:t>bullet points.</a:t>
            </a:r>
          </a:p>
          <a:p>
            <a:endParaRPr lang="is-IS" sz="2800" b="1" dirty="0"/>
          </a:p>
          <a:p>
            <a:endParaRPr lang="is-IS" sz="2800" b="1" dirty="0"/>
          </a:p>
          <a:p>
            <a:endParaRPr lang="is-IS" sz="2000" b="1" dirty="0"/>
          </a:p>
        </p:txBody>
      </p:sp>
      <p:pic>
        <p:nvPicPr>
          <p:cNvPr id="7" name="Picture 6"/>
          <p:cNvPicPr>
            <a:picLocks noChangeAspect="1"/>
          </p:cNvPicPr>
          <p:nvPr/>
        </p:nvPicPr>
        <p:blipFill>
          <a:blip r:embed="rId3"/>
          <a:stretch>
            <a:fillRect/>
          </a:stretch>
        </p:blipFill>
        <p:spPr>
          <a:xfrm>
            <a:off x="7468974" y="209770"/>
            <a:ext cx="1345477" cy="956550"/>
          </a:xfrm>
          <a:prstGeom prst="rect">
            <a:avLst/>
          </a:prstGeom>
        </p:spPr>
      </p:pic>
    </p:spTree>
    <p:extLst>
      <p:ext uri="{BB962C8B-B14F-4D97-AF65-F5344CB8AC3E}">
        <p14:creationId xmlns:p14="http://schemas.microsoft.com/office/powerpoint/2010/main" val="238174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85060" y="180754"/>
            <a:ext cx="8973880" cy="6539024"/>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t>Example</a:t>
            </a:r>
          </a:p>
          <a:p>
            <a:r>
              <a:rPr lang="en-GB" sz="2400" dirty="0"/>
              <a:t>Read this advice for young people about banks:</a:t>
            </a:r>
          </a:p>
          <a:p>
            <a:endParaRPr lang="en-GB" sz="2000" dirty="0">
              <a:latin typeface="Tahoma" panose="020B0604030504040204" pitchFamily="34" charset="0"/>
              <a:ea typeface="Tahoma" panose="020B0604030504040204" pitchFamily="34" charset="0"/>
              <a:cs typeface="Tahoma" panose="020B0604030504040204" pitchFamily="34" charset="0"/>
            </a:endParaRPr>
          </a:p>
          <a:p>
            <a:r>
              <a:rPr lang="en-GB" sz="2000" dirty="0">
                <a:latin typeface="Tahoma" panose="020B0604030504040204" pitchFamily="34" charset="0"/>
                <a:ea typeface="Tahoma" panose="020B0604030504040204" pitchFamily="34" charset="0"/>
                <a:cs typeface="Tahoma" panose="020B0604030504040204" pitchFamily="34" charset="0"/>
              </a:rPr>
              <a:t>‘There are many reasons why it is a good idea to open a bank account. Firstly, most employers will not pay their staff personally or in cash, but only via a bank account. If you go to college or university and want to take out a student loan, this must also be paid into a bank account. Any money you keep in cash will always stay the same value, but if you put it in a bank you will gain interest on your savings. You will also be able to pay bills simply straight from your bank account. Finally, the younger you are when you open one, the more you build up a credit score showing people you can looking after your money responsibly.’ </a:t>
            </a:r>
          </a:p>
          <a:p>
            <a:endParaRPr lang="en-GB" sz="1600" dirty="0">
              <a:latin typeface="Courier New" panose="02070309020205020404" pitchFamily="49" charset="0"/>
              <a:cs typeface="Courier New" panose="02070309020205020404" pitchFamily="49" charset="0"/>
            </a:endParaRPr>
          </a:p>
          <a:p>
            <a:r>
              <a:rPr lang="en-GB" sz="2400" dirty="0">
                <a:cs typeface="Courier New" panose="02070309020205020404" pitchFamily="49" charset="0"/>
              </a:rPr>
              <a:t>Summarised in bullet points:</a:t>
            </a:r>
          </a:p>
          <a:p>
            <a:pPr marL="342900" indent="-342900">
              <a:buFontTx/>
              <a:buChar char="-"/>
            </a:pPr>
            <a:r>
              <a:rPr lang="en-GB" sz="2400" dirty="0">
                <a:cs typeface="Courier New" panose="02070309020205020404" pitchFamily="49" charset="0"/>
              </a:rPr>
              <a:t>Many companies will send wages to an account</a:t>
            </a:r>
          </a:p>
          <a:p>
            <a:pPr marL="342900" indent="-342900">
              <a:buFontTx/>
              <a:buChar char="-"/>
            </a:pPr>
            <a:r>
              <a:rPr lang="en-GB" sz="2400" dirty="0">
                <a:cs typeface="Courier New" panose="02070309020205020404" pitchFamily="49" charset="0"/>
              </a:rPr>
              <a:t>An account is needed to borrow money for further education</a:t>
            </a:r>
          </a:p>
          <a:p>
            <a:pPr marL="342900" indent="-342900">
              <a:buFontTx/>
              <a:buChar char="-"/>
            </a:pPr>
            <a:r>
              <a:rPr lang="en-GB" sz="2400" dirty="0">
                <a:cs typeface="Courier New" panose="02070309020205020404" pitchFamily="49" charset="0"/>
              </a:rPr>
              <a:t>The money can earn interest</a:t>
            </a:r>
          </a:p>
          <a:p>
            <a:pPr marL="342900" indent="-342900">
              <a:buFontTx/>
              <a:buChar char="-"/>
            </a:pPr>
            <a:r>
              <a:rPr lang="en-GB" sz="2400" dirty="0">
                <a:cs typeface="Courier New" panose="02070309020205020404" pitchFamily="49" charset="0"/>
              </a:rPr>
              <a:t>It provides an easy way to pay for utilities/items</a:t>
            </a:r>
          </a:p>
          <a:p>
            <a:pPr marL="342900" indent="-342900">
              <a:buFontTx/>
              <a:buChar char="-"/>
            </a:pPr>
            <a:r>
              <a:rPr lang="en-GB" sz="2400" dirty="0">
                <a:cs typeface="Courier New" panose="02070309020205020404" pitchFamily="49" charset="0"/>
              </a:rPr>
              <a:t>It helps you build up a history of being trusted with money </a:t>
            </a:r>
          </a:p>
        </p:txBody>
      </p:sp>
      <p:pic>
        <p:nvPicPr>
          <p:cNvPr id="3" name="Picture 2">
            <a:extLst>
              <a:ext uri="{FF2B5EF4-FFF2-40B4-BE49-F238E27FC236}">
                <a16:creationId xmlns:a16="http://schemas.microsoft.com/office/drawing/2014/main" id="{BC23EBEF-E176-4096-A162-FE549D8E44E9}"/>
              </a:ext>
            </a:extLst>
          </p:cNvPr>
          <p:cNvPicPr>
            <a:picLocks noChangeAspect="1"/>
          </p:cNvPicPr>
          <p:nvPr/>
        </p:nvPicPr>
        <p:blipFill>
          <a:blip r:embed="rId2"/>
          <a:stretch>
            <a:fillRect/>
          </a:stretch>
        </p:blipFill>
        <p:spPr>
          <a:xfrm rot="20568255">
            <a:off x="7348648" y="3884095"/>
            <a:ext cx="1123950" cy="1152525"/>
          </a:xfrm>
          <a:prstGeom prst="rect">
            <a:avLst/>
          </a:prstGeom>
        </p:spPr>
      </p:pic>
    </p:spTree>
    <p:extLst>
      <p:ext uri="{BB962C8B-B14F-4D97-AF65-F5344CB8AC3E}">
        <p14:creationId xmlns:p14="http://schemas.microsoft.com/office/powerpoint/2010/main" val="378961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 calcmode="lin" valueType="num">
                                      <p:cBhvr additive="base">
                                        <p:cTn id="1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calcmode="lin" valueType="num">
                                      <p:cBhvr additive="base">
                                        <p:cTn id="1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 calcmode="lin" valueType="num">
                                      <p:cBhvr additive="base">
                                        <p:cTn id="2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 calcmode="lin" valueType="num">
                                      <p:cBhvr additive="base">
                                        <p:cTn id="2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813482" y="297712"/>
            <a:ext cx="4989140" cy="6242573"/>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GB" sz="3200" b="1" dirty="0"/>
              <a:t>Challenge </a:t>
            </a:r>
            <a:endParaRPr lang="is-IS" sz="2000" dirty="0"/>
          </a:p>
          <a:p>
            <a:pPr marL="514350" indent="-514350">
              <a:buFont typeface="+mj-lt"/>
              <a:buAutoNum type="arabicPeriod"/>
            </a:pPr>
            <a:r>
              <a:rPr lang="is-IS" sz="3200" dirty="0"/>
              <a:t>Using the paragraph you wrote earlier, summarise either the best day of your life </a:t>
            </a:r>
            <a:r>
              <a:rPr lang="is-IS" sz="3200" b="1" dirty="0"/>
              <a:t>or </a:t>
            </a:r>
            <a:r>
              <a:rPr lang="is-IS" sz="3200" dirty="0"/>
              <a:t>the worst day of your life.</a:t>
            </a:r>
          </a:p>
          <a:p>
            <a:pPr marL="457200" indent="-457200">
              <a:buFont typeface="+mj-lt"/>
              <a:buAutoNum type="arabicPeriod"/>
            </a:pPr>
            <a:endParaRPr lang="is-IS" sz="2000" dirty="0"/>
          </a:p>
        </p:txBody>
      </p:sp>
      <p:sp>
        <p:nvSpPr>
          <p:cNvPr id="2" name="Title 1"/>
          <p:cNvSpPr>
            <a:spLocks noGrp="1"/>
          </p:cNvSpPr>
          <p:nvPr>
            <p:ph type="title"/>
          </p:nvPr>
        </p:nvSpPr>
        <p:spPr>
          <a:xfrm>
            <a:off x="492832" y="187592"/>
            <a:ext cx="3060848" cy="1325563"/>
          </a:xfrm>
        </p:spPr>
        <p:txBody>
          <a:bodyPr>
            <a:normAutofit fontScale="90000"/>
          </a:bodyPr>
          <a:lstStyle/>
          <a:p>
            <a:r>
              <a:rPr lang="en-US" sz="4800" b="1" dirty="0" err="1"/>
              <a:t>Summarising</a:t>
            </a:r>
            <a:endParaRPr lang="en-US" sz="4800" b="1" dirty="0"/>
          </a:p>
        </p:txBody>
      </p:sp>
      <p:pic>
        <p:nvPicPr>
          <p:cNvPr id="10" name="Picture 9">
            <a:extLst>
              <a:ext uri="{FF2B5EF4-FFF2-40B4-BE49-F238E27FC236}">
                <a16:creationId xmlns:a16="http://schemas.microsoft.com/office/drawing/2014/main" id="{DFB7D303-0B2C-4C82-B497-033D2D87A987}"/>
              </a:ext>
            </a:extLst>
          </p:cNvPr>
          <p:cNvPicPr>
            <a:picLocks noChangeAspect="1"/>
          </p:cNvPicPr>
          <p:nvPr/>
        </p:nvPicPr>
        <p:blipFill>
          <a:blip r:embed="rId2"/>
          <a:stretch>
            <a:fillRect/>
          </a:stretch>
        </p:blipFill>
        <p:spPr>
          <a:xfrm>
            <a:off x="1367537" y="1343034"/>
            <a:ext cx="1311438" cy="4719555"/>
          </a:xfrm>
          <a:prstGeom prst="rect">
            <a:avLst/>
          </a:prstGeom>
        </p:spPr>
      </p:pic>
    </p:spTree>
    <p:extLst>
      <p:ext uri="{BB962C8B-B14F-4D97-AF65-F5344CB8AC3E}">
        <p14:creationId xmlns:p14="http://schemas.microsoft.com/office/powerpoint/2010/main" val="156073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6535" y="-634199"/>
            <a:ext cx="2892155" cy="1924697"/>
          </a:xfrm>
          <a:prstGeom prst="rect">
            <a:avLst/>
          </a:prstGeom>
        </p:spPr>
      </p:pic>
      <p:sp>
        <p:nvSpPr>
          <p:cNvPr id="2" name="Title 1"/>
          <p:cNvSpPr>
            <a:spLocks noGrp="1"/>
          </p:cNvSpPr>
          <p:nvPr>
            <p:ph type="title"/>
          </p:nvPr>
        </p:nvSpPr>
        <p:spPr>
          <a:xfrm>
            <a:off x="538394" y="598"/>
            <a:ext cx="7886700" cy="810975"/>
          </a:xfrm>
        </p:spPr>
        <p:txBody>
          <a:bodyPr>
            <a:normAutofit/>
          </a:bodyPr>
          <a:lstStyle/>
          <a:p>
            <a:r>
              <a:rPr lang="en-US" sz="2800" b="1" dirty="0"/>
              <a:t>Let’s try some examples - banking</a:t>
            </a:r>
            <a:endParaRPr lang="en-US" sz="32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5" name="Round Diagonal Corner Rectangle 4"/>
          <p:cNvSpPr/>
          <p:nvPr/>
        </p:nvSpPr>
        <p:spPr>
          <a:xfrm>
            <a:off x="318977" y="4508205"/>
            <a:ext cx="8483647" cy="2234881"/>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3200" b="1" dirty="0"/>
              <a:t>Work it out yourself</a:t>
            </a:r>
            <a:endParaRPr lang="en-US" sz="2000" b="1" dirty="0"/>
          </a:p>
          <a:p>
            <a:pPr marL="457200" indent="-457200">
              <a:buAutoNum type="arabicPeriod"/>
            </a:pPr>
            <a:r>
              <a:rPr lang="en-US" sz="2000" dirty="0"/>
              <a:t>Decide and write down what the title should be for your bullet-pointed list. Write the titles in capitals.</a:t>
            </a:r>
          </a:p>
          <a:p>
            <a:pPr marL="457200" indent="-457200">
              <a:buAutoNum type="arabicPeriod"/>
            </a:pPr>
            <a:r>
              <a:rPr lang="en-US" sz="2000" dirty="0"/>
              <a:t>Now, using your own words as much as you possibly can, </a:t>
            </a:r>
            <a:r>
              <a:rPr lang="en-US" sz="2000" dirty="0" err="1"/>
              <a:t>summarise</a:t>
            </a:r>
            <a:r>
              <a:rPr lang="en-US" sz="2000" dirty="0"/>
              <a:t> the important things a young person should consider before opening a bank account.</a:t>
            </a:r>
          </a:p>
        </p:txBody>
      </p:sp>
      <p:sp>
        <p:nvSpPr>
          <p:cNvPr id="6" name="Round Diagonal Corner Rectangle 5"/>
          <p:cNvSpPr/>
          <p:nvPr/>
        </p:nvSpPr>
        <p:spPr>
          <a:xfrm>
            <a:off x="318977" y="706383"/>
            <a:ext cx="8456351" cy="3685998"/>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en-GB" sz="2200" dirty="0"/>
          </a:p>
          <a:p>
            <a:r>
              <a:rPr lang="en-GB" sz="2200" dirty="0"/>
              <a:t>There are many different banks to choose from. Thinking about the following things will help you decide which bank to open your account with. Is the bank easy to access? Is there a branch near where you live or work, and can you get access to your account outside opening hours by using online banking or a mobile app? Does the bank have a good network of cash machine so that you can easily withdraw money when you need it? Will they pay you a reasonable amount of interest on any money you save in your account? How much will the bank charge you for its services? Do they have any special offers aimed at customers your age?</a:t>
            </a:r>
          </a:p>
          <a:p>
            <a:endParaRPr lang="en-GB" sz="2200" dirty="0"/>
          </a:p>
        </p:txBody>
      </p:sp>
    </p:spTree>
    <p:extLst>
      <p:ext uri="{BB962C8B-B14F-4D97-AF65-F5344CB8AC3E}">
        <p14:creationId xmlns:p14="http://schemas.microsoft.com/office/powerpoint/2010/main" val="264106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6535" y="-634199"/>
            <a:ext cx="2892155" cy="1924697"/>
          </a:xfrm>
          <a:prstGeom prst="rect">
            <a:avLst/>
          </a:prstGeom>
        </p:spPr>
      </p:pic>
      <p:sp>
        <p:nvSpPr>
          <p:cNvPr id="2" name="Title 1"/>
          <p:cNvSpPr>
            <a:spLocks noGrp="1"/>
          </p:cNvSpPr>
          <p:nvPr>
            <p:ph type="title"/>
          </p:nvPr>
        </p:nvSpPr>
        <p:spPr>
          <a:xfrm>
            <a:off x="538394" y="598"/>
            <a:ext cx="7886700" cy="810975"/>
          </a:xfrm>
        </p:spPr>
        <p:txBody>
          <a:bodyPr>
            <a:normAutofit/>
          </a:bodyPr>
          <a:lstStyle/>
          <a:p>
            <a:r>
              <a:rPr lang="en-US" sz="2800" b="1" dirty="0"/>
              <a:t>Let’s try some examples</a:t>
            </a:r>
            <a:endParaRPr lang="en-US" sz="32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5" name="Round Diagonal Corner Rectangle 4"/>
          <p:cNvSpPr/>
          <p:nvPr/>
        </p:nvSpPr>
        <p:spPr>
          <a:xfrm>
            <a:off x="565690" y="5295331"/>
            <a:ext cx="8236934" cy="1229349"/>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3200" b="1" dirty="0"/>
              <a:t>Summarise in groups </a:t>
            </a:r>
            <a:endParaRPr lang="en-US" sz="2000" b="1" dirty="0"/>
          </a:p>
          <a:p>
            <a:r>
              <a:rPr lang="en-US" sz="2000" dirty="0"/>
              <a:t>1. </a:t>
            </a:r>
            <a:r>
              <a:rPr lang="en-US" sz="2000" dirty="0" err="1"/>
              <a:t>Summarise</a:t>
            </a:r>
            <a:r>
              <a:rPr lang="en-US" sz="2000" dirty="0"/>
              <a:t> Amazon’s actions with regards to hoverboards.  (4)</a:t>
            </a:r>
          </a:p>
        </p:txBody>
      </p:sp>
      <p:sp>
        <p:nvSpPr>
          <p:cNvPr id="6" name="Round Diagonal Corner Rectangle 5"/>
          <p:cNvSpPr/>
          <p:nvPr/>
        </p:nvSpPr>
        <p:spPr>
          <a:xfrm>
            <a:off x="538394" y="811574"/>
            <a:ext cx="8236934" cy="2723196"/>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000" b="1" dirty="0"/>
              <a:t>Earlier this week Amazon stopped selling </a:t>
            </a:r>
            <a:r>
              <a:rPr lang="en-GB" sz="2000" b="1" dirty="0" err="1"/>
              <a:t>hoverboards</a:t>
            </a:r>
            <a:r>
              <a:rPr lang="en-GB" sz="2000" b="1" dirty="0"/>
              <a:t> - now it's told customers to get rid of them.</a:t>
            </a:r>
            <a:r>
              <a:rPr lang="en-GB" sz="2000" dirty="0"/>
              <a:t> It reportedly sent emails to anyone who's bought them, suggesting they take them to a recycling centre because of safety concerns. John Lewis and Argos have also now stopped stocking </a:t>
            </a:r>
            <a:r>
              <a:rPr lang="en-GB" sz="2000" dirty="0" err="1"/>
              <a:t>Swegway</a:t>
            </a:r>
            <a:r>
              <a:rPr lang="en-GB" sz="2000" dirty="0"/>
              <a:t> products. So what's wrong with them and what can you do if you're faced with chucking out the gadget formally known as 2015's must-have gift?</a:t>
            </a:r>
          </a:p>
          <a:p>
            <a:endParaRPr lang="en-GB" sz="2000" dirty="0"/>
          </a:p>
        </p:txBody>
      </p:sp>
      <p:pic>
        <p:nvPicPr>
          <p:cNvPr id="19458" name="Picture 2" descr="Hoverboard"/>
          <p:cNvPicPr>
            <a:picLocks noChangeAspect="1" noChangeArrowheads="1"/>
          </p:cNvPicPr>
          <p:nvPr/>
        </p:nvPicPr>
        <p:blipFill>
          <a:blip r:embed="rId3"/>
          <a:srcRect/>
          <a:stretch>
            <a:fillRect/>
          </a:stretch>
        </p:blipFill>
        <p:spPr bwMode="auto">
          <a:xfrm>
            <a:off x="4641464" y="2901152"/>
            <a:ext cx="3900809" cy="2194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37429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3394</TotalTime>
  <Words>2049</Words>
  <Application>Microsoft Office PowerPoint</Application>
  <PresentationFormat>On-screen Show (4:3)</PresentationFormat>
  <Paragraphs>187</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Tahoma</vt:lpstr>
      <vt:lpstr>Office Theme</vt:lpstr>
      <vt:lpstr>PowerPoint Presentation</vt:lpstr>
      <vt:lpstr>Summarising</vt:lpstr>
      <vt:lpstr>What is summarising?</vt:lpstr>
      <vt:lpstr>Why do I have to  summarise? </vt:lpstr>
      <vt:lpstr>Successful summarising</vt:lpstr>
      <vt:lpstr>PowerPoint Presentation</vt:lpstr>
      <vt:lpstr>Summarising</vt:lpstr>
      <vt:lpstr>Let’s try some examples - banking</vt:lpstr>
      <vt:lpstr>Let’s try some examples</vt:lpstr>
      <vt:lpstr>Let’s try some examples</vt:lpstr>
      <vt:lpstr>PowerPoint Presentation</vt:lpstr>
      <vt:lpstr>Answers – must be in own words for mark</vt:lpstr>
      <vt:lpstr>PowerPoint Presentation</vt:lpstr>
      <vt:lpstr>Answers – must be in own words for mark</vt:lpstr>
      <vt:lpstr>Summarising</vt:lpstr>
      <vt:lpstr>Summarising – The Cay</vt:lpstr>
      <vt:lpstr>Summarising – A Dog So Small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Skills Improving your understanding, analysis and evaluation</dc:title>
  <dc:creator>Michael Wilkie</dc:creator>
  <cp:lastModifiedBy>Michael Wilkie</cp:lastModifiedBy>
  <cp:revision>74</cp:revision>
  <dcterms:created xsi:type="dcterms:W3CDTF">2015-12-16T20:30:42Z</dcterms:created>
  <dcterms:modified xsi:type="dcterms:W3CDTF">2017-08-02T09:04:08Z</dcterms:modified>
</cp:coreProperties>
</file>