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451" r:id="rId2"/>
    <p:sldId id="465" r:id="rId3"/>
    <p:sldId id="466"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1" r:id="rId18"/>
    <p:sldId id="482" r:id="rId19"/>
    <p:sldId id="483" r:id="rId20"/>
    <p:sldId id="484" r:id="rId21"/>
    <p:sldId id="485" r:id="rId22"/>
    <p:sldId id="4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2" autoAdjust="0"/>
    <p:restoredTop sz="94688"/>
  </p:normalViewPr>
  <p:slideViewPr>
    <p:cSldViewPr snapToGrid="0" snapToObjects="1">
      <p:cViewPr varScale="1">
        <p:scale>
          <a:sx n="60" d="100"/>
          <a:sy n="60" d="100"/>
        </p:scale>
        <p:origin x="1364"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A10D-0A84-BD41-98D5-772A545410B3}" type="datetimeFigureOut">
              <a:rPr lang="en-US" smtClean="0"/>
              <a:pPr/>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42FB-3590-FE44-84BA-3773BB007D67}" type="slidenum">
              <a:rPr lang="en-US" smtClean="0"/>
              <a:pPr/>
              <a:t>‹#›</a:t>
            </a:fld>
            <a:endParaRPr lang="en-US"/>
          </a:p>
        </p:txBody>
      </p:sp>
    </p:spTree>
    <p:extLst>
      <p:ext uri="{BB962C8B-B14F-4D97-AF65-F5344CB8AC3E}">
        <p14:creationId xmlns:p14="http://schemas.microsoft.com/office/powerpoint/2010/main" val="12101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Resources adapted from: Levels 3-4 English – Reading for Understanding, Analysis and Evaluation Skills by Jane Cooper</a:t>
            </a:r>
          </a:p>
        </p:txBody>
      </p:sp>
      <p:sp>
        <p:nvSpPr>
          <p:cNvPr id="4" name="Slide Number Placeholder 3"/>
          <p:cNvSpPr>
            <a:spLocks noGrp="1"/>
          </p:cNvSpPr>
          <p:nvPr>
            <p:ph type="sldNum" sz="quarter" idx="10"/>
          </p:nvPr>
        </p:nvSpPr>
        <p:spPr/>
        <p:txBody>
          <a:bodyPr/>
          <a:lstStyle/>
          <a:p>
            <a:fld id="{AD3942FB-3590-FE44-84BA-3773BB007D67}" type="slidenum">
              <a:rPr lang="en-US" smtClean="0"/>
              <a:pPr/>
              <a:t>1</a:t>
            </a:fld>
            <a:endParaRPr lang="en-US"/>
          </a:p>
        </p:txBody>
      </p:sp>
    </p:spTree>
    <p:extLst>
      <p:ext uri="{BB962C8B-B14F-4D97-AF65-F5344CB8AC3E}">
        <p14:creationId xmlns:p14="http://schemas.microsoft.com/office/powerpoint/2010/main" val="270747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735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9268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7525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248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04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F1B167-C30D-4746-AC8A-A027746CFAD4}"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917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F1B167-C30D-4746-AC8A-A027746CFAD4}"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91253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B167-C30D-4746-AC8A-A027746CFAD4}"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4576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500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2921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B167-C30D-4746-AC8A-A027746CFAD4}" type="datetimeFigureOut">
              <a:rPr lang="en-US" smtClean="0"/>
              <a:pPr/>
              <a:t>8/2/2017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79B8B-19BA-C64E-9954-FBF7BC0BAF11}" type="slidenum">
              <a:rPr lang="en-US" smtClean="0"/>
              <a:pPr/>
              <a:t>‹#›</a:t>
            </a:fld>
            <a:endParaRPr lang="en-US"/>
          </a:p>
        </p:txBody>
      </p:sp>
    </p:spTree>
    <p:extLst>
      <p:ext uri="{BB962C8B-B14F-4D97-AF65-F5344CB8AC3E}">
        <p14:creationId xmlns:p14="http://schemas.microsoft.com/office/powerpoint/2010/main" val="85964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hyperlink" Target="https://www.google.co.uk/url?sa=i&amp;rct=j&amp;q=&amp;esrc=s&amp;source=images&amp;cd=&amp;ved=0ahUKEwj_zLzCk7TVAhWGOsAKHXfJAzsQjRwIBw&amp;url=https://www.wired.com/2012/03/geekmom-comic-book-corner-comic-books-for-kids/&amp;psig=AFQjCNH7QioO0_YrGwdoHWvDbci0g8rJaw&amp;ust=1501612204854849"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ved=0ahUKEwiRlJbck7TVAhWICcAKHRZHC9IQjRwIBw&amp;url=https://www.pinterest.com/pin/381187555930671433/&amp;psig=AFQjCNH7QioO0_YrGwdoHWvDbci0g8rJaw&amp;ust=1501612204854849" TargetMode="External"/><Relationship Id="rId5" Type="http://schemas.openxmlformats.org/officeDocument/2006/relationships/image" Target="../media/image10.jpeg"/><Relationship Id="rId4" Type="http://schemas.openxmlformats.org/officeDocument/2006/relationships/hyperlink" Target="https://www.google.co.uk/url?sa=i&amp;rct=j&amp;q=&amp;esrc=s&amp;source=images&amp;cd=&amp;ved=0ahUKEwiGxr7Ok7TVAhVjCsAKHVmYAdgQjRwIBw&amp;url=https://www.pinterest.com/pin/266064290458365110/&amp;psig=AFQjCNH7QioO0_YrGwdoHWvDbci0g8rJaw&amp;ust=150161220485484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999" y="469901"/>
            <a:ext cx="4692757" cy="5614876"/>
          </a:xfrm>
        </p:spPr>
        <p:txBody>
          <a:bodyPr>
            <a:normAutofit/>
          </a:bodyPr>
          <a:lstStyle/>
          <a:p>
            <a:endParaRPr lang="en-US" sz="2800" b="1" dirty="0"/>
          </a:p>
          <a:p>
            <a:r>
              <a:rPr lang="en-US" sz="2800" b="1" dirty="0"/>
              <a:t>Core Course </a:t>
            </a:r>
          </a:p>
          <a:p>
            <a:r>
              <a:rPr lang="en-US" sz="2800" b="1" dirty="0"/>
              <a:t>S1 – 3/3</a:t>
            </a:r>
          </a:p>
          <a:p>
            <a:pPr marL="342900" lvl="0" indent="-342900" algn="l" fontAlgn="base">
              <a:buFont typeface="Arial" panose="020B0604020202020204" pitchFamily="34" charset="0"/>
              <a:buChar char="•"/>
            </a:pPr>
            <a:r>
              <a:rPr lang="en-GB" dirty="0"/>
              <a:t>Word Choice – identifying, denotation, connotation</a:t>
            </a:r>
          </a:p>
          <a:p>
            <a:pPr marL="342900" lvl="0" indent="-342900" algn="l" fontAlgn="base">
              <a:buFont typeface="Arial" panose="020B0604020202020204" pitchFamily="34" charset="0"/>
              <a:buChar char="•"/>
            </a:pPr>
            <a:r>
              <a:rPr lang="en-GB" dirty="0"/>
              <a:t>Working with words -  synonyms/  antonyms/ prefixes/ suffixes/ root words/ jargon </a:t>
            </a:r>
          </a:p>
          <a:p>
            <a:pPr marL="342900" lvl="0" indent="-342900" algn="l" fontAlgn="base">
              <a:buFont typeface="Arial" panose="020B0604020202020204" pitchFamily="34" charset="0"/>
              <a:buChar char="•"/>
            </a:pPr>
            <a:r>
              <a:rPr lang="en-GB" dirty="0"/>
              <a:t>Spelling strategies homework </a:t>
            </a:r>
          </a:p>
          <a:p>
            <a:pPr marL="342900" lvl="0" indent="-342900" algn="l" fontAlgn="base">
              <a:buFont typeface="Arial" panose="020B0604020202020204" pitchFamily="34" charset="0"/>
              <a:buChar char="•"/>
            </a:pPr>
            <a:r>
              <a:rPr lang="en-GB" dirty="0">
                <a:solidFill>
                  <a:srgbClr val="FF0000"/>
                </a:solidFill>
              </a:rPr>
              <a:t>Figures of speech homework</a:t>
            </a:r>
          </a:p>
          <a:p>
            <a:pPr marL="342900" indent="-342900" algn="l">
              <a:buFont typeface="Arial" panose="020B0604020202020204" pitchFamily="34" charset="0"/>
              <a:buChar char="•"/>
            </a:pPr>
            <a:r>
              <a:rPr lang="en-GB" dirty="0"/>
              <a:t>Practice exercise 2 – ‘King </a:t>
            </a:r>
            <a:r>
              <a:rPr lang="en-GB" dirty="0" err="1"/>
              <a:t>Tut’s</a:t>
            </a:r>
            <a:r>
              <a:rPr lang="en-GB" dirty="0"/>
              <a:t> Tomb’</a:t>
            </a:r>
            <a:endParaRPr lang="en-US" sz="2800" dirty="0"/>
          </a:p>
        </p:txBody>
      </p:sp>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3860800" cy="6121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000" dirty="0"/>
          </a:p>
          <a:p>
            <a:endParaRPr lang="en-GB" sz="2000" dirty="0"/>
          </a:p>
        </p:txBody>
      </p:sp>
      <p:sp>
        <p:nvSpPr>
          <p:cNvPr id="5" name="Subtitle 2">
            <a:extLst>
              <a:ext uri="{FF2B5EF4-FFF2-40B4-BE49-F238E27FC236}">
                <a16:creationId xmlns:a16="http://schemas.microsoft.com/office/drawing/2014/main" id="{D189ED63-A562-40CD-B42F-6B38A45C5166}"/>
              </a:ext>
            </a:extLst>
          </p:cNvPr>
          <p:cNvSpPr txBox="1">
            <a:spLocks/>
          </p:cNvSpPr>
          <p:nvPr/>
        </p:nvSpPr>
        <p:spPr>
          <a:xfrm>
            <a:off x="165099" y="402968"/>
            <a:ext cx="3860800" cy="6121399"/>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To show my understanding, I can comment, with evidence, on the content and form of short and extended texts, and respond to literal, inferential and evaluative questions and other types of close reading tasks.  ENG 3-17a</a:t>
            </a:r>
          </a:p>
          <a:p>
            <a:endParaRPr lang="en-GB" sz="2000" b="1" dirty="0"/>
          </a:p>
          <a:p>
            <a:r>
              <a:rPr lang="en-GB" sz="2000" b="1" dirty="0"/>
              <a:t>Through developing my knowledge of context clues, punctuation, grammar and layout, I can read unfamiliar texts with increasing fluency, understanding and expression. ENG 3-12a</a:t>
            </a:r>
          </a:p>
          <a:p>
            <a:endParaRPr lang="en-GB" sz="2000" b="1" dirty="0"/>
          </a:p>
          <a:p>
            <a:r>
              <a:rPr lang="en-GB" sz="2000" b="1" dirty="0"/>
              <a:t>I can select and use the strategies and resources  I find most useful before  I read, and as I read, to monitor and check my understanding. LIT 3-13a</a:t>
            </a:r>
          </a:p>
          <a:p>
            <a:endParaRPr lang="en-GB" sz="2000" b="1" dirty="0"/>
          </a:p>
          <a:p>
            <a:r>
              <a:rPr lang="en-GB" sz="2000" b="1" dirty="0"/>
              <a:t>I can use a range of strategies and resources and spell  most of the words I need  to use, including specialist vocabulary, and ensure  that my spelling is accurate. LIT 3-21</a:t>
            </a:r>
          </a:p>
        </p:txBody>
      </p:sp>
    </p:spTree>
    <p:extLst>
      <p:ext uri="{BB962C8B-B14F-4D97-AF65-F5344CB8AC3E}">
        <p14:creationId xmlns:p14="http://schemas.microsoft.com/office/powerpoint/2010/main" val="12226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4000" b="1" u="sng" dirty="0">
                <a:solidFill>
                  <a:schemeClr val="tx1"/>
                </a:solidFill>
              </a:rPr>
              <a:t>Metaphors</a:t>
            </a:r>
          </a:p>
          <a:p>
            <a:r>
              <a:rPr lang="en-GB" altLang="en-US" sz="2800" dirty="0">
                <a:solidFill>
                  <a:schemeClr val="tx1"/>
                </a:solidFill>
              </a:rPr>
              <a:t>Metaphors are another kind of comparison, but they are a bit stronger than similes. A simile says one thing is like another; a metaphor makes a very strong comparison by saying one thing </a:t>
            </a:r>
            <a:r>
              <a:rPr lang="en-GB" altLang="en-US" sz="2800" b="1" dirty="0">
                <a:solidFill>
                  <a:schemeClr val="tx1"/>
                </a:solidFill>
              </a:rPr>
              <a:t>is </a:t>
            </a:r>
            <a:r>
              <a:rPr lang="en-GB" altLang="en-US" sz="2800" dirty="0">
                <a:solidFill>
                  <a:schemeClr val="tx1"/>
                </a:solidFill>
              </a:rPr>
              <a:t>another.</a:t>
            </a:r>
          </a:p>
          <a:p>
            <a:endParaRPr lang="en-GB" altLang="en-US" sz="2800" b="1" dirty="0">
              <a:solidFill>
                <a:schemeClr val="tx1"/>
              </a:solidFill>
            </a:endParaRPr>
          </a:p>
          <a:p>
            <a:r>
              <a:rPr lang="en-GB" altLang="en-US" sz="2800" b="1" dirty="0">
                <a:solidFill>
                  <a:schemeClr val="tx1"/>
                </a:solidFill>
              </a:rPr>
              <a:t>Example</a:t>
            </a:r>
            <a:endParaRPr lang="en-GB" altLang="en-US" sz="4000" b="1" dirty="0">
              <a:solidFill>
                <a:schemeClr val="tx1"/>
              </a:solidFill>
            </a:endParaRPr>
          </a:p>
          <a:p>
            <a:r>
              <a:rPr lang="en-GB" altLang="en-US" sz="2800" dirty="0">
                <a:solidFill>
                  <a:schemeClr val="tx1"/>
                </a:solidFill>
              </a:rPr>
              <a:t>A blizzard of gulls followed the boat.</a:t>
            </a:r>
          </a:p>
          <a:p>
            <a:endParaRPr lang="en-GB" altLang="en-US" sz="2800" i="1" dirty="0">
              <a:solidFill>
                <a:schemeClr val="tx1"/>
              </a:solidFill>
            </a:endParaRPr>
          </a:p>
          <a:p>
            <a:r>
              <a:rPr lang="en-GB" altLang="en-US" sz="2800" dirty="0">
                <a:solidFill>
                  <a:schemeClr val="tx1"/>
                </a:solidFill>
              </a:rPr>
              <a:t>In this example, a flock of seagulls is compared to snowflakes. They are alike in being white and flying around in the air. Picturing a snowstorm helps us imagine how very many gulls there are and how they swirl around in flight.</a:t>
            </a:r>
          </a:p>
        </p:txBody>
      </p:sp>
    </p:spTree>
    <p:extLst>
      <p:ext uri="{BB962C8B-B14F-4D97-AF65-F5344CB8AC3E}">
        <p14:creationId xmlns:p14="http://schemas.microsoft.com/office/powerpoint/2010/main" val="396059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Further example of a metaphor:</a:t>
            </a:r>
          </a:p>
          <a:p>
            <a:endParaRPr lang="en-GB" altLang="en-US" sz="3200" b="1" dirty="0">
              <a:solidFill>
                <a:schemeClr val="tx1"/>
              </a:solidFill>
            </a:endParaRPr>
          </a:p>
          <a:p>
            <a:r>
              <a:rPr lang="en-GB" altLang="en-US" sz="3200" dirty="0">
                <a:solidFill>
                  <a:schemeClr val="tx1"/>
                </a:solidFill>
              </a:rPr>
              <a:t>If your classroom was very cold </a:t>
            </a:r>
          </a:p>
          <a:p>
            <a:r>
              <a:rPr lang="en-GB" altLang="en-US" sz="3200" dirty="0">
                <a:solidFill>
                  <a:schemeClr val="tx1"/>
                </a:solidFill>
              </a:rPr>
              <a:t>you might call it:</a:t>
            </a:r>
          </a:p>
          <a:p>
            <a:endParaRPr lang="en-GB" altLang="en-US" sz="3200" dirty="0">
              <a:solidFill>
                <a:schemeClr val="tx1"/>
              </a:solidFill>
            </a:endParaRPr>
          </a:p>
          <a:p>
            <a:r>
              <a:rPr lang="en-GB" altLang="en-US" sz="3200" b="1" dirty="0">
                <a:solidFill>
                  <a:schemeClr val="tx1"/>
                </a:solidFill>
              </a:rPr>
              <a:t>a freezer</a:t>
            </a:r>
          </a:p>
          <a:p>
            <a:endParaRPr lang="en-GB" altLang="en-US" sz="3200" b="1" dirty="0">
              <a:solidFill>
                <a:schemeClr val="tx1"/>
              </a:solidFill>
            </a:endParaRPr>
          </a:p>
          <a:p>
            <a:r>
              <a:rPr lang="en-GB" altLang="en-US" sz="3200" dirty="0">
                <a:solidFill>
                  <a:schemeClr val="tx1"/>
                </a:solidFill>
              </a:rPr>
              <a:t>When we use metaphors, we are usually just comparing one aspect of the thing. If I say my classroom is a freezer, I only meant that it is cold, not that it is full of chunks of frozen meat, a bag of oven chips and some ice cream.</a:t>
            </a:r>
          </a:p>
        </p:txBody>
      </p:sp>
      <p:pic>
        <p:nvPicPr>
          <p:cNvPr id="4" name="Picture 3">
            <a:extLst>
              <a:ext uri="{FF2B5EF4-FFF2-40B4-BE49-F238E27FC236}">
                <a16:creationId xmlns:a16="http://schemas.microsoft.com/office/drawing/2014/main" id="{26B79F3B-0452-4304-A51E-01CA24FDB31D}"/>
              </a:ext>
            </a:extLst>
          </p:cNvPr>
          <p:cNvPicPr>
            <a:picLocks noChangeAspect="1"/>
          </p:cNvPicPr>
          <p:nvPr/>
        </p:nvPicPr>
        <p:blipFill>
          <a:blip r:embed="rId2"/>
          <a:stretch>
            <a:fillRect/>
          </a:stretch>
        </p:blipFill>
        <p:spPr>
          <a:xfrm>
            <a:off x="6290486" y="659219"/>
            <a:ext cx="2266902" cy="2516261"/>
          </a:xfrm>
          <a:prstGeom prst="rect">
            <a:avLst/>
          </a:prstGeom>
        </p:spPr>
      </p:pic>
    </p:spTree>
    <p:extLst>
      <p:ext uri="{BB962C8B-B14F-4D97-AF65-F5344CB8AC3E}">
        <p14:creationId xmlns:p14="http://schemas.microsoft.com/office/powerpoint/2010/main" val="329363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Task 1 – Explaining</a:t>
            </a:r>
          </a:p>
          <a:p>
            <a:r>
              <a:rPr lang="en-GB" altLang="en-US" sz="3200" dirty="0">
                <a:solidFill>
                  <a:schemeClr val="tx1"/>
                </a:solidFill>
              </a:rPr>
              <a:t>Explain what the following metaphors mean:</a:t>
            </a:r>
          </a:p>
          <a:p>
            <a:endParaRPr lang="en-GB" altLang="en-US" sz="3200" b="1" dirty="0">
              <a:solidFill>
                <a:schemeClr val="tx1"/>
              </a:solidFill>
            </a:endParaRPr>
          </a:p>
          <a:p>
            <a:pPr marL="514350" indent="-514350">
              <a:buAutoNum type="arabicPeriod"/>
            </a:pPr>
            <a:r>
              <a:rPr lang="en-GB" altLang="en-US" sz="3200" b="1" dirty="0">
                <a:solidFill>
                  <a:schemeClr val="tx1"/>
                </a:solidFill>
              </a:rPr>
              <a:t>That girl is a monster.</a:t>
            </a:r>
          </a:p>
          <a:p>
            <a:pPr marL="514350" indent="-514350">
              <a:buAutoNum type="arabicPeriod"/>
            </a:pPr>
            <a:r>
              <a:rPr lang="en-GB" altLang="en-US" sz="3200" b="1" dirty="0">
                <a:solidFill>
                  <a:schemeClr val="tx1"/>
                </a:solidFill>
              </a:rPr>
              <a:t>That boy’s an angel.</a:t>
            </a:r>
          </a:p>
          <a:p>
            <a:pPr marL="514350" indent="-514350">
              <a:buAutoNum type="arabicPeriod"/>
            </a:pPr>
            <a:r>
              <a:rPr lang="en-GB" altLang="en-US" sz="3200" b="1" dirty="0">
                <a:solidFill>
                  <a:schemeClr val="tx1"/>
                </a:solidFill>
              </a:rPr>
              <a:t>I’ve got a mountain of work to do.</a:t>
            </a:r>
          </a:p>
          <a:p>
            <a:pPr marL="514350" indent="-514350">
              <a:buAutoNum type="arabicPeriod"/>
            </a:pPr>
            <a:r>
              <a:rPr lang="en-GB" altLang="en-US" sz="3200" b="1" dirty="0">
                <a:solidFill>
                  <a:schemeClr val="tx1"/>
                </a:solidFill>
              </a:rPr>
              <a:t>She’s been battling with illness.</a:t>
            </a:r>
          </a:p>
          <a:p>
            <a:pPr marL="514350" indent="-514350">
              <a:buAutoNum type="arabicPeriod"/>
            </a:pPr>
            <a:r>
              <a:rPr lang="en-GB" altLang="en-US" sz="3200" b="1" dirty="0">
                <a:solidFill>
                  <a:schemeClr val="tx1"/>
                </a:solidFill>
              </a:rPr>
              <a:t>She been my rock.</a:t>
            </a:r>
            <a:endParaRPr lang="en-GB" altLang="en-US" sz="3600" b="1" dirty="0">
              <a:solidFill>
                <a:schemeClr val="tx1"/>
              </a:solidFill>
            </a:endParaRPr>
          </a:p>
          <a:p>
            <a:endParaRPr lang="en-GB" altLang="en-US" sz="3200" dirty="0">
              <a:solidFill>
                <a:schemeClr val="tx1"/>
              </a:solidFill>
            </a:endParaRPr>
          </a:p>
        </p:txBody>
      </p:sp>
    </p:spTree>
    <p:extLst>
      <p:ext uri="{BB962C8B-B14F-4D97-AF65-F5344CB8AC3E}">
        <p14:creationId xmlns:p14="http://schemas.microsoft.com/office/powerpoint/2010/main" val="351946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390793-1E29-4782-886F-7BE0298BAE59}"/>
              </a:ext>
            </a:extLst>
          </p:cNvPr>
          <p:cNvPicPr>
            <a:picLocks noChangeAspect="1"/>
          </p:cNvPicPr>
          <p:nvPr/>
        </p:nvPicPr>
        <p:blipFill>
          <a:blip r:embed="rId2"/>
          <a:stretch>
            <a:fillRect/>
          </a:stretch>
        </p:blipFill>
        <p:spPr>
          <a:xfrm>
            <a:off x="-1616149" y="-256792"/>
            <a:ext cx="12955182" cy="7287290"/>
          </a:xfrm>
          <a:prstGeom prst="rect">
            <a:avLst/>
          </a:prstGeom>
        </p:spPr>
      </p:pic>
      <p:sp>
        <p:nvSpPr>
          <p:cNvPr id="5" name="Round Diagonal Corner Rectangle 4"/>
          <p:cNvSpPr/>
          <p:nvPr/>
        </p:nvSpPr>
        <p:spPr>
          <a:xfrm>
            <a:off x="129292" y="160256"/>
            <a:ext cx="4942438" cy="5422604"/>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2800" b="1" dirty="0">
                <a:solidFill>
                  <a:schemeClr val="tx1"/>
                </a:solidFill>
              </a:rPr>
              <a:t>The sea</a:t>
            </a:r>
          </a:p>
          <a:p>
            <a:r>
              <a:rPr lang="en-GB" altLang="en-US" sz="2800" dirty="0">
                <a:solidFill>
                  <a:schemeClr val="tx1"/>
                </a:solidFill>
              </a:rPr>
              <a:t>The sea is a hungry dog,</a:t>
            </a:r>
          </a:p>
          <a:p>
            <a:r>
              <a:rPr lang="en-GB" altLang="en-US" sz="2800" dirty="0">
                <a:solidFill>
                  <a:schemeClr val="tx1"/>
                </a:solidFill>
              </a:rPr>
              <a:t>Giant an grey.</a:t>
            </a:r>
          </a:p>
          <a:p>
            <a:r>
              <a:rPr lang="en-GB" altLang="en-US" sz="2800" dirty="0">
                <a:solidFill>
                  <a:schemeClr val="tx1"/>
                </a:solidFill>
              </a:rPr>
              <a:t>He rolls on the beach all day.</a:t>
            </a:r>
          </a:p>
          <a:p>
            <a:r>
              <a:rPr lang="en-GB" altLang="en-US" sz="2800" dirty="0">
                <a:solidFill>
                  <a:schemeClr val="tx1"/>
                </a:solidFill>
              </a:rPr>
              <a:t>With his clashing teeth and</a:t>
            </a:r>
          </a:p>
          <a:p>
            <a:r>
              <a:rPr lang="en-GB" altLang="en-US" sz="2800" dirty="0">
                <a:solidFill>
                  <a:schemeClr val="tx1"/>
                </a:solidFill>
              </a:rPr>
              <a:t>shaggy jaws</a:t>
            </a:r>
          </a:p>
          <a:p>
            <a:r>
              <a:rPr lang="en-GB" altLang="en-US" sz="2800" dirty="0">
                <a:solidFill>
                  <a:schemeClr val="tx1"/>
                </a:solidFill>
              </a:rPr>
              <a:t>Hour upon hour he gnaws</a:t>
            </a:r>
          </a:p>
          <a:p>
            <a:r>
              <a:rPr lang="en-GB" altLang="en-US" sz="2800" dirty="0">
                <a:solidFill>
                  <a:schemeClr val="tx1"/>
                </a:solidFill>
              </a:rPr>
              <a:t>The rumbling, tumbling stones</a:t>
            </a:r>
          </a:p>
          <a:p>
            <a:r>
              <a:rPr lang="en-GB" altLang="en-US" sz="2800" dirty="0">
                <a:solidFill>
                  <a:schemeClr val="tx1"/>
                </a:solidFill>
              </a:rPr>
              <a:t>And ‘Bones, bones, bones, bones!’</a:t>
            </a:r>
          </a:p>
          <a:p>
            <a:r>
              <a:rPr lang="en-GB" altLang="en-US" sz="2800" dirty="0">
                <a:solidFill>
                  <a:schemeClr val="tx1"/>
                </a:solidFill>
              </a:rPr>
              <a:t>The giant sea-dog moans,</a:t>
            </a:r>
          </a:p>
          <a:p>
            <a:r>
              <a:rPr lang="en-GB" altLang="en-US" sz="2800" dirty="0">
                <a:solidFill>
                  <a:schemeClr val="tx1"/>
                </a:solidFill>
              </a:rPr>
              <a:t>Licking his greasy paws.</a:t>
            </a:r>
          </a:p>
        </p:txBody>
      </p:sp>
      <p:sp>
        <p:nvSpPr>
          <p:cNvPr id="3" name="Round Diagonal Corner Rectangle 4">
            <a:extLst>
              <a:ext uri="{FF2B5EF4-FFF2-40B4-BE49-F238E27FC236}">
                <a16:creationId xmlns:a16="http://schemas.microsoft.com/office/drawing/2014/main" id="{3F840B76-0D17-4A24-A6BC-ADE5BECD6B25}"/>
              </a:ext>
            </a:extLst>
          </p:cNvPr>
          <p:cNvSpPr/>
          <p:nvPr/>
        </p:nvSpPr>
        <p:spPr>
          <a:xfrm>
            <a:off x="5295014" y="160256"/>
            <a:ext cx="3469758" cy="6453195"/>
          </a:xfrm>
          <a:prstGeom prst="round2DiagRect">
            <a:avLst>
              <a:gd name="adj1" fmla="val 11655"/>
              <a:gd name="adj2" fmla="val 0"/>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2400" dirty="0">
                <a:solidFill>
                  <a:schemeClr val="tx1"/>
                </a:solidFill>
              </a:rPr>
              <a:t>Look carefully at the verse by </a:t>
            </a:r>
            <a:r>
              <a:rPr lang="en-GB" altLang="en-US" sz="2400" b="1" dirty="0">
                <a:solidFill>
                  <a:schemeClr val="tx1"/>
                </a:solidFill>
              </a:rPr>
              <a:t>James Reeves</a:t>
            </a:r>
            <a:r>
              <a:rPr lang="en-GB" altLang="en-US" sz="2400" dirty="0">
                <a:solidFill>
                  <a:schemeClr val="tx1"/>
                </a:solidFill>
              </a:rPr>
              <a:t>.</a:t>
            </a:r>
          </a:p>
          <a:p>
            <a:pPr marL="514350" indent="-514350">
              <a:buAutoNum type="arabicPeriod"/>
            </a:pPr>
            <a:r>
              <a:rPr lang="en-GB" altLang="en-US" sz="2400" dirty="0">
                <a:solidFill>
                  <a:schemeClr val="tx1"/>
                </a:solidFill>
              </a:rPr>
              <a:t>What is the main metaphor that the writer uses in this poem?</a:t>
            </a:r>
          </a:p>
          <a:p>
            <a:pPr marL="514350" indent="-514350">
              <a:buAutoNum type="arabicPeriod"/>
            </a:pPr>
            <a:r>
              <a:rPr lang="en-GB" altLang="en-US" sz="2400" dirty="0">
                <a:solidFill>
                  <a:schemeClr val="tx1"/>
                </a:solidFill>
              </a:rPr>
              <a:t>Give two ways, according to the poem, that the sea is like this other thing.</a:t>
            </a:r>
          </a:p>
          <a:p>
            <a:pPr marL="514350" indent="-514350">
              <a:buAutoNum type="arabicPeriod"/>
            </a:pPr>
            <a:r>
              <a:rPr lang="en-GB" altLang="en-US" sz="2400" dirty="0">
                <a:solidFill>
                  <a:schemeClr val="tx1"/>
                </a:solidFill>
              </a:rPr>
              <a:t>The writer describes the sea gnawing the land ‘with clashing teeth and shaggy jaws’. What is really happening?</a:t>
            </a:r>
          </a:p>
        </p:txBody>
      </p:sp>
    </p:spTree>
    <p:extLst>
      <p:ext uri="{BB962C8B-B14F-4D97-AF65-F5344CB8AC3E}">
        <p14:creationId xmlns:p14="http://schemas.microsoft.com/office/powerpoint/2010/main" val="16726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4000" b="1" u="sng" dirty="0">
                <a:solidFill>
                  <a:schemeClr val="tx1"/>
                </a:solidFill>
              </a:rPr>
              <a:t>Personification</a:t>
            </a:r>
          </a:p>
          <a:p>
            <a:r>
              <a:rPr lang="en-GB" altLang="en-US" sz="2800" dirty="0">
                <a:solidFill>
                  <a:schemeClr val="tx1"/>
                </a:solidFill>
              </a:rPr>
              <a:t>When we use </a:t>
            </a:r>
            <a:r>
              <a:rPr lang="en-GB" altLang="en-US" sz="2800" b="1" dirty="0">
                <a:solidFill>
                  <a:schemeClr val="tx1"/>
                </a:solidFill>
              </a:rPr>
              <a:t>personification </a:t>
            </a:r>
            <a:r>
              <a:rPr lang="en-GB" altLang="en-US" sz="2800" dirty="0">
                <a:solidFill>
                  <a:schemeClr val="tx1"/>
                </a:solidFill>
              </a:rPr>
              <a:t>we talk about non-living things as if they were alive, as if they were people (or perhaps animals). </a:t>
            </a:r>
          </a:p>
          <a:p>
            <a:endParaRPr lang="en-GB" altLang="en-US" sz="2800" i="1" dirty="0">
              <a:solidFill>
                <a:schemeClr val="tx1"/>
              </a:solidFill>
            </a:endParaRPr>
          </a:p>
          <a:p>
            <a:r>
              <a:rPr lang="en-GB" altLang="en-US" sz="2800" b="1" dirty="0">
                <a:solidFill>
                  <a:schemeClr val="tx1"/>
                </a:solidFill>
              </a:rPr>
              <a:t>Example – </a:t>
            </a:r>
            <a:r>
              <a:rPr lang="en-GB" altLang="en-US" sz="2800" dirty="0">
                <a:solidFill>
                  <a:schemeClr val="tx1"/>
                </a:solidFill>
              </a:rPr>
              <a:t>Imagine you were </a:t>
            </a:r>
          </a:p>
          <a:p>
            <a:r>
              <a:rPr lang="en-GB" altLang="en-US" sz="2800" dirty="0">
                <a:solidFill>
                  <a:schemeClr val="tx1"/>
                </a:solidFill>
              </a:rPr>
              <a:t>describing a Formula 1 race:</a:t>
            </a:r>
            <a:endParaRPr lang="en-GB" altLang="en-US" sz="2800" b="1" dirty="0">
              <a:solidFill>
                <a:schemeClr val="tx1"/>
              </a:solidFill>
            </a:endParaRPr>
          </a:p>
          <a:p>
            <a:r>
              <a:rPr lang="en-GB" altLang="en-US" sz="2800" dirty="0">
                <a:solidFill>
                  <a:schemeClr val="tx1"/>
                </a:solidFill>
              </a:rPr>
              <a:t>The cars screamed around the circuit.</a:t>
            </a:r>
          </a:p>
          <a:p>
            <a:endParaRPr lang="en-GB" altLang="en-US" sz="2800" dirty="0">
              <a:solidFill>
                <a:schemeClr val="tx1"/>
              </a:solidFill>
            </a:endParaRPr>
          </a:p>
          <a:p>
            <a:r>
              <a:rPr lang="en-GB" altLang="en-US" sz="2800" dirty="0">
                <a:solidFill>
                  <a:schemeClr val="tx1"/>
                </a:solidFill>
              </a:rPr>
              <a:t>Cars cannot really scream as they do not have throats, nor emotions. But, by personifying the cars, we know the noise they made and the excitement and tension they generated.</a:t>
            </a:r>
            <a:endParaRPr lang="en-GB" altLang="en-US" sz="4000" b="1" dirty="0">
              <a:solidFill>
                <a:schemeClr val="tx1"/>
              </a:solidFill>
            </a:endParaRPr>
          </a:p>
        </p:txBody>
      </p:sp>
      <p:pic>
        <p:nvPicPr>
          <p:cNvPr id="3" name="Picture 2">
            <a:extLst>
              <a:ext uri="{FF2B5EF4-FFF2-40B4-BE49-F238E27FC236}">
                <a16:creationId xmlns:a16="http://schemas.microsoft.com/office/drawing/2014/main" id="{7DB6A626-E26E-496E-B941-7497CCAE83ED}"/>
              </a:ext>
            </a:extLst>
          </p:cNvPr>
          <p:cNvPicPr>
            <a:picLocks noChangeAspect="1"/>
          </p:cNvPicPr>
          <p:nvPr/>
        </p:nvPicPr>
        <p:blipFill>
          <a:blip r:embed="rId2"/>
          <a:stretch>
            <a:fillRect/>
          </a:stretch>
        </p:blipFill>
        <p:spPr>
          <a:xfrm>
            <a:off x="5489680" y="2254103"/>
            <a:ext cx="2787873" cy="1536815"/>
          </a:xfrm>
          <a:prstGeom prst="rect">
            <a:avLst/>
          </a:prstGeom>
        </p:spPr>
      </p:pic>
    </p:spTree>
    <p:extLst>
      <p:ext uri="{BB962C8B-B14F-4D97-AF65-F5344CB8AC3E}">
        <p14:creationId xmlns:p14="http://schemas.microsoft.com/office/powerpoint/2010/main" val="301763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Further example of personification:</a:t>
            </a:r>
          </a:p>
          <a:p>
            <a:endParaRPr lang="en-GB" altLang="en-US" sz="3200" b="1" dirty="0">
              <a:solidFill>
                <a:schemeClr val="tx1"/>
              </a:solidFill>
            </a:endParaRPr>
          </a:p>
          <a:p>
            <a:r>
              <a:rPr lang="en-GB" altLang="en-US" sz="3200" dirty="0">
                <a:solidFill>
                  <a:schemeClr val="tx1"/>
                </a:solidFill>
              </a:rPr>
              <a:t>You could describe a storm by saying:</a:t>
            </a:r>
          </a:p>
          <a:p>
            <a:r>
              <a:rPr lang="en-GB" altLang="en-US" sz="3200" b="1" dirty="0">
                <a:solidFill>
                  <a:schemeClr val="tx1"/>
                </a:solidFill>
              </a:rPr>
              <a:t>The wind howled.</a:t>
            </a:r>
          </a:p>
          <a:p>
            <a:endParaRPr lang="en-GB" altLang="en-US" sz="3200" b="1" dirty="0">
              <a:solidFill>
                <a:schemeClr val="tx1"/>
              </a:solidFill>
            </a:endParaRPr>
          </a:p>
          <a:p>
            <a:r>
              <a:rPr lang="en-GB" altLang="en-US" sz="3200" dirty="0">
                <a:solidFill>
                  <a:schemeClr val="tx1"/>
                </a:solidFill>
              </a:rPr>
              <a:t>Wind cannot howl. Wind has no throat, nor does it resemble a wolf. However, by personifying the wind with the word ‘howled’, we know the kind of noise it made. It also helps to set the atmosphere in writing, striking fear that the wind seems to contain a sense of threat.</a:t>
            </a:r>
          </a:p>
        </p:txBody>
      </p:sp>
    </p:spTree>
    <p:extLst>
      <p:ext uri="{BB962C8B-B14F-4D97-AF65-F5344CB8AC3E}">
        <p14:creationId xmlns:p14="http://schemas.microsoft.com/office/powerpoint/2010/main" val="5023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000" b="1" dirty="0">
                <a:solidFill>
                  <a:schemeClr val="tx1"/>
                </a:solidFill>
              </a:rPr>
              <a:t>Task 1 – Explaining</a:t>
            </a:r>
          </a:p>
          <a:p>
            <a:r>
              <a:rPr lang="en-GB" altLang="en-US" sz="3000" dirty="0">
                <a:solidFill>
                  <a:schemeClr val="tx1"/>
                </a:solidFill>
              </a:rPr>
              <a:t>Explain these examples of </a:t>
            </a:r>
            <a:r>
              <a:rPr lang="en-GB" altLang="en-US" sz="3000" b="1" dirty="0">
                <a:solidFill>
                  <a:schemeClr val="tx1"/>
                </a:solidFill>
              </a:rPr>
              <a:t>personification. </a:t>
            </a:r>
            <a:r>
              <a:rPr lang="en-GB" altLang="en-US" sz="3000" dirty="0">
                <a:solidFill>
                  <a:schemeClr val="tx1"/>
                </a:solidFill>
              </a:rPr>
              <a:t>Say what is the non-living thing in each comparisons, and also what living thing this is being compared to.</a:t>
            </a:r>
          </a:p>
          <a:p>
            <a:endParaRPr lang="en-GB" altLang="en-US" sz="3000" b="1" dirty="0">
              <a:solidFill>
                <a:schemeClr val="tx1"/>
              </a:solidFill>
            </a:endParaRPr>
          </a:p>
          <a:p>
            <a:pPr marL="514350" indent="-514350">
              <a:buAutoNum type="arabicPeriod"/>
            </a:pPr>
            <a:r>
              <a:rPr lang="en-GB" altLang="en-US" sz="3000" dirty="0">
                <a:solidFill>
                  <a:schemeClr val="tx1"/>
                </a:solidFill>
              </a:rPr>
              <a:t>The tidal wave swallowed everything in its path.</a:t>
            </a:r>
          </a:p>
          <a:p>
            <a:pPr marL="514350" indent="-514350">
              <a:buAutoNum type="arabicPeriod"/>
            </a:pPr>
            <a:r>
              <a:rPr lang="en-GB" altLang="en-US" sz="3000" dirty="0">
                <a:solidFill>
                  <a:schemeClr val="tx1"/>
                </a:solidFill>
              </a:rPr>
              <a:t>When the band failed the audition their dream died.</a:t>
            </a:r>
          </a:p>
          <a:p>
            <a:pPr marL="514350" indent="-514350">
              <a:buAutoNum type="arabicPeriod"/>
            </a:pPr>
            <a:r>
              <a:rPr lang="en-GB" altLang="en-US" sz="3000" dirty="0">
                <a:solidFill>
                  <a:schemeClr val="tx1"/>
                </a:solidFill>
              </a:rPr>
              <a:t>She hadn’t eaten since breakfast and her stomach was grumbling.</a:t>
            </a:r>
          </a:p>
          <a:p>
            <a:pPr marL="514350" indent="-514350">
              <a:buAutoNum type="arabicPeriod"/>
            </a:pPr>
            <a:r>
              <a:rPr lang="en-GB" altLang="en-US" sz="3000" dirty="0">
                <a:solidFill>
                  <a:schemeClr val="tx1"/>
                </a:solidFill>
              </a:rPr>
              <a:t>We’re not ready to play that team – they’ll chew us up and spit us out.</a:t>
            </a:r>
          </a:p>
        </p:txBody>
      </p:sp>
    </p:spTree>
    <p:extLst>
      <p:ext uri="{BB962C8B-B14F-4D97-AF65-F5344CB8AC3E}">
        <p14:creationId xmlns:p14="http://schemas.microsoft.com/office/powerpoint/2010/main" val="344698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4000" b="1" u="sng" dirty="0">
                <a:solidFill>
                  <a:schemeClr val="tx1"/>
                </a:solidFill>
              </a:rPr>
              <a:t>Onomatopoeia</a:t>
            </a:r>
          </a:p>
          <a:p>
            <a:r>
              <a:rPr lang="en-GB" altLang="en-US" sz="3200" dirty="0">
                <a:solidFill>
                  <a:schemeClr val="tx1"/>
                </a:solidFill>
              </a:rPr>
              <a:t>Onomatopoeia is the language technique used when the sound of a word matches its meaning. </a:t>
            </a:r>
          </a:p>
          <a:p>
            <a:endParaRPr lang="en-GB" altLang="en-US" dirty="0">
              <a:solidFill>
                <a:schemeClr val="tx1"/>
              </a:solidFill>
            </a:endParaRPr>
          </a:p>
          <a:p>
            <a:r>
              <a:rPr lang="en-GB" altLang="en-US" sz="3200" dirty="0">
                <a:solidFill>
                  <a:schemeClr val="tx1"/>
                </a:solidFill>
              </a:rPr>
              <a:t>Numerous words for the noises animals make are examples of onomatopoeia. For example:</a:t>
            </a:r>
          </a:p>
          <a:p>
            <a:pPr algn="ctr"/>
            <a:r>
              <a:rPr lang="en-GB" altLang="en-US" sz="3200" b="1" dirty="0">
                <a:solidFill>
                  <a:schemeClr val="tx1"/>
                </a:solidFill>
              </a:rPr>
              <a:t>woof 		hiss		</a:t>
            </a:r>
            <a:r>
              <a:rPr lang="en-GB" altLang="en-US" sz="3200" b="1" dirty="0" err="1">
                <a:solidFill>
                  <a:schemeClr val="tx1"/>
                </a:solidFill>
              </a:rPr>
              <a:t>miaow</a:t>
            </a:r>
            <a:endParaRPr lang="en-GB" altLang="en-US" sz="3200" b="1" dirty="0">
              <a:solidFill>
                <a:schemeClr val="tx1"/>
              </a:solidFill>
            </a:endParaRPr>
          </a:p>
          <a:p>
            <a:pPr algn="ctr"/>
            <a:endParaRPr lang="en-GB" altLang="en-US" sz="3200" b="1" dirty="0">
              <a:solidFill>
                <a:schemeClr val="tx1"/>
              </a:solidFill>
            </a:endParaRPr>
          </a:p>
          <a:p>
            <a:pPr algn="ctr"/>
            <a:r>
              <a:rPr lang="en-GB" altLang="en-US" sz="3200" dirty="0">
                <a:solidFill>
                  <a:schemeClr val="tx1"/>
                </a:solidFill>
              </a:rPr>
              <a:t>As too are words that represent noises:</a:t>
            </a:r>
          </a:p>
          <a:p>
            <a:pPr algn="ctr"/>
            <a:r>
              <a:rPr lang="en-GB" altLang="en-US" sz="3200" b="1" dirty="0">
                <a:solidFill>
                  <a:schemeClr val="tx1"/>
                </a:solidFill>
              </a:rPr>
              <a:t>bang			clank			thump</a:t>
            </a:r>
          </a:p>
          <a:p>
            <a:pPr algn="ctr"/>
            <a:endParaRPr lang="en-GB" altLang="en-US" sz="3200" b="1" dirty="0">
              <a:solidFill>
                <a:schemeClr val="tx1"/>
              </a:solidFill>
            </a:endParaRPr>
          </a:p>
          <a:p>
            <a:pPr algn="ctr"/>
            <a:r>
              <a:rPr lang="en-GB" altLang="en-US" sz="3200" dirty="0">
                <a:solidFill>
                  <a:schemeClr val="tx1"/>
                </a:solidFill>
              </a:rPr>
              <a:t>Words for actions and movements are included:</a:t>
            </a:r>
          </a:p>
          <a:p>
            <a:pPr algn="ctr"/>
            <a:r>
              <a:rPr lang="en-GB" altLang="en-US" sz="3200" b="1" dirty="0">
                <a:solidFill>
                  <a:schemeClr val="tx1"/>
                </a:solidFill>
              </a:rPr>
              <a:t>swish		twirl		tap	</a:t>
            </a:r>
          </a:p>
        </p:txBody>
      </p:sp>
      <p:pic>
        <p:nvPicPr>
          <p:cNvPr id="4" name="Picture 3">
            <a:extLst>
              <a:ext uri="{FF2B5EF4-FFF2-40B4-BE49-F238E27FC236}">
                <a16:creationId xmlns:a16="http://schemas.microsoft.com/office/drawing/2014/main" id="{D81BF9E9-0E8B-4196-96A6-1678C50A02AC}"/>
              </a:ext>
            </a:extLst>
          </p:cNvPr>
          <p:cNvPicPr>
            <a:picLocks noChangeAspect="1"/>
          </p:cNvPicPr>
          <p:nvPr/>
        </p:nvPicPr>
        <p:blipFill>
          <a:blip r:embed="rId2"/>
          <a:stretch>
            <a:fillRect/>
          </a:stretch>
        </p:blipFill>
        <p:spPr>
          <a:xfrm>
            <a:off x="801964" y="3386853"/>
            <a:ext cx="516474" cy="516474"/>
          </a:xfrm>
          <a:prstGeom prst="rect">
            <a:avLst/>
          </a:prstGeom>
        </p:spPr>
      </p:pic>
      <p:pic>
        <p:nvPicPr>
          <p:cNvPr id="6" name="Picture 5">
            <a:extLst>
              <a:ext uri="{FF2B5EF4-FFF2-40B4-BE49-F238E27FC236}">
                <a16:creationId xmlns:a16="http://schemas.microsoft.com/office/drawing/2014/main" id="{9A0917BE-C69A-427F-A864-B667B097EE81}"/>
              </a:ext>
            </a:extLst>
          </p:cNvPr>
          <p:cNvPicPr>
            <a:picLocks noChangeAspect="1"/>
          </p:cNvPicPr>
          <p:nvPr/>
        </p:nvPicPr>
        <p:blipFill>
          <a:blip r:embed="rId2"/>
          <a:stretch>
            <a:fillRect/>
          </a:stretch>
        </p:blipFill>
        <p:spPr>
          <a:xfrm>
            <a:off x="5536996" y="4974648"/>
            <a:ext cx="516474" cy="516474"/>
          </a:xfrm>
          <a:prstGeom prst="rect">
            <a:avLst/>
          </a:prstGeom>
        </p:spPr>
      </p:pic>
      <p:pic>
        <p:nvPicPr>
          <p:cNvPr id="7" name="Picture 6">
            <a:extLst>
              <a:ext uri="{FF2B5EF4-FFF2-40B4-BE49-F238E27FC236}">
                <a16:creationId xmlns:a16="http://schemas.microsoft.com/office/drawing/2014/main" id="{0E3DB477-1CF2-4E02-99E2-5461DCF9980D}"/>
              </a:ext>
            </a:extLst>
          </p:cNvPr>
          <p:cNvPicPr>
            <a:picLocks noChangeAspect="1"/>
          </p:cNvPicPr>
          <p:nvPr/>
        </p:nvPicPr>
        <p:blipFill>
          <a:blip r:embed="rId2"/>
          <a:stretch>
            <a:fillRect/>
          </a:stretch>
        </p:blipFill>
        <p:spPr>
          <a:xfrm>
            <a:off x="3520354" y="6165494"/>
            <a:ext cx="275469" cy="275469"/>
          </a:xfrm>
          <a:prstGeom prst="rect">
            <a:avLst/>
          </a:prstGeom>
        </p:spPr>
      </p:pic>
      <p:pic>
        <p:nvPicPr>
          <p:cNvPr id="8" name="Picture 7">
            <a:extLst>
              <a:ext uri="{FF2B5EF4-FFF2-40B4-BE49-F238E27FC236}">
                <a16:creationId xmlns:a16="http://schemas.microsoft.com/office/drawing/2014/main" id="{B3765EC0-D618-4EE3-8CBE-698A41C29BEC}"/>
              </a:ext>
            </a:extLst>
          </p:cNvPr>
          <p:cNvPicPr>
            <a:picLocks noChangeAspect="1"/>
          </p:cNvPicPr>
          <p:nvPr/>
        </p:nvPicPr>
        <p:blipFill>
          <a:blip r:embed="rId2"/>
          <a:stretch>
            <a:fillRect/>
          </a:stretch>
        </p:blipFill>
        <p:spPr>
          <a:xfrm>
            <a:off x="8382977" y="2277521"/>
            <a:ext cx="275469" cy="275469"/>
          </a:xfrm>
          <a:prstGeom prst="rect">
            <a:avLst/>
          </a:prstGeom>
        </p:spPr>
      </p:pic>
      <p:pic>
        <p:nvPicPr>
          <p:cNvPr id="9" name="Picture 8">
            <a:extLst>
              <a:ext uri="{FF2B5EF4-FFF2-40B4-BE49-F238E27FC236}">
                <a16:creationId xmlns:a16="http://schemas.microsoft.com/office/drawing/2014/main" id="{AC61343A-52D8-4A38-963C-5FF41D4EA668}"/>
              </a:ext>
            </a:extLst>
          </p:cNvPr>
          <p:cNvPicPr>
            <a:picLocks noChangeAspect="1"/>
          </p:cNvPicPr>
          <p:nvPr/>
        </p:nvPicPr>
        <p:blipFill>
          <a:blip r:embed="rId2"/>
          <a:stretch>
            <a:fillRect/>
          </a:stretch>
        </p:blipFill>
        <p:spPr>
          <a:xfrm>
            <a:off x="3795824" y="3706520"/>
            <a:ext cx="233916" cy="233916"/>
          </a:xfrm>
          <a:prstGeom prst="rect">
            <a:avLst/>
          </a:prstGeom>
        </p:spPr>
      </p:pic>
      <p:pic>
        <p:nvPicPr>
          <p:cNvPr id="10" name="Picture 9">
            <a:extLst>
              <a:ext uri="{FF2B5EF4-FFF2-40B4-BE49-F238E27FC236}">
                <a16:creationId xmlns:a16="http://schemas.microsoft.com/office/drawing/2014/main" id="{24D8DEBC-ABD4-4F40-8AEE-E6993BC82266}"/>
              </a:ext>
            </a:extLst>
          </p:cNvPr>
          <p:cNvPicPr>
            <a:picLocks noChangeAspect="1"/>
          </p:cNvPicPr>
          <p:nvPr/>
        </p:nvPicPr>
        <p:blipFill>
          <a:blip r:embed="rId2"/>
          <a:stretch>
            <a:fillRect/>
          </a:stretch>
        </p:blipFill>
        <p:spPr>
          <a:xfrm>
            <a:off x="685006" y="5196744"/>
            <a:ext cx="233916" cy="233916"/>
          </a:xfrm>
          <a:prstGeom prst="rect">
            <a:avLst/>
          </a:prstGeom>
        </p:spPr>
      </p:pic>
    </p:spTree>
    <p:extLst>
      <p:ext uri="{BB962C8B-B14F-4D97-AF65-F5344CB8AC3E}">
        <p14:creationId xmlns:p14="http://schemas.microsoft.com/office/powerpoint/2010/main" val="12007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000" b="1" dirty="0">
                <a:solidFill>
                  <a:schemeClr val="tx1"/>
                </a:solidFill>
              </a:rPr>
              <a:t>Task 1 – Understanding</a:t>
            </a:r>
          </a:p>
          <a:p>
            <a:endParaRPr lang="en-GB" altLang="en-US" sz="3000" b="1" dirty="0">
              <a:solidFill>
                <a:schemeClr val="tx1"/>
              </a:solidFill>
            </a:endParaRPr>
          </a:p>
          <a:p>
            <a:r>
              <a:rPr lang="en-GB" altLang="en-US" sz="3000" dirty="0">
                <a:solidFill>
                  <a:schemeClr val="tx1"/>
                </a:solidFill>
              </a:rPr>
              <a:t>Make a mind map titled ‘Onomatopoeia’.</a:t>
            </a:r>
          </a:p>
          <a:p>
            <a:endParaRPr lang="en-GB" altLang="en-US" sz="3000" dirty="0">
              <a:solidFill>
                <a:schemeClr val="tx1"/>
              </a:solidFill>
            </a:endParaRPr>
          </a:p>
          <a:p>
            <a:r>
              <a:rPr lang="en-GB" altLang="en-US" sz="3000" dirty="0">
                <a:solidFill>
                  <a:schemeClr val="tx1"/>
                </a:solidFill>
              </a:rPr>
              <a:t>Make separate branches for ‘animal sounds’, ‘noises’ and ‘actions or movements’. </a:t>
            </a:r>
          </a:p>
          <a:p>
            <a:endParaRPr lang="en-GB" altLang="en-US" sz="3000" dirty="0">
              <a:solidFill>
                <a:schemeClr val="tx1"/>
              </a:solidFill>
            </a:endParaRPr>
          </a:p>
          <a:p>
            <a:r>
              <a:rPr lang="en-GB" altLang="en-US" sz="3000" dirty="0">
                <a:solidFill>
                  <a:schemeClr val="tx1"/>
                </a:solidFill>
              </a:rPr>
              <a:t>In groups/pairs, try to think of as many examples for each branch. </a:t>
            </a:r>
          </a:p>
        </p:txBody>
      </p:sp>
    </p:spTree>
    <p:extLst>
      <p:ext uri="{BB962C8B-B14F-4D97-AF65-F5344CB8AC3E}">
        <p14:creationId xmlns:p14="http://schemas.microsoft.com/office/powerpoint/2010/main" val="281201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000" b="1" dirty="0">
                <a:solidFill>
                  <a:schemeClr val="tx1"/>
                </a:solidFill>
              </a:rPr>
              <a:t>Task 2 – Evaluating and Editing</a:t>
            </a:r>
          </a:p>
          <a:p>
            <a:r>
              <a:rPr lang="en-GB" altLang="en-US" sz="3000" dirty="0">
                <a:solidFill>
                  <a:schemeClr val="tx1"/>
                </a:solidFill>
              </a:rPr>
              <a:t>Read the paragraph below and re-write it, improving it with onomatopoeia.</a:t>
            </a:r>
          </a:p>
          <a:p>
            <a:endParaRPr lang="en-GB" altLang="en-US" sz="3000" dirty="0">
              <a:solidFill>
                <a:schemeClr val="tx1"/>
              </a:solidFill>
            </a:endParaRPr>
          </a:p>
          <a:p>
            <a:r>
              <a:rPr lang="en-GB" altLang="en-US" sz="3000" dirty="0">
                <a:solidFill>
                  <a:schemeClr val="tx1"/>
                </a:solidFill>
              </a:rPr>
              <a:t>The boat moved through the water. The air was heavy. Birds called, and unseen creatures moved into the water. Stinging bugs flew around the boat. Suddenly, Jack heard something traveling in the dense bushes. He stifled a call when the thing came through the leaves onto the river bank. It was just his dog, Buddy!</a:t>
            </a:r>
          </a:p>
        </p:txBody>
      </p:sp>
    </p:spTree>
    <p:extLst>
      <p:ext uri="{BB962C8B-B14F-4D97-AF65-F5344CB8AC3E}">
        <p14:creationId xmlns:p14="http://schemas.microsoft.com/office/powerpoint/2010/main" val="322238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A68945-FD59-42AE-9C86-5C0D61A37ACF}"/>
              </a:ext>
            </a:extLst>
          </p:cNvPr>
          <p:cNvPicPr>
            <a:picLocks noChangeAspect="1"/>
          </p:cNvPicPr>
          <p:nvPr/>
        </p:nvPicPr>
        <p:blipFill>
          <a:blip r:embed="rId2"/>
          <a:stretch>
            <a:fillRect/>
          </a:stretch>
        </p:blipFill>
        <p:spPr>
          <a:xfrm>
            <a:off x="7431593" y="127591"/>
            <a:ext cx="1444983" cy="2179674"/>
          </a:xfrm>
          <a:prstGeom prst="rect">
            <a:avLst/>
          </a:prstGeom>
        </p:spPr>
      </p:pic>
      <p:sp>
        <p:nvSpPr>
          <p:cNvPr id="5" name="Round Diagonal Corner Rectangle 4"/>
          <p:cNvSpPr/>
          <p:nvPr/>
        </p:nvSpPr>
        <p:spPr>
          <a:xfrm>
            <a:off x="3621024" y="1519995"/>
            <a:ext cx="5181598" cy="502029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4000" b="1" dirty="0"/>
              <a:t>Starter</a:t>
            </a:r>
          </a:p>
          <a:p>
            <a:r>
              <a:rPr lang="en-US" sz="3200" dirty="0"/>
              <a:t>Name as many ways as you can to make your writing more interesting, vivid and memorable.</a:t>
            </a:r>
            <a:endParaRPr lang="en-US" sz="4000" dirty="0"/>
          </a:p>
        </p:txBody>
      </p:sp>
      <p:sp>
        <p:nvSpPr>
          <p:cNvPr id="6" name="Round Diagonal Corner Rectangle 5"/>
          <p:cNvSpPr/>
          <p:nvPr/>
        </p:nvSpPr>
        <p:spPr>
          <a:xfrm>
            <a:off x="561412" y="1519995"/>
            <a:ext cx="2860923" cy="5020290"/>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1600" b="1" dirty="0"/>
          </a:p>
          <a:p>
            <a:endParaRPr lang="is-IS" sz="1600" b="1" dirty="0"/>
          </a:p>
          <a:p>
            <a:r>
              <a:rPr lang="is-IS" sz="1600" b="1" dirty="0"/>
              <a:t>Learning Intentions</a:t>
            </a:r>
          </a:p>
          <a:p>
            <a:pPr marL="285750" indent="-285750">
              <a:buFontTx/>
              <a:buChar char="-"/>
            </a:pPr>
            <a:r>
              <a:rPr lang="is-IS" sz="1600" b="1" dirty="0"/>
              <a:t>To identify a number of different figures of speech</a:t>
            </a:r>
          </a:p>
          <a:p>
            <a:pPr marL="285750" indent="-285750">
              <a:buFontTx/>
              <a:buChar char="-"/>
            </a:pPr>
            <a:r>
              <a:rPr lang="is-IS" sz="1600" b="1" dirty="0"/>
              <a:t>To examine figures of speech as they are used in language</a:t>
            </a:r>
          </a:p>
          <a:p>
            <a:endParaRPr lang="is-IS" sz="1000" dirty="0"/>
          </a:p>
          <a:p>
            <a:pPr marL="285750" indent="-285750">
              <a:buFontTx/>
              <a:buChar char="-"/>
            </a:pPr>
            <a:endParaRPr lang="is-IS" sz="1000" dirty="0"/>
          </a:p>
          <a:p>
            <a:r>
              <a:rPr lang="is-IS" sz="1600" b="1" dirty="0"/>
              <a:t>Success Criteria</a:t>
            </a:r>
          </a:p>
          <a:p>
            <a:r>
              <a:rPr lang="is-IS" sz="1600" b="1" dirty="0"/>
              <a:t>- To respond to a number of questions about different examples of figures of speech</a:t>
            </a:r>
          </a:p>
          <a:p>
            <a:endParaRPr lang="is-IS" sz="2400" b="1" dirty="0"/>
          </a:p>
          <a:p>
            <a:endParaRPr lang="is-IS" sz="2400" dirty="0"/>
          </a:p>
        </p:txBody>
      </p:sp>
      <p:sp>
        <p:nvSpPr>
          <p:cNvPr id="8" name="Title 1">
            <a:extLst>
              <a:ext uri="{FF2B5EF4-FFF2-40B4-BE49-F238E27FC236}">
                <a16:creationId xmlns:a16="http://schemas.microsoft.com/office/drawing/2014/main" id="{2838713B-668D-4015-86E1-5FBF1FA1944A}"/>
              </a:ext>
            </a:extLst>
          </p:cNvPr>
          <p:cNvSpPr txBox="1">
            <a:spLocks/>
          </p:cNvSpPr>
          <p:nvPr/>
        </p:nvSpPr>
        <p:spPr>
          <a:xfrm>
            <a:off x="362722" y="338430"/>
            <a:ext cx="6870182" cy="1225194"/>
          </a:xfrm>
          <a:prstGeom prst="round2Diag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Figures of speech</a:t>
            </a:r>
          </a:p>
        </p:txBody>
      </p:sp>
      <p:pic>
        <p:nvPicPr>
          <p:cNvPr id="9" name="Picture 8">
            <a:extLst>
              <a:ext uri="{FF2B5EF4-FFF2-40B4-BE49-F238E27FC236}">
                <a16:creationId xmlns:a16="http://schemas.microsoft.com/office/drawing/2014/main" id="{19A5C233-A1F5-4555-AD66-75B9F355F7C7}"/>
              </a:ext>
            </a:extLst>
          </p:cNvPr>
          <p:cNvPicPr>
            <a:picLocks noChangeAspect="1"/>
          </p:cNvPicPr>
          <p:nvPr/>
        </p:nvPicPr>
        <p:blipFill>
          <a:blip r:embed="rId3">
            <a:biLevel thresh="75000"/>
          </a:blip>
          <a:stretch>
            <a:fillRect/>
          </a:stretch>
        </p:blipFill>
        <p:spPr>
          <a:xfrm rot="19368785">
            <a:off x="7004298" y="289979"/>
            <a:ext cx="854589" cy="744917"/>
          </a:xfrm>
          <a:prstGeom prst="rect">
            <a:avLst/>
          </a:prstGeom>
        </p:spPr>
      </p:pic>
    </p:spTree>
    <p:extLst>
      <p:ext uri="{BB962C8B-B14F-4D97-AF65-F5344CB8AC3E}">
        <p14:creationId xmlns:p14="http://schemas.microsoft.com/office/powerpoint/2010/main" val="286108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000" b="1" dirty="0">
                <a:solidFill>
                  <a:schemeClr val="tx1"/>
                </a:solidFill>
              </a:rPr>
              <a:t>Task 3 – Analysing and Evaluating</a:t>
            </a:r>
          </a:p>
          <a:p>
            <a:endParaRPr lang="en-GB" altLang="en-US" sz="3000" b="1" dirty="0">
              <a:solidFill>
                <a:schemeClr val="tx1"/>
              </a:solidFill>
            </a:endParaRPr>
          </a:p>
          <a:p>
            <a:pPr marL="514350" indent="-514350">
              <a:buAutoNum type="alphaLcParenR"/>
            </a:pPr>
            <a:r>
              <a:rPr lang="en-GB" altLang="en-US" sz="3000" dirty="0">
                <a:solidFill>
                  <a:schemeClr val="tx1"/>
                </a:solidFill>
              </a:rPr>
              <a:t>In which texts do you most regularly see onomatopoeia used? Why is it used?</a:t>
            </a:r>
          </a:p>
          <a:p>
            <a:pPr marL="514350" indent="-514350">
              <a:buAutoNum type="alphaLcParenR"/>
            </a:pPr>
            <a:r>
              <a:rPr lang="en-GB" altLang="en-US" sz="3000" dirty="0">
                <a:solidFill>
                  <a:schemeClr val="tx1"/>
                </a:solidFill>
              </a:rPr>
              <a:t>Why you think writers would use onomatopoeia? What do they achieve?</a:t>
            </a:r>
          </a:p>
          <a:p>
            <a:pPr marL="514350" indent="-514350">
              <a:buAutoNum type="alphaLcParenR"/>
            </a:pPr>
            <a:r>
              <a:rPr lang="en-GB" altLang="en-US" sz="3000" dirty="0">
                <a:solidFill>
                  <a:schemeClr val="tx1"/>
                </a:solidFill>
              </a:rPr>
              <a:t>What should a writer be careful of when using onomatopoeia? Why?</a:t>
            </a:r>
          </a:p>
          <a:p>
            <a:pPr marL="514350" indent="-514350">
              <a:buAutoNum type="alphaLcParenR"/>
            </a:pPr>
            <a:endParaRPr lang="en-GB" altLang="en-US" sz="3000" dirty="0">
              <a:solidFill>
                <a:schemeClr val="tx1"/>
              </a:solidFill>
            </a:endParaRPr>
          </a:p>
          <a:p>
            <a:endParaRPr lang="en-GB" altLang="en-US" sz="3000" dirty="0">
              <a:solidFill>
                <a:schemeClr val="tx1"/>
              </a:solidFill>
            </a:endParaRPr>
          </a:p>
        </p:txBody>
      </p:sp>
      <p:pic>
        <p:nvPicPr>
          <p:cNvPr id="1026" name="Picture 2" descr="Image result for comic book words">
            <a:hlinkClick r:id="rId2"/>
            <a:extLst>
              <a:ext uri="{FF2B5EF4-FFF2-40B4-BE49-F238E27FC236}">
                <a16:creationId xmlns:a16="http://schemas.microsoft.com/office/drawing/2014/main" id="{8BB22131-CF1D-40CF-88F3-B4F00389C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696828"/>
            <a:ext cx="2451100" cy="1773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ic book words">
            <a:hlinkClick r:id="rId4"/>
            <a:extLst>
              <a:ext uri="{FF2B5EF4-FFF2-40B4-BE49-F238E27FC236}">
                <a16:creationId xmlns:a16="http://schemas.microsoft.com/office/drawing/2014/main" id="{56818F16-FCA4-436E-AEEB-242F88FAA7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9147">
            <a:off x="6771667" y="635544"/>
            <a:ext cx="1562100" cy="1207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mic book words">
            <a:hlinkClick r:id="rId6"/>
            <a:extLst>
              <a:ext uri="{FF2B5EF4-FFF2-40B4-BE49-F238E27FC236}">
                <a16:creationId xmlns:a16="http://schemas.microsoft.com/office/drawing/2014/main" id="{8F80B255-4E89-4242-B815-348D0791C9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59801">
            <a:off x="1676400" y="5076825"/>
            <a:ext cx="2895600"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88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4000" b="1" u="sng" dirty="0">
                <a:solidFill>
                  <a:schemeClr val="tx1"/>
                </a:solidFill>
              </a:rPr>
              <a:t>Alliteration</a:t>
            </a:r>
          </a:p>
          <a:p>
            <a:r>
              <a:rPr lang="en-GB" altLang="en-US" sz="3200" dirty="0">
                <a:solidFill>
                  <a:schemeClr val="tx1"/>
                </a:solidFill>
              </a:rPr>
              <a:t>Alliteration is when writers use two or more words, close to each other, which begin with the same sound.</a:t>
            </a:r>
          </a:p>
          <a:p>
            <a:endParaRPr lang="en-GB" altLang="en-US" sz="3200" dirty="0">
              <a:solidFill>
                <a:schemeClr val="tx1"/>
              </a:solidFill>
            </a:endParaRPr>
          </a:p>
          <a:p>
            <a:r>
              <a:rPr lang="en-GB" altLang="en-US" sz="3200" b="1" dirty="0">
                <a:solidFill>
                  <a:schemeClr val="tx1"/>
                </a:solidFill>
              </a:rPr>
              <a:t>For example:</a:t>
            </a:r>
          </a:p>
          <a:p>
            <a:pPr algn="ctr"/>
            <a:r>
              <a:rPr lang="en-GB" altLang="en-US" sz="4000" u="sng" dirty="0">
                <a:solidFill>
                  <a:schemeClr val="tx1"/>
                </a:solidFill>
              </a:rPr>
              <a:t>w</a:t>
            </a:r>
            <a:r>
              <a:rPr lang="en-GB" altLang="en-US" sz="4000" dirty="0">
                <a:solidFill>
                  <a:schemeClr val="tx1"/>
                </a:solidFill>
              </a:rPr>
              <a:t>ild, </a:t>
            </a:r>
            <a:r>
              <a:rPr lang="en-GB" altLang="en-US" sz="4000" u="sng" dirty="0">
                <a:solidFill>
                  <a:schemeClr val="tx1"/>
                </a:solidFill>
              </a:rPr>
              <a:t>w</a:t>
            </a:r>
            <a:r>
              <a:rPr lang="en-GB" altLang="en-US" sz="4000" dirty="0">
                <a:solidFill>
                  <a:schemeClr val="tx1"/>
                </a:solidFill>
              </a:rPr>
              <a:t>indy </a:t>
            </a:r>
            <a:r>
              <a:rPr lang="en-GB" altLang="en-US" sz="4000" u="sng" dirty="0">
                <a:solidFill>
                  <a:schemeClr val="tx1"/>
                </a:solidFill>
              </a:rPr>
              <a:t>w</a:t>
            </a:r>
            <a:r>
              <a:rPr lang="en-GB" altLang="en-US" sz="4000" dirty="0">
                <a:solidFill>
                  <a:schemeClr val="tx1"/>
                </a:solidFill>
              </a:rPr>
              <a:t>eather</a:t>
            </a:r>
          </a:p>
          <a:p>
            <a:pPr algn="ctr"/>
            <a:r>
              <a:rPr lang="en-GB" altLang="en-US" sz="2800" dirty="0">
                <a:solidFill>
                  <a:schemeClr val="tx1"/>
                </a:solidFill>
              </a:rPr>
              <a:t>or</a:t>
            </a:r>
            <a:endParaRPr lang="en-GB" altLang="en-US" sz="2400" dirty="0">
              <a:solidFill>
                <a:schemeClr val="tx1"/>
              </a:solidFill>
            </a:endParaRPr>
          </a:p>
          <a:p>
            <a:pPr algn="ctr"/>
            <a:r>
              <a:rPr lang="en-GB" altLang="en-US" sz="4000" u="sng" dirty="0">
                <a:solidFill>
                  <a:schemeClr val="tx1"/>
                </a:solidFill>
              </a:rPr>
              <a:t>c</a:t>
            </a:r>
            <a:r>
              <a:rPr lang="en-GB" altLang="en-US" sz="4000" dirty="0">
                <a:solidFill>
                  <a:schemeClr val="tx1"/>
                </a:solidFill>
              </a:rPr>
              <a:t>osy </a:t>
            </a:r>
            <a:r>
              <a:rPr lang="en-GB" altLang="en-US" sz="4000" u="sng" dirty="0">
                <a:solidFill>
                  <a:schemeClr val="tx1"/>
                </a:solidFill>
              </a:rPr>
              <a:t>c</a:t>
            </a:r>
            <a:r>
              <a:rPr lang="en-GB" altLang="en-US" sz="4000" dirty="0">
                <a:solidFill>
                  <a:schemeClr val="tx1"/>
                </a:solidFill>
              </a:rPr>
              <a:t>ottage</a:t>
            </a:r>
          </a:p>
        </p:txBody>
      </p:sp>
      <p:pic>
        <p:nvPicPr>
          <p:cNvPr id="4" name="Picture 3">
            <a:extLst>
              <a:ext uri="{FF2B5EF4-FFF2-40B4-BE49-F238E27FC236}">
                <a16:creationId xmlns:a16="http://schemas.microsoft.com/office/drawing/2014/main" id="{BB677FB5-BC36-42CF-8E8F-F172A8A2FDE8}"/>
              </a:ext>
            </a:extLst>
          </p:cNvPr>
          <p:cNvPicPr>
            <a:picLocks noChangeAspect="1"/>
          </p:cNvPicPr>
          <p:nvPr/>
        </p:nvPicPr>
        <p:blipFill>
          <a:blip r:embed="rId2"/>
          <a:stretch>
            <a:fillRect/>
          </a:stretch>
        </p:blipFill>
        <p:spPr>
          <a:xfrm>
            <a:off x="6941847" y="4071349"/>
            <a:ext cx="1278333" cy="969403"/>
          </a:xfrm>
          <a:prstGeom prst="rect">
            <a:avLst/>
          </a:prstGeom>
        </p:spPr>
      </p:pic>
      <p:pic>
        <p:nvPicPr>
          <p:cNvPr id="7" name="Picture 6">
            <a:extLst>
              <a:ext uri="{FF2B5EF4-FFF2-40B4-BE49-F238E27FC236}">
                <a16:creationId xmlns:a16="http://schemas.microsoft.com/office/drawing/2014/main" id="{F227891F-43F7-48C9-B32D-4361E7BC274E}"/>
              </a:ext>
            </a:extLst>
          </p:cNvPr>
          <p:cNvPicPr>
            <a:picLocks noChangeAspect="1"/>
          </p:cNvPicPr>
          <p:nvPr/>
        </p:nvPicPr>
        <p:blipFill>
          <a:blip r:embed="rId3"/>
          <a:stretch>
            <a:fillRect/>
          </a:stretch>
        </p:blipFill>
        <p:spPr>
          <a:xfrm>
            <a:off x="754219" y="4788283"/>
            <a:ext cx="1850758" cy="1506727"/>
          </a:xfrm>
          <a:prstGeom prst="rect">
            <a:avLst/>
          </a:prstGeom>
        </p:spPr>
      </p:pic>
    </p:spTree>
    <p:extLst>
      <p:ext uri="{BB962C8B-B14F-4D97-AF65-F5344CB8AC3E}">
        <p14:creationId xmlns:p14="http://schemas.microsoft.com/office/powerpoint/2010/main" val="353768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000" dirty="0">
                <a:solidFill>
                  <a:schemeClr val="tx1"/>
                </a:solidFill>
              </a:rPr>
              <a:t>Writers love alliteration because it is very catchy. This sound effect makes writers’ words and ideas stick to our brains more quickly and easily. It also helps to emphasise ideas.</a:t>
            </a:r>
          </a:p>
          <a:p>
            <a:endParaRPr lang="en-GB" altLang="en-US" sz="3000" dirty="0">
              <a:solidFill>
                <a:schemeClr val="tx1"/>
              </a:solidFill>
            </a:endParaRPr>
          </a:p>
          <a:p>
            <a:r>
              <a:rPr lang="en-GB" altLang="en-US" sz="3000" dirty="0">
                <a:solidFill>
                  <a:schemeClr val="tx1"/>
                </a:solidFill>
              </a:rPr>
              <a:t>Because it is so memorable, alliteration is often used in headlines, brands and adverts. </a:t>
            </a:r>
          </a:p>
          <a:p>
            <a:pPr marL="514350" indent="-514350">
              <a:buAutoNum type="alphaLcParenR"/>
            </a:pPr>
            <a:endParaRPr lang="en-GB" altLang="en-US" sz="3000" dirty="0">
              <a:solidFill>
                <a:schemeClr val="tx1"/>
              </a:solidFill>
            </a:endParaRPr>
          </a:p>
          <a:p>
            <a:r>
              <a:rPr lang="en-GB" altLang="en-US" sz="3000" b="1" dirty="0">
                <a:solidFill>
                  <a:schemeClr val="tx1"/>
                </a:solidFill>
              </a:rPr>
              <a:t>Task 4 – Recalling</a:t>
            </a:r>
          </a:p>
          <a:p>
            <a:pPr marL="514350" indent="-514350">
              <a:buAutoNum type="alphaLcParenR"/>
            </a:pPr>
            <a:r>
              <a:rPr lang="en-GB" altLang="en-US" sz="3000" dirty="0">
                <a:solidFill>
                  <a:schemeClr val="tx1"/>
                </a:solidFill>
              </a:rPr>
              <a:t>In groups/pairs, note down as many popular brands or slogans that use alliteration.</a:t>
            </a:r>
          </a:p>
        </p:txBody>
      </p:sp>
    </p:spTree>
    <p:extLst>
      <p:ext uri="{BB962C8B-B14F-4D97-AF65-F5344CB8AC3E}">
        <p14:creationId xmlns:p14="http://schemas.microsoft.com/office/powerpoint/2010/main" val="100093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4000" b="1" u="sng" dirty="0">
                <a:solidFill>
                  <a:schemeClr val="tx1"/>
                </a:solidFill>
              </a:rPr>
              <a:t>Imagery</a:t>
            </a:r>
          </a:p>
          <a:p>
            <a:r>
              <a:rPr lang="en-GB" altLang="en-US" sz="4000" b="1" dirty="0">
                <a:solidFill>
                  <a:schemeClr val="tx1"/>
                </a:solidFill>
              </a:rPr>
              <a:t>‘Image’ is a word that means </a:t>
            </a:r>
          </a:p>
          <a:p>
            <a:r>
              <a:rPr lang="en-GB" altLang="en-US" sz="4000" b="1" dirty="0">
                <a:solidFill>
                  <a:schemeClr val="tx1"/>
                </a:solidFill>
              </a:rPr>
              <a:t>the same as ‘picture’. </a:t>
            </a:r>
          </a:p>
          <a:p>
            <a:endParaRPr lang="en-GB" altLang="en-US" sz="4000" b="1" dirty="0">
              <a:solidFill>
                <a:schemeClr val="tx1"/>
              </a:solidFill>
            </a:endParaRPr>
          </a:p>
          <a:p>
            <a:r>
              <a:rPr lang="en-GB" altLang="en-US" sz="4000" b="1" dirty="0">
                <a:solidFill>
                  <a:schemeClr val="tx1"/>
                </a:solidFill>
              </a:rPr>
              <a:t>When a writer is describing a person or a scene, he often compares it to something we are already familiar with so that we can form a clearer picture in our minds.</a:t>
            </a:r>
            <a:endParaRPr lang="en-GB" altLang="en-US" sz="4000" b="1" u="sng" dirty="0">
              <a:solidFill>
                <a:schemeClr val="tx1"/>
              </a:solidFill>
            </a:endParaRPr>
          </a:p>
        </p:txBody>
      </p:sp>
      <p:pic>
        <p:nvPicPr>
          <p:cNvPr id="8" name="Picture 7">
            <a:extLst>
              <a:ext uri="{FF2B5EF4-FFF2-40B4-BE49-F238E27FC236}">
                <a16:creationId xmlns:a16="http://schemas.microsoft.com/office/drawing/2014/main" id="{8FFF104F-632D-46C9-AE34-F3358BEEAEB1}"/>
              </a:ext>
            </a:extLst>
          </p:cNvPr>
          <p:cNvPicPr>
            <a:picLocks noChangeAspect="1"/>
          </p:cNvPicPr>
          <p:nvPr/>
        </p:nvPicPr>
        <p:blipFill>
          <a:blip r:embed="rId2"/>
          <a:stretch>
            <a:fillRect/>
          </a:stretch>
        </p:blipFill>
        <p:spPr>
          <a:xfrm>
            <a:off x="6953102" y="585558"/>
            <a:ext cx="1638005" cy="1638005"/>
          </a:xfrm>
          <a:prstGeom prst="rect">
            <a:avLst/>
          </a:prstGeom>
        </p:spPr>
      </p:pic>
    </p:spTree>
    <p:extLst>
      <p:ext uri="{BB962C8B-B14F-4D97-AF65-F5344CB8AC3E}">
        <p14:creationId xmlns:p14="http://schemas.microsoft.com/office/powerpoint/2010/main" val="131054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u="sng" dirty="0">
                <a:solidFill>
                  <a:schemeClr val="tx1"/>
                </a:solidFill>
              </a:rPr>
              <a:t>Task 1 – Groups/pairs</a:t>
            </a:r>
          </a:p>
          <a:p>
            <a:r>
              <a:rPr lang="en-GB" altLang="en-US" sz="3200" dirty="0">
                <a:solidFill>
                  <a:schemeClr val="tx1"/>
                </a:solidFill>
              </a:rPr>
              <a:t>Try to work out what the writer means in each of these examples of </a:t>
            </a:r>
            <a:r>
              <a:rPr lang="en-GB" altLang="en-US" sz="3200" b="1" dirty="0">
                <a:solidFill>
                  <a:schemeClr val="tx1"/>
                </a:solidFill>
              </a:rPr>
              <a:t>imagery.</a:t>
            </a:r>
          </a:p>
          <a:p>
            <a:endParaRPr lang="en-GB" altLang="en-US" sz="3200" dirty="0">
              <a:solidFill>
                <a:schemeClr val="tx1"/>
              </a:solidFill>
            </a:endParaRPr>
          </a:p>
          <a:p>
            <a:pPr marL="514350" indent="-514350">
              <a:buAutoNum type="arabicPeriod"/>
            </a:pPr>
            <a:r>
              <a:rPr lang="en-GB" altLang="en-US" sz="3200" dirty="0">
                <a:solidFill>
                  <a:schemeClr val="tx1"/>
                </a:solidFill>
              </a:rPr>
              <a:t>She was running about like a headless chicken.</a:t>
            </a:r>
          </a:p>
          <a:p>
            <a:pPr marL="514350" indent="-514350">
              <a:buAutoNum type="arabicPeriod"/>
            </a:pPr>
            <a:r>
              <a:rPr lang="en-GB" altLang="en-US" sz="3200" dirty="0">
                <a:solidFill>
                  <a:schemeClr val="tx1"/>
                </a:solidFill>
              </a:rPr>
              <a:t>You better behave yourself; you’re skating on very thin ice!</a:t>
            </a:r>
          </a:p>
          <a:p>
            <a:pPr marL="514350" indent="-514350">
              <a:buAutoNum type="arabicPeriod"/>
            </a:pPr>
            <a:r>
              <a:rPr lang="en-GB" altLang="en-US" sz="3200" dirty="0">
                <a:solidFill>
                  <a:schemeClr val="tx1"/>
                </a:solidFill>
              </a:rPr>
              <a:t>I didn’t enjoy the party at all – I felt like a fish out of water.</a:t>
            </a:r>
          </a:p>
          <a:p>
            <a:r>
              <a:rPr lang="en-GB" altLang="en-US" sz="3200" dirty="0">
                <a:solidFill>
                  <a:schemeClr val="tx1"/>
                </a:solidFill>
              </a:rPr>
              <a:t>4. Education is the gateway to adult life.</a:t>
            </a:r>
          </a:p>
        </p:txBody>
      </p:sp>
    </p:spTree>
    <p:extLst>
      <p:ext uri="{BB962C8B-B14F-4D97-AF65-F5344CB8AC3E}">
        <p14:creationId xmlns:p14="http://schemas.microsoft.com/office/powerpoint/2010/main" val="399548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altLang="en-US" sz="4000" b="1" u="sng" dirty="0">
                <a:solidFill>
                  <a:schemeClr val="tx1"/>
                </a:solidFill>
              </a:rPr>
              <a:t>Similes</a:t>
            </a:r>
          </a:p>
          <a:p>
            <a:r>
              <a:rPr lang="en-GB" altLang="en-US" sz="3200" dirty="0">
                <a:solidFill>
                  <a:schemeClr val="tx1"/>
                </a:solidFill>
              </a:rPr>
              <a:t>The first type of imagery to start with is a simile.</a:t>
            </a:r>
          </a:p>
          <a:p>
            <a:endParaRPr lang="en-GB" altLang="en-US" sz="3200" dirty="0">
              <a:solidFill>
                <a:schemeClr val="tx1"/>
              </a:solidFill>
            </a:endParaRPr>
          </a:p>
          <a:p>
            <a:r>
              <a:rPr lang="en-GB" altLang="en-US" sz="3200" dirty="0">
                <a:solidFill>
                  <a:schemeClr val="tx1"/>
                </a:solidFill>
              </a:rPr>
              <a:t>A </a:t>
            </a:r>
            <a:r>
              <a:rPr lang="en-GB" altLang="en-US" sz="3200" b="1" dirty="0">
                <a:solidFill>
                  <a:schemeClr val="tx1"/>
                </a:solidFill>
              </a:rPr>
              <a:t>simile </a:t>
            </a:r>
            <a:r>
              <a:rPr lang="en-GB" altLang="en-US" sz="3200" dirty="0">
                <a:solidFill>
                  <a:schemeClr val="tx1"/>
                </a:solidFill>
              </a:rPr>
              <a:t>is a way of comparing one thing to another. Similes</a:t>
            </a:r>
            <a:r>
              <a:rPr lang="en-GB" altLang="en-US" sz="3200" b="1" dirty="0">
                <a:solidFill>
                  <a:schemeClr val="tx1"/>
                </a:solidFill>
              </a:rPr>
              <a:t> always</a:t>
            </a:r>
            <a:r>
              <a:rPr lang="en-GB" altLang="en-US" sz="3200" dirty="0">
                <a:solidFill>
                  <a:schemeClr val="tx1"/>
                </a:solidFill>
              </a:rPr>
              <a:t> use either the word </a:t>
            </a:r>
            <a:r>
              <a:rPr lang="en-GB" altLang="en-US" sz="3200" b="1" dirty="0">
                <a:solidFill>
                  <a:schemeClr val="tx1"/>
                </a:solidFill>
              </a:rPr>
              <a:t>‘like’ </a:t>
            </a:r>
            <a:r>
              <a:rPr lang="en-GB" altLang="en-US" sz="3200" dirty="0">
                <a:solidFill>
                  <a:schemeClr val="tx1"/>
                </a:solidFill>
              </a:rPr>
              <a:t>or </a:t>
            </a:r>
            <a:r>
              <a:rPr lang="en-GB" altLang="en-US" sz="3200" b="1" dirty="0">
                <a:solidFill>
                  <a:schemeClr val="tx1"/>
                </a:solidFill>
              </a:rPr>
              <a:t>‘as’.</a:t>
            </a:r>
          </a:p>
          <a:p>
            <a:endParaRPr lang="en-GB" altLang="en-US" sz="3200" dirty="0">
              <a:solidFill>
                <a:schemeClr val="tx1"/>
              </a:solidFill>
            </a:endParaRPr>
          </a:p>
          <a:p>
            <a:r>
              <a:rPr lang="en-GB" altLang="en-US" sz="3200" b="1" dirty="0">
                <a:solidFill>
                  <a:schemeClr val="tx1"/>
                </a:solidFill>
              </a:rPr>
              <a:t>Example</a:t>
            </a:r>
          </a:p>
          <a:p>
            <a:r>
              <a:rPr lang="en-GB" altLang="en-US" sz="3200" dirty="0">
                <a:solidFill>
                  <a:schemeClr val="tx1"/>
                </a:solidFill>
              </a:rPr>
              <a:t>The grains of sand sparkled </a:t>
            </a:r>
            <a:r>
              <a:rPr lang="en-GB" altLang="en-US" sz="3200" u="sng" dirty="0">
                <a:solidFill>
                  <a:schemeClr val="tx1"/>
                </a:solidFill>
              </a:rPr>
              <a:t>like diamonds.</a:t>
            </a:r>
          </a:p>
          <a:p>
            <a:r>
              <a:rPr lang="en-GB" altLang="en-US" sz="3200" dirty="0">
                <a:solidFill>
                  <a:schemeClr val="tx1"/>
                </a:solidFill>
              </a:rPr>
              <a:t>Clouds, </a:t>
            </a:r>
            <a:r>
              <a:rPr lang="en-GB" altLang="en-US" sz="3200" u="sng" dirty="0">
                <a:solidFill>
                  <a:schemeClr val="tx1"/>
                </a:solidFill>
              </a:rPr>
              <a:t>white as feathers,</a:t>
            </a:r>
            <a:r>
              <a:rPr lang="en-GB" altLang="en-US" sz="3200" dirty="0">
                <a:solidFill>
                  <a:schemeClr val="tx1"/>
                </a:solidFill>
              </a:rPr>
              <a:t> drifted overheard.</a:t>
            </a:r>
          </a:p>
          <a:p>
            <a:endParaRPr lang="en-GB" altLang="en-US" sz="3200" dirty="0">
              <a:solidFill>
                <a:schemeClr val="tx1"/>
              </a:solidFill>
            </a:endParaRPr>
          </a:p>
        </p:txBody>
      </p:sp>
    </p:spTree>
    <p:extLst>
      <p:ext uri="{BB962C8B-B14F-4D97-AF65-F5344CB8AC3E}">
        <p14:creationId xmlns:p14="http://schemas.microsoft.com/office/powerpoint/2010/main" val="256878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Further example of a simile:</a:t>
            </a:r>
          </a:p>
          <a:p>
            <a:endParaRPr lang="en-GB" altLang="en-US" sz="3200" b="1" dirty="0">
              <a:solidFill>
                <a:schemeClr val="tx1"/>
              </a:solidFill>
            </a:endParaRPr>
          </a:p>
          <a:p>
            <a:r>
              <a:rPr lang="en-GB" altLang="en-US" sz="3200" dirty="0">
                <a:solidFill>
                  <a:schemeClr val="tx1"/>
                </a:solidFill>
              </a:rPr>
              <a:t>‘He’s as strong as an ox.’</a:t>
            </a:r>
          </a:p>
          <a:p>
            <a:r>
              <a:rPr lang="en-GB" altLang="en-US" sz="3200" dirty="0">
                <a:solidFill>
                  <a:schemeClr val="tx1"/>
                </a:solidFill>
              </a:rPr>
              <a:t>This suggests that the subject is very tough indeed – an ox is a bit like a very large cow, and farmers used oxen to pull heavy machinery before the invention of tractors.</a:t>
            </a:r>
          </a:p>
          <a:p>
            <a:endParaRPr lang="en-GB" altLang="en-US" sz="3200" dirty="0">
              <a:solidFill>
                <a:schemeClr val="tx1"/>
              </a:solidFill>
            </a:endParaRPr>
          </a:p>
          <a:p>
            <a:endParaRPr lang="en-GB" altLang="en-US" sz="3200" dirty="0">
              <a:solidFill>
                <a:schemeClr val="tx1"/>
              </a:solidFill>
            </a:endParaRPr>
          </a:p>
          <a:p>
            <a:endParaRPr lang="en-GB" altLang="en-US" sz="3200" dirty="0">
              <a:solidFill>
                <a:schemeClr val="tx1"/>
              </a:solidFill>
            </a:endParaRPr>
          </a:p>
        </p:txBody>
      </p:sp>
      <p:pic>
        <p:nvPicPr>
          <p:cNvPr id="3" name="Picture 2">
            <a:extLst>
              <a:ext uri="{FF2B5EF4-FFF2-40B4-BE49-F238E27FC236}">
                <a16:creationId xmlns:a16="http://schemas.microsoft.com/office/drawing/2014/main" id="{10BF6123-601E-43C0-8B8F-C5855215634B}"/>
              </a:ext>
            </a:extLst>
          </p:cNvPr>
          <p:cNvPicPr>
            <a:picLocks noChangeAspect="1"/>
          </p:cNvPicPr>
          <p:nvPr/>
        </p:nvPicPr>
        <p:blipFill>
          <a:blip r:embed="rId2"/>
          <a:stretch>
            <a:fillRect/>
          </a:stretch>
        </p:blipFill>
        <p:spPr>
          <a:xfrm>
            <a:off x="5876135" y="4391246"/>
            <a:ext cx="2659769" cy="1977095"/>
          </a:xfrm>
          <a:prstGeom prst="rect">
            <a:avLst/>
          </a:prstGeom>
        </p:spPr>
      </p:pic>
    </p:spTree>
    <p:extLst>
      <p:ext uri="{BB962C8B-B14F-4D97-AF65-F5344CB8AC3E}">
        <p14:creationId xmlns:p14="http://schemas.microsoft.com/office/powerpoint/2010/main" val="129716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Task 2 – Matching game</a:t>
            </a:r>
          </a:p>
          <a:p>
            <a:r>
              <a:rPr lang="en-GB" altLang="en-US" sz="3200" dirty="0">
                <a:solidFill>
                  <a:schemeClr val="tx1"/>
                </a:solidFill>
              </a:rPr>
              <a:t>Match the object to the simile.</a:t>
            </a:r>
          </a:p>
          <a:p>
            <a:endParaRPr lang="en-GB" altLang="en-US" sz="3200" b="1" dirty="0">
              <a:solidFill>
                <a:schemeClr val="tx1"/>
              </a:solidFill>
            </a:endParaRPr>
          </a:p>
          <a:p>
            <a:r>
              <a:rPr lang="en-GB" altLang="en-US" sz="2800" b="1" dirty="0">
                <a:solidFill>
                  <a:schemeClr val="tx1"/>
                </a:solidFill>
              </a:rPr>
              <a:t>branches	like slow trains moving through the grass </a:t>
            </a:r>
          </a:p>
          <a:p>
            <a:r>
              <a:rPr lang="en-GB" altLang="en-US" sz="2800" b="1" dirty="0">
                <a:solidFill>
                  <a:schemeClr val="tx1"/>
                </a:solidFill>
              </a:rPr>
              <a:t>ice		like arms waving in the sky</a:t>
            </a:r>
          </a:p>
          <a:p>
            <a:r>
              <a:rPr lang="en-GB" altLang="en-US" sz="2800" b="1" dirty="0">
                <a:solidFill>
                  <a:schemeClr val="tx1"/>
                </a:solidFill>
              </a:rPr>
              <a:t>worms	like sheets of glass	</a:t>
            </a:r>
          </a:p>
          <a:p>
            <a:r>
              <a:rPr lang="en-GB" altLang="en-US" sz="2800" b="1" dirty="0">
                <a:solidFill>
                  <a:schemeClr val="tx1"/>
                </a:solidFill>
              </a:rPr>
              <a:t>ears		like saucers</a:t>
            </a:r>
          </a:p>
          <a:p>
            <a:endParaRPr lang="en-GB" altLang="en-US" sz="3200" dirty="0">
              <a:solidFill>
                <a:schemeClr val="tx1"/>
              </a:solidFill>
            </a:endParaRPr>
          </a:p>
          <a:p>
            <a:r>
              <a:rPr lang="en-GB" altLang="en-US" sz="3200" dirty="0">
                <a:solidFill>
                  <a:schemeClr val="tx1"/>
                </a:solidFill>
              </a:rPr>
              <a:t>Match the animal to the quality</a:t>
            </a:r>
          </a:p>
          <a:p>
            <a:r>
              <a:rPr lang="en-GB" altLang="en-US" sz="3200" dirty="0">
                <a:solidFill>
                  <a:schemeClr val="tx1"/>
                </a:solidFill>
              </a:rPr>
              <a:t>as </a:t>
            </a:r>
            <a:r>
              <a:rPr lang="en-GB" altLang="en-US" sz="3200" b="1" dirty="0">
                <a:solidFill>
                  <a:schemeClr val="tx1"/>
                </a:solidFill>
              </a:rPr>
              <a:t>cheeky/brave/tall/blind </a:t>
            </a:r>
            <a:r>
              <a:rPr lang="en-GB" altLang="en-US" sz="3200" dirty="0">
                <a:solidFill>
                  <a:schemeClr val="tx1"/>
                </a:solidFill>
              </a:rPr>
              <a:t>as a</a:t>
            </a:r>
          </a:p>
          <a:p>
            <a:r>
              <a:rPr lang="en-GB" altLang="en-US" sz="3200" b="1" dirty="0">
                <a:solidFill>
                  <a:schemeClr val="tx1"/>
                </a:solidFill>
              </a:rPr>
              <a:t>giraffe/bat/monkey/lion</a:t>
            </a:r>
          </a:p>
          <a:p>
            <a:endParaRPr lang="en-GB" altLang="en-US" sz="3200" dirty="0">
              <a:solidFill>
                <a:schemeClr val="tx1"/>
              </a:solidFill>
            </a:endParaRPr>
          </a:p>
        </p:txBody>
      </p:sp>
    </p:spTree>
    <p:extLst>
      <p:ext uri="{BB962C8B-B14F-4D97-AF65-F5344CB8AC3E}">
        <p14:creationId xmlns:p14="http://schemas.microsoft.com/office/powerpoint/2010/main" val="64869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Task 3 – Description</a:t>
            </a:r>
          </a:p>
          <a:p>
            <a:r>
              <a:rPr lang="en-GB" altLang="en-US" sz="3200" dirty="0">
                <a:solidFill>
                  <a:schemeClr val="tx1"/>
                </a:solidFill>
              </a:rPr>
              <a:t>Work in pairs and complete the sentences, describing yourself in six similes. </a:t>
            </a:r>
          </a:p>
          <a:p>
            <a:endParaRPr lang="en-GB" altLang="en-US" sz="3200" dirty="0">
              <a:solidFill>
                <a:schemeClr val="tx1"/>
              </a:solidFill>
            </a:endParaRPr>
          </a:p>
          <a:p>
            <a:pPr marL="514350" indent="-514350">
              <a:buAutoNum type="alphaLcParenR"/>
            </a:pPr>
            <a:r>
              <a:rPr lang="en-GB" altLang="en-US" sz="3200" dirty="0">
                <a:solidFill>
                  <a:schemeClr val="tx1"/>
                </a:solidFill>
              </a:rPr>
              <a:t>I am as wild as a __________</a:t>
            </a:r>
          </a:p>
          <a:p>
            <a:pPr marL="514350" indent="-514350">
              <a:buAutoNum type="alphaLcParenR"/>
            </a:pPr>
            <a:r>
              <a:rPr lang="en-GB" altLang="en-US" sz="3200" dirty="0">
                <a:solidFill>
                  <a:schemeClr val="tx1"/>
                </a:solidFill>
              </a:rPr>
              <a:t>I run like _________ </a:t>
            </a:r>
          </a:p>
          <a:p>
            <a:pPr marL="514350" indent="-514350">
              <a:buAutoNum type="alphaLcParenR"/>
            </a:pPr>
            <a:r>
              <a:rPr lang="en-GB" altLang="en-US" sz="3200" dirty="0">
                <a:solidFill>
                  <a:schemeClr val="tx1"/>
                </a:solidFill>
              </a:rPr>
              <a:t>I swim like ________</a:t>
            </a:r>
          </a:p>
          <a:p>
            <a:pPr marL="514350" indent="-514350">
              <a:buAutoNum type="alphaLcParenR"/>
            </a:pPr>
            <a:r>
              <a:rPr lang="en-GB" altLang="en-US" sz="3200" dirty="0">
                <a:solidFill>
                  <a:schemeClr val="tx1"/>
                </a:solidFill>
              </a:rPr>
              <a:t>I talk like _________</a:t>
            </a:r>
          </a:p>
          <a:p>
            <a:pPr marL="514350" indent="-514350">
              <a:buAutoNum type="alphaLcParenR"/>
            </a:pPr>
            <a:r>
              <a:rPr lang="en-GB" altLang="en-US" sz="3200" dirty="0">
                <a:solidFill>
                  <a:schemeClr val="tx1"/>
                </a:solidFill>
              </a:rPr>
              <a:t>I am as good as __________</a:t>
            </a:r>
          </a:p>
          <a:p>
            <a:pPr marL="514350" indent="-514350">
              <a:buAutoNum type="alphaLcParenR"/>
            </a:pPr>
            <a:r>
              <a:rPr lang="en-GB" altLang="en-US" sz="3200" dirty="0">
                <a:solidFill>
                  <a:schemeClr val="tx1"/>
                </a:solidFill>
              </a:rPr>
              <a:t>I am as angry as _________ </a:t>
            </a:r>
          </a:p>
          <a:p>
            <a:endParaRPr lang="en-GB" altLang="en-US" sz="3200" dirty="0">
              <a:solidFill>
                <a:schemeClr val="tx1"/>
              </a:solidFill>
            </a:endParaRPr>
          </a:p>
        </p:txBody>
      </p:sp>
    </p:spTree>
    <p:extLst>
      <p:ext uri="{BB962C8B-B14F-4D97-AF65-F5344CB8AC3E}">
        <p14:creationId xmlns:p14="http://schemas.microsoft.com/office/powerpoint/2010/main" val="2932595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7515" y="160256"/>
            <a:ext cx="8678522" cy="645319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altLang="en-US" sz="3200" b="1" dirty="0">
                <a:solidFill>
                  <a:schemeClr val="tx1"/>
                </a:solidFill>
              </a:rPr>
              <a:t>Task 4 – Explaining and evaluating</a:t>
            </a:r>
          </a:p>
          <a:p>
            <a:r>
              <a:rPr lang="en-GB" altLang="en-US" sz="3200" dirty="0">
                <a:solidFill>
                  <a:schemeClr val="tx1"/>
                </a:solidFill>
              </a:rPr>
              <a:t>Explain what each simile is comparing and evaluate whether you believe this to be a successful comparison. </a:t>
            </a:r>
          </a:p>
          <a:p>
            <a:endParaRPr lang="en-GB" altLang="en-US" sz="3200" dirty="0">
              <a:solidFill>
                <a:schemeClr val="tx1"/>
              </a:solidFill>
            </a:endParaRPr>
          </a:p>
          <a:p>
            <a:r>
              <a:rPr lang="en-GB" altLang="en-US" sz="3200" i="1" dirty="0">
                <a:solidFill>
                  <a:schemeClr val="tx1"/>
                </a:solidFill>
              </a:rPr>
              <a:t>Sophie’s day was not going well. Her charge had finished off two bottles of Coca Cola, emptied out every toy from his toybox, and </a:t>
            </a:r>
            <a:r>
              <a:rPr lang="en-GB" altLang="en-US" sz="3200" b="1" i="1" dirty="0">
                <a:solidFill>
                  <a:schemeClr val="tx1"/>
                </a:solidFill>
              </a:rPr>
              <a:t>the living room was like a bombsite</a:t>
            </a:r>
            <a:r>
              <a:rPr lang="en-GB" altLang="en-US" sz="3200" i="1" dirty="0">
                <a:solidFill>
                  <a:schemeClr val="tx1"/>
                </a:solidFill>
              </a:rPr>
              <a:t>. Worse still, Sophie knew that capturing little Lucas was going to be </a:t>
            </a:r>
            <a:r>
              <a:rPr lang="en-GB" altLang="en-US" sz="3200" b="1" i="1" dirty="0">
                <a:solidFill>
                  <a:schemeClr val="tx1"/>
                </a:solidFill>
              </a:rPr>
              <a:t>like putting toothpaste back in its tube</a:t>
            </a:r>
            <a:r>
              <a:rPr lang="en-GB" altLang="en-US" sz="3200" i="1" dirty="0">
                <a:solidFill>
                  <a:schemeClr val="tx1"/>
                </a:solidFill>
              </a:rPr>
              <a:t>. </a:t>
            </a:r>
          </a:p>
        </p:txBody>
      </p:sp>
    </p:spTree>
    <p:extLst>
      <p:ext uri="{BB962C8B-B14F-4D97-AF65-F5344CB8AC3E}">
        <p14:creationId xmlns:p14="http://schemas.microsoft.com/office/powerpoint/2010/main" val="3357545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5756</TotalTime>
  <Words>1482</Words>
  <Application>Microsoft Office PowerPoint</Application>
  <PresentationFormat>On-screen Show (4:3)</PresentationFormat>
  <Paragraphs>177</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Improving your understanding, analysis and evaluation</dc:title>
  <dc:creator>Michael Wilkie</dc:creator>
  <cp:lastModifiedBy>Michael Wilkie</cp:lastModifiedBy>
  <cp:revision>208</cp:revision>
  <dcterms:created xsi:type="dcterms:W3CDTF">2015-12-16T20:30:42Z</dcterms:created>
  <dcterms:modified xsi:type="dcterms:W3CDTF">2017-08-02T09:05:30Z</dcterms:modified>
</cp:coreProperties>
</file>