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451" r:id="rId2"/>
    <p:sldId id="465" r:id="rId3"/>
    <p:sldId id="466" r:id="rId4"/>
    <p:sldId id="467" r:id="rId5"/>
    <p:sldId id="488" r:id="rId6"/>
    <p:sldId id="489" r:id="rId7"/>
    <p:sldId id="490" r:id="rId8"/>
    <p:sldId id="491" r:id="rId9"/>
    <p:sldId id="492" r:id="rId10"/>
    <p:sldId id="493" r:id="rId11"/>
    <p:sldId id="494" r:id="rId12"/>
    <p:sldId id="495" r:id="rId13"/>
    <p:sldId id="496" r:id="rId14"/>
    <p:sldId id="49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82" autoAdjust="0"/>
    <p:restoredTop sz="94688"/>
  </p:normalViewPr>
  <p:slideViewPr>
    <p:cSldViewPr snapToGrid="0" snapToObjects="1">
      <p:cViewPr varScale="1">
        <p:scale>
          <a:sx n="60" d="100"/>
          <a:sy n="60" d="100"/>
        </p:scale>
        <p:origin x="136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DA10D-0A84-BD41-98D5-772A545410B3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942FB-3590-FE44-84BA-3773BB007D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52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Resources adapted from Handling Spelling, Help your kids with English, http://budden.wikispaces.com/file/view/Spelling+and+HS.pdf,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942FB-3590-FE44-84BA-3773BB007D6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479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41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681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50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4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6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1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784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36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58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54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1B167-C30D-4746-AC8A-A027746CFAD4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41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0999" y="469901"/>
            <a:ext cx="4692757" cy="5614876"/>
          </a:xfrm>
        </p:spPr>
        <p:txBody>
          <a:bodyPr>
            <a:normAutofit/>
          </a:bodyPr>
          <a:lstStyle/>
          <a:p>
            <a:endParaRPr lang="en-US" sz="2800" b="1" dirty="0"/>
          </a:p>
          <a:p>
            <a:r>
              <a:rPr lang="en-US" sz="2800" b="1" dirty="0"/>
              <a:t>Core Course </a:t>
            </a:r>
          </a:p>
          <a:p>
            <a:r>
              <a:rPr lang="en-US" sz="2800" b="1" dirty="0"/>
              <a:t>S1 – 3/3</a:t>
            </a:r>
          </a:p>
          <a:p>
            <a:pPr marL="342900" lvl="0" indent="-342900" algn="l" fontAlgn="base">
              <a:buFont typeface="Arial" panose="020B0604020202020204" pitchFamily="34" charset="0"/>
              <a:buChar char="•"/>
            </a:pPr>
            <a:r>
              <a:rPr lang="en-GB" dirty="0"/>
              <a:t>Word Choice – identifying, denotation, connotation</a:t>
            </a:r>
          </a:p>
          <a:p>
            <a:pPr marL="342900" lvl="0" indent="-342900" algn="l" fontAlgn="base">
              <a:buFont typeface="Arial" panose="020B0604020202020204" pitchFamily="34" charset="0"/>
              <a:buChar char="•"/>
            </a:pPr>
            <a:r>
              <a:rPr lang="en-GB" dirty="0"/>
              <a:t>Working with words -  synonyms/  antonyms/ prefixes/ suffixes/ root words/ jargon </a:t>
            </a:r>
          </a:p>
          <a:p>
            <a:pPr marL="342900" lvl="0" indent="-342900" algn="l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Spelling strategies homework </a:t>
            </a:r>
          </a:p>
          <a:p>
            <a:pPr marL="342900" lvl="0" indent="-342900" algn="l" fontAlgn="base">
              <a:buFont typeface="Arial" panose="020B0604020202020204" pitchFamily="34" charset="0"/>
              <a:buChar char="•"/>
            </a:pPr>
            <a:r>
              <a:rPr lang="en-GB" dirty="0"/>
              <a:t>Figures of speech homework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Practice exercise 2 – ‘King </a:t>
            </a:r>
            <a:r>
              <a:rPr lang="en-GB" dirty="0" err="1"/>
              <a:t>Tut’s</a:t>
            </a:r>
            <a:r>
              <a:rPr lang="en-GB" dirty="0"/>
              <a:t> Tomb’</a:t>
            </a:r>
            <a:endParaRPr lang="en-US" sz="2800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5A7A106-77CF-457A-A287-D17B60791AB8}"/>
              </a:ext>
            </a:extLst>
          </p:cNvPr>
          <p:cNvSpPr txBox="1">
            <a:spLocks/>
          </p:cNvSpPr>
          <p:nvPr/>
        </p:nvSpPr>
        <p:spPr>
          <a:xfrm>
            <a:off x="330200" y="469900"/>
            <a:ext cx="3860800" cy="6121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 dirty="0"/>
          </a:p>
          <a:p>
            <a:endParaRPr lang="en-GB" sz="20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189ED63-A562-40CD-B42F-6B38A45C5166}"/>
              </a:ext>
            </a:extLst>
          </p:cNvPr>
          <p:cNvSpPr txBox="1">
            <a:spLocks/>
          </p:cNvSpPr>
          <p:nvPr/>
        </p:nvSpPr>
        <p:spPr>
          <a:xfrm>
            <a:off x="165099" y="402968"/>
            <a:ext cx="3860800" cy="612139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/>
              <a:t>To show my understanding, I can comment, with evidence, on the content and form of short and extended texts, and respond to literal, inferential and evaluative questions and other types of close reading tasks.  ENG 3-17a</a:t>
            </a:r>
          </a:p>
          <a:p>
            <a:endParaRPr lang="en-GB" sz="2000" b="1" dirty="0"/>
          </a:p>
          <a:p>
            <a:r>
              <a:rPr lang="en-GB" sz="2000" b="1" dirty="0"/>
              <a:t>Through developing my knowledge of context clues, punctuation, grammar and layout, I can read unfamiliar texts with increasing fluency, understanding and expression. ENG 3-12a</a:t>
            </a:r>
          </a:p>
          <a:p>
            <a:endParaRPr lang="en-GB" sz="2000" b="1" dirty="0"/>
          </a:p>
          <a:p>
            <a:r>
              <a:rPr lang="en-GB" sz="2000" b="1" dirty="0"/>
              <a:t>I can select and use the strategies and resources  I find most useful before  I read, and as I read, to monitor and check my understanding. LIT 3-13a</a:t>
            </a:r>
          </a:p>
          <a:p>
            <a:endParaRPr lang="en-GB" sz="2000" b="1" dirty="0"/>
          </a:p>
          <a:p>
            <a:r>
              <a:rPr lang="en-GB" sz="2000" b="1" dirty="0"/>
              <a:t>I can use a range of strategies and resources and spell  most of the words I need  to use, including specialist vocabulary, and ensure  that my spelling is accurate. LIT 3-21</a:t>
            </a:r>
          </a:p>
        </p:txBody>
      </p:sp>
    </p:spTree>
    <p:extLst>
      <p:ext uri="{BB962C8B-B14F-4D97-AF65-F5344CB8AC3E}">
        <p14:creationId xmlns:p14="http://schemas.microsoft.com/office/powerpoint/2010/main" val="1222604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267515" y="277216"/>
            <a:ext cx="8678522" cy="6225184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altLang="en-US" sz="3600" b="1" dirty="0">
                <a:solidFill>
                  <a:schemeClr val="tx1"/>
                </a:solidFill>
              </a:rPr>
              <a:t>Strategy 3: Sound out the spelling in your head</a:t>
            </a:r>
          </a:p>
          <a:p>
            <a:endParaRPr lang="en-GB" altLang="en-US" sz="2000" dirty="0">
              <a:solidFill>
                <a:schemeClr val="tx1"/>
              </a:solidFill>
            </a:endParaRPr>
          </a:p>
          <a:p>
            <a:r>
              <a:rPr lang="en-GB" altLang="en-US" sz="3200" dirty="0">
                <a:solidFill>
                  <a:schemeClr val="tx1"/>
                </a:solidFill>
              </a:rPr>
              <a:t>Example: </a:t>
            </a:r>
          </a:p>
          <a:p>
            <a:r>
              <a:rPr lang="en-GB" altLang="en-US" sz="3200" dirty="0">
                <a:solidFill>
                  <a:schemeClr val="tx1"/>
                </a:solidFill>
              </a:rPr>
              <a:t>beautiful = </a:t>
            </a:r>
            <a:r>
              <a:rPr lang="en-GB" altLang="en-US" sz="3200" b="1" dirty="0">
                <a:solidFill>
                  <a:schemeClr val="tx1"/>
                </a:solidFill>
              </a:rPr>
              <a:t>“</a:t>
            </a:r>
            <a:r>
              <a:rPr lang="en-GB" altLang="en-US" sz="3200" dirty="0">
                <a:solidFill>
                  <a:schemeClr val="tx1"/>
                </a:solidFill>
              </a:rPr>
              <a:t>Life is b</a:t>
            </a:r>
            <a:r>
              <a:rPr lang="en-GB" altLang="en-US" sz="3200" b="1" dirty="0">
                <a:solidFill>
                  <a:schemeClr val="tx1"/>
                </a:solidFill>
              </a:rPr>
              <a:t>-e-a-u-</a:t>
            </a:r>
            <a:r>
              <a:rPr lang="en-GB" altLang="en-US" sz="3200" dirty="0" err="1">
                <a:solidFill>
                  <a:schemeClr val="tx1"/>
                </a:solidFill>
              </a:rPr>
              <a:t>tiful</a:t>
            </a:r>
            <a:r>
              <a:rPr lang="en-GB" altLang="en-US" sz="3200" b="1" dirty="0">
                <a:solidFill>
                  <a:schemeClr val="tx1"/>
                </a:solidFill>
              </a:rPr>
              <a:t>”</a:t>
            </a:r>
            <a:endParaRPr lang="en-GB" altLang="en-US" sz="3200" dirty="0">
              <a:solidFill>
                <a:schemeClr val="tx1"/>
              </a:solidFill>
            </a:endParaRPr>
          </a:p>
          <a:p>
            <a:r>
              <a:rPr lang="en-GB" altLang="en-US" sz="3200" dirty="0">
                <a:solidFill>
                  <a:schemeClr val="tx1"/>
                </a:solidFill>
              </a:rPr>
              <a:t>definitely = “Def-in-</a:t>
            </a:r>
            <a:r>
              <a:rPr lang="en-GB" altLang="en-US" sz="3200" dirty="0" err="1">
                <a:solidFill>
                  <a:schemeClr val="tx1"/>
                </a:solidFill>
              </a:rPr>
              <a:t>i</a:t>
            </a:r>
            <a:r>
              <a:rPr lang="en-GB" altLang="en-US" sz="3200" dirty="0">
                <a:solidFill>
                  <a:schemeClr val="tx1"/>
                </a:solidFill>
              </a:rPr>
              <a:t>-</a:t>
            </a:r>
            <a:r>
              <a:rPr lang="en-GB" altLang="en-US" sz="3200" dirty="0" err="1">
                <a:solidFill>
                  <a:schemeClr val="tx1"/>
                </a:solidFill>
              </a:rPr>
              <a:t>tely</a:t>
            </a:r>
            <a:r>
              <a:rPr lang="en-GB" altLang="en-US" sz="3200" dirty="0">
                <a:solidFill>
                  <a:schemeClr val="tx1"/>
                </a:solidFill>
              </a:rPr>
              <a:t>”</a:t>
            </a:r>
          </a:p>
          <a:p>
            <a:endParaRPr lang="en-GB" altLang="en-US" sz="3200" dirty="0">
              <a:solidFill>
                <a:schemeClr val="tx1"/>
              </a:solidFill>
            </a:endParaRPr>
          </a:p>
          <a:p>
            <a:r>
              <a:rPr lang="en-GB" altLang="en-US" sz="3600" b="1" dirty="0">
                <a:solidFill>
                  <a:schemeClr val="tx1"/>
                </a:solidFill>
              </a:rPr>
              <a:t>Strategy 4: Break it down to syllables</a:t>
            </a:r>
          </a:p>
          <a:p>
            <a:endParaRPr lang="en-GB" altLang="en-US" sz="2000" dirty="0">
              <a:solidFill>
                <a:schemeClr val="tx1"/>
              </a:solidFill>
            </a:endParaRPr>
          </a:p>
          <a:p>
            <a:r>
              <a:rPr lang="en-GB" altLang="en-US" sz="3200" dirty="0">
                <a:solidFill>
                  <a:schemeClr val="tx1"/>
                </a:solidFill>
              </a:rPr>
              <a:t>Example: </a:t>
            </a:r>
          </a:p>
          <a:p>
            <a:r>
              <a:rPr lang="en-GB" altLang="en-US" sz="3200" dirty="0">
                <a:solidFill>
                  <a:schemeClr val="tx1"/>
                </a:solidFill>
              </a:rPr>
              <a:t>fascinating = </a:t>
            </a:r>
            <a:r>
              <a:rPr lang="en-GB" altLang="en-US" sz="3200" b="1" dirty="0" err="1">
                <a:solidFill>
                  <a:schemeClr val="tx1"/>
                </a:solidFill>
              </a:rPr>
              <a:t>fasc</a:t>
            </a:r>
            <a:r>
              <a:rPr lang="en-GB" altLang="en-US" sz="3200" b="1" dirty="0">
                <a:solidFill>
                  <a:schemeClr val="tx1"/>
                </a:solidFill>
              </a:rPr>
              <a:t> – in – </a:t>
            </a:r>
            <a:r>
              <a:rPr lang="en-GB" altLang="en-US" sz="3200" b="1" dirty="0" err="1">
                <a:solidFill>
                  <a:schemeClr val="tx1"/>
                </a:solidFill>
              </a:rPr>
              <a:t>ating</a:t>
            </a:r>
            <a:r>
              <a:rPr lang="en-GB" altLang="en-US" sz="3200" b="1" dirty="0">
                <a:solidFill>
                  <a:schemeClr val="tx1"/>
                </a:solidFill>
              </a:rPr>
              <a:t> </a:t>
            </a:r>
            <a:endParaRPr lang="en-GB" altLang="en-US" sz="3200" dirty="0">
              <a:solidFill>
                <a:schemeClr val="tx1"/>
              </a:solidFill>
            </a:endParaRPr>
          </a:p>
          <a:p>
            <a:r>
              <a:rPr lang="en-GB" altLang="en-US" sz="3200" dirty="0">
                <a:solidFill>
                  <a:schemeClr val="tx1"/>
                </a:solidFill>
              </a:rPr>
              <a:t>manufacture = </a:t>
            </a:r>
            <a:r>
              <a:rPr lang="en-GB" altLang="en-US" sz="3200" b="1" dirty="0">
                <a:solidFill>
                  <a:schemeClr val="tx1"/>
                </a:solidFill>
              </a:rPr>
              <a:t>man – u – </a:t>
            </a:r>
            <a:r>
              <a:rPr lang="en-GB" altLang="en-US" sz="3200" b="1" dirty="0" err="1">
                <a:solidFill>
                  <a:schemeClr val="tx1"/>
                </a:solidFill>
              </a:rPr>
              <a:t>fac</a:t>
            </a:r>
            <a:r>
              <a:rPr lang="en-GB" altLang="en-US" sz="3200" b="1" dirty="0">
                <a:solidFill>
                  <a:schemeClr val="tx1"/>
                </a:solidFill>
              </a:rPr>
              <a:t> – </a:t>
            </a:r>
            <a:r>
              <a:rPr lang="en-GB" altLang="en-US" sz="3200" b="1" dirty="0" err="1">
                <a:solidFill>
                  <a:schemeClr val="tx1"/>
                </a:solidFill>
              </a:rPr>
              <a:t>ture</a:t>
            </a:r>
            <a:r>
              <a:rPr lang="en-GB" altLang="en-US" sz="3200" b="1" dirty="0">
                <a:solidFill>
                  <a:schemeClr val="tx1"/>
                </a:solidFill>
              </a:rPr>
              <a:t> </a:t>
            </a:r>
            <a:endParaRPr lang="en-GB" altLang="en-US" sz="32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675702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267515" y="277216"/>
            <a:ext cx="8678522" cy="6225184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altLang="en-US" sz="3600" b="1" dirty="0">
                <a:solidFill>
                  <a:schemeClr val="tx1"/>
                </a:solidFill>
              </a:rPr>
              <a:t>Strategy 5: Use mnemonics/sayings</a:t>
            </a:r>
          </a:p>
          <a:p>
            <a:endParaRPr lang="en-GB" altLang="en-US" sz="2000" dirty="0">
              <a:solidFill>
                <a:schemeClr val="tx1"/>
              </a:solidFill>
            </a:endParaRPr>
          </a:p>
          <a:p>
            <a:r>
              <a:rPr lang="en-GB" altLang="en-US" sz="3200" dirty="0">
                <a:solidFill>
                  <a:schemeClr val="tx1"/>
                </a:solidFill>
              </a:rPr>
              <a:t>Example: </a:t>
            </a:r>
          </a:p>
          <a:p>
            <a:r>
              <a:rPr lang="en-GB" altLang="en-US" sz="3200" dirty="0">
                <a:solidFill>
                  <a:schemeClr val="tx1"/>
                </a:solidFill>
              </a:rPr>
              <a:t>Rhythm - </a:t>
            </a:r>
            <a:r>
              <a:rPr lang="en-GB" altLang="en-US" sz="3200" b="1" dirty="0">
                <a:solidFill>
                  <a:schemeClr val="tx1"/>
                </a:solidFill>
              </a:rPr>
              <a:t>R</a:t>
            </a:r>
            <a:r>
              <a:rPr lang="en-GB" altLang="en-US" sz="3200" dirty="0">
                <a:solidFill>
                  <a:schemeClr val="tx1"/>
                </a:solidFill>
              </a:rPr>
              <a:t>hythm </a:t>
            </a:r>
            <a:r>
              <a:rPr lang="en-GB" altLang="en-US" sz="3200" b="1" dirty="0">
                <a:solidFill>
                  <a:schemeClr val="tx1"/>
                </a:solidFill>
              </a:rPr>
              <a:t>h</a:t>
            </a:r>
            <a:r>
              <a:rPr lang="en-GB" altLang="en-US" sz="3200" dirty="0">
                <a:solidFill>
                  <a:schemeClr val="tx1"/>
                </a:solidFill>
              </a:rPr>
              <a:t>elps </a:t>
            </a:r>
            <a:r>
              <a:rPr lang="en-GB" altLang="en-US" sz="3200" b="1" dirty="0">
                <a:solidFill>
                  <a:schemeClr val="tx1"/>
                </a:solidFill>
              </a:rPr>
              <a:t>y</a:t>
            </a:r>
            <a:r>
              <a:rPr lang="en-GB" altLang="en-US" sz="3200" dirty="0">
                <a:solidFill>
                  <a:schemeClr val="tx1"/>
                </a:solidFill>
              </a:rPr>
              <a:t>our </a:t>
            </a:r>
            <a:r>
              <a:rPr lang="en-GB" altLang="en-US" sz="3200" b="1" dirty="0">
                <a:solidFill>
                  <a:schemeClr val="tx1"/>
                </a:solidFill>
              </a:rPr>
              <a:t>t</a:t>
            </a:r>
            <a:r>
              <a:rPr lang="en-GB" altLang="en-US" sz="3200" dirty="0">
                <a:solidFill>
                  <a:schemeClr val="tx1"/>
                </a:solidFill>
              </a:rPr>
              <a:t>wo </a:t>
            </a:r>
            <a:r>
              <a:rPr lang="en-GB" altLang="en-US" sz="3200" b="1" dirty="0">
                <a:solidFill>
                  <a:schemeClr val="tx1"/>
                </a:solidFill>
              </a:rPr>
              <a:t>h</a:t>
            </a:r>
            <a:r>
              <a:rPr lang="en-GB" altLang="en-US" sz="3200" dirty="0">
                <a:solidFill>
                  <a:schemeClr val="tx1"/>
                </a:solidFill>
              </a:rPr>
              <a:t>ips </a:t>
            </a:r>
            <a:r>
              <a:rPr lang="en-GB" altLang="en-US" sz="3200" b="1" dirty="0">
                <a:solidFill>
                  <a:schemeClr val="tx1"/>
                </a:solidFill>
              </a:rPr>
              <a:t>m</a:t>
            </a:r>
            <a:r>
              <a:rPr lang="en-GB" altLang="en-US" sz="3200" dirty="0">
                <a:solidFill>
                  <a:schemeClr val="tx1"/>
                </a:solidFill>
              </a:rPr>
              <a:t>ove</a:t>
            </a:r>
          </a:p>
          <a:p>
            <a:endParaRPr lang="en-GB" altLang="en-US" sz="3200" dirty="0">
              <a:solidFill>
                <a:schemeClr val="tx1"/>
              </a:solidFill>
            </a:endParaRPr>
          </a:p>
          <a:p>
            <a:r>
              <a:rPr lang="en-GB" altLang="en-US" sz="3600" b="1" dirty="0">
                <a:solidFill>
                  <a:schemeClr val="tx1"/>
                </a:solidFill>
              </a:rPr>
              <a:t>Strategy 6: Look, cover, write, read, repeat</a:t>
            </a:r>
            <a:endParaRPr lang="en-GB" altLang="en-US" sz="2000" b="1" dirty="0">
              <a:solidFill>
                <a:schemeClr val="tx1"/>
              </a:solidFill>
            </a:endParaRPr>
          </a:p>
          <a:p>
            <a:endParaRPr lang="en-GB" alt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702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267515" y="277216"/>
            <a:ext cx="8678522" cy="6225184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altLang="en-US" sz="3600" b="1" dirty="0">
                <a:solidFill>
                  <a:schemeClr val="tx1"/>
                </a:solidFill>
              </a:rPr>
              <a:t>Strategy 7: Notice how words are built with roots, prefixes and suffixes</a:t>
            </a:r>
          </a:p>
          <a:p>
            <a:endParaRPr lang="en-GB" altLang="en-US" sz="2000" dirty="0">
              <a:solidFill>
                <a:schemeClr val="tx1"/>
              </a:solidFill>
            </a:endParaRPr>
          </a:p>
          <a:p>
            <a:r>
              <a:rPr lang="en-GB" altLang="en-US" sz="3200" dirty="0">
                <a:solidFill>
                  <a:schemeClr val="tx1"/>
                </a:solidFill>
              </a:rPr>
              <a:t>Example: </a:t>
            </a:r>
          </a:p>
          <a:p>
            <a:r>
              <a:rPr lang="en-GB" altLang="en-US" sz="3200" dirty="0">
                <a:solidFill>
                  <a:schemeClr val="tx1"/>
                </a:solidFill>
              </a:rPr>
              <a:t>uncomfortable = </a:t>
            </a:r>
            <a:r>
              <a:rPr lang="en-GB" altLang="en-US" sz="3200" b="1" dirty="0">
                <a:solidFill>
                  <a:schemeClr val="tx1"/>
                </a:solidFill>
              </a:rPr>
              <a:t>un + comfort + able</a:t>
            </a:r>
          </a:p>
          <a:p>
            <a:r>
              <a:rPr lang="en-GB" altLang="en-US" sz="3200" dirty="0">
                <a:solidFill>
                  <a:schemeClr val="tx1"/>
                </a:solidFill>
              </a:rPr>
              <a:t>Irregularly = </a:t>
            </a:r>
            <a:r>
              <a:rPr lang="en-GB" altLang="en-US" sz="3200" b="1" dirty="0" err="1">
                <a:solidFill>
                  <a:schemeClr val="tx1"/>
                </a:solidFill>
              </a:rPr>
              <a:t>ir</a:t>
            </a:r>
            <a:r>
              <a:rPr lang="en-GB" altLang="en-US" sz="3200" b="1" dirty="0">
                <a:solidFill>
                  <a:schemeClr val="tx1"/>
                </a:solidFill>
              </a:rPr>
              <a:t> +regular + </a:t>
            </a:r>
            <a:r>
              <a:rPr lang="en-GB" altLang="en-US" sz="3200" b="1" dirty="0" err="1">
                <a:solidFill>
                  <a:schemeClr val="tx1"/>
                </a:solidFill>
              </a:rPr>
              <a:t>ly</a:t>
            </a:r>
            <a:endParaRPr lang="en-GB" altLang="en-US" sz="3200" b="1" dirty="0">
              <a:solidFill>
                <a:schemeClr val="tx1"/>
              </a:solidFill>
            </a:endParaRPr>
          </a:p>
          <a:p>
            <a:endParaRPr lang="en-GB" altLang="en-US" sz="3200" dirty="0">
              <a:solidFill>
                <a:schemeClr val="tx1"/>
              </a:solidFill>
            </a:endParaRPr>
          </a:p>
          <a:p>
            <a:r>
              <a:rPr lang="en-GB" altLang="en-US" sz="3600" b="1" dirty="0">
                <a:solidFill>
                  <a:schemeClr val="tx1"/>
                </a:solidFill>
              </a:rPr>
              <a:t>Strategy 8: Know the spelling rules for tricky words</a:t>
            </a:r>
          </a:p>
          <a:p>
            <a:endParaRPr lang="en-GB" alt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353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267515" y="160256"/>
            <a:ext cx="8678522" cy="1721707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altLang="en-US" sz="3200" dirty="0">
                <a:solidFill>
                  <a:schemeClr val="tx1"/>
                </a:solidFill>
              </a:rPr>
              <a:t>Task 3 – What strategy would you use for ‘accommodate’? Write it on the table.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1B1D077-0056-4F53-AFBB-C6F31F76F109}"/>
              </a:ext>
            </a:extLst>
          </p:cNvPr>
          <p:cNvGraphicFramePr>
            <a:graphicFrameLocks noGrp="1"/>
          </p:cNvGraphicFramePr>
          <p:nvPr/>
        </p:nvGraphicFramePr>
        <p:xfrm>
          <a:off x="1558776" y="2017316"/>
          <a:ext cx="6096000" cy="4778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7801">
                  <a:extLst>
                    <a:ext uri="{9D8B030D-6E8A-4147-A177-3AD203B41FA5}">
                      <a16:colId xmlns:a16="http://schemas.microsoft.com/office/drawing/2014/main" val="2700981427"/>
                    </a:ext>
                  </a:extLst>
                </a:gridCol>
                <a:gridCol w="3678199">
                  <a:extLst>
                    <a:ext uri="{9D8B030D-6E8A-4147-A177-3AD203B41FA5}">
                      <a16:colId xmlns:a16="http://schemas.microsoft.com/office/drawing/2014/main" val="1725038775"/>
                    </a:ext>
                  </a:extLst>
                </a:gridCol>
              </a:tblGrid>
              <a:tr h="523864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Word – </a:t>
                      </a:r>
                    </a:p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correct spelling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The strategy I 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407637"/>
                  </a:ext>
                </a:extLst>
              </a:tr>
              <a:tr h="4077483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  <a:cs typeface="Leelawadee" panose="020B0502040204020203" pitchFamily="34" charset="-34"/>
                        </a:rPr>
                        <a:t>accommodate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Leelawadee" panose="020B0502040204020203" pitchFamily="34" charset="-34"/>
                        <a:cs typeface="Leelawadee" panose="020B05020402040202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22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377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267515" y="160256"/>
            <a:ext cx="8678522" cy="6463828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altLang="en-US" sz="3200" dirty="0">
                <a:solidFill>
                  <a:schemeClr val="tx1"/>
                </a:solidFill>
              </a:rPr>
              <a:t>Task 4 – What strategy would you use for the following commonly misspelled words?</a:t>
            </a:r>
          </a:p>
          <a:p>
            <a:endParaRPr lang="en-GB" altLang="en-US" sz="3200" dirty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en-GB" altLang="en-US" sz="3200" dirty="0">
                <a:solidFill>
                  <a:schemeClr val="tx1"/>
                </a:solidFill>
              </a:rPr>
              <a:t>interesting</a:t>
            </a:r>
          </a:p>
          <a:p>
            <a:pPr marL="514350" indent="-514350">
              <a:buAutoNum type="arabicPeriod"/>
            </a:pPr>
            <a:r>
              <a:rPr lang="en-GB" altLang="en-US" sz="3200" dirty="0">
                <a:solidFill>
                  <a:schemeClr val="tx1"/>
                </a:solidFill>
              </a:rPr>
              <a:t>existence</a:t>
            </a:r>
          </a:p>
          <a:p>
            <a:pPr marL="514350" indent="-514350">
              <a:buAutoNum type="arabicPeriod"/>
            </a:pPr>
            <a:r>
              <a:rPr lang="en-GB" altLang="en-US" sz="3200" dirty="0">
                <a:solidFill>
                  <a:schemeClr val="tx1"/>
                </a:solidFill>
              </a:rPr>
              <a:t>mischievous </a:t>
            </a:r>
          </a:p>
          <a:p>
            <a:pPr marL="514350" indent="-514350">
              <a:buAutoNum type="arabicPeriod"/>
            </a:pPr>
            <a:r>
              <a:rPr lang="en-GB" altLang="en-US" sz="3200" dirty="0">
                <a:solidFill>
                  <a:schemeClr val="tx1"/>
                </a:solidFill>
              </a:rPr>
              <a:t>recommend</a:t>
            </a:r>
          </a:p>
          <a:p>
            <a:pPr marL="514350" indent="-514350">
              <a:buAutoNum type="arabicPeriod"/>
            </a:pPr>
            <a:r>
              <a:rPr lang="en-GB" altLang="en-US" sz="3200" dirty="0">
                <a:solidFill>
                  <a:schemeClr val="tx1"/>
                </a:solidFill>
              </a:rPr>
              <a:t>psychology</a:t>
            </a:r>
          </a:p>
          <a:p>
            <a:pPr marL="514350" indent="-514350">
              <a:buAutoNum type="arabicPeriod"/>
            </a:pPr>
            <a:r>
              <a:rPr lang="en-GB" altLang="en-US" sz="3200" dirty="0">
                <a:solidFill>
                  <a:schemeClr val="tx1"/>
                </a:solidFill>
              </a:rPr>
              <a:t>occurrence</a:t>
            </a:r>
          </a:p>
        </p:txBody>
      </p:sp>
    </p:spTree>
    <p:extLst>
      <p:ext uri="{BB962C8B-B14F-4D97-AF65-F5344CB8AC3E}">
        <p14:creationId xmlns:p14="http://schemas.microsoft.com/office/powerpoint/2010/main" val="1489489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5A68945-FD59-42AE-9C86-5C0D61A37A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1593" y="127591"/>
            <a:ext cx="1444983" cy="2179674"/>
          </a:xfrm>
          <a:prstGeom prst="rect">
            <a:avLst/>
          </a:prstGeom>
        </p:spPr>
      </p:pic>
      <p:sp>
        <p:nvSpPr>
          <p:cNvPr id="5" name="Round Diagonal Corner Rectangle 4"/>
          <p:cNvSpPr/>
          <p:nvPr/>
        </p:nvSpPr>
        <p:spPr>
          <a:xfrm>
            <a:off x="3621024" y="1519995"/>
            <a:ext cx="5181598" cy="5020290"/>
          </a:xfrm>
          <a:prstGeom prst="round2DiagRect">
            <a:avLst>
              <a:gd name="adj1" fmla="val 11655"/>
              <a:gd name="adj2" fmla="val 0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/>
              <a:t>Starter – in groups</a:t>
            </a:r>
          </a:p>
          <a:p>
            <a:r>
              <a:rPr lang="en-GB" sz="3200" dirty="0"/>
              <a:t>What strategies do you use when you write and want to use a word that you do not know how to spell?</a:t>
            </a:r>
            <a:endParaRPr lang="en-US" sz="4000" dirty="0"/>
          </a:p>
        </p:txBody>
      </p:sp>
      <p:sp>
        <p:nvSpPr>
          <p:cNvPr id="6" name="Round Diagonal Corner Rectangle 5"/>
          <p:cNvSpPr/>
          <p:nvPr/>
        </p:nvSpPr>
        <p:spPr>
          <a:xfrm>
            <a:off x="561412" y="1519995"/>
            <a:ext cx="2860923" cy="5020290"/>
          </a:xfrm>
          <a:prstGeom prst="round2DiagRect">
            <a:avLst>
              <a:gd name="adj1" fmla="val 0"/>
              <a:gd name="adj2" fmla="val 23587"/>
            </a:avLst>
          </a:prstGeom>
          <a:ln w="38100"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is-IS" sz="1600" b="1" dirty="0"/>
          </a:p>
          <a:p>
            <a:endParaRPr lang="is-IS" sz="1600" b="1" dirty="0"/>
          </a:p>
          <a:p>
            <a:r>
              <a:rPr lang="is-IS" sz="1600" b="1" dirty="0"/>
              <a:t>Learning Intentions</a:t>
            </a:r>
          </a:p>
          <a:p>
            <a:pPr marL="285750" indent="-285750">
              <a:buFontTx/>
              <a:buChar char="-"/>
            </a:pPr>
            <a:r>
              <a:rPr lang="is-IS" sz="1600" b="1" dirty="0"/>
              <a:t>To develop strategies to help tackle tough spelling situations</a:t>
            </a:r>
          </a:p>
          <a:p>
            <a:pPr marL="285750" indent="-285750">
              <a:buFontTx/>
              <a:buChar char="-"/>
            </a:pPr>
            <a:r>
              <a:rPr lang="is-IS" sz="1600" b="1" dirty="0"/>
              <a:t>To identify a number of rules to help with particularly tricky spelling issues</a:t>
            </a:r>
          </a:p>
          <a:p>
            <a:pPr marL="285750" indent="-285750">
              <a:buFontTx/>
              <a:buChar char="-"/>
            </a:pPr>
            <a:endParaRPr lang="is-IS" sz="1600" b="1" dirty="0"/>
          </a:p>
          <a:p>
            <a:r>
              <a:rPr lang="is-IS" sz="1600" b="1" dirty="0"/>
              <a:t>Success Criteria</a:t>
            </a:r>
          </a:p>
          <a:p>
            <a:pPr marL="285750" indent="-285750">
              <a:buFontTx/>
              <a:buChar char="-"/>
            </a:pPr>
            <a:r>
              <a:rPr lang="is-IS" sz="1600" b="1" dirty="0"/>
              <a:t>To create a personal spelling dictionary and identify a number of strategies to use in it</a:t>
            </a:r>
          </a:p>
          <a:p>
            <a:pPr marL="285750" indent="-285750">
              <a:buFontTx/>
              <a:buChar char="-"/>
            </a:pPr>
            <a:r>
              <a:rPr lang="is-IS" sz="1600" b="1" dirty="0"/>
              <a:t>To test the strategies against a number of examples</a:t>
            </a:r>
            <a:endParaRPr lang="is-IS" sz="2400" b="1" dirty="0"/>
          </a:p>
          <a:p>
            <a:endParaRPr lang="is-IS" sz="24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838713B-668D-4015-86E1-5FBF1FA1944A}"/>
              </a:ext>
            </a:extLst>
          </p:cNvPr>
          <p:cNvSpPr txBox="1">
            <a:spLocks/>
          </p:cNvSpPr>
          <p:nvPr/>
        </p:nvSpPr>
        <p:spPr>
          <a:xfrm>
            <a:off x="362722" y="338430"/>
            <a:ext cx="6870182" cy="1225194"/>
          </a:xfrm>
          <a:prstGeom prst="round2Diag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Spelling strategies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9A5C233-A1F5-4555-AD66-75B9F355F7C7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75000"/>
          </a:blip>
          <a:stretch>
            <a:fillRect/>
          </a:stretch>
        </p:blipFill>
        <p:spPr>
          <a:xfrm rot="19368785">
            <a:off x="7004298" y="289979"/>
            <a:ext cx="854589" cy="744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087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267515" y="160256"/>
            <a:ext cx="8678522" cy="6453195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altLang="en-US" sz="2400" dirty="0">
                <a:solidFill>
                  <a:schemeClr val="tx1"/>
                </a:solidFill>
              </a:rPr>
              <a:t>I ask somebody.		         </a:t>
            </a:r>
            <a:r>
              <a:rPr lang="en-GB" altLang="en-US" sz="2400" b="1" u="sng" dirty="0">
                <a:solidFill>
                  <a:schemeClr val="tx1"/>
                </a:solidFill>
              </a:rPr>
              <a:t>What other pupils have said: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altLang="en-US" sz="2400" dirty="0">
                <a:solidFill>
                  <a:schemeClr val="tx1"/>
                </a:solidFill>
              </a:rPr>
              <a:t>I write the best I can and go back later.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altLang="en-US" sz="2400" dirty="0">
                <a:solidFill>
                  <a:schemeClr val="tx1"/>
                </a:solidFill>
              </a:rPr>
              <a:t>I stop and look it up.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altLang="en-US" sz="2400" dirty="0">
                <a:solidFill>
                  <a:schemeClr val="tx1"/>
                </a:solidFill>
              </a:rPr>
              <a:t>I write the word a few ways and go with the spelling that looks best.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altLang="en-US" sz="2400" dirty="0">
                <a:solidFill>
                  <a:schemeClr val="tx1"/>
                </a:solidFill>
              </a:rPr>
              <a:t> I substitute another word but sometimes I’ll change it back when I revise.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altLang="en-US" sz="2400" dirty="0">
                <a:solidFill>
                  <a:schemeClr val="tx1"/>
                </a:solidFill>
              </a:rPr>
              <a:t>I use a spell checker on Word or I use Google.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altLang="en-US" sz="2400" dirty="0">
                <a:solidFill>
                  <a:schemeClr val="tx1"/>
                </a:solidFill>
              </a:rPr>
              <a:t>I try to break the word into parts and sound them out.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altLang="en-US" sz="2400" dirty="0">
                <a:solidFill>
                  <a:schemeClr val="tx1"/>
                </a:solidFill>
              </a:rPr>
              <a:t>I think about the ways the pieces of the word look.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altLang="en-US" sz="2400" dirty="0">
                <a:solidFill>
                  <a:schemeClr val="tx1"/>
                </a:solidFill>
              </a:rPr>
              <a:t>I look for roots or word parts that I know.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altLang="en-US" sz="2400" dirty="0">
                <a:solidFill>
                  <a:schemeClr val="tx1"/>
                </a:solidFill>
              </a:rPr>
              <a:t>I think about rules to see if anything works.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altLang="en-US" sz="2400" dirty="0">
                <a:solidFill>
                  <a:schemeClr val="tx1"/>
                </a:solidFill>
              </a:rPr>
              <a:t>I associate parts of the word with other smaller words.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altLang="en-US" sz="2400" dirty="0">
                <a:solidFill>
                  <a:schemeClr val="tx1"/>
                </a:solidFill>
              </a:rPr>
              <a:t>I remember a funny rhythm or rhyme I made up to remember the word.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altLang="en-US" sz="2400" dirty="0">
                <a:solidFill>
                  <a:schemeClr val="tx1"/>
                </a:solidFill>
              </a:rPr>
              <a:t>I close my eyes and try to see the word in my head.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6AA0D80-D8E2-4BD2-B71F-7EA858A0737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66" b="89844" l="5469" r="96094">
                        <a14:foregroundMark x1="7813" y1="66797" x2="7813" y2="66797"/>
                        <a14:foregroundMark x1="5469" y1="53125" x2="5469" y2="53125"/>
                        <a14:foregroundMark x1="43750" y1="26953" x2="43750" y2="26953"/>
                        <a14:foregroundMark x1="96094" y1="41406" x2="96094" y2="4140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36214" y="5348176"/>
            <a:ext cx="1509823" cy="1509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549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267515" y="160256"/>
            <a:ext cx="8678522" cy="6453195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altLang="en-US" sz="3200" b="1" dirty="0">
                <a:solidFill>
                  <a:schemeClr val="tx1"/>
                </a:solidFill>
              </a:rPr>
              <a:t>Wait, why can’t I just use Google all the time?</a:t>
            </a:r>
          </a:p>
          <a:p>
            <a:endParaRPr lang="en-GB" altLang="en-US" sz="3200" b="1" dirty="0">
              <a:solidFill>
                <a:schemeClr val="tx1"/>
              </a:solidFill>
            </a:endParaRPr>
          </a:p>
          <a:p>
            <a:r>
              <a:rPr lang="en-GB" altLang="en-US" sz="3200" i="1" dirty="0">
                <a:solidFill>
                  <a:schemeClr val="tx1"/>
                </a:solidFill>
              </a:rPr>
              <a:t>I have a spelling checker. </a:t>
            </a:r>
          </a:p>
          <a:p>
            <a:r>
              <a:rPr lang="en-GB" altLang="en-US" sz="3200" i="1" dirty="0">
                <a:solidFill>
                  <a:schemeClr val="tx1"/>
                </a:solidFill>
              </a:rPr>
              <a:t>It came with my PC. </a:t>
            </a:r>
          </a:p>
          <a:p>
            <a:r>
              <a:rPr lang="en-GB" altLang="en-US" sz="3200" i="1" dirty="0">
                <a:solidFill>
                  <a:schemeClr val="tx1"/>
                </a:solidFill>
              </a:rPr>
              <a:t>It plane lee marks four my revue </a:t>
            </a:r>
          </a:p>
          <a:p>
            <a:r>
              <a:rPr lang="en-GB" altLang="en-US" sz="3200" i="1" dirty="0">
                <a:solidFill>
                  <a:schemeClr val="tx1"/>
                </a:solidFill>
              </a:rPr>
              <a:t>Miss steaks aye can knot sea. </a:t>
            </a:r>
          </a:p>
          <a:p>
            <a:r>
              <a:rPr lang="en-GB" altLang="en-US" sz="3200" i="1" dirty="0">
                <a:solidFill>
                  <a:schemeClr val="tx1"/>
                </a:solidFill>
              </a:rPr>
              <a:t>Eye ran this poem threw it, </a:t>
            </a:r>
          </a:p>
          <a:p>
            <a:r>
              <a:rPr lang="en-GB" altLang="en-US" sz="3200" i="1" dirty="0">
                <a:solidFill>
                  <a:schemeClr val="tx1"/>
                </a:solidFill>
              </a:rPr>
              <a:t>Your sure reel glad two no. </a:t>
            </a:r>
          </a:p>
          <a:p>
            <a:r>
              <a:rPr lang="en-GB" altLang="en-US" sz="3200" i="1" dirty="0">
                <a:solidFill>
                  <a:schemeClr val="tx1"/>
                </a:solidFill>
              </a:rPr>
              <a:t>Its vary polished in it’s weigh. </a:t>
            </a:r>
          </a:p>
          <a:p>
            <a:r>
              <a:rPr lang="en-GB" altLang="en-US" sz="3200" i="1" dirty="0">
                <a:solidFill>
                  <a:schemeClr val="tx1"/>
                </a:solidFill>
              </a:rPr>
              <a:t>My checker tolled me sew. </a:t>
            </a:r>
          </a:p>
          <a:p>
            <a:endParaRPr lang="en-GB" altLang="en-US" sz="3200" i="1" dirty="0">
              <a:solidFill>
                <a:schemeClr val="tx1"/>
              </a:solidFill>
            </a:endParaRPr>
          </a:p>
          <a:p>
            <a:r>
              <a:rPr lang="en-GB" altLang="en-US" sz="2800" dirty="0">
                <a:solidFill>
                  <a:schemeClr val="tx1"/>
                </a:solidFill>
              </a:rPr>
              <a:t>- ‘Candidate for a Pullet Surprise’ by Jerrold H </a:t>
            </a:r>
            <a:r>
              <a:rPr lang="en-GB" altLang="en-US" sz="2800" dirty="0" err="1">
                <a:solidFill>
                  <a:schemeClr val="tx1"/>
                </a:solidFill>
              </a:rPr>
              <a:t>Zar</a:t>
            </a:r>
            <a:endParaRPr lang="en-GB" altLang="en-US" sz="2800" dirty="0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6211310-9E9D-4621-94BB-3197639A4D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3721" y="1083856"/>
            <a:ext cx="2730240" cy="27302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F3995ED-3D9E-442A-8189-AFA6C38B6E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1679" y="1509822"/>
            <a:ext cx="1371601" cy="137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483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267515" y="160256"/>
            <a:ext cx="8678522" cy="6453195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altLang="en-US" sz="3200" b="1" dirty="0">
                <a:solidFill>
                  <a:schemeClr val="tx1"/>
                </a:solidFill>
              </a:rPr>
              <a:t>There are so many words to learn!</a:t>
            </a:r>
          </a:p>
          <a:p>
            <a:endParaRPr lang="en-GB" altLang="en-US" sz="1050" b="1" dirty="0">
              <a:solidFill>
                <a:schemeClr val="tx1"/>
              </a:solidFill>
            </a:endParaRPr>
          </a:p>
          <a:p>
            <a:r>
              <a:rPr lang="en-GB" altLang="en-US" sz="2800" dirty="0">
                <a:solidFill>
                  <a:schemeClr val="tx1"/>
                </a:solidFill>
              </a:rPr>
              <a:t>No, there’s not.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800" b="1" dirty="0">
                <a:solidFill>
                  <a:schemeClr val="tx1"/>
                </a:solidFill>
              </a:rPr>
              <a:t>50% of the words we use </a:t>
            </a:r>
          </a:p>
          <a:p>
            <a:r>
              <a:rPr lang="en-GB" altLang="en-US" sz="2800" b="1" dirty="0">
                <a:solidFill>
                  <a:schemeClr val="tx1"/>
                </a:solidFill>
              </a:rPr>
              <a:t>in writing come from a list of </a:t>
            </a:r>
          </a:p>
          <a:p>
            <a:r>
              <a:rPr lang="en-GB" altLang="en-US" sz="2800" b="1" dirty="0">
                <a:solidFill>
                  <a:schemeClr val="tx1"/>
                </a:solidFill>
              </a:rPr>
              <a:t>the 100 most frequently used </a:t>
            </a:r>
          </a:p>
          <a:p>
            <a:r>
              <a:rPr lang="en-GB" altLang="en-US" sz="2800" b="1" dirty="0">
                <a:solidFill>
                  <a:schemeClr val="tx1"/>
                </a:solidFill>
              </a:rPr>
              <a:t>words.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800" b="1" dirty="0">
                <a:solidFill>
                  <a:schemeClr val="tx1"/>
                </a:solidFill>
              </a:rPr>
              <a:t>89% come from the 1000 </a:t>
            </a:r>
          </a:p>
          <a:p>
            <a:r>
              <a:rPr lang="en-GB" altLang="en-US" sz="2800" b="1" dirty="0">
                <a:solidFill>
                  <a:schemeClr val="tx1"/>
                </a:solidFill>
              </a:rPr>
              <a:t>most frequently used </a:t>
            </a:r>
          </a:p>
          <a:p>
            <a:r>
              <a:rPr lang="en-GB" altLang="en-US" sz="2800" b="1" dirty="0">
                <a:solidFill>
                  <a:schemeClr val="tx1"/>
                </a:solidFill>
              </a:rPr>
              <a:t>words.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800" b="1" dirty="0">
                <a:solidFill>
                  <a:schemeClr val="tx1"/>
                </a:solidFill>
              </a:rPr>
              <a:t>95% come from the 2000 </a:t>
            </a:r>
          </a:p>
          <a:p>
            <a:r>
              <a:rPr lang="en-GB" altLang="en-US" sz="2800" b="1" dirty="0">
                <a:solidFill>
                  <a:schemeClr val="tx1"/>
                </a:solidFill>
              </a:rPr>
              <a:t>most frequently used words!</a:t>
            </a:r>
          </a:p>
          <a:p>
            <a:endParaRPr lang="en-GB" altLang="en-US" sz="2800" b="1" dirty="0">
              <a:solidFill>
                <a:schemeClr val="tx1"/>
              </a:solidFill>
            </a:endParaRPr>
          </a:p>
          <a:p>
            <a:r>
              <a:rPr lang="en-GB" altLang="en-US" sz="2800" dirty="0">
                <a:solidFill>
                  <a:schemeClr val="tx1"/>
                </a:solidFill>
              </a:rPr>
              <a:t>Class discussion – What does learning these statistics mean for learning to spell words?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E54D449-78C1-49DB-A1A7-B01788C041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6602" y="1435395"/>
            <a:ext cx="3593048" cy="3420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544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267515" y="160256"/>
            <a:ext cx="8678522" cy="6453195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altLang="en-US" sz="3200" dirty="0">
                <a:solidFill>
                  <a:schemeClr val="tx1"/>
                </a:solidFill>
              </a:rPr>
              <a:t>In primary school you learned to spell most of these frequently occurring words. </a:t>
            </a:r>
          </a:p>
          <a:p>
            <a:endParaRPr lang="en-GB" altLang="en-US" sz="3200" dirty="0">
              <a:solidFill>
                <a:schemeClr val="tx1"/>
              </a:solidFill>
            </a:endParaRPr>
          </a:p>
          <a:p>
            <a:r>
              <a:rPr lang="en-GB" altLang="en-US" sz="3200" dirty="0">
                <a:solidFill>
                  <a:schemeClr val="tx1"/>
                </a:solidFill>
              </a:rPr>
              <a:t>In secondary school, we work a little differently. It is now up to you to </a:t>
            </a:r>
            <a:r>
              <a:rPr lang="en-GB" altLang="en-US" sz="3200" b="1" dirty="0">
                <a:solidFill>
                  <a:schemeClr val="tx1"/>
                </a:solidFill>
              </a:rPr>
              <a:t>independently </a:t>
            </a:r>
            <a:r>
              <a:rPr lang="en-GB" altLang="en-US" sz="3200" dirty="0">
                <a:solidFill>
                  <a:schemeClr val="tx1"/>
                </a:solidFill>
              </a:rPr>
              <a:t>identify the words you find tricky and </a:t>
            </a:r>
            <a:r>
              <a:rPr lang="en-GB" altLang="en-US" sz="3200" b="1" dirty="0">
                <a:solidFill>
                  <a:schemeClr val="tx1"/>
                </a:solidFill>
              </a:rPr>
              <a:t>find strategies </a:t>
            </a:r>
            <a:r>
              <a:rPr lang="en-GB" altLang="en-US" sz="3200" dirty="0">
                <a:solidFill>
                  <a:schemeClr val="tx1"/>
                </a:solidFill>
              </a:rPr>
              <a:t>to support you in getting them right.</a:t>
            </a:r>
          </a:p>
          <a:p>
            <a:endParaRPr lang="en-GB" altLang="en-US" sz="3200" dirty="0">
              <a:solidFill>
                <a:schemeClr val="tx1"/>
              </a:solidFill>
            </a:endParaRPr>
          </a:p>
          <a:p>
            <a:r>
              <a:rPr lang="en-GB" altLang="en-US" sz="3200" b="1" dirty="0">
                <a:solidFill>
                  <a:schemeClr val="tx1"/>
                </a:solidFill>
              </a:rPr>
              <a:t>How do we do this?</a:t>
            </a:r>
          </a:p>
          <a:p>
            <a:pPr marL="514350" indent="-514350">
              <a:buAutoNum type="arabicPeriod"/>
            </a:pPr>
            <a:r>
              <a:rPr lang="en-GB" altLang="en-US" sz="3200" dirty="0">
                <a:solidFill>
                  <a:schemeClr val="tx1"/>
                </a:solidFill>
              </a:rPr>
              <a:t>We will design a personal spelling dictionary</a:t>
            </a:r>
          </a:p>
          <a:p>
            <a:pPr marL="514350" indent="-514350">
              <a:buAutoNum type="arabicPeriod"/>
            </a:pPr>
            <a:r>
              <a:rPr lang="en-GB" altLang="en-US" sz="3200" dirty="0">
                <a:solidFill>
                  <a:schemeClr val="tx1"/>
                </a:solidFill>
              </a:rPr>
              <a:t>We will create a spelling strategies poster</a:t>
            </a:r>
          </a:p>
        </p:txBody>
      </p:sp>
    </p:spTree>
    <p:extLst>
      <p:ext uri="{BB962C8B-B14F-4D97-AF65-F5344CB8AC3E}">
        <p14:creationId xmlns:p14="http://schemas.microsoft.com/office/powerpoint/2010/main" val="1692345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267515" y="160256"/>
            <a:ext cx="8678522" cy="1721707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altLang="en-US" sz="3200" dirty="0">
                <a:solidFill>
                  <a:schemeClr val="tx1"/>
                </a:solidFill>
              </a:rPr>
              <a:t>Task 1 – Take a whole new page. </a:t>
            </a:r>
          </a:p>
          <a:p>
            <a:r>
              <a:rPr lang="en-GB" altLang="en-US" sz="3200" dirty="0">
                <a:solidFill>
                  <a:schemeClr val="tx1"/>
                </a:solidFill>
              </a:rPr>
              <a:t>Write ‘Spelling Strategy Dictionary’ as a heading. Then, draw this table.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1B1D077-0056-4F53-AFBB-C6F31F76F1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254168"/>
              </p:ext>
            </p:extLst>
          </p:nvPr>
        </p:nvGraphicFramePr>
        <p:xfrm>
          <a:off x="1558776" y="2017316"/>
          <a:ext cx="6096000" cy="4778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7801">
                  <a:extLst>
                    <a:ext uri="{9D8B030D-6E8A-4147-A177-3AD203B41FA5}">
                      <a16:colId xmlns:a16="http://schemas.microsoft.com/office/drawing/2014/main" val="2700981427"/>
                    </a:ext>
                  </a:extLst>
                </a:gridCol>
                <a:gridCol w="3678199">
                  <a:extLst>
                    <a:ext uri="{9D8B030D-6E8A-4147-A177-3AD203B41FA5}">
                      <a16:colId xmlns:a16="http://schemas.microsoft.com/office/drawing/2014/main" val="1725038775"/>
                    </a:ext>
                  </a:extLst>
                </a:gridCol>
              </a:tblGrid>
              <a:tr h="523864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Word – </a:t>
                      </a:r>
                    </a:p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correct spelling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The strategy I 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407637"/>
                  </a:ext>
                </a:extLst>
              </a:tr>
              <a:tr h="4077483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Bradley Hand ITC" panose="03070402050302030203" pitchFamily="66" charset="0"/>
                          <a:cs typeface="Leelawadee" panose="020B0502040204020203" pitchFamily="34" charset="-34"/>
                        </a:rPr>
                        <a:t>accommodate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Leelawadee" panose="020B0502040204020203" pitchFamily="34" charset="-34"/>
                        <a:cs typeface="Leelawadee" panose="020B05020402040202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22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515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267515" y="277216"/>
            <a:ext cx="8678522" cy="2391558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altLang="en-US" sz="3200" dirty="0">
                <a:solidFill>
                  <a:schemeClr val="tx1"/>
                </a:solidFill>
              </a:rPr>
              <a:t>Whenever you come across a word you find tricky to spell, and more importantly, tricky to </a:t>
            </a:r>
            <a:r>
              <a:rPr lang="en-GB" altLang="en-US" sz="3200" b="1" dirty="0">
                <a:solidFill>
                  <a:schemeClr val="tx1"/>
                </a:solidFill>
              </a:rPr>
              <a:t>remember </a:t>
            </a:r>
            <a:r>
              <a:rPr lang="en-GB" altLang="en-US" sz="3200" dirty="0">
                <a:solidFill>
                  <a:schemeClr val="tx1"/>
                </a:solidFill>
              </a:rPr>
              <a:t>how to spell, you should add it to the dictionary, building up your own personal record.</a:t>
            </a:r>
          </a:p>
        </p:txBody>
      </p:sp>
      <p:sp>
        <p:nvSpPr>
          <p:cNvPr id="4" name="Round Diagonal Corner Rectangle 4">
            <a:extLst>
              <a:ext uri="{FF2B5EF4-FFF2-40B4-BE49-F238E27FC236}">
                <a16:creationId xmlns:a16="http://schemas.microsoft.com/office/drawing/2014/main" id="{005F8AE1-481D-4898-A0CD-94EB604E1DFC}"/>
              </a:ext>
            </a:extLst>
          </p:cNvPr>
          <p:cNvSpPr/>
          <p:nvPr/>
        </p:nvSpPr>
        <p:spPr>
          <a:xfrm>
            <a:off x="267515" y="2892055"/>
            <a:ext cx="8678522" cy="3689497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altLang="en-US" sz="3200" dirty="0">
                <a:solidFill>
                  <a:schemeClr val="tx1"/>
                </a:solidFill>
              </a:rPr>
              <a:t>However, you also need to have </a:t>
            </a:r>
            <a:r>
              <a:rPr lang="en-GB" altLang="en-US" sz="3200" b="1" dirty="0">
                <a:solidFill>
                  <a:schemeClr val="tx1"/>
                </a:solidFill>
              </a:rPr>
              <a:t>the tools </a:t>
            </a:r>
            <a:r>
              <a:rPr lang="en-GB" altLang="en-US" sz="3200" dirty="0">
                <a:solidFill>
                  <a:schemeClr val="tx1"/>
                </a:solidFill>
              </a:rPr>
              <a:t>to help you remember the spelling. These are called </a:t>
            </a:r>
            <a:r>
              <a:rPr lang="en-GB" altLang="en-US" sz="3200" b="1" dirty="0">
                <a:solidFill>
                  <a:schemeClr val="tx1"/>
                </a:solidFill>
              </a:rPr>
              <a:t>strategies.</a:t>
            </a:r>
            <a:endParaRPr lang="en-GB" altLang="en-US" sz="3200" dirty="0">
              <a:solidFill>
                <a:schemeClr val="tx1"/>
              </a:solidFill>
            </a:endParaRPr>
          </a:p>
          <a:p>
            <a:endParaRPr lang="en-GB" altLang="en-US" sz="3200" dirty="0">
              <a:solidFill>
                <a:schemeClr val="tx1"/>
              </a:solidFill>
            </a:endParaRPr>
          </a:p>
          <a:p>
            <a:r>
              <a:rPr lang="en-GB" altLang="en-US" sz="3200" dirty="0">
                <a:solidFill>
                  <a:schemeClr val="tx1"/>
                </a:solidFill>
              </a:rPr>
              <a:t>Task 2 – On another new page put the heading ‘Spelling strategies I need’ </a:t>
            </a:r>
          </a:p>
        </p:txBody>
      </p:sp>
    </p:spTree>
    <p:extLst>
      <p:ext uri="{BB962C8B-B14F-4D97-AF65-F5344CB8AC3E}">
        <p14:creationId xmlns:p14="http://schemas.microsoft.com/office/powerpoint/2010/main" val="1927974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267515" y="277216"/>
            <a:ext cx="8678522" cy="6225184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altLang="en-US" sz="3600" b="1" dirty="0">
                <a:solidFill>
                  <a:schemeClr val="tx1"/>
                </a:solidFill>
              </a:rPr>
              <a:t>Strategy 1: See a word within a word</a:t>
            </a:r>
          </a:p>
          <a:p>
            <a:endParaRPr lang="en-GB" altLang="en-US" sz="3200" dirty="0">
              <a:solidFill>
                <a:schemeClr val="tx1"/>
              </a:solidFill>
            </a:endParaRPr>
          </a:p>
          <a:p>
            <a:r>
              <a:rPr lang="en-GB" altLang="en-US" sz="3200" dirty="0">
                <a:solidFill>
                  <a:schemeClr val="tx1"/>
                </a:solidFill>
              </a:rPr>
              <a:t>Example: </a:t>
            </a:r>
          </a:p>
          <a:p>
            <a:r>
              <a:rPr lang="en-GB" altLang="en-US" sz="3200" dirty="0">
                <a:solidFill>
                  <a:schemeClr val="tx1"/>
                </a:solidFill>
              </a:rPr>
              <a:t>young = </a:t>
            </a:r>
            <a:r>
              <a:rPr lang="en-GB" altLang="en-US" sz="3200" b="1" dirty="0">
                <a:solidFill>
                  <a:schemeClr val="tx1"/>
                </a:solidFill>
              </a:rPr>
              <a:t>you</a:t>
            </a:r>
            <a:r>
              <a:rPr lang="en-GB" altLang="en-US" sz="3200" dirty="0">
                <a:solidFill>
                  <a:schemeClr val="tx1"/>
                </a:solidFill>
              </a:rPr>
              <a:t>ng – there’s a </a:t>
            </a:r>
            <a:r>
              <a:rPr lang="en-GB" altLang="en-US" sz="3200" b="1" dirty="0">
                <a:solidFill>
                  <a:schemeClr val="tx1"/>
                </a:solidFill>
              </a:rPr>
              <a:t>you</a:t>
            </a:r>
            <a:r>
              <a:rPr lang="en-GB" altLang="en-US" sz="3200" dirty="0">
                <a:solidFill>
                  <a:schemeClr val="tx1"/>
                </a:solidFill>
              </a:rPr>
              <a:t> in young</a:t>
            </a:r>
          </a:p>
          <a:p>
            <a:r>
              <a:rPr lang="en-GB" altLang="en-US" sz="3200" dirty="0">
                <a:solidFill>
                  <a:schemeClr val="tx1"/>
                </a:solidFill>
              </a:rPr>
              <a:t>believe = be</a:t>
            </a:r>
            <a:r>
              <a:rPr lang="en-GB" altLang="en-US" sz="3200" b="1" dirty="0">
                <a:solidFill>
                  <a:schemeClr val="tx1"/>
                </a:solidFill>
              </a:rPr>
              <a:t>lie</a:t>
            </a:r>
            <a:r>
              <a:rPr lang="en-GB" altLang="en-US" sz="3200" dirty="0">
                <a:solidFill>
                  <a:schemeClr val="tx1"/>
                </a:solidFill>
              </a:rPr>
              <a:t>ve – there’s a </a:t>
            </a:r>
            <a:r>
              <a:rPr lang="en-GB" altLang="en-US" sz="3200" b="1" dirty="0">
                <a:solidFill>
                  <a:schemeClr val="tx1"/>
                </a:solidFill>
              </a:rPr>
              <a:t>lie</a:t>
            </a:r>
            <a:r>
              <a:rPr lang="en-GB" altLang="en-US" sz="3200" dirty="0">
                <a:solidFill>
                  <a:schemeClr val="tx1"/>
                </a:solidFill>
              </a:rPr>
              <a:t> in believe</a:t>
            </a:r>
          </a:p>
          <a:p>
            <a:endParaRPr lang="en-GB" altLang="en-US" sz="3200" dirty="0">
              <a:solidFill>
                <a:schemeClr val="tx1"/>
              </a:solidFill>
            </a:endParaRPr>
          </a:p>
          <a:p>
            <a:r>
              <a:rPr lang="en-GB" altLang="en-US" sz="3600" b="1" dirty="0">
                <a:solidFill>
                  <a:schemeClr val="tx1"/>
                </a:solidFill>
              </a:rPr>
              <a:t>Strategy 2: Highlight the hard bit</a:t>
            </a:r>
          </a:p>
          <a:p>
            <a:endParaRPr lang="en-GB" altLang="en-US" sz="3200" dirty="0">
              <a:solidFill>
                <a:schemeClr val="tx1"/>
              </a:solidFill>
            </a:endParaRPr>
          </a:p>
          <a:p>
            <a:r>
              <a:rPr lang="en-GB" altLang="en-US" sz="3200" dirty="0">
                <a:solidFill>
                  <a:schemeClr val="tx1"/>
                </a:solidFill>
              </a:rPr>
              <a:t>Example: </a:t>
            </a:r>
          </a:p>
          <a:p>
            <a:r>
              <a:rPr lang="en-GB" altLang="en-US" sz="3200" dirty="0">
                <a:solidFill>
                  <a:schemeClr val="tx1"/>
                </a:solidFill>
              </a:rPr>
              <a:t>separate = </a:t>
            </a:r>
            <a:r>
              <a:rPr lang="en-GB" altLang="en-US" sz="3200" b="1" dirty="0">
                <a:solidFill>
                  <a:schemeClr val="tx1"/>
                </a:solidFill>
              </a:rPr>
              <a:t>sep</a:t>
            </a:r>
            <a:r>
              <a:rPr lang="en-GB" altLang="en-US" sz="3200" b="1" dirty="0">
                <a:solidFill>
                  <a:schemeClr val="tx1"/>
                </a:solidFill>
                <a:highlight>
                  <a:srgbClr val="FFFF00"/>
                </a:highlight>
              </a:rPr>
              <a:t>a</a:t>
            </a:r>
            <a:r>
              <a:rPr lang="en-GB" altLang="en-US" sz="3200" b="1" dirty="0">
                <a:solidFill>
                  <a:schemeClr val="tx1"/>
                </a:solidFill>
              </a:rPr>
              <a:t>rate</a:t>
            </a:r>
            <a:endParaRPr lang="en-GB" altLang="en-US" sz="3200" dirty="0">
              <a:solidFill>
                <a:schemeClr val="tx1"/>
              </a:solidFill>
            </a:endParaRPr>
          </a:p>
          <a:p>
            <a:r>
              <a:rPr lang="en-GB" altLang="en-US" sz="3200" dirty="0">
                <a:solidFill>
                  <a:schemeClr val="tx1"/>
                </a:solidFill>
              </a:rPr>
              <a:t>Address = a</a:t>
            </a:r>
            <a:r>
              <a:rPr lang="en-GB" alt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dd</a:t>
            </a:r>
            <a:r>
              <a:rPr lang="en-GB" altLang="en-US" sz="3200" dirty="0">
                <a:solidFill>
                  <a:schemeClr val="tx1"/>
                </a:solidFill>
              </a:rPr>
              <a:t>re</a:t>
            </a:r>
            <a:r>
              <a:rPr lang="en-GB" alt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ss</a:t>
            </a:r>
          </a:p>
        </p:txBody>
      </p:sp>
    </p:spTree>
    <p:extLst>
      <p:ext uri="{BB962C8B-B14F-4D97-AF65-F5344CB8AC3E}">
        <p14:creationId xmlns:p14="http://schemas.microsoft.com/office/powerpoint/2010/main" val="1393386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7389</TotalTime>
  <Words>811</Words>
  <Application>Microsoft Office PowerPoint</Application>
  <PresentationFormat>On-screen Show (4:3)</PresentationFormat>
  <Paragraphs>133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Bradley Hand ITC</vt:lpstr>
      <vt:lpstr>Calibri</vt:lpstr>
      <vt:lpstr>Calibri Light</vt:lpstr>
      <vt:lpstr>Leelawadee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Skills Improving your understanding, analysis and evaluation</dc:title>
  <dc:creator>Michael Wilkie</dc:creator>
  <cp:lastModifiedBy>Michael Wilkie</cp:lastModifiedBy>
  <cp:revision>225</cp:revision>
  <dcterms:created xsi:type="dcterms:W3CDTF">2015-12-16T20:30:42Z</dcterms:created>
  <dcterms:modified xsi:type="dcterms:W3CDTF">2017-08-02T10:45:06Z</dcterms:modified>
</cp:coreProperties>
</file>