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6.jp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4"/>
  </p:notesMasterIdLst>
  <p:sldIdLst>
    <p:sldId id="451" r:id="rId2"/>
    <p:sldId id="465" r:id="rId3"/>
    <p:sldId id="466" r:id="rId4"/>
    <p:sldId id="467" r:id="rId5"/>
    <p:sldId id="468" r:id="rId6"/>
    <p:sldId id="469" r:id="rId7"/>
    <p:sldId id="470" r:id="rId8"/>
    <p:sldId id="471" r:id="rId9"/>
    <p:sldId id="271" r:id="rId10"/>
    <p:sldId id="427" r:id="rId11"/>
    <p:sldId id="452" r:id="rId12"/>
    <p:sldId id="453" r:id="rId13"/>
    <p:sldId id="454" r:id="rId14"/>
    <p:sldId id="455" r:id="rId15"/>
    <p:sldId id="456" r:id="rId16"/>
    <p:sldId id="457" r:id="rId17"/>
    <p:sldId id="458" r:id="rId18"/>
    <p:sldId id="459" r:id="rId19"/>
    <p:sldId id="460" r:id="rId20"/>
    <p:sldId id="461" r:id="rId21"/>
    <p:sldId id="462" r:id="rId22"/>
    <p:sldId id="463" r:id="rId23"/>
    <p:sldId id="464" r:id="rId24"/>
    <p:sldId id="472" r:id="rId25"/>
    <p:sldId id="473" r:id="rId26"/>
    <p:sldId id="474" r:id="rId27"/>
    <p:sldId id="475" r:id="rId28"/>
    <p:sldId id="476" r:id="rId29"/>
    <p:sldId id="477" r:id="rId30"/>
    <p:sldId id="478" r:id="rId31"/>
    <p:sldId id="479" r:id="rId32"/>
    <p:sldId id="480" r:id="rId33"/>
    <p:sldId id="481" r:id="rId34"/>
    <p:sldId id="482" r:id="rId35"/>
    <p:sldId id="485" r:id="rId36"/>
    <p:sldId id="486" r:id="rId37"/>
    <p:sldId id="483" r:id="rId38"/>
    <p:sldId id="484" r:id="rId39"/>
    <p:sldId id="487" r:id="rId40"/>
    <p:sldId id="488" r:id="rId41"/>
    <p:sldId id="489" r:id="rId42"/>
    <p:sldId id="490"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82" autoAdjust="0"/>
    <p:restoredTop sz="94688"/>
  </p:normalViewPr>
  <p:slideViewPr>
    <p:cSldViewPr snapToGrid="0" snapToObjects="1">
      <p:cViewPr varScale="1">
        <p:scale>
          <a:sx n="60" d="100"/>
          <a:sy n="60" d="100"/>
        </p:scale>
        <p:origin x="1364" y="5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2DA10D-0A84-BD41-98D5-772A545410B3}" type="datetimeFigureOut">
              <a:rPr lang="en-US" smtClean="0"/>
              <a:pPr/>
              <a:t>8/2/2017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3942FB-3590-FE44-84BA-3773BB007D67}" type="slidenum">
              <a:rPr lang="en-US" smtClean="0"/>
              <a:pPr/>
              <a:t>‹#›</a:t>
            </a:fld>
            <a:endParaRPr lang="en-US"/>
          </a:p>
        </p:txBody>
      </p:sp>
    </p:spTree>
    <p:extLst>
      <p:ext uri="{BB962C8B-B14F-4D97-AF65-F5344CB8AC3E}">
        <p14:creationId xmlns:p14="http://schemas.microsoft.com/office/powerpoint/2010/main" val="1210152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D3942FB-3590-FE44-84BA-3773BB007D67}" type="slidenum">
              <a:rPr lang="en-US" smtClean="0"/>
              <a:pPr/>
              <a:t>1</a:t>
            </a:fld>
            <a:endParaRPr lang="en-US"/>
          </a:p>
        </p:txBody>
      </p:sp>
    </p:spTree>
    <p:extLst>
      <p:ext uri="{BB962C8B-B14F-4D97-AF65-F5344CB8AC3E}">
        <p14:creationId xmlns:p14="http://schemas.microsoft.com/office/powerpoint/2010/main" val="2707479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meagre/scanty  tranquil/peaceful  yearly/annually  robust/strong   agile/nimble  persuade/coax  insolent/rude  lament/grieve   malady/disease</a:t>
            </a:r>
          </a:p>
        </p:txBody>
      </p:sp>
      <p:sp>
        <p:nvSpPr>
          <p:cNvPr id="4" name="Slide Number Placeholder 3"/>
          <p:cNvSpPr>
            <a:spLocks noGrp="1"/>
          </p:cNvSpPr>
          <p:nvPr>
            <p:ph type="sldNum" sz="quarter" idx="10"/>
          </p:nvPr>
        </p:nvSpPr>
        <p:spPr/>
        <p:txBody>
          <a:bodyPr/>
          <a:lstStyle/>
          <a:p>
            <a:fld id="{AD3942FB-3590-FE44-84BA-3773BB007D67}" type="slidenum">
              <a:rPr lang="en-US" smtClean="0"/>
              <a:pPr/>
              <a:t>28</a:t>
            </a:fld>
            <a:endParaRPr lang="en-US"/>
          </a:p>
        </p:txBody>
      </p:sp>
    </p:spTree>
    <p:extLst>
      <p:ext uri="{BB962C8B-B14F-4D97-AF65-F5344CB8AC3E}">
        <p14:creationId xmlns:p14="http://schemas.microsoft.com/office/powerpoint/2010/main" val="2753137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pretty/handsome   2. sultry/hot   3. old/antique   4. loving/tender   5. dull/sad</a:t>
            </a:r>
          </a:p>
        </p:txBody>
      </p:sp>
      <p:sp>
        <p:nvSpPr>
          <p:cNvPr id="4" name="Slide Number Placeholder 3"/>
          <p:cNvSpPr>
            <a:spLocks noGrp="1"/>
          </p:cNvSpPr>
          <p:nvPr>
            <p:ph type="sldNum" sz="quarter" idx="10"/>
          </p:nvPr>
        </p:nvSpPr>
        <p:spPr/>
        <p:txBody>
          <a:bodyPr/>
          <a:lstStyle/>
          <a:p>
            <a:fld id="{AD3942FB-3590-FE44-84BA-3773BB007D67}" type="slidenum">
              <a:rPr lang="en-US" smtClean="0"/>
              <a:pPr/>
              <a:t>29</a:t>
            </a:fld>
            <a:endParaRPr lang="en-US"/>
          </a:p>
        </p:txBody>
      </p:sp>
    </p:spTree>
    <p:extLst>
      <p:ext uri="{BB962C8B-B14F-4D97-AF65-F5344CB8AC3E}">
        <p14:creationId xmlns:p14="http://schemas.microsoft.com/office/powerpoint/2010/main" val="4112927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disadvantage 2. disapprove 3. unessential  4. displeasure  5. unscrew  6. impossible  7. infamous 8. illegible </a:t>
            </a:r>
          </a:p>
        </p:txBody>
      </p:sp>
      <p:sp>
        <p:nvSpPr>
          <p:cNvPr id="4" name="Slide Number Placeholder 3"/>
          <p:cNvSpPr>
            <a:spLocks noGrp="1"/>
          </p:cNvSpPr>
          <p:nvPr>
            <p:ph type="sldNum" sz="quarter" idx="10"/>
          </p:nvPr>
        </p:nvSpPr>
        <p:spPr/>
        <p:txBody>
          <a:bodyPr/>
          <a:lstStyle/>
          <a:p>
            <a:fld id="{AD3942FB-3590-FE44-84BA-3773BB007D67}" type="slidenum">
              <a:rPr lang="en-US" smtClean="0"/>
              <a:pPr/>
              <a:t>31</a:t>
            </a:fld>
            <a:endParaRPr lang="en-US"/>
          </a:p>
        </p:txBody>
      </p:sp>
    </p:spTree>
    <p:extLst>
      <p:ext uri="{BB962C8B-B14F-4D97-AF65-F5344CB8AC3E}">
        <p14:creationId xmlns:p14="http://schemas.microsoft.com/office/powerpoint/2010/main" val="2275970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stupid 2. dull 3. dim 4. calm  5. smooth/calm  6. peaceful/friendly  7. quiet  8. tame 9. cultivated </a:t>
            </a:r>
          </a:p>
        </p:txBody>
      </p:sp>
      <p:sp>
        <p:nvSpPr>
          <p:cNvPr id="4" name="Slide Number Placeholder 3"/>
          <p:cNvSpPr>
            <a:spLocks noGrp="1"/>
          </p:cNvSpPr>
          <p:nvPr>
            <p:ph type="sldNum" sz="quarter" idx="10"/>
          </p:nvPr>
        </p:nvSpPr>
        <p:spPr/>
        <p:txBody>
          <a:bodyPr/>
          <a:lstStyle/>
          <a:p>
            <a:fld id="{AD3942FB-3590-FE44-84BA-3773BB007D67}" type="slidenum">
              <a:rPr lang="en-US" smtClean="0"/>
              <a:pPr/>
              <a:t>32</a:t>
            </a:fld>
            <a:endParaRPr lang="en-US"/>
          </a:p>
        </p:txBody>
      </p:sp>
    </p:spTree>
    <p:extLst>
      <p:ext uri="{BB962C8B-B14F-4D97-AF65-F5344CB8AC3E}">
        <p14:creationId xmlns:p14="http://schemas.microsoft.com/office/powerpoint/2010/main" val="1601189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17F1B167-C30D-4746-AC8A-A027746CFAD4}" type="datetimeFigureOut">
              <a:rPr lang="en-US" smtClean="0"/>
              <a:pPr/>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1873541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7F1B167-C30D-4746-AC8A-A027746CFAD4}" type="datetimeFigureOut">
              <a:rPr lang="en-US" smtClean="0"/>
              <a:pPr/>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1892681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7F1B167-C30D-4746-AC8A-A027746CFAD4}" type="datetimeFigureOut">
              <a:rPr lang="en-US" smtClean="0"/>
              <a:pPr/>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1775250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7F1B167-C30D-4746-AC8A-A027746CFAD4}" type="datetimeFigureOut">
              <a:rPr lang="en-US" smtClean="0"/>
              <a:pPr/>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62484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7F1B167-C30D-4746-AC8A-A027746CFAD4}" type="datetimeFigureOut">
              <a:rPr lang="en-US" smtClean="0"/>
              <a:pPr/>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60446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17F1B167-C30D-4746-AC8A-A027746CFAD4}" type="datetimeFigureOut">
              <a:rPr lang="en-US" smtClean="0"/>
              <a:pPr/>
              <a:t>8/2/2017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158661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17F1B167-C30D-4746-AC8A-A027746CFAD4}" type="datetimeFigureOut">
              <a:rPr lang="en-US" smtClean="0"/>
              <a:pPr/>
              <a:t>8/2/2017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1591784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7F1B167-C30D-4746-AC8A-A027746CFAD4}" type="datetimeFigureOut">
              <a:rPr lang="en-US" smtClean="0"/>
              <a:pPr/>
              <a:t>8/2/2017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1912536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F1B167-C30D-4746-AC8A-A027746CFAD4}" type="datetimeFigureOut">
              <a:rPr lang="en-US" smtClean="0"/>
              <a:pPr/>
              <a:t>8/2/2017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457659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7F1B167-C30D-4746-AC8A-A027746CFAD4}" type="datetimeFigureOut">
              <a:rPr lang="en-US" smtClean="0"/>
              <a:pPr/>
              <a:t>8/2/2017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1750058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7F1B167-C30D-4746-AC8A-A027746CFAD4}" type="datetimeFigureOut">
              <a:rPr lang="en-US" smtClean="0"/>
              <a:pPr/>
              <a:t>8/2/2017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1292154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F1B167-C30D-4746-AC8A-A027746CFAD4}" type="datetimeFigureOut">
              <a:rPr lang="en-US" smtClean="0"/>
              <a:pPr/>
              <a:t>8/2/2017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379B8B-19BA-C64E-9954-FBF7BC0BAF11}" type="slidenum">
              <a:rPr lang="en-US" smtClean="0"/>
              <a:pPr/>
              <a:t>‹#›</a:t>
            </a:fld>
            <a:endParaRPr lang="en-US"/>
          </a:p>
        </p:txBody>
      </p:sp>
    </p:spTree>
    <p:extLst>
      <p:ext uri="{BB962C8B-B14F-4D97-AF65-F5344CB8AC3E}">
        <p14:creationId xmlns:p14="http://schemas.microsoft.com/office/powerpoint/2010/main" val="8596415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190999" y="469901"/>
            <a:ext cx="4692757" cy="5614876"/>
          </a:xfrm>
        </p:spPr>
        <p:txBody>
          <a:bodyPr>
            <a:normAutofit/>
          </a:bodyPr>
          <a:lstStyle/>
          <a:p>
            <a:endParaRPr lang="en-US" sz="2800" b="1" dirty="0"/>
          </a:p>
          <a:p>
            <a:r>
              <a:rPr lang="en-US" sz="2800" b="1" dirty="0"/>
              <a:t>Core Course </a:t>
            </a:r>
          </a:p>
          <a:p>
            <a:r>
              <a:rPr lang="en-US" sz="2800" b="1" dirty="0"/>
              <a:t>S1 – 3/3</a:t>
            </a:r>
          </a:p>
          <a:p>
            <a:pPr marL="342900" lvl="0" indent="-342900" algn="l" fontAlgn="base">
              <a:buFont typeface="Arial" panose="020B0604020202020204" pitchFamily="34" charset="0"/>
              <a:buChar char="•"/>
            </a:pPr>
            <a:r>
              <a:rPr lang="en-GB" dirty="0"/>
              <a:t>Word Choice – identifying, denotation, connotation</a:t>
            </a:r>
          </a:p>
          <a:p>
            <a:pPr marL="342900" lvl="0" indent="-342900" algn="l" fontAlgn="base">
              <a:buFont typeface="Arial" panose="020B0604020202020204" pitchFamily="34" charset="0"/>
              <a:buChar char="•"/>
            </a:pPr>
            <a:r>
              <a:rPr lang="en-GB" dirty="0">
                <a:solidFill>
                  <a:srgbClr val="FF0000"/>
                </a:solidFill>
              </a:rPr>
              <a:t>Working with words -  synonyms/  antonyms/ prefixes/ suffixes/ root words/ jargon </a:t>
            </a:r>
          </a:p>
          <a:p>
            <a:pPr marL="342900" lvl="0" indent="-342900" algn="l" fontAlgn="base">
              <a:buFont typeface="Arial" panose="020B0604020202020204" pitchFamily="34" charset="0"/>
              <a:buChar char="•"/>
            </a:pPr>
            <a:r>
              <a:rPr lang="en-GB" dirty="0"/>
              <a:t>Spelling strategies homework </a:t>
            </a:r>
          </a:p>
          <a:p>
            <a:pPr marL="342900" lvl="0" indent="-342900" algn="l" fontAlgn="base">
              <a:buFont typeface="Arial" panose="020B0604020202020204" pitchFamily="34" charset="0"/>
              <a:buChar char="•"/>
            </a:pPr>
            <a:r>
              <a:rPr lang="en-GB" dirty="0"/>
              <a:t>Figures of speech homework</a:t>
            </a:r>
          </a:p>
          <a:p>
            <a:pPr marL="342900" indent="-342900" algn="l">
              <a:buFont typeface="Arial" panose="020B0604020202020204" pitchFamily="34" charset="0"/>
              <a:buChar char="•"/>
            </a:pPr>
            <a:r>
              <a:rPr lang="en-GB" dirty="0"/>
              <a:t>Practice exercise 2 – ‘King </a:t>
            </a:r>
            <a:r>
              <a:rPr lang="en-GB" dirty="0" err="1"/>
              <a:t>Tut’s</a:t>
            </a:r>
            <a:r>
              <a:rPr lang="en-GB" dirty="0"/>
              <a:t> Tomb’</a:t>
            </a:r>
            <a:endParaRPr lang="en-US" sz="2800" dirty="0"/>
          </a:p>
        </p:txBody>
      </p:sp>
      <p:sp>
        <p:nvSpPr>
          <p:cNvPr id="4" name="Subtitle 2">
            <a:extLst>
              <a:ext uri="{FF2B5EF4-FFF2-40B4-BE49-F238E27FC236}">
                <a16:creationId xmlns:a16="http://schemas.microsoft.com/office/drawing/2014/main" id="{75A7A106-77CF-457A-A287-D17B60791AB8}"/>
              </a:ext>
            </a:extLst>
          </p:cNvPr>
          <p:cNvSpPr txBox="1">
            <a:spLocks/>
          </p:cNvSpPr>
          <p:nvPr/>
        </p:nvSpPr>
        <p:spPr>
          <a:xfrm>
            <a:off x="330200" y="469900"/>
            <a:ext cx="3860800" cy="61213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2000" dirty="0"/>
          </a:p>
          <a:p>
            <a:endParaRPr lang="en-GB" sz="2000" dirty="0"/>
          </a:p>
        </p:txBody>
      </p:sp>
      <p:sp>
        <p:nvSpPr>
          <p:cNvPr id="5" name="Subtitle 2">
            <a:extLst>
              <a:ext uri="{FF2B5EF4-FFF2-40B4-BE49-F238E27FC236}">
                <a16:creationId xmlns:a16="http://schemas.microsoft.com/office/drawing/2014/main" id="{D189ED63-A562-40CD-B42F-6B38A45C5166}"/>
              </a:ext>
            </a:extLst>
          </p:cNvPr>
          <p:cNvSpPr txBox="1">
            <a:spLocks/>
          </p:cNvSpPr>
          <p:nvPr/>
        </p:nvSpPr>
        <p:spPr>
          <a:xfrm>
            <a:off x="165099" y="402968"/>
            <a:ext cx="3860800" cy="6121399"/>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b="1" dirty="0"/>
              <a:t>To show my understanding, I can comment, with evidence, on the content and form of short and extended texts, and respond to literal, inferential and evaluative questions and other types of close reading tasks.  ENG 3-17a</a:t>
            </a:r>
          </a:p>
          <a:p>
            <a:endParaRPr lang="en-GB" sz="2000" b="1" dirty="0"/>
          </a:p>
          <a:p>
            <a:r>
              <a:rPr lang="en-GB" sz="2000" b="1" dirty="0"/>
              <a:t>Through developing my knowledge of context clues, punctuation, grammar and layout, I can read unfamiliar texts with increasing fluency, understanding and expression. ENG 3-12a</a:t>
            </a:r>
          </a:p>
          <a:p>
            <a:endParaRPr lang="en-GB" sz="2000" b="1" dirty="0"/>
          </a:p>
          <a:p>
            <a:r>
              <a:rPr lang="en-GB" sz="2000" b="1" dirty="0"/>
              <a:t>I can select and use the strategies and resources  I find most useful before  I read, and as I read, to monitor and check my understanding. LIT 3-13a</a:t>
            </a:r>
          </a:p>
          <a:p>
            <a:endParaRPr lang="en-GB" sz="2000" b="1" dirty="0"/>
          </a:p>
          <a:p>
            <a:r>
              <a:rPr lang="en-GB" sz="2000" b="1" dirty="0"/>
              <a:t>I can use a range of strategies and resources and spell  most of the words I need  to use, including specialist vocabulary, and ensure  that my spelling is accurate. LIT 3-21</a:t>
            </a:r>
          </a:p>
        </p:txBody>
      </p:sp>
    </p:spTree>
    <p:extLst>
      <p:ext uri="{BB962C8B-B14F-4D97-AF65-F5344CB8AC3E}">
        <p14:creationId xmlns:p14="http://schemas.microsoft.com/office/powerpoint/2010/main" val="1222604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67515" y="265814"/>
            <a:ext cx="8674466" cy="6233381"/>
          </a:xfrm>
          <a:prstGeom prst="round2DiagRect">
            <a:avLst>
              <a:gd name="adj1" fmla="val 11655"/>
              <a:gd name="adj2" fmla="val 0"/>
            </a:avLst>
          </a:prstGeom>
          <a:ln w="38100">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r>
              <a:rPr lang="en-GB" altLang="en-US" sz="3200" b="1" dirty="0">
                <a:solidFill>
                  <a:schemeClr val="tx1"/>
                </a:solidFill>
              </a:rPr>
              <a:t>Vivid, varied vocabulary</a:t>
            </a:r>
          </a:p>
          <a:p>
            <a:r>
              <a:rPr lang="en-GB" altLang="en-US" sz="3200" dirty="0">
                <a:solidFill>
                  <a:schemeClr val="tx1"/>
                </a:solidFill>
              </a:rPr>
              <a:t>Did you know that there are over </a:t>
            </a:r>
          </a:p>
          <a:p>
            <a:r>
              <a:rPr lang="en-GB" altLang="en-US" sz="3200" dirty="0">
                <a:solidFill>
                  <a:schemeClr val="tx1"/>
                </a:solidFill>
              </a:rPr>
              <a:t>171, 000 words in the English </a:t>
            </a:r>
          </a:p>
          <a:p>
            <a:r>
              <a:rPr lang="en-GB" altLang="en-US" sz="3200" dirty="0">
                <a:solidFill>
                  <a:schemeClr val="tx1"/>
                </a:solidFill>
              </a:rPr>
              <a:t>language? That is more words </a:t>
            </a:r>
          </a:p>
          <a:p>
            <a:r>
              <a:rPr lang="en-GB" altLang="en-US" sz="3200" dirty="0">
                <a:solidFill>
                  <a:schemeClr val="tx1"/>
                </a:solidFill>
              </a:rPr>
              <a:t>than in most other languages. </a:t>
            </a:r>
          </a:p>
          <a:p>
            <a:r>
              <a:rPr lang="en-GB" altLang="en-US" sz="3200" dirty="0">
                <a:solidFill>
                  <a:schemeClr val="tx1"/>
                </a:solidFill>
              </a:rPr>
              <a:t>Experts think this probably happened </a:t>
            </a:r>
          </a:p>
          <a:p>
            <a:r>
              <a:rPr lang="en-GB" altLang="en-US" sz="3200" dirty="0">
                <a:solidFill>
                  <a:schemeClr val="tx1"/>
                </a:solidFill>
              </a:rPr>
              <a:t>because English has borrowed from, and been influenced by, so many other languages. We have taken lots of words from the languages of other countries that have invaded Britain in the past. We have also taken words from countries that we have ruled, or traded with.</a:t>
            </a:r>
            <a:endParaRPr lang="en-GB" altLang="en-US" sz="2800" b="1" dirty="0">
              <a:solidFill>
                <a:schemeClr val="tx1"/>
              </a:solidFill>
            </a:endParaRPr>
          </a:p>
        </p:txBody>
      </p:sp>
      <p:pic>
        <p:nvPicPr>
          <p:cNvPr id="3" name="Picture 2">
            <a:extLst>
              <a:ext uri="{FF2B5EF4-FFF2-40B4-BE49-F238E27FC236}">
                <a16:creationId xmlns:a16="http://schemas.microsoft.com/office/drawing/2014/main" id="{96772FF2-85D6-4899-B75F-B564DE4EF7E3}"/>
              </a:ext>
            </a:extLst>
          </p:cNvPr>
          <p:cNvPicPr>
            <a:picLocks noChangeAspect="1"/>
          </p:cNvPicPr>
          <p:nvPr/>
        </p:nvPicPr>
        <p:blipFill>
          <a:blip r:embed="rId2"/>
          <a:stretch>
            <a:fillRect/>
          </a:stretch>
        </p:blipFill>
        <p:spPr>
          <a:xfrm>
            <a:off x="6165216" y="405388"/>
            <a:ext cx="2392857" cy="2977116"/>
          </a:xfrm>
          <a:prstGeom prst="rect">
            <a:avLst/>
          </a:prstGeom>
        </p:spPr>
      </p:pic>
    </p:spTree>
    <p:extLst>
      <p:ext uri="{BB962C8B-B14F-4D97-AF65-F5344CB8AC3E}">
        <p14:creationId xmlns:p14="http://schemas.microsoft.com/office/powerpoint/2010/main" val="1535250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67515" y="265814"/>
            <a:ext cx="3974876" cy="1169581"/>
          </a:xfrm>
          <a:prstGeom prst="round2DiagRect">
            <a:avLst>
              <a:gd name="adj1" fmla="val 11655"/>
              <a:gd name="adj2" fmla="val 0"/>
            </a:avLst>
          </a:prstGeom>
          <a:ln w="38100">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altLang="en-US" sz="3200" b="1" dirty="0">
                <a:solidFill>
                  <a:schemeClr val="tx1"/>
                </a:solidFill>
              </a:rPr>
              <a:t>Some of our words come from Greek:</a:t>
            </a:r>
            <a:endParaRPr lang="en-GB" altLang="en-US" sz="2800" b="1" dirty="0">
              <a:solidFill>
                <a:schemeClr val="tx1"/>
              </a:solidFill>
            </a:endParaRPr>
          </a:p>
        </p:txBody>
      </p:sp>
      <p:pic>
        <p:nvPicPr>
          <p:cNvPr id="4" name="Picture 3">
            <a:extLst>
              <a:ext uri="{FF2B5EF4-FFF2-40B4-BE49-F238E27FC236}">
                <a16:creationId xmlns:a16="http://schemas.microsoft.com/office/drawing/2014/main" id="{A8628B04-F748-436D-BA32-7369EAD2A8E6}"/>
              </a:ext>
            </a:extLst>
          </p:cNvPr>
          <p:cNvPicPr>
            <a:picLocks noChangeAspect="1"/>
          </p:cNvPicPr>
          <p:nvPr/>
        </p:nvPicPr>
        <p:blipFill>
          <a:blip r:embed="rId2"/>
          <a:stretch>
            <a:fillRect/>
          </a:stretch>
        </p:blipFill>
        <p:spPr>
          <a:xfrm>
            <a:off x="267515" y="1817793"/>
            <a:ext cx="4187677" cy="4537817"/>
          </a:xfrm>
          <a:prstGeom prst="rect">
            <a:avLst/>
          </a:prstGeom>
        </p:spPr>
      </p:pic>
      <p:sp>
        <p:nvSpPr>
          <p:cNvPr id="6" name="Speech Bubble: Oval 5">
            <a:extLst>
              <a:ext uri="{FF2B5EF4-FFF2-40B4-BE49-F238E27FC236}">
                <a16:creationId xmlns:a16="http://schemas.microsoft.com/office/drawing/2014/main" id="{A9750F8D-C0F3-45FE-9530-5E95E1C16195}"/>
              </a:ext>
            </a:extLst>
          </p:cNvPr>
          <p:cNvSpPr/>
          <p:nvPr/>
        </p:nvSpPr>
        <p:spPr>
          <a:xfrm>
            <a:off x="4997302" y="404037"/>
            <a:ext cx="3274827" cy="1881964"/>
          </a:xfrm>
          <a:prstGeom prst="wedgeEllipseCallout">
            <a:avLst>
              <a:gd name="adj1" fmla="val -118560"/>
              <a:gd name="adj2" fmla="val 94703"/>
            </a:avLst>
          </a:prstGeom>
          <a:solidFill>
            <a:schemeClr val="accent4">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Lucida Handwriting" panose="03010101010101010101" pitchFamily="66" charset="0"/>
              </a:rPr>
              <a:t>hero 	epic</a:t>
            </a:r>
          </a:p>
          <a:p>
            <a:pPr algn="ctr"/>
            <a:r>
              <a:rPr lang="en-GB" sz="2000" dirty="0">
                <a:solidFill>
                  <a:schemeClr val="tx1"/>
                </a:solidFill>
                <a:latin typeface="Lucida Handwriting" panose="03010101010101010101" pitchFamily="66" charset="0"/>
              </a:rPr>
              <a:t>colossal</a:t>
            </a:r>
          </a:p>
          <a:p>
            <a:pPr algn="ctr"/>
            <a:r>
              <a:rPr lang="en-GB" sz="2000" dirty="0">
                <a:solidFill>
                  <a:schemeClr val="tx1"/>
                </a:solidFill>
                <a:latin typeface="Lucida Handwriting" panose="03010101010101010101" pitchFamily="66" charset="0"/>
              </a:rPr>
              <a:t>claustrophobic</a:t>
            </a:r>
          </a:p>
        </p:txBody>
      </p:sp>
      <p:sp>
        <p:nvSpPr>
          <p:cNvPr id="7" name="Speech Bubble: Oval 6">
            <a:extLst>
              <a:ext uri="{FF2B5EF4-FFF2-40B4-BE49-F238E27FC236}">
                <a16:creationId xmlns:a16="http://schemas.microsoft.com/office/drawing/2014/main" id="{F6368BBD-D014-4268-951E-D4A41650B344}"/>
              </a:ext>
            </a:extLst>
          </p:cNvPr>
          <p:cNvSpPr/>
          <p:nvPr/>
        </p:nvSpPr>
        <p:spPr>
          <a:xfrm>
            <a:off x="5660065" y="2438401"/>
            <a:ext cx="3274827" cy="1881964"/>
          </a:xfrm>
          <a:prstGeom prst="wedgeEllipseCallout">
            <a:avLst>
              <a:gd name="adj1" fmla="val -141612"/>
              <a:gd name="adj2" fmla="val -7556"/>
            </a:avLst>
          </a:prstGeom>
          <a:solidFill>
            <a:schemeClr val="accent4">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Lucida Handwriting" panose="03010101010101010101" pitchFamily="66" charset="0"/>
              </a:rPr>
              <a:t>geography</a:t>
            </a:r>
          </a:p>
          <a:p>
            <a:pPr algn="ctr"/>
            <a:r>
              <a:rPr lang="en-GB" sz="2000" dirty="0">
                <a:solidFill>
                  <a:schemeClr val="tx1"/>
                </a:solidFill>
                <a:latin typeface="Lucida Handwriting" panose="03010101010101010101" pitchFamily="66" charset="0"/>
              </a:rPr>
              <a:t>     biology</a:t>
            </a:r>
          </a:p>
          <a:p>
            <a:r>
              <a:rPr lang="en-GB" sz="2000" dirty="0">
                <a:solidFill>
                  <a:schemeClr val="tx1"/>
                </a:solidFill>
                <a:latin typeface="Lucida Handwriting" panose="03010101010101010101" pitchFamily="66" charset="0"/>
              </a:rPr>
              <a:t>history</a:t>
            </a:r>
          </a:p>
          <a:p>
            <a:pPr algn="ctr"/>
            <a:r>
              <a:rPr lang="en-GB" sz="2000" dirty="0">
                <a:solidFill>
                  <a:schemeClr val="tx1"/>
                </a:solidFill>
                <a:latin typeface="Lucida Handwriting" panose="03010101010101010101" pitchFamily="66" charset="0"/>
              </a:rPr>
              <a:t>     music</a:t>
            </a:r>
          </a:p>
        </p:txBody>
      </p:sp>
      <p:sp>
        <p:nvSpPr>
          <p:cNvPr id="8" name="Speech Bubble: Oval 7">
            <a:extLst>
              <a:ext uri="{FF2B5EF4-FFF2-40B4-BE49-F238E27FC236}">
                <a16:creationId xmlns:a16="http://schemas.microsoft.com/office/drawing/2014/main" id="{E2338F40-7CB8-4AD9-BD2B-935E950106AD}"/>
              </a:ext>
            </a:extLst>
          </p:cNvPr>
          <p:cNvSpPr/>
          <p:nvPr/>
        </p:nvSpPr>
        <p:spPr>
          <a:xfrm>
            <a:off x="5323367" y="4600355"/>
            <a:ext cx="3274827" cy="1881964"/>
          </a:xfrm>
          <a:prstGeom prst="wedgeEllipseCallout">
            <a:avLst>
              <a:gd name="adj1" fmla="val -132846"/>
              <a:gd name="adj2" fmla="val -117725"/>
            </a:avLst>
          </a:prstGeom>
          <a:solidFill>
            <a:schemeClr val="accent4">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Lucida Handwriting" panose="03010101010101010101" pitchFamily="66" charset="0"/>
              </a:rPr>
              <a:t>school</a:t>
            </a:r>
          </a:p>
          <a:p>
            <a:r>
              <a:rPr lang="en-GB" sz="2000" dirty="0">
                <a:solidFill>
                  <a:schemeClr val="tx1"/>
                </a:solidFill>
                <a:latin typeface="Lucida Handwriting" panose="03010101010101010101" pitchFamily="66" charset="0"/>
              </a:rPr>
              <a:t>amnesia</a:t>
            </a:r>
          </a:p>
          <a:p>
            <a:pPr algn="r"/>
            <a:r>
              <a:rPr lang="en-GB" sz="2000" dirty="0">
                <a:solidFill>
                  <a:schemeClr val="tx1"/>
                </a:solidFill>
                <a:latin typeface="Lucida Handwriting" panose="03010101010101010101" pitchFamily="66" charset="0"/>
              </a:rPr>
              <a:t>disaster</a:t>
            </a:r>
          </a:p>
          <a:p>
            <a:pPr algn="ctr"/>
            <a:r>
              <a:rPr lang="en-GB" sz="2000" dirty="0">
                <a:solidFill>
                  <a:schemeClr val="tx1"/>
                </a:solidFill>
                <a:latin typeface="Lucida Handwriting" panose="03010101010101010101" pitchFamily="66" charset="0"/>
              </a:rPr>
              <a:t>apology</a:t>
            </a:r>
          </a:p>
        </p:txBody>
      </p:sp>
    </p:spTree>
    <p:extLst>
      <p:ext uri="{BB962C8B-B14F-4D97-AF65-F5344CB8AC3E}">
        <p14:creationId xmlns:p14="http://schemas.microsoft.com/office/powerpoint/2010/main" val="381232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06B31A-F448-4120-ADC9-177BB038786E}"/>
              </a:ext>
            </a:extLst>
          </p:cNvPr>
          <p:cNvPicPr>
            <a:picLocks noChangeAspect="1"/>
          </p:cNvPicPr>
          <p:nvPr/>
        </p:nvPicPr>
        <p:blipFill>
          <a:blip r:embed="rId2"/>
          <a:stretch>
            <a:fillRect/>
          </a:stretch>
        </p:blipFill>
        <p:spPr>
          <a:xfrm flipH="1">
            <a:off x="182632" y="1797882"/>
            <a:ext cx="6228620" cy="5060118"/>
          </a:xfrm>
          <a:prstGeom prst="rect">
            <a:avLst/>
          </a:prstGeom>
        </p:spPr>
      </p:pic>
      <p:sp>
        <p:nvSpPr>
          <p:cNvPr id="5" name="Round Diagonal Corner Rectangle 4"/>
          <p:cNvSpPr/>
          <p:nvPr/>
        </p:nvSpPr>
        <p:spPr>
          <a:xfrm>
            <a:off x="267514" y="265814"/>
            <a:ext cx="4272587" cy="1169581"/>
          </a:xfrm>
          <a:prstGeom prst="round2DiagRect">
            <a:avLst>
              <a:gd name="adj1" fmla="val 11655"/>
              <a:gd name="adj2" fmla="val 0"/>
            </a:avLst>
          </a:prstGeom>
          <a:ln w="38100">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altLang="en-US" sz="3200" b="1" dirty="0">
                <a:solidFill>
                  <a:schemeClr val="tx1"/>
                </a:solidFill>
              </a:rPr>
              <a:t>Some of our words come from the Vikings:</a:t>
            </a:r>
            <a:endParaRPr lang="en-GB" altLang="en-US" sz="2800" b="1" dirty="0">
              <a:solidFill>
                <a:schemeClr val="tx1"/>
              </a:solidFill>
            </a:endParaRPr>
          </a:p>
        </p:txBody>
      </p:sp>
      <p:sp>
        <p:nvSpPr>
          <p:cNvPr id="6" name="Speech Bubble: Oval 5">
            <a:extLst>
              <a:ext uri="{FF2B5EF4-FFF2-40B4-BE49-F238E27FC236}">
                <a16:creationId xmlns:a16="http://schemas.microsoft.com/office/drawing/2014/main" id="{A9750F8D-C0F3-45FE-9530-5E95E1C16195}"/>
              </a:ext>
            </a:extLst>
          </p:cNvPr>
          <p:cNvSpPr/>
          <p:nvPr/>
        </p:nvSpPr>
        <p:spPr>
          <a:xfrm>
            <a:off x="4997302" y="404037"/>
            <a:ext cx="3274827" cy="1881964"/>
          </a:xfrm>
          <a:prstGeom prst="wedgeEllipseCallout">
            <a:avLst>
              <a:gd name="adj1" fmla="val -126028"/>
              <a:gd name="adj2" fmla="val 119561"/>
            </a:avLst>
          </a:prstGeom>
          <a:solidFill>
            <a:schemeClr val="accent4">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Lucida Handwriting" panose="03010101010101010101" pitchFamily="66" charset="0"/>
              </a:rPr>
              <a:t>scare</a:t>
            </a:r>
          </a:p>
          <a:p>
            <a:pPr algn="r"/>
            <a:r>
              <a:rPr lang="en-GB" sz="2000" dirty="0">
                <a:solidFill>
                  <a:schemeClr val="tx1"/>
                </a:solidFill>
                <a:latin typeface="Lucida Handwriting" panose="03010101010101010101" pitchFamily="66" charset="0"/>
              </a:rPr>
              <a:t>anger</a:t>
            </a:r>
          </a:p>
          <a:p>
            <a:r>
              <a:rPr lang="en-GB" sz="2000" dirty="0">
                <a:solidFill>
                  <a:schemeClr val="tx1"/>
                </a:solidFill>
                <a:latin typeface="Lucida Handwriting" panose="03010101010101010101" pitchFamily="66" charset="0"/>
              </a:rPr>
              <a:t>cake</a:t>
            </a:r>
          </a:p>
        </p:txBody>
      </p:sp>
      <p:sp>
        <p:nvSpPr>
          <p:cNvPr id="7" name="Speech Bubble: Oval 6">
            <a:extLst>
              <a:ext uri="{FF2B5EF4-FFF2-40B4-BE49-F238E27FC236}">
                <a16:creationId xmlns:a16="http://schemas.microsoft.com/office/drawing/2014/main" id="{F6368BBD-D014-4268-951E-D4A41650B344}"/>
              </a:ext>
            </a:extLst>
          </p:cNvPr>
          <p:cNvSpPr/>
          <p:nvPr/>
        </p:nvSpPr>
        <p:spPr>
          <a:xfrm>
            <a:off x="5660065" y="2438401"/>
            <a:ext cx="3274827" cy="1881964"/>
          </a:xfrm>
          <a:prstGeom prst="wedgeEllipseCallout">
            <a:avLst>
              <a:gd name="adj1" fmla="val -144534"/>
              <a:gd name="adj2" fmla="val 17303"/>
            </a:avLst>
          </a:prstGeom>
          <a:solidFill>
            <a:schemeClr val="accent4">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Lucida Handwriting" panose="03010101010101010101" pitchFamily="66" charset="0"/>
              </a:rPr>
              <a:t>mistake</a:t>
            </a:r>
          </a:p>
          <a:p>
            <a:pPr algn="ctr"/>
            <a:r>
              <a:rPr lang="en-GB" sz="2000" dirty="0">
                <a:solidFill>
                  <a:schemeClr val="tx1"/>
                </a:solidFill>
                <a:latin typeface="Lucida Handwriting" panose="03010101010101010101" pitchFamily="66" charset="0"/>
              </a:rPr>
              <a:t>	hit</a:t>
            </a:r>
          </a:p>
          <a:p>
            <a:r>
              <a:rPr lang="en-GB" sz="2000" dirty="0">
                <a:solidFill>
                  <a:schemeClr val="tx1"/>
                </a:solidFill>
                <a:latin typeface="Lucida Handwriting" panose="03010101010101010101" pitchFamily="66" charset="0"/>
              </a:rPr>
              <a:t>   drag</a:t>
            </a:r>
          </a:p>
        </p:txBody>
      </p:sp>
      <p:sp>
        <p:nvSpPr>
          <p:cNvPr id="8" name="Speech Bubble: Oval 7">
            <a:extLst>
              <a:ext uri="{FF2B5EF4-FFF2-40B4-BE49-F238E27FC236}">
                <a16:creationId xmlns:a16="http://schemas.microsoft.com/office/drawing/2014/main" id="{E2338F40-7CB8-4AD9-BD2B-935E950106AD}"/>
              </a:ext>
            </a:extLst>
          </p:cNvPr>
          <p:cNvSpPr/>
          <p:nvPr/>
        </p:nvSpPr>
        <p:spPr>
          <a:xfrm>
            <a:off x="5323367" y="4600355"/>
            <a:ext cx="3274827" cy="1881964"/>
          </a:xfrm>
          <a:prstGeom prst="wedgeEllipseCallout">
            <a:avLst>
              <a:gd name="adj1" fmla="val -133495"/>
              <a:gd name="adj2" fmla="val -86652"/>
            </a:avLst>
          </a:prstGeom>
          <a:solidFill>
            <a:schemeClr val="accent4">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Lucida Handwriting" panose="03010101010101010101" pitchFamily="66" charset="0"/>
              </a:rPr>
              <a:t>die</a:t>
            </a:r>
          </a:p>
          <a:p>
            <a:pPr algn="r"/>
            <a:r>
              <a:rPr lang="en-GB" sz="2000" dirty="0">
                <a:solidFill>
                  <a:schemeClr val="tx1"/>
                </a:solidFill>
                <a:latin typeface="Lucida Handwriting" panose="03010101010101010101" pitchFamily="66" charset="0"/>
              </a:rPr>
              <a:t>  give   </a:t>
            </a:r>
          </a:p>
          <a:p>
            <a:r>
              <a:rPr lang="en-GB" sz="2000" dirty="0">
                <a:solidFill>
                  <a:schemeClr val="tx1"/>
                </a:solidFill>
                <a:latin typeface="Lucida Handwriting" panose="03010101010101010101" pitchFamily="66" charset="0"/>
              </a:rPr>
              <a:t>take</a:t>
            </a:r>
          </a:p>
        </p:txBody>
      </p:sp>
    </p:spTree>
    <p:extLst>
      <p:ext uri="{BB962C8B-B14F-4D97-AF65-F5344CB8AC3E}">
        <p14:creationId xmlns:p14="http://schemas.microsoft.com/office/powerpoint/2010/main" val="2205524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D989CD-AAD6-4AFE-AF1E-34BE31261EE7}"/>
              </a:ext>
            </a:extLst>
          </p:cNvPr>
          <p:cNvPicPr>
            <a:picLocks noChangeAspect="1"/>
          </p:cNvPicPr>
          <p:nvPr/>
        </p:nvPicPr>
        <p:blipFill>
          <a:blip r:embed="rId2"/>
          <a:stretch>
            <a:fillRect/>
          </a:stretch>
        </p:blipFill>
        <p:spPr>
          <a:xfrm>
            <a:off x="681665" y="1690576"/>
            <a:ext cx="4749800" cy="6350000"/>
          </a:xfrm>
          <a:prstGeom prst="rect">
            <a:avLst/>
          </a:prstGeom>
        </p:spPr>
      </p:pic>
      <p:sp>
        <p:nvSpPr>
          <p:cNvPr id="5" name="Round Diagonal Corner Rectangle 4"/>
          <p:cNvSpPr/>
          <p:nvPr/>
        </p:nvSpPr>
        <p:spPr>
          <a:xfrm>
            <a:off x="267514" y="265814"/>
            <a:ext cx="4272587" cy="1169581"/>
          </a:xfrm>
          <a:prstGeom prst="round2DiagRect">
            <a:avLst>
              <a:gd name="adj1" fmla="val 11655"/>
              <a:gd name="adj2" fmla="val 0"/>
            </a:avLst>
          </a:prstGeom>
          <a:ln w="38100">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altLang="en-US" sz="3200" b="1" dirty="0">
                <a:solidFill>
                  <a:schemeClr val="tx1"/>
                </a:solidFill>
              </a:rPr>
              <a:t>Some of our words come from the Saxons:</a:t>
            </a:r>
            <a:endParaRPr lang="en-GB" altLang="en-US" sz="2800" b="1" dirty="0">
              <a:solidFill>
                <a:schemeClr val="tx1"/>
              </a:solidFill>
            </a:endParaRPr>
          </a:p>
        </p:txBody>
      </p:sp>
      <p:sp>
        <p:nvSpPr>
          <p:cNvPr id="6" name="Speech Bubble: Oval 5">
            <a:extLst>
              <a:ext uri="{FF2B5EF4-FFF2-40B4-BE49-F238E27FC236}">
                <a16:creationId xmlns:a16="http://schemas.microsoft.com/office/drawing/2014/main" id="{A9750F8D-C0F3-45FE-9530-5E95E1C16195}"/>
              </a:ext>
            </a:extLst>
          </p:cNvPr>
          <p:cNvSpPr/>
          <p:nvPr/>
        </p:nvSpPr>
        <p:spPr>
          <a:xfrm>
            <a:off x="4997302" y="404037"/>
            <a:ext cx="3274827" cy="1881964"/>
          </a:xfrm>
          <a:prstGeom prst="wedgeEllipseCallout">
            <a:avLst>
              <a:gd name="adj1" fmla="val -105573"/>
              <a:gd name="adj2" fmla="val 73233"/>
            </a:avLst>
          </a:prstGeom>
          <a:solidFill>
            <a:schemeClr val="accent4">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Lucida Handwriting" panose="03010101010101010101" pitchFamily="66" charset="0"/>
              </a:rPr>
              <a:t>flesh</a:t>
            </a:r>
          </a:p>
          <a:p>
            <a:r>
              <a:rPr lang="en-GB" sz="2000" dirty="0">
                <a:solidFill>
                  <a:schemeClr val="tx1"/>
                </a:solidFill>
                <a:latin typeface="Lucida Handwriting" panose="03010101010101010101" pitchFamily="66" charset="0"/>
              </a:rPr>
              <a:t>blood</a:t>
            </a:r>
          </a:p>
          <a:p>
            <a:pPr algn="ctr"/>
            <a:r>
              <a:rPr lang="en-GB" sz="2000" dirty="0">
                <a:solidFill>
                  <a:schemeClr val="tx1"/>
                </a:solidFill>
                <a:latin typeface="Lucida Handwriting" panose="03010101010101010101" pitchFamily="66" charset="0"/>
              </a:rPr>
              <a:t>rotten</a:t>
            </a:r>
          </a:p>
        </p:txBody>
      </p:sp>
      <p:sp>
        <p:nvSpPr>
          <p:cNvPr id="7" name="Speech Bubble: Oval 6">
            <a:extLst>
              <a:ext uri="{FF2B5EF4-FFF2-40B4-BE49-F238E27FC236}">
                <a16:creationId xmlns:a16="http://schemas.microsoft.com/office/drawing/2014/main" id="{F6368BBD-D014-4268-951E-D4A41650B344}"/>
              </a:ext>
            </a:extLst>
          </p:cNvPr>
          <p:cNvSpPr/>
          <p:nvPr/>
        </p:nvSpPr>
        <p:spPr>
          <a:xfrm>
            <a:off x="5660065" y="2438401"/>
            <a:ext cx="3274827" cy="1881964"/>
          </a:xfrm>
          <a:prstGeom prst="wedgeEllipseCallout">
            <a:avLst>
              <a:gd name="adj1" fmla="val -122781"/>
              <a:gd name="adj2" fmla="val -31285"/>
            </a:avLst>
          </a:prstGeom>
          <a:solidFill>
            <a:schemeClr val="accent4">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Lucida Handwriting" panose="03010101010101010101" pitchFamily="66" charset="0"/>
              </a:rPr>
              <a:t>bruise</a:t>
            </a:r>
          </a:p>
          <a:p>
            <a:pPr algn="r"/>
            <a:r>
              <a:rPr lang="en-GB" sz="2000" dirty="0">
                <a:solidFill>
                  <a:schemeClr val="tx1"/>
                </a:solidFill>
                <a:latin typeface="Lucida Handwriting" panose="03010101010101010101" pitchFamily="66" charset="0"/>
              </a:rPr>
              <a:t>wound</a:t>
            </a:r>
          </a:p>
        </p:txBody>
      </p:sp>
      <p:sp>
        <p:nvSpPr>
          <p:cNvPr id="8" name="Speech Bubble: Oval 7">
            <a:extLst>
              <a:ext uri="{FF2B5EF4-FFF2-40B4-BE49-F238E27FC236}">
                <a16:creationId xmlns:a16="http://schemas.microsoft.com/office/drawing/2014/main" id="{E2338F40-7CB8-4AD9-BD2B-935E950106AD}"/>
              </a:ext>
            </a:extLst>
          </p:cNvPr>
          <p:cNvSpPr/>
          <p:nvPr/>
        </p:nvSpPr>
        <p:spPr>
          <a:xfrm>
            <a:off x="5323367" y="4600355"/>
            <a:ext cx="3274827" cy="1881964"/>
          </a:xfrm>
          <a:prstGeom prst="wedgeEllipseCallout">
            <a:avLst>
              <a:gd name="adj1" fmla="val -116612"/>
              <a:gd name="adj2" fmla="val -143149"/>
            </a:avLst>
          </a:prstGeom>
          <a:solidFill>
            <a:schemeClr val="accent4">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Lucida Handwriting" panose="03010101010101010101" pitchFamily="66" charset="0"/>
              </a:rPr>
              <a:t>house</a:t>
            </a:r>
          </a:p>
          <a:p>
            <a:r>
              <a:rPr lang="en-GB" sz="2000" dirty="0">
                <a:solidFill>
                  <a:schemeClr val="tx1"/>
                </a:solidFill>
                <a:latin typeface="Lucida Handwriting" panose="03010101010101010101" pitchFamily="66" charset="0"/>
              </a:rPr>
              <a:t>woman</a:t>
            </a:r>
          </a:p>
          <a:p>
            <a:pPr algn="ctr"/>
            <a:r>
              <a:rPr lang="en-GB" sz="2000" dirty="0">
                <a:solidFill>
                  <a:schemeClr val="tx1"/>
                </a:solidFill>
                <a:latin typeface="Lucida Handwriting" panose="03010101010101010101" pitchFamily="66" charset="0"/>
              </a:rPr>
              <a:t>loaf</a:t>
            </a:r>
          </a:p>
        </p:txBody>
      </p:sp>
    </p:spTree>
    <p:extLst>
      <p:ext uri="{BB962C8B-B14F-4D97-AF65-F5344CB8AC3E}">
        <p14:creationId xmlns:p14="http://schemas.microsoft.com/office/powerpoint/2010/main" val="2208496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CF865E-39F3-478B-8B08-450BF82215F8}"/>
              </a:ext>
            </a:extLst>
          </p:cNvPr>
          <p:cNvPicPr>
            <a:picLocks noChangeAspect="1"/>
          </p:cNvPicPr>
          <p:nvPr/>
        </p:nvPicPr>
        <p:blipFill>
          <a:blip r:embed="rId2"/>
          <a:stretch>
            <a:fillRect/>
          </a:stretch>
        </p:blipFill>
        <p:spPr>
          <a:xfrm>
            <a:off x="-502610" y="1881963"/>
            <a:ext cx="4705350" cy="6172200"/>
          </a:xfrm>
          <a:prstGeom prst="rect">
            <a:avLst/>
          </a:prstGeom>
        </p:spPr>
      </p:pic>
      <p:sp>
        <p:nvSpPr>
          <p:cNvPr id="5" name="Round Diagonal Corner Rectangle 4"/>
          <p:cNvSpPr/>
          <p:nvPr/>
        </p:nvSpPr>
        <p:spPr>
          <a:xfrm>
            <a:off x="267514" y="265814"/>
            <a:ext cx="4272587" cy="1616149"/>
          </a:xfrm>
          <a:prstGeom prst="round2DiagRect">
            <a:avLst>
              <a:gd name="adj1" fmla="val 11655"/>
              <a:gd name="adj2" fmla="val 0"/>
            </a:avLst>
          </a:prstGeom>
          <a:ln w="38100">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altLang="en-US" sz="3200" b="1" dirty="0">
                <a:solidFill>
                  <a:schemeClr val="tx1"/>
                </a:solidFill>
              </a:rPr>
              <a:t>Some of our words come from languages spoken in India:</a:t>
            </a:r>
            <a:endParaRPr lang="en-GB" altLang="en-US" sz="2800" b="1" dirty="0">
              <a:solidFill>
                <a:schemeClr val="tx1"/>
              </a:solidFill>
            </a:endParaRPr>
          </a:p>
        </p:txBody>
      </p:sp>
      <p:sp>
        <p:nvSpPr>
          <p:cNvPr id="6" name="Speech Bubble: Oval 5">
            <a:extLst>
              <a:ext uri="{FF2B5EF4-FFF2-40B4-BE49-F238E27FC236}">
                <a16:creationId xmlns:a16="http://schemas.microsoft.com/office/drawing/2014/main" id="{A9750F8D-C0F3-45FE-9530-5E95E1C16195}"/>
              </a:ext>
            </a:extLst>
          </p:cNvPr>
          <p:cNvSpPr/>
          <p:nvPr/>
        </p:nvSpPr>
        <p:spPr>
          <a:xfrm>
            <a:off x="4997302" y="404037"/>
            <a:ext cx="3274827" cy="1881964"/>
          </a:xfrm>
          <a:prstGeom prst="wedgeEllipseCallout">
            <a:avLst>
              <a:gd name="adj1" fmla="val -123105"/>
              <a:gd name="adj2" fmla="val 94137"/>
            </a:avLst>
          </a:prstGeom>
          <a:solidFill>
            <a:schemeClr val="accent4">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err="1">
                <a:solidFill>
                  <a:schemeClr val="tx1"/>
                </a:solidFill>
                <a:latin typeface="Lucida Handwriting" panose="03010101010101010101" pitchFamily="66" charset="0"/>
              </a:rPr>
              <a:t>bagle</a:t>
            </a:r>
            <a:endParaRPr lang="en-GB" sz="2000" dirty="0">
              <a:solidFill>
                <a:schemeClr val="tx1"/>
              </a:solidFill>
              <a:latin typeface="Lucida Handwriting" panose="03010101010101010101" pitchFamily="66" charset="0"/>
            </a:endParaRPr>
          </a:p>
          <a:p>
            <a:r>
              <a:rPr lang="en-GB" sz="2000" dirty="0">
                <a:solidFill>
                  <a:schemeClr val="tx1"/>
                </a:solidFill>
                <a:latin typeface="Lucida Handwriting" panose="03010101010101010101" pitchFamily="66" charset="0"/>
              </a:rPr>
              <a:t>loot</a:t>
            </a:r>
          </a:p>
          <a:p>
            <a:pPr algn="ctr"/>
            <a:r>
              <a:rPr lang="en-GB" sz="2000" dirty="0">
                <a:solidFill>
                  <a:schemeClr val="tx1"/>
                </a:solidFill>
                <a:latin typeface="Lucida Handwriting" panose="03010101010101010101" pitchFamily="66" charset="0"/>
              </a:rPr>
              <a:t>jodhpurs</a:t>
            </a:r>
          </a:p>
        </p:txBody>
      </p:sp>
      <p:sp>
        <p:nvSpPr>
          <p:cNvPr id="7" name="Speech Bubble: Oval 6">
            <a:extLst>
              <a:ext uri="{FF2B5EF4-FFF2-40B4-BE49-F238E27FC236}">
                <a16:creationId xmlns:a16="http://schemas.microsoft.com/office/drawing/2014/main" id="{F6368BBD-D014-4268-951E-D4A41650B344}"/>
              </a:ext>
            </a:extLst>
          </p:cNvPr>
          <p:cNvSpPr/>
          <p:nvPr/>
        </p:nvSpPr>
        <p:spPr>
          <a:xfrm>
            <a:off x="5660065" y="2438401"/>
            <a:ext cx="3274827" cy="1881964"/>
          </a:xfrm>
          <a:prstGeom prst="wedgeEllipseCallout">
            <a:avLst>
              <a:gd name="adj1" fmla="val -140638"/>
              <a:gd name="adj2" fmla="val -12641"/>
            </a:avLst>
          </a:prstGeom>
          <a:solidFill>
            <a:schemeClr val="accent4">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Lucida Handwriting" panose="03010101010101010101" pitchFamily="66" charset="0"/>
              </a:rPr>
              <a:t>jungle</a:t>
            </a:r>
          </a:p>
          <a:p>
            <a:pPr algn="r"/>
            <a:r>
              <a:rPr lang="en-GB" sz="2000" dirty="0">
                <a:solidFill>
                  <a:schemeClr val="tx1"/>
                </a:solidFill>
                <a:latin typeface="Lucida Handwriting" panose="03010101010101010101" pitchFamily="66" charset="0"/>
              </a:rPr>
              <a:t>thug</a:t>
            </a:r>
          </a:p>
          <a:p>
            <a:pPr algn="ctr"/>
            <a:r>
              <a:rPr lang="en-GB" sz="2000" dirty="0">
                <a:solidFill>
                  <a:schemeClr val="tx1"/>
                </a:solidFill>
                <a:latin typeface="Lucida Handwriting" panose="03010101010101010101" pitchFamily="66" charset="0"/>
              </a:rPr>
              <a:t>bungalow</a:t>
            </a:r>
          </a:p>
        </p:txBody>
      </p:sp>
      <p:sp>
        <p:nvSpPr>
          <p:cNvPr id="8" name="Speech Bubble: Oval 7">
            <a:extLst>
              <a:ext uri="{FF2B5EF4-FFF2-40B4-BE49-F238E27FC236}">
                <a16:creationId xmlns:a16="http://schemas.microsoft.com/office/drawing/2014/main" id="{E2338F40-7CB8-4AD9-BD2B-935E950106AD}"/>
              </a:ext>
            </a:extLst>
          </p:cNvPr>
          <p:cNvSpPr/>
          <p:nvPr/>
        </p:nvSpPr>
        <p:spPr>
          <a:xfrm>
            <a:off x="5323367" y="4600355"/>
            <a:ext cx="3274827" cy="1881964"/>
          </a:xfrm>
          <a:prstGeom prst="wedgeEllipseCallout">
            <a:avLst>
              <a:gd name="adj1" fmla="val -131547"/>
              <a:gd name="adj2" fmla="val -124505"/>
            </a:avLst>
          </a:prstGeom>
          <a:solidFill>
            <a:schemeClr val="accent4">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Lucida Handwriting" panose="03010101010101010101" pitchFamily="66" charset="0"/>
              </a:rPr>
              <a:t>pyjamas</a:t>
            </a:r>
          </a:p>
          <a:p>
            <a:r>
              <a:rPr lang="en-GB" sz="2000" dirty="0">
                <a:solidFill>
                  <a:schemeClr val="tx1"/>
                </a:solidFill>
                <a:latin typeface="Lucida Handwriting" panose="03010101010101010101" pitchFamily="66" charset="0"/>
              </a:rPr>
              <a:t>shampoo</a:t>
            </a:r>
          </a:p>
          <a:p>
            <a:pPr algn="ctr"/>
            <a:r>
              <a:rPr lang="en-GB" sz="2000" dirty="0">
                <a:solidFill>
                  <a:schemeClr val="tx1"/>
                </a:solidFill>
                <a:latin typeface="Lucida Handwriting" panose="03010101010101010101" pitchFamily="66" charset="0"/>
              </a:rPr>
              <a:t>yoga</a:t>
            </a:r>
          </a:p>
        </p:txBody>
      </p:sp>
    </p:spTree>
    <p:extLst>
      <p:ext uri="{BB962C8B-B14F-4D97-AF65-F5344CB8AC3E}">
        <p14:creationId xmlns:p14="http://schemas.microsoft.com/office/powerpoint/2010/main" val="4089330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67516" y="265815"/>
            <a:ext cx="4931806" cy="6315738"/>
          </a:xfrm>
          <a:prstGeom prst="round2DiagRect">
            <a:avLst>
              <a:gd name="adj1" fmla="val 11655"/>
              <a:gd name="adj2" fmla="val 0"/>
            </a:avLst>
          </a:prstGeom>
          <a:ln w="38100">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r>
              <a:rPr lang="en-GB" altLang="en-US" sz="3200" dirty="0">
                <a:solidFill>
                  <a:schemeClr val="tx1"/>
                </a:solidFill>
              </a:rPr>
              <a:t>After the Norman invasion of 1066 we got lots of words from French. For example, our words for farm animals come from Old English, but the words for the meat that we get from them is from French.</a:t>
            </a:r>
          </a:p>
          <a:p>
            <a:pPr algn="ctr"/>
            <a:r>
              <a:rPr lang="en-GB" altLang="en-US" sz="3200" b="1" dirty="0">
                <a:solidFill>
                  <a:schemeClr val="tx1"/>
                </a:solidFill>
              </a:rPr>
              <a:t>pig = pork	     cow = beef     sheep = mutton</a:t>
            </a:r>
          </a:p>
        </p:txBody>
      </p:sp>
      <p:pic>
        <p:nvPicPr>
          <p:cNvPr id="4" name="Picture 3">
            <a:extLst>
              <a:ext uri="{FF2B5EF4-FFF2-40B4-BE49-F238E27FC236}">
                <a16:creationId xmlns:a16="http://schemas.microsoft.com/office/drawing/2014/main" id="{3C62A4F7-9637-4D73-BD4C-759EDC50E498}"/>
              </a:ext>
            </a:extLst>
          </p:cNvPr>
          <p:cNvPicPr>
            <a:picLocks noChangeAspect="1"/>
          </p:cNvPicPr>
          <p:nvPr/>
        </p:nvPicPr>
        <p:blipFill>
          <a:blip r:embed="rId2"/>
          <a:stretch>
            <a:fillRect/>
          </a:stretch>
        </p:blipFill>
        <p:spPr>
          <a:xfrm>
            <a:off x="5337544" y="3762182"/>
            <a:ext cx="3617728" cy="2819371"/>
          </a:xfrm>
          <a:prstGeom prst="rect">
            <a:avLst/>
          </a:prstGeom>
        </p:spPr>
      </p:pic>
    </p:spTree>
    <p:extLst>
      <p:ext uri="{BB962C8B-B14F-4D97-AF65-F5344CB8AC3E}">
        <p14:creationId xmlns:p14="http://schemas.microsoft.com/office/powerpoint/2010/main" val="3894862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8E151E-F98B-49D4-BA04-C2F4F9D03B65}"/>
              </a:ext>
            </a:extLst>
          </p:cNvPr>
          <p:cNvPicPr>
            <a:picLocks noChangeAspect="1"/>
          </p:cNvPicPr>
          <p:nvPr/>
        </p:nvPicPr>
        <p:blipFill>
          <a:blip r:embed="rId2"/>
          <a:stretch>
            <a:fillRect/>
          </a:stretch>
        </p:blipFill>
        <p:spPr>
          <a:xfrm>
            <a:off x="214114" y="4346795"/>
            <a:ext cx="3244820" cy="2760626"/>
          </a:xfrm>
          <a:prstGeom prst="rect">
            <a:avLst/>
          </a:prstGeom>
        </p:spPr>
      </p:pic>
      <p:sp>
        <p:nvSpPr>
          <p:cNvPr id="5" name="Round Diagonal Corner Rectangle 4"/>
          <p:cNvSpPr/>
          <p:nvPr/>
        </p:nvSpPr>
        <p:spPr>
          <a:xfrm>
            <a:off x="255181" y="265815"/>
            <a:ext cx="8654904" cy="3487478"/>
          </a:xfrm>
          <a:prstGeom prst="round2DiagRect">
            <a:avLst>
              <a:gd name="adj1" fmla="val 11655"/>
              <a:gd name="adj2" fmla="val 0"/>
            </a:avLst>
          </a:prstGeom>
          <a:ln w="38100">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r>
              <a:rPr lang="en-GB" altLang="en-US" sz="3200" dirty="0">
                <a:solidFill>
                  <a:schemeClr val="tx1"/>
                </a:solidFill>
              </a:rPr>
              <a:t>New words are still being added to English all the time, often to let us talk about new ideas and new ways of behaving. In the last few years words like ‘selfie’, ‘cake pop’, ‘e-cigarette’, ‘webisode’, ‘jeggings’, ‘onesie’ and ‘smartphone’ have all become widely use.</a:t>
            </a:r>
          </a:p>
        </p:txBody>
      </p:sp>
      <p:pic>
        <p:nvPicPr>
          <p:cNvPr id="8" name="Picture 7">
            <a:extLst>
              <a:ext uri="{FF2B5EF4-FFF2-40B4-BE49-F238E27FC236}">
                <a16:creationId xmlns:a16="http://schemas.microsoft.com/office/drawing/2014/main" id="{DC4C5C14-65D4-4F5E-8A9B-F74AB92007A8}"/>
              </a:ext>
            </a:extLst>
          </p:cNvPr>
          <p:cNvPicPr>
            <a:picLocks noChangeAspect="1"/>
          </p:cNvPicPr>
          <p:nvPr/>
        </p:nvPicPr>
        <p:blipFill rotWithShape="1">
          <a:blip r:embed="rId3"/>
          <a:srcRect l="25520"/>
          <a:stretch/>
        </p:blipFill>
        <p:spPr>
          <a:xfrm>
            <a:off x="3136605" y="3282831"/>
            <a:ext cx="3674494" cy="3979289"/>
          </a:xfrm>
          <a:prstGeom prst="rect">
            <a:avLst/>
          </a:prstGeom>
        </p:spPr>
      </p:pic>
      <p:pic>
        <p:nvPicPr>
          <p:cNvPr id="10" name="Picture 9">
            <a:extLst>
              <a:ext uri="{FF2B5EF4-FFF2-40B4-BE49-F238E27FC236}">
                <a16:creationId xmlns:a16="http://schemas.microsoft.com/office/drawing/2014/main" id="{6ADCACD9-7007-40E9-80BE-A5029216C431}"/>
              </a:ext>
            </a:extLst>
          </p:cNvPr>
          <p:cNvPicPr>
            <a:picLocks noChangeAspect="1"/>
          </p:cNvPicPr>
          <p:nvPr/>
        </p:nvPicPr>
        <p:blipFill>
          <a:blip r:embed="rId4"/>
          <a:stretch>
            <a:fillRect/>
          </a:stretch>
        </p:blipFill>
        <p:spPr>
          <a:xfrm>
            <a:off x="5040276" y="3038573"/>
            <a:ext cx="4295110" cy="3668024"/>
          </a:xfrm>
          <a:prstGeom prst="rect">
            <a:avLst/>
          </a:prstGeom>
        </p:spPr>
      </p:pic>
    </p:spTree>
    <p:extLst>
      <p:ext uri="{BB962C8B-B14F-4D97-AF65-F5344CB8AC3E}">
        <p14:creationId xmlns:p14="http://schemas.microsoft.com/office/powerpoint/2010/main" val="2904227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67515" y="265814"/>
            <a:ext cx="8674466" cy="6233381"/>
          </a:xfrm>
          <a:prstGeom prst="round2DiagRect">
            <a:avLst>
              <a:gd name="adj1" fmla="val 11655"/>
              <a:gd name="adj2" fmla="val 0"/>
            </a:avLst>
          </a:prstGeom>
          <a:ln w="38100">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r>
              <a:rPr lang="en-GB" altLang="en-US" sz="3600" b="1" dirty="0">
                <a:solidFill>
                  <a:schemeClr val="tx1"/>
                </a:solidFill>
              </a:rPr>
              <a:t>Task 1 – Summarising</a:t>
            </a:r>
          </a:p>
          <a:p>
            <a:r>
              <a:rPr lang="en-GB" altLang="en-US" sz="3600" dirty="0">
                <a:solidFill>
                  <a:schemeClr val="tx1"/>
                </a:solidFill>
              </a:rPr>
              <a:t>From the information we have just read, summarise what you have learned. (4)</a:t>
            </a:r>
          </a:p>
          <a:p>
            <a:endParaRPr lang="en-GB" altLang="en-US" sz="3600" dirty="0">
              <a:solidFill>
                <a:schemeClr val="tx1"/>
              </a:solidFill>
            </a:endParaRPr>
          </a:p>
          <a:p>
            <a:r>
              <a:rPr lang="en-GB" altLang="en-US" sz="3600" dirty="0">
                <a:solidFill>
                  <a:schemeClr val="tx1"/>
                </a:solidFill>
              </a:rPr>
              <a:t>Remember – focus on the main points and use your own words!</a:t>
            </a:r>
            <a:endParaRPr lang="en-GB" altLang="en-US" sz="3200" dirty="0">
              <a:solidFill>
                <a:schemeClr val="tx1"/>
              </a:solidFill>
            </a:endParaRPr>
          </a:p>
        </p:txBody>
      </p:sp>
    </p:spTree>
    <p:extLst>
      <p:ext uri="{BB962C8B-B14F-4D97-AF65-F5344CB8AC3E}">
        <p14:creationId xmlns:p14="http://schemas.microsoft.com/office/powerpoint/2010/main" val="1727667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D7C35B-EEB1-4D89-8D36-F1CB1503C511}"/>
              </a:ext>
            </a:extLst>
          </p:cNvPr>
          <p:cNvPicPr>
            <a:picLocks noChangeAspect="1"/>
          </p:cNvPicPr>
          <p:nvPr/>
        </p:nvPicPr>
        <p:blipFill>
          <a:blip r:embed="rId2"/>
          <a:stretch>
            <a:fillRect/>
          </a:stretch>
        </p:blipFill>
        <p:spPr>
          <a:xfrm>
            <a:off x="5168753" y="-592743"/>
            <a:ext cx="7950494" cy="7950494"/>
          </a:xfrm>
          <a:prstGeom prst="rect">
            <a:avLst/>
          </a:prstGeom>
        </p:spPr>
      </p:pic>
      <p:sp>
        <p:nvSpPr>
          <p:cNvPr id="5" name="Round Diagonal Corner Rectangle 4"/>
          <p:cNvSpPr/>
          <p:nvPr/>
        </p:nvSpPr>
        <p:spPr>
          <a:xfrm>
            <a:off x="267515" y="265814"/>
            <a:ext cx="5888736" cy="6233381"/>
          </a:xfrm>
          <a:prstGeom prst="round2DiagRect">
            <a:avLst>
              <a:gd name="adj1" fmla="val 11655"/>
              <a:gd name="adj2" fmla="val 0"/>
            </a:avLst>
          </a:prstGeom>
          <a:ln w="38100">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r>
              <a:rPr lang="en-GB" altLang="en-US" sz="3200" dirty="0">
                <a:solidFill>
                  <a:schemeClr val="tx1"/>
                </a:solidFill>
              </a:rPr>
              <a:t>To understand the English language better, to build your vocabulary, to support your spelling, </a:t>
            </a:r>
            <a:r>
              <a:rPr lang="en-GB" altLang="en-US" sz="3200" b="1" dirty="0">
                <a:solidFill>
                  <a:schemeClr val="tx1"/>
                </a:solidFill>
              </a:rPr>
              <a:t>AND</a:t>
            </a:r>
            <a:r>
              <a:rPr lang="en-GB" altLang="en-US" sz="3200" dirty="0">
                <a:solidFill>
                  <a:schemeClr val="tx1"/>
                </a:solidFill>
              </a:rPr>
              <a:t> to help you work out the meaning of words, it is important to have an understanding of </a:t>
            </a:r>
            <a:r>
              <a:rPr lang="en-GB" altLang="en-US" sz="3200" b="1" dirty="0">
                <a:solidFill>
                  <a:schemeClr val="tx1"/>
                </a:solidFill>
              </a:rPr>
              <a:t>roots.</a:t>
            </a:r>
          </a:p>
          <a:p>
            <a:endParaRPr lang="en-GB" altLang="en-US" sz="3200" b="1" dirty="0">
              <a:solidFill>
                <a:schemeClr val="tx1"/>
              </a:solidFill>
            </a:endParaRPr>
          </a:p>
          <a:p>
            <a:r>
              <a:rPr lang="en-GB" altLang="en-US" sz="3200" b="1" dirty="0">
                <a:solidFill>
                  <a:schemeClr val="tx1"/>
                </a:solidFill>
              </a:rPr>
              <a:t>The root is the part of a word that contains meaning. Roots most commonly come from Latin or Greek. </a:t>
            </a:r>
          </a:p>
        </p:txBody>
      </p:sp>
    </p:spTree>
    <p:extLst>
      <p:ext uri="{BB962C8B-B14F-4D97-AF65-F5344CB8AC3E}">
        <p14:creationId xmlns:p14="http://schemas.microsoft.com/office/powerpoint/2010/main" val="3450467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3CB5D3-95EE-4F90-8DEB-B7F1CDE244D2}"/>
              </a:ext>
            </a:extLst>
          </p:cNvPr>
          <p:cNvPicPr>
            <a:picLocks noChangeAspect="1"/>
          </p:cNvPicPr>
          <p:nvPr/>
        </p:nvPicPr>
        <p:blipFill rotWithShape="1">
          <a:blip r:embed="rId2"/>
          <a:srcRect t="20555"/>
          <a:stretch/>
        </p:blipFill>
        <p:spPr>
          <a:xfrm>
            <a:off x="2865362" y="1382229"/>
            <a:ext cx="1594883" cy="1594883"/>
          </a:xfrm>
          <a:prstGeom prst="rect">
            <a:avLst/>
          </a:prstGeom>
        </p:spPr>
      </p:pic>
      <p:pic>
        <p:nvPicPr>
          <p:cNvPr id="8" name="Picture 7">
            <a:extLst>
              <a:ext uri="{FF2B5EF4-FFF2-40B4-BE49-F238E27FC236}">
                <a16:creationId xmlns:a16="http://schemas.microsoft.com/office/drawing/2014/main" id="{1B480E2C-F476-4DFE-8B15-81FC64944C22}"/>
              </a:ext>
            </a:extLst>
          </p:cNvPr>
          <p:cNvPicPr>
            <a:picLocks noChangeAspect="1"/>
          </p:cNvPicPr>
          <p:nvPr/>
        </p:nvPicPr>
        <p:blipFill>
          <a:blip r:embed="rId2">
            <a:duotone>
              <a:schemeClr val="accent6">
                <a:shade val="45000"/>
                <a:satMod val="135000"/>
              </a:schemeClr>
              <a:prstClr val="white"/>
            </a:duotone>
          </a:blip>
          <a:stretch>
            <a:fillRect/>
          </a:stretch>
        </p:blipFill>
        <p:spPr>
          <a:xfrm rot="5400000">
            <a:off x="942783" y="1175896"/>
            <a:ext cx="1594883" cy="2007545"/>
          </a:xfrm>
          <a:prstGeom prst="rect">
            <a:avLst/>
          </a:prstGeom>
        </p:spPr>
      </p:pic>
      <p:pic>
        <p:nvPicPr>
          <p:cNvPr id="10" name="Picture 9">
            <a:extLst>
              <a:ext uri="{FF2B5EF4-FFF2-40B4-BE49-F238E27FC236}">
                <a16:creationId xmlns:a16="http://schemas.microsoft.com/office/drawing/2014/main" id="{AC2021BC-EBCC-48E3-A071-687F81ADF7C3}"/>
              </a:ext>
            </a:extLst>
          </p:cNvPr>
          <p:cNvPicPr>
            <a:picLocks noChangeAspect="1"/>
          </p:cNvPicPr>
          <p:nvPr/>
        </p:nvPicPr>
        <p:blipFill rotWithShape="1">
          <a:blip r:embed="rId2">
            <a:duotone>
              <a:schemeClr val="accent6">
                <a:shade val="45000"/>
                <a:satMod val="135000"/>
              </a:schemeClr>
              <a:prstClr val="white"/>
            </a:duotone>
          </a:blip>
          <a:srcRect b="80963"/>
          <a:stretch/>
        </p:blipFill>
        <p:spPr>
          <a:xfrm rot="10800000">
            <a:off x="669527" y="1382228"/>
            <a:ext cx="1774899" cy="425300"/>
          </a:xfrm>
          <a:prstGeom prst="rect">
            <a:avLst/>
          </a:prstGeom>
        </p:spPr>
      </p:pic>
      <p:sp>
        <p:nvSpPr>
          <p:cNvPr id="11" name="TextBox 10">
            <a:extLst>
              <a:ext uri="{FF2B5EF4-FFF2-40B4-BE49-F238E27FC236}">
                <a16:creationId xmlns:a16="http://schemas.microsoft.com/office/drawing/2014/main" id="{0489D983-A1E3-4E4B-A2BF-E07274524DE4}"/>
              </a:ext>
            </a:extLst>
          </p:cNvPr>
          <p:cNvSpPr txBox="1"/>
          <p:nvPr/>
        </p:nvSpPr>
        <p:spPr>
          <a:xfrm>
            <a:off x="1095848" y="1948837"/>
            <a:ext cx="918841" cy="461665"/>
          </a:xfrm>
          <a:prstGeom prst="rect">
            <a:avLst/>
          </a:prstGeom>
          <a:noFill/>
        </p:spPr>
        <p:txBody>
          <a:bodyPr wrap="none" rtlCol="0">
            <a:spAutoFit/>
          </a:bodyPr>
          <a:lstStyle/>
          <a:p>
            <a:r>
              <a:rPr lang="en-GB" sz="2400" dirty="0">
                <a:latin typeface="Arial Rounded MT Bold" panose="020F0704030504030204" pitchFamily="34" charset="0"/>
              </a:rPr>
              <a:t>myth</a:t>
            </a:r>
          </a:p>
        </p:txBody>
      </p:sp>
      <p:sp>
        <p:nvSpPr>
          <p:cNvPr id="12" name="TextBox 11">
            <a:extLst>
              <a:ext uri="{FF2B5EF4-FFF2-40B4-BE49-F238E27FC236}">
                <a16:creationId xmlns:a16="http://schemas.microsoft.com/office/drawing/2014/main" id="{CE2479E1-37CA-4DEB-AF16-BDBBE599705C}"/>
              </a:ext>
            </a:extLst>
          </p:cNvPr>
          <p:cNvSpPr txBox="1"/>
          <p:nvPr/>
        </p:nvSpPr>
        <p:spPr>
          <a:xfrm>
            <a:off x="3358661" y="1948837"/>
            <a:ext cx="1101584" cy="461665"/>
          </a:xfrm>
          <a:prstGeom prst="rect">
            <a:avLst/>
          </a:prstGeom>
          <a:noFill/>
        </p:spPr>
        <p:txBody>
          <a:bodyPr wrap="none" rtlCol="0">
            <a:spAutoFit/>
          </a:bodyPr>
          <a:lstStyle/>
          <a:p>
            <a:r>
              <a:rPr lang="en-GB" sz="2400" dirty="0">
                <a:latin typeface="Arial Rounded MT Bold" panose="020F0704030504030204" pitchFamily="34" charset="0"/>
              </a:rPr>
              <a:t>-ology</a:t>
            </a:r>
          </a:p>
        </p:txBody>
      </p:sp>
      <p:pic>
        <p:nvPicPr>
          <p:cNvPr id="13" name="Picture 12">
            <a:extLst>
              <a:ext uri="{FF2B5EF4-FFF2-40B4-BE49-F238E27FC236}">
                <a16:creationId xmlns:a16="http://schemas.microsoft.com/office/drawing/2014/main" id="{CDB351E3-4525-44C3-9C6D-6F8C8123128A}"/>
              </a:ext>
            </a:extLst>
          </p:cNvPr>
          <p:cNvPicPr>
            <a:picLocks noChangeAspect="1"/>
          </p:cNvPicPr>
          <p:nvPr/>
        </p:nvPicPr>
        <p:blipFill rotWithShape="1">
          <a:blip r:embed="rId2">
            <a:duotone>
              <a:schemeClr val="accent3">
                <a:shade val="45000"/>
                <a:satMod val="135000"/>
              </a:schemeClr>
              <a:prstClr val="white"/>
            </a:duotone>
          </a:blip>
          <a:srcRect t="20555"/>
          <a:stretch/>
        </p:blipFill>
        <p:spPr>
          <a:xfrm>
            <a:off x="6633454" y="1382229"/>
            <a:ext cx="1594883" cy="1594883"/>
          </a:xfrm>
          <a:prstGeom prst="rect">
            <a:avLst/>
          </a:prstGeom>
        </p:spPr>
      </p:pic>
      <p:pic>
        <p:nvPicPr>
          <p:cNvPr id="14" name="Picture 13">
            <a:extLst>
              <a:ext uri="{FF2B5EF4-FFF2-40B4-BE49-F238E27FC236}">
                <a16:creationId xmlns:a16="http://schemas.microsoft.com/office/drawing/2014/main" id="{A04C279F-61B1-497E-8EF6-87F87ACE3873}"/>
              </a:ext>
            </a:extLst>
          </p:cNvPr>
          <p:cNvPicPr>
            <a:picLocks noChangeAspect="1"/>
          </p:cNvPicPr>
          <p:nvPr/>
        </p:nvPicPr>
        <p:blipFill>
          <a:blip r:embed="rId2">
            <a:duotone>
              <a:schemeClr val="accent3">
                <a:shade val="45000"/>
                <a:satMod val="135000"/>
              </a:schemeClr>
              <a:prstClr val="white"/>
            </a:duotone>
          </a:blip>
          <a:stretch>
            <a:fillRect/>
          </a:stretch>
        </p:blipFill>
        <p:spPr>
          <a:xfrm rot="5400000">
            <a:off x="5261667" y="1175894"/>
            <a:ext cx="1594883" cy="2007545"/>
          </a:xfrm>
          <a:prstGeom prst="rect">
            <a:avLst/>
          </a:prstGeom>
        </p:spPr>
      </p:pic>
      <p:pic>
        <p:nvPicPr>
          <p:cNvPr id="15" name="Picture 14">
            <a:extLst>
              <a:ext uri="{FF2B5EF4-FFF2-40B4-BE49-F238E27FC236}">
                <a16:creationId xmlns:a16="http://schemas.microsoft.com/office/drawing/2014/main" id="{5ADF6DB1-062D-41E1-91CF-1CC3B2C48501}"/>
              </a:ext>
            </a:extLst>
          </p:cNvPr>
          <p:cNvPicPr>
            <a:picLocks noChangeAspect="1"/>
          </p:cNvPicPr>
          <p:nvPr/>
        </p:nvPicPr>
        <p:blipFill rotWithShape="1">
          <a:blip r:embed="rId2">
            <a:duotone>
              <a:schemeClr val="accent3">
                <a:shade val="45000"/>
                <a:satMod val="135000"/>
              </a:schemeClr>
              <a:prstClr val="white"/>
            </a:duotone>
          </a:blip>
          <a:srcRect b="80963"/>
          <a:stretch/>
        </p:blipFill>
        <p:spPr>
          <a:xfrm rot="10800000">
            <a:off x="4988411" y="1382226"/>
            <a:ext cx="1774899" cy="425300"/>
          </a:xfrm>
          <a:prstGeom prst="rect">
            <a:avLst/>
          </a:prstGeom>
        </p:spPr>
      </p:pic>
      <p:sp>
        <p:nvSpPr>
          <p:cNvPr id="16" name="TextBox 15">
            <a:extLst>
              <a:ext uri="{FF2B5EF4-FFF2-40B4-BE49-F238E27FC236}">
                <a16:creationId xmlns:a16="http://schemas.microsoft.com/office/drawing/2014/main" id="{7ED44DF8-181D-4655-8E3E-FF219F4EFD98}"/>
              </a:ext>
            </a:extLst>
          </p:cNvPr>
          <p:cNvSpPr txBox="1"/>
          <p:nvPr/>
        </p:nvSpPr>
        <p:spPr>
          <a:xfrm>
            <a:off x="5055336" y="1948835"/>
            <a:ext cx="3173001" cy="461665"/>
          </a:xfrm>
          <a:prstGeom prst="rect">
            <a:avLst/>
          </a:prstGeom>
          <a:noFill/>
        </p:spPr>
        <p:txBody>
          <a:bodyPr wrap="square" rtlCol="0">
            <a:spAutoFit/>
          </a:bodyPr>
          <a:lstStyle/>
          <a:p>
            <a:pPr algn="ctr"/>
            <a:r>
              <a:rPr lang="en-GB" sz="2400" b="1" dirty="0">
                <a:latin typeface="Arial Rounded MT Bold" panose="020F0704030504030204" pitchFamily="34" charset="0"/>
              </a:rPr>
              <a:t>myth</a:t>
            </a:r>
            <a:r>
              <a:rPr lang="en-GB" sz="2400" dirty="0">
                <a:latin typeface="Arial Rounded MT Bold" panose="020F0704030504030204" pitchFamily="34" charset="0"/>
              </a:rPr>
              <a:t>ology</a:t>
            </a:r>
          </a:p>
        </p:txBody>
      </p:sp>
      <p:sp>
        <p:nvSpPr>
          <p:cNvPr id="22" name="TextBox 21">
            <a:extLst>
              <a:ext uri="{FF2B5EF4-FFF2-40B4-BE49-F238E27FC236}">
                <a16:creationId xmlns:a16="http://schemas.microsoft.com/office/drawing/2014/main" id="{987B3403-68D5-408C-A87A-A2EA7B4860C3}"/>
              </a:ext>
            </a:extLst>
          </p:cNvPr>
          <p:cNvSpPr txBox="1"/>
          <p:nvPr/>
        </p:nvSpPr>
        <p:spPr>
          <a:xfrm>
            <a:off x="737315" y="212646"/>
            <a:ext cx="1606206" cy="1015663"/>
          </a:xfrm>
          <a:prstGeom prst="rect">
            <a:avLst/>
          </a:prstGeom>
          <a:noFill/>
        </p:spPr>
        <p:txBody>
          <a:bodyPr wrap="square" rtlCol="0">
            <a:spAutoFit/>
          </a:bodyPr>
          <a:lstStyle/>
          <a:p>
            <a:pPr algn="ctr"/>
            <a:r>
              <a:rPr lang="en-GB" sz="2000" dirty="0">
                <a:latin typeface="Arial Rounded MT Bold" panose="020F0704030504030204" pitchFamily="34" charset="0"/>
              </a:rPr>
              <a:t>the Greek root means ‘story’</a:t>
            </a:r>
          </a:p>
        </p:txBody>
      </p:sp>
      <p:sp>
        <p:nvSpPr>
          <p:cNvPr id="23" name="TextBox 22">
            <a:extLst>
              <a:ext uri="{FF2B5EF4-FFF2-40B4-BE49-F238E27FC236}">
                <a16:creationId xmlns:a16="http://schemas.microsoft.com/office/drawing/2014/main" id="{E6F62A0C-B81A-4DF2-AF3F-5C16B7C30531}"/>
              </a:ext>
            </a:extLst>
          </p:cNvPr>
          <p:cNvSpPr txBox="1"/>
          <p:nvPr/>
        </p:nvSpPr>
        <p:spPr>
          <a:xfrm>
            <a:off x="2786666" y="212646"/>
            <a:ext cx="1752274" cy="1015663"/>
          </a:xfrm>
          <a:prstGeom prst="rect">
            <a:avLst/>
          </a:prstGeom>
          <a:noFill/>
        </p:spPr>
        <p:txBody>
          <a:bodyPr wrap="square" rtlCol="0">
            <a:spAutoFit/>
          </a:bodyPr>
          <a:lstStyle/>
          <a:p>
            <a:pPr algn="ctr"/>
            <a:r>
              <a:rPr lang="en-GB" sz="2000" dirty="0">
                <a:latin typeface="Arial Rounded MT Bold" panose="020F0704030504030204" pitchFamily="34" charset="0"/>
              </a:rPr>
              <a:t>suffix –ology means ‘the study of’</a:t>
            </a:r>
          </a:p>
        </p:txBody>
      </p:sp>
      <p:sp>
        <p:nvSpPr>
          <p:cNvPr id="24" name="TextBox 23">
            <a:extLst>
              <a:ext uri="{FF2B5EF4-FFF2-40B4-BE49-F238E27FC236}">
                <a16:creationId xmlns:a16="http://schemas.microsoft.com/office/drawing/2014/main" id="{0A027EA4-5C95-4ED7-9A27-585B98248EB2}"/>
              </a:ext>
            </a:extLst>
          </p:cNvPr>
          <p:cNvSpPr txBox="1"/>
          <p:nvPr/>
        </p:nvSpPr>
        <p:spPr>
          <a:xfrm>
            <a:off x="4846608" y="212646"/>
            <a:ext cx="3680888" cy="1015663"/>
          </a:xfrm>
          <a:prstGeom prst="rect">
            <a:avLst/>
          </a:prstGeom>
          <a:noFill/>
        </p:spPr>
        <p:txBody>
          <a:bodyPr wrap="square" rtlCol="0">
            <a:spAutoFit/>
          </a:bodyPr>
          <a:lstStyle/>
          <a:p>
            <a:pPr algn="ctr"/>
            <a:r>
              <a:rPr lang="en-GB" sz="2000" dirty="0">
                <a:latin typeface="Arial Rounded MT Bold" panose="020F0704030504030204" pitchFamily="34" charset="0"/>
              </a:rPr>
              <a:t>This new word refers to the study of myths, or a collection of mythic stories.</a:t>
            </a:r>
          </a:p>
        </p:txBody>
      </p:sp>
      <p:pic>
        <p:nvPicPr>
          <p:cNvPr id="25" name="Picture 24">
            <a:extLst>
              <a:ext uri="{FF2B5EF4-FFF2-40B4-BE49-F238E27FC236}">
                <a16:creationId xmlns:a16="http://schemas.microsoft.com/office/drawing/2014/main" id="{6AD41E08-9FAE-4CBD-A91C-72962D375185}"/>
              </a:ext>
            </a:extLst>
          </p:cNvPr>
          <p:cNvPicPr>
            <a:picLocks noChangeAspect="1"/>
          </p:cNvPicPr>
          <p:nvPr/>
        </p:nvPicPr>
        <p:blipFill rotWithShape="1">
          <a:blip r:embed="rId2"/>
          <a:srcRect t="20555"/>
          <a:stretch/>
        </p:blipFill>
        <p:spPr>
          <a:xfrm>
            <a:off x="2932287" y="3325722"/>
            <a:ext cx="1594883" cy="1594883"/>
          </a:xfrm>
          <a:prstGeom prst="rect">
            <a:avLst/>
          </a:prstGeom>
        </p:spPr>
      </p:pic>
      <p:pic>
        <p:nvPicPr>
          <p:cNvPr id="26" name="Picture 25">
            <a:extLst>
              <a:ext uri="{FF2B5EF4-FFF2-40B4-BE49-F238E27FC236}">
                <a16:creationId xmlns:a16="http://schemas.microsoft.com/office/drawing/2014/main" id="{FF1633C2-B90B-4565-A89E-7D1544F0560F}"/>
              </a:ext>
            </a:extLst>
          </p:cNvPr>
          <p:cNvPicPr>
            <a:picLocks noChangeAspect="1"/>
          </p:cNvPicPr>
          <p:nvPr/>
        </p:nvPicPr>
        <p:blipFill>
          <a:blip r:embed="rId2">
            <a:duotone>
              <a:schemeClr val="accent6">
                <a:shade val="45000"/>
                <a:satMod val="135000"/>
              </a:schemeClr>
              <a:prstClr val="white"/>
            </a:duotone>
          </a:blip>
          <a:stretch>
            <a:fillRect/>
          </a:stretch>
        </p:blipFill>
        <p:spPr>
          <a:xfrm rot="5400000">
            <a:off x="1009708" y="3119389"/>
            <a:ext cx="1594883" cy="2007545"/>
          </a:xfrm>
          <a:prstGeom prst="rect">
            <a:avLst/>
          </a:prstGeom>
        </p:spPr>
      </p:pic>
      <p:pic>
        <p:nvPicPr>
          <p:cNvPr id="27" name="Picture 26">
            <a:extLst>
              <a:ext uri="{FF2B5EF4-FFF2-40B4-BE49-F238E27FC236}">
                <a16:creationId xmlns:a16="http://schemas.microsoft.com/office/drawing/2014/main" id="{E9F2D495-E1B9-45CF-8723-205492F24AC3}"/>
              </a:ext>
            </a:extLst>
          </p:cNvPr>
          <p:cNvPicPr>
            <a:picLocks noChangeAspect="1"/>
          </p:cNvPicPr>
          <p:nvPr/>
        </p:nvPicPr>
        <p:blipFill rotWithShape="1">
          <a:blip r:embed="rId2">
            <a:duotone>
              <a:schemeClr val="accent6">
                <a:shade val="45000"/>
                <a:satMod val="135000"/>
              </a:schemeClr>
              <a:prstClr val="white"/>
            </a:duotone>
          </a:blip>
          <a:srcRect b="80963"/>
          <a:stretch/>
        </p:blipFill>
        <p:spPr>
          <a:xfrm rot="10800000">
            <a:off x="736452" y="3325721"/>
            <a:ext cx="1774899" cy="425300"/>
          </a:xfrm>
          <a:prstGeom prst="rect">
            <a:avLst/>
          </a:prstGeom>
        </p:spPr>
      </p:pic>
      <p:sp>
        <p:nvSpPr>
          <p:cNvPr id="28" name="TextBox 27">
            <a:extLst>
              <a:ext uri="{FF2B5EF4-FFF2-40B4-BE49-F238E27FC236}">
                <a16:creationId xmlns:a16="http://schemas.microsoft.com/office/drawing/2014/main" id="{D593F9E7-6751-40DB-B613-13E88F0158DC}"/>
              </a:ext>
            </a:extLst>
          </p:cNvPr>
          <p:cNvSpPr txBox="1"/>
          <p:nvPr/>
        </p:nvSpPr>
        <p:spPr>
          <a:xfrm>
            <a:off x="1351317" y="3888329"/>
            <a:ext cx="596958" cy="461665"/>
          </a:xfrm>
          <a:prstGeom prst="rect">
            <a:avLst/>
          </a:prstGeom>
          <a:noFill/>
        </p:spPr>
        <p:txBody>
          <a:bodyPr wrap="none" rtlCol="0">
            <a:spAutoFit/>
          </a:bodyPr>
          <a:lstStyle/>
          <a:p>
            <a:r>
              <a:rPr lang="en-GB" sz="2400" dirty="0">
                <a:latin typeface="Arial Rounded MT Bold" panose="020F0704030504030204" pitchFamily="34" charset="0"/>
              </a:rPr>
              <a:t>re-</a:t>
            </a:r>
          </a:p>
        </p:txBody>
      </p:sp>
      <p:sp>
        <p:nvSpPr>
          <p:cNvPr id="29" name="TextBox 28">
            <a:extLst>
              <a:ext uri="{FF2B5EF4-FFF2-40B4-BE49-F238E27FC236}">
                <a16:creationId xmlns:a16="http://schemas.microsoft.com/office/drawing/2014/main" id="{97E5EE2E-BE68-4556-873F-EB1E71B9C386}"/>
              </a:ext>
            </a:extLst>
          </p:cNvPr>
          <p:cNvSpPr txBox="1"/>
          <p:nvPr/>
        </p:nvSpPr>
        <p:spPr>
          <a:xfrm>
            <a:off x="3425586" y="3892330"/>
            <a:ext cx="876330" cy="461665"/>
          </a:xfrm>
          <a:prstGeom prst="rect">
            <a:avLst/>
          </a:prstGeom>
          <a:noFill/>
        </p:spPr>
        <p:txBody>
          <a:bodyPr wrap="none" rtlCol="0">
            <a:spAutoFit/>
          </a:bodyPr>
          <a:lstStyle/>
          <a:p>
            <a:r>
              <a:rPr lang="en-GB" sz="2400" dirty="0">
                <a:latin typeface="Arial Rounded MT Bold" panose="020F0704030504030204" pitchFamily="34" charset="0"/>
              </a:rPr>
              <a:t>form</a:t>
            </a:r>
          </a:p>
        </p:txBody>
      </p:sp>
      <p:pic>
        <p:nvPicPr>
          <p:cNvPr id="30" name="Picture 29">
            <a:extLst>
              <a:ext uri="{FF2B5EF4-FFF2-40B4-BE49-F238E27FC236}">
                <a16:creationId xmlns:a16="http://schemas.microsoft.com/office/drawing/2014/main" id="{B034E777-9146-4D7B-90DD-3E40F0D3DBA9}"/>
              </a:ext>
            </a:extLst>
          </p:cNvPr>
          <p:cNvPicPr>
            <a:picLocks noChangeAspect="1"/>
          </p:cNvPicPr>
          <p:nvPr/>
        </p:nvPicPr>
        <p:blipFill rotWithShape="1">
          <a:blip r:embed="rId2">
            <a:duotone>
              <a:schemeClr val="accent3">
                <a:shade val="45000"/>
                <a:satMod val="135000"/>
              </a:schemeClr>
              <a:prstClr val="white"/>
            </a:duotone>
          </a:blip>
          <a:srcRect t="20555"/>
          <a:stretch/>
        </p:blipFill>
        <p:spPr>
          <a:xfrm>
            <a:off x="6700379" y="3325722"/>
            <a:ext cx="1594883" cy="1594883"/>
          </a:xfrm>
          <a:prstGeom prst="rect">
            <a:avLst/>
          </a:prstGeom>
        </p:spPr>
      </p:pic>
      <p:pic>
        <p:nvPicPr>
          <p:cNvPr id="31" name="Picture 30">
            <a:extLst>
              <a:ext uri="{FF2B5EF4-FFF2-40B4-BE49-F238E27FC236}">
                <a16:creationId xmlns:a16="http://schemas.microsoft.com/office/drawing/2014/main" id="{366D5E9C-2595-48F4-9B5E-2BD471265BA4}"/>
              </a:ext>
            </a:extLst>
          </p:cNvPr>
          <p:cNvPicPr>
            <a:picLocks noChangeAspect="1"/>
          </p:cNvPicPr>
          <p:nvPr/>
        </p:nvPicPr>
        <p:blipFill>
          <a:blip r:embed="rId2">
            <a:duotone>
              <a:schemeClr val="accent3">
                <a:shade val="45000"/>
                <a:satMod val="135000"/>
              </a:schemeClr>
              <a:prstClr val="white"/>
            </a:duotone>
          </a:blip>
          <a:stretch>
            <a:fillRect/>
          </a:stretch>
        </p:blipFill>
        <p:spPr>
          <a:xfrm rot="5400000">
            <a:off x="5328592" y="3119387"/>
            <a:ext cx="1594883" cy="2007545"/>
          </a:xfrm>
          <a:prstGeom prst="rect">
            <a:avLst/>
          </a:prstGeom>
        </p:spPr>
      </p:pic>
      <p:pic>
        <p:nvPicPr>
          <p:cNvPr id="32" name="Picture 31">
            <a:extLst>
              <a:ext uri="{FF2B5EF4-FFF2-40B4-BE49-F238E27FC236}">
                <a16:creationId xmlns:a16="http://schemas.microsoft.com/office/drawing/2014/main" id="{B165FA54-7885-4C7C-BEA4-C4C4811690A7}"/>
              </a:ext>
            </a:extLst>
          </p:cNvPr>
          <p:cNvPicPr>
            <a:picLocks noChangeAspect="1"/>
          </p:cNvPicPr>
          <p:nvPr/>
        </p:nvPicPr>
        <p:blipFill rotWithShape="1">
          <a:blip r:embed="rId2">
            <a:duotone>
              <a:schemeClr val="accent3">
                <a:shade val="45000"/>
                <a:satMod val="135000"/>
              </a:schemeClr>
              <a:prstClr val="white"/>
            </a:duotone>
          </a:blip>
          <a:srcRect b="80963"/>
          <a:stretch/>
        </p:blipFill>
        <p:spPr>
          <a:xfrm rot="10800000">
            <a:off x="5055336" y="3325719"/>
            <a:ext cx="1774899" cy="425300"/>
          </a:xfrm>
          <a:prstGeom prst="rect">
            <a:avLst/>
          </a:prstGeom>
        </p:spPr>
      </p:pic>
      <p:sp>
        <p:nvSpPr>
          <p:cNvPr id="33" name="TextBox 32">
            <a:extLst>
              <a:ext uri="{FF2B5EF4-FFF2-40B4-BE49-F238E27FC236}">
                <a16:creationId xmlns:a16="http://schemas.microsoft.com/office/drawing/2014/main" id="{10B258AB-249F-43B5-BA7D-03A5BDE1678E}"/>
              </a:ext>
            </a:extLst>
          </p:cNvPr>
          <p:cNvSpPr txBox="1"/>
          <p:nvPr/>
        </p:nvSpPr>
        <p:spPr>
          <a:xfrm>
            <a:off x="5122261" y="3892328"/>
            <a:ext cx="3173001" cy="461665"/>
          </a:xfrm>
          <a:prstGeom prst="rect">
            <a:avLst/>
          </a:prstGeom>
          <a:noFill/>
        </p:spPr>
        <p:txBody>
          <a:bodyPr wrap="square" rtlCol="0">
            <a:spAutoFit/>
          </a:bodyPr>
          <a:lstStyle/>
          <a:p>
            <a:pPr algn="ctr"/>
            <a:r>
              <a:rPr lang="en-GB" sz="2400" dirty="0">
                <a:latin typeface="Arial Rounded MT Bold" panose="020F0704030504030204" pitchFamily="34" charset="0"/>
              </a:rPr>
              <a:t>re</a:t>
            </a:r>
            <a:r>
              <a:rPr lang="en-GB" sz="2400" b="1" dirty="0">
                <a:latin typeface="Arial Rounded MT Bold" panose="020F0704030504030204" pitchFamily="34" charset="0"/>
              </a:rPr>
              <a:t>form</a:t>
            </a:r>
            <a:endParaRPr lang="en-GB" sz="2400" dirty="0">
              <a:latin typeface="Arial Rounded MT Bold" panose="020F0704030504030204" pitchFamily="34" charset="0"/>
            </a:endParaRPr>
          </a:p>
        </p:txBody>
      </p:sp>
      <p:sp>
        <p:nvSpPr>
          <p:cNvPr id="34" name="TextBox 33">
            <a:extLst>
              <a:ext uri="{FF2B5EF4-FFF2-40B4-BE49-F238E27FC236}">
                <a16:creationId xmlns:a16="http://schemas.microsoft.com/office/drawing/2014/main" id="{6B466010-4A39-4B0D-8EEC-6B0001CBB83E}"/>
              </a:ext>
            </a:extLst>
          </p:cNvPr>
          <p:cNvSpPr txBox="1"/>
          <p:nvPr/>
        </p:nvSpPr>
        <p:spPr>
          <a:xfrm>
            <a:off x="803377" y="5057910"/>
            <a:ext cx="1606206" cy="707886"/>
          </a:xfrm>
          <a:prstGeom prst="rect">
            <a:avLst/>
          </a:prstGeom>
          <a:noFill/>
        </p:spPr>
        <p:txBody>
          <a:bodyPr wrap="square" rtlCol="0">
            <a:spAutoFit/>
          </a:bodyPr>
          <a:lstStyle/>
          <a:p>
            <a:pPr algn="ctr"/>
            <a:r>
              <a:rPr lang="en-GB" sz="2000" dirty="0">
                <a:latin typeface="Arial Rounded MT Bold" panose="020F0704030504030204" pitchFamily="34" charset="0"/>
              </a:rPr>
              <a:t>add the prefix re-</a:t>
            </a:r>
          </a:p>
        </p:txBody>
      </p:sp>
      <p:sp>
        <p:nvSpPr>
          <p:cNvPr id="35" name="TextBox 34">
            <a:extLst>
              <a:ext uri="{FF2B5EF4-FFF2-40B4-BE49-F238E27FC236}">
                <a16:creationId xmlns:a16="http://schemas.microsoft.com/office/drawing/2014/main" id="{50B695AA-18C2-48E9-99B5-2EDAC88113BC}"/>
              </a:ext>
            </a:extLst>
          </p:cNvPr>
          <p:cNvSpPr txBox="1"/>
          <p:nvPr/>
        </p:nvSpPr>
        <p:spPr>
          <a:xfrm>
            <a:off x="4988410" y="5057910"/>
            <a:ext cx="3306851" cy="1015663"/>
          </a:xfrm>
          <a:prstGeom prst="rect">
            <a:avLst/>
          </a:prstGeom>
          <a:noFill/>
        </p:spPr>
        <p:txBody>
          <a:bodyPr wrap="square" rtlCol="0">
            <a:spAutoFit/>
          </a:bodyPr>
          <a:lstStyle/>
          <a:p>
            <a:pPr algn="ctr"/>
            <a:r>
              <a:rPr lang="en-GB" sz="2000" dirty="0">
                <a:latin typeface="Arial Rounded MT Bold" panose="020F0704030504030204" pitchFamily="34" charset="0"/>
              </a:rPr>
              <a:t>This new word means to make a change or improvement.</a:t>
            </a:r>
          </a:p>
        </p:txBody>
      </p:sp>
      <p:sp>
        <p:nvSpPr>
          <p:cNvPr id="36" name="TextBox 35">
            <a:extLst>
              <a:ext uri="{FF2B5EF4-FFF2-40B4-BE49-F238E27FC236}">
                <a16:creationId xmlns:a16="http://schemas.microsoft.com/office/drawing/2014/main" id="{43A37937-58AC-4507-9E7F-1AFBAA957DB3}"/>
              </a:ext>
            </a:extLst>
          </p:cNvPr>
          <p:cNvSpPr txBox="1"/>
          <p:nvPr/>
        </p:nvSpPr>
        <p:spPr>
          <a:xfrm>
            <a:off x="2895894" y="5057910"/>
            <a:ext cx="1606206" cy="1015663"/>
          </a:xfrm>
          <a:prstGeom prst="rect">
            <a:avLst/>
          </a:prstGeom>
          <a:noFill/>
        </p:spPr>
        <p:txBody>
          <a:bodyPr wrap="square" rtlCol="0">
            <a:spAutoFit/>
          </a:bodyPr>
          <a:lstStyle/>
          <a:p>
            <a:pPr algn="ctr"/>
            <a:r>
              <a:rPr lang="en-GB" sz="2000" dirty="0">
                <a:latin typeface="Arial Rounded MT Bold" panose="020F0704030504030204" pitchFamily="34" charset="0"/>
              </a:rPr>
              <a:t>the Latin root means “shape”</a:t>
            </a:r>
          </a:p>
        </p:txBody>
      </p:sp>
    </p:spTree>
    <p:extLst>
      <p:ext uri="{BB962C8B-B14F-4D97-AF65-F5344CB8AC3E}">
        <p14:creationId xmlns:p14="http://schemas.microsoft.com/office/powerpoint/2010/main" val="642552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621024" y="1519995"/>
            <a:ext cx="5181598" cy="5020290"/>
          </a:xfrm>
          <a:prstGeom prst="round2DiagRect">
            <a:avLst>
              <a:gd name="adj1" fmla="val 11655"/>
              <a:gd name="adj2" fmla="val 0"/>
            </a:avLst>
          </a:prstGeom>
          <a:ln w="38100"/>
        </p:spPr>
        <p:style>
          <a:lnRef idx="2">
            <a:schemeClr val="accent5"/>
          </a:lnRef>
          <a:fillRef idx="1">
            <a:schemeClr val="lt1"/>
          </a:fillRef>
          <a:effectRef idx="0">
            <a:schemeClr val="accent5"/>
          </a:effectRef>
          <a:fontRef idx="minor">
            <a:schemeClr val="dk1"/>
          </a:fontRef>
        </p:style>
        <p:txBody>
          <a:bodyPr rtlCol="0" anchor="ctr"/>
          <a:lstStyle/>
          <a:p>
            <a:r>
              <a:rPr lang="en-US" sz="4000" b="1" dirty="0"/>
              <a:t>Starter – </a:t>
            </a:r>
            <a:r>
              <a:rPr lang="en-US" sz="3200" b="1" dirty="0"/>
              <a:t>in groups/pairs</a:t>
            </a:r>
          </a:p>
          <a:p>
            <a:endParaRPr lang="is-IS" sz="2800" dirty="0"/>
          </a:p>
          <a:p>
            <a:r>
              <a:rPr lang="is-IS" sz="2800" dirty="0"/>
              <a:t>Write down three strategies you could use to expand the range of vocabulary in your writing.</a:t>
            </a:r>
          </a:p>
        </p:txBody>
      </p:sp>
      <p:sp>
        <p:nvSpPr>
          <p:cNvPr id="6" name="Round Diagonal Corner Rectangle 5"/>
          <p:cNvSpPr/>
          <p:nvPr/>
        </p:nvSpPr>
        <p:spPr>
          <a:xfrm>
            <a:off x="561412" y="1519995"/>
            <a:ext cx="2860923" cy="5020290"/>
          </a:xfrm>
          <a:prstGeom prst="round2DiagRect">
            <a:avLst>
              <a:gd name="adj1" fmla="val 0"/>
              <a:gd name="adj2" fmla="val 23587"/>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endParaRPr lang="is-IS" sz="1600" b="1" dirty="0"/>
          </a:p>
          <a:p>
            <a:endParaRPr lang="is-IS" sz="1600" b="1" dirty="0"/>
          </a:p>
          <a:p>
            <a:r>
              <a:rPr lang="is-IS" sz="1600" b="1" dirty="0"/>
              <a:t>Learning Intentions</a:t>
            </a:r>
          </a:p>
          <a:p>
            <a:r>
              <a:rPr lang="is-IS" sz="1600" b="1" dirty="0"/>
              <a:t>- To understand the terms </a:t>
            </a:r>
            <a:r>
              <a:rPr lang="en-GB" sz="1600" b="1" dirty="0"/>
              <a:t>‘prefix’ and ‘suffix’ and their use</a:t>
            </a:r>
          </a:p>
          <a:p>
            <a:pPr marL="285750" indent="-285750">
              <a:buFontTx/>
              <a:buChar char="-"/>
            </a:pPr>
            <a:r>
              <a:rPr lang="en-GB" sz="1600" b="1" dirty="0"/>
              <a:t>To identify a number of uses of prefixes and suffixes</a:t>
            </a:r>
          </a:p>
          <a:p>
            <a:pPr marL="285750" indent="-285750">
              <a:buFontTx/>
              <a:buChar char="-"/>
            </a:pPr>
            <a:r>
              <a:rPr lang="en-GB" sz="1600" b="1" dirty="0"/>
              <a:t>To find examples of prefixes and suffixes </a:t>
            </a:r>
            <a:endParaRPr lang="is-IS" sz="1600" b="1" dirty="0"/>
          </a:p>
          <a:p>
            <a:pPr marL="285750" indent="-285750">
              <a:buFontTx/>
              <a:buChar char="-"/>
            </a:pPr>
            <a:endParaRPr lang="is-IS" sz="1000" dirty="0"/>
          </a:p>
          <a:p>
            <a:pPr marL="285750" indent="-285750">
              <a:buFontTx/>
              <a:buChar char="-"/>
            </a:pPr>
            <a:endParaRPr lang="is-IS" sz="1000" dirty="0"/>
          </a:p>
          <a:p>
            <a:r>
              <a:rPr lang="is-IS" sz="1600" b="1" dirty="0"/>
              <a:t>Success Criteria</a:t>
            </a:r>
          </a:p>
          <a:p>
            <a:pPr marL="285750" indent="-285750">
              <a:buFontTx/>
              <a:buChar char="-"/>
            </a:pPr>
            <a:r>
              <a:rPr lang="is-IS" sz="1600" b="1" dirty="0"/>
              <a:t>To create notes that exemplify a number of prefixes and suffixes</a:t>
            </a:r>
          </a:p>
          <a:p>
            <a:pPr marL="285750" indent="-285750">
              <a:buFontTx/>
              <a:buChar char="-"/>
            </a:pPr>
            <a:r>
              <a:rPr lang="is-IS" sz="1600" b="1" dirty="0"/>
              <a:t>To demonstrate understanding of prefixes and suffixes from questions</a:t>
            </a:r>
          </a:p>
          <a:p>
            <a:endParaRPr lang="is-IS" sz="2400" b="1" dirty="0"/>
          </a:p>
          <a:p>
            <a:endParaRPr lang="is-IS" sz="2400" dirty="0"/>
          </a:p>
        </p:txBody>
      </p:sp>
      <p:sp>
        <p:nvSpPr>
          <p:cNvPr id="8" name="Title 1">
            <a:extLst>
              <a:ext uri="{FF2B5EF4-FFF2-40B4-BE49-F238E27FC236}">
                <a16:creationId xmlns:a16="http://schemas.microsoft.com/office/drawing/2014/main" id="{2838713B-668D-4015-86E1-5FBF1FA1944A}"/>
              </a:ext>
            </a:extLst>
          </p:cNvPr>
          <p:cNvSpPr txBox="1">
            <a:spLocks/>
          </p:cNvSpPr>
          <p:nvPr/>
        </p:nvSpPr>
        <p:spPr>
          <a:xfrm>
            <a:off x="362722" y="338430"/>
            <a:ext cx="6870182" cy="1225194"/>
          </a:xfrm>
          <a:prstGeom prst="round2Diag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Working with words: </a:t>
            </a:r>
          </a:p>
          <a:p>
            <a:r>
              <a:rPr lang="en-US" b="1" dirty="0"/>
              <a:t>prefixes and suffixes </a:t>
            </a:r>
          </a:p>
        </p:txBody>
      </p:sp>
      <p:pic>
        <p:nvPicPr>
          <p:cNvPr id="3" name="Picture 2">
            <a:extLst>
              <a:ext uri="{FF2B5EF4-FFF2-40B4-BE49-F238E27FC236}">
                <a16:creationId xmlns:a16="http://schemas.microsoft.com/office/drawing/2014/main" id="{B5C27CA4-7E40-43F5-A43C-465588B14B1F}"/>
              </a:ext>
            </a:extLst>
          </p:cNvPr>
          <p:cNvPicPr>
            <a:picLocks noChangeAspect="1"/>
          </p:cNvPicPr>
          <p:nvPr/>
        </p:nvPicPr>
        <p:blipFill>
          <a:blip r:embed="rId2"/>
          <a:stretch>
            <a:fillRect/>
          </a:stretch>
        </p:blipFill>
        <p:spPr>
          <a:xfrm>
            <a:off x="7363014" y="50866"/>
            <a:ext cx="1751608" cy="1353203"/>
          </a:xfrm>
          <a:prstGeom prst="rect">
            <a:avLst/>
          </a:prstGeom>
        </p:spPr>
      </p:pic>
    </p:spTree>
    <p:extLst>
      <p:ext uri="{BB962C8B-B14F-4D97-AF65-F5344CB8AC3E}">
        <p14:creationId xmlns:p14="http://schemas.microsoft.com/office/powerpoint/2010/main" val="2861087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D7C35B-EEB1-4D89-8D36-F1CB1503C511}"/>
              </a:ext>
            </a:extLst>
          </p:cNvPr>
          <p:cNvPicPr>
            <a:picLocks noChangeAspect="1"/>
          </p:cNvPicPr>
          <p:nvPr/>
        </p:nvPicPr>
        <p:blipFill>
          <a:blip r:embed="rId2"/>
          <a:stretch>
            <a:fillRect/>
          </a:stretch>
        </p:blipFill>
        <p:spPr>
          <a:xfrm>
            <a:off x="5168753" y="-592743"/>
            <a:ext cx="7950494" cy="7950494"/>
          </a:xfrm>
          <a:prstGeom prst="rect">
            <a:avLst/>
          </a:prstGeom>
        </p:spPr>
      </p:pic>
      <p:sp>
        <p:nvSpPr>
          <p:cNvPr id="5" name="Round Diagonal Corner Rectangle 4"/>
          <p:cNvSpPr/>
          <p:nvPr/>
        </p:nvSpPr>
        <p:spPr>
          <a:xfrm>
            <a:off x="267515" y="265814"/>
            <a:ext cx="5888736" cy="6233381"/>
          </a:xfrm>
          <a:prstGeom prst="round2DiagRect">
            <a:avLst>
              <a:gd name="adj1" fmla="val 11655"/>
              <a:gd name="adj2" fmla="val 0"/>
            </a:avLst>
          </a:prstGeom>
          <a:ln w="38100">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r>
              <a:rPr lang="en-GB" altLang="en-US" sz="3200" dirty="0">
                <a:solidFill>
                  <a:schemeClr val="tx1"/>
                </a:solidFill>
              </a:rPr>
              <a:t>When words share the same root – such as </a:t>
            </a:r>
            <a:r>
              <a:rPr lang="en-GB" altLang="en-US" sz="3200" i="1" dirty="0">
                <a:solidFill>
                  <a:schemeClr val="tx1"/>
                </a:solidFill>
              </a:rPr>
              <a:t>employ </a:t>
            </a:r>
            <a:r>
              <a:rPr lang="en-GB" altLang="en-US" sz="3200" dirty="0">
                <a:solidFill>
                  <a:schemeClr val="tx1"/>
                </a:solidFill>
              </a:rPr>
              <a:t>in the words </a:t>
            </a:r>
            <a:r>
              <a:rPr lang="en-GB" altLang="en-US" sz="3200" i="1" dirty="0">
                <a:solidFill>
                  <a:schemeClr val="tx1"/>
                </a:solidFill>
              </a:rPr>
              <a:t>employee, employer, employment – </a:t>
            </a:r>
            <a:r>
              <a:rPr lang="en-GB" altLang="en-US" sz="3200" dirty="0">
                <a:solidFill>
                  <a:schemeClr val="tx1"/>
                </a:solidFill>
              </a:rPr>
              <a:t>they are known as a </a:t>
            </a:r>
            <a:r>
              <a:rPr lang="en-GB" altLang="en-US" sz="3200" b="1" dirty="0">
                <a:solidFill>
                  <a:schemeClr val="tx1"/>
                </a:solidFill>
              </a:rPr>
              <a:t>word family.</a:t>
            </a:r>
            <a:endParaRPr lang="en-GB" altLang="en-US" sz="3200" dirty="0">
              <a:solidFill>
                <a:schemeClr val="tx1"/>
              </a:solidFill>
            </a:endParaRPr>
          </a:p>
          <a:p>
            <a:endParaRPr lang="en-GB" altLang="en-US" sz="3200" dirty="0">
              <a:solidFill>
                <a:schemeClr val="tx1"/>
              </a:solidFill>
            </a:endParaRPr>
          </a:p>
          <a:p>
            <a:r>
              <a:rPr lang="en-GB" altLang="en-US" sz="3200" dirty="0">
                <a:solidFill>
                  <a:schemeClr val="tx1"/>
                </a:solidFill>
              </a:rPr>
              <a:t>However, </a:t>
            </a:r>
            <a:r>
              <a:rPr lang="en-GB" altLang="en-US" sz="3200" b="1" dirty="0">
                <a:solidFill>
                  <a:schemeClr val="tx1"/>
                </a:solidFill>
              </a:rPr>
              <a:t>if you do not know whether a word has a Latin or Greek root, the dictionary or Google should tell you</a:t>
            </a:r>
            <a:r>
              <a:rPr lang="en-GB" altLang="en-US" sz="3200" dirty="0">
                <a:solidFill>
                  <a:schemeClr val="tx1"/>
                </a:solidFill>
              </a:rPr>
              <a:t>.</a:t>
            </a:r>
          </a:p>
        </p:txBody>
      </p:sp>
    </p:spTree>
    <p:extLst>
      <p:ext uri="{BB962C8B-B14F-4D97-AF65-F5344CB8AC3E}">
        <p14:creationId xmlns:p14="http://schemas.microsoft.com/office/powerpoint/2010/main" val="3543788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160257" y="96132"/>
            <a:ext cx="8870622" cy="2232288"/>
          </a:xfrm>
          <a:prstGeom prst="round2DiagRect">
            <a:avLst>
              <a:gd name="adj1" fmla="val 11655"/>
              <a:gd name="adj2" fmla="val 0"/>
            </a:avLst>
          </a:prstGeom>
          <a:ln w="38100">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r>
              <a:rPr lang="en-GB" altLang="en-US" sz="3200" b="1" dirty="0">
                <a:solidFill>
                  <a:schemeClr val="tx1"/>
                </a:solidFill>
              </a:rPr>
              <a:t>Task 2 – Common Latin root words</a:t>
            </a:r>
          </a:p>
          <a:p>
            <a:r>
              <a:rPr lang="en-GB" altLang="en-US" sz="2400" dirty="0">
                <a:solidFill>
                  <a:schemeClr val="tx1"/>
                </a:solidFill>
              </a:rPr>
              <a:t>There are around 1,000 Latin root words in English, with many arriving in 1066 from French, which takes much of its own language from Latin. </a:t>
            </a:r>
            <a:r>
              <a:rPr lang="en-GB" altLang="en-US" sz="2400" b="1" dirty="0">
                <a:solidFill>
                  <a:schemeClr val="tx1"/>
                </a:solidFill>
              </a:rPr>
              <a:t>Complete the table, filling the examples. The hint will help you with the final example for each root.</a:t>
            </a:r>
          </a:p>
        </p:txBody>
      </p:sp>
      <p:graphicFrame>
        <p:nvGraphicFramePr>
          <p:cNvPr id="2" name="Table 1">
            <a:extLst>
              <a:ext uri="{FF2B5EF4-FFF2-40B4-BE49-F238E27FC236}">
                <a16:creationId xmlns:a16="http://schemas.microsoft.com/office/drawing/2014/main" id="{E7082E2A-E239-41A1-AA37-3570F8681223}"/>
              </a:ext>
            </a:extLst>
          </p:cNvPr>
          <p:cNvGraphicFramePr>
            <a:graphicFrameLocks noGrp="1"/>
          </p:cNvGraphicFramePr>
          <p:nvPr>
            <p:extLst>
              <p:ext uri="{D42A27DB-BD31-4B8C-83A1-F6EECF244321}">
                <p14:modId xmlns:p14="http://schemas.microsoft.com/office/powerpoint/2010/main" val="342266801"/>
              </p:ext>
            </p:extLst>
          </p:nvPr>
        </p:nvGraphicFramePr>
        <p:xfrm>
          <a:off x="160257" y="2459034"/>
          <a:ext cx="8870622" cy="4079240"/>
        </p:xfrm>
        <a:graphic>
          <a:graphicData uri="http://schemas.openxmlformats.org/drawingml/2006/table">
            <a:tbl>
              <a:tblPr firstRow="1" bandRow="1">
                <a:tableStyleId>{93296810-A885-4BE3-A3E7-6D5BEEA58F35}</a:tableStyleId>
              </a:tblPr>
              <a:tblGrid>
                <a:gridCol w="1471271">
                  <a:extLst>
                    <a:ext uri="{9D8B030D-6E8A-4147-A177-3AD203B41FA5}">
                      <a16:colId xmlns:a16="http://schemas.microsoft.com/office/drawing/2014/main" val="3320968459"/>
                    </a:ext>
                  </a:extLst>
                </a:gridCol>
                <a:gridCol w="1445995">
                  <a:extLst>
                    <a:ext uri="{9D8B030D-6E8A-4147-A177-3AD203B41FA5}">
                      <a16:colId xmlns:a16="http://schemas.microsoft.com/office/drawing/2014/main" val="182577412"/>
                    </a:ext>
                  </a:extLst>
                </a:gridCol>
                <a:gridCol w="5953356">
                  <a:extLst>
                    <a:ext uri="{9D8B030D-6E8A-4147-A177-3AD203B41FA5}">
                      <a16:colId xmlns:a16="http://schemas.microsoft.com/office/drawing/2014/main" val="3878330460"/>
                    </a:ext>
                  </a:extLst>
                </a:gridCol>
              </a:tblGrid>
              <a:tr h="370840">
                <a:tc>
                  <a:txBody>
                    <a:bodyPr/>
                    <a:lstStyle/>
                    <a:p>
                      <a:r>
                        <a:rPr lang="en-GB" dirty="0"/>
                        <a:t>Latin Root</a:t>
                      </a:r>
                    </a:p>
                  </a:txBody>
                  <a:tcPr/>
                </a:tc>
                <a:tc>
                  <a:txBody>
                    <a:bodyPr/>
                    <a:lstStyle/>
                    <a:p>
                      <a:r>
                        <a:rPr lang="en-GB" dirty="0"/>
                        <a:t>Meaning</a:t>
                      </a:r>
                    </a:p>
                  </a:txBody>
                  <a:tcPr/>
                </a:tc>
                <a:tc>
                  <a:txBody>
                    <a:bodyPr/>
                    <a:lstStyle/>
                    <a:p>
                      <a:r>
                        <a:rPr lang="en-GB" dirty="0"/>
                        <a:t>Examples</a:t>
                      </a:r>
                    </a:p>
                  </a:txBody>
                  <a:tcPr/>
                </a:tc>
                <a:extLst>
                  <a:ext uri="{0D108BD9-81ED-4DB2-BD59-A6C34878D82A}">
                    <a16:rowId xmlns:a16="http://schemas.microsoft.com/office/drawing/2014/main" val="951357793"/>
                  </a:ext>
                </a:extLst>
              </a:tr>
              <a:tr h="370840">
                <a:tc>
                  <a:txBody>
                    <a:bodyPr/>
                    <a:lstStyle/>
                    <a:p>
                      <a:r>
                        <a:rPr lang="en-GB" dirty="0"/>
                        <a:t>aqua, </a:t>
                      </a:r>
                      <a:r>
                        <a:rPr lang="en-GB" dirty="0" err="1"/>
                        <a:t>aque</a:t>
                      </a:r>
                      <a:endParaRPr lang="en-GB" dirty="0"/>
                    </a:p>
                  </a:txBody>
                  <a:tcPr/>
                </a:tc>
                <a:tc>
                  <a:txBody>
                    <a:bodyPr/>
                    <a:lstStyle/>
                    <a:p>
                      <a:r>
                        <a:rPr lang="en-GB" dirty="0"/>
                        <a:t>water</a:t>
                      </a:r>
                    </a:p>
                  </a:txBody>
                  <a:tcPr/>
                </a:tc>
                <a:tc>
                  <a:txBody>
                    <a:bodyPr/>
                    <a:lstStyle/>
                    <a:p>
                      <a:r>
                        <a:rPr lang="en-GB" dirty="0" err="1"/>
                        <a:t>aquar</a:t>
                      </a:r>
                      <a:r>
                        <a:rPr lang="en-GB" dirty="0"/>
                        <a:t>___ , </a:t>
                      </a:r>
                      <a:r>
                        <a:rPr lang="en-GB" dirty="0" err="1"/>
                        <a:t>aquat</a:t>
                      </a:r>
                      <a:r>
                        <a:rPr lang="en-GB" dirty="0"/>
                        <a:t>__ , </a:t>
                      </a:r>
                      <a:r>
                        <a:rPr lang="en-GB" dirty="0" err="1"/>
                        <a:t>aqued</a:t>
                      </a:r>
                      <a:r>
                        <a:rPr lang="en-GB" dirty="0"/>
                        <a:t>___ (hint: water course)</a:t>
                      </a:r>
                    </a:p>
                  </a:txBody>
                  <a:tcPr/>
                </a:tc>
                <a:extLst>
                  <a:ext uri="{0D108BD9-81ED-4DB2-BD59-A6C34878D82A}">
                    <a16:rowId xmlns:a16="http://schemas.microsoft.com/office/drawing/2014/main" val="283923002"/>
                  </a:ext>
                </a:extLst>
              </a:tr>
              <a:tr h="370840">
                <a:tc>
                  <a:txBody>
                    <a:bodyPr/>
                    <a:lstStyle/>
                    <a:p>
                      <a:r>
                        <a:rPr lang="en-GB" dirty="0"/>
                        <a:t>bi</a:t>
                      </a:r>
                    </a:p>
                  </a:txBody>
                  <a:tcPr/>
                </a:tc>
                <a:tc>
                  <a:txBody>
                    <a:bodyPr/>
                    <a:lstStyle/>
                    <a:p>
                      <a:r>
                        <a:rPr lang="en-GB" dirty="0"/>
                        <a:t>two</a:t>
                      </a:r>
                    </a:p>
                  </a:txBody>
                  <a:tcPr/>
                </a:tc>
                <a:tc>
                  <a:txBody>
                    <a:bodyPr/>
                    <a:lstStyle/>
                    <a:p>
                      <a:r>
                        <a:rPr lang="en-GB" dirty="0" err="1"/>
                        <a:t>biann</a:t>
                      </a:r>
                      <a:r>
                        <a:rPr lang="en-GB" dirty="0"/>
                        <a:t>___ , </a:t>
                      </a:r>
                      <a:r>
                        <a:rPr lang="en-GB" dirty="0" err="1"/>
                        <a:t>bic</a:t>
                      </a:r>
                      <a:r>
                        <a:rPr lang="en-GB" dirty="0"/>
                        <a:t>____ , </a:t>
                      </a:r>
                      <a:r>
                        <a:rPr lang="en-GB" dirty="0" err="1"/>
                        <a:t>bi___y</a:t>
                      </a:r>
                      <a:r>
                        <a:rPr lang="en-GB" dirty="0"/>
                        <a:t> (hint: one or the other)</a:t>
                      </a:r>
                    </a:p>
                  </a:txBody>
                  <a:tcPr/>
                </a:tc>
                <a:extLst>
                  <a:ext uri="{0D108BD9-81ED-4DB2-BD59-A6C34878D82A}">
                    <a16:rowId xmlns:a16="http://schemas.microsoft.com/office/drawing/2014/main" val="2129827042"/>
                  </a:ext>
                </a:extLst>
              </a:tr>
              <a:tr h="370840">
                <a:tc>
                  <a:txBody>
                    <a:bodyPr/>
                    <a:lstStyle/>
                    <a:p>
                      <a:r>
                        <a:rPr lang="en-GB" dirty="0"/>
                        <a:t>cent</a:t>
                      </a:r>
                    </a:p>
                  </a:txBody>
                  <a:tcPr/>
                </a:tc>
                <a:tc>
                  <a:txBody>
                    <a:bodyPr/>
                    <a:lstStyle/>
                    <a:p>
                      <a:r>
                        <a:rPr lang="en-GB" dirty="0"/>
                        <a:t>one hundred</a:t>
                      </a:r>
                    </a:p>
                  </a:txBody>
                  <a:tcPr/>
                </a:tc>
                <a:tc>
                  <a:txBody>
                    <a:bodyPr/>
                    <a:lstStyle/>
                    <a:p>
                      <a:r>
                        <a:rPr lang="en-GB" dirty="0" err="1"/>
                        <a:t>centi</a:t>
                      </a:r>
                      <a:r>
                        <a:rPr lang="en-GB" dirty="0"/>
                        <a:t>_____, </a:t>
                      </a:r>
                      <a:r>
                        <a:rPr lang="en-GB" dirty="0" err="1"/>
                        <a:t>c______y</a:t>
                      </a:r>
                      <a:r>
                        <a:rPr lang="en-GB" dirty="0"/>
                        <a:t>, p__  ____ (maths)</a:t>
                      </a:r>
                    </a:p>
                  </a:txBody>
                  <a:tcPr/>
                </a:tc>
                <a:extLst>
                  <a:ext uri="{0D108BD9-81ED-4DB2-BD59-A6C34878D82A}">
                    <a16:rowId xmlns:a16="http://schemas.microsoft.com/office/drawing/2014/main" val="1634194076"/>
                  </a:ext>
                </a:extLst>
              </a:tr>
              <a:tr h="370840">
                <a:tc>
                  <a:txBody>
                    <a:bodyPr/>
                    <a:lstStyle/>
                    <a:p>
                      <a:r>
                        <a:rPr lang="en-GB" dirty="0" err="1"/>
                        <a:t>circum</a:t>
                      </a:r>
                      <a:endParaRPr lang="en-GB" dirty="0"/>
                    </a:p>
                  </a:txBody>
                  <a:tcPr/>
                </a:tc>
                <a:tc>
                  <a:txBody>
                    <a:bodyPr/>
                    <a:lstStyle/>
                    <a:p>
                      <a:r>
                        <a:rPr lang="en-GB" dirty="0"/>
                        <a:t>round</a:t>
                      </a:r>
                    </a:p>
                  </a:txBody>
                  <a:tcPr/>
                </a:tc>
                <a:tc>
                  <a:txBody>
                    <a:bodyPr/>
                    <a:lstStyle/>
                    <a:p>
                      <a:r>
                        <a:rPr lang="en-GB" dirty="0" err="1"/>
                        <a:t>circumfer</a:t>
                      </a:r>
                      <a:r>
                        <a:rPr lang="en-GB" dirty="0"/>
                        <a:t>____, </a:t>
                      </a:r>
                      <a:r>
                        <a:rPr lang="en-GB" dirty="0" err="1"/>
                        <a:t>circumsta</a:t>
                      </a:r>
                      <a:r>
                        <a:rPr lang="en-GB" dirty="0"/>
                        <a:t>____, </a:t>
                      </a:r>
                      <a:r>
                        <a:rPr lang="en-GB" dirty="0" err="1"/>
                        <a:t>circumna</a:t>
                      </a:r>
                      <a:r>
                        <a:rPr lang="en-GB" dirty="0"/>
                        <a:t>______ (to go round)</a:t>
                      </a:r>
                    </a:p>
                  </a:txBody>
                  <a:tcPr/>
                </a:tc>
                <a:extLst>
                  <a:ext uri="{0D108BD9-81ED-4DB2-BD59-A6C34878D82A}">
                    <a16:rowId xmlns:a16="http://schemas.microsoft.com/office/drawing/2014/main" val="3598039965"/>
                  </a:ext>
                </a:extLst>
              </a:tr>
              <a:tr h="370840">
                <a:tc>
                  <a:txBody>
                    <a:bodyPr/>
                    <a:lstStyle/>
                    <a:p>
                      <a:r>
                        <a:rPr lang="en-GB" dirty="0"/>
                        <a:t>form</a:t>
                      </a:r>
                    </a:p>
                  </a:txBody>
                  <a:tcPr/>
                </a:tc>
                <a:tc>
                  <a:txBody>
                    <a:bodyPr/>
                    <a:lstStyle/>
                    <a:p>
                      <a:r>
                        <a:rPr lang="en-GB" dirty="0"/>
                        <a:t>shape</a:t>
                      </a:r>
                    </a:p>
                  </a:txBody>
                  <a:tcPr/>
                </a:tc>
                <a:tc>
                  <a:txBody>
                    <a:bodyPr/>
                    <a:lstStyle/>
                    <a:p>
                      <a:r>
                        <a:rPr lang="en-GB" dirty="0" err="1"/>
                        <a:t>forma____n</a:t>
                      </a:r>
                      <a:r>
                        <a:rPr lang="en-GB" dirty="0"/>
                        <a:t>, </a:t>
                      </a:r>
                      <a:r>
                        <a:rPr lang="en-GB" dirty="0" err="1"/>
                        <a:t>tr</a:t>
                      </a:r>
                      <a:r>
                        <a:rPr lang="en-GB" dirty="0"/>
                        <a:t>____form,  </a:t>
                      </a:r>
                      <a:r>
                        <a:rPr lang="en-GB" dirty="0" err="1"/>
                        <a:t>c__form</a:t>
                      </a:r>
                      <a:r>
                        <a:rPr lang="en-GB" dirty="0"/>
                        <a:t> (to do the same)</a:t>
                      </a:r>
                    </a:p>
                  </a:txBody>
                  <a:tcPr/>
                </a:tc>
                <a:extLst>
                  <a:ext uri="{0D108BD9-81ED-4DB2-BD59-A6C34878D82A}">
                    <a16:rowId xmlns:a16="http://schemas.microsoft.com/office/drawing/2014/main" val="3222405981"/>
                  </a:ext>
                </a:extLst>
              </a:tr>
              <a:tr h="370840">
                <a:tc>
                  <a:txBody>
                    <a:bodyPr/>
                    <a:lstStyle/>
                    <a:p>
                      <a:r>
                        <a:rPr lang="en-GB" dirty="0"/>
                        <a:t>liber, liver</a:t>
                      </a:r>
                    </a:p>
                  </a:txBody>
                  <a:tcPr/>
                </a:tc>
                <a:tc>
                  <a:txBody>
                    <a:bodyPr/>
                    <a:lstStyle/>
                    <a:p>
                      <a:r>
                        <a:rPr lang="en-GB" dirty="0"/>
                        <a:t>free</a:t>
                      </a:r>
                    </a:p>
                  </a:txBody>
                  <a:tcPr/>
                </a:tc>
                <a:tc>
                  <a:txBody>
                    <a:bodyPr/>
                    <a:lstStyle/>
                    <a:p>
                      <a:r>
                        <a:rPr lang="en-GB" dirty="0"/>
                        <a:t>liber__, </a:t>
                      </a:r>
                      <a:r>
                        <a:rPr lang="en-GB" dirty="0" err="1"/>
                        <a:t>d___liver</a:t>
                      </a:r>
                      <a:r>
                        <a:rPr lang="en-GB" dirty="0"/>
                        <a:t>, </a:t>
                      </a:r>
                      <a:r>
                        <a:rPr lang="en-GB" dirty="0" err="1"/>
                        <a:t>libera</a:t>
                      </a:r>
                      <a:r>
                        <a:rPr lang="en-GB" dirty="0"/>
                        <a:t>____n (independence)</a:t>
                      </a:r>
                    </a:p>
                  </a:txBody>
                  <a:tcPr/>
                </a:tc>
                <a:extLst>
                  <a:ext uri="{0D108BD9-81ED-4DB2-BD59-A6C34878D82A}">
                    <a16:rowId xmlns:a16="http://schemas.microsoft.com/office/drawing/2014/main" val="1894278261"/>
                  </a:ext>
                </a:extLst>
              </a:tr>
              <a:tr h="370840">
                <a:tc>
                  <a:txBody>
                    <a:bodyPr/>
                    <a:lstStyle/>
                    <a:p>
                      <a:r>
                        <a:rPr lang="en-GB" dirty="0"/>
                        <a:t>mater, </a:t>
                      </a:r>
                      <a:r>
                        <a:rPr lang="en-GB" dirty="0" err="1"/>
                        <a:t>matr</a:t>
                      </a:r>
                      <a:endParaRPr lang="en-GB" dirty="0"/>
                    </a:p>
                  </a:txBody>
                  <a:tcPr/>
                </a:tc>
                <a:tc>
                  <a:txBody>
                    <a:bodyPr/>
                    <a:lstStyle/>
                    <a:p>
                      <a:r>
                        <a:rPr lang="en-GB" dirty="0"/>
                        <a:t>mother</a:t>
                      </a:r>
                    </a:p>
                  </a:txBody>
                  <a:tcPr/>
                </a:tc>
                <a:tc>
                  <a:txBody>
                    <a:bodyPr/>
                    <a:lstStyle/>
                    <a:p>
                      <a:r>
                        <a:rPr lang="en-GB" dirty="0" err="1"/>
                        <a:t>mater____y</a:t>
                      </a:r>
                      <a:r>
                        <a:rPr lang="en-GB" dirty="0"/>
                        <a:t>, </a:t>
                      </a:r>
                      <a:r>
                        <a:rPr lang="en-GB" dirty="0" err="1"/>
                        <a:t>matric___e</a:t>
                      </a:r>
                      <a:r>
                        <a:rPr lang="en-GB" dirty="0"/>
                        <a:t> (murder)</a:t>
                      </a:r>
                    </a:p>
                  </a:txBody>
                  <a:tcPr/>
                </a:tc>
                <a:extLst>
                  <a:ext uri="{0D108BD9-81ED-4DB2-BD59-A6C34878D82A}">
                    <a16:rowId xmlns:a16="http://schemas.microsoft.com/office/drawing/2014/main" val="2439156420"/>
                  </a:ext>
                </a:extLst>
              </a:tr>
              <a:tr h="370840">
                <a:tc>
                  <a:txBody>
                    <a:bodyPr/>
                    <a:lstStyle/>
                    <a:p>
                      <a:r>
                        <a:rPr lang="en-GB" dirty="0"/>
                        <a:t>min</a:t>
                      </a:r>
                    </a:p>
                  </a:txBody>
                  <a:tcPr/>
                </a:tc>
                <a:tc>
                  <a:txBody>
                    <a:bodyPr/>
                    <a:lstStyle/>
                    <a:p>
                      <a:r>
                        <a:rPr lang="en-GB" dirty="0"/>
                        <a:t>small</a:t>
                      </a:r>
                    </a:p>
                  </a:txBody>
                  <a:tcPr/>
                </a:tc>
                <a:tc>
                  <a:txBody>
                    <a:bodyPr/>
                    <a:lstStyle/>
                    <a:p>
                      <a:r>
                        <a:rPr lang="en-GB" dirty="0" err="1"/>
                        <a:t>minia</a:t>
                      </a:r>
                      <a:r>
                        <a:rPr lang="en-GB" dirty="0"/>
                        <a:t>______, mini_____, </a:t>
                      </a:r>
                      <a:r>
                        <a:rPr lang="en-GB" dirty="0" err="1"/>
                        <a:t>min____y</a:t>
                      </a:r>
                      <a:r>
                        <a:rPr lang="en-GB" dirty="0"/>
                        <a:t> (the smallest group)</a:t>
                      </a:r>
                    </a:p>
                  </a:txBody>
                  <a:tcPr/>
                </a:tc>
                <a:extLst>
                  <a:ext uri="{0D108BD9-81ED-4DB2-BD59-A6C34878D82A}">
                    <a16:rowId xmlns:a16="http://schemas.microsoft.com/office/drawing/2014/main" val="1245190396"/>
                  </a:ext>
                </a:extLst>
              </a:tr>
              <a:tr h="370840">
                <a:tc>
                  <a:txBody>
                    <a:bodyPr/>
                    <a:lstStyle/>
                    <a:p>
                      <a:r>
                        <a:rPr lang="en-GB" dirty="0"/>
                        <a:t>quad</a:t>
                      </a:r>
                    </a:p>
                  </a:txBody>
                  <a:tcPr/>
                </a:tc>
                <a:tc>
                  <a:txBody>
                    <a:bodyPr/>
                    <a:lstStyle/>
                    <a:p>
                      <a:r>
                        <a:rPr lang="en-GB" dirty="0"/>
                        <a:t>four</a:t>
                      </a:r>
                    </a:p>
                  </a:txBody>
                  <a:tcPr/>
                </a:tc>
                <a:tc>
                  <a:txBody>
                    <a:bodyPr/>
                    <a:lstStyle/>
                    <a:p>
                      <a:r>
                        <a:rPr lang="en-GB" dirty="0" err="1"/>
                        <a:t>quadb</a:t>
                      </a:r>
                      <a:r>
                        <a:rPr lang="en-GB" dirty="0"/>
                        <a:t>___, </a:t>
                      </a:r>
                      <a:r>
                        <a:rPr lang="en-GB" dirty="0" err="1"/>
                        <a:t>quadru</a:t>
                      </a:r>
                      <a:r>
                        <a:rPr lang="en-GB" dirty="0"/>
                        <a:t>____ (four born)</a:t>
                      </a:r>
                    </a:p>
                  </a:txBody>
                  <a:tcPr/>
                </a:tc>
                <a:extLst>
                  <a:ext uri="{0D108BD9-81ED-4DB2-BD59-A6C34878D82A}">
                    <a16:rowId xmlns:a16="http://schemas.microsoft.com/office/drawing/2014/main" val="125435863"/>
                  </a:ext>
                </a:extLst>
              </a:tr>
              <a:tr h="370840">
                <a:tc>
                  <a:txBody>
                    <a:bodyPr/>
                    <a:lstStyle/>
                    <a:p>
                      <a:r>
                        <a:rPr lang="en-GB" dirty="0" err="1"/>
                        <a:t>terr</a:t>
                      </a:r>
                      <a:endParaRPr lang="en-GB" dirty="0"/>
                    </a:p>
                  </a:txBody>
                  <a:tcPr/>
                </a:tc>
                <a:tc>
                  <a:txBody>
                    <a:bodyPr/>
                    <a:lstStyle/>
                    <a:p>
                      <a:r>
                        <a:rPr lang="en-GB" dirty="0"/>
                        <a:t>earth</a:t>
                      </a:r>
                    </a:p>
                  </a:txBody>
                  <a:tcPr/>
                </a:tc>
                <a:tc>
                  <a:txBody>
                    <a:bodyPr/>
                    <a:lstStyle/>
                    <a:p>
                      <a:r>
                        <a:rPr lang="en-GB" dirty="0"/>
                        <a:t>ex___</a:t>
                      </a:r>
                      <a:r>
                        <a:rPr lang="en-GB" dirty="0" err="1"/>
                        <a:t>terrest</a:t>
                      </a:r>
                      <a:r>
                        <a:rPr lang="en-GB" dirty="0"/>
                        <a:t>___ , </a:t>
                      </a:r>
                      <a:r>
                        <a:rPr lang="en-GB" dirty="0" err="1"/>
                        <a:t>terr_in</a:t>
                      </a:r>
                      <a:r>
                        <a:rPr lang="en-GB" dirty="0"/>
                        <a:t>, </a:t>
                      </a:r>
                      <a:r>
                        <a:rPr lang="en-GB" dirty="0" err="1"/>
                        <a:t>terri</a:t>
                      </a:r>
                      <a:r>
                        <a:rPr lang="en-GB" dirty="0"/>
                        <a:t>___y (land owned)</a:t>
                      </a:r>
                    </a:p>
                  </a:txBody>
                  <a:tcPr/>
                </a:tc>
                <a:extLst>
                  <a:ext uri="{0D108BD9-81ED-4DB2-BD59-A6C34878D82A}">
                    <a16:rowId xmlns:a16="http://schemas.microsoft.com/office/drawing/2014/main" val="1820414242"/>
                  </a:ext>
                </a:extLst>
              </a:tr>
            </a:tbl>
          </a:graphicData>
        </a:graphic>
      </p:graphicFrame>
    </p:spTree>
    <p:extLst>
      <p:ext uri="{BB962C8B-B14F-4D97-AF65-F5344CB8AC3E}">
        <p14:creationId xmlns:p14="http://schemas.microsoft.com/office/powerpoint/2010/main" val="1633915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160257" y="96132"/>
            <a:ext cx="8870622" cy="2232288"/>
          </a:xfrm>
          <a:prstGeom prst="round2DiagRect">
            <a:avLst>
              <a:gd name="adj1" fmla="val 11655"/>
              <a:gd name="adj2" fmla="val 0"/>
            </a:avLst>
          </a:prstGeom>
          <a:ln w="38100">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r>
              <a:rPr lang="en-GB" altLang="en-US" sz="3200" b="1" dirty="0">
                <a:solidFill>
                  <a:schemeClr val="tx1"/>
                </a:solidFill>
              </a:rPr>
              <a:t>Answers</a:t>
            </a:r>
            <a:endParaRPr lang="en-GB" altLang="en-US" sz="2400" b="1" dirty="0">
              <a:solidFill>
                <a:schemeClr val="tx1"/>
              </a:solidFill>
            </a:endParaRPr>
          </a:p>
        </p:txBody>
      </p:sp>
      <p:graphicFrame>
        <p:nvGraphicFramePr>
          <p:cNvPr id="2" name="Table 1">
            <a:extLst>
              <a:ext uri="{FF2B5EF4-FFF2-40B4-BE49-F238E27FC236}">
                <a16:creationId xmlns:a16="http://schemas.microsoft.com/office/drawing/2014/main" id="{E7082E2A-E239-41A1-AA37-3570F8681223}"/>
              </a:ext>
            </a:extLst>
          </p:cNvPr>
          <p:cNvGraphicFramePr>
            <a:graphicFrameLocks noGrp="1"/>
          </p:cNvGraphicFramePr>
          <p:nvPr>
            <p:extLst>
              <p:ext uri="{D42A27DB-BD31-4B8C-83A1-F6EECF244321}">
                <p14:modId xmlns:p14="http://schemas.microsoft.com/office/powerpoint/2010/main" val="3834872373"/>
              </p:ext>
            </p:extLst>
          </p:nvPr>
        </p:nvGraphicFramePr>
        <p:xfrm>
          <a:off x="160257" y="2459034"/>
          <a:ext cx="8870622" cy="4079240"/>
        </p:xfrm>
        <a:graphic>
          <a:graphicData uri="http://schemas.openxmlformats.org/drawingml/2006/table">
            <a:tbl>
              <a:tblPr firstRow="1" bandRow="1">
                <a:tableStyleId>{93296810-A885-4BE3-A3E7-6D5BEEA58F35}</a:tableStyleId>
              </a:tblPr>
              <a:tblGrid>
                <a:gridCol w="1471271">
                  <a:extLst>
                    <a:ext uri="{9D8B030D-6E8A-4147-A177-3AD203B41FA5}">
                      <a16:colId xmlns:a16="http://schemas.microsoft.com/office/drawing/2014/main" val="3320968459"/>
                    </a:ext>
                  </a:extLst>
                </a:gridCol>
                <a:gridCol w="1445995">
                  <a:extLst>
                    <a:ext uri="{9D8B030D-6E8A-4147-A177-3AD203B41FA5}">
                      <a16:colId xmlns:a16="http://schemas.microsoft.com/office/drawing/2014/main" val="182577412"/>
                    </a:ext>
                  </a:extLst>
                </a:gridCol>
                <a:gridCol w="5953356">
                  <a:extLst>
                    <a:ext uri="{9D8B030D-6E8A-4147-A177-3AD203B41FA5}">
                      <a16:colId xmlns:a16="http://schemas.microsoft.com/office/drawing/2014/main" val="3878330460"/>
                    </a:ext>
                  </a:extLst>
                </a:gridCol>
              </a:tblGrid>
              <a:tr h="370840">
                <a:tc>
                  <a:txBody>
                    <a:bodyPr/>
                    <a:lstStyle/>
                    <a:p>
                      <a:r>
                        <a:rPr lang="en-GB" dirty="0"/>
                        <a:t>Latin Root</a:t>
                      </a:r>
                    </a:p>
                  </a:txBody>
                  <a:tcPr/>
                </a:tc>
                <a:tc>
                  <a:txBody>
                    <a:bodyPr/>
                    <a:lstStyle/>
                    <a:p>
                      <a:r>
                        <a:rPr lang="en-GB" dirty="0"/>
                        <a:t>Meaning</a:t>
                      </a:r>
                    </a:p>
                  </a:txBody>
                  <a:tcPr/>
                </a:tc>
                <a:tc>
                  <a:txBody>
                    <a:bodyPr/>
                    <a:lstStyle/>
                    <a:p>
                      <a:r>
                        <a:rPr lang="en-GB" dirty="0"/>
                        <a:t>Examples</a:t>
                      </a:r>
                    </a:p>
                  </a:txBody>
                  <a:tcPr/>
                </a:tc>
                <a:extLst>
                  <a:ext uri="{0D108BD9-81ED-4DB2-BD59-A6C34878D82A}">
                    <a16:rowId xmlns:a16="http://schemas.microsoft.com/office/drawing/2014/main" val="951357793"/>
                  </a:ext>
                </a:extLst>
              </a:tr>
              <a:tr h="370840">
                <a:tc>
                  <a:txBody>
                    <a:bodyPr/>
                    <a:lstStyle/>
                    <a:p>
                      <a:r>
                        <a:rPr lang="en-GB" dirty="0"/>
                        <a:t>aqua, </a:t>
                      </a:r>
                      <a:r>
                        <a:rPr lang="en-GB" dirty="0" err="1"/>
                        <a:t>aque</a:t>
                      </a:r>
                      <a:endParaRPr lang="en-GB" dirty="0"/>
                    </a:p>
                  </a:txBody>
                  <a:tcPr/>
                </a:tc>
                <a:tc>
                  <a:txBody>
                    <a:bodyPr/>
                    <a:lstStyle/>
                    <a:p>
                      <a:r>
                        <a:rPr lang="en-GB" dirty="0"/>
                        <a:t>water</a:t>
                      </a:r>
                    </a:p>
                  </a:txBody>
                  <a:tcPr/>
                </a:tc>
                <a:tc>
                  <a:txBody>
                    <a:bodyPr/>
                    <a:lstStyle/>
                    <a:p>
                      <a:r>
                        <a:rPr lang="en-GB" dirty="0"/>
                        <a:t>aquarium , aquatic , aqueduct (hint: water course)</a:t>
                      </a:r>
                    </a:p>
                  </a:txBody>
                  <a:tcPr/>
                </a:tc>
                <a:extLst>
                  <a:ext uri="{0D108BD9-81ED-4DB2-BD59-A6C34878D82A}">
                    <a16:rowId xmlns:a16="http://schemas.microsoft.com/office/drawing/2014/main" val="283923002"/>
                  </a:ext>
                </a:extLst>
              </a:tr>
              <a:tr h="370840">
                <a:tc>
                  <a:txBody>
                    <a:bodyPr/>
                    <a:lstStyle/>
                    <a:p>
                      <a:r>
                        <a:rPr lang="en-GB" dirty="0"/>
                        <a:t>bi</a:t>
                      </a:r>
                    </a:p>
                  </a:txBody>
                  <a:tcPr/>
                </a:tc>
                <a:tc>
                  <a:txBody>
                    <a:bodyPr/>
                    <a:lstStyle/>
                    <a:p>
                      <a:r>
                        <a:rPr lang="en-GB" dirty="0"/>
                        <a:t>two</a:t>
                      </a:r>
                    </a:p>
                  </a:txBody>
                  <a:tcPr/>
                </a:tc>
                <a:tc>
                  <a:txBody>
                    <a:bodyPr/>
                    <a:lstStyle/>
                    <a:p>
                      <a:r>
                        <a:rPr lang="en-GB" dirty="0"/>
                        <a:t>biannual , bicycle , binary (hint: one or the other)</a:t>
                      </a:r>
                    </a:p>
                  </a:txBody>
                  <a:tcPr/>
                </a:tc>
                <a:extLst>
                  <a:ext uri="{0D108BD9-81ED-4DB2-BD59-A6C34878D82A}">
                    <a16:rowId xmlns:a16="http://schemas.microsoft.com/office/drawing/2014/main" val="2129827042"/>
                  </a:ext>
                </a:extLst>
              </a:tr>
              <a:tr h="370840">
                <a:tc>
                  <a:txBody>
                    <a:bodyPr/>
                    <a:lstStyle/>
                    <a:p>
                      <a:r>
                        <a:rPr lang="en-GB" dirty="0"/>
                        <a:t>cent</a:t>
                      </a:r>
                    </a:p>
                  </a:txBody>
                  <a:tcPr/>
                </a:tc>
                <a:tc>
                  <a:txBody>
                    <a:bodyPr/>
                    <a:lstStyle/>
                    <a:p>
                      <a:r>
                        <a:rPr lang="en-GB" dirty="0"/>
                        <a:t>one hundred</a:t>
                      </a:r>
                    </a:p>
                  </a:txBody>
                  <a:tcPr/>
                </a:tc>
                <a:tc>
                  <a:txBody>
                    <a:bodyPr/>
                    <a:lstStyle/>
                    <a:p>
                      <a:r>
                        <a:rPr lang="en-GB" dirty="0"/>
                        <a:t>centipede, centimetre,  century, per  cent (maths)</a:t>
                      </a:r>
                    </a:p>
                  </a:txBody>
                  <a:tcPr/>
                </a:tc>
                <a:extLst>
                  <a:ext uri="{0D108BD9-81ED-4DB2-BD59-A6C34878D82A}">
                    <a16:rowId xmlns:a16="http://schemas.microsoft.com/office/drawing/2014/main" val="1634194076"/>
                  </a:ext>
                </a:extLst>
              </a:tr>
              <a:tr h="370840">
                <a:tc>
                  <a:txBody>
                    <a:bodyPr/>
                    <a:lstStyle/>
                    <a:p>
                      <a:r>
                        <a:rPr lang="en-GB" dirty="0" err="1"/>
                        <a:t>circum</a:t>
                      </a:r>
                      <a:endParaRPr lang="en-GB" dirty="0"/>
                    </a:p>
                  </a:txBody>
                  <a:tcPr/>
                </a:tc>
                <a:tc>
                  <a:txBody>
                    <a:bodyPr/>
                    <a:lstStyle/>
                    <a:p>
                      <a:r>
                        <a:rPr lang="en-GB" dirty="0"/>
                        <a:t>round</a:t>
                      </a:r>
                    </a:p>
                  </a:txBody>
                  <a:tcPr/>
                </a:tc>
                <a:tc>
                  <a:txBody>
                    <a:bodyPr/>
                    <a:lstStyle/>
                    <a:p>
                      <a:r>
                        <a:rPr lang="en-GB" dirty="0"/>
                        <a:t>circumference, circumstance, circumnavigate (to go round)</a:t>
                      </a:r>
                    </a:p>
                  </a:txBody>
                  <a:tcPr/>
                </a:tc>
                <a:extLst>
                  <a:ext uri="{0D108BD9-81ED-4DB2-BD59-A6C34878D82A}">
                    <a16:rowId xmlns:a16="http://schemas.microsoft.com/office/drawing/2014/main" val="3598039965"/>
                  </a:ext>
                </a:extLst>
              </a:tr>
              <a:tr h="370840">
                <a:tc>
                  <a:txBody>
                    <a:bodyPr/>
                    <a:lstStyle/>
                    <a:p>
                      <a:r>
                        <a:rPr lang="en-GB" dirty="0"/>
                        <a:t>form</a:t>
                      </a:r>
                    </a:p>
                  </a:txBody>
                  <a:tcPr/>
                </a:tc>
                <a:tc>
                  <a:txBody>
                    <a:bodyPr/>
                    <a:lstStyle/>
                    <a:p>
                      <a:r>
                        <a:rPr lang="en-GB" dirty="0"/>
                        <a:t>shape</a:t>
                      </a:r>
                    </a:p>
                  </a:txBody>
                  <a:tcPr/>
                </a:tc>
                <a:tc>
                  <a:txBody>
                    <a:bodyPr/>
                    <a:lstStyle/>
                    <a:p>
                      <a:r>
                        <a:rPr lang="en-GB" dirty="0"/>
                        <a:t>formation, transform,  conform (to do the same)</a:t>
                      </a:r>
                    </a:p>
                  </a:txBody>
                  <a:tcPr/>
                </a:tc>
                <a:extLst>
                  <a:ext uri="{0D108BD9-81ED-4DB2-BD59-A6C34878D82A}">
                    <a16:rowId xmlns:a16="http://schemas.microsoft.com/office/drawing/2014/main" val="3222405981"/>
                  </a:ext>
                </a:extLst>
              </a:tr>
              <a:tr h="370840">
                <a:tc>
                  <a:txBody>
                    <a:bodyPr/>
                    <a:lstStyle/>
                    <a:p>
                      <a:r>
                        <a:rPr lang="en-GB" dirty="0"/>
                        <a:t>liber, liver</a:t>
                      </a:r>
                    </a:p>
                  </a:txBody>
                  <a:tcPr/>
                </a:tc>
                <a:tc>
                  <a:txBody>
                    <a:bodyPr/>
                    <a:lstStyle/>
                    <a:p>
                      <a:r>
                        <a:rPr lang="en-GB" dirty="0"/>
                        <a:t>free</a:t>
                      </a:r>
                    </a:p>
                  </a:txBody>
                  <a:tcPr/>
                </a:tc>
                <a:tc>
                  <a:txBody>
                    <a:bodyPr/>
                    <a:lstStyle/>
                    <a:p>
                      <a:r>
                        <a:rPr lang="en-GB" dirty="0"/>
                        <a:t>liberty, deliver, liberation (independence)</a:t>
                      </a:r>
                    </a:p>
                  </a:txBody>
                  <a:tcPr/>
                </a:tc>
                <a:extLst>
                  <a:ext uri="{0D108BD9-81ED-4DB2-BD59-A6C34878D82A}">
                    <a16:rowId xmlns:a16="http://schemas.microsoft.com/office/drawing/2014/main" val="1894278261"/>
                  </a:ext>
                </a:extLst>
              </a:tr>
              <a:tr h="370840">
                <a:tc>
                  <a:txBody>
                    <a:bodyPr/>
                    <a:lstStyle/>
                    <a:p>
                      <a:r>
                        <a:rPr lang="en-GB" dirty="0"/>
                        <a:t>mater, </a:t>
                      </a:r>
                      <a:r>
                        <a:rPr lang="en-GB" dirty="0" err="1"/>
                        <a:t>matr</a:t>
                      </a:r>
                      <a:endParaRPr lang="en-GB" dirty="0"/>
                    </a:p>
                  </a:txBody>
                  <a:tcPr/>
                </a:tc>
                <a:tc>
                  <a:txBody>
                    <a:bodyPr/>
                    <a:lstStyle/>
                    <a:p>
                      <a:r>
                        <a:rPr lang="en-GB" dirty="0"/>
                        <a:t>mother</a:t>
                      </a:r>
                    </a:p>
                  </a:txBody>
                  <a:tcPr/>
                </a:tc>
                <a:tc>
                  <a:txBody>
                    <a:bodyPr/>
                    <a:lstStyle/>
                    <a:p>
                      <a:r>
                        <a:rPr lang="en-GB" dirty="0"/>
                        <a:t>maternity, matricide (murder)</a:t>
                      </a:r>
                    </a:p>
                  </a:txBody>
                  <a:tcPr/>
                </a:tc>
                <a:extLst>
                  <a:ext uri="{0D108BD9-81ED-4DB2-BD59-A6C34878D82A}">
                    <a16:rowId xmlns:a16="http://schemas.microsoft.com/office/drawing/2014/main" val="2439156420"/>
                  </a:ext>
                </a:extLst>
              </a:tr>
              <a:tr h="370840">
                <a:tc>
                  <a:txBody>
                    <a:bodyPr/>
                    <a:lstStyle/>
                    <a:p>
                      <a:r>
                        <a:rPr lang="en-GB" dirty="0"/>
                        <a:t>min</a:t>
                      </a:r>
                    </a:p>
                  </a:txBody>
                  <a:tcPr/>
                </a:tc>
                <a:tc>
                  <a:txBody>
                    <a:bodyPr/>
                    <a:lstStyle/>
                    <a:p>
                      <a:r>
                        <a:rPr lang="en-GB" dirty="0"/>
                        <a:t>small</a:t>
                      </a:r>
                    </a:p>
                  </a:txBody>
                  <a:tcPr/>
                </a:tc>
                <a:tc>
                  <a:txBody>
                    <a:bodyPr/>
                    <a:lstStyle/>
                    <a:p>
                      <a:r>
                        <a:rPr lang="en-GB" dirty="0"/>
                        <a:t>miniature, minimum, minority (the smallest group)</a:t>
                      </a:r>
                    </a:p>
                  </a:txBody>
                  <a:tcPr/>
                </a:tc>
                <a:extLst>
                  <a:ext uri="{0D108BD9-81ED-4DB2-BD59-A6C34878D82A}">
                    <a16:rowId xmlns:a16="http://schemas.microsoft.com/office/drawing/2014/main" val="1245190396"/>
                  </a:ext>
                </a:extLst>
              </a:tr>
              <a:tr h="370840">
                <a:tc>
                  <a:txBody>
                    <a:bodyPr/>
                    <a:lstStyle/>
                    <a:p>
                      <a:r>
                        <a:rPr lang="en-GB" dirty="0"/>
                        <a:t>quad</a:t>
                      </a:r>
                    </a:p>
                  </a:txBody>
                  <a:tcPr/>
                </a:tc>
                <a:tc>
                  <a:txBody>
                    <a:bodyPr/>
                    <a:lstStyle/>
                    <a:p>
                      <a:r>
                        <a:rPr lang="en-GB" dirty="0"/>
                        <a:t>four</a:t>
                      </a:r>
                    </a:p>
                  </a:txBody>
                  <a:tcPr/>
                </a:tc>
                <a:tc>
                  <a:txBody>
                    <a:bodyPr/>
                    <a:lstStyle/>
                    <a:p>
                      <a:r>
                        <a:rPr lang="en-GB" dirty="0"/>
                        <a:t>quadbike, quadruplet (four born)</a:t>
                      </a:r>
                    </a:p>
                  </a:txBody>
                  <a:tcPr/>
                </a:tc>
                <a:extLst>
                  <a:ext uri="{0D108BD9-81ED-4DB2-BD59-A6C34878D82A}">
                    <a16:rowId xmlns:a16="http://schemas.microsoft.com/office/drawing/2014/main" val="125435863"/>
                  </a:ext>
                </a:extLst>
              </a:tr>
              <a:tr h="370840">
                <a:tc>
                  <a:txBody>
                    <a:bodyPr/>
                    <a:lstStyle/>
                    <a:p>
                      <a:r>
                        <a:rPr lang="en-GB" dirty="0" err="1"/>
                        <a:t>terr</a:t>
                      </a:r>
                      <a:endParaRPr lang="en-GB" dirty="0"/>
                    </a:p>
                  </a:txBody>
                  <a:tcPr/>
                </a:tc>
                <a:tc>
                  <a:txBody>
                    <a:bodyPr/>
                    <a:lstStyle/>
                    <a:p>
                      <a:r>
                        <a:rPr lang="en-GB" dirty="0"/>
                        <a:t>earth</a:t>
                      </a:r>
                    </a:p>
                  </a:txBody>
                  <a:tcPr/>
                </a:tc>
                <a:tc>
                  <a:txBody>
                    <a:bodyPr/>
                    <a:lstStyle/>
                    <a:p>
                      <a:r>
                        <a:rPr lang="en-GB" dirty="0" err="1"/>
                        <a:t>extraterrestrial</a:t>
                      </a:r>
                      <a:r>
                        <a:rPr lang="en-GB" dirty="0"/>
                        <a:t> , terrain, territory (land owned)</a:t>
                      </a:r>
                    </a:p>
                  </a:txBody>
                  <a:tcPr/>
                </a:tc>
                <a:extLst>
                  <a:ext uri="{0D108BD9-81ED-4DB2-BD59-A6C34878D82A}">
                    <a16:rowId xmlns:a16="http://schemas.microsoft.com/office/drawing/2014/main" val="1820414242"/>
                  </a:ext>
                </a:extLst>
              </a:tr>
            </a:tbl>
          </a:graphicData>
        </a:graphic>
      </p:graphicFrame>
    </p:spTree>
    <p:extLst>
      <p:ext uri="{BB962C8B-B14F-4D97-AF65-F5344CB8AC3E}">
        <p14:creationId xmlns:p14="http://schemas.microsoft.com/office/powerpoint/2010/main" val="2901745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160257" y="96132"/>
            <a:ext cx="8870622" cy="2232288"/>
          </a:xfrm>
          <a:prstGeom prst="round2DiagRect">
            <a:avLst>
              <a:gd name="adj1" fmla="val 11655"/>
              <a:gd name="adj2" fmla="val 0"/>
            </a:avLst>
          </a:prstGeom>
          <a:ln w="38100">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r>
              <a:rPr lang="en-GB" altLang="en-US" sz="3200" b="1" dirty="0">
                <a:solidFill>
                  <a:schemeClr val="tx1"/>
                </a:solidFill>
              </a:rPr>
              <a:t>Task 2 – Common Greek root words</a:t>
            </a:r>
          </a:p>
          <a:p>
            <a:r>
              <a:rPr lang="en-GB" altLang="en-US" sz="2400" dirty="0">
                <a:solidFill>
                  <a:schemeClr val="tx1"/>
                </a:solidFill>
              </a:rPr>
              <a:t>There are hundreds of Greek root words in English, especially relating to science. </a:t>
            </a:r>
            <a:r>
              <a:rPr lang="en-GB" altLang="en-US" sz="2400" b="1" dirty="0">
                <a:solidFill>
                  <a:schemeClr val="tx1"/>
                </a:solidFill>
              </a:rPr>
              <a:t>Complete the table, coming up with 2 examples for each.</a:t>
            </a:r>
          </a:p>
        </p:txBody>
      </p:sp>
      <p:graphicFrame>
        <p:nvGraphicFramePr>
          <p:cNvPr id="2" name="Table 1">
            <a:extLst>
              <a:ext uri="{FF2B5EF4-FFF2-40B4-BE49-F238E27FC236}">
                <a16:creationId xmlns:a16="http://schemas.microsoft.com/office/drawing/2014/main" id="{E7082E2A-E239-41A1-AA37-3570F8681223}"/>
              </a:ext>
            </a:extLst>
          </p:cNvPr>
          <p:cNvGraphicFramePr>
            <a:graphicFrameLocks noGrp="1"/>
          </p:cNvGraphicFramePr>
          <p:nvPr>
            <p:extLst>
              <p:ext uri="{D42A27DB-BD31-4B8C-83A1-F6EECF244321}">
                <p14:modId xmlns:p14="http://schemas.microsoft.com/office/powerpoint/2010/main" val="312666403"/>
              </p:ext>
            </p:extLst>
          </p:nvPr>
        </p:nvGraphicFramePr>
        <p:xfrm>
          <a:off x="160257" y="2459034"/>
          <a:ext cx="8870622" cy="3708400"/>
        </p:xfrm>
        <a:graphic>
          <a:graphicData uri="http://schemas.openxmlformats.org/drawingml/2006/table">
            <a:tbl>
              <a:tblPr firstRow="1" bandRow="1">
                <a:tableStyleId>{93296810-A885-4BE3-A3E7-6D5BEEA58F35}</a:tableStyleId>
              </a:tblPr>
              <a:tblGrid>
                <a:gridCol w="1471271">
                  <a:extLst>
                    <a:ext uri="{9D8B030D-6E8A-4147-A177-3AD203B41FA5}">
                      <a16:colId xmlns:a16="http://schemas.microsoft.com/office/drawing/2014/main" val="3320968459"/>
                    </a:ext>
                  </a:extLst>
                </a:gridCol>
                <a:gridCol w="1445995">
                  <a:extLst>
                    <a:ext uri="{9D8B030D-6E8A-4147-A177-3AD203B41FA5}">
                      <a16:colId xmlns:a16="http://schemas.microsoft.com/office/drawing/2014/main" val="182577412"/>
                    </a:ext>
                  </a:extLst>
                </a:gridCol>
                <a:gridCol w="5953356">
                  <a:extLst>
                    <a:ext uri="{9D8B030D-6E8A-4147-A177-3AD203B41FA5}">
                      <a16:colId xmlns:a16="http://schemas.microsoft.com/office/drawing/2014/main" val="3878330460"/>
                    </a:ext>
                  </a:extLst>
                </a:gridCol>
              </a:tblGrid>
              <a:tr h="370840">
                <a:tc>
                  <a:txBody>
                    <a:bodyPr/>
                    <a:lstStyle/>
                    <a:p>
                      <a:r>
                        <a:rPr lang="en-GB" dirty="0"/>
                        <a:t>Greek Root</a:t>
                      </a:r>
                    </a:p>
                  </a:txBody>
                  <a:tcPr/>
                </a:tc>
                <a:tc>
                  <a:txBody>
                    <a:bodyPr/>
                    <a:lstStyle/>
                    <a:p>
                      <a:r>
                        <a:rPr lang="en-GB" dirty="0"/>
                        <a:t>Meaning</a:t>
                      </a:r>
                    </a:p>
                  </a:txBody>
                  <a:tcPr/>
                </a:tc>
                <a:tc>
                  <a:txBody>
                    <a:bodyPr/>
                    <a:lstStyle/>
                    <a:p>
                      <a:r>
                        <a:rPr lang="en-GB" dirty="0"/>
                        <a:t>Examples</a:t>
                      </a:r>
                    </a:p>
                  </a:txBody>
                  <a:tcPr/>
                </a:tc>
                <a:extLst>
                  <a:ext uri="{0D108BD9-81ED-4DB2-BD59-A6C34878D82A}">
                    <a16:rowId xmlns:a16="http://schemas.microsoft.com/office/drawing/2014/main" val="951357793"/>
                  </a:ext>
                </a:extLst>
              </a:tr>
              <a:tr h="370840">
                <a:tc>
                  <a:txBody>
                    <a:bodyPr/>
                    <a:lstStyle/>
                    <a:p>
                      <a:r>
                        <a:rPr lang="en-GB" dirty="0"/>
                        <a:t>aero</a:t>
                      </a:r>
                    </a:p>
                  </a:txBody>
                  <a:tcPr/>
                </a:tc>
                <a:tc>
                  <a:txBody>
                    <a:bodyPr/>
                    <a:lstStyle/>
                    <a:p>
                      <a:r>
                        <a:rPr lang="en-GB" dirty="0"/>
                        <a:t>air</a:t>
                      </a:r>
                    </a:p>
                  </a:txBody>
                  <a:tcPr/>
                </a:tc>
                <a:tc>
                  <a:txBody>
                    <a:bodyPr/>
                    <a:lstStyle/>
                    <a:p>
                      <a:endParaRPr lang="en-GB" dirty="0"/>
                    </a:p>
                  </a:txBody>
                  <a:tcPr/>
                </a:tc>
                <a:extLst>
                  <a:ext uri="{0D108BD9-81ED-4DB2-BD59-A6C34878D82A}">
                    <a16:rowId xmlns:a16="http://schemas.microsoft.com/office/drawing/2014/main" val="283923002"/>
                  </a:ext>
                </a:extLst>
              </a:tr>
              <a:tr h="370840">
                <a:tc>
                  <a:txBody>
                    <a:bodyPr/>
                    <a:lstStyle/>
                    <a:p>
                      <a:r>
                        <a:rPr lang="en-GB" dirty="0" err="1"/>
                        <a:t>bibl</a:t>
                      </a:r>
                      <a:r>
                        <a:rPr lang="en-GB" dirty="0"/>
                        <a:t>, </a:t>
                      </a:r>
                      <a:r>
                        <a:rPr lang="en-GB" dirty="0" err="1"/>
                        <a:t>biblio</a:t>
                      </a:r>
                      <a:endParaRPr lang="en-GB" dirty="0"/>
                    </a:p>
                  </a:txBody>
                  <a:tcPr/>
                </a:tc>
                <a:tc>
                  <a:txBody>
                    <a:bodyPr/>
                    <a:lstStyle/>
                    <a:p>
                      <a:r>
                        <a:rPr lang="en-GB" dirty="0"/>
                        <a:t>book</a:t>
                      </a:r>
                    </a:p>
                  </a:txBody>
                  <a:tcPr/>
                </a:tc>
                <a:tc>
                  <a:txBody>
                    <a:bodyPr/>
                    <a:lstStyle/>
                    <a:p>
                      <a:endParaRPr lang="en-GB" dirty="0"/>
                    </a:p>
                  </a:txBody>
                  <a:tcPr/>
                </a:tc>
                <a:extLst>
                  <a:ext uri="{0D108BD9-81ED-4DB2-BD59-A6C34878D82A}">
                    <a16:rowId xmlns:a16="http://schemas.microsoft.com/office/drawing/2014/main" val="2129827042"/>
                  </a:ext>
                </a:extLst>
              </a:tr>
              <a:tr h="370840">
                <a:tc>
                  <a:txBody>
                    <a:bodyPr/>
                    <a:lstStyle/>
                    <a:p>
                      <a:r>
                        <a:rPr lang="en-GB" dirty="0"/>
                        <a:t>bio</a:t>
                      </a:r>
                    </a:p>
                  </a:txBody>
                  <a:tcPr/>
                </a:tc>
                <a:tc>
                  <a:txBody>
                    <a:bodyPr/>
                    <a:lstStyle/>
                    <a:p>
                      <a:r>
                        <a:rPr lang="en-GB" dirty="0"/>
                        <a:t>life</a:t>
                      </a:r>
                    </a:p>
                  </a:txBody>
                  <a:tcPr/>
                </a:tc>
                <a:tc>
                  <a:txBody>
                    <a:bodyPr/>
                    <a:lstStyle/>
                    <a:p>
                      <a:endParaRPr lang="en-GB" dirty="0"/>
                    </a:p>
                  </a:txBody>
                  <a:tcPr/>
                </a:tc>
                <a:extLst>
                  <a:ext uri="{0D108BD9-81ED-4DB2-BD59-A6C34878D82A}">
                    <a16:rowId xmlns:a16="http://schemas.microsoft.com/office/drawing/2014/main" val="1634194076"/>
                  </a:ext>
                </a:extLst>
              </a:tr>
              <a:tr h="370840">
                <a:tc>
                  <a:txBody>
                    <a:bodyPr/>
                    <a:lstStyle/>
                    <a:p>
                      <a:r>
                        <a:rPr lang="en-GB" dirty="0" err="1"/>
                        <a:t>dec</a:t>
                      </a:r>
                      <a:endParaRPr lang="en-GB" dirty="0"/>
                    </a:p>
                  </a:txBody>
                  <a:tcPr/>
                </a:tc>
                <a:tc>
                  <a:txBody>
                    <a:bodyPr/>
                    <a:lstStyle/>
                    <a:p>
                      <a:r>
                        <a:rPr lang="en-GB" dirty="0"/>
                        <a:t>ten</a:t>
                      </a:r>
                    </a:p>
                  </a:txBody>
                  <a:tcPr/>
                </a:tc>
                <a:tc>
                  <a:txBody>
                    <a:bodyPr/>
                    <a:lstStyle/>
                    <a:p>
                      <a:endParaRPr lang="en-GB" dirty="0"/>
                    </a:p>
                  </a:txBody>
                  <a:tcPr/>
                </a:tc>
                <a:extLst>
                  <a:ext uri="{0D108BD9-81ED-4DB2-BD59-A6C34878D82A}">
                    <a16:rowId xmlns:a16="http://schemas.microsoft.com/office/drawing/2014/main" val="3598039965"/>
                  </a:ext>
                </a:extLst>
              </a:tr>
              <a:tr h="370840">
                <a:tc>
                  <a:txBody>
                    <a:bodyPr/>
                    <a:lstStyle/>
                    <a:p>
                      <a:r>
                        <a:rPr lang="en-GB" dirty="0" err="1"/>
                        <a:t>dem</a:t>
                      </a:r>
                      <a:r>
                        <a:rPr lang="en-GB" dirty="0"/>
                        <a:t>, demo</a:t>
                      </a:r>
                    </a:p>
                  </a:txBody>
                  <a:tcPr/>
                </a:tc>
                <a:tc>
                  <a:txBody>
                    <a:bodyPr/>
                    <a:lstStyle/>
                    <a:p>
                      <a:r>
                        <a:rPr lang="en-GB" dirty="0"/>
                        <a:t>people</a:t>
                      </a:r>
                    </a:p>
                  </a:txBody>
                  <a:tcPr/>
                </a:tc>
                <a:tc>
                  <a:txBody>
                    <a:bodyPr/>
                    <a:lstStyle/>
                    <a:p>
                      <a:endParaRPr lang="en-GB" dirty="0"/>
                    </a:p>
                  </a:txBody>
                  <a:tcPr/>
                </a:tc>
                <a:extLst>
                  <a:ext uri="{0D108BD9-81ED-4DB2-BD59-A6C34878D82A}">
                    <a16:rowId xmlns:a16="http://schemas.microsoft.com/office/drawing/2014/main" val="3222405981"/>
                  </a:ext>
                </a:extLst>
              </a:tr>
              <a:tr h="370840">
                <a:tc>
                  <a:txBody>
                    <a:bodyPr/>
                    <a:lstStyle/>
                    <a:p>
                      <a:r>
                        <a:rPr lang="en-GB" dirty="0"/>
                        <a:t>phobia</a:t>
                      </a:r>
                    </a:p>
                  </a:txBody>
                  <a:tcPr/>
                </a:tc>
                <a:tc>
                  <a:txBody>
                    <a:bodyPr/>
                    <a:lstStyle/>
                    <a:p>
                      <a:r>
                        <a:rPr lang="en-GB" dirty="0"/>
                        <a:t>fearing</a:t>
                      </a:r>
                    </a:p>
                  </a:txBody>
                  <a:tcPr/>
                </a:tc>
                <a:tc>
                  <a:txBody>
                    <a:bodyPr/>
                    <a:lstStyle/>
                    <a:p>
                      <a:endParaRPr lang="en-GB" dirty="0"/>
                    </a:p>
                  </a:txBody>
                  <a:tcPr/>
                </a:tc>
                <a:extLst>
                  <a:ext uri="{0D108BD9-81ED-4DB2-BD59-A6C34878D82A}">
                    <a16:rowId xmlns:a16="http://schemas.microsoft.com/office/drawing/2014/main" val="1894278261"/>
                  </a:ext>
                </a:extLst>
              </a:tr>
              <a:tr h="370840">
                <a:tc>
                  <a:txBody>
                    <a:bodyPr/>
                    <a:lstStyle/>
                    <a:p>
                      <a:r>
                        <a:rPr lang="en-GB" dirty="0"/>
                        <a:t>psych</a:t>
                      </a:r>
                    </a:p>
                  </a:txBody>
                  <a:tcPr/>
                </a:tc>
                <a:tc>
                  <a:txBody>
                    <a:bodyPr/>
                    <a:lstStyle/>
                    <a:p>
                      <a:r>
                        <a:rPr lang="en-GB" dirty="0"/>
                        <a:t>spirit</a:t>
                      </a:r>
                    </a:p>
                  </a:txBody>
                  <a:tcPr/>
                </a:tc>
                <a:tc>
                  <a:txBody>
                    <a:bodyPr/>
                    <a:lstStyle/>
                    <a:p>
                      <a:endParaRPr lang="en-GB" dirty="0"/>
                    </a:p>
                  </a:txBody>
                  <a:tcPr/>
                </a:tc>
                <a:extLst>
                  <a:ext uri="{0D108BD9-81ED-4DB2-BD59-A6C34878D82A}">
                    <a16:rowId xmlns:a16="http://schemas.microsoft.com/office/drawing/2014/main" val="2439156420"/>
                  </a:ext>
                </a:extLst>
              </a:tr>
              <a:tr h="370840">
                <a:tc>
                  <a:txBody>
                    <a:bodyPr/>
                    <a:lstStyle/>
                    <a:p>
                      <a:r>
                        <a:rPr lang="en-GB" dirty="0"/>
                        <a:t>tele</a:t>
                      </a:r>
                    </a:p>
                  </a:txBody>
                  <a:tcPr/>
                </a:tc>
                <a:tc>
                  <a:txBody>
                    <a:bodyPr/>
                    <a:lstStyle/>
                    <a:p>
                      <a:r>
                        <a:rPr lang="en-GB" dirty="0"/>
                        <a:t>far off</a:t>
                      </a:r>
                    </a:p>
                  </a:txBody>
                  <a:tcPr/>
                </a:tc>
                <a:tc>
                  <a:txBody>
                    <a:bodyPr/>
                    <a:lstStyle/>
                    <a:p>
                      <a:endParaRPr lang="en-GB" dirty="0"/>
                    </a:p>
                  </a:txBody>
                  <a:tcPr/>
                </a:tc>
                <a:extLst>
                  <a:ext uri="{0D108BD9-81ED-4DB2-BD59-A6C34878D82A}">
                    <a16:rowId xmlns:a16="http://schemas.microsoft.com/office/drawing/2014/main" val="1245190396"/>
                  </a:ext>
                </a:extLst>
              </a:tr>
              <a:tr h="370840">
                <a:tc>
                  <a:txBody>
                    <a:bodyPr/>
                    <a:lstStyle/>
                    <a:p>
                      <a:r>
                        <a:rPr lang="en-GB" dirty="0" err="1"/>
                        <a:t>therm</a:t>
                      </a:r>
                      <a:endParaRPr lang="en-GB" dirty="0"/>
                    </a:p>
                  </a:txBody>
                  <a:tcPr/>
                </a:tc>
                <a:tc>
                  <a:txBody>
                    <a:bodyPr/>
                    <a:lstStyle/>
                    <a:p>
                      <a:r>
                        <a:rPr lang="en-GB" dirty="0"/>
                        <a:t>heat</a:t>
                      </a:r>
                    </a:p>
                  </a:txBody>
                  <a:tcPr/>
                </a:tc>
                <a:tc>
                  <a:txBody>
                    <a:bodyPr/>
                    <a:lstStyle/>
                    <a:p>
                      <a:endParaRPr lang="en-GB" dirty="0"/>
                    </a:p>
                  </a:txBody>
                  <a:tcPr/>
                </a:tc>
                <a:extLst>
                  <a:ext uri="{0D108BD9-81ED-4DB2-BD59-A6C34878D82A}">
                    <a16:rowId xmlns:a16="http://schemas.microsoft.com/office/drawing/2014/main" val="125435863"/>
                  </a:ext>
                </a:extLst>
              </a:tr>
            </a:tbl>
          </a:graphicData>
        </a:graphic>
      </p:graphicFrame>
    </p:spTree>
    <p:extLst>
      <p:ext uri="{BB962C8B-B14F-4D97-AF65-F5344CB8AC3E}">
        <p14:creationId xmlns:p14="http://schemas.microsoft.com/office/powerpoint/2010/main" val="484827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621024" y="1519995"/>
            <a:ext cx="5181598" cy="5020290"/>
          </a:xfrm>
          <a:prstGeom prst="round2DiagRect">
            <a:avLst>
              <a:gd name="adj1" fmla="val 11655"/>
              <a:gd name="adj2" fmla="val 0"/>
            </a:avLst>
          </a:prstGeom>
          <a:ln w="38100"/>
        </p:spPr>
        <p:style>
          <a:lnRef idx="2">
            <a:schemeClr val="accent5"/>
          </a:lnRef>
          <a:fillRef idx="1">
            <a:schemeClr val="lt1"/>
          </a:fillRef>
          <a:effectRef idx="0">
            <a:schemeClr val="accent5"/>
          </a:effectRef>
          <a:fontRef idx="minor">
            <a:schemeClr val="dk1"/>
          </a:fontRef>
        </p:style>
        <p:txBody>
          <a:bodyPr rtlCol="0" anchor="ctr"/>
          <a:lstStyle/>
          <a:p>
            <a:r>
              <a:rPr lang="en-US" sz="4000" b="1" dirty="0"/>
              <a:t>Starter – </a:t>
            </a:r>
            <a:r>
              <a:rPr lang="en-US" sz="3200" b="1" dirty="0"/>
              <a:t>in groups/pairs</a:t>
            </a:r>
          </a:p>
          <a:p>
            <a:r>
              <a:rPr lang="is-IS" sz="2800" b="1" dirty="0"/>
              <a:t>For what purposes do we use a thesaurus?</a:t>
            </a:r>
          </a:p>
          <a:p>
            <a:endParaRPr lang="en-US" sz="3200" b="1" dirty="0"/>
          </a:p>
        </p:txBody>
      </p:sp>
      <p:sp>
        <p:nvSpPr>
          <p:cNvPr id="6" name="Round Diagonal Corner Rectangle 5"/>
          <p:cNvSpPr/>
          <p:nvPr/>
        </p:nvSpPr>
        <p:spPr>
          <a:xfrm>
            <a:off x="561412" y="1519995"/>
            <a:ext cx="2860923" cy="5020290"/>
          </a:xfrm>
          <a:prstGeom prst="round2DiagRect">
            <a:avLst>
              <a:gd name="adj1" fmla="val 0"/>
              <a:gd name="adj2" fmla="val 23587"/>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endParaRPr lang="is-IS" sz="1600" b="1" dirty="0"/>
          </a:p>
          <a:p>
            <a:endParaRPr lang="is-IS" sz="1600" b="1" dirty="0"/>
          </a:p>
          <a:p>
            <a:r>
              <a:rPr lang="is-IS" sz="1600" b="1" dirty="0"/>
              <a:t>Learning Intentions</a:t>
            </a:r>
          </a:p>
          <a:p>
            <a:r>
              <a:rPr lang="is-IS" sz="1600" b="1" dirty="0"/>
              <a:t>- to explain reasons why synonyms and antonyms are useful to know</a:t>
            </a:r>
          </a:p>
          <a:p>
            <a:r>
              <a:rPr lang="is-IS" sz="1600" b="1" dirty="0"/>
              <a:t>- to identify numerous examples of synonyms and antonyms</a:t>
            </a:r>
          </a:p>
          <a:p>
            <a:r>
              <a:rPr lang="is-IS" sz="1600" b="1" dirty="0"/>
              <a:t>- to explore unusual synonyms and antonyms</a:t>
            </a:r>
          </a:p>
          <a:p>
            <a:pPr marL="285750" indent="-285750">
              <a:buFontTx/>
              <a:buChar char="-"/>
            </a:pPr>
            <a:endParaRPr lang="is-IS" sz="1000" dirty="0"/>
          </a:p>
          <a:p>
            <a:pPr marL="285750" indent="-285750">
              <a:buFontTx/>
              <a:buChar char="-"/>
            </a:pPr>
            <a:endParaRPr lang="is-IS" sz="1000" dirty="0"/>
          </a:p>
          <a:p>
            <a:r>
              <a:rPr lang="is-IS" sz="1600" b="1" dirty="0"/>
              <a:t>Success Criteria</a:t>
            </a:r>
          </a:p>
          <a:p>
            <a:r>
              <a:rPr lang="is-IS" sz="1600" b="1" dirty="0"/>
              <a:t>- to attempt all questions and be mostly accurate</a:t>
            </a:r>
          </a:p>
          <a:p>
            <a:r>
              <a:rPr lang="is-IS" sz="1600" b="1" dirty="0"/>
              <a:t>- to create notes that will help reading and writing in the future using synonyms and antonyms</a:t>
            </a:r>
            <a:endParaRPr lang="is-IS" sz="2400" b="1" dirty="0"/>
          </a:p>
          <a:p>
            <a:endParaRPr lang="is-IS" sz="2400" dirty="0"/>
          </a:p>
        </p:txBody>
      </p:sp>
      <p:sp>
        <p:nvSpPr>
          <p:cNvPr id="8" name="Title 1">
            <a:extLst>
              <a:ext uri="{FF2B5EF4-FFF2-40B4-BE49-F238E27FC236}">
                <a16:creationId xmlns:a16="http://schemas.microsoft.com/office/drawing/2014/main" id="{2838713B-668D-4015-86E1-5FBF1FA1944A}"/>
              </a:ext>
            </a:extLst>
          </p:cNvPr>
          <p:cNvSpPr txBox="1">
            <a:spLocks/>
          </p:cNvSpPr>
          <p:nvPr/>
        </p:nvSpPr>
        <p:spPr>
          <a:xfrm>
            <a:off x="362722" y="338430"/>
            <a:ext cx="6870182" cy="1225194"/>
          </a:xfrm>
          <a:prstGeom prst="round2Diag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Working with words: </a:t>
            </a:r>
          </a:p>
          <a:p>
            <a:r>
              <a:rPr lang="en-US" b="1" dirty="0"/>
              <a:t>synonyms and antonyms</a:t>
            </a:r>
          </a:p>
        </p:txBody>
      </p:sp>
      <p:pic>
        <p:nvPicPr>
          <p:cNvPr id="3" name="Picture 2">
            <a:extLst>
              <a:ext uri="{FF2B5EF4-FFF2-40B4-BE49-F238E27FC236}">
                <a16:creationId xmlns:a16="http://schemas.microsoft.com/office/drawing/2014/main" id="{B5C27CA4-7E40-43F5-A43C-465588B14B1F}"/>
              </a:ext>
            </a:extLst>
          </p:cNvPr>
          <p:cNvPicPr>
            <a:picLocks noChangeAspect="1"/>
          </p:cNvPicPr>
          <p:nvPr/>
        </p:nvPicPr>
        <p:blipFill>
          <a:blip r:embed="rId2"/>
          <a:stretch>
            <a:fillRect/>
          </a:stretch>
        </p:blipFill>
        <p:spPr>
          <a:xfrm>
            <a:off x="7363014" y="50866"/>
            <a:ext cx="1751608" cy="1353203"/>
          </a:xfrm>
          <a:prstGeom prst="rect">
            <a:avLst/>
          </a:prstGeom>
        </p:spPr>
      </p:pic>
    </p:spTree>
    <p:extLst>
      <p:ext uri="{BB962C8B-B14F-4D97-AF65-F5344CB8AC3E}">
        <p14:creationId xmlns:p14="http://schemas.microsoft.com/office/powerpoint/2010/main" val="1056316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67515" y="160257"/>
            <a:ext cx="8678522" cy="6410664"/>
          </a:xfrm>
          <a:prstGeom prst="round2DiagRect">
            <a:avLst>
              <a:gd name="adj1" fmla="val 11655"/>
              <a:gd name="adj2" fmla="val 0"/>
            </a:avLst>
          </a:prstGeom>
          <a:ln w="38100">
            <a:solidFill>
              <a:schemeClr val="tx2"/>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altLang="en-US" sz="3200" b="1" dirty="0">
                <a:solidFill>
                  <a:schemeClr val="tx1"/>
                </a:solidFill>
              </a:rPr>
              <a:t>A synonym is a word that means the same, or nearly the same, as another word.</a:t>
            </a:r>
          </a:p>
          <a:p>
            <a:pPr algn="ctr"/>
            <a:endParaRPr lang="en-GB" altLang="en-US" sz="3200" dirty="0">
              <a:solidFill>
                <a:schemeClr val="tx1"/>
              </a:solidFill>
            </a:endParaRPr>
          </a:p>
          <a:p>
            <a:pPr algn="ctr"/>
            <a:r>
              <a:rPr lang="en-GB" altLang="en-US" sz="3200" dirty="0">
                <a:solidFill>
                  <a:schemeClr val="tx1"/>
                </a:solidFill>
              </a:rPr>
              <a:t>Having a secure knowledge of the synonyms of some of the most over-used words in English will help you avoid repetition and introduce variety in your writing </a:t>
            </a:r>
          </a:p>
          <a:p>
            <a:pPr algn="ctr"/>
            <a:endParaRPr lang="en-GB" altLang="en-US" sz="3200" b="1" dirty="0">
              <a:solidFill>
                <a:schemeClr val="tx1"/>
              </a:solidFill>
            </a:endParaRPr>
          </a:p>
          <a:p>
            <a:pPr algn="ctr"/>
            <a:endParaRPr lang="en-GB" altLang="en-US" sz="3200" b="1" dirty="0">
              <a:solidFill>
                <a:schemeClr val="tx1"/>
              </a:solidFill>
            </a:endParaRPr>
          </a:p>
          <a:p>
            <a:pPr algn="ctr"/>
            <a:endParaRPr lang="en-GB" altLang="en-US" sz="3200" b="1" dirty="0">
              <a:solidFill>
                <a:schemeClr val="tx1"/>
              </a:solidFill>
            </a:endParaRPr>
          </a:p>
          <a:p>
            <a:pPr algn="ctr"/>
            <a:endParaRPr lang="en-GB" altLang="en-US" sz="3200" b="1" dirty="0">
              <a:solidFill>
                <a:schemeClr val="tx1"/>
              </a:solidFill>
            </a:endParaRPr>
          </a:p>
        </p:txBody>
      </p:sp>
      <p:pic>
        <p:nvPicPr>
          <p:cNvPr id="3" name="Picture 2">
            <a:extLst>
              <a:ext uri="{FF2B5EF4-FFF2-40B4-BE49-F238E27FC236}">
                <a16:creationId xmlns:a16="http://schemas.microsoft.com/office/drawing/2014/main" id="{C51E5233-1AB7-49AF-95D2-AC1421016409}"/>
              </a:ext>
            </a:extLst>
          </p:cNvPr>
          <p:cNvPicPr>
            <a:picLocks noChangeAspect="1"/>
          </p:cNvPicPr>
          <p:nvPr/>
        </p:nvPicPr>
        <p:blipFill>
          <a:blip r:embed="rId2"/>
          <a:stretch>
            <a:fillRect/>
          </a:stretch>
        </p:blipFill>
        <p:spPr>
          <a:xfrm>
            <a:off x="3178026" y="4171950"/>
            <a:ext cx="2857500" cy="2171700"/>
          </a:xfrm>
          <a:prstGeom prst="rect">
            <a:avLst/>
          </a:prstGeom>
        </p:spPr>
      </p:pic>
    </p:spTree>
    <p:extLst>
      <p:ext uri="{BB962C8B-B14F-4D97-AF65-F5344CB8AC3E}">
        <p14:creationId xmlns:p14="http://schemas.microsoft.com/office/powerpoint/2010/main" val="2052623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67515" y="160258"/>
            <a:ext cx="8678522" cy="626552"/>
          </a:xfrm>
          <a:prstGeom prst="round2DiagRect">
            <a:avLst>
              <a:gd name="adj1" fmla="val 11655"/>
              <a:gd name="adj2" fmla="val 0"/>
            </a:avLst>
          </a:prstGeom>
          <a:solidFill>
            <a:schemeClr val="tx2">
              <a:lumMod val="20000"/>
              <a:lumOff val="80000"/>
            </a:schemeClr>
          </a:solidFill>
          <a:ln w="38100">
            <a:solidFill>
              <a:schemeClr val="tx2"/>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altLang="en-US" sz="3200" b="1" dirty="0">
                <a:solidFill>
                  <a:schemeClr val="tx1"/>
                </a:solidFill>
              </a:rPr>
              <a:t>Commonly overused words and their synonyms</a:t>
            </a:r>
            <a:endParaRPr lang="en-GB" altLang="en-US" sz="3200" dirty="0">
              <a:solidFill>
                <a:schemeClr val="tx1"/>
              </a:solidFill>
            </a:endParaRPr>
          </a:p>
        </p:txBody>
      </p:sp>
      <p:pic>
        <p:nvPicPr>
          <p:cNvPr id="6" name="Picture 5">
            <a:extLst>
              <a:ext uri="{FF2B5EF4-FFF2-40B4-BE49-F238E27FC236}">
                <a16:creationId xmlns:a16="http://schemas.microsoft.com/office/drawing/2014/main" id="{3235C277-8328-4454-AFFF-0CDD2F848063}"/>
              </a:ext>
            </a:extLst>
          </p:cNvPr>
          <p:cNvPicPr>
            <a:picLocks noChangeAspect="1"/>
          </p:cNvPicPr>
          <p:nvPr/>
        </p:nvPicPr>
        <p:blipFill>
          <a:blip r:embed="rId2">
            <a:duotone>
              <a:schemeClr val="accent6">
                <a:shade val="45000"/>
                <a:satMod val="135000"/>
              </a:schemeClr>
              <a:prstClr val="white"/>
            </a:duotone>
          </a:blip>
          <a:stretch>
            <a:fillRect/>
          </a:stretch>
        </p:blipFill>
        <p:spPr>
          <a:xfrm>
            <a:off x="111643" y="999461"/>
            <a:ext cx="3900588" cy="2594344"/>
          </a:xfrm>
          <a:prstGeom prst="rect">
            <a:avLst/>
          </a:prstGeom>
        </p:spPr>
      </p:pic>
      <p:cxnSp>
        <p:nvCxnSpPr>
          <p:cNvPr id="11" name="Straight Connector 10">
            <a:extLst>
              <a:ext uri="{FF2B5EF4-FFF2-40B4-BE49-F238E27FC236}">
                <a16:creationId xmlns:a16="http://schemas.microsoft.com/office/drawing/2014/main" id="{70E5A4CF-3C0A-4A48-92C9-1AB3C1315F44}"/>
              </a:ext>
            </a:extLst>
          </p:cNvPr>
          <p:cNvCxnSpPr>
            <a:cxnSpLocks/>
          </p:cNvCxnSpPr>
          <p:nvPr/>
        </p:nvCxnSpPr>
        <p:spPr>
          <a:xfrm flipH="1">
            <a:off x="3472563" y="1299733"/>
            <a:ext cx="457200" cy="230833"/>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C1FEA25-6389-490D-9BFA-84DD6DF8CC29}"/>
              </a:ext>
            </a:extLst>
          </p:cNvPr>
          <p:cNvSpPr txBox="1"/>
          <p:nvPr/>
        </p:nvSpPr>
        <p:spPr>
          <a:xfrm>
            <a:off x="850605" y="1625419"/>
            <a:ext cx="2530548" cy="1477328"/>
          </a:xfrm>
          <a:prstGeom prst="rect">
            <a:avLst/>
          </a:prstGeom>
          <a:noFill/>
        </p:spPr>
        <p:txBody>
          <a:bodyPr wrap="square" rtlCol="0">
            <a:spAutoFit/>
          </a:bodyPr>
          <a:lstStyle/>
          <a:p>
            <a:pPr algn="ctr"/>
            <a:r>
              <a:rPr lang="en-GB" dirty="0">
                <a:latin typeface="Arial Rounded MT Bold" panose="020F0704030504030204" pitchFamily="34" charset="0"/>
              </a:rPr>
              <a:t>attractive    charming</a:t>
            </a:r>
          </a:p>
          <a:p>
            <a:pPr algn="ctr"/>
            <a:r>
              <a:rPr lang="en-GB" dirty="0">
                <a:latin typeface="Arial Rounded MT Bold" panose="020F0704030504030204" pitchFamily="34" charset="0"/>
              </a:rPr>
              <a:t>agreeable    delightful pleasant   likeable </a:t>
            </a:r>
          </a:p>
          <a:p>
            <a:pPr algn="ctr"/>
            <a:r>
              <a:rPr lang="en-GB" dirty="0">
                <a:latin typeface="Arial Rounded MT Bold" panose="020F0704030504030204" pitchFamily="34" charset="0"/>
              </a:rPr>
              <a:t>pleasurable</a:t>
            </a:r>
          </a:p>
        </p:txBody>
      </p:sp>
      <p:pic>
        <p:nvPicPr>
          <p:cNvPr id="15" name="Picture 14">
            <a:extLst>
              <a:ext uri="{FF2B5EF4-FFF2-40B4-BE49-F238E27FC236}">
                <a16:creationId xmlns:a16="http://schemas.microsoft.com/office/drawing/2014/main" id="{BB568C96-31CB-47B3-9EAD-77632BD9693D}"/>
              </a:ext>
            </a:extLst>
          </p:cNvPr>
          <p:cNvPicPr>
            <a:picLocks noChangeAspect="1"/>
          </p:cNvPicPr>
          <p:nvPr/>
        </p:nvPicPr>
        <p:blipFill>
          <a:blip r:embed="rId2">
            <a:duotone>
              <a:schemeClr val="accent5">
                <a:shade val="45000"/>
                <a:satMod val="135000"/>
              </a:schemeClr>
              <a:prstClr val="white"/>
            </a:duotone>
          </a:blip>
          <a:stretch>
            <a:fillRect/>
          </a:stretch>
        </p:blipFill>
        <p:spPr>
          <a:xfrm>
            <a:off x="4594804" y="1169054"/>
            <a:ext cx="3900588" cy="2594344"/>
          </a:xfrm>
          <a:prstGeom prst="rect">
            <a:avLst/>
          </a:prstGeom>
        </p:spPr>
      </p:pic>
      <p:sp>
        <p:nvSpPr>
          <p:cNvPr id="16" name="TextBox 15">
            <a:extLst>
              <a:ext uri="{FF2B5EF4-FFF2-40B4-BE49-F238E27FC236}">
                <a16:creationId xmlns:a16="http://schemas.microsoft.com/office/drawing/2014/main" id="{BCF701FC-6CDF-4154-BCB4-EE19DA4BFE25}"/>
              </a:ext>
            </a:extLst>
          </p:cNvPr>
          <p:cNvSpPr txBox="1"/>
          <p:nvPr/>
        </p:nvSpPr>
        <p:spPr>
          <a:xfrm>
            <a:off x="3324323" y="3367193"/>
            <a:ext cx="966740" cy="461665"/>
          </a:xfrm>
          <a:prstGeom prst="rect">
            <a:avLst/>
          </a:prstGeom>
          <a:noFill/>
        </p:spPr>
        <p:txBody>
          <a:bodyPr wrap="none" rtlCol="0">
            <a:spAutoFit/>
          </a:bodyPr>
          <a:lstStyle/>
          <a:p>
            <a:pPr algn="ctr"/>
            <a:r>
              <a:rPr lang="en-GB" sz="2400" b="1" dirty="0">
                <a:latin typeface="Arial Rounded MT Bold" panose="020F0704030504030204" pitchFamily="34" charset="0"/>
              </a:rPr>
              <a:t>great</a:t>
            </a:r>
          </a:p>
        </p:txBody>
      </p:sp>
      <p:cxnSp>
        <p:nvCxnSpPr>
          <p:cNvPr id="17" name="Straight Connector 16">
            <a:extLst>
              <a:ext uri="{FF2B5EF4-FFF2-40B4-BE49-F238E27FC236}">
                <a16:creationId xmlns:a16="http://schemas.microsoft.com/office/drawing/2014/main" id="{D48F9FD3-76D1-4AC4-9BC2-CC97F42E9385}"/>
              </a:ext>
            </a:extLst>
          </p:cNvPr>
          <p:cNvCxnSpPr>
            <a:cxnSpLocks/>
          </p:cNvCxnSpPr>
          <p:nvPr/>
        </p:nvCxnSpPr>
        <p:spPr>
          <a:xfrm flipH="1">
            <a:off x="4344938" y="3282973"/>
            <a:ext cx="457200" cy="230833"/>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55186EB-3754-4FAA-8EA5-73B57EB7A16B}"/>
              </a:ext>
            </a:extLst>
          </p:cNvPr>
          <p:cNvSpPr txBox="1"/>
          <p:nvPr/>
        </p:nvSpPr>
        <p:spPr>
          <a:xfrm>
            <a:off x="5105879" y="1589063"/>
            <a:ext cx="2530548" cy="1754326"/>
          </a:xfrm>
          <a:prstGeom prst="rect">
            <a:avLst/>
          </a:prstGeom>
          <a:noFill/>
        </p:spPr>
        <p:txBody>
          <a:bodyPr wrap="square" rtlCol="0">
            <a:spAutoFit/>
          </a:bodyPr>
          <a:lstStyle/>
          <a:p>
            <a:pPr algn="ctr"/>
            <a:r>
              <a:rPr lang="en-GB" dirty="0">
                <a:latin typeface="Arial Rounded MT Bold" panose="020F0704030504030204" pitchFamily="34" charset="0"/>
              </a:rPr>
              <a:t>excellent   	outstanding</a:t>
            </a:r>
          </a:p>
          <a:p>
            <a:pPr algn="ctr"/>
            <a:r>
              <a:rPr lang="en-GB" dirty="0">
                <a:latin typeface="Arial Rounded MT Bold" panose="020F0704030504030204" pitchFamily="34" charset="0"/>
              </a:rPr>
              <a:t>superb</a:t>
            </a:r>
          </a:p>
          <a:p>
            <a:pPr algn="ctr"/>
            <a:r>
              <a:rPr lang="en-GB" dirty="0">
                <a:latin typeface="Arial Rounded MT Bold" panose="020F0704030504030204" pitchFamily="34" charset="0"/>
              </a:rPr>
              <a:t>skilful</a:t>
            </a:r>
          </a:p>
          <a:p>
            <a:pPr algn="ctr"/>
            <a:r>
              <a:rPr lang="en-GB" dirty="0">
                <a:latin typeface="Arial Rounded MT Bold" panose="020F0704030504030204" pitchFamily="34" charset="0"/>
              </a:rPr>
              <a:t>first-rate</a:t>
            </a:r>
          </a:p>
          <a:p>
            <a:pPr algn="ctr"/>
            <a:r>
              <a:rPr lang="en-GB" dirty="0">
                <a:latin typeface="Arial Rounded MT Bold" panose="020F0704030504030204" pitchFamily="34" charset="0"/>
              </a:rPr>
              <a:t>tremendous</a:t>
            </a:r>
          </a:p>
        </p:txBody>
      </p:sp>
      <p:pic>
        <p:nvPicPr>
          <p:cNvPr id="19" name="Picture 18">
            <a:extLst>
              <a:ext uri="{FF2B5EF4-FFF2-40B4-BE49-F238E27FC236}">
                <a16:creationId xmlns:a16="http://schemas.microsoft.com/office/drawing/2014/main" id="{0F8652ED-2946-46BF-A9FD-CCA0236D4DA8}"/>
              </a:ext>
            </a:extLst>
          </p:cNvPr>
          <p:cNvPicPr>
            <a:picLocks noChangeAspect="1"/>
          </p:cNvPicPr>
          <p:nvPr/>
        </p:nvPicPr>
        <p:blipFill>
          <a:blip r:embed="rId2">
            <a:duotone>
              <a:schemeClr val="accent4">
                <a:shade val="45000"/>
                <a:satMod val="135000"/>
              </a:schemeClr>
              <a:prstClr val="white"/>
            </a:duotone>
          </a:blip>
          <a:stretch>
            <a:fillRect/>
          </a:stretch>
        </p:blipFill>
        <p:spPr>
          <a:xfrm>
            <a:off x="529857" y="4190370"/>
            <a:ext cx="3900588" cy="2594344"/>
          </a:xfrm>
          <a:prstGeom prst="rect">
            <a:avLst/>
          </a:prstGeom>
        </p:spPr>
      </p:pic>
      <p:sp>
        <p:nvSpPr>
          <p:cNvPr id="20" name="TextBox 19">
            <a:extLst>
              <a:ext uri="{FF2B5EF4-FFF2-40B4-BE49-F238E27FC236}">
                <a16:creationId xmlns:a16="http://schemas.microsoft.com/office/drawing/2014/main" id="{26F51AAB-A504-4203-B4DA-496FD9FA169F}"/>
              </a:ext>
            </a:extLst>
          </p:cNvPr>
          <p:cNvSpPr txBox="1"/>
          <p:nvPr/>
        </p:nvSpPr>
        <p:spPr>
          <a:xfrm>
            <a:off x="267515" y="3661255"/>
            <a:ext cx="816250" cy="461665"/>
          </a:xfrm>
          <a:prstGeom prst="rect">
            <a:avLst/>
          </a:prstGeom>
          <a:noFill/>
        </p:spPr>
        <p:txBody>
          <a:bodyPr wrap="none" rtlCol="0">
            <a:spAutoFit/>
          </a:bodyPr>
          <a:lstStyle/>
          <a:p>
            <a:pPr algn="ctr"/>
            <a:r>
              <a:rPr lang="en-GB" sz="2400" b="1" dirty="0">
                <a:latin typeface="Arial Rounded MT Bold" panose="020F0704030504030204" pitchFamily="34" charset="0"/>
              </a:rPr>
              <a:t>look</a:t>
            </a:r>
          </a:p>
        </p:txBody>
      </p:sp>
      <p:cxnSp>
        <p:nvCxnSpPr>
          <p:cNvPr id="21" name="Straight Connector 20">
            <a:extLst>
              <a:ext uri="{FF2B5EF4-FFF2-40B4-BE49-F238E27FC236}">
                <a16:creationId xmlns:a16="http://schemas.microsoft.com/office/drawing/2014/main" id="{B69F48A8-9762-4EE4-98EA-45E7DED88036}"/>
              </a:ext>
            </a:extLst>
          </p:cNvPr>
          <p:cNvCxnSpPr>
            <a:cxnSpLocks/>
          </p:cNvCxnSpPr>
          <p:nvPr/>
        </p:nvCxnSpPr>
        <p:spPr>
          <a:xfrm>
            <a:off x="675640" y="4201548"/>
            <a:ext cx="229763" cy="53073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E6FCCDA-770A-4209-A8EA-FCBA569DACE1}"/>
              </a:ext>
            </a:extLst>
          </p:cNvPr>
          <p:cNvSpPr txBox="1"/>
          <p:nvPr/>
        </p:nvSpPr>
        <p:spPr>
          <a:xfrm>
            <a:off x="1134003" y="4619916"/>
            <a:ext cx="2530548" cy="1754326"/>
          </a:xfrm>
          <a:prstGeom prst="rect">
            <a:avLst/>
          </a:prstGeom>
          <a:noFill/>
        </p:spPr>
        <p:txBody>
          <a:bodyPr wrap="square" rtlCol="0">
            <a:spAutoFit/>
          </a:bodyPr>
          <a:lstStyle/>
          <a:p>
            <a:pPr algn="ctr"/>
            <a:r>
              <a:rPr lang="en-GB" dirty="0">
                <a:latin typeface="Arial Rounded MT Bold" panose="020F0704030504030204" pitchFamily="34" charset="0"/>
              </a:rPr>
              <a:t>glance peek 	gaze</a:t>
            </a:r>
          </a:p>
          <a:p>
            <a:pPr algn="ctr"/>
            <a:r>
              <a:rPr lang="en-GB" dirty="0">
                <a:latin typeface="Arial Rounded MT Bold" panose="020F0704030504030204" pitchFamily="34" charset="0"/>
              </a:rPr>
              <a:t>stare 	watch survey</a:t>
            </a:r>
          </a:p>
          <a:p>
            <a:pPr algn="ctr"/>
            <a:r>
              <a:rPr lang="en-GB" dirty="0">
                <a:latin typeface="Arial Rounded MT Bold" panose="020F0704030504030204" pitchFamily="34" charset="0"/>
              </a:rPr>
              <a:t>examine 	study gape</a:t>
            </a:r>
          </a:p>
        </p:txBody>
      </p:sp>
      <p:pic>
        <p:nvPicPr>
          <p:cNvPr id="23" name="Picture 22">
            <a:extLst>
              <a:ext uri="{FF2B5EF4-FFF2-40B4-BE49-F238E27FC236}">
                <a16:creationId xmlns:a16="http://schemas.microsoft.com/office/drawing/2014/main" id="{A64F37CE-D76E-4222-A0A3-8C611BB95117}"/>
              </a:ext>
            </a:extLst>
          </p:cNvPr>
          <p:cNvPicPr>
            <a:picLocks noChangeAspect="1"/>
          </p:cNvPicPr>
          <p:nvPr/>
        </p:nvPicPr>
        <p:blipFill>
          <a:blip r:embed="rId2">
            <a:duotone>
              <a:schemeClr val="accent3">
                <a:shade val="45000"/>
                <a:satMod val="135000"/>
              </a:schemeClr>
              <a:prstClr val="white"/>
            </a:duotone>
          </a:blip>
          <a:stretch>
            <a:fillRect/>
          </a:stretch>
        </p:blipFill>
        <p:spPr>
          <a:xfrm>
            <a:off x="4882898" y="4201548"/>
            <a:ext cx="3900588" cy="2594344"/>
          </a:xfrm>
          <a:prstGeom prst="rect">
            <a:avLst/>
          </a:prstGeom>
        </p:spPr>
      </p:pic>
      <p:sp>
        <p:nvSpPr>
          <p:cNvPr id="24" name="TextBox 23">
            <a:extLst>
              <a:ext uri="{FF2B5EF4-FFF2-40B4-BE49-F238E27FC236}">
                <a16:creationId xmlns:a16="http://schemas.microsoft.com/office/drawing/2014/main" id="{D3EE829E-F457-4D98-AEF0-C922AFA4CDC6}"/>
              </a:ext>
            </a:extLst>
          </p:cNvPr>
          <p:cNvSpPr txBox="1"/>
          <p:nvPr/>
        </p:nvSpPr>
        <p:spPr>
          <a:xfrm>
            <a:off x="4429509" y="3661255"/>
            <a:ext cx="1352743" cy="461665"/>
          </a:xfrm>
          <a:prstGeom prst="rect">
            <a:avLst/>
          </a:prstGeom>
          <a:noFill/>
        </p:spPr>
        <p:txBody>
          <a:bodyPr wrap="none" rtlCol="0">
            <a:spAutoFit/>
          </a:bodyPr>
          <a:lstStyle/>
          <a:p>
            <a:pPr algn="ctr"/>
            <a:r>
              <a:rPr lang="en-GB" sz="2400" b="1" dirty="0">
                <a:latin typeface="Arial Rounded MT Bold" panose="020F0704030504030204" pitchFamily="34" charset="0"/>
              </a:rPr>
              <a:t>exciting</a:t>
            </a:r>
          </a:p>
        </p:txBody>
      </p:sp>
      <p:cxnSp>
        <p:nvCxnSpPr>
          <p:cNvPr id="25" name="Straight Connector 24">
            <a:extLst>
              <a:ext uri="{FF2B5EF4-FFF2-40B4-BE49-F238E27FC236}">
                <a16:creationId xmlns:a16="http://schemas.microsoft.com/office/drawing/2014/main" id="{6760674C-6483-4862-A135-FA2E9D8D210E}"/>
              </a:ext>
            </a:extLst>
          </p:cNvPr>
          <p:cNvCxnSpPr>
            <a:cxnSpLocks/>
          </p:cNvCxnSpPr>
          <p:nvPr/>
        </p:nvCxnSpPr>
        <p:spPr>
          <a:xfrm>
            <a:off x="5105879" y="4201548"/>
            <a:ext cx="229763" cy="53073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C288855-0200-4279-BA9C-8A9B9ACBC0B4}"/>
              </a:ext>
            </a:extLst>
          </p:cNvPr>
          <p:cNvSpPr txBox="1"/>
          <p:nvPr/>
        </p:nvSpPr>
        <p:spPr>
          <a:xfrm>
            <a:off x="3923412" y="999461"/>
            <a:ext cx="819456" cy="461665"/>
          </a:xfrm>
          <a:prstGeom prst="rect">
            <a:avLst/>
          </a:prstGeom>
          <a:noFill/>
        </p:spPr>
        <p:txBody>
          <a:bodyPr wrap="none" rtlCol="0">
            <a:spAutoFit/>
          </a:bodyPr>
          <a:lstStyle/>
          <a:p>
            <a:pPr algn="ctr"/>
            <a:r>
              <a:rPr lang="en-GB" sz="2400" b="1" dirty="0">
                <a:latin typeface="Arial Rounded MT Bold" panose="020F0704030504030204" pitchFamily="34" charset="0"/>
              </a:rPr>
              <a:t>nice</a:t>
            </a:r>
          </a:p>
        </p:txBody>
      </p:sp>
      <p:sp>
        <p:nvSpPr>
          <p:cNvPr id="26" name="TextBox 25">
            <a:extLst>
              <a:ext uri="{FF2B5EF4-FFF2-40B4-BE49-F238E27FC236}">
                <a16:creationId xmlns:a16="http://schemas.microsoft.com/office/drawing/2014/main" id="{D32D9250-D9EC-4300-8059-C6C61F1EE3FD}"/>
              </a:ext>
            </a:extLst>
          </p:cNvPr>
          <p:cNvSpPr txBox="1"/>
          <p:nvPr/>
        </p:nvSpPr>
        <p:spPr>
          <a:xfrm>
            <a:off x="5014767" y="4800326"/>
            <a:ext cx="3480625" cy="1754326"/>
          </a:xfrm>
          <a:prstGeom prst="rect">
            <a:avLst/>
          </a:prstGeom>
          <a:noFill/>
        </p:spPr>
        <p:txBody>
          <a:bodyPr wrap="square" rtlCol="0">
            <a:spAutoFit/>
          </a:bodyPr>
          <a:lstStyle/>
          <a:p>
            <a:pPr algn="ctr"/>
            <a:r>
              <a:rPr lang="en-GB" dirty="0">
                <a:latin typeface="Arial Rounded MT Bold" panose="020F0704030504030204" pitchFamily="34" charset="0"/>
              </a:rPr>
              <a:t>dramatic  thrilling</a:t>
            </a:r>
          </a:p>
          <a:p>
            <a:pPr algn="ctr"/>
            <a:r>
              <a:rPr lang="en-GB" dirty="0">
                <a:latin typeface="Arial Rounded MT Bold" panose="020F0704030504030204" pitchFamily="34" charset="0"/>
              </a:rPr>
              <a:t>sensational  exhilarating</a:t>
            </a:r>
          </a:p>
          <a:p>
            <a:pPr algn="ctr"/>
            <a:r>
              <a:rPr lang="en-GB" dirty="0">
                <a:latin typeface="Arial Rounded MT Bold" panose="020F0704030504030204" pitchFamily="34" charset="0"/>
              </a:rPr>
              <a:t>stimulating  electrifying</a:t>
            </a:r>
          </a:p>
          <a:p>
            <a:pPr algn="ctr"/>
            <a:r>
              <a:rPr lang="en-GB" dirty="0">
                <a:latin typeface="Arial Rounded MT Bold" panose="020F0704030504030204" pitchFamily="34" charset="0"/>
              </a:rPr>
              <a:t>rousing  breath-taking</a:t>
            </a:r>
          </a:p>
          <a:p>
            <a:pPr algn="ctr"/>
            <a:r>
              <a:rPr lang="en-GB" dirty="0">
                <a:latin typeface="Arial Rounded MT Bold" panose="020F0704030504030204" pitchFamily="34" charset="0"/>
              </a:rPr>
              <a:t>stirring</a:t>
            </a:r>
          </a:p>
          <a:p>
            <a:pPr algn="ctr"/>
            <a:endParaRPr lang="en-GB" dirty="0">
              <a:latin typeface="Arial Rounded MT Bold" panose="020F0704030504030204" pitchFamily="34" charset="0"/>
            </a:endParaRPr>
          </a:p>
        </p:txBody>
      </p:sp>
    </p:spTree>
    <p:extLst>
      <p:ext uri="{BB962C8B-B14F-4D97-AF65-F5344CB8AC3E}">
        <p14:creationId xmlns:p14="http://schemas.microsoft.com/office/powerpoint/2010/main" val="3915711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67515" y="160258"/>
            <a:ext cx="8678522" cy="626552"/>
          </a:xfrm>
          <a:prstGeom prst="round2DiagRect">
            <a:avLst>
              <a:gd name="adj1" fmla="val 11655"/>
              <a:gd name="adj2" fmla="val 0"/>
            </a:avLst>
          </a:prstGeom>
          <a:solidFill>
            <a:schemeClr val="tx2">
              <a:lumMod val="20000"/>
              <a:lumOff val="80000"/>
            </a:schemeClr>
          </a:solidFill>
          <a:ln w="38100">
            <a:solidFill>
              <a:schemeClr val="tx2"/>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altLang="en-US" sz="3200" b="1" dirty="0">
                <a:solidFill>
                  <a:schemeClr val="tx1"/>
                </a:solidFill>
              </a:rPr>
              <a:t>Commonly overused words and their synonyms</a:t>
            </a:r>
            <a:endParaRPr lang="en-GB" altLang="en-US" sz="3200" dirty="0">
              <a:solidFill>
                <a:schemeClr val="tx1"/>
              </a:solidFill>
            </a:endParaRPr>
          </a:p>
        </p:txBody>
      </p:sp>
      <p:pic>
        <p:nvPicPr>
          <p:cNvPr id="6" name="Picture 5">
            <a:extLst>
              <a:ext uri="{FF2B5EF4-FFF2-40B4-BE49-F238E27FC236}">
                <a16:creationId xmlns:a16="http://schemas.microsoft.com/office/drawing/2014/main" id="{3235C277-8328-4454-AFFF-0CDD2F848063}"/>
              </a:ext>
            </a:extLst>
          </p:cNvPr>
          <p:cNvPicPr>
            <a:picLocks noChangeAspect="1"/>
          </p:cNvPicPr>
          <p:nvPr/>
        </p:nvPicPr>
        <p:blipFill>
          <a:blip r:embed="rId2">
            <a:duotone>
              <a:schemeClr val="accent6">
                <a:shade val="45000"/>
                <a:satMod val="135000"/>
              </a:schemeClr>
              <a:prstClr val="white"/>
            </a:duotone>
          </a:blip>
          <a:stretch>
            <a:fillRect/>
          </a:stretch>
        </p:blipFill>
        <p:spPr>
          <a:xfrm>
            <a:off x="111643" y="999461"/>
            <a:ext cx="3900588" cy="2594344"/>
          </a:xfrm>
          <a:prstGeom prst="rect">
            <a:avLst/>
          </a:prstGeom>
        </p:spPr>
      </p:pic>
      <p:cxnSp>
        <p:nvCxnSpPr>
          <p:cNvPr id="11" name="Straight Connector 10">
            <a:extLst>
              <a:ext uri="{FF2B5EF4-FFF2-40B4-BE49-F238E27FC236}">
                <a16:creationId xmlns:a16="http://schemas.microsoft.com/office/drawing/2014/main" id="{70E5A4CF-3C0A-4A48-92C9-1AB3C1315F44}"/>
              </a:ext>
            </a:extLst>
          </p:cNvPr>
          <p:cNvCxnSpPr>
            <a:cxnSpLocks/>
          </p:cNvCxnSpPr>
          <p:nvPr/>
        </p:nvCxnSpPr>
        <p:spPr>
          <a:xfrm flipH="1">
            <a:off x="3472563" y="1299733"/>
            <a:ext cx="457200" cy="230833"/>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C1FEA25-6389-490D-9BFA-84DD6DF8CC29}"/>
              </a:ext>
            </a:extLst>
          </p:cNvPr>
          <p:cNvSpPr txBox="1"/>
          <p:nvPr/>
        </p:nvSpPr>
        <p:spPr>
          <a:xfrm>
            <a:off x="815101" y="1461126"/>
            <a:ext cx="2530548" cy="1754326"/>
          </a:xfrm>
          <a:prstGeom prst="rect">
            <a:avLst/>
          </a:prstGeom>
          <a:noFill/>
        </p:spPr>
        <p:txBody>
          <a:bodyPr wrap="square" rtlCol="0">
            <a:spAutoFit/>
          </a:bodyPr>
          <a:lstStyle/>
          <a:p>
            <a:pPr algn="ctr"/>
            <a:r>
              <a:rPr lang="en-GB" dirty="0">
                <a:latin typeface="Arial Rounded MT Bold" panose="020F0704030504030204" pitchFamily="34" charset="0"/>
              </a:rPr>
              <a:t>muttered  cried</a:t>
            </a:r>
          </a:p>
          <a:p>
            <a:pPr algn="ctr"/>
            <a:r>
              <a:rPr lang="en-GB" dirty="0">
                <a:latin typeface="Arial Rounded MT Bold" panose="020F0704030504030204" pitchFamily="34" charset="0"/>
              </a:rPr>
              <a:t>whispered  demanded</a:t>
            </a:r>
          </a:p>
          <a:p>
            <a:pPr algn="ctr"/>
            <a:r>
              <a:rPr lang="en-GB" dirty="0">
                <a:latin typeface="Arial Rounded MT Bold" panose="020F0704030504030204" pitchFamily="34" charset="0"/>
              </a:rPr>
              <a:t>yelled    gasped</a:t>
            </a:r>
          </a:p>
          <a:p>
            <a:pPr algn="ctr"/>
            <a:r>
              <a:rPr lang="en-GB" dirty="0">
                <a:latin typeface="Arial Rounded MT Bold" panose="020F0704030504030204" pitchFamily="34" charset="0"/>
              </a:rPr>
              <a:t>exclaimed</a:t>
            </a:r>
          </a:p>
          <a:p>
            <a:pPr algn="ctr"/>
            <a:r>
              <a:rPr lang="en-GB" dirty="0">
                <a:latin typeface="Arial Rounded MT Bold" panose="020F0704030504030204" pitchFamily="34" charset="0"/>
              </a:rPr>
              <a:t>remarked</a:t>
            </a:r>
          </a:p>
        </p:txBody>
      </p:sp>
      <p:pic>
        <p:nvPicPr>
          <p:cNvPr id="15" name="Picture 14">
            <a:extLst>
              <a:ext uri="{FF2B5EF4-FFF2-40B4-BE49-F238E27FC236}">
                <a16:creationId xmlns:a16="http://schemas.microsoft.com/office/drawing/2014/main" id="{BB568C96-31CB-47B3-9EAD-77632BD9693D}"/>
              </a:ext>
            </a:extLst>
          </p:cNvPr>
          <p:cNvPicPr>
            <a:picLocks noChangeAspect="1"/>
          </p:cNvPicPr>
          <p:nvPr/>
        </p:nvPicPr>
        <p:blipFill>
          <a:blip r:embed="rId2">
            <a:duotone>
              <a:schemeClr val="accent5">
                <a:shade val="45000"/>
                <a:satMod val="135000"/>
              </a:schemeClr>
              <a:prstClr val="white"/>
            </a:duotone>
          </a:blip>
          <a:stretch>
            <a:fillRect/>
          </a:stretch>
        </p:blipFill>
        <p:spPr>
          <a:xfrm>
            <a:off x="4594804" y="1169054"/>
            <a:ext cx="3900588" cy="2594344"/>
          </a:xfrm>
          <a:prstGeom prst="rect">
            <a:avLst/>
          </a:prstGeom>
        </p:spPr>
      </p:pic>
      <p:sp>
        <p:nvSpPr>
          <p:cNvPr id="16" name="TextBox 15">
            <a:extLst>
              <a:ext uri="{FF2B5EF4-FFF2-40B4-BE49-F238E27FC236}">
                <a16:creationId xmlns:a16="http://schemas.microsoft.com/office/drawing/2014/main" id="{BCF701FC-6CDF-4154-BCB4-EE19DA4BFE25}"/>
              </a:ext>
            </a:extLst>
          </p:cNvPr>
          <p:cNvSpPr txBox="1"/>
          <p:nvPr/>
        </p:nvSpPr>
        <p:spPr>
          <a:xfrm>
            <a:off x="2449250" y="3621256"/>
            <a:ext cx="1792798" cy="461665"/>
          </a:xfrm>
          <a:prstGeom prst="rect">
            <a:avLst/>
          </a:prstGeom>
          <a:noFill/>
        </p:spPr>
        <p:txBody>
          <a:bodyPr wrap="none" rtlCol="0">
            <a:spAutoFit/>
          </a:bodyPr>
          <a:lstStyle/>
          <a:p>
            <a:pPr algn="ctr"/>
            <a:r>
              <a:rPr lang="en-GB" sz="2400" b="1" dirty="0">
                <a:latin typeface="Arial Rounded MT Bold" panose="020F0704030504030204" pitchFamily="34" charset="0"/>
              </a:rPr>
              <a:t>interesting</a:t>
            </a:r>
          </a:p>
        </p:txBody>
      </p:sp>
      <p:cxnSp>
        <p:nvCxnSpPr>
          <p:cNvPr id="17" name="Straight Connector 16">
            <a:extLst>
              <a:ext uri="{FF2B5EF4-FFF2-40B4-BE49-F238E27FC236}">
                <a16:creationId xmlns:a16="http://schemas.microsoft.com/office/drawing/2014/main" id="{D48F9FD3-76D1-4AC4-9BC2-CC97F42E9385}"/>
              </a:ext>
            </a:extLst>
          </p:cNvPr>
          <p:cNvCxnSpPr>
            <a:cxnSpLocks/>
          </p:cNvCxnSpPr>
          <p:nvPr/>
        </p:nvCxnSpPr>
        <p:spPr>
          <a:xfrm flipH="1">
            <a:off x="3664551" y="3282973"/>
            <a:ext cx="1137587" cy="378282"/>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55186EB-3754-4FAA-8EA5-73B57EB7A16B}"/>
              </a:ext>
            </a:extLst>
          </p:cNvPr>
          <p:cNvSpPr txBox="1"/>
          <p:nvPr/>
        </p:nvSpPr>
        <p:spPr>
          <a:xfrm>
            <a:off x="5105879" y="1589063"/>
            <a:ext cx="2530548" cy="1754326"/>
          </a:xfrm>
          <a:prstGeom prst="rect">
            <a:avLst/>
          </a:prstGeom>
          <a:noFill/>
        </p:spPr>
        <p:txBody>
          <a:bodyPr wrap="square" rtlCol="0">
            <a:spAutoFit/>
          </a:bodyPr>
          <a:lstStyle/>
          <a:p>
            <a:pPr algn="ctr"/>
            <a:r>
              <a:rPr lang="en-GB" dirty="0">
                <a:latin typeface="Arial Rounded MT Bold" panose="020F0704030504030204" pitchFamily="34" charset="0"/>
              </a:rPr>
              <a:t>absorbing</a:t>
            </a:r>
          </a:p>
          <a:p>
            <a:pPr algn="ctr"/>
            <a:r>
              <a:rPr lang="en-GB" dirty="0">
                <a:latin typeface="Arial Rounded MT Bold" panose="020F0704030504030204" pitchFamily="34" charset="0"/>
              </a:rPr>
              <a:t>arresting</a:t>
            </a:r>
          </a:p>
          <a:p>
            <a:pPr algn="ctr"/>
            <a:r>
              <a:rPr lang="en-GB" dirty="0">
                <a:latin typeface="Arial Rounded MT Bold" panose="020F0704030504030204" pitchFamily="34" charset="0"/>
              </a:rPr>
              <a:t>fascinating</a:t>
            </a:r>
          </a:p>
          <a:p>
            <a:pPr algn="ctr"/>
            <a:r>
              <a:rPr lang="en-GB" dirty="0">
                <a:latin typeface="Arial Rounded MT Bold" panose="020F0704030504030204" pitchFamily="34" charset="0"/>
              </a:rPr>
              <a:t>captivating</a:t>
            </a:r>
          </a:p>
          <a:p>
            <a:pPr algn="ctr"/>
            <a:r>
              <a:rPr lang="en-GB" dirty="0">
                <a:latin typeface="Arial Rounded MT Bold" panose="020F0704030504030204" pitchFamily="34" charset="0"/>
              </a:rPr>
              <a:t>inspiring</a:t>
            </a:r>
          </a:p>
          <a:p>
            <a:pPr algn="ctr"/>
            <a:r>
              <a:rPr lang="en-GB" dirty="0">
                <a:latin typeface="Arial Rounded MT Bold" panose="020F0704030504030204" pitchFamily="34" charset="0"/>
              </a:rPr>
              <a:t>appealing</a:t>
            </a:r>
          </a:p>
        </p:txBody>
      </p:sp>
      <p:pic>
        <p:nvPicPr>
          <p:cNvPr id="19" name="Picture 18">
            <a:extLst>
              <a:ext uri="{FF2B5EF4-FFF2-40B4-BE49-F238E27FC236}">
                <a16:creationId xmlns:a16="http://schemas.microsoft.com/office/drawing/2014/main" id="{0F8652ED-2946-46BF-A9FD-CCA0236D4DA8}"/>
              </a:ext>
            </a:extLst>
          </p:cNvPr>
          <p:cNvPicPr>
            <a:picLocks noChangeAspect="1"/>
          </p:cNvPicPr>
          <p:nvPr/>
        </p:nvPicPr>
        <p:blipFill>
          <a:blip r:embed="rId2">
            <a:duotone>
              <a:schemeClr val="accent4">
                <a:shade val="45000"/>
                <a:satMod val="135000"/>
              </a:schemeClr>
              <a:prstClr val="white"/>
            </a:duotone>
          </a:blip>
          <a:stretch>
            <a:fillRect/>
          </a:stretch>
        </p:blipFill>
        <p:spPr>
          <a:xfrm>
            <a:off x="529857" y="4190370"/>
            <a:ext cx="3900588" cy="2594344"/>
          </a:xfrm>
          <a:prstGeom prst="rect">
            <a:avLst/>
          </a:prstGeom>
        </p:spPr>
      </p:pic>
      <p:sp>
        <p:nvSpPr>
          <p:cNvPr id="20" name="TextBox 19">
            <a:extLst>
              <a:ext uri="{FF2B5EF4-FFF2-40B4-BE49-F238E27FC236}">
                <a16:creationId xmlns:a16="http://schemas.microsoft.com/office/drawing/2014/main" id="{26F51AAB-A504-4203-B4DA-496FD9FA169F}"/>
              </a:ext>
            </a:extLst>
          </p:cNvPr>
          <p:cNvSpPr txBox="1"/>
          <p:nvPr/>
        </p:nvSpPr>
        <p:spPr>
          <a:xfrm>
            <a:off x="95994" y="3661255"/>
            <a:ext cx="1159293" cy="461665"/>
          </a:xfrm>
          <a:prstGeom prst="rect">
            <a:avLst/>
          </a:prstGeom>
          <a:noFill/>
        </p:spPr>
        <p:txBody>
          <a:bodyPr wrap="none" rtlCol="0">
            <a:spAutoFit/>
          </a:bodyPr>
          <a:lstStyle/>
          <a:p>
            <a:pPr algn="ctr"/>
            <a:r>
              <a:rPr lang="en-GB" sz="2400" b="1" dirty="0">
                <a:latin typeface="Arial Rounded MT Bold" panose="020F0704030504030204" pitchFamily="34" charset="0"/>
              </a:rPr>
              <a:t>boring</a:t>
            </a:r>
          </a:p>
        </p:txBody>
      </p:sp>
      <p:cxnSp>
        <p:nvCxnSpPr>
          <p:cNvPr id="21" name="Straight Connector 20">
            <a:extLst>
              <a:ext uri="{FF2B5EF4-FFF2-40B4-BE49-F238E27FC236}">
                <a16:creationId xmlns:a16="http://schemas.microsoft.com/office/drawing/2014/main" id="{B69F48A8-9762-4EE4-98EA-45E7DED88036}"/>
              </a:ext>
            </a:extLst>
          </p:cNvPr>
          <p:cNvCxnSpPr>
            <a:cxnSpLocks/>
          </p:cNvCxnSpPr>
          <p:nvPr/>
        </p:nvCxnSpPr>
        <p:spPr>
          <a:xfrm>
            <a:off x="675640" y="4201548"/>
            <a:ext cx="229763" cy="53073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E6FCCDA-770A-4209-A8EA-FCBA569DACE1}"/>
              </a:ext>
            </a:extLst>
          </p:cNvPr>
          <p:cNvSpPr txBox="1"/>
          <p:nvPr/>
        </p:nvSpPr>
        <p:spPr>
          <a:xfrm>
            <a:off x="1134003" y="4619916"/>
            <a:ext cx="2530548" cy="1754326"/>
          </a:xfrm>
          <a:prstGeom prst="rect">
            <a:avLst/>
          </a:prstGeom>
          <a:noFill/>
        </p:spPr>
        <p:txBody>
          <a:bodyPr wrap="square" rtlCol="0">
            <a:spAutoFit/>
          </a:bodyPr>
          <a:lstStyle/>
          <a:p>
            <a:pPr algn="ctr"/>
            <a:r>
              <a:rPr lang="en-GB" dirty="0">
                <a:latin typeface="Arial Rounded MT Bold" panose="020F0704030504030204" pitchFamily="34" charset="0"/>
              </a:rPr>
              <a:t>dull</a:t>
            </a:r>
          </a:p>
          <a:p>
            <a:pPr algn="ctr"/>
            <a:r>
              <a:rPr lang="en-GB" dirty="0">
                <a:latin typeface="Arial Rounded MT Bold" panose="020F0704030504030204" pitchFamily="34" charset="0"/>
              </a:rPr>
              <a:t>monotonous </a:t>
            </a:r>
          </a:p>
          <a:p>
            <a:pPr algn="ctr"/>
            <a:r>
              <a:rPr lang="en-GB" dirty="0">
                <a:latin typeface="Arial Rounded MT Bold" panose="020F0704030504030204" pitchFamily="34" charset="0"/>
              </a:rPr>
              <a:t>mundane</a:t>
            </a:r>
          </a:p>
          <a:p>
            <a:pPr algn="ctr"/>
            <a:r>
              <a:rPr lang="en-GB" dirty="0">
                <a:latin typeface="Arial Rounded MT Bold" panose="020F0704030504030204" pitchFamily="34" charset="0"/>
              </a:rPr>
              <a:t>tiresome</a:t>
            </a:r>
          </a:p>
          <a:p>
            <a:pPr algn="ctr"/>
            <a:r>
              <a:rPr lang="en-GB" dirty="0">
                <a:latin typeface="Arial Rounded MT Bold" panose="020F0704030504030204" pitchFamily="34" charset="0"/>
              </a:rPr>
              <a:t>tedious</a:t>
            </a:r>
          </a:p>
          <a:p>
            <a:pPr algn="ctr"/>
            <a:r>
              <a:rPr lang="en-GB" dirty="0">
                <a:latin typeface="Arial Rounded MT Bold" panose="020F0704030504030204" pitchFamily="34" charset="0"/>
              </a:rPr>
              <a:t>lacklustre</a:t>
            </a:r>
          </a:p>
        </p:txBody>
      </p:sp>
      <p:pic>
        <p:nvPicPr>
          <p:cNvPr id="23" name="Picture 22">
            <a:extLst>
              <a:ext uri="{FF2B5EF4-FFF2-40B4-BE49-F238E27FC236}">
                <a16:creationId xmlns:a16="http://schemas.microsoft.com/office/drawing/2014/main" id="{A64F37CE-D76E-4222-A0A3-8C611BB95117}"/>
              </a:ext>
            </a:extLst>
          </p:cNvPr>
          <p:cNvPicPr>
            <a:picLocks noChangeAspect="1"/>
          </p:cNvPicPr>
          <p:nvPr/>
        </p:nvPicPr>
        <p:blipFill>
          <a:blip r:embed="rId2">
            <a:duotone>
              <a:schemeClr val="accent3">
                <a:shade val="45000"/>
                <a:satMod val="135000"/>
              </a:schemeClr>
              <a:prstClr val="white"/>
            </a:duotone>
          </a:blip>
          <a:stretch>
            <a:fillRect/>
          </a:stretch>
        </p:blipFill>
        <p:spPr>
          <a:xfrm>
            <a:off x="4882898" y="4201548"/>
            <a:ext cx="3900588" cy="2594344"/>
          </a:xfrm>
          <a:prstGeom prst="rect">
            <a:avLst/>
          </a:prstGeom>
        </p:spPr>
      </p:pic>
      <p:sp>
        <p:nvSpPr>
          <p:cNvPr id="24" name="TextBox 23">
            <a:extLst>
              <a:ext uri="{FF2B5EF4-FFF2-40B4-BE49-F238E27FC236}">
                <a16:creationId xmlns:a16="http://schemas.microsoft.com/office/drawing/2014/main" id="{D3EE829E-F457-4D98-AEF0-C922AFA4CDC6}"/>
              </a:ext>
            </a:extLst>
          </p:cNvPr>
          <p:cNvSpPr txBox="1"/>
          <p:nvPr/>
        </p:nvSpPr>
        <p:spPr>
          <a:xfrm>
            <a:off x="4584360" y="3661255"/>
            <a:ext cx="1043042" cy="461665"/>
          </a:xfrm>
          <a:prstGeom prst="rect">
            <a:avLst/>
          </a:prstGeom>
          <a:noFill/>
        </p:spPr>
        <p:txBody>
          <a:bodyPr wrap="none" rtlCol="0">
            <a:spAutoFit/>
          </a:bodyPr>
          <a:lstStyle/>
          <a:p>
            <a:pPr algn="ctr"/>
            <a:r>
              <a:rPr lang="en-GB" sz="2400" b="1" dirty="0">
                <a:latin typeface="Arial Rounded MT Bold" panose="020F0704030504030204" pitchFamily="34" charset="0"/>
              </a:rPr>
              <a:t>angry</a:t>
            </a:r>
          </a:p>
        </p:txBody>
      </p:sp>
      <p:cxnSp>
        <p:nvCxnSpPr>
          <p:cNvPr id="25" name="Straight Connector 24">
            <a:extLst>
              <a:ext uri="{FF2B5EF4-FFF2-40B4-BE49-F238E27FC236}">
                <a16:creationId xmlns:a16="http://schemas.microsoft.com/office/drawing/2014/main" id="{6760674C-6483-4862-A135-FA2E9D8D210E}"/>
              </a:ext>
            </a:extLst>
          </p:cNvPr>
          <p:cNvCxnSpPr>
            <a:cxnSpLocks/>
          </p:cNvCxnSpPr>
          <p:nvPr/>
        </p:nvCxnSpPr>
        <p:spPr>
          <a:xfrm>
            <a:off x="5105879" y="4201548"/>
            <a:ext cx="229763" cy="53073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C288855-0200-4279-BA9C-8A9B9ACBC0B4}"/>
              </a:ext>
            </a:extLst>
          </p:cNvPr>
          <p:cNvSpPr txBox="1"/>
          <p:nvPr/>
        </p:nvSpPr>
        <p:spPr>
          <a:xfrm>
            <a:off x="3928222" y="999461"/>
            <a:ext cx="809837" cy="461665"/>
          </a:xfrm>
          <a:prstGeom prst="rect">
            <a:avLst/>
          </a:prstGeom>
          <a:noFill/>
        </p:spPr>
        <p:txBody>
          <a:bodyPr wrap="none" rtlCol="0">
            <a:spAutoFit/>
          </a:bodyPr>
          <a:lstStyle/>
          <a:p>
            <a:pPr algn="ctr"/>
            <a:r>
              <a:rPr lang="en-GB" sz="2400" b="1" dirty="0">
                <a:latin typeface="Arial Rounded MT Bold" panose="020F0704030504030204" pitchFamily="34" charset="0"/>
              </a:rPr>
              <a:t>said</a:t>
            </a:r>
          </a:p>
        </p:txBody>
      </p:sp>
      <p:sp>
        <p:nvSpPr>
          <p:cNvPr id="26" name="TextBox 25">
            <a:extLst>
              <a:ext uri="{FF2B5EF4-FFF2-40B4-BE49-F238E27FC236}">
                <a16:creationId xmlns:a16="http://schemas.microsoft.com/office/drawing/2014/main" id="{D32D9250-D9EC-4300-8059-C6C61F1EE3FD}"/>
              </a:ext>
            </a:extLst>
          </p:cNvPr>
          <p:cNvSpPr txBox="1"/>
          <p:nvPr/>
        </p:nvSpPr>
        <p:spPr>
          <a:xfrm>
            <a:off x="5014767" y="4800326"/>
            <a:ext cx="3480625" cy="1754326"/>
          </a:xfrm>
          <a:prstGeom prst="rect">
            <a:avLst/>
          </a:prstGeom>
          <a:noFill/>
        </p:spPr>
        <p:txBody>
          <a:bodyPr wrap="square" rtlCol="0">
            <a:spAutoFit/>
          </a:bodyPr>
          <a:lstStyle/>
          <a:p>
            <a:pPr algn="ctr"/>
            <a:r>
              <a:rPr lang="en-GB" dirty="0">
                <a:latin typeface="Arial Rounded MT Bold" panose="020F0704030504030204" pitchFamily="34" charset="0"/>
              </a:rPr>
              <a:t>annoyed   livid</a:t>
            </a:r>
          </a:p>
          <a:p>
            <a:pPr algn="ctr"/>
            <a:r>
              <a:rPr lang="en-GB" dirty="0">
                <a:latin typeface="Arial Rounded MT Bold" panose="020F0704030504030204" pitchFamily="34" charset="0"/>
              </a:rPr>
              <a:t>furious  irate</a:t>
            </a:r>
          </a:p>
          <a:p>
            <a:pPr algn="ctr"/>
            <a:r>
              <a:rPr lang="en-GB" dirty="0">
                <a:latin typeface="Arial Rounded MT Bold" panose="020F0704030504030204" pitchFamily="34" charset="0"/>
              </a:rPr>
              <a:t>incensed   fuming</a:t>
            </a:r>
          </a:p>
          <a:p>
            <a:pPr algn="ctr"/>
            <a:r>
              <a:rPr lang="en-GB" dirty="0">
                <a:latin typeface="Arial Rounded MT Bold" panose="020F0704030504030204" pitchFamily="34" charset="0"/>
              </a:rPr>
              <a:t>infuriated</a:t>
            </a:r>
          </a:p>
          <a:p>
            <a:pPr algn="ctr"/>
            <a:r>
              <a:rPr lang="en-GB" dirty="0">
                <a:latin typeface="Arial Rounded MT Bold" panose="020F0704030504030204" pitchFamily="34" charset="0"/>
              </a:rPr>
              <a:t>wrathful  enraged  </a:t>
            </a:r>
          </a:p>
          <a:p>
            <a:pPr algn="ctr"/>
            <a:endParaRPr lang="en-GB" dirty="0">
              <a:latin typeface="Arial Rounded MT Bold" panose="020F0704030504030204" pitchFamily="34" charset="0"/>
            </a:endParaRPr>
          </a:p>
        </p:txBody>
      </p:sp>
    </p:spTree>
    <p:extLst>
      <p:ext uri="{BB962C8B-B14F-4D97-AF65-F5344CB8AC3E}">
        <p14:creationId xmlns:p14="http://schemas.microsoft.com/office/powerpoint/2010/main" val="1389434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67515" y="160257"/>
            <a:ext cx="8678522" cy="1105017"/>
          </a:xfrm>
          <a:prstGeom prst="round2DiagRect">
            <a:avLst>
              <a:gd name="adj1" fmla="val 11655"/>
              <a:gd name="adj2" fmla="val 0"/>
            </a:avLst>
          </a:prstGeom>
          <a:ln w="38100">
            <a:solidFill>
              <a:schemeClr val="tx2"/>
            </a:solidFill>
          </a:ln>
        </p:spPr>
        <p:style>
          <a:lnRef idx="2">
            <a:schemeClr val="accent5"/>
          </a:lnRef>
          <a:fillRef idx="1">
            <a:schemeClr val="lt1"/>
          </a:fillRef>
          <a:effectRef idx="0">
            <a:schemeClr val="accent5"/>
          </a:effectRef>
          <a:fontRef idx="minor">
            <a:schemeClr val="dk1"/>
          </a:fontRef>
        </p:style>
        <p:txBody>
          <a:bodyPr rtlCol="0" anchor="ctr"/>
          <a:lstStyle/>
          <a:p>
            <a:r>
              <a:rPr lang="en-GB" altLang="en-US" sz="3200" b="1" dirty="0">
                <a:solidFill>
                  <a:schemeClr val="tx1"/>
                </a:solidFill>
              </a:rPr>
              <a:t>Task One – Matching game</a:t>
            </a:r>
          </a:p>
          <a:p>
            <a:r>
              <a:rPr lang="en-GB" altLang="en-US" sz="3200" dirty="0">
                <a:solidFill>
                  <a:schemeClr val="tx1"/>
                </a:solidFill>
              </a:rPr>
              <a:t>Match the synonyms.</a:t>
            </a:r>
          </a:p>
        </p:txBody>
      </p:sp>
      <p:sp>
        <p:nvSpPr>
          <p:cNvPr id="2" name="TextBox 1">
            <a:extLst>
              <a:ext uri="{FF2B5EF4-FFF2-40B4-BE49-F238E27FC236}">
                <a16:creationId xmlns:a16="http://schemas.microsoft.com/office/drawing/2014/main" id="{BF57AA91-7529-410C-AD6F-60A32C49A546}"/>
              </a:ext>
            </a:extLst>
          </p:cNvPr>
          <p:cNvSpPr txBox="1"/>
          <p:nvPr/>
        </p:nvSpPr>
        <p:spPr>
          <a:xfrm>
            <a:off x="1084522" y="1733107"/>
            <a:ext cx="1998920" cy="3970318"/>
          </a:xfrm>
          <a:prstGeom prst="rect">
            <a:avLst/>
          </a:prstGeom>
          <a:noFill/>
        </p:spPr>
        <p:txBody>
          <a:bodyPr wrap="square" rtlCol="0">
            <a:spAutoFit/>
          </a:bodyPr>
          <a:lstStyle/>
          <a:p>
            <a:r>
              <a:rPr lang="en-GB" sz="2800" dirty="0">
                <a:latin typeface="Arial Rounded MT Bold" panose="020F0704030504030204" pitchFamily="34" charset="0"/>
              </a:rPr>
              <a:t>meagre</a:t>
            </a:r>
          </a:p>
          <a:p>
            <a:r>
              <a:rPr lang="en-GB" sz="2800" dirty="0">
                <a:latin typeface="Arial Rounded MT Bold" panose="020F0704030504030204" pitchFamily="34" charset="0"/>
              </a:rPr>
              <a:t>tranquil</a:t>
            </a:r>
          </a:p>
          <a:p>
            <a:r>
              <a:rPr lang="en-GB" sz="2800" dirty="0">
                <a:latin typeface="Arial Rounded MT Bold" panose="020F0704030504030204" pitchFamily="34" charset="0"/>
              </a:rPr>
              <a:t>yearly</a:t>
            </a:r>
          </a:p>
          <a:p>
            <a:r>
              <a:rPr lang="en-GB" sz="2800" dirty="0">
                <a:latin typeface="Arial Rounded MT Bold" panose="020F0704030504030204" pitchFamily="34" charset="0"/>
              </a:rPr>
              <a:t>robust</a:t>
            </a:r>
          </a:p>
          <a:p>
            <a:r>
              <a:rPr lang="en-GB" sz="2800" dirty="0">
                <a:latin typeface="Arial Rounded MT Bold" panose="020F0704030504030204" pitchFamily="34" charset="0"/>
              </a:rPr>
              <a:t>agile</a:t>
            </a:r>
          </a:p>
          <a:p>
            <a:r>
              <a:rPr lang="en-GB" sz="2800" dirty="0">
                <a:latin typeface="Arial Rounded MT Bold" panose="020F0704030504030204" pitchFamily="34" charset="0"/>
              </a:rPr>
              <a:t>persuade</a:t>
            </a:r>
          </a:p>
          <a:p>
            <a:r>
              <a:rPr lang="en-GB" sz="2800" dirty="0">
                <a:latin typeface="Arial Rounded MT Bold" panose="020F0704030504030204" pitchFamily="34" charset="0"/>
              </a:rPr>
              <a:t>insolent</a:t>
            </a:r>
          </a:p>
          <a:p>
            <a:r>
              <a:rPr lang="en-GB" sz="2800" dirty="0">
                <a:latin typeface="Arial Rounded MT Bold" panose="020F0704030504030204" pitchFamily="34" charset="0"/>
              </a:rPr>
              <a:t>lament</a:t>
            </a:r>
          </a:p>
          <a:p>
            <a:r>
              <a:rPr lang="en-GB" sz="2800" dirty="0">
                <a:latin typeface="Arial Rounded MT Bold" panose="020F0704030504030204" pitchFamily="34" charset="0"/>
              </a:rPr>
              <a:t>malady</a:t>
            </a:r>
          </a:p>
        </p:txBody>
      </p:sp>
      <p:sp>
        <p:nvSpPr>
          <p:cNvPr id="6" name="TextBox 5">
            <a:extLst>
              <a:ext uri="{FF2B5EF4-FFF2-40B4-BE49-F238E27FC236}">
                <a16:creationId xmlns:a16="http://schemas.microsoft.com/office/drawing/2014/main" id="{90EF19EB-6F54-4801-8AE5-5707E0E07045}"/>
              </a:ext>
            </a:extLst>
          </p:cNvPr>
          <p:cNvSpPr txBox="1"/>
          <p:nvPr/>
        </p:nvSpPr>
        <p:spPr>
          <a:xfrm>
            <a:off x="5606904" y="1733107"/>
            <a:ext cx="1998920" cy="4401205"/>
          </a:xfrm>
          <a:prstGeom prst="rect">
            <a:avLst/>
          </a:prstGeom>
          <a:noFill/>
        </p:spPr>
        <p:txBody>
          <a:bodyPr wrap="square" rtlCol="0">
            <a:spAutoFit/>
          </a:bodyPr>
          <a:lstStyle/>
          <a:p>
            <a:pPr algn="r"/>
            <a:r>
              <a:rPr lang="en-GB" sz="2800" dirty="0">
                <a:latin typeface="Arial Rounded MT Bold" panose="020F0704030504030204" pitchFamily="34" charset="0"/>
              </a:rPr>
              <a:t>peaceful</a:t>
            </a:r>
          </a:p>
          <a:p>
            <a:pPr algn="r"/>
            <a:r>
              <a:rPr lang="en-GB" sz="2800" dirty="0">
                <a:latin typeface="Arial Rounded MT Bold" panose="020F0704030504030204" pitchFamily="34" charset="0"/>
              </a:rPr>
              <a:t>disease</a:t>
            </a:r>
          </a:p>
          <a:p>
            <a:pPr algn="r"/>
            <a:r>
              <a:rPr lang="en-GB" sz="2800" dirty="0">
                <a:latin typeface="Arial Rounded MT Bold" panose="020F0704030504030204" pitchFamily="34" charset="0"/>
              </a:rPr>
              <a:t>rude</a:t>
            </a:r>
          </a:p>
          <a:p>
            <a:pPr algn="r"/>
            <a:r>
              <a:rPr lang="en-GB" sz="2800" dirty="0">
                <a:latin typeface="Arial Rounded MT Bold" panose="020F0704030504030204" pitchFamily="34" charset="0"/>
              </a:rPr>
              <a:t>nimble</a:t>
            </a:r>
          </a:p>
          <a:p>
            <a:pPr algn="r"/>
            <a:r>
              <a:rPr lang="en-GB" sz="2800" dirty="0">
                <a:latin typeface="Arial Rounded MT Bold" panose="020F0704030504030204" pitchFamily="34" charset="0"/>
              </a:rPr>
              <a:t>annually</a:t>
            </a:r>
          </a:p>
          <a:p>
            <a:pPr algn="r"/>
            <a:r>
              <a:rPr lang="en-GB" sz="2800" dirty="0">
                <a:latin typeface="Arial Rounded MT Bold" panose="020F0704030504030204" pitchFamily="34" charset="0"/>
              </a:rPr>
              <a:t>scanty</a:t>
            </a:r>
          </a:p>
          <a:p>
            <a:pPr algn="r"/>
            <a:r>
              <a:rPr lang="en-GB" sz="2800" dirty="0">
                <a:latin typeface="Arial Rounded MT Bold" panose="020F0704030504030204" pitchFamily="34" charset="0"/>
              </a:rPr>
              <a:t>grieve</a:t>
            </a:r>
          </a:p>
          <a:p>
            <a:pPr algn="r"/>
            <a:r>
              <a:rPr lang="en-GB" sz="2800" dirty="0">
                <a:latin typeface="Arial Rounded MT Bold" panose="020F0704030504030204" pitchFamily="34" charset="0"/>
              </a:rPr>
              <a:t>coax</a:t>
            </a:r>
          </a:p>
          <a:p>
            <a:pPr algn="r"/>
            <a:r>
              <a:rPr lang="en-GB" sz="2800" dirty="0">
                <a:latin typeface="Arial Rounded MT Bold" panose="020F0704030504030204" pitchFamily="34" charset="0"/>
              </a:rPr>
              <a:t>strong</a:t>
            </a:r>
          </a:p>
          <a:p>
            <a:pPr algn="r"/>
            <a:endParaRPr lang="en-GB" sz="2800" dirty="0">
              <a:latin typeface="Arial Rounded MT Bold" panose="020F0704030504030204" pitchFamily="34" charset="0"/>
            </a:endParaRPr>
          </a:p>
        </p:txBody>
      </p:sp>
    </p:spTree>
    <p:extLst>
      <p:ext uri="{BB962C8B-B14F-4D97-AF65-F5344CB8AC3E}">
        <p14:creationId xmlns:p14="http://schemas.microsoft.com/office/powerpoint/2010/main" val="3135962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67515" y="160257"/>
            <a:ext cx="8678522" cy="6400031"/>
          </a:xfrm>
          <a:prstGeom prst="round2DiagRect">
            <a:avLst>
              <a:gd name="adj1" fmla="val 11655"/>
              <a:gd name="adj2" fmla="val 0"/>
            </a:avLst>
          </a:prstGeom>
          <a:ln w="38100">
            <a:solidFill>
              <a:schemeClr val="tx2"/>
            </a:solidFill>
          </a:ln>
        </p:spPr>
        <p:style>
          <a:lnRef idx="2">
            <a:schemeClr val="accent5"/>
          </a:lnRef>
          <a:fillRef idx="1">
            <a:schemeClr val="lt1"/>
          </a:fillRef>
          <a:effectRef idx="0">
            <a:schemeClr val="accent5"/>
          </a:effectRef>
          <a:fontRef idx="minor">
            <a:schemeClr val="dk1"/>
          </a:fontRef>
        </p:style>
        <p:txBody>
          <a:bodyPr rtlCol="0" anchor="ctr"/>
          <a:lstStyle/>
          <a:p>
            <a:r>
              <a:rPr lang="en-GB" altLang="en-US" sz="2800" b="1" dirty="0">
                <a:solidFill>
                  <a:schemeClr val="tx1"/>
                </a:solidFill>
              </a:rPr>
              <a:t>Task Two – Challenge </a:t>
            </a:r>
          </a:p>
          <a:p>
            <a:r>
              <a:rPr lang="en-GB" altLang="en-US" sz="2800" dirty="0">
                <a:solidFill>
                  <a:schemeClr val="tx1"/>
                </a:solidFill>
              </a:rPr>
              <a:t>Place the words in their proper positions in the sentence. Be careful of their meanings.</a:t>
            </a:r>
          </a:p>
          <a:p>
            <a:endParaRPr lang="en-GB" altLang="en-US" sz="1200" dirty="0">
              <a:solidFill>
                <a:schemeClr val="tx1"/>
              </a:solidFill>
            </a:endParaRPr>
          </a:p>
          <a:p>
            <a:pPr marL="514350" indent="-514350">
              <a:buAutoNum type="arabicPeriod"/>
            </a:pPr>
            <a:r>
              <a:rPr lang="en-GB" altLang="en-US" sz="2800" dirty="0">
                <a:solidFill>
                  <a:schemeClr val="tx1"/>
                </a:solidFill>
              </a:rPr>
              <a:t>(handsome – pretty)</a:t>
            </a:r>
          </a:p>
          <a:p>
            <a:r>
              <a:rPr lang="en-GB" altLang="en-US" sz="2800" dirty="0">
                <a:solidFill>
                  <a:schemeClr val="tx1"/>
                </a:solidFill>
              </a:rPr>
              <a:t>The _____ girl admired the ______ portrait.</a:t>
            </a:r>
          </a:p>
          <a:p>
            <a:pPr marL="514350" indent="-514350">
              <a:buAutoNum type="arabicPeriod" startAt="2"/>
            </a:pPr>
            <a:r>
              <a:rPr lang="en-GB" altLang="en-US" sz="2800" dirty="0">
                <a:solidFill>
                  <a:schemeClr val="tx1"/>
                </a:solidFill>
              </a:rPr>
              <a:t>(hot – sultry)</a:t>
            </a:r>
          </a:p>
          <a:p>
            <a:r>
              <a:rPr lang="en-GB" altLang="en-US" sz="2800" dirty="0">
                <a:solidFill>
                  <a:schemeClr val="tx1"/>
                </a:solidFill>
              </a:rPr>
              <a:t>On a ______ day don’t drink ______ liquids.</a:t>
            </a:r>
          </a:p>
          <a:p>
            <a:r>
              <a:rPr lang="en-GB" altLang="en-US" sz="2800" dirty="0">
                <a:solidFill>
                  <a:schemeClr val="tx1"/>
                </a:solidFill>
              </a:rPr>
              <a:t>3. (antique – old)</a:t>
            </a:r>
          </a:p>
          <a:p>
            <a:r>
              <a:rPr lang="en-GB" altLang="en-US" sz="2800" dirty="0">
                <a:solidFill>
                  <a:schemeClr val="tx1"/>
                </a:solidFill>
              </a:rPr>
              <a:t>The _______ man was fond of ______ furniture.</a:t>
            </a:r>
          </a:p>
          <a:p>
            <a:r>
              <a:rPr lang="en-GB" altLang="en-US" sz="2800" dirty="0">
                <a:solidFill>
                  <a:schemeClr val="tx1"/>
                </a:solidFill>
              </a:rPr>
              <a:t>4. (loving – tender) </a:t>
            </a:r>
          </a:p>
          <a:p>
            <a:r>
              <a:rPr lang="en-GB" altLang="en-US" sz="2800" dirty="0">
                <a:solidFill>
                  <a:schemeClr val="tx1"/>
                </a:solidFill>
              </a:rPr>
              <a:t>Her _______ hands had prepared a _______ chicken.</a:t>
            </a:r>
          </a:p>
          <a:p>
            <a:r>
              <a:rPr lang="en-GB" altLang="en-US" sz="2800" dirty="0">
                <a:solidFill>
                  <a:schemeClr val="tx1"/>
                </a:solidFill>
              </a:rPr>
              <a:t>5. (sad – dull)</a:t>
            </a:r>
          </a:p>
          <a:p>
            <a:r>
              <a:rPr lang="en-GB" altLang="en-US" sz="2800" dirty="0">
                <a:solidFill>
                  <a:schemeClr val="tx1"/>
                </a:solidFill>
              </a:rPr>
              <a:t>The day was ______ and we felt quite ______.</a:t>
            </a:r>
          </a:p>
          <a:p>
            <a:endParaRPr lang="en-GB" altLang="en-US" sz="2800" dirty="0">
              <a:solidFill>
                <a:schemeClr val="tx1"/>
              </a:solidFill>
            </a:endParaRPr>
          </a:p>
        </p:txBody>
      </p:sp>
    </p:spTree>
    <p:extLst>
      <p:ext uri="{BB962C8B-B14F-4D97-AF65-F5344CB8AC3E}">
        <p14:creationId xmlns:p14="http://schemas.microsoft.com/office/powerpoint/2010/main" val="3129175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B257D9-A334-43BD-8A02-9F123D3D60D6}"/>
              </a:ext>
            </a:extLst>
          </p:cNvPr>
          <p:cNvPicPr>
            <a:picLocks noChangeAspect="1"/>
          </p:cNvPicPr>
          <p:nvPr/>
        </p:nvPicPr>
        <p:blipFill>
          <a:blip r:embed="rId2"/>
          <a:stretch>
            <a:fillRect/>
          </a:stretch>
        </p:blipFill>
        <p:spPr>
          <a:xfrm>
            <a:off x="395926" y="2511065"/>
            <a:ext cx="8399282" cy="4724596"/>
          </a:xfrm>
          <a:prstGeom prst="rect">
            <a:avLst/>
          </a:prstGeom>
        </p:spPr>
      </p:pic>
      <p:sp>
        <p:nvSpPr>
          <p:cNvPr id="5" name="Round Diagonal Corner Rectangle 4"/>
          <p:cNvSpPr/>
          <p:nvPr/>
        </p:nvSpPr>
        <p:spPr>
          <a:xfrm>
            <a:off x="267515" y="160257"/>
            <a:ext cx="8678522" cy="2686638"/>
          </a:xfrm>
          <a:prstGeom prst="round2DiagRect">
            <a:avLst>
              <a:gd name="adj1" fmla="val 11655"/>
              <a:gd name="adj2" fmla="val 0"/>
            </a:avLst>
          </a:prstGeom>
          <a:ln w="38100">
            <a:solidFill>
              <a:schemeClr val="tx2"/>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altLang="en-US" sz="3200" dirty="0">
                <a:solidFill>
                  <a:schemeClr val="tx1"/>
                </a:solidFill>
              </a:rPr>
              <a:t>To understand the English language better, to build your vocabulary, to support your spelling, </a:t>
            </a:r>
            <a:r>
              <a:rPr lang="en-GB" altLang="en-US" sz="3200" b="1" dirty="0">
                <a:solidFill>
                  <a:schemeClr val="tx1"/>
                </a:solidFill>
              </a:rPr>
              <a:t>AND</a:t>
            </a:r>
            <a:r>
              <a:rPr lang="en-GB" altLang="en-US" sz="3200" dirty="0">
                <a:solidFill>
                  <a:schemeClr val="tx1"/>
                </a:solidFill>
              </a:rPr>
              <a:t> to help you work out the meaning of words, it is important to have an understanding of </a:t>
            </a:r>
            <a:r>
              <a:rPr lang="en-GB" altLang="en-US" sz="3200" b="1" dirty="0">
                <a:solidFill>
                  <a:schemeClr val="tx1"/>
                </a:solidFill>
              </a:rPr>
              <a:t>prefixes and suffixes.</a:t>
            </a:r>
          </a:p>
        </p:txBody>
      </p:sp>
    </p:spTree>
    <p:extLst>
      <p:ext uri="{BB962C8B-B14F-4D97-AF65-F5344CB8AC3E}">
        <p14:creationId xmlns:p14="http://schemas.microsoft.com/office/powerpoint/2010/main" val="13105499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67515" y="160257"/>
            <a:ext cx="8678522" cy="6410664"/>
          </a:xfrm>
          <a:prstGeom prst="round2DiagRect">
            <a:avLst>
              <a:gd name="adj1" fmla="val 11655"/>
              <a:gd name="adj2" fmla="val 0"/>
            </a:avLst>
          </a:prstGeom>
          <a:ln w="38100">
            <a:solidFill>
              <a:schemeClr val="tx2"/>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altLang="en-US" sz="3200" b="1" dirty="0">
                <a:solidFill>
                  <a:schemeClr val="tx1"/>
                </a:solidFill>
              </a:rPr>
              <a:t>An antonym is a word that means the opposite of another word.</a:t>
            </a:r>
          </a:p>
          <a:p>
            <a:pPr algn="ctr"/>
            <a:endParaRPr lang="en-GB" altLang="en-US" sz="3200" dirty="0">
              <a:solidFill>
                <a:schemeClr val="tx1"/>
              </a:solidFill>
            </a:endParaRPr>
          </a:p>
          <a:p>
            <a:pPr algn="ctr"/>
            <a:endParaRPr lang="en-GB" altLang="en-US" sz="3200" b="1" dirty="0">
              <a:solidFill>
                <a:schemeClr val="tx1"/>
              </a:solidFill>
            </a:endParaRPr>
          </a:p>
          <a:p>
            <a:pPr algn="ctr"/>
            <a:endParaRPr lang="en-GB" altLang="en-US" sz="3200" b="1" dirty="0">
              <a:solidFill>
                <a:schemeClr val="tx1"/>
              </a:solidFill>
            </a:endParaRPr>
          </a:p>
          <a:p>
            <a:pPr algn="ctr"/>
            <a:endParaRPr lang="en-GB" altLang="en-US" sz="3200" b="1" dirty="0">
              <a:solidFill>
                <a:schemeClr val="tx1"/>
              </a:solidFill>
            </a:endParaRPr>
          </a:p>
          <a:p>
            <a:pPr algn="ctr"/>
            <a:endParaRPr lang="en-GB" altLang="en-US" sz="3200" b="1" dirty="0">
              <a:solidFill>
                <a:schemeClr val="tx1"/>
              </a:solidFill>
            </a:endParaRPr>
          </a:p>
        </p:txBody>
      </p:sp>
      <p:pic>
        <p:nvPicPr>
          <p:cNvPr id="4" name="Picture 3">
            <a:extLst>
              <a:ext uri="{FF2B5EF4-FFF2-40B4-BE49-F238E27FC236}">
                <a16:creationId xmlns:a16="http://schemas.microsoft.com/office/drawing/2014/main" id="{417045EE-A0E6-41D4-BE3F-6AC31818B23B}"/>
              </a:ext>
            </a:extLst>
          </p:cNvPr>
          <p:cNvPicPr>
            <a:picLocks noChangeAspect="1"/>
          </p:cNvPicPr>
          <p:nvPr/>
        </p:nvPicPr>
        <p:blipFill>
          <a:blip r:embed="rId2"/>
          <a:stretch>
            <a:fillRect/>
          </a:stretch>
        </p:blipFill>
        <p:spPr>
          <a:xfrm>
            <a:off x="2547952" y="3285619"/>
            <a:ext cx="4048095" cy="1243692"/>
          </a:xfrm>
          <a:prstGeom prst="rect">
            <a:avLst/>
          </a:prstGeom>
        </p:spPr>
      </p:pic>
    </p:spTree>
    <p:extLst>
      <p:ext uri="{BB962C8B-B14F-4D97-AF65-F5344CB8AC3E}">
        <p14:creationId xmlns:p14="http://schemas.microsoft.com/office/powerpoint/2010/main" val="22103270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67515" y="160257"/>
            <a:ext cx="8678522" cy="6187380"/>
          </a:xfrm>
          <a:prstGeom prst="round2DiagRect">
            <a:avLst>
              <a:gd name="adj1" fmla="val 11655"/>
              <a:gd name="adj2" fmla="val 0"/>
            </a:avLst>
          </a:prstGeom>
          <a:ln w="38100">
            <a:solidFill>
              <a:schemeClr val="tx2"/>
            </a:solidFill>
          </a:ln>
        </p:spPr>
        <p:style>
          <a:lnRef idx="2">
            <a:schemeClr val="accent5"/>
          </a:lnRef>
          <a:fillRef idx="1">
            <a:schemeClr val="lt1"/>
          </a:fillRef>
          <a:effectRef idx="0">
            <a:schemeClr val="accent5"/>
          </a:effectRef>
          <a:fontRef idx="minor">
            <a:schemeClr val="dk1"/>
          </a:fontRef>
        </p:style>
        <p:txBody>
          <a:bodyPr rtlCol="0" anchor="ctr"/>
          <a:lstStyle/>
          <a:p>
            <a:r>
              <a:rPr lang="en-GB" altLang="en-US" sz="3200" b="1" dirty="0">
                <a:solidFill>
                  <a:schemeClr val="tx1"/>
                </a:solidFill>
              </a:rPr>
              <a:t>Task Three – antonyms and prefixes</a:t>
            </a:r>
          </a:p>
          <a:p>
            <a:r>
              <a:rPr lang="en-GB" altLang="en-US" sz="3200" dirty="0">
                <a:solidFill>
                  <a:schemeClr val="tx1"/>
                </a:solidFill>
              </a:rPr>
              <a:t>Give the antonym by adding a prefix.</a:t>
            </a:r>
          </a:p>
          <a:p>
            <a:endParaRPr lang="en-GB" altLang="en-US" sz="3200" dirty="0">
              <a:solidFill>
                <a:schemeClr val="tx1"/>
              </a:solidFill>
            </a:endParaRPr>
          </a:p>
          <a:p>
            <a:pPr marL="514350" indent="-514350">
              <a:buAutoNum type="arabicPeriod"/>
            </a:pPr>
            <a:r>
              <a:rPr lang="en-GB" altLang="en-US" sz="3200" dirty="0">
                <a:solidFill>
                  <a:schemeClr val="tx1"/>
                </a:solidFill>
              </a:rPr>
              <a:t>advantage</a:t>
            </a:r>
          </a:p>
          <a:p>
            <a:pPr marL="514350" indent="-514350">
              <a:buAutoNum type="arabicPeriod"/>
            </a:pPr>
            <a:r>
              <a:rPr lang="en-GB" altLang="en-US" sz="3200" dirty="0">
                <a:solidFill>
                  <a:schemeClr val="tx1"/>
                </a:solidFill>
              </a:rPr>
              <a:t>approve</a:t>
            </a:r>
          </a:p>
          <a:p>
            <a:pPr marL="514350" indent="-514350">
              <a:buAutoNum type="arabicPeriod"/>
            </a:pPr>
            <a:r>
              <a:rPr lang="en-GB" altLang="en-US" sz="3200" dirty="0">
                <a:solidFill>
                  <a:schemeClr val="tx1"/>
                </a:solidFill>
              </a:rPr>
              <a:t>essential</a:t>
            </a:r>
          </a:p>
          <a:p>
            <a:pPr marL="514350" indent="-514350">
              <a:buAutoNum type="arabicPeriod"/>
            </a:pPr>
            <a:r>
              <a:rPr lang="en-GB" altLang="en-US" sz="3200" dirty="0">
                <a:solidFill>
                  <a:schemeClr val="tx1"/>
                </a:solidFill>
              </a:rPr>
              <a:t>pleasure</a:t>
            </a:r>
          </a:p>
          <a:p>
            <a:pPr marL="514350" indent="-514350">
              <a:buAutoNum type="arabicPeriod"/>
            </a:pPr>
            <a:r>
              <a:rPr lang="en-GB" altLang="en-US" sz="3200" dirty="0">
                <a:solidFill>
                  <a:schemeClr val="tx1"/>
                </a:solidFill>
              </a:rPr>
              <a:t>screw</a:t>
            </a:r>
          </a:p>
          <a:p>
            <a:pPr marL="514350" indent="-514350">
              <a:buAutoNum type="arabicPeriod"/>
            </a:pPr>
            <a:r>
              <a:rPr lang="en-GB" altLang="en-US" sz="3200" dirty="0">
                <a:solidFill>
                  <a:schemeClr val="tx1"/>
                </a:solidFill>
              </a:rPr>
              <a:t>possible</a:t>
            </a:r>
          </a:p>
          <a:p>
            <a:pPr marL="514350" indent="-514350">
              <a:buAutoNum type="arabicPeriod"/>
            </a:pPr>
            <a:r>
              <a:rPr lang="en-GB" altLang="en-US" sz="3200" dirty="0">
                <a:solidFill>
                  <a:schemeClr val="tx1"/>
                </a:solidFill>
              </a:rPr>
              <a:t>famous</a:t>
            </a:r>
          </a:p>
          <a:p>
            <a:pPr marL="514350" indent="-514350">
              <a:buAutoNum type="arabicPeriod"/>
            </a:pPr>
            <a:r>
              <a:rPr lang="en-GB" altLang="en-US" sz="3200" dirty="0">
                <a:solidFill>
                  <a:schemeClr val="tx1"/>
                </a:solidFill>
              </a:rPr>
              <a:t>legible </a:t>
            </a:r>
          </a:p>
        </p:txBody>
      </p:sp>
    </p:spTree>
    <p:extLst>
      <p:ext uri="{BB962C8B-B14F-4D97-AF65-F5344CB8AC3E}">
        <p14:creationId xmlns:p14="http://schemas.microsoft.com/office/powerpoint/2010/main" val="24565343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67515" y="160257"/>
            <a:ext cx="8678522" cy="6187380"/>
          </a:xfrm>
          <a:prstGeom prst="round2DiagRect">
            <a:avLst>
              <a:gd name="adj1" fmla="val 11655"/>
              <a:gd name="adj2" fmla="val 0"/>
            </a:avLst>
          </a:prstGeom>
          <a:ln w="38100">
            <a:solidFill>
              <a:schemeClr val="tx2"/>
            </a:solidFill>
          </a:ln>
        </p:spPr>
        <p:style>
          <a:lnRef idx="2">
            <a:schemeClr val="accent5"/>
          </a:lnRef>
          <a:fillRef idx="1">
            <a:schemeClr val="lt1"/>
          </a:fillRef>
          <a:effectRef idx="0">
            <a:schemeClr val="accent5"/>
          </a:effectRef>
          <a:fontRef idx="minor">
            <a:schemeClr val="dk1"/>
          </a:fontRef>
        </p:style>
        <p:txBody>
          <a:bodyPr rtlCol="0" anchor="ctr"/>
          <a:lstStyle/>
          <a:p>
            <a:r>
              <a:rPr lang="en-GB" altLang="en-US" sz="2800" b="1" dirty="0">
                <a:solidFill>
                  <a:schemeClr val="tx1"/>
                </a:solidFill>
              </a:rPr>
              <a:t>Task Four – Challenge</a:t>
            </a:r>
          </a:p>
          <a:p>
            <a:r>
              <a:rPr lang="en-GB" altLang="en-US" sz="2800" dirty="0">
                <a:solidFill>
                  <a:schemeClr val="tx1"/>
                </a:solidFill>
              </a:rPr>
              <a:t>Give the antonyms of the following adjectives. Be careful and think hard.</a:t>
            </a:r>
          </a:p>
          <a:p>
            <a:endParaRPr lang="en-GB" altLang="en-US" sz="2800" dirty="0">
              <a:solidFill>
                <a:schemeClr val="tx1"/>
              </a:solidFill>
            </a:endParaRPr>
          </a:p>
          <a:p>
            <a:pPr marL="514350" indent="-514350">
              <a:buAutoNum type="arabicPeriod"/>
            </a:pPr>
            <a:r>
              <a:rPr lang="en-GB" altLang="en-US" sz="2800" dirty="0">
                <a:solidFill>
                  <a:schemeClr val="tx1"/>
                </a:solidFill>
              </a:rPr>
              <a:t>a bright boy</a:t>
            </a:r>
          </a:p>
          <a:p>
            <a:pPr marL="514350" indent="-514350">
              <a:buAutoNum type="arabicPeriod"/>
            </a:pPr>
            <a:r>
              <a:rPr lang="en-GB" altLang="en-US" sz="2800" dirty="0">
                <a:solidFill>
                  <a:schemeClr val="tx1"/>
                </a:solidFill>
              </a:rPr>
              <a:t>a bright colour</a:t>
            </a:r>
          </a:p>
          <a:p>
            <a:pPr marL="514350" indent="-514350">
              <a:buAutoNum type="arabicPeriod"/>
            </a:pPr>
            <a:r>
              <a:rPr lang="en-GB" altLang="en-US" sz="2800" dirty="0">
                <a:solidFill>
                  <a:schemeClr val="tx1"/>
                </a:solidFill>
              </a:rPr>
              <a:t>a bright light</a:t>
            </a:r>
          </a:p>
          <a:p>
            <a:pPr marL="514350" indent="-514350">
              <a:buAutoNum type="arabicPeriod"/>
            </a:pPr>
            <a:r>
              <a:rPr lang="en-GB" altLang="en-US" sz="2800" dirty="0">
                <a:solidFill>
                  <a:schemeClr val="tx1"/>
                </a:solidFill>
              </a:rPr>
              <a:t>a stormy day</a:t>
            </a:r>
          </a:p>
          <a:p>
            <a:pPr marL="514350" indent="-514350">
              <a:buAutoNum type="arabicPeriod"/>
            </a:pPr>
            <a:r>
              <a:rPr lang="en-GB" altLang="en-US" sz="2800" dirty="0">
                <a:solidFill>
                  <a:schemeClr val="tx1"/>
                </a:solidFill>
              </a:rPr>
              <a:t>a stormy sea</a:t>
            </a:r>
          </a:p>
          <a:p>
            <a:pPr marL="514350" indent="-514350">
              <a:buAutoNum type="arabicPeriod"/>
            </a:pPr>
            <a:r>
              <a:rPr lang="en-GB" altLang="en-US" sz="2800" dirty="0">
                <a:solidFill>
                  <a:schemeClr val="tx1"/>
                </a:solidFill>
              </a:rPr>
              <a:t>a stormy meeting</a:t>
            </a:r>
          </a:p>
          <a:p>
            <a:pPr marL="514350" indent="-514350">
              <a:buAutoNum type="arabicPeriod"/>
            </a:pPr>
            <a:r>
              <a:rPr lang="en-GB" altLang="en-US" sz="2800" dirty="0">
                <a:solidFill>
                  <a:schemeClr val="tx1"/>
                </a:solidFill>
              </a:rPr>
              <a:t>a wild boy</a:t>
            </a:r>
          </a:p>
          <a:p>
            <a:pPr marL="514350" indent="-514350">
              <a:buAutoNum type="arabicPeriod"/>
            </a:pPr>
            <a:r>
              <a:rPr lang="en-GB" altLang="en-US" sz="2800" dirty="0">
                <a:solidFill>
                  <a:schemeClr val="tx1"/>
                </a:solidFill>
              </a:rPr>
              <a:t>a wild horse</a:t>
            </a:r>
          </a:p>
          <a:p>
            <a:pPr marL="514350" indent="-514350">
              <a:buAutoNum type="arabicPeriod"/>
            </a:pPr>
            <a:r>
              <a:rPr lang="en-GB" altLang="en-US" sz="2800" dirty="0">
                <a:solidFill>
                  <a:schemeClr val="tx1"/>
                </a:solidFill>
              </a:rPr>
              <a:t>a wild flower</a:t>
            </a:r>
          </a:p>
        </p:txBody>
      </p:sp>
    </p:spTree>
    <p:extLst>
      <p:ext uri="{BB962C8B-B14F-4D97-AF65-F5344CB8AC3E}">
        <p14:creationId xmlns:p14="http://schemas.microsoft.com/office/powerpoint/2010/main" val="25559977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621024" y="1519995"/>
            <a:ext cx="5181598" cy="5020290"/>
          </a:xfrm>
          <a:prstGeom prst="round2DiagRect">
            <a:avLst>
              <a:gd name="adj1" fmla="val 11655"/>
              <a:gd name="adj2" fmla="val 0"/>
            </a:avLst>
          </a:prstGeom>
          <a:ln w="38100"/>
        </p:spPr>
        <p:style>
          <a:lnRef idx="2">
            <a:schemeClr val="accent5"/>
          </a:lnRef>
          <a:fillRef idx="1">
            <a:schemeClr val="lt1"/>
          </a:fillRef>
          <a:effectRef idx="0">
            <a:schemeClr val="accent5"/>
          </a:effectRef>
          <a:fontRef idx="minor">
            <a:schemeClr val="dk1"/>
          </a:fontRef>
        </p:style>
        <p:txBody>
          <a:bodyPr rtlCol="0" anchor="ctr"/>
          <a:lstStyle/>
          <a:p>
            <a:r>
              <a:rPr lang="en-US" sz="4000" b="1" dirty="0"/>
              <a:t>Starter – </a:t>
            </a:r>
            <a:r>
              <a:rPr lang="en-US" sz="3200" b="1" dirty="0"/>
              <a:t>class discussion</a:t>
            </a:r>
          </a:p>
          <a:p>
            <a:pPr marL="514350" indent="-514350">
              <a:buAutoNum type="arabicPeriod"/>
            </a:pPr>
            <a:r>
              <a:rPr lang="is-IS" sz="2800" b="1" dirty="0"/>
              <a:t>What occupation do you aim to work towards when you leave school?</a:t>
            </a:r>
          </a:p>
          <a:p>
            <a:pPr marL="514350" indent="-514350">
              <a:buAutoNum type="arabicPeriod"/>
            </a:pPr>
            <a:r>
              <a:rPr lang="is-IS" sz="2800" b="1" dirty="0"/>
              <a:t>What qualifications do you think you‘ll need?</a:t>
            </a:r>
          </a:p>
          <a:p>
            <a:pPr marL="514350" indent="-514350">
              <a:buAutoNum type="arabicPeriod"/>
            </a:pPr>
            <a:endParaRPr lang="is-IS" sz="2800" b="1" dirty="0"/>
          </a:p>
          <a:p>
            <a:endParaRPr lang="en-US" sz="3200" b="1" dirty="0"/>
          </a:p>
        </p:txBody>
      </p:sp>
      <p:sp>
        <p:nvSpPr>
          <p:cNvPr id="6" name="Round Diagonal Corner Rectangle 5"/>
          <p:cNvSpPr/>
          <p:nvPr/>
        </p:nvSpPr>
        <p:spPr>
          <a:xfrm>
            <a:off x="561412" y="1519995"/>
            <a:ext cx="2860923" cy="5020290"/>
          </a:xfrm>
          <a:prstGeom prst="round2DiagRect">
            <a:avLst>
              <a:gd name="adj1" fmla="val 0"/>
              <a:gd name="adj2" fmla="val 23587"/>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endParaRPr lang="is-IS" sz="1600" b="1" dirty="0"/>
          </a:p>
          <a:p>
            <a:endParaRPr lang="is-IS" sz="1600" b="1" dirty="0"/>
          </a:p>
          <a:p>
            <a:r>
              <a:rPr lang="is-IS" sz="1600" b="1" dirty="0"/>
              <a:t>Learning Intentions</a:t>
            </a:r>
          </a:p>
          <a:p>
            <a:pPr marL="285750" indent="-285750">
              <a:buFontTx/>
              <a:buChar char="-"/>
            </a:pPr>
            <a:r>
              <a:rPr lang="is-IS" sz="1600" b="1" dirty="0"/>
              <a:t>to define the term jargon</a:t>
            </a:r>
          </a:p>
          <a:p>
            <a:pPr marL="285750" indent="-285750">
              <a:buFontTx/>
              <a:buChar char="-"/>
            </a:pPr>
            <a:r>
              <a:rPr lang="is-IS" sz="1600" b="1" dirty="0"/>
              <a:t>to examine examples of jargon in use in different contexts</a:t>
            </a:r>
          </a:p>
          <a:p>
            <a:endParaRPr lang="is-IS" sz="1000" dirty="0"/>
          </a:p>
          <a:p>
            <a:pPr marL="285750" indent="-285750">
              <a:buFontTx/>
              <a:buChar char="-"/>
            </a:pPr>
            <a:endParaRPr lang="is-IS" sz="1000" dirty="0"/>
          </a:p>
          <a:p>
            <a:r>
              <a:rPr lang="is-IS" sz="1600" b="1" dirty="0"/>
              <a:t>Success Criteria</a:t>
            </a:r>
          </a:p>
          <a:p>
            <a:pPr marL="285750" indent="-285750">
              <a:buFontTx/>
              <a:buChar char="-"/>
            </a:pPr>
            <a:r>
              <a:rPr lang="is-IS" sz="1600" b="1" dirty="0"/>
              <a:t>to fully take part in jargon games</a:t>
            </a:r>
          </a:p>
          <a:p>
            <a:pPr marL="285750" indent="-285750">
              <a:buFontTx/>
              <a:buChar char="-"/>
            </a:pPr>
            <a:r>
              <a:rPr lang="is-IS" sz="1600" b="1" dirty="0"/>
              <a:t>to identify as many examples of jargon as possible</a:t>
            </a:r>
          </a:p>
          <a:p>
            <a:endParaRPr lang="is-IS" sz="2400" dirty="0"/>
          </a:p>
        </p:txBody>
      </p:sp>
      <p:sp>
        <p:nvSpPr>
          <p:cNvPr id="8" name="Title 1">
            <a:extLst>
              <a:ext uri="{FF2B5EF4-FFF2-40B4-BE49-F238E27FC236}">
                <a16:creationId xmlns:a16="http://schemas.microsoft.com/office/drawing/2014/main" id="{2838713B-668D-4015-86E1-5FBF1FA1944A}"/>
              </a:ext>
            </a:extLst>
          </p:cNvPr>
          <p:cNvSpPr txBox="1">
            <a:spLocks/>
          </p:cNvSpPr>
          <p:nvPr/>
        </p:nvSpPr>
        <p:spPr>
          <a:xfrm>
            <a:off x="362722" y="338430"/>
            <a:ext cx="6870182" cy="1225194"/>
          </a:xfrm>
          <a:prstGeom prst="round2Diag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Working with words: </a:t>
            </a:r>
          </a:p>
          <a:p>
            <a:r>
              <a:rPr lang="en-US" b="1" dirty="0"/>
              <a:t>jargon (specialist vocabulary)</a:t>
            </a:r>
          </a:p>
        </p:txBody>
      </p:sp>
      <p:pic>
        <p:nvPicPr>
          <p:cNvPr id="3" name="Picture 2">
            <a:extLst>
              <a:ext uri="{FF2B5EF4-FFF2-40B4-BE49-F238E27FC236}">
                <a16:creationId xmlns:a16="http://schemas.microsoft.com/office/drawing/2014/main" id="{B5C27CA4-7E40-43F5-A43C-465588B14B1F}"/>
              </a:ext>
            </a:extLst>
          </p:cNvPr>
          <p:cNvPicPr>
            <a:picLocks noChangeAspect="1"/>
          </p:cNvPicPr>
          <p:nvPr/>
        </p:nvPicPr>
        <p:blipFill>
          <a:blip r:embed="rId2"/>
          <a:stretch>
            <a:fillRect/>
          </a:stretch>
        </p:blipFill>
        <p:spPr>
          <a:xfrm>
            <a:off x="7363014" y="50866"/>
            <a:ext cx="1751608" cy="1353203"/>
          </a:xfrm>
          <a:prstGeom prst="rect">
            <a:avLst/>
          </a:prstGeom>
        </p:spPr>
      </p:pic>
    </p:spTree>
    <p:extLst>
      <p:ext uri="{BB962C8B-B14F-4D97-AF65-F5344CB8AC3E}">
        <p14:creationId xmlns:p14="http://schemas.microsoft.com/office/powerpoint/2010/main" val="42358962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67515" y="160257"/>
            <a:ext cx="8678522" cy="6410664"/>
          </a:xfrm>
          <a:prstGeom prst="round2DiagRect">
            <a:avLst>
              <a:gd name="adj1" fmla="val 11655"/>
              <a:gd name="adj2" fmla="val 0"/>
            </a:avLst>
          </a:prstGeom>
          <a:ln w="38100">
            <a:solidFill>
              <a:schemeClr val="tx2"/>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altLang="en-US" sz="2800" b="1" dirty="0">
                <a:solidFill>
                  <a:schemeClr val="tx1"/>
                </a:solidFill>
              </a:rPr>
              <a:t>Jargon is the language that goes with particular subjects. </a:t>
            </a:r>
            <a:r>
              <a:rPr lang="en-GB" altLang="en-US" sz="2800" dirty="0">
                <a:solidFill>
                  <a:schemeClr val="tx1"/>
                </a:solidFill>
              </a:rPr>
              <a:t>Some jobs had a lot of jargon or specialised language that goes with them. Often the language can be difficult for people who are not experts in the area to understand.</a:t>
            </a:r>
          </a:p>
          <a:p>
            <a:pPr algn="ctr"/>
            <a:endParaRPr lang="en-GB" altLang="en-US" sz="2800" b="1" dirty="0">
              <a:solidFill>
                <a:schemeClr val="tx1"/>
              </a:solidFill>
            </a:endParaRPr>
          </a:p>
          <a:p>
            <a:pPr algn="ctr"/>
            <a:endParaRPr lang="en-GB" altLang="en-US" sz="2800" b="1" dirty="0">
              <a:solidFill>
                <a:schemeClr val="tx1"/>
              </a:solidFill>
            </a:endParaRPr>
          </a:p>
          <a:p>
            <a:pPr algn="ctr"/>
            <a:endParaRPr lang="en-GB" altLang="en-US" sz="2800" b="1" dirty="0">
              <a:solidFill>
                <a:schemeClr val="tx1"/>
              </a:solidFill>
            </a:endParaRPr>
          </a:p>
          <a:p>
            <a:pPr algn="ctr"/>
            <a:endParaRPr lang="en-GB" altLang="en-US" sz="2800" b="1" dirty="0">
              <a:solidFill>
                <a:schemeClr val="tx1"/>
              </a:solidFill>
            </a:endParaRPr>
          </a:p>
          <a:p>
            <a:pPr algn="ctr"/>
            <a:endParaRPr lang="en-GB" altLang="en-US" sz="2800" b="1" dirty="0">
              <a:solidFill>
                <a:schemeClr val="tx1"/>
              </a:solidFill>
            </a:endParaRPr>
          </a:p>
          <a:p>
            <a:pPr algn="ctr"/>
            <a:endParaRPr lang="en-GB" altLang="en-US" sz="2800" b="1" dirty="0">
              <a:solidFill>
                <a:schemeClr val="tx1"/>
              </a:solidFill>
            </a:endParaRPr>
          </a:p>
          <a:p>
            <a:pPr algn="ctr"/>
            <a:endParaRPr lang="en-GB" altLang="en-US" sz="2800" b="1" dirty="0">
              <a:solidFill>
                <a:schemeClr val="tx1"/>
              </a:solidFill>
            </a:endParaRPr>
          </a:p>
          <a:p>
            <a:pPr algn="ctr"/>
            <a:endParaRPr lang="en-GB" altLang="en-US" sz="2800" b="1" dirty="0">
              <a:solidFill>
                <a:schemeClr val="tx1"/>
              </a:solidFill>
            </a:endParaRPr>
          </a:p>
        </p:txBody>
      </p:sp>
      <p:pic>
        <p:nvPicPr>
          <p:cNvPr id="3" name="Picture 2">
            <a:extLst>
              <a:ext uri="{FF2B5EF4-FFF2-40B4-BE49-F238E27FC236}">
                <a16:creationId xmlns:a16="http://schemas.microsoft.com/office/drawing/2014/main" id="{BD1BA290-16CB-4863-983B-6E984E7269FD}"/>
              </a:ext>
            </a:extLst>
          </p:cNvPr>
          <p:cNvPicPr>
            <a:picLocks noChangeAspect="1"/>
          </p:cNvPicPr>
          <p:nvPr/>
        </p:nvPicPr>
        <p:blipFill>
          <a:blip r:embed="rId2"/>
          <a:stretch>
            <a:fillRect/>
          </a:stretch>
        </p:blipFill>
        <p:spPr>
          <a:xfrm>
            <a:off x="1488558" y="3042810"/>
            <a:ext cx="5954233" cy="3083442"/>
          </a:xfrm>
          <a:prstGeom prst="rect">
            <a:avLst/>
          </a:prstGeom>
        </p:spPr>
      </p:pic>
    </p:spTree>
    <p:extLst>
      <p:ext uri="{BB962C8B-B14F-4D97-AF65-F5344CB8AC3E}">
        <p14:creationId xmlns:p14="http://schemas.microsoft.com/office/powerpoint/2010/main" val="8665033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4412511" y="160257"/>
            <a:ext cx="4533525" cy="6410664"/>
          </a:xfrm>
          <a:prstGeom prst="round2DiagRect">
            <a:avLst>
              <a:gd name="adj1" fmla="val 11655"/>
              <a:gd name="adj2" fmla="val 0"/>
            </a:avLst>
          </a:prstGeom>
          <a:ln w="38100">
            <a:solidFill>
              <a:schemeClr val="tx2"/>
            </a:solidFill>
          </a:ln>
        </p:spPr>
        <p:style>
          <a:lnRef idx="2">
            <a:schemeClr val="accent5"/>
          </a:lnRef>
          <a:fillRef idx="1">
            <a:schemeClr val="lt1"/>
          </a:fillRef>
          <a:effectRef idx="0">
            <a:schemeClr val="accent5"/>
          </a:effectRef>
          <a:fontRef idx="minor">
            <a:schemeClr val="dk1"/>
          </a:fontRef>
        </p:style>
        <p:txBody>
          <a:bodyPr rtlCol="0" anchor="ctr"/>
          <a:lstStyle/>
          <a:p>
            <a:r>
              <a:rPr lang="en-GB" altLang="en-US" sz="2500" dirty="0">
                <a:solidFill>
                  <a:schemeClr val="tx1"/>
                </a:solidFill>
              </a:rPr>
              <a:t>Take doctors and nurses, for example. They use words like ‘stent’ or ‘</a:t>
            </a:r>
            <a:r>
              <a:rPr lang="en-GB" altLang="en-US" sz="2500" dirty="0" err="1">
                <a:solidFill>
                  <a:schemeClr val="tx1"/>
                </a:solidFill>
              </a:rPr>
              <a:t>venflon</a:t>
            </a:r>
            <a:r>
              <a:rPr lang="en-GB" altLang="en-US" sz="2500" dirty="0">
                <a:solidFill>
                  <a:schemeClr val="tx1"/>
                </a:solidFill>
              </a:rPr>
              <a:t>’. They might hang a sign at the end of your hospital bed saying you are ‘nil by mouth’. They might send for a ‘crash team’ or send a patient to the ICU. Why do they use this language? It helps them to communicate quickly with each other, and makes patients feel more comfortable as they don’t understand what’s being said (some may disagree).</a:t>
            </a:r>
            <a:endParaRPr lang="en-GB" altLang="en-US" sz="2500" b="1" dirty="0">
              <a:solidFill>
                <a:schemeClr val="tx1"/>
              </a:solidFill>
            </a:endParaRPr>
          </a:p>
        </p:txBody>
      </p:sp>
      <p:pic>
        <p:nvPicPr>
          <p:cNvPr id="3" name="Picture 2">
            <a:extLst>
              <a:ext uri="{FF2B5EF4-FFF2-40B4-BE49-F238E27FC236}">
                <a16:creationId xmlns:a16="http://schemas.microsoft.com/office/drawing/2014/main" id="{A7449577-4FAC-4734-9C0A-DA364570C616}"/>
              </a:ext>
            </a:extLst>
          </p:cNvPr>
          <p:cNvPicPr>
            <a:picLocks noChangeAspect="1"/>
          </p:cNvPicPr>
          <p:nvPr/>
        </p:nvPicPr>
        <p:blipFill>
          <a:blip r:embed="rId2"/>
          <a:stretch>
            <a:fillRect/>
          </a:stretch>
        </p:blipFill>
        <p:spPr>
          <a:xfrm>
            <a:off x="142153" y="1369413"/>
            <a:ext cx="4071219" cy="3630844"/>
          </a:xfrm>
          <a:prstGeom prst="rect">
            <a:avLst/>
          </a:prstGeom>
        </p:spPr>
      </p:pic>
    </p:spTree>
    <p:extLst>
      <p:ext uri="{BB962C8B-B14F-4D97-AF65-F5344CB8AC3E}">
        <p14:creationId xmlns:p14="http://schemas.microsoft.com/office/powerpoint/2010/main" val="22592585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C9501F-634B-47BF-A140-BF396470F6C5}"/>
              </a:ext>
            </a:extLst>
          </p:cNvPr>
          <p:cNvPicPr>
            <a:picLocks noChangeAspect="1"/>
          </p:cNvPicPr>
          <p:nvPr/>
        </p:nvPicPr>
        <p:blipFill>
          <a:blip r:embed="rId2"/>
          <a:stretch>
            <a:fillRect/>
          </a:stretch>
        </p:blipFill>
        <p:spPr>
          <a:xfrm>
            <a:off x="-1190847" y="-180753"/>
            <a:ext cx="13131209" cy="8207006"/>
          </a:xfrm>
          <a:prstGeom prst="rect">
            <a:avLst/>
          </a:prstGeom>
        </p:spPr>
      </p:pic>
      <p:sp>
        <p:nvSpPr>
          <p:cNvPr id="5" name="Round Diagonal Corner Rectangle 4"/>
          <p:cNvSpPr/>
          <p:nvPr/>
        </p:nvSpPr>
        <p:spPr>
          <a:xfrm>
            <a:off x="308344" y="160257"/>
            <a:ext cx="4533525" cy="6410664"/>
          </a:xfrm>
          <a:prstGeom prst="round2DiagRect">
            <a:avLst>
              <a:gd name="adj1" fmla="val 11655"/>
              <a:gd name="adj2" fmla="val 0"/>
            </a:avLst>
          </a:prstGeom>
          <a:ln w="38100">
            <a:solidFill>
              <a:schemeClr val="tx2"/>
            </a:solidFill>
          </a:ln>
        </p:spPr>
        <p:style>
          <a:lnRef idx="2">
            <a:schemeClr val="accent5"/>
          </a:lnRef>
          <a:fillRef idx="1">
            <a:schemeClr val="lt1"/>
          </a:fillRef>
          <a:effectRef idx="0">
            <a:schemeClr val="accent5"/>
          </a:effectRef>
          <a:fontRef idx="minor">
            <a:schemeClr val="dk1"/>
          </a:fontRef>
        </p:style>
        <p:txBody>
          <a:bodyPr rtlCol="0" anchor="ctr"/>
          <a:lstStyle/>
          <a:p>
            <a:r>
              <a:rPr lang="en-GB" altLang="en-US" sz="2800" dirty="0">
                <a:solidFill>
                  <a:schemeClr val="tx1"/>
                </a:solidFill>
              </a:rPr>
              <a:t>Some sports, hobbies and pastimes have a lot of jargon and specialised language that goes with them. Snowboarders sometimes feel ‘stoked’, perhaps because they have just ‘shredded’ some ‘</a:t>
            </a:r>
            <a:r>
              <a:rPr lang="en-GB" altLang="en-US" sz="2800" dirty="0" err="1">
                <a:solidFill>
                  <a:schemeClr val="tx1"/>
                </a:solidFill>
              </a:rPr>
              <a:t>gnar</a:t>
            </a:r>
            <a:r>
              <a:rPr lang="en-GB" altLang="en-US" sz="2800" dirty="0">
                <a:solidFill>
                  <a:schemeClr val="tx1"/>
                </a:solidFill>
              </a:rPr>
              <a:t>’. A snowboarder would rather feel ‘crunchy’ than ‘squirrelly’ and would hate to end up in a ‘garage sale’.</a:t>
            </a:r>
            <a:endParaRPr lang="en-GB" altLang="en-US" sz="2800" b="1" dirty="0">
              <a:solidFill>
                <a:schemeClr val="tx1"/>
              </a:solidFill>
            </a:endParaRPr>
          </a:p>
        </p:txBody>
      </p:sp>
    </p:spTree>
    <p:extLst>
      <p:ext uri="{BB962C8B-B14F-4D97-AF65-F5344CB8AC3E}">
        <p14:creationId xmlns:p14="http://schemas.microsoft.com/office/powerpoint/2010/main" val="41193021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67515" y="160257"/>
            <a:ext cx="8678522" cy="6410664"/>
          </a:xfrm>
          <a:prstGeom prst="round2DiagRect">
            <a:avLst>
              <a:gd name="adj1" fmla="val 11655"/>
              <a:gd name="adj2" fmla="val 0"/>
            </a:avLst>
          </a:prstGeom>
          <a:ln w="38100">
            <a:solidFill>
              <a:schemeClr val="tx2"/>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altLang="en-US" sz="2600" b="1" dirty="0">
                <a:solidFill>
                  <a:schemeClr val="tx1"/>
                </a:solidFill>
              </a:rPr>
              <a:t>Class Task </a:t>
            </a:r>
          </a:p>
          <a:p>
            <a:r>
              <a:rPr lang="en-GB" altLang="en-US" sz="2600" b="1" dirty="0">
                <a:solidFill>
                  <a:schemeClr val="tx1"/>
                </a:solidFill>
              </a:rPr>
              <a:t>Divide your class in half, and make sure you have permission to take your phones out.</a:t>
            </a:r>
          </a:p>
          <a:p>
            <a:endParaRPr lang="en-GB" altLang="en-US" sz="2600" b="1" dirty="0">
              <a:solidFill>
                <a:schemeClr val="tx1"/>
              </a:solidFill>
            </a:endParaRPr>
          </a:p>
          <a:p>
            <a:r>
              <a:rPr lang="en-GB" altLang="en-US" sz="2600" b="1" dirty="0">
                <a:solidFill>
                  <a:schemeClr val="tx1"/>
                </a:solidFill>
              </a:rPr>
              <a:t>One half of the class is going to find out the meanings of the six bits of medical jargon:</a:t>
            </a:r>
          </a:p>
          <a:p>
            <a:r>
              <a:rPr lang="en-GB" altLang="en-US" sz="2600" b="1" dirty="0">
                <a:solidFill>
                  <a:schemeClr val="accent1">
                    <a:lumMod val="50000"/>
                  </a:schemeClr>
                </a:solidFill>
              </a:rPr>
              <a:t>stent		</a:t>
            </a:r>
            <a:r>
              <a:rPr lang="en-GB" altLang="en-US" sz="2600" b="1" dirty="0" err="1">
                <a:solidFill>
                  <a:schemeClr val="accent1">
                    <a:lumMod val="50000"/>
                  </a:schemeClr>
                </a:solidFill>
              </a:rPr>
              <a:t>venflon</a:t>
            </a:r>
            <a:r>
              <a:rPr lang="en-GB" altLang="en-US" sz="2600" b="1" dirty="0">
                <a:solidFill>
                  <a:schemeClr val="accent1">
                    <a:lumMod val="50000"/>
                  </a:schemeClr>
                </a:solidFill>
              </a:rPr>
              <a:t>	nil by mouth		crash team	ICU		SCBU</a:t>
            </a:r>
          </a:p>
          <a:p>
            <a:endParaRPr lang="en-GB" altLang="en-US" sz="2600" b="1" dirty="0">
              <a:solidFill>
                <a:schemeClr val="tx1"/>
              </a:solidFill>
            </a:endParaRPr>
          </a:p>
          <a:p>
            <a:r>
              <a:rPr lang="en-GB" altLang="en-US" sz="2600" b="1" dirty="0">
                <a:solidFill>
                  <a:schemeClr val="tx1"/>
                </a:solidFill>
              </a:rPr>
              <a:t>The other half of the class is going to find out the meanings of the six bits of snowboarding jargon:</a:t>
            </a:r>
          </a:p>
          <a:p>
            <a:r>
              <a:rPr lang="en-GB" altLang="en-US" sz="2600" b="1" dirty="0">
                <a:solidFill>
                  <a:schemeClr val="accent2">
                    <a:lumMod val="50000"/>
                  </a:schemeClr>
                </a:solidFill>
              </a:rPr>
              <a:t>stoked	shred		</a:t>
            </a:r>
            <a:r>
              <a:rPr lang="en-GB" altLang="en-US" sz="2600" b="1" dirty="0" err="1">
                <a:solidFill>
                  <a:schemeClr val="accent2">
                    <a:lumMod val="50000"/>
                  </a:schemeClr>
                </a:solidFill>
              </a:rPr>
              <a:t>gnar</a:t>
            </a:r>
            <a:r>
              <a:rPr lang="en-GB" altLang="en-US" sz="2600" b="1" dirty="0">
                <a:solidFill>
                  <a:schemeClr val="accent2">
                    <a:lumMod val="50000"/>
                  </a:schemeClr>
                </a:solidFill>
              </a:rPr>
              <a:t>		crunchy		squirrelly		garage sale</a:t>
            </a:r>
          </a:p>
          <a:p>
            <a:endParaRPr lang="en-GB" altLang="en-US" sz="2600" b="1" dirty="0">
              <a:solidFill>
                <a:schemeClr val="accent2">
                  <a:lumMod val="50000"/>
                </a:schemeClr>
              </a:solidFill>
            </a:endParaRPr>
          </a:p>
          <a:p>
            <a:r>
              <a:rPr lang="en-GB" altLang="en-US" sz="2600" b="1" dirty="0">
                <a:solidFill>
                  <a:schemeClr val="tx1"/>
                </a:solidFill>
              </a:rPr>
              <a:t>Each person should stand up when he or she is finished. Which side will finish first?</a:t>
            </a:r>
          </a:p>
        </p:txBody>
      </p:sp>
    </p:spTree>
    <p:extLst>
      <p:ext uri="{BB962C8B-B14F-4D97-AF65-F5344CB8AC3E}">
        <p14:creationId xmlns:p14="http://schemas.microsoft.com/office/powerpoint/2010/main" val="27251424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67515" y="160257"/>
            <a:ext cx="8678522" cy="6410664"/>
          </a:xfrm>
          <a:prstGeom prst="round2DiagRect">
            <a:avLst>
              <a:gd name="adj1" fmla="val 11655"/>
              <a:gd name="adj2" fmla="val 0"/>
            </a:avLst>
          </a:prstGeom>
          <a:ln w="38100">
            <a:solidFill>
              <a:schemeClr val="tx2"/>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altLang="en-US" sz="2800" b="1" dirty="0">
                <a:solidFill>
                  <a:schemeClr val="tx1"/>
                </a:solidFill>
              </a:rPr>
              <a:t>Answers</a:t>
            </a:r>
          </a:p>
          <a:p>
            <a:pPr algn="ctr"/>
            <a:endParaRPr lang="en-GB" altLang="en-US" sz="2800" b="1" dirty="0">
              <a:solidFill>
                <a:schemeClr val="tx1"/>
              </a:solidFill>
            </a:endParaRPr>
          </a:p>
          <a:p>
            <a:r>
              <a:rPr lang="en-GB" altLang="en-US" sz="2800" b="1" dirty="0">
                <a:solidFill>
                  <a:schemeClr val="tx1"/>
                </a:solidFill>
              </a:rPr>
              <a:t>Medical jargon</a:t>
            </a:r>
          </a:p>
          <a:p>
            <a:r>
              <a:rPr lang="en-GB" altLang="en-US" sz="2800" b="1" dirty="0">
                <a:solidFill>
                  <a:schemeClr val="tx1"/>
                </a:solidFill>
              </a:rPr>
              <a:t>stent</a:t>
            </a:r>
            <a:r>
              <a:rPr lang="en-GB" altLang="en-US" sz="2800" dirty="0">
                <a:solidFill>
                  <a:schemeClr val="tx1"/>
                </a:solidFill>
              </a:rPr>
              <a:t>: a tiny tube placed inside an artery or vein</a:t>
            </a:r>
          </a:p>
          <a:p>
            <a:r>
              <a:rPr lang="en-GB" altLang="en-US" sz="2800" b="1" dirty="0" err="1">
                <a:solidFill>
                  <a:schemeClr val="tx1"/>
                </a:solidFill>
              </a:rPr>
              <a:t>venflon</a:t>
            </a:r>
            <a:r>
              <a:rPr lang="en-GB" altLang="en-US" sz="2800" dirty="0">
                <a:solidFill>
                  <a:schemeClr val="tx1"/>
                </a:solidFill>
              </a:rPr>
              <a:t>: a small plastic tube inserted through the skin (usually the back of the hand) and into a vein</a:t>
            </a:r>
          </a:p>
          <a:p>
            <a:r>
              <a:rPr lang="en-GB" altLang="en-US" sz="2800" b="1" dirty="0">
                <a:solidFill>
                  <a:schemeClr val="tx1"/>
                </a:solidFill>
              </a:rPr>
              <a:t>nil by mouth</a:t>
            </a:r>
            <a:r>
              <a:rPr lang="en-GB" altLang="en-US" sz="2800" dirty="0">
                <a:solidFill>
                  <a:schemeClr val="tx1"/>
                </a:solidFill>
              </a:rPr>
              <a:t>: the patient is not allowed to drink anything</a:t>
            </a:r>
          </a:p>
          <a:p>
            <a:r>
              <a:rPr lang="en-GB" altLang="en-US" sz="2800" b="1" dirty="0">
                <a:solidFill>
                  <a:schemeClr val="tx1"/>
                </a:solidFill>
              </a:rPr>
              <a:t>crash team: </a:t>
            </a:r>
            <a:r>
              <a:rPr lang="en-GB" altLang="en-US" sz="2800" dirty="0">
                <a:solidFill>
                  <a:schemeClr val="tx1"/>
                </a:solidFill>
              </a:rPr>
              <a:t>a group of doctors and other medical staff who resuscitate patients whose heart has stopped</a:t>
            </a:r>
          </a:p>
          <a:p>
            <a:r>
              <a:rPr lang="en-GB" altLang="en-US" sz="2800" b="1" dirty="0">
                <a:solidFill>
                  <a:schemeClr val="tx1"/>
                </a:solidFill>
              </a:rPr>
              <a:t>ICU: </a:t>
            </a:r>
            <a:r>
              <a:rPr lang="en-GB" altLang="en-US" sz="2800" dirty="0">
                <a:solidFill>
                  <a:schemeClr val="tx1"/>
                </a:solidFill>
              </a:rPr>
              <a:t>intensive care unit</a:t>
            </a:r>
          </a:p>
          <a:p>
            <a:r>
              <a:rPr lang="en-GB" altLang="en-US" sz="2800" b="1" dirty="0">
                <a:solidFill>
                  <a:schemeClr val="tx1"/>
                </a:solidFill>
              </a:rPr>
              <a:t>SCBU: </a:t>
            </a:r>
            <a:r>
              <a:rPr lang="en-GB" altLang="en-US" sz="2800" dirty="0">
                <a:solidFill>
                  <a:schemeClr val="tx1"/>
                </a:solidFill>
              </a:rPr>
              <a:t>special care baby unit </a:t>
            </a:r>
          </a:p>
        </p:txBody>
      </p:sp>
    </p:spTree>
    <p:extLst>
      <p:ext uri="{BB962C8B-B14F-4D97-AF65-F5344CB8AC3E}">
        <p14:creationId xmlns:p14="http://schemas.microsoft.com/office/powerpoint/2010/main" val="20297924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67515" y="160257"/>
            <a:ext cx="8678522" cy="6410664"/>
          </a:xfrm>
          <a:prstGeom prst="round2DiagRect">
            <a:avLst>
              <a:gd name="adj1" fmla="val 11655"/>
              <a:gd name="adj2" fmla="val 0"/>
            </a:avLst>
          </a:prstGeom>
          <a:ln w="38100">
            <a:solidFill>
              <a:schemeClr val="tx2"/>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altLang="en-US" sz="2800" b="1" dirty="0">
                <a:solidFill>
                  <a:schemeClr val="tx1"/>
                </a:solidFill>
              </a:rPr>
              <a:t>Answers</a:t>
            </a:r>
          </a:p>
          <a:p>
            <a:pPr algn="ctr"/>
            <a:endParaRPr lang="en-GB" altLang="en-US" sz="2800" b="1" dirty="0">
              <a:solidFill>
                <a:schemeClr val="tx1"/>
              </a:solidFill>
            </a:endParaRPr>
          </a:p>
          <a:p>
            <a:r>
              <a:rPr lang="en-GB" altLang="en-US" sz="2800" b="1" dirty="0">
                <a:solidFill>
                  <a:schemeClr val="tx1"/>
                </a:solidFill>
              </a:rPr>
              <a:t>Snowboarding jargon</a:t>
            </a:r>
          </a:p>
          <a:p>
            <a:r>
              <a:rPr lang="en-GB" altLang="en-US" sz="2800" b="1" dirty="0">
                <a:solidFill>
                  <a:schemeClr val="tx1"/>
                </a:solidFill>
              </a:rPr>
              <a:t>stoked: </a:t>
            </a:r>
            <a:r>
              <a:rPr lang="en-GB" altLang="en-US" sz="2800" dirty="0">
                <a:solidFill>
                  <a:schemeClr val="tx1"/>
                </a:solidFill>
              </a:rPr>
              <a:t>hugely excited or enthusiastic</a:t>
            </a:r>
          </a:p>
          <a:p>
            <a:r>
              <a:rPr lang="en-GB" altLang="en-US" sz="2800" b="1" dirty="0">
                <a:solidFill>
                  <a:schemeClr val="tx1"/>
                </a:solidFill>
              </a:rPr>
              <a:t>shred: </a:t>
            </a:r>
            <a:r>
              <a:rPr lang="en-GB" altLang="en-US" sz="2800" dirty="0">
                <a:solidFill>
                  <a:schemeClr val="tx1"/>
                </a:solidFill>
              </a:rPr>
              <a:t>to carve or tear up the snow</a:t>
            </a:r>
          </a:p>
          <a:p>
            <a:r>
              <a:rPr lang="en-GB" altLang="en-US" sz="2800" b="1" dirty="0" err="1">
                <a:solidFill>
                  <a:schemeClr val="tx1"/>
                </a:solidFill>
              </a:rPr>
              <a:t>gnar</a:t>
            </a:r>
            <a:r>
              <a:rPr lang="en-GB" altLang="en-US" sz="2800" b="1" dirty="0">
                <a:solidFill>
                  <a:schemeClr val="tx1"/>
                </a:solidFill>
              </a:rPr>
              <a:t>: </a:t>
            </a:r>
            <a:r>
              <a:rPr lang="en-GB" altLang="en-US" sz="2800" dirty="0">
                <a:solidFill>
                  <a:schemeClr val="tx1"/>
                </a:solidFill>
              </a:rPr>
              <a:t>terrain that is dangerous, and therefore also cool and exciting, to go snowboarding on</a:t>
            </a:r>
          </a:p>
          <a:p>
            <a:r>
              <a:rPr lang="en-GB" altLang="en-US" sz="2800" b="1" dirty="0">
                <a:solidFill>
                  <a:schemeClr val="tx1"/>
                </a:solidFill>
              </a:rPr>
              <a:t>crunchy: </a:t>
            </a:r>
            <a:r>
              <a:rPr lang="en-GB" altLang="en-US" sz="2800" dirty="0">
                <a:solidFill>
                  <a:schemeClr val="tx1"/>
                </a:solidFill>
              </a:rPr>
              <a:t>a word used to describe something that is really great</a:t>
            </a:r>
          </a:p>
          <a:p>
            <a:r>
              <a:rPr lang="en-GB" altLang="en-US" sz="2800" b="1" dirty="0">
                <a:solidFill>
                  <a:schemeClr val="tx1"/>
                </a:solidFill>
              </a:rPr>
              <a:t>squirrelly: </a:t>
            </a:r>
            <a:r>
              <a:rPr lang="en-GB" altLang="en-US" sz="2800" dirty="0">
                <a:solidFill>
                  <a:schemeClr val="tx1"/>
                </a:solidFill>
              </a:rPr>
              <a:t>loose, shaky or unbalanced</a:t>
            </a:r>
          </a:p>
          <a:p>
            <a:r>
              <a:rPr lang="en-GB" altLang="en-US" sz="2800" b="1" dirty="0">
                <a:solidFill>
                  <a:schemeClr val="tx1"/>
                </a:solidFill>
              </a:rPr>
              <a:t>garage sale: </a:t>
            </a:r>
            <a:r>
              <a:rPr lang="en-GB" altLang="en-US" sz="2800" dirty="0">
                <a:solidFill>
                  <a:schemeClr val="tx1"/>
                </a:solidFill>
              </a:rPr>
              <a:t>a bad fall that makes loose items such as your helmet, goggles, gloves, etc. land away from your body</a:t>
            </a:r>
          </a:p>
        </p:txBody>
      </p:sp>
    </p:spTree>
    <p:extLst>
      <p:ext uri="{BB962C8B-B14F-4D97-AF65-F5344CB8AC3E}">
        <p14:creationId xmlns:p14="http://schemas.microsoft.com/office/powerpoint/2010/main" val="483345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67515" y="341229"/>
            <a:ext cx="8674466" cy="2194581"/>
          </a:xfrm>
          <a:prstGeom prst="round2DiagRect">
            <a:avLst>
              <a:gd name="adj1" fmla="val 11655"/>
              <a:gd name="adj2" fmla="val 0"/>
            </a:avLst>
          </a:prstGeom>
          <a:ln w="38100">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r>
              <a:rPr lang="en-GB" altLang="en-US" sz="3200" b="1" dirty="0">
                <a:solidFill>
                  <a:schemeClr val="tx1"/>
                </a:solidFill>
              </a:rPr>
              <a:t>Prefixes and suffixes </a:t>
            </a:r>
          </a:p>
          <a:p>
            <a:r>
              <a:rPr lang="en-GB" altLang="en-US" sz="3200" dirty="0">
                <a:solidFill>
                  <a:schemeClr val="tx1"/>
                </a:solidFill>
              </a:rPr>
              <a:t>Prefixes are added to the start of a word and suffixes are added to the end of a word. They can change a word’s meaning, or its part of speech.</a:t>
            </a:r>
          </a:p>
        </p:txBody>
      </p:sp>
      <p:pic>
        <p:nvPicPr>
          <p:cNvPr id="4" name="Picture 3">
            <a:extLst>
              <a:ext uri="{FF2B5EF4-FFF2-40B4-BE49-F238E27FC236}">
                <a16:creationId xmlns:a16="http://schemas.microsoft.com/office/drawing/2014/main" id="{8F4F6D18-FBDE-47AC-8582-25133C7DB370}"/>
              </a:ext>
            </a:extLst>
          </p:cNvPr>
          <p:cNvPicPr>
            <a:picLocks noChangeAspect="1"/>
          </p:cNvPicPr>
          <p:nvPr/>
        </p:nvPicPr>
        <p:blipFill rotWithShape="1">
          <a:blip r:embed="rId2"/>
          <a:srcRect t="20555"/>
          <a:stretch/>
        </p:blipFill>
        <p:spPr>
          <a:xfrm>
            <a:off x="2441625" y="2843388"/>
            <a:ext cx="1594883" cy="1594883"/>
          </a:xfrm>
          <a:prstGeom prst="rect">
            <a:avLst/>
          </a:prstGeom>
        </p:spPr>
      </p:pic>
      <p:pic>
        <p:nvPicPr>
          <p:cNvPr id="6" name="Picture 5">
            <a:extLst>
              <a:ext uri="{FF2B5EF4-FFF2-40B4-BE49-F238E27FC236}">
                <a16:creationId xmlns:a16="http://schemas.microsoft.com/office/drawing/2014/main" id="{E0C922FE-3D97-41F7-B906-9081EE2AF0B8}"/>
              </a:ext>
            </a:extLst>
          </p:cNvPr>
          <p:cNvPicPr>
            <a:picLocks noChangeAspect="1"/>
          </p:cNvPicPr>
          <p:nvPr/>
        </p:nvPicPr>
        <p:blipFill>
          <a:blip r:embed="rId2">
            <a:duotone>
              <a:schemeClr val="accent6">
                <a:shade val="45000"/>
                <a:satMod val="135000"/>
              </a:schemeClr>
              <a:prstClr val="white"/>
            </a:duotone>
          </a:blip>
          <a:stretch>
            <a:fillRect/>
          </a:stretch>
        </p:blipFill>
        <p:spPr>
          <a:xfrm rot="5400000">
            <a:off x="519046" y="2637055"/>
            <a:ext cx="1594883" cy="2007545"/>
          </a:xfrm>
          <a:prstGeom prst="rect">
            <a:avLst/>
          </a:prstGeom>
        </p:spPr>
      </p:pic>
      <p:pic>
        <p:nvPicPr>
          <p:cNvPr id="7" name="Picture 6">
            <a:extLst>
              <a:ext uri="{FF2B5EF4-FFF2-40B4-BE49-F238E27FC236}">
                <a16:creationId xmlns:a16="http://schemas.microsoft.com/office/drawing/2014/main" id="{851C885C-1E62-46AA-919F-D9C6F17D2402}"/>
              </a:ext>
            </a:extLst>
          </p:cNvPr>
          <p:cNvPicPr>
            <a:picLocks noChangeAspect="1"/>
          </p:cNvPicPr>
          <p:nvPr/>
        </p:nvPicPr>
        <p:blipFill rotWithShape="1">
          <a:blip r:embed="rId2">
            <a:duotone>
              <a:schemeClr val="accent6">
                <a:shade val="45000"/>
                <a:satMod val="135000"/>
              </a:schemeClr>
              <a:prstClr val="white"/>
            </a:duotone>
          </a:blip>
          <a:srcRect b="80963"/>
          <a:stretch/>
        </p:blipFill>
        <p:spPr>
          <a:xfrm rot="10800000">
            <a:off x="245790" y="2843387"/>
            <a:ext cx="1774899" cy="425300"/>
          </a:xfrm>
          <a:prstGeom prst="rect">
            <a:avLst/>
          </a:prstGeom>
        </p:spPr>
      </p:pic>
      <p:sp>
        <p:nvSpPr>
          <p:cNvPr id="8" name="TextBox 7">
            <a:extLst>
              <a:ext uri="{FF2B5EF4-FFF2-40B4-BE49-F238E27FC236}">
                <a16:creationId xmlns:a16="http://schemas.microsoft.com/office/drawing/2014/main" id="{1DC5405B-14D9-45C8-ABBD-ACC3B1228075}"/>
              </a:ext>
            </a:extLst>
          </p:cNvPr>
          <p:cNvSpPr txBox="1"/>
          <p:nvPr/>
        </p:nvSpPr>
        <p:spPr>
          <a:xfrm>
            <a:off x="672111" y="3409996"/>
            <a:ext cx="729687" cy="461665"/>
          </a:xfrm>
          <a:prstGeom prst="rect">
            <a:avLst/>
          </a:prstGeom>
          <a:noFill/>
        </p:spPr>
        <p:txBody>
          <a:bodyPr wrap="none" rtlCol="0">
            <a:spAutoFit/>
          </a:bodyPr>
          <a:lstStyle/>
          <a:p>
            <a:r>
              <a:rPr lang="en-GB" sz="2400" dirty="0">
                <a:latin typeface="Arial Rounded MT Bold" panose="020F0704030504030204" pitchFamily="34" charset="0"/>
              </a:rPr>
              <a:t>dis-</a:t>
            </a:r>
          </a:p>
        </p:txBody>
      </p:sp>
      <p:sp>
        <p:nvSpPr>
          <p:cNvPr id="9" name="TextBox 8">
            <a:extLst>
              <a:ext uri="{FF2B5EF4-FFF2-40B4-BE49-F238E27FC236}">
                <a16:creationId xmlns:a16="http://schemas.microsoft.com/office/drawing/2014/main" id="{BE4D8A6A-B8FA-4807-91CB-9BF4AAB9CD4D}"/>
              </a:ext>
            </a:extLst>
          </p:cNvPr>
          <p:cNvSpPr txBox="1"/>
          <p:nvPr/>
        </p:nvSpPr>
        <p:spPr>
          <a:xfrm>
            <a:off x="2934924" y="3409996"/>
            <a:ext cx="1029384" cy="461665"/>
          </a:xfrm>
          <a:prstGeom prst="rect">
            <a:avLst/>
          </a:prstGeom>
          <a:noFill/>
        </p:spPr>
        <p:txBody>
          <a:bodyPr wrap="none" rtlCol="0">
            <a:spAutoFit/>
          </a:bodyPr>
          <a:lstStyle/>
          <a:p>
            <a:r>
              <a:rPr lang="en-GB" sz="2400" dirty="0">
                <a:latin typeface="Arial Rounded MT Bold" panose="020F0704030504030204" pitchFamily="34" charset="0"/>
              </a:rPr>
              <a:t>cover</a:t>
            </a:r>
          </a:p>
        </p:txBody>
      </p:sp>
      <p:pic>
        <p:nvPicPr>
          <p:cNvPr id="10" name="Picture 9">
            <a:extLst>
              <a:ext uri="{FF2B5EF4-FFF2-40B4-BE49-F238E27FC236}">
                <a16:creationId xmlns:a16="http://schemas.microsoft.com/office/drawing/2014/main" id="{D209F59E-3270-48FC-9760-2E60D63C8803}"/>
              </a:ext>
            </a:extLst>
          </p:cNvPr>
          <p:cNvPicPr>
            <a:picLocks noChangeAspect="1"/>
          </p:cNvPicPr>
          <p:nvPr/>
        </p:nvPicPr>
        <p:blipFill rotWithShape="1">
          <a:blip r:embed="rId2">
            <a:duotone>
              <a:schemeClr val="accent6">
                <a:shade val="45000"/>
                <a:satMod val="135000"/>
              </a:schemeClr>
              <a:prstClr val="white"/>
            </a:duotone>
          </a:blip>
          <a:srcRect t="20555"/>
          <a:stretch/>
        </p:blipFill>
        <p:spPr>
          <a:xfrm>
            <a:off x="7024623" y="2843390"/>
            <a:ext cx="1594883" cy="1594883"/>
          </a:xfrm>
          <a:prstGeom prst="rect">
            <a:avLst/>
          </a:prstGeom>
        </p:spPr>
      </p:pic>
      <p:pic>
        <p:nvPicPr>
          <p:cNvPr id="11" name="Picture 10">
            <a:extLst>
              <a:ext uri="{FF2B5EF4-FFF2-40B4-BE49-F238E27FC236}">
                <a16:creationId xmlns:a16="http://schemas.microsoft.com/office/drawing/2014/main" id="{A7BC0119-E43F-4F91-8222-54794DA56AA8}"/>
              </a:ext>
            </a:extLst>
          </p:cNvPr>
          <p:cNvPicPr>
            <a:picLocks noChangeAspect="1"/>
          </p:cNvPicPr>
          <p:nvPr/>
        </p:nvPicPr>
        <p:blipFill>
          <a:blip r:embed="rId2"/>
          <a:stretch>
            <a:fillRect/>
          </a:stretch>
        </p:blipFill>
        <p:spPr>
          <a:xfrm rot="5400000">
            <a:off x="5102044" y="2637057"/>
            <a:ext cx="1594883" cy="2007545"/>
          </a:xfrm>
          <a:prstGeom prst="rect">
            <a:avLst/>
          </a:prstGeom>
        </p:spPr>
      </p:pic>
      <p:pic>
        <p:nvPicPr>
          <p:cNvPr id="12" name="Picture 11">
            <a:extLst>
              <a:ext uri="{FF2B5EF4-FFF2-40B4-BE49-F238E27FC236}">
                <a16:creationId xmlns:a16="http://schemas.microsoft.com/office/drawing/2014/main" id="{13C12DFD-BFCD-4970-B9BE-9BB2F6F73824}"/>
              </a:ext>
            </a:extLst>
          </p:cNvPr>
          <p:cNvPicPr>
            <a:picLocks noChangeAspect="1"/>
          </p:cNvPicPr>
          <p:nvPr/>
        </p:nvPicPr>
        <p:blipFill rotWithShape="1">
          <a:blip r:embed="rId2"/>
          <a:srcRect b="80963"/>
          <a:stretch/>
        </p:blipFill>
        <p:spPr>
          <a:xfrm rot="10800000">
            <a:off x="4828788" y="2843389"/>
            <a:ext cx="1774899" cy="425300"/>
          </a:xfrm>
          <a:prstGeom prst="rect">
            <a:avLst/>
          </a:prstGeom>
        </p:spPr>
      </p:pic>
      <p:sp>
        <p:nvSpPr>
          <p:cNvPr id="13" name="TextBox 12">
            <a:extLst>
              <a:ext uri="{FF2B5EF4-FFF2-40B4-BE49-F238E27FC236}">
                <a16:creationId xmlns:a16="http://schemas.microsoft.com/office/drawing/2014/main" id="{2BDBB251-40D2-4275-9749-6E9A046D77DB}"/>
              </a:ext>
            </a:extLst>
          </p:cNvPr>
          <p:cNvSpPr txBox="1"/>
          <p:nvPr/>
        </p:nvSpPr>
        <p:spPr>
          <a:xfrm>
            <a:off x="5094117" y="3409998"/>
            <a:ext cx="1254189" cy="461665"/>
          </a:xfrm>
          <a:prstGeom prst="rect">
            <a:avLst/>
          </a:prstGeom>
          <a:noFill/>
        </p:spPr>
        <p:txBody>
          <a:bodyPr wrap="none" rtlCol="0">
            <a:spAutoFit/>
          </a:bodyPr>
          <a:lstStyle/>
          <a:p>
            <a:r>
              <a:rPr lang="en-GB" sz="2400" dirty="0">
                <a:latin typeface="Arial Rounded MT Bold" panose="020F0704030504030204" pitchFamily="34" charset="0"/>
              </a:rPr>
              <a:t>predict</a:t>
            </a:r>
          </a:p>
        </p:txBody>
      </p:sp>
      <p:sp>
        <p:nvSpPr>
          <p:cNvPr id="14" name="TextBox 13">
            <a:extLst>
              <a:ext uri="{FF2B5EF4-FFF2-40B4-BE49-F238E27FC236}">
                <a16:creationId xmlns:a16="http://schemas.microsoft.com/office/drawing/2014/main" id="{47441438-0A75-48DA-B110-F96BCCF12E26}"/>
              </a:ext>
            </a:extLst>
          </p:cNvPr>
          <p:cNvSpPr txBox="1"/>
          <p:nvPr/>
        </p:nvSpPr>
        <p:spPr>
          <a:xfrm>
            <a:off x="7517922" y="3409998"/>
            <a:ext cx="920380" cy="461665"/>
          </a:xfrm>
          <a:prstGeom prst="rect">
            <a:avLst/>
          </a:prstGeom>
          <a:noFill/>
        </p:spPr>
        <p:txBody>
          <a:bodyPr wrap="none" rtlCol="0">
            <a:spAutoFit/>
          </a:bodyPr>
          <a:lstStyle/>
          <a:p>
            <a:r>
              <a:rPr lang="en-GB" sz="2400" dirty="0">
                <a:latin typeface="Arial Rounded MT Bold" panose="020F0704030504030204" pitchFamily="34" charset="0"/>
              </a:rPr>
              <a:t>-able</a:t>
            </a:r>
          </a:p>
        </p:txBody>
      </p:sp>
      <p:sp>
        <p:nvSpPr>
          <p:cNvPr id="15" name="TextBox 14">
            <a:extLst>
              <a:ext uri="{FF2B5EF4-FFF2-40B4-BE49-F238E27FC236}">
                <a16:creationId xmlns:a16="http://schemas.microsoft.com/office/drawing/2014/main" id="{458499D9-E36C-4386-A160-17440246EEC8}"/>
              </a:ext>
            </a:extLst>
          </p:cNvPr>
          <p:cNvSpPr txBox="1"/>
          <p:nvPr/>
        </p:nvSpPr>
        <p:spPr>
          <a:xfrm>
            <a:off x="970961" y="4786377"/>
            <a:ext cx="2630078" cy="1631216"/>
          </a:xfrm>
          <a:prstGeom prst="rect">
            <a:avLst/>
          </a:prstGeom>
          <a:noFill/>
        </p:spPr>
        <p:txBody>
          <a:bodyPr wrap="square" rtlCol="0">
            <a:spAutoFit/>
          </a:bodyPr>
          <a:lstStyle/>
          <a:p>
            <a:pPr algn="ctr"/>
            <a:r>
              <a:rPr lang="en-GB" sz="2000" dirty="0">
                <a:latin typeface="Arial Rounded MT Bold" panose="020F0704030504030204" pitchFamily="34" charset="0"/>
              </a:rPr>
              <a:t>the prefix dis- means ‘not’</a:t>
            </a:r>
          </a:p>
          <a:p>
            <a:pPr algn="ctr"/>
            <a:r>
              <a:rPr lang="en-GB" sz="2000" dirty="0">
                <a:latin typeface="Arial Rounded MT Bold" panose="020F0704030504030204" pitchFamily="34" charset="0"/>
              </a:rPr>
              <a:t> </a:t>
            </a:r>
          </a:p>
          <a:p>
            <a:pPr algn="ctr"/>
            <a:r>
              <a:rPr lang="en-GB" sz="2000" i="1" dirty="0">
                <a:latin typeface="Arial Rounded MT Bold" panose="020F0704030504030204" pitchFamily="34" charset="0"/>
              </a:rPr>
              <a:t>To uncover/find</a:t>
            </a:r>
          </a:p>
          <a:p>
            <a:pPr algn="ctr"/>
            <a:endParaRPr lang="en-GB" sz="2000" dirty="0">
              <a:latin typeface="Arial Rounded MT Bold" panose="020F0704030504030204" pitchFamily="34" charset="0"/>
            </a:endParaRPr>
          </a:p>
        </p:txBody>
      </p:sp>
      <p:sp>
        <p:nvSpPr>
          <p:cNvPr id="16" name="TextBox 15">
            <a:extLst>
              <a:ext uri="{FF2B5EF4-FFF2-40B4-BE49-F238E27FC236}">
                <a16:creationId xmlns:a16="http://schemas.microsoft.com/office/drawing/2014/main" id="{E9D6D990-C26F-4007-B926-0090B36393D3}"/>
              </a:ext>
            </a:extLst>
          </p:cNvPr>
          <p:cNvSpPr txBox="1"/>
          <p:nvPr/>
        </p:nvSpPr>
        <p:spPr>
          <a:xfrm>
            <a:off x="5401559" y="4786377"/>
            <a:ext cx="2769604" cy="1938992"/>
          </a:xfrm>
          <a:prstGeom prst="rect">
            <a:avLst/>
          </a:prstGeom>
          <a:noFill/>
        </p:spPr>
        <p:txBody>
          <a:bodyPr wrap="square" rtlCol="0">
            <a:spAutoFit/>
          </a:bodyPr>
          <a:lstStyle/>
          <a:p>
            <a:pPr algn="ctr"/>
            <a:r>
              <a:rPr lang="en-GB" sz="2000" dirty="0">
                <a:latin typeface="Arial Rounded MT Bold" panose="020F0704030504030204" pitchFamily="34" charset="0"/>
              </a:rPr>
              <a:t>the suffix –able means able to</a:t>
            </a:r>
          </a:p>
          <a:p>
            <a:pPr algn="ctr"/>
            <a:endParaRPr lang="en-GB" sz="2000" dirty="0">
              <a:latin typeface="Arial Rounded MT Bold" panose="020F0704030504030204" pitchFamily="34" charset="0"/>
            </a:endParaRPr>
          </a:p>
          <a:p>
            <a:pPr algn="ctr"/>
            <a:r>
              <a:rPr lang="en-GB" sz="2000" i="1" dirty="0">
                <a:latin typeface="Arial Rounded MT Bold" panose="020F0704030504030204" pitchFamily="34" charset="0"/>
              </a:rPr>
              <a:t>To know what will happen</a:t>
            </a:r>
          </a:p>
          <a:p>
            <a:pPr algn="ctr"/>
            <a:endParaRPr lang="en-GB" sz="2000" dirty="0">
              <a:latin typeface="Arial Rounded MT Bold" panose="020F0704030504030204" pitchFamily="34" charset="0"/>
            </a:endParaRPr>
          </a:p>
        </p:txBody>
      </p:sp>
    </p:spTree>
    <p:extLst>
      <p:ext uri="{BB962C8B-B14F-4D97-AF65-F5344CB8AC3E}">
        <p14:creationId xmlns:p14="http://schemas.microsoft.com/office/powerpoint/2010/main" val="29316902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67515" y="160257"/>
            <a:ext cx="8678522" cy="6410664"/>
          </a:xfrm>
          <a:prstGeom prst="round2DiagRect">
            <a:avLst>
              <a:gd name="adj1" fmla="val 11655"/>
              <a:gd name="adj2" fmla="val 0"/>
            </a:avLst>
          </a:prstGeom>
          <a:ln w="38100">
            <a:solidFill>
              <a:schemeClr val="tx2"/>
            </a:solidFill>
          </a:ln>
        </p:spPr>
        <p:style>
          <a:lnRef idx="2">
            <a:schemeClr val="accent5"/>
          </a:lnRef>
          <a:fillRef idx="1">
            <a:schemeClr val="lt1"/>
          </a:fillRef>
          <a:effectRef idx="0">
            <a:schemeClr val="accent5"/>
          </a:effectRef>
          <a:fontRef idx="minor">
            <a:schemeClr val="dk1"/>
          </a:fontRef>
        </p:style>
        <p:txBody>
          <a:bodyPr rtlCol="0" anchor="ctr"/>
          <a:lstStyle/>
          <a:p>
            <a:r>
              <a:rPr lang="en-GB" altLang="en-US" sz="2600" b="1" dirty="0">
                <a:solidFill>
                  <a:schemeClr val="tx1"/>
                </a:solidFill>
              </a:rPr>
              <a:t>Task Two – Read each list and decide which job, hobby or area of life the jargon belongs to.</a:t>
            </a:r>
          </a:p>
          <a:p>
            <a:endParaRPr lang="en-GB" altLang="en-US" sz="2600" b="1" dirty="0">
              <a:solidFill>
                <a:schemeClr val="tx1"/>
              </a:solidFill>
            </a:endParaRPr>
          </a:p>
          <a:p>
            <a:pPr marL="514350" indent="-514350">
              <a:buAutoNum type="arabicPeriod"/>
            </a:pPr>
            <a:r>
              <a:rPr lang="en-GB" altLang="en-US" sz="2600" dirty="0">
                <a:solidFill>
                  <a:schemeClr val="tx1"/>
                </a:solidFill>
              </a:rPr>
              <a:t>beat, fold, whip, cream, fry, pass</a:t>
            </a:r>
          </a:p>
          <a:p>
            <a:pPr marL="514350" indent="-514350">
              <a:buAutoNum type="arabicPeriod"/>
            </a:pPr>
            <a:r>
              <a:rPr lang="en-GB" altLang="en-US" sz="2600" dirty="0">
                <a:solidFill>
                  <a:schemeClr val="tx1"/>
                </a:solidFill>
              </a:rPr>
              <a:t>pass, fail, external, assessment, SQA, moderate</a:t>
            </a:r>
          </a:p>
          <a:p>
            <a:pPr marL="514350" indent="-514350">
              <a:buAutoNum type="arabicPeriod"/>
            </a:pPr>
            <a:r>
              <a:rPr lang="en-GB" altLang="en-US" sz="2600" dirty="0">
                <a:solidFill>
                  <a:schemeClr val="tx1"/>
                </a:solidFill>
              </a:rPr>
              <a:t>dribble, pass, assist, back, shielding</a:t>
            </a:r>
          </a:p>
          <a:p>
            <a:pPr marL="514350" indent="-514350">
              <a:buAutoNum type="arabicPeriod"/>
            </a:pPr>
            <a:r>
              <a:rPr lang="en-GB" altLang="en-US" sz="2600" dirty="0">
                <a:solidFill>
                  <a:schemeClr val="tx1"/>
                </a:solidFill>
              </a:rPr>
              <a:t>moderate, heavy, squally, severe, blizzard</a:t>
            </a:r>
          </a:p>
          <a:p>
            <a:pPr marL="514350" indent="-514350">
              <a:buAutoNum type="arabicPeriod"/>
            </a:pPr>
            <a:r>
              <a:rPr lang="en-GB" altLang="en-US" sz="2600" dirty="0">
                <a:solidFill>
                  <a:schemeClr val="tx1"/>
                </a:solidFill>
              </a:rPr>
              <a:t>defendant, </a:t>
            </a:r>
            <a:r>
              <a:rPr lang="en-GB" altLang="en-US" sz="2600" dirty="0" err="1">
                <a:solidFill>
                  <a:schemeClr val="tx1"/>
                </a:solidFill>
              </a:rPr>
              <a:t>plantiff</a:t>
            </a:r>
            <a:r>
              <a:rPr lang="en-GB" altLang="en-US" sz="2600" dirty="0">
                <a:solidFill>
                  <a:schemeClr val="tx1"/>
                </a:solidFill>
              </a:rPr>
              <a:t>, prosecution, witness, advocate</a:t>
            </a:r>
          </a:p>
          <a:p>
            <a:pPr marL="514350" indent="-514350">
              <a:buAutoNum type="arabicPeriod"/>
            </a:pPr>
            <a:r>
              <a:rPr lang="en-GB" altLang="en-US" sz="2600" dirty="0">
                <a:solidFill>
                  <a:schemeClr val="tx1"/>
                </a:solidFill>
              </a:rPr>
              <a:t>chord, angle, mean, media, factor</a:t>
            </a:r>
          </a:p>
          <a:p>
            <a:pPr marL="514350" indent="-514350">
              <a:buAutoNum type="arabicPeriod"/>
            </a:pPr>
            <a:endParaRPr lang="en-GB" altLang="en-US" sz="2600" dirty="0">
              <a:solidFill>
                <a:schemeClr val="tx1"/>
              </a:solidFill>
            </a:endParaRPr>
          </a:p>
        </p:txBody>
      </p:sp>
    </p:spTree>
    <p:extLst>
      <p:ext uri="{BB962C8B-B14F-4D97-AF65-F5344CB8AC3E}">
        <p14:creationId xmlns:p14="http://schemas.microsoft.com/office/powerpoint/2010/main" val="21933599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67515" y="160257"/>
            <a:ext cx="8678522" cy="6410664"/>
          </a:xfrm>
          <a:prstGeom prst="round2DiagRect">
            <a:avLst>
              <a:gd name="adj1" fmla="val 11655"/>
              <a:gd name="adj2" fmla="val 0"/>
            </a:avLst>
          </a:prstGeom>
          <a:ln w="38100">
            <a:solidFill>
              <a:schemeClr val="tx2"/>
            </a:solidFill>
          </a:ln>
        </p:spPr>
        <p:style>
          <a:lnRef idx="2">
            <a:schemeClr val="accent5"/>
          </a:lnRef>
          <a:fillRef idx="1">
            <a:schemeClr val="lt1"/>
          </a:fillRef>
          <a:effectRef idx="0">
            <a:schemeClr val="accent5"/>
          </a:effectRef>
          <a:fontRef idx="minor">
            <a:schemeClr val="dk1"/>
          </a:fontRef>
        </p:style>
        <p:txBody>
          <a:bodyPr rtlCol="0" anchor="ctr"/>
          <a:lstStyle/>
          <a:p>
            <a:r>
              <a:rPr lang="en-GB" altLang="en-US" sz="2600" b="1" dirty="0">
                <a:solidFill>
                  <a:schemeClr val="tx1"/>
                </a:solidFill>
              </a:rPr>
              <a:t>Task Two – Read each list and decide which job, hobby or area of life the jargon belongs to.</a:t>
            </a:r>
          </a:p>
          <a:p>
            <a:endParaRPr lang="en-GB" altLang="en-US" sz="2600" b="1" dirty="0">
              <a:solidFill>
                <a:schemeClr val="tx1"/>
              </a:solidFill>
            </a:endParaRPr>
          </a:p>
          <a:p>
            <a:pPr marL="514350" indent="-514350">
              <a:buAutoNum type="arabicPeriod"/>
            </a:pPr>
            <a:r>
              <a:rPr lang="en-GB" altLang="en-US" sz="2600" dirty="0">
                <a:solidFill>
                  <a:schemeClr val="tx1"/>
                </a:solidFill>
              </a:rPr>
              <a:t>beat, fold, whip, cream, fry, pass- </a:t>
            </a:r>
            <a:r>
              <a:rPr lang="en-GB" altLang="en-US" sz="2600" b="1" dirty="0">
                <a:solidFill>
                  <a:schemeClr val="tx1"/>
                </a:solidFill>
              </a:rPr>
              <a:t>cookery</a:t>
            </a:r>
            <a:endParaRPr lang="en-GB" altLang="en-US" sz="2600" dirty="0">
              <a:solidFill>
                <a:schemeClr val="tx1"/>
              </a:solidFill>
            </a:endParaRPr>
          </a:p>
          <a:p>
            <a:pPr marL="514350" indent="-514350">
              <a:buAutoNum type="arabicPeriod"/>
            </a:pPr>
            <a:r>
              <a:rPr lang="en-GB" altLang="en-US" sz="2600" dirty="0">
                <a:solidFill>
                  <a:schemeClr val="tx1"/>
                </a:solidFill>
              </a:rPr>
              <a:t>pass, fail, external, assessment, SQA, moderate - </a:t>
            </a:r>
            <a:r>
              <a:rPr lang="en-GB" altLang="en-US" sz="2600" b="1" dirty="0">
                <a:solidFill>
                  <a:schemeClr val="tx1"/>
                </a:solidFill>
              </a:rPr>
              <a:t>teaching</a:t>
            </a:r>
            <a:endParaRPr lang="en-GB" altLang="en-US" sz="2600" dirty="0">
              <a:solidFill>
                <a:schemeClr val="tx1"/>
              </a:solidFill>
            </a:endParaRPr>
          </a:p>
          <a:p>
            <a:pPr marL="514350" indent="-514350">
              <a:buAutoNum type="arabicPeriod"/>
            </a:pPr>
            <a:r>
              <a:rPr lang="en-GB" altLang="en-US" sz="2600" dirty="0">
                <a:solidFill>
                  <a:schemeClr val="tx1"/>
                </a:solidFill>
              </a:rPr>
              <a:t>dribble, pass, assist, back, shielding - </a:t>
            </a:r>
            <a:r>
              <a:rPr lang="en-GB" altLang="en-US" sz="2600" b="1" dirty="0">
                <a:solidFill>
                  <a:schemeClr val="tx1"/>
                </a:solidFill>
              </a:rPr>
              <a:t>football</a:t>
            </a:r>
            <a:endParaRPr lang="en-GB" altLang="en-US" sz="2600" dirty="0">
              <a:solidFill>
                <a:schemeClr val="tx1"/>
              </a:solidFill>
            </a:endParaRPr>
          </a:p>
          <a:p>
            <a:pPr marL="514350" indent="-514350">
              <a:buAutoNum type="arabicPeriod"/>
            </a:pPr>
            <a:r>
              <a:rPr lang="en-GB" altLang="en-US" sz="2600" dirty="0">
                <a:solidFill>
                  <a:schemeClr val="tx1"/>
                </a:solidFill>
              </a:rPr>
              <a:t>moderate, heavy, squally, severe, blizzard - </a:t>
            </a:r>
            <a:r>
              <a:rPr lang="en-GB" altLang="en-US" sz="2600" b="1" dirty="0">
                <a:solidFill>
                  <a:schemeClr val="tx1"/>
                </a:solidFill>
              </a:rPr>
              <a:t>weather</a:t>
            </a:r>
            <a:endParaRPr lang="en-GB" altLang="en-US" sz="2600" dirty="0">
              <a:solidFill>
                <a:schemeClr val="tx1"/>
              </a:solidFill>
            </a:endParaRPr>
          </a:p>
          <a:p>
            <a:pPr marL="514350" indent="-514350">
              <a:buAutoNum type="arabicPeriod"/>
            </a:pPr>
            <a:r>
              <a:rPr lang="en-GB" altLang="en-US" sz="2600" dirty="0">
                <a:solidFill>
                  <a:schemeClr val="tx1"/>
                </a:solidFill>
              </a:rPr>
              <a:t>defendant, </a:t>
            </a:r>
            <a:r>
              <a:rPr lang="en-GB" altLang="en-US" sz="2600" dirty="0" err="1">
                <a:solidFill>
                  <a:schemeClr val="tx1"/>
                </a:solidFill>
              </a:rPr>
              <a:t>plantiff</a:t>
            </a:r>
            <a:r>
              <a:rPr lang="en-GB" altLang="en-US" sz="2600" dirty="0">
                <a:solidFill>
                  <a:schemeClr val="tx1"/>
                </a:solidFill>
              </a:rPr>
              <a:t>, prosecution, witness, advocate - </a:t>
            </a:r>
            <a:r>
              <a:rPr lang="en-GB" altLang="en-US" sz="2600" b="1" dirty="0">
                <a:solidFill>
                  <a:schemeClr val="tx1"/>
                </a:solidFill>
              </a:rPr>
              <a:t>law</a:t>
            </a:r>
            <a:endParaRPr lang="en-GB" altLang="en-US" sz="2600" dirty="0">
              <a:solidFill>
                <a:schemeClr val="tx1"/>
              </a:solidFill>
            </a:endParaRPr>
          </a:p>
          <a:p>
            <a:pPr marL="514350" indent="-514350">
              <a:buAutoNum type="arabicPeriod"/>
            </a:pPr>
            <a:r>
              <a:rPr lang="en-GB" altLang="en-US" sz="2600" dirty="0">
                <a:solidFill>
                  <a:schemeClr val="tx1"/>
                </a:solidFill>
              </a:rPr>
              <a:t>chord, angle, mean, media, factor - </a:t>
            </a:r>
            <a:r>
              <a:rPr lang="en-GB" altLang="en-US" sz="2600" b="1" dirty="0">
                <a:solidFill>
                  <a:schemeClr val="tx1"/>
                </a:solidFill>
              </a:rPr>
              <a:t>mathematics</a:t>
            </a:r>
            <a:endParaRPr lang="en-GB" altLang="en-US" sz="2600" dirty="0">
              <a:solidFill>
                <a:schemeClr val="tx1"/>
              </a:solidFill>
            </a:endParaRPr>
          </a:p>
          <a:p>
            <a:pPr marL="514350" indent="-514350">
              <a:buAutoNum type="arabicPeriod"/>
            </a:pPr>
            <a:endParaRPr lang="en-GB" altLang="en-US" sz="2600" dirty="0">
              <a:solidFill>
                <a:schemeClr val="tx1"/>
              </a:solidFill>
            </a:endParaRPr>
          </a:p>
        </p:txBody>
      </p:sp>
    </p:spTree>
    <p:extLst>
      <p:ext uri="{BB962C8B-B14F-4D97-AF65-F5344CB8AC3E}">
        <p14:creationId xmlns:p14="http://schemas.microsoft.com/office/powerpoint/2010/main" val="4912547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67515" y="160257"/>
            <a:ext cx="8678522" cy="6410664"/>
          </a:xfrm>
          <a:prstGeom prst="round2DiagRect">
            <a:avLst>
              <a:gd name="adj1" fmla="val 11655"/>
              <a:gd name="adj2" fmla="val 0"/>
            </a:avLst>
          </a:prstGeom>
          <a:ln w="38100">
            <a:solidFill>
              <a:schemeClr val="tx2"/>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altLang="en-US" sz="2800" b="1" dirty="0">
                <a:solidFill>
                  <a:schemeClr val="tx1"/>
                </a:solidFill>
              </a:rPr>
              <a:t>The different uses of the same word should help you understand what jargon is more clearly. Jargon is not just about what the word means, it is about what a word means for certain people in a certain situation.</a:t>
            </a:r>
            <a:endParaRPr lang="en-GB" altLang="en-US" sz="2800" dirty="0">
              <a:solidFill>
                <a:schemeClr val="tx1"/>
              </a:solidFill>
            </a:endParaRPr>
          </a:p>
          <a:p>
            <a:pPr algn="ctr"/>
            <a:endParaRPr lang="en-GB" altLang="en-US" sz="2800" b="1" dirty="0">
              <a:solidFill>
                <a:schemeClr val="tx1"/>
              </a:solidFill>
            </a:endParaRPr>
          </a:p>
          <a:p>
            <a:pPr algn="ctr"/>
            <a:endParaRPr lang="en-GB" altLang="en-US" sz="2800" b="1" dirty="0">
              <a:solidFill>
                <a:schemeClr val="tx1"/>
              </a:solidFill>
            </a:endParaRPr>
          </a:p>
          <a:p>
            <a:pPr algn="ctr"/>
            <a:endParaRPr lang="en-GB" altLang="en-US" sz="2800" b="1" dirty="0">
              <a:solidFill>
                <a:schemeClr val="tx1"/>
              </a:solidFill>
            </a:endParaRPr>
          </a:p>
          <a:p>
            <a:pPr algn="ctr"/>
            <a:endParaRPr lang="en-GB" altLang="en-US" sz="2800" b="1" dirty="0">
              <a:solidFill>
                <a:schemeClr val="tx1"/>
              </a:solidFill>
            </a:endParaRPr>
          </a:p>
          <a:p>
            <a:pPr algn="ctr"/>
            <a:endParaRPr lang="en-GB" altLang="en-US" sz="2800" b="1" dirty="0">
              <a:solidFill>
                <a:schemeClr val="tx1"/>
              </a:solidFill>
            </a:endParaRPr>
          </a:p>
          <a:p>
            <a:pPr algn="ctr"/>
            <a:endParaRPr lang="en-GB" altLang="en-US" sz="2800" b="1" dirty="0">
              <a:solidFill>
                <a:schemeClr val="tx1"/>
              </a:solidFill>
            </a:endParaRPr>
          </a:p>
          <a:p>
            <a:pPr algn="ctr"/>
            <a:endParaRPr lang="en-GB" altLang="en-US" sz="2800" b="1" dirty="0">
              <a:solidFill>
                <a:schemeClr val="tx1"/>
              </a:solidFill>
            </a:endParaRPr>
          </a:p>
          <a:p>
            <a:pPr algn="ctr"/>
            <a:endParaRPr lang="en-GB" altLang="en-US" sz="2800" b="1" dirty="0">
              <a:solidFill>
                <a:schemeClr val="tx1"/>
              </a:solidFill>
            </a:endParaRPr>
          </a:p>
        </p:txBody>
      </p:sp>
      <p:pic>
        <p:nvPicPr>
          <p:cNvPr id="3" name="Picture 2">
            <a:extLst>
              <a:ext uri="{FF2B5EF4-FFF2-40B4-BE49-F238E27FC236}">
                <a16:creationId xmlns:a16="http://schemas.microsoft.com/office/drawing/2014/main" id="{BD1BA290-16CB-4863-983B-6E984E7269FD}"/>
              </a:ext>
            </a:extLst>
          </p:cNvPr>
          <p:cNvPicPr>
            <a:picLocks noChangeAspect="1"/>
          </p:cNvPicPr>
          <p:nvPr/>
        </p:nvPicPr>
        <p:blipFill>
          <a:blip r:embed="rId2"/>
          <a:stretch>
            <a:fillRect/>
          </a:stretch>
        </p:blipFill>
        <p:spPr>
          <a:xfrm>
            <a:off x="1488558" y="3042810"/>
            <a:ext cx="5954233" cy="3083442"/>
          </a:xfrm>
          <a:prstGeom prst="rect">
            <a:avLst/>
          </a:prstGeom>
        </p:spPr>
      </p:pic>
    </p:spTree>
    <p:extLst>
      <p:ext uri="{BB962C8B-B14F-4D97-AF65-F5344CB8AC3E}">
        <p14:creationId xmlns:p14="http://schemas.microsoft.com/office/powerpoint/2010/main" val="2397782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4773604-1D1F-42E5-BD07-1EC7D6E5899B}"/>
              </a:ext>
            </a:extLst>
          </p:cNvPr>
          <p:cNvGraphicFramePr>
            <a:graphicFrameLocks noGrp="1"/>
          </p:cNvGraphicFramePr>
          <p:nvPr>
            <p:extLst>
              <p:ext uri="{D42A27DB-BD31-4B8C-83A1-F6EECF244321}">
                <p14:modId xmlns:p14="http://schemas.microsoft.com/office/powerpoint/2010/main" val="1187537918"/>
              </p:ext>
            </p:extLst>
          </p:nvPr>
        </p:nvGraphicFramePr>
        <p:xfrm>
          <a:off x="238810" y="291058"/>
          <a:ext cx="8638095" cy="5562600"/>
        </p:xfrm>
        <a:graphic>
          <a:graphicData uri="http://schemas.openxmlformats.org/drawingml/2006/table">
            <a:tbl>
              <a:tblPr firstRow="1" bandRow="1">
                <a:tableStyleId>{5C22544A-7EE6-4342-B048-85BDC9FD1C3A}</a:tableStyleId>
              </a:tblPr>
              <a:tblGrid>
                <a:gridCol w="1834483">
                  <a:extLst>
                    <a:ext uri="{9D8B030D-6E8A-4147-A177-3AD203B41FA5}">
                      <a16:colId xmlns:a16="http://schemas.microsoft.com/office/drawing/2014/main" val="1638611359"/>
                    </a:ext>
                  </a:extLst>
                </a:gridCol>
                <a:gridCol w="2410722">
                  <a:extLst>
                    <a:ext uri="{9D8B030D-6E8A-4147-A177-3AD203B41FA5}">
                      <a16:colId xmlns:a16="http://schemas.microsoft.com/office/drawing/2014/main" val="1353620138"/>
                    </a:ext>
                  </a:extLst>
                </a:gridCol>
                <a:gridCol w="4392890">
                  <a:extLst>
                    <a:ext uri="{9D8B030D-6E8A-4147-A177-3AD203B41FA5}">
                      <a16:colId xmlns:a16="http://schemas.microsoft.com/office/drawing/2014/main" val="3109317838"/>
                    </a:ext>
                  </a:extLst>
                </a:gridCol>
              </a:tblGrid>
              <a:tr h="370840">
                <a:tc>
                  <a:txBody>
                    <a:bodyPr/>
                    <a:lstStyle/>
                    <a:p>
                      <a:r>
                        <a:rPr lang="en-GB" dirty="0"/>
                        <a:t>Prefix</a:t>
                      </a:r>
                    </a:p>
                  </a:txBody>
                  <a:tcPr/>
                </a:tc>
                <a:tc>
                  <a:txBody>
                    <a:bodyPr/>
                    <a:lstStyle/>
                    <a:p>
                      <a:r>
                        <a:rPr lang="en-GB" dirty="0"/>
                        <a:t>Meaning</a:t>
                      </a:r>
                    </a:p>
                  </a:txBody>
                  <a:tcPr/>
                </a:tc>
                <a:tc>
                  <a:txBody>
                    <a:bodyPr/>
                    <a:lstStyle/>
                    <a:p>
                      <a:r>
                        <a:rPr lang="en-GB" dirty="0"/>
                        <a:t>Examples</a:t>
                      </a:r>
                    </a:p>
                  </a:txBody>
                  <a:tcPr/>
                </a:tc>
                <a:extLst>
                  <a:ext uri="{0D108BD9-81ED-4DB2-BD59-A6C34878D82A}">
                    <a16:rowId xmlns:a16="http://schemas.microsoft.com/office/drawing/2014/main" val="486471418"/>
                  </a:ext>
                </a:extLst>
              </a:tr>
              <a:tr h="370840">
                <a:tc>
                  <a:txBody>
                    <a:bodyPr/>
                    <a:lstStyle/>
                    <a:p>
                      <a:r>
                        <a:rPr lang="en-GB" dirty="0"/>
                        <a:t>ab-</a:t>
                      </a:r>
                    </a:p>
                  </a:txBody>
                  <a:tcPr/>
                </a:tc>
                <a:tc>
                  <a:txBody>
                    <a:bodyPr/>
                    <a:lstStyle/>
                    <a:p>
                      <a:r>
                        <a:rPr lang="en-GB" dirty="0"/>
                        <a:t>away from</a:t>
                      </a:r>
                    </a:p>
                  </a:txBody>
                  <a:tcPr/>
                </a:tc>
                <a:tc>
                  <a:txBody>
                    <a:bodyPr/>
                    <a:lstStyle/>
                    <a:p>
                      <a:r>
                        <a:rPr lang="en-GB" dirty="0"/>
                        <a:t>abnormal</a:t>
                      </a:r>
                    </a:p>
                  </a:txBody>
                  <a:tcPr/>
                </a:tc>
                <a:extLst>
                  <a:ext uri="{0D108BD9-81ED-4DB2-BD59-A6C34878D82A}">
                    <a16:rowId xmlns:a16="http://schemas.microsoft.com/office/drawing/2014/main" val="1998545227"/>
                  </a:ext>
                </a:extLst>
              </a:tr>
              <a:tr h="370840">
                <a:tc>
                  <a:txBody>
                    <a:bodyPr/>
                    <a:lstStyle/>
                    <a:p>
                      <a:r>
                        <a:rPr lang="en-GB" dirty="0"/>
                        <a:t>anti-</a:t>
                      </a:r>
                    </a:p>
                  </a:txBody>
                  <a:tcPr/>
                </a:tc>
                <a:tc>
                  <a:txBody>
                    <a:bodyPr/>
                    <a:lstStyle/>
                    <a:p>
                      <a:r>
                        <a:rPr lang="en-GB" dirty="0"/>
                        <a:t>against</a:t>
                      </a:r>
                    </a:p>
                  </a:txBody>
                  <a:tcPr/>
                </a:tc>
                <a:tc>
                  <a:txBody>
                    <a:bodyPr/>
                    <a:lstStyle/>
                    <a:p>
                      <a:r>
                        <a:rPr lang="en-GB" dirty="0"/>
                        <a:t>antisocial</a:t>
                      </a:r>
                    </a:p>
                  </a:txBody>
                  <a:tcPr/>
                </a:tc>
                <a:extLst>
                  <a:ext uri="{0D108BD9-81ED-4DB2-BD59-A6C34878D82A}">
                    <a16:rowId xmlns:a16="http://schemas.microsoft.com/office/drawing/2014/main" val="645531567"/>
                  </a:ext>
                </a:extLst>
              </a:tr>
              <a:tr h="370840">
                <a:tc>
                  <a:txBody>
                    <a:bodyPr/>
                    <a:lstStyle/>
                    <a:p>
                      <a:r>
                        <a:rPr lang="en-GB" dirty="0"/>
                        <a:t>be-</a:t>
                      </a:r>
                    </a:p>
                  </a:txBody>
                  <a:tcPr/>
                </a:tc>
                <a:tc>
                  <a:txBody>
                    <a:bodyPr/>
                    <a:lstStyle/>
                    <a:p>
                      <a:r>
                        <a:rPr lang="en-GB" dirty="0"/>
                        <a:t>make</a:t>
                      </a:r>
                    </a:p>
                  </a:txBody>
                  <a:tcPr/>
                </a:tc>
                <a:tc>
                  <a:txBody>
                    <a:bodyPr/>
                    <a:lstStyle/>
                    <a:p>
                      <a:r>
                        <a:rPr lang="en-GB" dirty="0"/>
                        <a:t>befriend, belittle</a:t>
                      </a:r>
                    </a:p>
                  </a:txBody>
                  <a:tcPr/>
                </a:tc>
                <a:extLst>
                  <a:ext uri="{0D108BD9-81ED-4DB2-BD59-A6C34878D82A}">
                    <a16:rowId xmlns:a16="http://schemas.microsoft.com/office/drawing/2014/main" val="2278105717"/>
                  </a:ext>
                </a:extLst>
              </a:tr>
              <a:tr h="370840">
                <a:tc>
                  <a:txBody>
                    <a:bodyPr/>
                    <a:lstStyle/>
                    <a:p>
                      <a:r>
                        <a:rPr lang="en-GB" dirty="0"/>
                        <a:t>de-</a:t>
                      </a:r>
                    </a:p>
                  </a:txBody>
                  <a:tcPr/>
                </a:tc>
                <a:tc>
                  <a:txBody>
                    <a:bodyPr/>
                    <a:lstStyle/>
                    <a:p>
                      <a:r>
                        <a:rPr lang="en-GB" dirty="0"/>
                        <a:t>opposite/down</a:t>
                      </a:r>
                    </a:p>
                  </a:txBody>
                  <a:tcPr/>
                </a:tc>
                <a:tc>
                  <a:txBody>
                    <a:bodyPr/>
                    <a:lstStyle/>
                    <a:p>
                      <a:r>
                        <a:rPr lang="en-GB" dirty="0"/>
                        <a:t>detach, decline</a:t>
                      </a:r>
                    </a:p>
                  </a:txBody>
                  <a:tcPr/>
                </a:tc>
                <a:extLst>
                  <a:ext uri="{0D108BD9-81ED-4DB2-BD59-A6C34878D82A}">
                    <a16:rowId xmlns:a16="http://schemas.microsoft.com/office/drawing/2014/main" val="3446600072"/>
                  </a:ext>
                </a:extLst>
              </a:tr>
              <a:tr h="370840">
                <a:tc>
                  <a:txBody>
                    <a:bodyPr/>
                    <a:lstStyle/>
                    <a:p>
                      <a:r>
                        <a:rPr lang="en-GB" dirty="0"/>
                        <a:t>ex-</a:t>
                      </a:r>
                    </a:p>
                  </a:txBody>
                  <a:tcPr/>
                </a:tc>
                <a:tc>
                  <a:txBody>
                    <a:bodyPr/>
                    <a:lstStyle/>
                    <a:p>
                      <a:r>
                        <a:rPr lang="en-GB" dirty="0"/>
                        <a:t>former</a:t>
                      </a:r>
                    </a:p>
                  </a:txBody>
                  <a:tcPr/>
                </a:tc>
                <a:tc>
                  <a:txBody>
                    <a:bodyPr/>
                    <a:lstStyle/>
                    <a:p>
                      <a:r>
                        <a:rPr lang="en-GB" dirty="0"/>
                        <a:t>ex-husband</a:t>
                      </a:r>
                    </a:p>
                  </a:txBody>
                  <a:tcPr/>
                </a:tc>
                <a:extLst>
                  <a:ext uri="{0D108BD9-81ED-4DB2-BD59-A6C34878D82A}">
                    <a16:rowId xmlns:a16="http://schemas.microsoft.com/office/drawing/2014/main" val="2924116737"/>
                  </a:ext>
                </a:extLst>
              </a:tr>
              <a:tr h="370840">
                <a:tc>
                  <a:txBody>
                    <a:bodyPr/>
                    <a:lstStyle/>
                    <a:p>
                      <a:r>
                        <a:rPr lang="en-GB" dirty="0" err="1"/>
                        <a:t>im</a:t>
                      </a:r>
                      <a:r>
                        <a:rPr lang="en-GB" dirty="0"/>
                        <a:t>-, in-, </a:t>
                      </a:r>
                      <a:r>
                        <a:rPr lang="en-GB" dirty="0" err="1"/>
                        <a:t>ir</a:t>
                      </a:r>
                      <a:r>
                        <a:rPr lang="en-GB" dirty="0"/>
                        <a:t>-</a:t>
                      </a:r>
                    </a:p>
                  </a:txBody>
                  <a:tcPr/>
                </a:tc>
                <a:tc>
                  <a:txBody>
                    <a:bodyPr/>
                    <a:lstStyle/>
                    <a:p>
                      <a:r>
                        <a:rPr lang="en-GB" dirty="0"/>
                        <a:t>not</a:t>
                      </a:r>
                    </a:p>
                  </a:txBody>
                  <a:tcPr/>
                </a:tc>
                <a:tc>
                  <a:txBody>
                    <a:bodyPr/>
                    <a:lstStyle/>
                    <a:p>
                      <a:r>
                        <a:rPr lang="en-GB" dirty="0"/>
                        <a:t>immature, incredible, irrational</a:t>
                      </a:r>
                    </a:p>
                  </a:txBody>
                  <a:tcPr/>
                </a:tc>
                <a:extLst>
                  <a:ext uri="{0D108BD9-81ED-4DB2-BD59-A6C34878D82A}">
                    <a16:rowId xmlns:a16="http://schemas.microsoft.com/office/drawing/2014/main" val="1959194077"/>
                  </a:ext>
                </a:extLst>
              </a:tr>
              <a:tr h="370840">
                <a:tc>
                  <a:txBody>
                    <a:bodyPr/>
                    <a:lstStyle/>
                    <a:p>
                      <a:r>
                        <a:rPr lang="en-GB" dirty="0"/>
                        <a:t>mid-</a:t>
                      </a:r>
                    </a:p>
                  </a:txBody>
                  <a:tcPr/>
                </a:tc>
                <a:tc>
                  <a:txBody>
                    <a:bodyPr/>
                    <a:lstStyle/>
                    <a:p>
                      <a:r>
                        <a:rPr lang="en-GB" dirty="0"/>
                        <a:t>middle</a:t>
                      </a:r>
                    </a:p>
                  </a:txBody>
                  <a:tcPr/>
                </a:tc>
                <a:tc>
                  <a:txBody>
                    <a:bodyPr/>
                    <a:lstStyle/>
                    <a:p>
                      <a:r>
                        <a:rPr lang="en-GB" dirty="0"/>
                        <a:t>midway</a:t>
                      </a:r>
                    </a:p>
                  </a:txBody>
                  <a:tcPr/>
                </a:tc>
                <a:extLst>
                  <a:ext uri="{0D108BD9-81ED-4DB2-BD59-A6C34878D82A}">
                    <a16:rowId xmlns:a16="http://schemas.microsoft.com/office/drawing/2014/main" val="3110931070"/>
                  </a:ext>
                </a:extLst>
              </a:tr>
              <a:tr h="370840">
                <a:tc>
                  <a:txBody>
                    <a:bodyPr/>
                    <a:lstStyle/>
                    <a:p>
                      <a:r>
                        <a:rPr lang="en-GB" dirty="0"/>
                        <a:t>non-</a:t>
                      </a:r>
                    </a:p>
                  </a:txBody>
                  <a:tcPr/>
                </a:tc>
                <a:tc>
                  <a:txBody>
                    <a:bodyPr/>
                    <a:lstStyle/>
                    <a:p>
                      <a:r>
                        <a:rPr lang="en-GB" dirty="0"/>
                        <a:t>not</a:t>
                      </a:r>
                    </a:p>
                  </a:txBody>
                  <a:tcPr/>
                </a:tc>
                <a:tc>
                  <a:txBody>
                    <a:bodyPr/>
                    <a:lstStyle/>
                    <a:p>
                      <a:r>
                        <a:rPr lang="en-GB" dirty="0"/>
                        <a:t>nonsense</a:t>
                      </a:r>
                    </a:p>
                  </a:txBody>
                  <a:tcPr/>
                </a:tc>
                <a:extLst>
                  <a:ext uri="{0D108BD9-81ED-4DB2-BD59-A6C34878D82A}">
                    <a16:rowId xmlns:a16="http://schemas.microsoft.com/office/drawing/2014/main" val="3424369490"/>
                  </a:ext>
                </a:extLst>
              </a:tr>
              <a:tr h="370840">
                <a:tc>
                  <a:txBody>
                    <a:bodyPr/>
                    <a:lstStyle/>
                    <a:p>
                      <a:r>
                        <a:rPr lang="en-GB" dirty="0"/>
                        <a:t>post-</a:t>
                      </a:r>
                    </a:p>
                  </a:txBody>
                  <a:tcPr/>
                </a:tc>
                <a:tc>
                  <a:txBody>
                    <a:bodyPr/>
                    <a:lstStyle/>
                    <a:p>
                      <a:r>
                        <a:rPr lang="en-GB" dirty="0"/>
                        <a:t>after</a:t>
                      </a:r>
                    </a:p>
                  </a:txBody>
                  <a:tcPr/>
                </a:tc>
                <a:tc>
                  <a:txBody>
                    <a:bodyPr/>
                    <a:lstStyle/>
                    <a:p>
                      <a:r>
                        <a:rPr lang="en-GB" dirty="0" err="1"/>
                        <a:t>postwar</a:t>
                      </a:r>
                      <a:endParaRPr lang="en-GB" dirty="0"/>
                    </a:p>
                  </a:txBody>
                  <a:tcPr/>
                </a:tc>
                <a:extLst>
                  <a:ext uri="{0D108BD9-81ED-4DB2-BD59-A6C34878D82A}">
                    <a16:rowId xmlns:a16="http://schemas.microsoft.com/office/drawing/2014/main" val="3067925157"/>
                  </a:ext>
                </a:extLst>
              </a:tr>
              <a:tr h="370840">
                <a:tc>
                  <a:txBody>
                    <a:bodyPr/>
                    <a:lstStyle/>
                    <a:p>
                      <a:r>
                        <a:rPr lang="en-GB" dirty="0"/>
                        <a:t>pre-</a:t>
                      </a:r>
                    </a:p>
                  </a:txBody>
                  <a:tcPr/>
                </a:tc>
                <a:tc>
                  <a:txBody>
                    <a:bodyPr/>
                    <a:lstStyle/>
                    <a:p>
                      <a:r>
                        <a:rPr lang="en-GB" dirty="0"/>
                        <a:t>before</a:t>
                      </a:r>
                    </a:p>
                  </a:txBody>
                  <a:tcPr/>
                </a:tc>
                <a:tc>
                  <a:txBody>
                    <a:bodyPr/>
                    <a:lstStyle/>
                    <a:p>
                      <a:r>
                        <a:rPr lang="en-GB" dirty="0"/>
                        <a:t>premature, pre-empt </a:t>
                      </a:r>
                    </a:p>
                  </a:txBody>
                  <a:tcPr/>
                </a:tc>
                <a:extLst>
                  <a:ext uri="{0D108BD9-81ED-4DB2-BD59-A6C34878D82A}">
                    <a16:rowId xmlns:a16="http://schemas.microsoft.com/office/drawing/2014/main" val="1878397782"/>
                  </a:ext>
                </a:extLst>
              </a:tr>
              <a:tr h="370840">
                <a:tc>
                  <a:txBody>
                    <a:bodyPr/>
                    <a:lstStyle/>
                    <a:p>
                      <a:r>
                        <a:rPr lang="en-GB" dirty="0"/>
                        <a:t>re-</a:t>
                      </a:r>
                    </a:p>
                  </a:txBody>
                  <a:tcPr/>
                </a:tc>
                <a:tc>
                  <a:txBody>
                    <a:bodyPr/>
                    <a:lstStyle/>
                    <a:p>
                      <a:r>
                        <a:rPr lang="en-GB" dirty="0"/>
                        <a:t>again</a:t>
                      </a:r>
                    </a:p>
                  </a:txBody>
                  <a:tcPr/>
                </a:tc>
                <a:tc>
                  <a:txBody>
                    <a:bodyPr/>
                    <a:lstStyle/>
                    <a:p>
                      <a:r>
                        <a:rPr lang="en-GB" dirty="0"/>
                        <a:t>reapply, reform</a:t>
                      </a:r>
                    </a:p>
                  </a:txBody>
                  <a:tcPr/>
                </a:tc>
                <a:extLst>
                  <a:ext uri="{0D108BD9-81ED-4DB2-BD59-A6C34878D82A}">
                    <a16:rowId xmlns:a16="http://schemas.microsoft.com/office/drawing/2014/main" val="1979647950"/>
                  </a:ext>
                </a:extLst>
              </a:tr>
              <a:tr h="370840">
                <a:tc>
                  <a:txBody>
                    <a:bodyPr/>
                    <a:lstStyle/>
                    <a:p>
                      <a:r>
                        <a:rPr lang="en-GB" dirty="0"/>
                        <a:t>sub-</a:t>
                      </a:r>
                    </a:p>
                  </a:txBody>
                  <a:tcPr/>
                </a:tc>
                <a:tc>
                  <a:txBody>
                    <a:bodyPr/>
                    <a:lstStyle/>
                    <a:p>
                      <a:r>
                        <a:rPr lang="en-GB" dirty="0"/>
                        <a:t>under</a:t>
                      </a:r>
                    </a:p>
                  </a:txBody>
                  <a:tcPr/>
                </a:tc>
                <a:tc>
                  <a:txBody>
                    <a:bodyPr/>
                    <a:lstStyle/>
                    <a:p>
                      <a:r>
                        <a:rPr lang="en-GB" dirty="0"/>
                        <a:t>submarine, submerse</a:t>
                      </a:r>
                    </a:p>
                  </a:txBody>
                  <a:tcPr/>
                </a:tc>
                <a:extLst>
                  <a:ext uri="{0D108BD9-81ED-4DB2-BD59-A6C34878D82A}">
                    <a16:rowId xmlns:a16="http://schemas.microsoft.com/office/drawing/2014/main" val="1669269919"/>
                  </a:ext>
                </a:extLst>
              </a:tr>
              <a:tr h="370840">
                <a:tc>
                  <a:txBody>
                    <a:bodyPr/>
                    <a:lstStyle/>
                    <a:p>
                      <a:r>
                        <a:rPr lang="en-GB" dirty="0"/>
                        <a:t>trans-</a:t>
                      </a:r>
                    </a:p>
                  </a:txBody>
                  <a:tcPr/>
                </a:tc>
                <a:tc>
                  <a:txBody>
                    <a:bodyPr/>
                    <a:lstStyle/>
                    <a:p>
                      <a:r>
                        <a:rPr lang="en-GB" dirty="0"/>
                        <a:t>across</a:t>
                      </a:r>
                    </a:p>
                  </a:txBody>
                  <a:tcPr/>
                </a:tc>
                <a:tc>
                  <a:txBody>
                    <a:bodyPr/>
                    <a:lstStyle/>
                    <a:p>
                      <a:r>
                        <a:rPr lang="en-GB" dirty="0"/>
                        <a:t>transmit, transport</a:t>
                      </a:r>
                    </a:p>
                  </a:txBody>
                  <a:tcPr/>
                </a:tc>
                <a:extLst>
                  <a:ext uri="{0D108BD9-81ED-4DB2-BD59-A6C34878D82A}">
                    <a16:rowId xmlns:a16="http://schemas.microsoft.com/office/drawing/2014/main" val="1394270439"/>
                  </a:ext>
                </a:extLst>
              </a:tr>
              <a:tr h="370840">
                <a:tc>
                  <a:txBody>
                    <a:bodyPr/>
                    <a:lstStyle/>
                    <a:p>
                      <a:r>
                        <a:rPr lang="en-GB" dirty="0"/>
                        <a:t>un-</a:t>
                      </a:r>
                    </a:p>
                  </a:txBody>
                  <a:tcPr/>
                </a:tc>
                <a:tc>
                  <a:txBody>
                    <a:bodyPr/>
                    <a:lstStyle/>
                    <a:p>
                      <a:r>
                        <a:rPr lang="en-GB" dirty="0"/>
                        <a:t>not</a:t>
                      </a:r>
                    </a:p>
                  </a:txBody>
                  <a:tcPr/>
                </a:tc>
                <a:tc>
                  <a:txBody>
                    <a:bodyPr/>
                    <a:lstStyle/>
                    <a:p>
                      <a:r>
                        <a:rPr lang="en-GB" dirty="0"/>
                        <a:t>uncover, uncool</a:t>
                      </a:r>
                    </a:p>
                  </a:txBody>
                  <a:tcPr/>
                </a:tc>
                <a:extLst>
                  <a:ext uri="{0D108BD9-81ED-4DB2-BD59-A6C34878D82A}">
                    <a16:rowId xmlns:a16="http://schemas.microsoft.com/office/drawing/2014/main" val="1130601583"/>
                  </a:ext>
                </a:extLst>
              </a:tr>
            </a:tbl>
          </a:graphicData>
        </a:graphic>
      </p:graphicFrame>
      <p:sp>
        <p:nvSpPr>
          <p:cNvPr id="4" name="TextBox 3">
            <a:extLst>
              <a:ext uri="{FF2B5EF4-FFF2-40B4-BE49-F238E27FC236}">
                <a16:creationId xmlns:a16="http://schemas.microsoft.com/office/drawing/2014/main" id="{9D2AEE6F-FA13-4643-899F-5592B7323E77}"/>
              </a:ext>
            </a:extLst>
          </p:cNvPr>
          <p:cNvSpPr txBox="1"/>
          <p:nvPr/>
        </p:nvSpPr>
        <p:spPr>
          <a:xfrm>
            <a:off x="3242818" y="6168609"/>
            <a:ext cx="2630078" cy="400110"/>
          </a:xfrm>
          <a:prstGeom prst="rect">
            <a:avLst/>
          </a:prstGeom>
          <a:noFill/>
        </p:spPr>
        <p:txBody>
          <a:bodyPr wrap="square" rtlCol="0">
            <a:spAutoFit/>
          </a:bodyPr>
          <a:lstStyle/>
          <a:p>
            <a:pPr algn="ctr"/>
            <a:r>
              <a:rPr lang="en-GB" sz="2000" dirty="0">
                <a:latin typeface="Arial Rounded MT Bold" panose="020F0704030504030204" pitchFamily="34" charset="0"/>
              </a:rPr>
              <a:t>and many more…</a:t>
            </a:r>
          </a:p>
        </p:txBody>
      </p:sp>
    </p:spTree>
    <p:extLst>
      <p:ext uri="{BB962C8B-B14F-4D97-AF65-F5344CB8AC3E}">
        <p14:creationId xmlns:p14="http://schemas.microsoft.com/office/powerpoint/2010/main" val="4152367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4773604-1D1F-42E5-BD07-1EC7D6E5899B}"/>
              </a:ext>
            </a:extLst>
          </p:cNvPr>
          <p:cNvGraphicFramePr>
            <a:graphicFrameLocks noGrp="1"/>
          </p:cNvGraphicFramePr>
          <p:nvPr>
            <p:extLst>
              <p:ext uri="{D42A27DB-BD31-4B8C-83A1-F6EECF244321}">
                <p14:modId xmlns:p14="http://schemas.microsoft.com/office/powerpoint/2010/main" val="1282392439"/>
              </p:ext>
            </p:extLst>
          </p:nvPr>
        </p:nvGraphicFramePr>
        <p:xfrm>
          <a:off x="238810" y="535607"/>
          <a:ext cx="8638095" cy="5359400"/>
        </p:xfrm>
        <a:graphic>
          <a:graphicData uri="http://schemas.openxmlformats.org/drawingml/2006/table">
            <a:tbl>
              <a:tblPr firstRow="1" bandRow="1">
                <a:tableStyleId>{5C22544A-7EE6-4342-B048-85BDC9FD1C3A}</a:tableStyleId>
              </a:tblPr>
              <a:tblGrid>
                <a:gridCol w="1834483">
                  <a:extLst>
                    <a:ext uri="{9D8B030D-6E8A-4147-A177-3AD203B41FA5}">
                      <a16:colId xmlns:a16="http://schemas.microsoft.com/office/drawing/2014/main" val="1638611359"/>
                    </a:ext>
                  </a:extLst>
                </a:gridCol>
                <a:gridCol w="2410722">
                  <a:extLst>
                    <a:ext uri="{9D8B030D-6E8A-4147-A177-3AD203B41FA5}">
                      <a16:colId xmlns:a16="http://schemas.microsoft.com/office/drawing/2014/main" val="1353620138"/>
                    </a:ext>
                  </a:extLst>
                </a:gridCol>
                <a:gridCol w="4392890">
                  <a:extLst>
                    <a:ext uri="{9D8B030D-6E8A-4147-A177-3AD203B41FA5}">
                      <a16:colId xmlns:a16="http://schemas.microsoft.com/office/drawing/2014/main" val="3109317838"/>
                    </a:ext>
                  </a:extLst>
                </a:gridCol>
              </a:tblGrid>
              <a:tr h="370840">
                <a:tc>
                  <a:txBody>
                    <a:bodyPr/>
                    <a:lstStyle/>
                    <a:p>
                      <a:r>
                        <a:rPr lang="en-GB" dirty="0"/>
                        <a:t>Suffix</a:t>
                      </a:r>
                    </a:p>
                  </a:txBody>
                  <a:tcPr/>
                </a:tc>
                <a:tc>
                  <a:txBody>
                    <a:bodyPr/>
                    <a:lstStyle/>
                    <a:p>
                      <a:r>
                        <a:rPr lang="en-GB" dirty="0"/>
                        <a:t>Meaning</a:t>
                      </a:r>
                    </a:p>
                  </a:txBody>
                  <a:tcPr/>
                </a:tc>
                <a:tc>
                  <a:txBody>
                    <a:bodyPr/>
                    <a:lstStyle/>
                    <a:p>
                      <a:r>
                        <a:rPr lang="en-GB" dirty="0"/>
                        <a:t>Examples</a:t>
                      </a:r>
                    </a:p>
                  </a:txBody>
                  <a:tcPr/>
                </a:tc>
                <a:extLst>
                  <a:ext uri="{0D108BD9-81ED-4DB2-BD59-A6C34878D82A}">
                    <a16:rowId xmlns:a16="http://schemas.microsoft.com/office/drawing/2014/main" val="486471418"/>
                  </a:ext>
                </a:extLst>
              </a:tr>
              <a:tr h="370840">
                <a:tc>
                  <a:txBody>
                    <a:bodyPr/>
                    <a:lstStyle/>
                    <a:p>
                      <a:r>
                        <a:rPr lang="en-GB" dirty="0"/>
                        <a:t>-able, -</a:t>
                      </a:r>
                      <a:r>
                        <a:rPr lang="en-GB" dirty="0" err="1"/>
                        <a:t>ible</a:t>
                      </a:r>
                      <a:endParaRPr lang="en-GB" dirty="0"/>
                    </a:p>
                  </a:txBody>
                  <a:tcPr/>
                </a:tc>
                <a:tc>
                  <a:txBody>
                    <a:bodyPr/>
                    <a:lstStyle/>
                    <a:p>
                      <a:r>
                        <a:rPr lang="en-GB" dirty="0"/>
                        <a:t>able to</a:t>
                      </a:r>
                    </a:p>
                  </a:txBody>
                  <a:tcPr/>
                </a:tc>
                <a:tc>
                  <a:txBody>
                    <a:bodyPr/>
                    <a:lstStyle/>
                    <a:p>
                      <a:r>
                        <a:rPr lang="en-GB" dirty="0"/>
                        <a:t>sustainable, sensible</a:t>
                      </a:r>
                    </a:p>
                  </a:txBody>
                  <a:tcPr/>
                </a:tc>
                <a:extLst>
                  <a:ext uri="{0D108BD9-81ED-4DB2-BD59-A6C34878D82A}">
                    <a16:rowId xmlns:a16="http://schemas.microsoft.com/office/drawing/2014/main" val="1998545227"/>
                  </a:ext>
                </a:extLst>
              </a:tr>
              <a:tr h="370840">
                <a:tc>
                  <a:txBody>
                    <a:bodyPr/>
                    <a:lstStyle/>
                    <a:p>
                      <a:r>
                        <a:rPr lang="en-GB" dirty="0"/>
                        <a:t>-al</a:t>
                      </a:r>
                    </a:p>
                  </a:txBody>
                  <a:tcPr/>
                </a:tc>
                <a:tc>
                  <a:txBody>
                    <a:bodyPr/>
                    <a:lstStyle/>
                    <a:p>
                      <a:r>
                        <a:rPr lang="en-GB" dirty="0"/>
                        <a:t>act of</a:t>
                      </a:r>
                    </a:p>
                  </a:txBody>
                  <a:tcPr/>
                </a:tc>
                <a:tc>
                  <a:txBody>
                    <a:bodyPr/>
                    <a:lstStyle/>
                    <a:p>
                      <a:r>
                        <a:rPr lang="en-GB" dirty="0"/>
                        <a:t>denial</a:t>
                      </a:r>
                    </a:p>
                  </a:txBody>
                  <a:tcPr/>
                </a:tc>
                <a:extLst>
                  <a:ext uri="{0D108BD9-81ED-4DB2-BD59-A6C34878D82A}">
                    <a16:rowId xmlns:a16="http://schemas.microsoft.com/office/drawing/2014/main" val="130294691"/>
                  </a:ext>
                </a:extLst>
              </a:tr>
              <a:tr h="370840">
                <a:tc>
                  <a:txBody>
                    <a:bodyPr/>
                    <a:lstStyle/>
                    <a:p>
                      <a:r>
                        <a:rPr lang="en-GB" dirty="0"/>
                        <a:t>-ant, -</a:t>
                      </a:r>
                      <a:r>
                        <a:rPr lang="en-GB" dirty="0" err="1"/>
                        <a:t>ent</a:t>
                      </a:r>
                      <a:endParaRPr lang="en-GB" dirty="0"/>
                    </a:p>
                  </a:txBody>
                  <a:tcPr/>
                </a:tc>
                <a:tc>
                  <a:txBody>
                    <a:bodyPr/>
                    <a:lstStyle/>
                    <a:p>
                      <a:r>
                        <a:rPr lang="en-GB" dirty="0"/>
                        <a:t>person who performs an action</a:t>
                      </a:r>
                    </a:p>
                  </a:txBody>
                  <a:tcPr/>
                </a:tc>
                <a:tc>
                  <a:txBody>
                    <a:bodyPr/>
                    <a:lstStyle/>
                    <a:p>
                      <a:r>
                        <a:rPr lang="en-GB" dirty="0"/>
                        <a:t>accountant, student</a:t>
                      </a:r>
                    </a:p>
                  </a:txBody>
                  <a:tcPr/>
                </a:tc>
                <a:extLst>
                  <a:ext uri="{0D108BD9-81ED-4DB2-BD59-A6C34878D82A}">
                    <a16:rowId xmlns:a16="http://schemas.microsoft.com/office/drawing/2014/main" val="518438922"/>
                  </a:ext>
                </a:extLst>
              </a:tr>
              <a:tr h="370840">
                <a:tc>
                  <a:txBody>
                    <a:bodyPr/>
                    <a:lstStyle/>
                    <a:p>
                      <a:r>
                        <a:rPr lang="en-GB" dirty="0"/>
                        <a:t>-</a:t>
                      </a:r>
                      <a:r>
                        <a:rPr lang="en-GB" dirty="0" err="1"/>
                        <a:t>ed</a:t>
                      </a:r>
                      <a:endParaRPr lang="en-GB" dirty="0"/>
                    </a:p>
                  </a:txBody>
                  <a:tcPr/>
                </a:tc>
                <a:tc>
                  <a:txBody>
                    <a:bodyPr/>
                    <a:lstStyle/>
                    <a:p>
                      <a:r>
                        <a:rPr lang="en-GB" dirty="0"/>
                        <a:t>past tense</a:t>
                      </a:r>
                    </a:p>
                  </a:txBody>
                  <a:tcPr/>
                </a:tc>
                <a:tc>
                  <a:txBody>
                    <a:bodyPr/>
                    <a:lstStyle/>
                    <a:p>
                      <a:r>
                        <a:rPr lang="en-GB" dirty="0"/>
                        <a:t>stopped</a:t>
                      </a:r>
                    </a:p>
                  </a:txBody>
                  <a:tcPr/>
                </a:tc>
                <a:extLst>
                  <a:ext uri="{0D108BD9-81ED-4DB2-BD59-A6C34878D82A}">
                    <a16:rowId xmlns:a16="http://schemas.microsoft.com/office/drawing/2014/main" val="1332255420"/>
                  </a:ext>
                </a:extLst>
              </a:tr>
              <a:tr h="370840">
                <a:tc>
                  <a:txBody>
                    <a:bodyPr/>
                    <a:lstStyle/>
                    <a:p>
                      <a:r>
                        <a:rPr lang="en-GB" dirty="0"/>
                        <a:t>-</a:t>
                      </a:r>
                      <a:r>
                        <a:rPr lang="en-GB" dirty="0" err="1"/>
                        <a:t>er</a:t>
                      </a:r>
                      <a:r>
                        <a:rPr lang="en-GB" dirty="0"/>
                        <a:t>, -or</a:t>
                      </a:r>
                    </a:p>
                  </a:txBody>
                  <a:tcPr/>
                </a:tc>
                <a:tc>
                  <a:txBody>
                    <a:bodyPr/>
                    <a:lstStyle/>
                    <a:p>
                      <a:r>
                        <a:rPr lang="en-GB" dirty="0"/>
                        <a:t>person who performs an action</a:t>
                      </a:r>
                    </a:p>
                  </a:txBody>
                  <a:tcPr/>
                </a:tc>
                <a:tc>
                  <a:txBody>
                    <a:bodyPr/>
                    <a:lstStyle/>
                    <a:p>
                      <a:r>
                        <a:rPr lang="en-GB" dirty="0"/>
                        <a:t>drummer, investigator</a:t>
                      </a:r>
                    </a:p>
                  </a:txBody>
                  <a:tcPr/>
                </a:tc>
                <a:extLst>
                  <a:ext uri="{0D108BD9-81ED-4DB2-BD59-A6C34878D82A}">
                    <a16:rowId xmlns:a16="http://schemas.microsoft.com/office/drawing/2014/main" val="497014098"/>
                  </a:ext>
                </a:extLst>
              </a:tr>
              <a:tr h="370840">
                <a:tc>
                  <a:txBody>
                    <a:bodyPr/>
                    <a:lstStyle/>
                    <a:p>
                      <a:r>
                        <a:rPr lang="en-GB" dirty="0"/>
                        <a:t>-</a:t>
                      </a:r>
                      <a:r>
                        <a:rPr lang="en-GB" dirty="0" err="1"/>
                        <a:t>est</a:t>
                      </a:r>
                      <a:endParaRPr lang="en-GB" dirty="0"/>
                    </a:p>
                  </a:txBody>
                  <a:tcPr/>
                </a:tc>
                <a:tc>
                  <a:txBody>
                    <a:bodyPr/>
                    <a:lstStyle/>
                    <a:p>
                      <a:r>
                        <a:rPr lang="en-GB" dirty="0"/>
                        <a:t>the most</a:t>
                      </a:r>
                    </a:p>
                  </a:txBody>
                  <a:tcPr/>
                </a:tc>
                <a:tc>
                  <a:txBody>
                    <a:bodyPr/>
                    <a:lstStyle/>
                    <a:p>
                      <a:r>
                        <a:rPr lang="en-GB" dirty="0"/>
                        <a:t>shortest</a:t>
                      </a:r>
                    </a:p>
                  </a:txBody>
                  <a:tcPr/>
                </a:tc>
                <a:extLst>
                  <a:ext uri="{0D108BD9-81ED-4DB2-BD59-A6C34878D82A}">
                    <a16:rowId xmlns:a16="http://schemas.microsoft.com/office/drawing/2014/main" val="125330577"/>
                  </a:ext>
                </a:extLst>
              </a:tr>
              <a:tr h="370840">
                <a:tc>
                  <a:txBody>
                    <a:bodyPr/>
                    <a:lstStyle/>
                    <a:p>
                      <a:r>
                        <a:rPr lang="en-GB" dirty="0"/>
                        <a:t>-</a:t>
                      </a:r>
                      <a:r>
                        <a:rPr lang="en-GB" dirty="0" err="1"/>
                        <a:t>ette</a:t>
                      </a:r>
                      <a:endParaRPr lang="en-GB" dirty="0"/>
                    </a:p>
                  </a:txBody>
                  <a:tcPr/>
                </a:tc>
                <a:tc>
                  <a:txBody>
                    <a:bodyPr/>
                    <a:lstStyle/>
                    <a:p>
                      <a:r>
                        <a:rPr lang="en-GB" dirty="0"/>
                        <a:t>small</a:t>
                      </a:r>
                    </a:p>
                  </a:txBody>
                  <a:tcPr/>
                </a:tc>
                <a:tc>
                  <a:txBody>
                    <a:bodyPr/>
                    <a:lstStyle/>
                    <a:p>
                      <a:r>
                        <a:rPr lang="en-GB" dirty="0"/>
                        <a:t>maisonette, cigarette</a:t>
                      </a:r>
                    </a:p>
                  </a:txBody>
                  <a:tcPr/>
                </a:tc>
                <a:extLst>
                  <a:ext uri="{0D108BD9-81ED-4DB2-BD59-A6C34878D82A}">
                    <a16:rowId xmlns:a16="http://schemas.microsoft.com/office/drawing/2014/main" val="683711377"/>
                  </a:ext>
                </a:extLst>
              </a:tr>
              <a:tr h="370840">
                <a:tc>
                  <a:txBody>
                    <a:bodyPr/>
                    <a:lstStyle/>
                    <a:p>
                      <a:r>
                        <a:rPr lang="en-GB" dirty="0"/>
                        <a:t>-</a:t>
                      </a:r>
                      <a:r>
                        <a:rPr lang="en-GB" dirty="0" err="1"/>
                        <a:t>ic</a:t>
                      </a:r>
                      <a:r>
                        <a:rPr lang="en-GB" dirty="0"/>
                        <a:t>, -tic, -</a:t>
                      </a:r>
                      <a:r>
                        <a:rPr lang="en-GB" dirty="0" err="1"/>
                        <a:t>ical</a:t>
                      </a:r>
                      <a:endParaRPr lang="en-GB" dirty="0"/>
                    </a:p>
                  </a:txBody>
                  <a:tcPr/>
                </a:tc>
                <a:tc>
                  <a:txBody>
                    <a:bodyPr/>
                    <a:lstStyle/>
                    <a:p>
                      <a:r>
                        <a:rPr lang="en-GB" dirty="0"/>
                        <a:t>having characteristic of</a:t>
                      </a:r>
                    </a:p>
                  </a:txBody>
                  <a:tcPr/>
                </a:tc>
                <a:tc>
                  <a:txBody>
                    <a:bodyPr/>
                    <a:lstStyle/>
                    <a:p>
                      <a:r>
                        <a:rPr lang="en-GB" dirty="0"/>
                        <a:t>historic, poetic, radical</a:t>
                      </a:r>
                    </a:p>
                  </a:txBody>
                  <a:tcPr/>
                </a:tc>
                <a:extLst>
                  <a:ext uri="{0D108BD9-81ED-4DB2-BD59-A6C34878D82A}">
                    <a16:rowId xmlns:a16="http://schemas.microsoft.com/office/drawing/2014/main" val="1451429645"/>
                  </a:ext>
                </a:extLst>
              </a:tr>
              <a:tr h="370840">
                <a:tc>
                  <a:txBody>
                    <a:bodyPr/>
                    <a:lstStyle/>
                    <a:p>
                      <a:r>
                        <a:rPr lang="en-GB" dirty="0"/>
                        <a:t>-</a:t>
                      </a:r>
                      <a:r>
                        <a:rPr lang="en-GB" dirty="0" err="1"/>
                        <a:t>ing</a:t>
                      </a:r>
                      <a:endParaRPr lang="en-GB" dirty="0"/>
                    </a:p>
                  </a:txBody>
                  <a:tcPr/>
                </a:tc>
                <a:tc>
                  <a:txBody>
                    <a:bodyPr/>
                    <a:lstStyle/>
                    <a:p>
                      <a:r>
                        <a:rPr lang="en-GB" dirty="0"/>
                        <a:t>present</a:t>
                      </a:r>
                    </a:p>
                  </a:txBody>
                  <a:tcPr/>
                </a:tc>
                <a:tc>
                  <a:txBody>
                    <a:bodyPr/>
                    <a:lstStyle/>
                    <a:p>
                      <a:r>
                        <a:rPr lang="en-GB" dirty="0"/>
                        <a:t>hopping, skipping</a:t>
                      </a:r>
                    </a:p>
                  </a:txBody>
                  <a:tcPr/>
                </a:tc>
                <a:extLst>
                  <a:ext uri="{0D108BD9-81ED-4DB2-BD59-A6C34878D82A}">
                    <a16:rowId xmlns:a16="http://schemas.microsoft.com/office/drawing/2014/main" val="1484310147"/>
                  </a:ext>
                </a:extLst>
              </a:tr>
              <a:tr h="370840">
                <a:tc>
                  <a:txBody>
                    <a:bodyPr/>
                    <a:lstStyle/>
                    <a:p>
                      <a:r>
                        <a:rPr lang="en-GB" dirty="0"/>
                        <a:t>-ism</a:t>
                      </a:r>
                    </a:p>
                  </a:txBody>
                  <a:tcPr/>
                </a:tc>
                <a:tc>
                  <a:txBody>
                    <a:bodyPr/>
                    <a:lstStyle/>
                    <a:p>
                      <a:r>
                        <a:rPr lang="en-GB" dirty="0"/>
                        <a:t>the belief in</a:t>
                      </a:r>
                    </a:p>
                  </a:txBody>
                  <a:tcPr/>
                </a:tc>
                <a:tc>
                  <a:txBody>
                    <a:bodyPr/>
                    <a:lstStyle/>
                    <a:p>
                      <a:r>
                        <a:rPr lang="en-GB" dirty="0"/>
                        <a:t>modernism</a:t>
                      </a:r>
                    </a:p>
                  </a:txBody>
                  <a:tcPr/>
                </a:tc>
                <a:extLst>
                  <a:ext uri="{0D108BD9-81ED-4DB2-BD59-A6C34878D82A}">
                    <a16:rowId xmlns:a16="http://schemas.microsoft.com/office/drawing/2014/main" val="3953494161"/>
                  </a:ext>
                </a:extLst>
              </a:tr>
              <a:tr h="370840">
                <a:tc>
                  <a:txBody>
                    <a:bodyPr/>
                    <a:lstStyle/>
                    <a:p>
                      <a:r>
                        <a:rPr lang="en-GB" dirty="0"/>
                        <a:t>-s, -</a:t>
                      </a:r>
                      <a:r>
                        <a:rPr lang="en-GB" dirty="0" err="1"/>
                        <a:t>es</a:t>
                      </a:r>
                      <a:endParaRPr lang="en-GB" dirty="0"/>
                    </a:p>
                  </a:txBody>
                  <a:tcPr/>
                </a:tc>
                <a:tc>
                  <a:txBody>
                    <a:bodyPr/>
                    <a:lstStyle/>
                    <a:p>
                      <a:r>
                        <a:rPr lang="en-GB" dirty="0"/>
                        <a:t>more than one</a:t>
                      </a:r>
                    </a:p>
                  </a:txBody>
                  <a:tcPr/>
                </a:tc>
                <a:tc>
                  <a:txBody>
                    <a:bodyPr/>
                    <a:lstStyle/>
                    <a:p>
                      <a:r>
                        <a:rPr lang="en-GB" dirty="0"/>
                        <a:t>otters, foxes</a:t>
                      </a:r>
                    </a:p>
                  </a:txBody>
                  <a:tcPr/>
                </a:tc>
                <a:extLst>
                  <a:ext uri="{0D108BD9-81ED-4DB2-BD59-A6C34878D82A}">
                    <a16:rowId xmlns:a16="http://schemas.microsoft.com/office/drawing/2014/main" val="3216373915"/>
                  </a:ext>
                </a:extLst>
              </a:tr>
              <a:tr h="370840">
                <a:tc>
                  <a:txBody>
                    <a:bodyPr/>
                    <a:lstStyle/>
                    <a:p>
                      <a:r>
                        <a:rPr lang="en-GB" dirty="0"/>
                        <a:t>-ward</a:t>
                      </a:r>
                    </a:p>
                  </a:txBody>
                  <a:tcPr/>
                </a:tc>
                <a:tc>
                  <a:txBody>
                    <a:bodyPr/>
                    <a:lstStyle/>
                    <a:p>
                      <a:r>
                        <a:rPr lang="en-GB" dirty="0"/>
                        <a:t>in a direction</a:t>
                      </a:r>
                    </a:p>
                  </a:txBody>
                  <a:tcPr/>
                </a:tc>
                <a:tc>
                  <a:txBody>
                    <a:bodyPr/>
                    <a:lstStyle/>
                    <a:p>
                      <a:r>
                        <a:rPr lang="en-GB" dirty="0"/>
                        <a:t>backward</a:t>
                      </a:r>
                    </a:p>
                  </a:txBody>
                  <a:tcPr/>
                </a:tc>
                <a:extLst>
                  <a:ext uri="{0D108BD9-81ED-4DB2-BD59-A6C34878D82A}">
                    <a16:rowId xmlns:a16="http://schemas.microsoft.com/office/drawing/2014/main" val="3128323043"/>
                  </a:ext>
                </a:extLst>
              </a:tr>
            </a:tbl>
          </a:graphicData>
        </a:graphic>
      </p:graphicFrame>
      <p:sp>
        <p:nvSpPr>
          <p:cNvPr id="3" name="TextBox 2">
            <a:extLst>
              <a:ext uri="{FF2B5EF4-FFF2-40B4-BE49-F238E27FC236}">
                <a16:creationId xmlns:a16="http://schemas.microsoft.com/office/drawing/2014/main" id="{24445073-2E83-403D-9CCE-D68B270C6B59}"/>
              </a:ext>
            </a:extLst>
          </p:cNvPr>
          <p:cNvSpPr txBox="1"/>
          <p:nvPr/>
        </p:nvSpPr>
        <p:spPr>
          <a:xfrm>
            <a:off x="3242818" y="6168609"/>
            <a:ext cx="2630078" cy="400110"/>
          </a:xfrm>
          <a:prstGeom prst="rect">
            <a:avLst/>
          </a:prstGeom>
          <a:noFill/>
        </p:spPr>
        <p:txBody>
          <a:bodyPr wrap="square" rtlCol="0">
            <a:spAutoFit/>
          </a:bodyPr>
          <a:lstStyle/>
          <a:p>
            <a:pPr algn="ctr"/>
            <a:r>
              <a:rPr lang="en-GB" sz="2000" dirty="0">
                <a:latin typeface="Arial Rounded MT Bold" panose="020F0704030504030204" pitchFamily="34" charset="0"/>
              </a:rPr>
              <a:t>and many more…</a:t>
            </a:r>
          </a:p>
        </p:txBody>
      </p:sp>
    </p:spTree>
    <p:extLst>
      <p:ext uri="{BB962C8B-B14F-4D97-AF65-F5344CB8AC3E}">
        <p14:creationId xmlns:p14="http://schemas.microsoft.com/office/powerpoint/2010/main" val="106921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67515" y="265814"/>
            <a:ext cx="8674466" cy="6233381"/>
          </a:xfrm>
          <a:prstGeom prst="round2DiagRect">
            <a:avLst>
              <a:gd name="adj1" fmla="val 11655"/>
              <a:gd name="adj2" fmla="val 0"/>
            </a:avLst>
          </a:prstGeom>
          <a:ln w="38100">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r>
              <a:rPr lang="en-GB" altLang="en-US" sz="2800" b="1" dirty="0">
                <a:solidFill>
                  <a:schemeClr val="tx1"/>
                </a:solidFill>
              </a:rPr>
              <a:t>Task 1 – Prefixes</a:t>
            </a:r>
          </a:p>
          <a:p>
            <a:r>
              <a:rPr lang="en-GB" altLang="en-US" sz="2800" dirty="0">
                <a:solidFill>
                  <a:schemeClr val="tx1"/>
                </a:solidFill>
              </a:rPr>
              <a:t>Write down the prefixes in the following words.</a:t>
            </a:r>
          </a:p>
          <a:p>
            <a:pPr marL="514350" indent="-514350">
              <a:buAutoNum type="alphaLcParenR"/>
            </a:pPr>
            <a:r>
              <a:rPr lang="en-GB" altLang="en-US" sz="2800" dirty="0">
                <a:solidFill>
                  <a:schemeClr val="tx1"/>
                </a:solidFill>
              </a:rPr>
              <a:t>transport b) circumference c) postscript d) submarine e) unknown</a:t>
            </a:r>
          </a:p>
          <a:p>
            <a:pPr marL="514350" indent="-514350">
              <a:buAutoNum type="alphaLcParenR"/>
            </a:pPr>
            <a:endParaRPr lang="en-GB" altLang="en-US" sz="2800" dirty="0">
              <a:solidFill>
                <a:schemeClr val="tx1"/>
              </a:solidFill>
            </a:endParaRPr>
          </a:p>
          <a:p>
            <a:r>
              <a:rPr lang="en-GB" altLang="en-US" sz="2800" b="1" dirty="0">
                <a:solidFill>
                  <a:schemeClr val="tx1"/>
                </a:solidFill>
              </a:rPr>
              <a:t>Task 2 – Prefixes</a:t>
            </a:r>
          </a:p>
          <a:p>
            <a:r>
              <a:rPr lang="en-GB" altLang="en-US" sz="2800" dirty="0">
                <a:solidFill>
                  <a:schemeClr val="tx1"/>
                </a:solidFill>
              </a:rPr>
              <a:t>Read the passage and insert the correct prefix so that it makes sense.</a:t>
            </a:r>
          </a:p>
          <a:p>
            <a:r>
              <a:rPr lang="en-GB" altLang="en-US" sz="2800" i="1" dirty="0">
                <a:solidFill>
                  <a:schemeClr val="tx1"/>
                </a:solidFill>
              </a:rPr>
              <a:t>It was not a pleasant _____</a:t>
            </a:r>
            <a:r>
              <a:rPr lang="en-GB" altLang="en-US" sz="2800" i="1" dirty="0" err="1">
                <a:solidFill>
                  <a:schemeClr val="tx1"/>
                </a:solidFill>
              </a:rPr>
              <a:t>duction</a:t>
            </a:r>
            <a:r>
              <a:rPr lang="en-GB" altLang="en-US" sz="2800" i="1" dirty="0">
                <a:solidFill>
                  <a:schemeClr val="tx1"/>
                </a:solidFill>
              </a:rPr>
              <a:t> to the new term with the poltergeist haunting the school. This _____natural activity was ___</a:t>
            </a:r>
            <a:r>
              <a:rPr lang="en-GB" altLang="en-US" sz="2800" i="1" dirty="0" err="1">
                <a:solidFill>
                  <a:schemeClr val="tx1"/>
                </a:solidFill>
              </a:rPr>
              <a:t>gregating</a:t>
            </a:r>
            <a:r>
              <a:rPr lang="en-GB" altLang="en-US" sz="2800" i="1" dirty="0">
                <a:solidFill>
                  <a:schemeClr val="tx1"/>
                </a:solidFill>
              </a:rPr>
              <a:t> his classmates, some thought it was _____ordinary, while others saw it as an ___standing prank.</a:t>
            </a:r>
          </a:p>
        </p:txBody>
      </p:sp>
    </p:spTree>
    <p:extLst>
      <p:ext uri="{BB962C8B-B14F-4D97-AF65-F5344CB8AC3E}">
        <p14:creationId xmlns:p14="http://schemas.microsoft.com/office/powerpoint/2010/main" val="1274795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67515" y="265814"/>
            <a:ext cx="8674466" cy="6233381"/>
          </a:xfrm>
          <a:prstGeom prst="round2DiagRect">
            <a:avLst>
              <a:gd name="adj1" fmla="val 11655"/>
              <a:gd name="adj2" fmla="val 0"/>
            </a:avLst>
          </a:prstGeom>
          <a:ln w="38100">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r>
              <a:rPr lang="en-GB" altLang="en-US" sz="2800" b="1" dirty="0">
                <a:solidFill>
                  <a:schemeClr val="tx1"/>
                </a:solidFill>
              </a:rPr>
              <a:t>Task 3 – Suffixes</a:t>
            </a:r>
          </a:p>
          <a:p>
            <a:r>
              <a:rPr lang="en-GB" altLang="en-US" sz="2800" dirty="0">
                <a:solidFill>
                  <a:schemeClr val="tx1"/>
                </a:solidFill>
              </a:rPr>
              <a:t>Write down the prefixes in the following words.</a:t>
            </a:r>
          </a:p>
          <a:p>
            <a:pPr marL="514350" indent="-514350">
              <a:buAutoNum type="alphaLcParenR"/>
            </a:pPr>
            <a:r>
              <a:rPr lang="en-GB" altLang="en-US" sz="2800" dirty="0">
                <a:solidFill>
                  <a:schemeClr val="tx1"/>
                </a:solidFill>
              </a:rPr>
              <a:t>explorer b) edible c) decorator d) simplify</a:t>
            </a:r>
          </a:p>
          <a:p>
            <a:pPr marL="514350" indent="-514350">
              <a:buAutoNum type="alphaLcParenR"/>
            </a:pPr>
            <a:endParaRPr lang="en-GB" altLang="en-US" sz="2800" dirty="0">
              <a:solidFill>
                <a:schemeClr val="tx1"/>
              </a:solidFill>
            </a:endParaRPr>
          </a:p>
          <a:p>
            <a:r>
              <a:rPr lang="en-GB" altLang="en-US" sz="2800" b="1" dirty="0">
                <a:solidFill>
                  <a:schemeClr val="tx1"/>
                </a:solidFill>
              </a:rPr>
              <a:t>Task 4 – Suffixes</a:t>
            </a:r>
          </a:p>
          <a:p>
            <a:r>
              <a:rPr lang="en-GB" altLang="en-US" sz="2800" dirty="0">
                <a:solidFill>
                  <a:schemeClr val="tx1"/>
                </a:solidFill>
              </a:rPr>
              <a:t>Read the passage and insert the correct suffix so that it makes sense.</a:t>
            </a:r>
          </a:p>
          <a:p>
            <a:r>
              <a:rPr lang="en-GB" altLang="en-US" sz="2800" i="1" dirty="0">
                <a:solidFill>
                  <a:schemeClr val="tx1"/>
                </a:solidFill>
              </a:rPr>
              <a:t>It was simply not sustain____, nor was it to anyone’s </a:t>
            </a:r>
            <a:r>
              <a:rPr lang="en-GB" altLang="en-US" sz="2800" i="1" dirty="0" err="1">
                <a:solidFill>
                  <a:schemeClr val="tx1"/>
                </a:solidFill>
              </a:rPr>
              <a:t>advant</a:t>
            </a:r>
            <a:r>
              <a:rPr lang="en-GB" altLang="en-US" sz="2800" i="1" dirty="0">
                <a:solidFill>
                  <a:schemeClr val="tx1"/>
                </a:solidFill>
              </a:rPr>
              <a:t>___ to put up with this </a:t>
            </a:r>
            <a:r>
              <a:rPr lang="en-GB" altLang="en-US" sz="2800" i="1" dirty="0" err="1">
                <a:solidFill>
                  <a:schemeClr val="tx1"/>
                </a:solidFill>
              </a:rPr>
              <a:t>situa</a:t>
            </a:r>
            <a:r>
              <a:rPr lang="en-GB" altLang="en-US" sz="2800" i="1" dirty="0">
                <a:solidFill>
                  <a:schemeClr val="tx1"/>
                </a:solidFill>
              </a:rPr>
              <a:t>____ any longer: the ghost had to go. However, it was use____ and </a:t>
            </a:r>
            <a:r>
              <a:rPr lang="en-GB" altLang="en-US" sz="2800" i="1" dirty="0" err="1">
                <a:solidFill>
                  <a:schemeClr val="tx1"/>
                </a:solidFill>
              </a:rPr>
              <a:t>ridicul</a:t>
            </a:r>
            <a:r>
              <a:rPr lang="en-GB" altLang="en-US" sz="2800" i="1" dirty="0">
                <a:solidFill>
                  <a:schemeClr val="tx1"/>
                </a:solidFill>
              </a:rPr>
              <a:t>___ to try and </a:t>
            </a:r>
            <a:r>
              <a:rPr lang="en-GB" altLang="en-US" sz="2800" i="1" dirty="0" err="1">
                <a:solidFill>
                  <a:schemeClr val="tx1"/>
                </a:solidFill>
              </a:rPr>
              <a:t>prev</a:t>
            </a:r>
            <a:r>
              <a:rPr lang="en-GB" altLang="en-US" sz="2800" i="1" dirty="0">
                <a:solidFill>
                  <a:schemeClr val="tx1"/>
                </a:solidFill>
              </a:rPr>
              <a:t>___ any more dam___ being done.</a:t>
            </a:r>
          </a:p>
        </p:txBody>
      </p:sp>
    </p:spTree>
    <p:extLst>
      <p:ext uri="{BB962C8B-B14F-4D97-AF65-F5344CB8AC3E}">
        <p14:creationId xmlns:p14="http://schemas.microsoft.com/office/powerpoint/2010/main" val="1319125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561412" y="1519995"/>
            <a:ext cx="8309211" cy="5020290"/>
          </a:xfrm>
          <a:prstGeom prst="round2DiagRect">
            <a:avLst>
              <a:gd name="adj1" fmla="val 0"/>
              <a:gd name="adj2" fmla="val 23587"/>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endParaRPr lang="is-IS" sz="2400" b="1" dirty="0"/>
          </a:p>
          <a:p>
            <a:r>
              <a:rPr lang="is-IS" sz="2400" b="1" dirty="0"/>
              <a:t>Learning Intentions</a:t>
            </a:r>
          </a:p>
          <a:p>
            <a:pPr marL="285750" indent="-285750">
              <a:buFontTx/>
              <a:buChar char="-"/>
            </a:pPr>
            <a:r>
              <a:rPr lang="is-IS" sz="2400" b="1" dirty="0"/>
              <a:t>To explain where many of our the words in the English language come from</a:t>
            </a:r>
          </a:p>
          <a:p>
            <a:pPr marL="285750" indent="-285750">
              <a:buFontTx/>
              <a:buChar char="-"/>
            </a:pPr>
            <a:r>
              <a:rPr lang="is-IS" sz="2400" b="1" dirty="0"/>
              <a:t>To define root words </a:t>
            </a:r>
          </a:p>
          <a:p>
            <a:pPr marL="285750" indent="-285750">
              <a:buFontTx/>
              <a:buChar char="-"/>
            </a:pPr>
            <a:r>
              <a:rPr lang="is-IS" sz="2400" b="1" dirty="0"/>
              <a:t>To identify a number of root words and examples</a:t>
            </a:r>
          </a:p>
          <a:p>
            <a:pPr marL="285750" indent="-285750">
              <a:buFontTx/>
              <a:buChar char="-"/>
            </a:pPr>
            <a:endParaRPr lang="is-IS" sz="1200" dirty="0"/>
          </a:p>
          <a:p>
            <a:pPr marL="285750" indent="-285750">
              <a:buFontTx/>
              <a:buChar char="-"/>
            </a:pPr>
            <a:endParaRPr lang="is-IS" sz="1200" dirty="0"/>
          </a:p>
          <a:p>
            <a:r>
              <a:rPr lang="is-IS" sz="2400" b="1" dirty="0"/>
              <a:t>Success Criteria</a:t>
            </a:r>
          </a:p>
          <a:p>
            <a:pPr marL="285750" indent="-285750">
              <a:buFontTx/>
              <a:buChar char="-"/>
            </a:pPr>
            <a:r>
              <a:rPr lang="is-IS" sz="2400" b="1" dirty="0"/>
              <a:t>To summarise an understanding of the origins of the English language</a:t>
            </a:r>
          </a:p>
          <a:p>
            <a:pPr marL="285750" indent="-285750">
              <a:buFontTx/>
              <a:buChar char="-"/>
            </a:pPr>
            <a:r>
              <a:rPr lang="is-IS" sz="2400" b="1" dirty="0"/>
              <a:t>To fill out two tables of root words</a:t>
            </a:r>
          </a:p>
          <a:p>
            <a:endParaRPr lang="is-IS" sz="3600" dirty="0"/>
          </a:p>
        </p:txBody>
      </p:sp>
      <p:sp>
        <p:nvSpPr>
          <p:cNvPr id="8" name="Title 1">
            <a:extLst>
              <a:ext uri="{FF2B5EF4-FFF2-40B4-BE49-F238E27FC236}">
                <a16:creationId xmlns:a16="http://schemas.microsoft.com/office/drawing/2014/main" id="{2838713B-668D-4015-86E1-5FBF1FA1944A}"/>
              </a:ext>
            </a:extLst>
          </p:cNvPr>
          <p:cNvSpPr txBox="1">
            <a:spLocks/>
          </p:cNvSpPr>
          <p:nvPr/>
        </p:nvSpPr>
        <p:spPr>
          <a:xfrm>
            <a:off x="362722" y="338430"/>
            <a:ext cx="6870182" cy="1225194"/>
          </a:xfrm>
          <a:prstGeom prst="round2Diag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Working with words: roots</a:t>
            </a:r>
          </a:p>
        </p:txBody>
      </p:sp>
      <p:pic>
        <p:nvPicPr>
          <p:cNvPr id="3" name="Picture 2">
            <a:extLst>
              <a:ext uri="{FF2B5EF4-FFF2-40B4-BE49-F238E27FC236}">
                <a16:creationId xmlns:a16="http://schemas.microsoft.com/office/drawing/2014/main" id="{B5C27CA4-7E40-43F5-A43C-465588B14B1F}"/>
              </a:ext>
            </a:extLst>
          </p:cNvPr>
          <p:cNvPicPr>
            <a:picLocks noChangeAspect="1"/>
          </p:cNvPicPr>
          <p:nvPr/>
        </p:nvPicPr>
        <p:blipFill>
          <a:blip r:embed="rId2"/>
          <a:stretch>
            <a:fillRect/>
          </a:stretch>
        </p:blipFill>
        <p:spPr>
          <a:xfrm>
            <a:off x="7363014" y="50866"/>
            <a:ext cx="1751608" cy="1353203"/>
          </a:xfrm>
          <a:prstGeom prst="rect">
            <a:avLst/>
          </a:prstGeom>
        </p:spPr>
      </p:pic>
    </p:spTree>
    <p:extLst>
      <p:ext uri="{BB962C8B-B14F-4D97-AF65-F5344CB8AC3E}">
        <p14:creationId xmlns:p14="http://schemas.microsoft.com/office/powerpoint/2010/main" val="10244564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5568</TotalTime>
  <Words>2830</Words>
  <Application>Microsoft Office PowerPoint</Application>
  <PresentationFormat>On-screen Show (4:3)</PresentationFormat>
  <Paragraphs>532</Paragraphs>
  <Slides>42</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Arial Rounded MT Bold</vt:lpstr>
      <vt:lpstr>Calibri</vt:lpstr>
      <vt:lpstr>Calibri Light</vt:lpstr>
      <vt:lpstr>Lucida Handwriting</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Skills Improving your understanding, analysis and evaluation</dc:title>
  <dc:creator>Michael Wilkie</dc:creator>
  <cp:lastModifiedBy>Michael Wilkie</cp:lastModifiedBy>
  <cp:revision>184</cp:revision>
  <dcterms:created xsi:type="dcterms:W3CDTF">2015-12-16T20:30:42Z</dcterms:created>
  <dcterms:modified xsi:type="dcterms:W3CDTF">2017-08-02T09:05:18Z</dcterms:modified>
</cp:coreProperties>
</file>