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71" r:id="rId3"/>
    <p:sldId id="272" r:id="rId4"/>
    <p:sldId id="288" r:id="rId5"/>
    <p:sldId id="257" r:id="rId6"/>
    <p:sldId id="258" r:id="rId7"/>
    <p:sldId id="262" r:id="rId8"/>
    <p:sldId id="259" r:id="rId9"/>
    <p:sldId id="260" r:id="rId10"/>
    <p:sldId id="289" r:id="rId11"/>
    <p:sldId id="263" r:id="rId12"/>
    <p:sldId id="264" r:id="rId13"/>
    <p:sldId id="265" r:id="rId14"/>
    <p:sldId id="273" r:id="rId15"/>
    <p:sldId id="266" r:id="rId16"/>
    <p:sldId id="267"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88"/>
  </p:normalViewPr>
  <p:slideViewPr>
    <p:cSldViewPr snapToGrid="0" snapToObjects="1">
      <p:cViewPr varScale="1">
        <p:scale>
          <a:sx n="60" d="100"/>
          <a:sy n="60" d="100"/>
        </p:scale>
        <p:origin x="1388" y="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DA10D-0A84-BD41-98D5-772A545410B3}" type="datetimeFigureOut">
              <a:rPr lang="en-US" smtClean="0"/>
              <a:pPr/>
              <a:t>8/2/2017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942FB-3590-FE44-84BA-3773BB007D67}" type="slidenum">
              <a:rPr lang="en-US" smtClean="0"/>
              <a:pPr/>
              <a:t>‹#›</a:t>
            </a:fld>
            <a:endParaRPr lang="en-US"/>
          </a:p>
        </p:txBody>
      </p:sp>
    </p:spTree>
    <p:extLst>
      <p:ext uri="{BB962C8B-B14F-4D97-AF65-F5344CB8AC3E}">
        <p14:creationId xmlns:p14="http://schemas.microsoft.com/office/powerpoint/2010/main" val="121015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a:t>
            </a:fld>
            <a:endParaRPr lang="en-US"/>
          </a:p>
        </p:txBody>
      </p:sp>
    </p:spTree>
    <p:extLst>
      <p:ext uri="{BB962C8B-B14F-4D97-AF65-F5344CB8AC3E}">
        <p14:creationId xmlns:p14="http://schemas.microsoft.com/office/powerpoint/2010/main" val="130082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18</a:t>
            </a:fld>
            <a:endParaRPr lang="en-US"/>
          </a:p>
        </p:txBody>
      </p:sp>
    </p:spTree>
    <p:extLst>
      <p:ext uri="{BB962C8B-B14F-4D97-AF65-F5344CB8AC3E}">
        <p14:creationId xmlns:p14="http://schemas.microsoft.com/office/powerpoint/2010/main" val="156291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7</a:t>
            </a:fld>
            <a:endParaRPr lang="en-US"/>
          </a:p>
        </p:txBody>
      </p:sp>
    </p:spTree>
    <p:extLst>
      <p:ext uri="{BB962C8B-B14F-4D97-AF65-F5344CB8AC3E}">
        <p14:creationId xmlns:p14="http://schemas.microsoft.com/office/powerpoint/2010/main" val="45890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9</a:t>
            </a:fld>
            <a:endParaRPr lang="en-US"/>
          </a:p>
        </p:txBody>
      </p:sp>
    </p:spTree>
    <p:extLst>
      <p:ext uri="{BB962C8B-B14F-4D97-AF65-F5344CB8AC3E}">
        <p14:creationId xmlns:p14="http://schemas.microsoft.com/office/powerpoint/2010/main" val="22220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11</a:t>
            </a:fld>
            <a:endParaRPr lang="en-US"/>
          </a:p>
        </p:txBody>
      </p:sp>
    </p:spTree>
    <p:extLst>
      <p:ext uri="{BB962C8B-B14F-4D97-AF65-F5344CB8AC3E}">
        <p14:creationId xmlns:p14="http://schemas.microsoft.com/office/powerpoint/2010/main" val="73733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12</a:t>
            </a:fld>
            <a:endParaRPr lang="en-US"/>
          </a:p>
        </p:txBody>
      </p:sp>
    </p:spTree>
    <p:extLst>
      <p:ext uri="{BB962C8B-B14F-4D97-AF65-F5344CB8AC3E}">
        <p14:creationId xmlns:p14="http://schemas.microsoft.com/office/powerpoint/2010/main" val="96355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13</a:t>
            </a:fld>
            <a:endParaRPr lang="en-US"/>
          </a:p>
        </p:txBody>
      </p:sp>
    </p:spTree>
    <p:extLst>
      <p:ext uri="{BB962C8B-B14F-4D97-AF65-F5344CB8AC3E}">
        <p14:creationId xmlns:p14="http://schemas.microsoft.com/office/powerpoint/2010/main" val="156291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15</a:t>
            </a:fld>
            <a:endParaRPr lang="en-US"/>
          </a:p>
        </p:txBody>
      </p:sp>
    </p:spTree>
    <p:extLst>
      <p:ext uri="{BB962C8B-B14F-4D97-AF65-F5344CB8AC3E}">
        <p14:creationId xmlns:p14="http://schemas.microsoft.com/office/powerpoint/2010/main" val="200562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16</a:t>
            </a:fld>
            <a:endParaRPr lang="en-US"/>
          </a:p>
        </p:txBody>
      </p:sp>
    </p:spTree>
    <p:extLst>
      <p:ext uri="{BB962C8B-B14F-4D97-AF65-F5344CB8AC3E}">
        <p14:creationId xmlns:p14="http://schemas.microsoft.com/office/powerpoint/2010/main" val="119249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17</a:t>
            </a:fld>
            <a:endParaRPr lang="en-US"/>
          </a:p>
        </p:txBody>
      </p:sp>
    </p:spTree>
    <p:extLst>
      <p:ext uri="{BB962C8B-B14F-4D97-AF65-F5344CB8AC3E}">
        <p14:creationId xmlns:p14="http://schemas.microsoft.com/office/powerpoint/2010/main" val="156291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7354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9268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7525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248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044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866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F1B167-C30D-4746-AC8A-A027746CFAD4}" type="datetimeFigureOut">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917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F1B167-C30D-4746-AC8A-A027746CFAD4}" type="datetimeFigureOut">
              <a:rPr lang="en-US" smtClean="0"/>
              <a:pPr/>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91253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B167-C30D-4746-AC8A-A027746CFAD4}" type="datetimeFigureOut">
              <a:rPr lang="en-US" smtClean="0"/>
              <a:pPr/>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4576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5005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29215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B167-C30D-4746-AC8A-A027746CFAD4}" type="datetimeFigureOut">
              <a:rPr lang="en-US" smtClean="0"/>
              <a:pPr/>
              <a:t>8/2/2017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79B8B-19BA-C64E-9954-FBF7BC0BAF11}" type="slidenum">
              <a:rPr lang="en-US" smtClean="0"/>
              <a:pPr/>
              <a:t>‹#›</a:t>
            </a:fld>
            <a:endParaRPr lang="en-US"/>
          </a:p>
        </p:txBody>
      </p:sp>
    </p:spTree>
    <p:extLst>
      <p:ext uri="{BB962C8B-B14F-4D97-AF65-F5344CB8AC3E}">
        <p14:creationId xmlns:p14="http://schemas.microsoft.com/office/powerpoint/2010/main" val="85964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bbc.co.uk/news/science-environment-3510164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bc.co.uk/news/3504172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0999" y="469901"/>
            <a:ext cx="4692757" cy="5614876"/>
          </a:xfrm>
        </p:spPr>
        <p:txBody>
          <a:bodyPr>
            <a:normAutofit fontScale="92500" lnSpcReduction="20000"/>
          </a:bodyPr>
          <a:lstStyle/>
          <a:p>
            <a:endParaRPr lang="en-US" sz="2800" b="1" dirty="0"/>
          </a:p>
          <a:p>
            <a:r>
              <a:rPr lang="en-US" sz="2800" b="1"/>
              <a:t>Core Course </a:t>
            </a:r>
            <a:endParaRPr lang="en-US" sz="2800" b="1" dirty="0"/>
          </a:p>
          <a:p>
            <a:r>
              <a:rPr lang="en-US" sz="2800" b="1" dirty="0"/>
              <a:t>S1 – 1/3</a:t>
            </a:r>
          </a:p>
          <a:p>
            <a:pPr marL="457200" lvl="0" indent="-457200" algn="l">
              <a:buFont typeface="Arial" panose="020B0604020202020204" pitchFamily="34" charset="0"/>
              <a:buChar char="•"/>
            </a:pPr>
            <a:r>
              <a:rPr lang="en-GB" sz="2800" dirty="0">
                <a:solidFill>
                  <a:srgbClr val="FF0000"/>
                </a:solidFill>
              </a:rPr>
              <a:t>In your own words (describe/explain/identify)</a:t>
            </a:r>
          </a:p>
          <a:p>
            <a:pPr marL="457200" lvl="0" indent="-457200" algn="l">
              <a:buFont typeface="Arial" panose="020B0604020202020204" pitchFamily="34" charset="0"/>
              <a:buChar char="•"/>
            </a:pPr>
            <a:r>
              <a:rPr lang="en-GB" sz="2800" dirty="0"/>
              <a:t>Summarise</a:t>
            </a:r>
          </a:p>
          <a:p>
            <a:pPr marL="457200" lvl="0" indent="-457200" algn="l">
              <a:buFont typeface="Arial" panose="020B0604020202020204" pitchFamily="34" charset="0"/>
              <a:buChar char="•"/>
            </a:pPr>
            <a:r>
              <a:rPr lang="en-GB" sz="2800" dirty="0"/>
              <a:t>Finding and selecting information/evidence (quoting)</a:t>
            </a:r>
          </a:p>
          <a:p>
            <a:pPr marL="457200" indent="-457200" algn="l">
              <a:buFont typeface="Arial" panose="020B0604020202020204" pitchFamily="34" charset="0"/>
              <a:buChar char="•"/>
            </a:pPr>
            <a:r>
              <a:rPr lang="en-GB" sz="2800" dirty="0"/>
              <a:t>Basic Evaluation (justified opinion/quotations)</a:t>
            </a:r>
          </a:p>
          <a:p>
            <a:pPr marL="457200" indent="-457200" algn="l">
              <a:buFont typeface="Arial" panose="020B0604020202020204" pitchFamily="34" charset="0"/>
              <a:buChar char="•"/>
            </a:pPr>
            <a:r>
              <a:rPr lang="en-GB" sz="2800" dirty="0"/>
              <a:t>Skimming and scanning</a:t>
            </a:r>
          </a:p>
          <a:p>
            <a:pPr marL="457200" indent="-457200" algn="l">
              <a:buFont typeface="Arial" panose="020B0604020202020204" pitchFamily="34" charset="0"/>
              <a:buChar char="•"/>
            </a:pPr>
            <a:r>
              <a:rPr lang="en-GB" sz="2800" dirty="0"/>
              <a:t>Highlighting and underlining</a:t>
            </a:r>
          </a:p>
          <a:p>
            <a:pPr marL="457200" indent="-457200" algn="l">
              <a:buFont typeface="Arial" panose="020B0604020202020204" pitchFamily="34" charset="0"/>
              <a:buChar char="•"/>
            </a:pPr>
            <a:r>
              <a:rPr lang="en-GB" sz="2800" dirty="0"/>
              <a:t>Parts of speech (homework)</a:t>
            </a:r>
          </a:p>
          <a:p>
            <a:pPr algn="l"/>
            <a:endParaRPr lang="en-US" sz="2800" dirty="0"/>
          </a:p>
        </p:txBody>
      </p:sp>
      <p:sp>
        <p:nvSpPr>
          <p:cNvPr id="4" name="Subtitle 2">
            <a:extLst>
              <a:ext uri="{FF2B5EF4-FFF2-40B4-BE49-F238E27FC236}">
                <a16:creationId xmlns:a16="http://schemas.microsoft.com/office/drawing/2014/main" id="{75A7A106-77CF-457A-A287-D17B60791AB8}"/>
              </a:ext>
            </a:extLst>
          </p:cNvPr>
          <p:cNvSpPr txBox="1">
            <a:spLocks/>
          </p:cNvSpPr>
          <p:nvPr/>
        </p:nvSpPr>
        <p:spPr>
          <a:xfrm>
            <a:off x="330200" y="469900"/>
            <a:ext cx="3860800" cy="612139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I can select and use the strategies and resources  I find most useful before  I read, and as I read, to monitor and check my understanding.  LIT 3-13a</a:t>
            </a:r>
          </a:p>
          <a:p>
            <a:endParaRPr lang="en-GB" sz="2000" b="1" dirty="0"/>
          </a:p>
          <a:p>
            <a:r>
              <a:rPr lang="en-GB" sz="2000" b="1" dirty="0"/>
              <a:t>Using what I know about the features of different types of texts, I can find, select, sort, summarise, link and use information from different sources. LIT 3-14a</a:t>
            </a:r>
          </a:p>
          <a:p>
            <a:endParaRPr lang="en-GB" sz="2000" b="1" dirty="0"/>
          </a:p>
          <a:p>
            <a:r>
              <a:rPr lang="en-GB" sz="2000" b="1" dirty="0"/>
              <a:t>To show my understanding across different areas of learning, I can:  identify and consider the purpose, main concerns or concepts and use supporting detail… LIT 3-16a</a:t>
            </a:r>
          </a:p>
          <a:p>
            <a:endParaRPr lang="en-GB" sz="2000" b="1" dirty="0"/>
          </a:p>
          <a:p>
            <a:r>
              <a:rPr lang="en-GB" sz="2000" b="1" dirty="0"/>
              <a:t>To show my understanding, I can comment, with evidence, on the content and form of short and extended texts, and respond to literal, inferential and evaluative questions and other types of close reading tasks. ENG 3-17a</a:t>
            </a:r>
          </a:p>
          <a:p>
            <a:endParaRPr lang="en-GB" sz="2000" b="1" dirty="0"/>
          </a:p>
          <a:p>
            <a:r>
              <a:rPr lang="en-GB" sz="2000" b="1" dirty="0"/>
              <a:t>Through developing my knowledge of context clues, punctuation, grammar and layout, I can read unfamiliar texts with increasing fluency, understanding and expression. ENG 3-12a</a:t>
            </a:r>
          </a:p>
          <a:p>
            <a:endParaRPr lang="en-GB" sz="2000" b="1" dirty="0"/>
          </a:p>
          <a:p>
            <a:endParaRPr lang="en-GB" sz="2000" b="1" dirty="0"/>
          </a:p>
          <a:p>
            <a:endParaRPr lang="en-GB" sz="2000" dirty="0"/>
          </a:p>
          <a:p>
            <a:endParaRPr lang="en-GB" sz="2000" dirty="0"/>
          </a:p>
          <a:p>
            <a:endParaRPr lang="en-GB" sz="2000" dirty="0"/>
          </a:p>
        </p:txBody>
      </p:sp>
    </p:spTree>
    <p:extLst>
      <p:ext uri="{BB962C8B-B14F-4D97-AF65-F5344CB8AC3E}">
        <p14:creationId xmlns:p14="http://schemas.microsoft.com/office/powerpoint/2010/main" val="122260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6535" y="-634199"/>
            <a:ext cx="2892155" cy="1924697"/>
          </a:xfrm>
          <a:prstGeom prst="rect">
            <a:avLst/>
          </a:prstGeom>
        </p:spPr>
      </p:pic>
      <p:sp>
        <p:nvSpPr>
          <p:cNvPr id="2" name="Title 1"/>
          <p:cNvSpPr>
            <a:spLocks noGrp="1"/>
          </p:cNvSpPr>
          <p:nvPr>
            <p:ph type="title"/>
          </p:nvPr>
        </p:nvSpPr>
        <p:spPr>
          <a:xfrm>
            <a:off x="345912" y="304947"/>
            <a:ext cx="7886700" cy="810975"/>
          </a:xfrm>
        </p:spPr>
        <p:txBody>
          <a:bodyPr>
            <a:normAutofit/>
          </a:bodyPr>
          <a:lstStyle/>
          <a:p>
            <a:r>
              <a:rPr lang="en-US" sz="4800" b="1" dirty="0"/>
              <a:t>Let’s try some examples</a:t>
            </a:r>
            <a:endParaRPr lang="en-US" sz="4900" b="1" dirty="0"/>
          </a:p>
        </p:txBody>
      </p:sp>
      <p:sp>
        <p:nvSpPr>
          <p:cNvPr id="3" name="Subtitle 2"/>
          <p:cNvSpPr>
            <a:spLocks noGrp="1"/>
          </p:cNvSpPr>
          <p:nvPr>
            <p:ph idx="1"/>
          </p:nvPr>
        </p:nvSpPr>
        <p:spPr>
          <a:xfrm>
            <a:off x="656939"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469995" y="3963627"/>
            <a:ext cx="8386924" cy="2726293"/>
          </a:xfrm>
          <a:prstGeom prst="round2DiagRect">
            <a:avLst>
              <a:gd name="adj1" fmla="val 11655"/>
              <a:gd name="adj2" fmla="val 0"/>
            </a:avLst>
          </a:prstGeom>
          <a:ln w="38100">
            <a:noFill/>
          </a:ln>
        </p:spPr>
        <p:style>
          <a:lnRef idx="2">
            <a:schemeClr val="accent5"/>
          </a:lnRef>
          <a:fillRef idx="1">
            <a:schemeClr val="lt1"/>
          </a:fillRef>
          <a:effectRef idx="0">
            <a:schemeClr val="accent5"/>
          </a:effectRef>
          <a:fontRef idx="minor">
            <a:schemeClr val="dk1"/>
          </a:fontRef>
        </p:style>
        <p:txBody>
          <a:bodyPr rtlCol="0" anchor="ctr"/>
          <a:lstStyle/>
          <a:p>
            <a:r>
              <a:rPr lang="en-US" sz="3200" b="1" dirty="0"/>
              <a:t>Complete </a:t>
            </a:r>
          </a:p>
          <a:p>
            <a:r>
              <a:rPr lang="en-US" sz="3200" b="1" dirty="0"/>
              <a:t>the table: </a:t>
            </a:r>
          </a:p>
          <a:p>
            <a:endParaRPr lang="en-US" sz="3200" b="1" dirty="0"/>
          </a:p>
          <a:p>
            <a:endParaRPr lang="en-US" sz="3200" b="1" dirty="0"/>
          </a:p>
        </p:txBody>
      </p:sp>
      <p:sp>
        <p:nvSpPr>
          <p:cNvPr id="6" name="Round Diagonal Corner Rectangle 5"/>
          <p:cNvSpPr/>
          <p:nvPr/>
        </p:nvSpPr>
        <p:spPr>
          <a:xfrm>
            <a:off x="469995" y="1225880"/>
            <a:ext cx="8386924" cy="2617034"/>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is-IS" sz="2100" dirty="0"/>
              <a:t>Back to the wildlife magazine...</a:t>
            </a:r>
          </a:p>
          <a:p>
            <a:endParaRPr lang="is-IS" sz="2100" dirty="0"/>
          </a:p>
          <a:p>
            <a:r>
              <a:rPr lang="en-GB" sz="2100" b="1" dirty="0">
                <a:latin typeface="Courier New" panose="02070309020205020404" pitchFamily="49" charset="0"/>
                <a:cs typeface="Courier New" panose="02070309020205020404" pitchFamily="49" charset="0"/>
              </a:rPr>
              <a:t>‘</a:t>
            </a:r>
            <a:r>
              <a:rPr lang="is-IS" sz="2100" b="1" dirty="0">
                <a:latin typeface="Courier New" panose="02070309020205020404" pitchFamily="49" charset="0"/>
                <a:cs typeface="Courier New" panose="02070309020205020404" pitchFamily="49" charset="0"/>
              </a:rPr>
              <a:t>None of this has happened yet – and there‘s still time to stop  it. If everyone who cares about nature takes as much action as they can, Angus might still inherit a world with wilflife, safe from the worst effects of climate change.‘</a:t>
            </a:r>
          </a:p>
        </p:txBody>
      </p:sp>
      <p:graphicFrame>
        <p:nvGraphicFramePr>
          <p:cNvPr id="7" name="Table 6">
            <a:extLst>
              <a:ext uri="{FF2B5EF4-FFF2-40B4-BE49-F238E27FC236}">
                <a16:creationId xmlns:a16="http://schemas.microsoft.com/office/drawing/2014/main" id="{E981221F-91A4-4203-B45C-A86F3B623ECB}"/>
              </a:ext>
            </a:extLst>
          </p:cNvPr>
          <p:cNvGraphicFramePr>
            <a:graphicFrameLocks noGrp="1"/>
          </p:cNvGraphicFramePr>
          <p:nvPr>
            <p:extLst>
              <p:ext uri="{D42A27DB-BD31-4B8C-83A1-F6EECF244321}">
                <p14:modId xmlns:p14="http://schemas.microsoft.com/office/powerpoint/2010/main" val="2750944544"/>
              </p:ext>
            </p:extLst>
          </p:nvPr>
        </p:nvGraphicFramePr>
        <p:xfrm>
          <a:off x="2630685" y="4042006"/>
          <a:ext cx="6250347" cy="2590800"/>
        </p:xfrm>
        <a:graphic>
          <a:graphicData uri="http://schemas.openxmlformats.org/drawingml/2006/table">
            <a:tbl>
              <a:tblPr firstRow="1" bandRow="1">
                <a:tableStyleId>{5C22544A-7EE6-4342-B048-85BDC9FD1C3A}</a:tableStyleId>
              </a:tblPr>
              <a:tblGrid>
                <a:gridCol w="4437116">
                  <a:extLst>
                    <a:ext uri="{9D8B030D-6E8A-4147-A177-3AD203B41FA5}">
                      <a16:colId xmlns:a16="http://schemas.microsoft.com/office/drawing/2014/main" val="844779796"/>
                    </a:ext>
                  </a:extLst>
                </a:gridCol>
                <a:gridCol w="1813231">
                  <a:extLst>
                    <a:ext uri="{9D8B030D-6E8A-4147-A177-3AD203B41FA5}">
                      <a16:colId xmlns:a16="http://schemas.microsoft.com/office/drawing/2014/main" val="2881408520"/>
                    </a:ext>
                  </a:extLst>
                </a:gridCol>
              </a:tblGrid>
              <a:tr h="263608">
                <a:tc>
                  <a:txBody>
                    <a:bodyPr/>
                    <a:lstStyle/>
                    <a:p>
                      <a:r>
                        <a:rPr lang="en-GB" dirty="0"/>
                        <a:t>Original writer</a:t>
                      </a:r>
                    </a:p>
                  </a:txBody>
                  <a:tcPr/>
                </a:tc>
                <a:tc>
                  <a:txBody>
                    <a:bodyPr/>
                    <a:lstStyle/>
                    <a:p>
                      <a:r>
                        <a:rPr lang="en-GB" dirty="0"/>
                        <a:t>My own words</a:t>
                      </a:r>
                    </a:p>
                  </a:txBody>
                  <a:tcPr/>
                </a:tc>
                <a:extLst>
                  <a:ext uri="{0D108BD9-81ED-4DB2-BD59-A6C34878D82A}">
                    <a16:rowId xmlns:a16="http://schemas.microsoft.com/office/drawing/2014/main" val="975781544"/>
                  </a:ext>
                </a:extLst>
              </a:tr>
              <a:tr h="370840">
                <a:tc>
                  <a:txBody>
                    <a:bodyPr/>
                    <a:lstStyle/>
                    <a:p>
                      <a:r>
                        <a:rPr lang="en-GB" dirty="0"/>
                        <a:t>None of this has happened yet</a:t>
                      </a:r>
                    </a:p>
                  </a:txBody>
                  <a:tcPr/>
                </a:tc>
                <a:tc>
                  <a:txBody>
                    <a:bodyPr/>
                    <a:lstStyle/>
                    <a:p>
                      <a:endParaRPr lang="en-GB" dirty="0"/>
                    </a:p>
                  </a:txBody>
                  <a:tcPr/>
                </a:tc>
                <a:extLst>
                  <a:ext uri="{0D108BD9-81ED-4DB2-BD59-A6C34878D82A}">
                    <a16:rowId xmlns:a16="http://schemas.microsoft.com/office/drawing/2014/main" val="1854274374"/>
                  </a:ext>
                </a:extLst>
              </a:tr>
              <a:tr h="370840">
                <a:tc>
                  <a:txBody>
                    <a:bodyPr/>
                    <a:lstStyle/>
                    <a:p>
                      <a:r>
                        <a:rPr lang="en-GB" dirty="0"/>
                        <a:t>there’s still time to stop it</a:t>
                      </a:r>
                    </a:p>
                  </a:txBody>
                  <a:tcPr/>
                </a:tc>
                <a:tc>
                  <a:txBody>
                    <a:bodyPr/>
                    <a:lstStyle/>
                    <a:p>
                      <a:endParaRPr lang="en-GB" dirty="0"/>
                    </a:p>
                  </a:txBody>
                  <a:tcPr/>
                </a:tc>
                <a:extLst>
                  <a:ext uri="{0D108BD9-81ED-4DB2-BD59-A6C34878D82A}">
                    <a16:rowId xmlns:a16="http://schemas.microsoft.com/office/drawing/2014/main" val="1514095285"/>
                  </a:ext>
                </a:extLst>
              </a:tr>
              <a:tr h="370840">
                <a:tc>
                  <a:txBody>
                    <a:bodyPr/>
                    <a:lstStyle/>
                    <a:p>
                      <a:r>
                        <a:rPr lang="en-GB" dirty="0"/>
                        <a:t>everyone who cares about nature</a:t>
                      </a:r>
                    </a:p>
                  </a:txBody>
                  <a:tcPr/>
                </a:tc>
                <a:tc>
                  <a:txBody>
                    <a:bodyPr/>
                    <a:lstStyle/>
                    <a:p>
                      <a:endParaRPr lang="en-GB" dirty="0"/>
                    </a:p>
                  </a:txBody>
                  <a:tcPr/>
                </a:tc>
                <a:extLst>
                  <a:ext uri="{0D108BD9-81ED-4DB2-BD59-A6C34878D82A}">
                    <a16:rowId xmlns:a16="http://schemas.microsoft.com/office/drawing/2014/main" val="3969394917"/>
                  </a:ext>
                </a:extLst>
              </a:tr>
              <a:tr h="370840">
                <a:tc>
                  <a:txBody>
                    <a:bodyPr/>
                    <a:lstStyle/>
                    <a:p>
                      <a:r>
                        <a:rPr lang="en-GB" dirty="0"/>
                        <a:t>takes as much action as they can</a:t>
                      </a:r>
                    </a:p>
                  </a:txBody>
                  <a:tcPr/>
                </a:tc>
                <a:tc>
                  <a:txBody>
                    <a:bodyPr/>
                    <a:lstStyle/>
                    <a:p>
                      <a:endParaRPr lang="en-GB"/>
                    </a:p>
                  </a:txBody>
                  <a:tcPr/>
                </a:tc>
                <a:extLst>
                  <a:ext uri="{0D108BD9-81ED-4DB2-BD59-A6C34878D82A}">
                    <a16:rowId xmlns:a16="http://schemas.microsoft.com/office/drawing/2014/main" val="4063504907"/>
                  </a:ext>
                </a:extLst>
              </a:tr>
              <a:tr h="370840">
                <a:tc>
                  <a:txBody>
                    <a:bodyPr/>
                    <a:lstStyle/>
                    <a:p>
                      <a:r>
                        <a:rPr lang="en-GB" dirty="0"/>
                        <a:t>Angus might still inherit a world with wildlife</a:t>
                      </a:r>
                    </a:p>
                  </a:txBody>
                  <a:tcPr/>
                </a:tc>
                <a:tc>
                  <a:txBody>
                    <a:bodyPr/>
                    <a:lstStyle/>
                    <a:p>
                      <a:endParaRPr lang="en-GB"/>
                    </a:p>
                  </a:txBody>
                  <a:tcPr/>
                </a:tc>
                <a:extLst>
                  <a:ext uri="{0D108BD9-81ED-4DB2-BD59-A6C34878D82A}">
                    <a16:rowId xmlns:a16="http://schemas.microsoft.com/office/drawing/2014/main" val="1137490783"/>
                  </a:ext>
                </a:extLst>
              </a:tr>
              <a:tr h="370840">
                <a:tc>
                  <a:txBody>
                    <a:bodyPr/>
                    <a:lstStyle/>
                    <a:p>
                      <a:r>
                        <a:rPr lang="en-GB" dirty="0"/>
                        <a:t>safe from the worst effects of climate change</a:t>
                      </a:r>
                    </a:p>
                  </a:txBody>
                  <a:tcPr/>
                </a:tc>
                <a:tc>
                  <a:txBody>
                    <a:bodyPr/>
                    <a:lstStyle/>
                    <a:p>
                      <a:endParaRPr lang="en-GB" dirty="0"/>
                    </a:p>
                  </a:txBody>
                  <a:tcPr/>
                </a:tc>
                <a:extLst>
                  <a:ext uri="{0D108BD9-81ED-4DB2-BD59-A6C34878D82A}">
                    <a16:rowId xmlns:a16="http://schemas.microsoft.com/office/drawing/2014/main" val="3882507276"/>
                  </a:ext>
                </a:extLst>
              </a:tr>
            </a:tbl>
          </a:graphicData>
        </a:graphic>
      </p:graphicFrame>
    </p:spTree>
    <p:extLst>
      <p:ext uri="{BB962C8B-B14F-4D97-AF65-F5344CB8AC3E}">
        <p14:creationId xmlns:p14="http://schemas.microsoft.com/office/powerpoint/2010/main" val="417435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528444" y="4368173"/>
            <a:ext cx="2081942" cy="1919824"/>
          </a:xfrm>
          <a:prstGeom prst="rect">
            <a:avLst/>
          </a:prstGeom>
        </p:spPr>
      </p:pic>
      <p:sp>
        <p:nvSpPr>
          <p:cNvPr id="5" name="Round Diagonal Corner Rectangle 4"/>
          <p:cNvSpPr/>
          <p:nvPr/>
        </p:nvSpPr>
        <p:spPr>
          <a:xfrm>
            <a:off x="387457" y="4530396"/>
            <a:ext cx="3014422" cy="1909149"/>
          </a:xfrm>
          <a:prstGeom prst="round2DiagRect">
            <a:avLst>
              <a:gd name="adj1" fmla="val 20701"/>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000" dirty="0"/>
              <a:t>1. </a:t>
            </a:r>
            <a:r>
              <a:rPr lang="en-US" sz="2000" b="1" dirty="0"/>
              <a:t>In your own words</a:t>
            </a:r>
            <a:r>
              <a:rPr lang="en-US" sz="2000" dirty="0"/>
              <a:t>, explain why Major Tim Peake has become well known. (2)</a:t>
            </a:r>
          </a:p>
        </p:txBody>
      </p:sp>
      <p:sp>
        <p:nvSpPr>
          <p:cNvPr id="6" name="Round Diagonal Corner Rectangle 5"/>
          <p:cNvSpPr/>
          <p:nvPr/>
        </p:nvSpPr>
        <p:spPr>
          <a:xfrm>
            <a:off x="387456" y="296108"/>
            <a:ext cx="3854993" cy="3987204"/>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US" sz="1600" b="1" dirty="0"/>
              <a:t>Major Tim </a:t>
            </a:r>
            <a:r>
              <a:rPr lang="en-US" sz="1600" b="1" dirty="0" err="1"/>
              <a:t>Peake</a:t>
            </a:r>
            <a:r>
              <a:rPr lang="en-US" sz="1600" b="1" dirty="0"/>
              <a:t> has arrived at the International Space Station.</a:t>
            </a:r>
          </a:p>
          <a:p>
            <a:endParaRPr lang="en-US" sz="1600" b="1" dirty="0">
              <a:hlinkClick r:id="rId4"/>
            </a:endParaRPr>
          </a:p>
          <a:p>
            <a:r>
              <a:rPr lang="en-US" sz="1600" dirty="0"/>
              <a:t>He'll be spending six months there, as the UK's first official astronaut.</a:t>
            </a:r>
          </a:p>
          <a:p>
            <a:r>
              <a:rPr lang="en-US" sz="1600" dirty="0"/>
              <a:t>The former army pilot will be carrying out experiments and projects designed to attract young people into science.</a:t>
            </a:r>
          </a:p>
          <a:p>
            <a:endParaRPr lang="en-US" sz="1600" dirty="0"/>
          </a:p>
          <a:p>
            <a:r>
              <a:rPr lang="en-US" sz="1600" dirty="0"/>
              <a:t>But what effect does six months in space have on your body - and your mind? We asked Libby Jackson from the UK Space Agency.</a:t>
            </a:r>
            <a:endParaRPr lang="is-IS" sz="1600" dirty="0"/>
          </a:p>
        </p:txBody>
      </p:sp>
      <p:sp>
        <p:nvSpPr>
          <p:cNvPr id="9" name="Round Diagonal Corner Rectangle 8"/>
          <p:cNvSpPr/>
          <p:nvPr/>
        </p:nvSpPr>
        <p:spPr>
          <a:xfrm>
            <a:off x="5610386" y="4530396"/>
            <a:ext cx="2914761" cy="1909149"/>
          </a:xfrm>
          <a:prstGeom prst="round2DiagRect">
            <a:avLst>
              <a:gd name="adj1" fmla="val 21918"/>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000" dirty="0"/>
              <a:t>2. </a:t>
            </a:r>
            <a:r>
              <a:rPr lang="en-US" sz="2000" b="1" dirty="0"/>
              <a:t>In your own words</a:t>
            </a:r>
            <a:r>
              <a:rPr lang="en-US" sz="2000" dirty="0"/>
              <a:t>, describe what will happen to Peake in space. (2)</a:t>
            </a:r>
          </a:p>
        </p:txBody>
      </p:sp>
      <p:sp>
        <p:nvSpPr>
          <p:cNvPr id="10" name="Round Diagonal Corner Rectangle 9"/>
          <p:cNvSpPr/>
          <p:nvPr/>
        </p:nvSpPr>
        <p:spPr>
          <a:xfrm>
            <a:off x="4670154" y="296108"/>
            <a:ext cx="3854993" cy="3987204"/>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en-US" sz="1600" dirty="0"/>
          </a:p>
          <a:p>
            <a:endParaRPr lang="en-US" sz="1600" dirty="0"/>
          </a:p>
          <a:p>
            <a:r>
              <a:rPr lang="en-US" sz="1600" dirty="0"/>
              <a:t>"I think the time will fly by but physically it will change him," says Libby, who's worked on Tim's mission. "His bones will get weaker and his muscles will get weaker. He'll be doing two hours of exercise every day to try and combat those things. When he comes back to earth, it'll take about a year for his body to get over all the effects of being in a weightless environment for six months.”</a:t>
            </a:r>
          </a:p>
          <a:p>
            <a:endParaRPr lang="en-US" sz="1600" dirty="0"/>
          </a:p>
          <a:p>
            <a:r>
              <a:rPr lang="en-US" sz="1600" dirty="0"/>
              <a:t>But it's not just what happens to his body. Libby says that all the astronauts say the same thing when they return.</a:t>
            </a:r>
          </a:p>
          <a:p>
            <a:endParaRPr lang="en-US" sz="2000" dirty="0"/>
          </a:p>
          <a:p>
            <a:endParaRPr lang="is-IS" sz="2000" dirty="0"/>
          </a:p>
        </p:txBody>
      </p:sp>
      <p:pic>
        <p:nvPicPr>
          <p:cNvPr id="11" name="Picture 10"/>
          <p:cNvPicPr>
            <a:picLocks noChangeAspect="1"/>
          </p:cNvPicPr>
          <p:nvPr/>
        </p:nvPicPr>
        <p:blipFill>
          <a:blip r:embed="rId5"/>
          <a:stretch>
            <a:fillRect/>
          </a:stretch>
        </p:blipFill>
        <p:spPr>
          <a:xfrm>
            <a:off x="2932842" y="5415779"/>
            <a:ext cx="2619214" cy="1744437"/>
          </a:xfrm>
          <a:prstGeom prst="rect">
            <a:avLst/>
          </a:prstGeom>
          <a:effectLst>
            <a:softEdge rad="12700"/>
          </a:effectLst>
        </p:spPr>
      </p:pic>
    </p:spTree>
    <p:extLst>
      <p:ext uri="{BB962C8B-B14F-4D97-AF65-F5344CB8AC3E}">
        <p14:creationId xmlns:p14="http://schemas.microsoft.com/office/powerpoint/2010/main" val="53809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154" y="-613104"/>
            <a:ext cx="9144000" cy="5143500"/>
          </a:xfrm>
          <a:prstGeom prst="rect">
            <a:avLst/>
          </a:prstGeom>
        </p:spPr>
      </p:pic>
      <p:sp>
        <p:nvSpPr>
          <p:cNvPr id="6" name="Round Diagonal Corner Rectangle 5"/>
          <p:cNvSpPr/>
          <p:nvPr/>
        </p:nvSpPr>
        <p:spPr>
          <a:xfrm>
            <a:off x="387456" y="296107"/>
            <a:ext cx="5556144" cy="6352665"/>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a:t>"The one thing that really changes you is seeing the earth from up there. That</a:t>
            </a:r>
            <a:r>
              <a:rPr lang="uk-UA" sz="1600" dirty="0"/>
              <a:t>’</a:t>
            </a:r>
            <a:r>
              <a:rPr lang="en-US" sz="1600" dirty="0"/>
              <a:t>s a view, that for all the photos and videos that come back home, unless you’ve seen it in your own eyes you really can’t truly appreciate it. That often will have profound impacts on the crew - we'll have to see what happens to Tim when he comes back."</a:t>
            </a:r>
          </a:p>
          <a:p>
            <a:endParaRPr lang="en-US" sz="1600" dirty="0"/>
          </a:p>
          <a:p>
            <a:r>
              <a:rPr lang="en-US" sz="1600" dirty="0"/>
              <a:t>That impact is known as the "overview effect" - literally what seeing the planet from space does to you. Former astronaut Michael Lopez-</a:t>
            </a:r>
            <a:r>
              <a:rPr lang="en-US" sz="1600" dirty="0" err="1"/>
              <a:t>Alegria</a:t>
            </a:r>
            <a:r>
              <a:rPr lang="en-US" sz="1600" dirty="0"/>
              <a:t> explains that it's a lot to get your </a:t>
            </a:r>
            <a:r>
              <a:rPr lang="en-US" sz="1600" dirty="0" err="1"/>
              <a:t>headaround</a:t>
            </a:r>
            <a:r>
              <a:rPr lang="en-US" sz="1600" dirty="0"/>
              <a:t>.</a:t>
            </a:r>
            <a:endParaRPr lang="en-US" sz="1600" b="1" dirty="0">
              <a:hlinkClick r:id="rId4"/>
            </a:endParaRPr>
          </a:p>
          <a:p>
            <a:endParaRPr lang="en-US" sz="1600" b="1" dirty="0">
              <a:hlinkClick r:id="rId4"/>
            </a:endParaRPr>
          </a:p>
          <a:p>
            <a:r>
              <a:rPr lang="en-US" sz="1600" dirty="0"/>
              <a:t>"It's really very impactful to see the place where the entirety of human history has occurred, below you. Seeing it's actually real.” As well as the size of the planet, Michael says there's one thing that really sticks out. "You see the effects of human presence on the planet. You can see air pollution, contamination. You can see deforestation - a lot of bodies of water that have become </a:t>
            </a:r>
            <a:r>
              <a:rPr lang="en-US" sz="1600" dirty="0" err="1"/>
              <a:t>smaller.It</a:t>
            </a:r>
            <a:r>
              <a:rPr lang="en-US" sz="1600" dirty="0"/>
              <a:t> gives you a greater awareness of the fragility of the planet and the eco system and gives you a better sense of the ecosystem and how important sustainability is."</a:t>
            </a:r>
          </a:p>
          <a:p>
            <a:endParaRPr lang="en-US" sz="1600" dirty="0"/>
          </a:p>
        </p:txBody>
      </p:sp>
      <p:sp>
        <p:nvSpPr>
          <p:cNvPr id="9" name="Round Diagonal Corner Rectangle 8"/>
          <p:cNvSpPr/>
          <p:nvPr/>
        </p:nvSpPr>
        <p:spPr>
          <a:xfrm>
            <a:off x="6106332" y="296107"/>
            <a:ext cx="2681207" cy="6352665"/>
          </a:xfrm>
          <a:prstGeom prst="round2DiagRect">
            <a:avLst>
              <a:gd name="adj1" fmla="val 21918"/>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000" dirty="0"/>
              <a:t>3. </a:t>
            </a:r>
            <a:r>
              <a:rPr lang="en-US" sz="2000" b="1" dirty="0"/>
              <a:t>In your own words</a:t>
            </a:r>
            <a:r>
              <a:rPr lang="en-US" sz="2000" dirty="0"/>
              <a:t>, explain what ‘really changes you,’ and what happens to ‘the crew.’ (2)</a:t>
            </a:r>
          </a:p>
          <a:p>
            <a:endParaRPr lang="en-US" sz="2000" dirty="0"/>
          </a:p>
          <a:p>
            <a:r>
              <a:rPr lang="en-US" sz="2000" dirty="0"/>
              <a:t>4. Describe, </a:t>
            </a:r>
            <a:r>
              <a:rPr lang="en-US" sz="2000" b="1" dirty="0"/>
              <a:t>in your own words</a:t>
            </a:r>
            <a:r>
              <a:rPr lang="en-US" sz="2000" dirty="0"/>
              <a:t>, what Michael Lopez-</a:t>
            </a:r>
            <a:r>
              <a:rPr lang="en-US" sz="2000" dirty="0" err="1"/>
              <a:t>Alegria</a:t>
            </a:r>
            <a:r>
              <a:rPr lang="en-US" sz="2000" dirty="0"/>
              <a:t> says astronauts see from space. (2)</a:t>
            </a:r>
          </a:p>
        </p:txBody>
      </p:sp>
    </p:spTree>
    <p:extLst>
      <p:ext uri="{BB962C8B-B14F-4D97-AF65-F5344CB8AC3E}">
        <p14:creationId xmlns:p14="http://schemas.microsoft.com/office/powerpoint/2010/main" val="100371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97" y="-67057"/>
            <a:ext cx="7886700" cy="810975"/>
          </a:xfrm>
        </p:spPr>
        <p:txBody>
          <a:bodyPr>
            <a:normAutofit/>
          </a:bodyPr>
          <a:lstStyle/>
          <a:p>
            <a:r>
              <a:rPr lang="en-US" sz="2800" b="1" dirty="0"/>
              <a:t>Answers – must be in own words for mark</a:t>
            </a:r>
            <a:endParaRPr lang="en-US" sz="32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577517" y="542441"/>
            <a:ext cx="8236934" cy="6052088"/>
          </a:xfrm>
          <a:prstGeom prst="round2DiagRect">
            <a:avLst>
              <a:gd name="adj1" fmla="val 0"/>
              <a:gd name="adj2" fmla="val 9412"/>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r>
              <a:rPr lang="is-IS" dirty="0"/>
              <a:t>1. </a:t>
            </a:r>
            <a:r>
              <a:rPr lang="en-US" b="1" dirty="0"/>
              <a:t>In your own words</a:t>
            </a:r>
            <a:r>
              <a:rPr lang="en-US" dirty="0"/>
              <a:t>, explain why Major Tim </a:t>
            </a:r>
            <a:r>
              <a:rPr lang="en-US" dirty="0" err="1"/>
              <a:t>Peake</a:t>
            </a:r>
            <a:r>
              <a:rPr lang="en-US" dirty="0"/>
              <a:t> has become well known. (2)</a:t>
            </a:r>
          </a:p>
          <a:p>
            <a:r>
              <a:rPr lang="en-US" dirty="0"/>
              <a:t>(1)   for ‘astronaut’ </a:t>
            </a:r>
          </a:p>
          <a:p>
            <a:r>
              <a:rPr lang="en-US" dirty="0"/>
              <a:t>(1)   for ‘UK’s first official’ astronaut on the ‘International Space Station’</a:t>
            </a:r>
          </a:p>
          <a:p>
            <a:endParaRPr lang="en-US" dirty="0"/>
          </a:p>
          <a:p>
            <a:r>
              <a:rPr lang="en-US" dirty="0"/>
              <a:t>2. </a:t>
            </a:r>
            <a:r>
              <a:rPr lang="en-US" b="1" dirty="0"/>
              <a:t>In your own words</a:t>
            </a:r>
            <a:r>
              <a:rPr lang="en-US" dirty="0"/>
              <a:t>, describe what will happen to Peake in space. (2)</a:t>
            </a:r>
          </a:p>
          <a:p>
            <a:pPr marL="457200" indent="-457200">
              <a:buAutoNum type="arabicParenBoth"/>
            </a:pPr>
            <a:r>
              <a:rPr lang="en-US" dirty="0"/>
              <a:t>for ‘physically it will change him’</a:t>
            </a:r>
          </a:p>
          <a:p>
            <a:pPr marL="457200" indent="-457200">
              <a:buAutoNum type="arabicParenBoth"/>
            </a:pPr>
            <a:r>
              <a:rPr lang="en-US" dirty="0"/>
              <a:t>for ‘His bones will get weaker’ </a:t>
            </a:r>
          </a:p>
          <a:p>
            <a:r>
              <a:rPr lang="en-US" dirty="0"/>
              <a:t>(1)   for ‘his muscles will get weaker’</a:t>
            </a:r>
          </a:p>
          <a:p>
            <a:r>
              <a:rPr lang="en-US" dirty="0"/>
              <a:t> </a:t>
            </a:r>
          </a:p>
          <a:p>
            <a:r>
              <a:rPr lang="is-IS" dirty="0"/>
              <a:t>3. </a:t>
            </a:r>
            <a:r>
              <a:rPr lang="is-IS" b="1" dirty="0"/>
              <a:t>I</a:t>
            </a:r>
            <a:r>
              <a:rPr lang="en-US" b="1" dirty="0"/>
              <a:t>n your own words</a:t>
            </a:r>
            <a:r>
              <a:rPr lang="en-US" dirty="0"/>
              <a:t>, explain what ‘really changes you,’ and what happens to ‘the crew.’ (2)</a:t>
            </a:r>
          </a:p>
          <a:p>
            <a:pPr marL="457200" indent="-457200">
              <a:buAutoNum type="arabicParenBoth"/>
            </a:pPr>
            <a:r>
              <a:rPr lang="is-IS" dirty="0"/>
              <a:t>for ‘</a:t>
            </a:r>
            <a:r>
              <a:rPr lang="en-US" dirty="0"/>
              <a:t>seeing the earth from up there’</a:t>
            </a:r>
          </a:p>
          <a:p>
            <a:r>
              <a:rPr lang="en-US" dirty="0"/>
              <a:t>(1)   for ‘will have profound impacts’</a:t>
            </a:r>
          </a:p>
          <a:p>
            <a:endParaRPr lang="en-US" dirty="0"/>
          </a:p>
          <a:p>
            <a:r>
              <a:rPr lang="en-US" dirty="0"/>
              <a:t>4. Describe, </a:t>
            </a:r>
            <a:r>
              <a:rPr lang="en-US" b="1" dirty="0"/>
              <a:t>in your own words</a:t>
            </a:r>
            <a:r>
              <a:rPr lang="en-US" dirty="0"/>
              <a:t>, what Michael Lopez-</a:t>
            </a:r>
            <a:r>
              <a:rPr lang="en-US" dirty="0" err="1"/>
              <a:t>Alegria</a:t>
            </a:r>
            <a:r>
              <a:rPr lang="en-US" dirty="0"/>
              <a:t> says astronauts see from space. (2)</a:t>
            </a:r>
          </a:p>
          <a:p>
            <a:pPr marL="342900" indent="-342900">
              <a:buAutoNum type="arabicParenBoth"/>
            </a:pPr>
            <a:r>
              <a:rPr lang="en-US" dirty="0"/>
              <a:t>for ‘entirety of human history has occurred, below you’</a:t>
            </a:r>
          </a:p>
          <a:p>
            <a:pPr marL="342900" indent="-342900">
              <a:buAutoNum type="arabicParenBoth"/>
            </a:pPr>
            <a:r>
              <a:rPr lang="en-US" dirty="0"/>
              <a:t>for ‘the size of the planet’   and   (1) for ‘effects of human presence’</a:t>
            </a:r>
          </a:p>
          <a:p>
            <a:r>
              <a:rPr lang="en-US" dirty="0"/>
              <a:t>(1)  for ‘air pollution, contamination’  and  (1)  for ‘deforestation’</a:t>
            </a:r>
          </a:p>
          <a:p>
            <a:r>
              <a:rPr lang="en-US" dirty="0"/>
              <a:t>Other answers may be acceptable.</a:t>
            </a:r>
            <a:endParaRPr lang="is-IS" dirty="0"/>
          </a:p>
          <a:p>
            <a:r>
              <a:rPr lang="is-IS" sz="2000" dirty="0"/>
              <a:t> </a:t>
            </a:r>
            <a:endParaRPr lang="is-IS" sz="2800" dirty="0"/>
          </a:p>
        </p:txBody>
      </p:sp>
    </p:spTree>
    <p:extLst>
      <p:ext uri="{BB962C8B-B14F-4D97-AF65-F5344CB8AC3E}">
        <p14:creationId xmlns:p14="http://schemas.microsoft.com/office/powerpoint/2010/main" val="52115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90" y="328150"/>
            <a:ext cx="7886700" cy="1325563"/>
          </a:xfrm>
        </p:spPr>
        <p:txBody>
          <a:bodyPr>
            <a:normAutofit fontScale="90000"/>
          </a:bodyPr>
          <a:lstStyle/>
          <a:p>
            <a:r>
              <a:rPr lang="en-US" sz="4800" b="1" dirty="0"/>
              <a:t>What are </a:t>
            </a:r>
            <a:br>
              <a:rPr lang="en-US" sz="4800" b="1" dirty="0"/>
            </a:br>
            <a:r>
              <a:rPr lang="en-US" sz="4800" b="1" dirty="0"/>
              <a:t>command words?</a:t>
            </a:r>
            <a:endParaRPr lang="en-US" sz="49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565690" y="1790051"/>
            <a:ext cx="8236934" cy="4663911"/>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is-IS" sz="2200" dirty="0"/>
              <a:t>To help develop your </a:t>
            </a:r>
            <a:r>
              <a:rPr lang="is-IS" sz="2200" b="1" dirty="0"/>
              <a:t>higher order thinking skills, </a:t>
            </a:r>
            <a:r>
              <a:rPr lang="is-IS" sz="2200" dirty="0"/>
              <a:t>when you are building your reading skills, you will see some words appear in questions quite a lot. </a:t>
            </a:r>
            <a:r>
              <a:rPr lang="is-IS" sz="2200" b="1" dirty="0"/>
              <a:t> These are called command words. </a:t>
            </a:r>
            <a:r>
              <a:rPr lang="is-IS" sz="2200" dirty="0"/>
              <a:t>You will see them used in all of your subjects.</a:t>
            </a:r>
          </a:p>
          <a:p>
            <a:endParaRPr lang="is-IS" sz="2200" b="1" dirty="0"/>
          </a:p>
          <a:p>
            <a:r>
              <a:rPr lang="is-IS" sz="2800" b="1" dirty="0"/>
              <a:t>Identify – </a:t>
            </a:r>
            <a:r>
              <a:rPr lang="is-IS" sz="2800" dirty="0"/>
              <a:t>Find information and name it</a:t>
            </a:r>
          </a:p>
          <a:p>
            <a:r>
              <a:rPr lang="is-IS" sz="2800" b="1" dirty="0"/>
              <a:t>Describe – </a:t>
            </a:r>
            <a:r>
              <a:rPr lang="is-IS" sz="2800" dirty="0"/>
              <a:t>Give details of the features or characteristics</a:t>
            </a:r>
            <a:endParaRPr lang="is-IS" sz="2800" b="1" dirty="0"/>
          </a:p>
          <a:p>
            <a:r>
              <a:rPr lang="is-IS" sz="2800" b="1" dirty="0"/>
              <a:t>Explain – </a:t>
            </a:r>
            <a:r>
              <a:rPr lang="is-IS" sz="2800" dirty="0"/>
              <a:t>Discuss cause and effect, make links between things clear</a:t>
            </a:r>
            <a:endParaRPr lang="is-IS" sz="2800" b="1" dirty="0"/>
          </a:p>
          <a:p>
            <a:endParaRPr lang="is-IS" sz="2200" dirty="0"/>
          </a:p>
        </p:txBody>
      </p:sp>
      <p:pic>
        <p:nvPicPr>
          <p:cNvPr id="7" name="Picture 6"/>
          <p:cNvPicPr>
            <a:picLocks noChangeAspect="1"/>
          </p:cNvPicPr>
          <p:nvPr/>
        </p:nvPicPr>
        <p:blipFill>
          <a:blip r:embed="rId2"/>
          <a:stretch>
            <a:fillRect/>
          </a:stretch>
        </p:blipFill>
        <p:spPr>
          <a:xfrm>
            <a:off x="7395595" y="338431"/>
            <a:ext cx="1243739" cy="1243739"/>
          </a:xfrm>
          <a:prstGeom prst="rect">
            <a:avLst/>
          </a:prstGeom>
        </p:spPr>
      </p:pic>
    </p:spTree>
    <p:extLst>
      <p:ext uri="{BB962C8B-B14F-4D97-AF65-F5344CB8AC3E}">
        <p14:creationId xmlns:p14="http://schemas.microsoft.com/office/powerpoint/2010/main" val="63827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90" y="328150"/>
            <a:ext cx="7886700" cy="810975"/>
          </a:xfrm>
        </p:spPr>
        <p:txBody>
          <a:bodyPr>
            <a:normAutofit fontScale="90000"/>
          </a:bodyPr>
          <a:lstStyle/>
          <a:p>
            <a:r>
              <a:rPr lang="en-US" sz="4800" b="1" dirty="0"/>
              <a:t>Using the command words, </a:t>
            </a:r>
            <a:br>
              <a:rPr lang="en-US" sz="4800" b="1" dirty="0"/>
            </a:br>
            <a:r>
              <a:rPr lang="en-US" sz="4800" b="1" dirty="0"/>
              <a:t>write your own question</a:t>
            </a:r>
            <a:endParaRPr lang="en-US" sz="4900" b="1" dirty="0"/>
          </a:p>
        </p:txBody>
      </p:sp>
      <p:sp>
        <p:nvSpPr>
          <p:cNvPr id="3" name="Subtitle 2"/>
          <p:cNvSpPr>
            <a:spLocks noGrp="1"/>
          </p:cNvSpPr>
          <p:nvPr>
            <p:ph idx="1"/>
          </p:nvPr>
        </p:nvSpPr>
        <p:spPr>
          <a:xfrm>
            <a:off x="752634" y="1894288"/>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577517" y="5858243"/>
            <a:ext cx="8236934" cy="689568"/>
          </a:xfrm>
          <a:prstGeom prst="round2DiagRect">
            <a:avLst>
              <a:gd name="adj1" fmla="val 26970"/>
              <a:gd name="adj2" fmla="val 23743"/>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000" dirty="0"/>
              <a:t>5. In your own words, ________________________________________.</a:t>
            </a:r>
          </a:p>
        </p:txBody>
      </p:sp>
      <p:sp>
        <p:nvSpPr>
          <p:cNvPr id="6" name="Round Diagonal Corner Rectangle 5"/>
          <p:cNvSpPr/>
          <p:nvPr/>
        </p:nvSpPr>
        <p:spPr>
          <a:xfrm>
            <a:off x="577517" y="1458530"/>
            <a:ext cx="8236934" cy="4261069"/>
          </a:xfrm>
          <a:prstGeom prst="round2DiagRect">
            <a:avLst>
              <a:gd name="adj1" fmla="val 4183"/>
              <a:gd name="adj2" fmla="val 8323"/>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US" sz="2000" dirty="0"/>
              <a:t>Speaking from the ISS to officials and family members, he said: "It was a beautiful launch. That first sunrise was absolutely spectacular.</a:t>
            </a:r>
          </a:p>
          <a:p>
            <a:r>
              <a:rPr lang="en-US" sz="2000" dirty="0"/>
              <a:t>"We also got the benefit of a moon rise which was beautiful to see.”</a:t>
            </a:r>
          </a:p>
          <a:p>
            <a:endParaRPr lang="en-US" sz="2000" dirty="0"/>
          </a:p>
          <a:p>
            <a:r>
              <a:rPr lang="en-US" sz="2000" dirty="0"/>
              <a:t>And he gave a thumbs up to his wife, Rebecca, who told him: "It was fantastic to watch that launch today.</a:t>
            </a:r>
          </a:p>
          <a:p>
            <a:endParaRPr lang="en-US" sz="2000" dirty="0"/>
          </a:p>
          <a:p>
            <a:r>
              <a:rPr lang="en-US" sz="2000" dirty="0"/>
              <a:t>"There were quite a few parties down on the ground, so your launch was well celebrated by everybody down here.</a:t>
            </a:r>
          </a:p>
          <a:p>
            <a:endParaRPr lang="en-US" sz="2000" dirty="0"/>
          </a:p>
          <a:p>
            <a:r>
              <a:rPr lang="en-US" sz="2000" dirty="0"/>
              <a:t>"Have a great mission. We love you."</a:t>
            </a:r>
            <a:endParaRPr lang="is-IS" sz="2000" dirty="0"/>
          </a:p>
        </p:txBody>
      </p:sp>
    </p:spTree>
    <p:extLst>
      <p:ext uri="{BB962C8B-B14F-4D97-AF65-F5344CB8AC3E}">
        <p14:creationId xmlns:p14="http://schemas.microsoft.com/office/powerpoint/2010/main" val="92647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90" y="328150"/>
            <a:ext cx="7886700" cy="810975"/>
          </a:xfrm>
        </p:spPr>
        <p:txBody>
          <a:bodyPr>
            <a:normAutofit fontScale="90000"/>
          </a:bodyPr>
          <a:lstStyle/>
          <a:p>
            <a:r>
              <a:rPr lang="en-US" sz="4800" b="1" dirty="0"/>
              <a:t>Using the command words, </a:t>
            </a:r>
            <a:br>
              <a:rPr lang="en-US" sz="4800" b="1" dirty="0"/>
            </a:br>
            <a:r>
              <a:rPr lang="en-US" sz="4800" b="1" dirty="0"/>
              <a:t>write your own question</a:t>
            </a:r>
            <a:endParaRPr lang="en-US" sz="4900" b="1" dirty="0"/>
          </a:p>
        </p:txBody>
      </p:sp>
      <p:sp>
        <p:nvSpPr>
          <p:cNvPr id="3" name="Subtitle 2"/>
          <p:cNvSpPr>
            <a:spLocks noGrp="1"/>
          </p:cNvSpPr>
          <p:nvPr>
            <p:ph idx="1"/>
          </p:nvPr>
        </p:nvSpPr>
        <p:spPr>
          <a:xfrm>
            <a:off x="752634" y="1894288"/>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577517" y="5858243"/>
            <a:ext cx="8236934" cy="689568"/>
          </a:xfrm>
          <a:prstGeom prst="round2DiagRect">
            <a:avLst>
              <a:gd name="adj1" fmla="val 26970"/>
              <a:gd name="adj2" fmla="val 23743"/>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000" dirty="0"/>
              <a:t>6. In your own words, ________________________________________.</a:t>
            </a:r>
          </a:p>
        </p:txBody>
      </p:sp>
      <p:sp>
        <p:nvSpPr>
          <p:cNvPr id="6" name="Round Diagonal Corner Rectangle 5"/>
          <p:cNvSpPr/>
          <p:nvPr/>
        </p:nvSpPr>
        <p:spPr>
          <a:xfrm>
            <a:off x="577517" y="1447897"/>
            <a:ext cx="8236934" cy="4261069"/>
          </a:xfrm>
          <a:prstGeom prst="round2DiagRect">
            <a:avLst>
              <a:gd name="adj1" fmla="val 4183"/>
              <a:gd name="adj2" fmla="val 8323"/>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US" sz="2000" dirty="0"/>
              <a:t>In their new home, the crew will work, sleep and exercise in a dozen modules, together about the same volume as two Boeing 747s.</a:t>
            </a:r>
          </a:p>
          <a:p>
            <a:endParaRPr lang="en-US" sz="2000" dirty="0"/>
          </a:p>
          <a:p>
            <a:r>
              <a:rPr lang="en-US" sz="2000" dirty="0"/>
              <a:t>The three crew members join the existing taskforce on board the ISS - </a:t>
            </a:r>
            <a:r>
              <a:rPr lang="en-US" sz="2000" dirty="0" err="1"/>
              <a:t>Nasa</a:t>
            </a:r>
            <a:r>
              <a:rPr lang="en-US" sz="2000" dirty="0"/>
              <a:t> astronaut Scott Kelly and Russian cosmonauts Mikhail </a:t>
            </a:r>
            <a:r>
              <a:rPr lang="en-US" sz="2000" dirty="0" err="1"/>
              <a:t>Kornienko</a:t>
            </a:r>
            <a:r>
              <a:rPr lang="en-US" sz="2000" dirty="0"/>
              <a:t> and Sergey </a:t>
            </a:r>
            <a:r>
              <a:rPr lang="en-US" sz="2000" dirty="0" err="1"/>
              <a:t>Volkov</a:t>
            </a:r>
            <a:r>
              <a:rPr lang="en-US" sz="2000" dirty="0"/>
              <a:t>.</a:t>
            </a:r>
          </a:p>
          <a:p>
            <a:endParaRPr lang="en-US" sz="2000" dirty="0"/>
          </a:p>
          <a:p>
            <a:r>
              <a:rPr lang="en-US" sz="2000" dirty="0" err="1"/>
              <a:t>Mr</a:t>
            </a:r>
            <a:r>
              <a:rPr lang="en-US" sz="2000" dirty="0"/>
              <a:t> Kelly and </a:t>
            </a:r>
            <a:r>
              <a:rPr lang="en-US" sz="2000" dirty="0" err="1"/>
              <a:t>Mr</a:t>
            </a:r>
            <a:r>
              <a:rPr lang="en-US" sz="2000" dirty="0"/>
              <a:t> </a:t>
            </a:r>
            <a:r>
              <a:rPr lang="en-US" sz="2000" dirty="0" err="1"/>
              <a:t>Kornienko</a:t>
            </a:r>
            <a:r>
              <a:rPr lang="en-US" sz="2000" dirty="0"/>
              <a:t> are approaching the ninth month of their one-year ISS mission.</a:t>
            </a:r>
          </a:p>
          <a:p>
            <a:endParaRPr lang="en-US" sz="2000" dirty="0"/>
          </a:p>
          <a:p>
            <a:r>
              <a:rPr lang="en-US" sz="2000" dirty="0"/>
              <a:t>A maximum of 10 crew members can live on the station.</a:t>
            </a:r>
            <a:endParaRPr lang="is-IS" sz="2000" dirty="0"/>
          </a:p>
        </p:txBody>
      </p:sp>
    </p:spTree>
    <p:extLst>
      <p:ext uri="{BB962C8B-B14F-4D97-AF65-F5344CB8AC3E}">
        <p14:creationId xmlns:p14="http://schemas.microsoft.com/office/powerpoint/2010/main" val="93064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77" y="-36577"/>
            <a:ext cx="7886700" cy="810975"/>
          </a:xfrm>
        </p:spPr>
        <p:txBody>
          <a:bodyPr>
            <a:normAutofit/>
          </a:bodyPr>
          <a:lstStyle/>
          <a:p>
            <a:r>
              <a:rPr lang="en-US" sz="2800" b="1" dirty="0"/>
              <a:t>In your own words – The Kingdom by the Sea</a:t>
            </a:r>
            <a:endParaRPr lang="en-US" sz="32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274320" y="633881"/>
            <a:ext cx="8585851" cy="6052088"/>
          </a:xfrm>
          <a:prstGeom prst="round2DiagRect">
            <a:avLst>
              <a:gd name="adj1" fmla="val 0"/>
              <a:gd name="adj2" fmla="val 9412"/>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r>
              <a:rPr lang="is-IS" sz="2000" b="1" dirty="0"/>
              <a:t>1. ‘He was an old hand at air raids now.’ (line 1) </a:t>
            </a:r>
          </a:p>
          <a:p>
            <a:pPr marL="457200" indent="-457200">
              <a:buAutoNum type="alphaLcParenR"/>
            </a:pPr>
            <a:r>
              <a:rPr lang="is-IS" sz="2000" b="1" dirty="0"/>
              <a:t>In your own words, explain what this means. (1) </a:t>
            </a:r>
          </a:p>
          <a:p>
            <a:pPr marL="457200" indent="-457200">
              <a:buAutoNum type="alphaLcParenR"/>
            </a:pPr>
            <a:r>
              <a:rPr lang="is-IS" sz="2000" b="1" dirty="0"/>
              <a:t>Look at lines 2 – 13. In your own words, what shows he was well prepared for another raid? (2)</a:t>
            </a:r>
          </a:p>
          <a:p>
            <a:pPr marL="457200" indent="-457200">
              <a:buAutoNum type="alphaLcParenR"/>
            </a:pPr>
            <a:endParaRPr lang="is-IS" sz="2000" dirty="0"/>
          </a:p>
          <a:p>
            <a:pPr marL="457200" indent="-457200"/>
            <a:r>
              <a:rPr lang="is-IS" sz="2000" b="1" dirty="0"/>
              <a:t>2. In your own words, explain why ‘lights were dangerous.’ (line 13) (2)</a:t>
            </a:r>
          </a:p>
          <a:p>
            <a:pPr marL="457200" indent="-457200"/>
            <a:endParaRPr lang="is-IS" sz="2000" dirty="0"/>
          </a:p>
          <a:p>
            <a:pPr marL="457200" indent="-457200"/>
            <a:r>
              <a:rPr lang="is-IS" sz="2000" b="1" dirty="0"/>
              <a:t>3. In your own words, describe the objects that Harry had to gather in lines 20 – 29. (2)</a:t>
            </a:r>
          </a:p>
          <a:p>
            <a:pPr marL="457200" indent="-457200"/>
            <a:endParaRPr lang="is-IS" sz="2000" b="1" dirty="0"/>
          </a:p>
          <a:p>
            <a:pPr marL="457200" indent="-457200"/>
            <a:r>
              <a:rPr lang="is-IS" sz="2000" b="1" dirty="0"/>
              <a:t>4. In your own words, describe three things Harry did as soon as he reached the air raid shelter. (3)</a:t>
            </a:r>
          </a:p>
          <a:p>
            <a:pPr marL="457200" indent="-457200"/>
            <a:endParaRPr lang="is-IS" sz="2000" b="1" dirty="0"/>
          </a:p>
          <a:p>
            <a:pPr marL="457200" indent="-457200"/>
            <a:r>
              <a:rPr lang="is-IS" sz="2000" b="1" dirty="0"/>
              <a:t>5</a:t>
            </a:r>
            <a:r>
              <a:rPr lang="is-IS" sz="2800" b="1" dirty="0"/>
              <a:t>. </a:t>
            </a:r>
            <a:r>
              <a:rPr lang="is-IS" sz="2000" b="1" dirty="0"/>
              <a:t>Look at lines 54 – 57. In your own words, explain why Harry found it funny that his Mum was worried about burglers. (2)</a:t>
            </a:r>
          </a:p>
          <a:p>
            <a:pPr marL="457200" indent="-457200"/>
            <a:r>
              <a:rPr lang="is-IS" sz="2000" b="1" dirty="0"/>
              <a:t>									/12</a:t>
            </a:r>
          </a:p>
        </p:txBody>
      </p:sp>
    </p:spTree>
    <p:extLst>
      <p:ext uri="{BB962C8B-B14F-4D97-AF65-F5344CB8AC3E}">
        <p14:creationId xmlns:p14="http://schemas.microsoft.com/office/powerpoint/2010/main" val="52115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77" y="-36577"/>
            <a:ext cx="7886700" cy="810975"/>
          </a:xfrm>
        </p:spPr>
        <p:txBody>
          <a:bodyPr>
            <a:normAutofit/>
          </a:bodyPr>
          <a:lstStyle/>
          <a:p>
            <a:r>
              <a:rPr lang="en-US" sz="2800" b="1" dirty="0"/>
              <a:t>In your own words – Thimble Summer </a:t>
            </a:r>
            <a:endParaRPr lang="en-US" sz="32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274320" y="633881"/>
            <a:ext cx="8585851" cy="6052088"/>
          </a:xfrm>
          <a:prstGeom prst="round2DiagRect">
            <a:avLst>
              <a:gd name="adj1" fmla="val 0"/>
              <a:gd name="adj2" fmla="val 9412"/>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457200" indent="-457200">
              <a:buAutoNum type="arabicPeriod"/>
            </a:pPr>
            <a:r>
              <a:rPr lang="is-IS" sz="2000" b="1" dirty="0"/>
              <a:t>In your own words, describe the weather conditions affecting Garnet in lines 1 – 14. (3)</a:t>
            </a:r>
          </a:p>
          <a:p>
            <a:pPr marL="457200" indent="-457200">
              <a:buAutoNum type="arabicPeriod"/>
            </a:pPr>
            <a:endParaRPr lang="is-IS" sz="2000" b="1" dirty="0"/>
          </a:p>
          <a:p>
            <a:pPr marL="457200" indent="-457200">
              <a:buAutoNum type="arabicPeriod"/>
            </a:pPr>
            <a:r>
              <a:rPr lang="is-IS" sz="2000" b="1" dirty="0"/>
              <a:t>Look at lines 15 – 25. Using your own words as far as possible, explain what would have happened if ‘the rain didn’t come soon.’ (2)</a:t>
            </a:r>
          </a:p>
          <a:p>
            <a:pPr marL="457200" indent="-457200">
              <a:buAutoNum type="arabicPeriod"/>
            </a:pPr>
            <a:endParaRPr lang="is-IS" sz="2000" b="1" dirty="0"/>
          </a:p>
          <a:p>
            <a:pPr marL="457200" indent="-457200">
              <a:buAutoNum type="arabicPeriod"/>
            </a:pPr>
            <a:r>
              <a:rPr lang="is-IS" sz="2000" b="1" dirty="0"/>
              <a:t>Look at lines 35 – 42. In your own words, explain why you think it was called ‘the cold room.’ (2)</a:t>
            </a:r>
          </a:p>
          <a:p>
            <a:pPr marL="457200" indent="-457200">
              <a:buAutoNum type="arabicPeriod"/>
            </a:pPr>
            <a:endParaRPr lang="is-IS" sz="2000" b="1" dirty="0"/>
          </a:p>
          <a:p>
            <a:pPr marL="457200" indent="-457200">
              <a:buAutoNum type="arabicPeriod"/>
            </a:pPr>
            <a:r>
              <a:rPr lang="is-IS" sz="2000" b="1" dirty="0"/>
              <a:t>Look at lines 55 – 59. In your own words, give two reasons why Garnet’s father said ‘What a day!’ when he came home. (2)</a:t>
            </a:r>
          </a:p>
          <a:p>
            <a:pPr marL="457200" indent="-457200">
              <a:buAutoNum type="arabicPeriod"/>
            </a:pPr>
            <a:endParaRPr lang="is-IS" sz="2000" b="1" dirty="0"/>
          </a:p>
          <a:p>
            <a:pPr marL="457200" indent="-457200">
              <a:buAutoNum type="arabicPeriod"/>
            </a:pPr>
            <a:r>
              <a:rPr lang="is-IS" sz="2000" b="1" dirty="0"/>
              <a:t>Look at lines 64 – 82. In your own words, describe the ‘pool.’ (3)</a:t>
            </a:r>
          </a:p>
          <a:p>
            <a:pPr marL="457200" indent="-457200">
              <a:buAutoNum type="arabicPeriod"/>
            </a:pPr>
            <a:endParaRPr lang="is-IS" sz="2000" b="1" dirty="0"/>
          </a:p>
          <a:p>
            <a:pPr marL="457200" indent="-457200"/>
            <a:r>
              <a:rPr lang="is-IS" sz="2000" b="1" dirty="0"/>
              <a:t>									/12</a:t>
            </a:r>
          </a:p>
          <a:p>
            <a:pPr marL="457200" indent="-457200">
              <a:buAutoNum type="arabicPeriod"/>
            </a:pPr>
            <a:endParaRPr lang="is-IS" sz="2000" b="1" dirty="0"/>
          </a:p>
          <a:p>
            <a:pPr marL="457200" indent="-457200">
              <a:buAutoNum type="arabicPeriod"/>
            </a:pPr>
            <a:endParaRPr lang="is-IS" sz="2000" b="1" dirty="0"/>
          </a:p>
        </p:txBody>
      </p:sp>
    </p:spTree>
    <p:extLst>
      <p:ext uri="{BB962C8B-B14F-4D97-AF65-F5344CB8AC3E}">
        <p14:creationId xmlns:p14="http://schemas.microsoft.com/office/powerpoint/2010/main" val="52115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21024" y="1519995"/>
            <a:ext cx="5181598" cy="502029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4000" b="1" dirty="0"/>
              <a:t>Starter</a:t>
            </a:r>
          </a:p>
          <a:p>
            <a:endParaRPr lang="is-IS" sz="2800" dirty="0"/>
          </a:p>
          <a:p>
            <a:r>
              <a:rPr lang="en-GB" sz="3600" dirty="0"/>
              <a:t>In your groups, list as many ways as you can think of to show you understand what you read.</a:t>
            </a:r>
          </a:p>
        </p:txBody>
      </p:sp>
      <p:sp>
        <p:nvSpPr>
          <p:cNvPr id="6" name="Round Diagonal Corner Rectangle 5"/>
          <p:cNvSpPr/>
          <p:nvPr/>
        </p:nvSpPr>
        <p:spPr>
          <a:xfrm>
            <a:off x="492832" y="1519995"/>
            <a:ext cx="2730813"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1600" b="1" dirty="0"/>
          </a:p>
          <a:p>
            <a:endParaRPr lang="is-IS" sz="1600" b="1" dirty="0"/>
          </a:p>
          <a:p>
            <a:endParaRPr lang="is-IS" sz="1600" b="1" dirty="0"/>
          </a:p>
          <a:p>
            <a:endParaRPr lang="is-IS" sz="1600" b="1" dirty="0"/>
          </a:p>
          <a:p>
            <a:r>
              <a:rPr lang="is-IS" sz="1600" b="1" dirty="0"/>
              <a:t>Learning Intentions</a:t>
            </a:r>
          </a:p>
          <a:p>
            <a:r>
              <a:rPr lang="is-IS" sz="1600" dirty="0"/>
              <a:t>- To discuss and understand why answering in your own words is important</a:t>
            </a:r>
          </a:p>
          <a:p>
            <a:r>
              <a:rPr lang="is-IS" sz="1600" dirty="0"/>
              <a:t>- To explore examples and create responses</a:t>
            </a:r>
          </a:p>
          <a:p>
            <a:r>
              <a:rPr lang="is-IS" sz="1600" dirty="0"/>
              <a:t>- To create your own questions</a:t>
            </a:r>
          </a:p>
          <a:p>
            <a:pPr marL="342900" indent="-342900">
              <a:buFontTx/>
              <a:buChar char="-"/>
            </a:pPr>
            <a:endParaRPr lang="is-IS" sz="1600" dirty="0"/>
          </a:p>
          <a:p>
            <a:r>
              <a:rPr lang="is-IS" sz="1600" b="1" dirty="0"/>
              <a:t>Success Criteria</a:t>
            </a:r>
          </a:p>
          <a:p>
            <a:r>
              <a:rPr lang="is-IS" sz="1600" dirty="0"/>
              <a:t>- To discuss with a partner and answer questions about in your own words</a:t>
            </a:r>
          </a:p>
          <a:p>
            <a:r>
              <a:rPr lang="is-IS" sz="1600" dirty="0"/>
              <a:t>- To try to respond to the example questions</a:t>
            </a:r>
          </a:p>
          <a:p>
            <a:r>
              <a:rPr lang="is-IS" sz="1600" dirty="0"/>
              <a:t>- To create questions which a peer can answer</a:t>
            </a:r>
          </a:p>
          <a:p>
            <a:pPr marL="285750" indent="-285750">
              <a:buFontTx/>
              <a:buChar char="-"/>
            </a:pPr>
            <a:endParaRPr lang="is-IS" dirty="0"/>
          </a:p>
          <a:p>
            <a:endParaRPr lang="is-IS" sz="2400" b="1" dirty="0"/>
          </a:p>
          <a:p>
            <a:endParaRPr lang="is-IS" sz="24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a:t>In your own words</a:t>
            </a:r>
            <a:endParaRPr lang="en-US" sz="6000" b="1" dirty="0"/>
          </a:p>
        </p:txBody>
      </p:sp>
      <p:pic>
        <p:nvPicPr>
          <p:cNvPr id="9" name="Picture 8">
            <a:extLst>
              <a:ext uri="{FF2B5EF4-FFF2-40B4-BE49-F238E27FC236}">
                <a16:creationId xmlns:a16="http://schemas.microsoft.com/office/drawing/2014/main" id="{60F5548A-919B-4FC1-9D9E-A7F35C5F481E}"/>
              </a:ext>
            </a:extLst>
          </p:cNvPr>
          <p:cNvPicPr>
            <a:picLocks noChangeAspect="1"/>
          </p:cNvPicPr>
          <p:nvPr/>
        </p:nvPicPr>
        <p:blipFill>
          <a:blip r:embed="rId2"/>
          <a:stretch>
            <a:fillRect/>
          </a:stretch>
        </p:blipFill>
        <p:spPr>
          <a:xfrm>
            <a:off x="7780097" y="192126"/>
            <a:ext cx="820997" cy="1154869"/>
          </a:xfrm>
          <a:prstGeom prst="rect">
            <a:avLst/>
          </a:prstGeom>
        </p:spPr>
      </p:pic>
    </p:spTree>
    <p:extLst>
      <p:ext uri="{BB962C8B-B14F-4D97-AF65-F5344CB8AC3E}">
        <p14:creationId xmlns:p14="http://schemas.microsoft.com/office/powerpoint/2010/main" val="102445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3600" dirty="0"/>
              <a:t>If your teacher asked you to show that you understand what </a:t>
            </a:r>
            <a:r>
              <a:rPr lang="en-GB" sz="3600" b="1" dirty="0"/>
              <a:t>“extremely challenging”</a:t>
            </a:r>
            <a:r>
              <a:rPr lang="en-GB" sz="3600" dirty="0"/>
              <a:t> meant, how would you do that?</a:t>
            </a:r>
          </a:p>
          <a:p>
            <a:endParaRPr lang="en-GB" sz="3600" dirty="0"/>
          </a:p>
          <a:p>
            <a:r>
              <a:rPr lang="en-GB" sz="3600" dirty="0"/>
              <a:t>You would </a:t>
            </a:r>
            <a:r>
              <a:rPr lang="en-GB" sz="3600" b="1" dirty="0"/>
              <a:t>translate </a:t>
            </a:r>
            <a:r>
              <a:rPr lang="en-GB" sz="3600" dirty="0"/>
              <a:t>in to your own words.</a:t>
            </a:r>
          </a:p>
          <a:p>
            <a:endParaRPr lang="en-GB" sz="1600" dirty="0"/>
          </a:p>
          <a:p>
            <a:pPr lvl="1"/>
            <a:r>
              <a:rPr lang="en-GB" sz="2400" dirty="0"/>
              <a:t>Extremely = </a:t>
            </a:r>
            <a:r>
              <a:rPr lang="en-GB" sz="2400" b="1" dirty="0"/>
              <a:t>very</a:t>
            </a:r>
          </a:p>
          <a:p>
            <a:pPr lvl="1"/>
            <a:r>
              <a:rPr lang="en-GB" sz="2400" dirty="0"/>
              <a:t>Challenging = </a:t>
            </a:r>
            <a:r>
              <a:rPr lang="en-GB" sz="2400" b="1" dirty="0"/>
              <a:t>difficult</a:t>
            </a:r>
            <a:r>
              <a:rPr lang="en-GB" sz="2400" dirty="0"/>
              <a:t> </a:t>
            </a:r>
          </a:p>
          <a:p>
            <a:pPr lvl="1"/>
            <a:r>
              <a:rPr lang="en-GB" sz="2400" dirty="0"/>
              <a:t>Extremely challenging = </a:t>
            </a:r>
            <a:r>
              <a:rPr lang="en-GB" sz="2400" b="1" dirty="0"/>
              <a:t>very difficult</a:t>
            </a:r>
            <a:endParaRPr lang="en-GB" sz="3600" dirty="0"/>
          </a:p>
        </p:txBody>
      </p:sp>
      <p:pic>
        <p:nvPicPr>
          <p:cNvPr id="3" name="Picture 2">
            <a:extLst>
              <a:ext uri="{FF2B5EF4-FFF2-40B4-BE49-F238E27FC236}">
                <a16:creationId xmlns:a16="http://schemas.microsoft.com/office/drawing/2014/main" id="{A451C5F1-F06E-4AD9-9905-EBFAEACAD791}"/>
              </a:ext>
            </a:extLst>
          </p:cNvPr>
          <p:cNvPicPr>
            <a:picLocks noChangeAspect="1"/>
          </p:cNvPicPr>
          <p:nvPr/>
        </p:nvPicPr>
        <p:blipFill>
          <a:blip r:embed="rId2"/>
          <a:stretch>
            <a:fillRect/>
          </a:stretch>
        </p:blipFill>
        <p:spPr>
          <a:xfrm>
            <a:off x="6214872" y="4051597"/>
            <a:ext cx="2115312" cy="2314151"/>
          </a:xfrm>
          <a:prstGeom prst="rect">
            <a:avLst/>
          </a:prstGeom>
        </p:spPr>
      </p:pic>
    </p:spTree>
    <p:extLst>
      <p:ext uri="{BB962C8B-B14F-4D97-AF65-F5344CB8AC3E}">
        <p14:creationId xmlns:p14="http://schemas.microsoft.com/office/powerpoint/2010/main" val="303821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1000"/>
                                        <p:tgtEl>
                                          <p:spTgt spid="5">
                                            <p:txEl>
                                              <p:pRg st="5" end="5"/>
                                            </p:txEl>
                                          </p:spTgt>
                                        </p:tgtEl>
                                      </p:cBhvr>
                                    </p:animEffect>
                                    <p:anim calcmode="lin" valueType="num">
                                      <p:cBhvr>
                                        <p:cTn id="1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anim calcmode="lin" valueType="num">
                                      <p:cBhvr>
                                        <p:cTn id="2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65760" y="283464"/>
            <a:ext cx="8436862" cy="6256821"/>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400" b="1" dirty="0"/>
              <a:t>Example</a:t>
            </a:r>
          </a:p>
          <a:p>
            <a:r>
              <a:rPr lang="en-GB" sz="2400" dirty="0"/>
              <a:t>Read this extract from a wildlife magazine:</a:t>
            </a:r>
          </a:p>
          <a:p>
            <a:endParaRPr lang="en-GB" sz="2000" dirty="0"/>
          </a:p>
          <a:p>
            <a:r>
              <a:rPr lang="en-GB" sz="2000" dirty="0"/>
              <a:t>‘</a:t>
            </a:r>
            <a:r>
              <a:rPr lang="en-GB" sz="2000" dirty="0">
                <a:latin typeface="Courier New" panose="02070309020205020404" pitchFamily="49" charset="0"/>
                <a:cs typeface="Courier New" panose="02070309020205020404" pitchFamily="49" charset="0"/>
              </a:rPr>
              <a:t>Angus is 8 months old. By the time he’s 10, scientists predict that rhinos, African elephants and leatherback turtles will all be extinct in the wild. By the time he’s 35, they predict up to 50 per cent of all bird species will be extinct.’</a:t>
            </a:r>
          </a:p>
          <a:p>
            <a:endParaRPr lang="en-GB" sz="2400" dirty="0">
              <a:latin typeface="Courier New" panose="02070309020205020404" pitchFamily="49" charset="0"/>
              <a:cs typeface="Courier New" panose="02070309020205020404" pitchFamily="49" charset="0"/>
            </a:endParaRPr>
          </a:p>
          <a:p>
            <a:r>
              <a:rPr lang="en-GB" sz="2400" dirty="0">
                <a:cs typeface="Courier New" panose="02070309020205020404" pitchFamily="49" charset="0"/>
              </a:rPr>
              <a:t>Now, read this attempt by a pupil to put it into her own words:</a:t>
            </a:r>
          </a:p>
          <a:p>
            <a:endParaRPr lang="en-GB" sz="2400" dirty="0">
              <a:cs typeface="Courier New" panose="02070309020205020404" pitchFamily="49" charset="0"/>
            </a:endParaRPr>
          </a:p>
          <a:p>
            <a:r>
              <a:rPr lang="en-GB" sz="2400" dirty="0">
                <a:latin typeface="Bradley Hand ITC" panose="03070402050302030203" pitchFamily="66" charset="0"/>
              </a:rPr>
              <a:t>Angus is just a young baby. Experts forecast that, before his first decade, several famous animals will only be able to be viewed in zoos. They think that, when he reaches his mid-thirties, nearly half of all kinds of birds will have died out.</a:t>
            </a:r>
          </a:p>
        </p:txBody>
      </p:sp>
      <p:pic>
        <p:nvPicPr>
          <p:cNvPr id="4" name="Picture 3">
            <a:extLst>
              <a:ext uri="{FF2B5EF4-FFF2-40B4-BE49-F238E27FC236}">
                <a16:creationId xmlns:a16="http://schemas.microsoft.com/office/drawing/2014/main" id="{0D2D4890-3506-4918-BDFA-4BC698556B5B}"/>
              </a:ext>
            </a:extLst>
          </p:cNvPr>
          <p:cNvPicPr>
            <a:picLocks noChangeAspect="1"/>
          </p:cNvPicPr>
          <p:nvPr/>
        </p:nvPicPr>
        <p:blipFill>
          <a:blip r:embed="rId2"/>
          <a:stretch>
            <a:fillRect/>
          </a:stretch>
        </p:blipFill>
        <p:spPr>
          <a:xfrm>
            <a:off x="6127717" y="283464"/>
            <a:ext cx="2674905" cy="1797947"/>
          </a:xfrm>
          <a:prstGeom prst="rect">
            <a:avLst/>
          </a:prstGeom>
        </p:spPr>
      </p:pic>
    </p:spTree>
    <p:extLst>
      <p:ext uri="{BB962C8B-B14F-4D97-AF65-F5344CB8AC3E}">
        <p14:creationId xmlns:p14="http://schemas.microsoft.com/office/powerpoint/2010/main" val="12050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12064" y="1673352"/>
            <a:ext cx="8290558" cy="4879006"/>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200" dirty="0"/>
              <a:t>Think, Pair, Share</a:t>
            </a:r>
            <a:r>
              <a:rPr lang="is-IS" sz="3200" dirty="0"/>
              <a:t>… then write down:</a:t>
            </a:r>
          </a:p>
          <a:p>
            <a:endParaRPr lang="is-IS" sz="2000" dirty="0"/>
          </a:p>
          <a:p>
            <a:pPr marL="457200" indent="-457200">
              <a:buFont typeface="+mj-lt"/>
              <a:buAutoNum type="arabicPeriod"/>
            </a:pPr>
            <a:r>
              <a:rPr lang="is-IS" sz="2800" dirty="0"/>
              <a:t>Why do you think answering </a:t>
            </a:r>
            <a:r>
              <a:rPr lang="is-IS" sz="2800" b="1" dirty="0"/>
              <a:t>in your own words </a:t>
            </a:r>
            <a:r>
              <a:rPr lang="is-IS" sz="2800" dirty="0"/>
              <a:t>is an effective skill in English? (2)</a:t>
            </a:r>
          </a:p>
          <a:p>
            <a:pPr marL="457200" indent="-457200">
              <a:buFont typeface="+mj-lt"/>
              <a:buAutoNum type="arabicPeriod"/>
            </a:pPr>
            <a:r>
              <a:rPr lang="is-IS" sz="2800" dirty="0"/>
              <a:t>Why do you think having this skill in your life outside school will be useful? (2)</a:t>
            </a:r>
          </a:p>
        </p:txBody>
      </p:sp>
      <p:sp>
        <p:nvSpPr>
          <p:cNvPr id="2" name="Title 1"/>
          <p:cNvSpPr>
            <a:spLocks noGrp="1"/>
          </p:cNvSpPr>
          <p:nvPr>
            <p:ph type="title"/>
          </p:nvPr>
        </p:nvSpPr>
        <p:spPr>
          <a:xfrm>
            <a:off x="362722" y="338430"/>
            <a:ext cx="6870182" cy="1225194"/>
          </a:xfrm>
          <a:prstGeom prst="round2DiagRect">
            <a:avLst/>
          </a:prstGeom>
        </p:spPr>
        <p:txBody>
          <a:bodyPr>
            <a:normAutofit/>
          </a:bodyPr>
          <a:lstStyle/>
          <a:p>
            <a:r>
              <a:rPr lang="en-US" sz="6000" b="1" dirty="0"/>
              <a:t>In your own words</a:t>
            </a:r>
          </a:p>
        </p:txBody>
      </p:sp>
      <p:pic>
        <p:nvPicPr>
          <p:cNvPr id="4" name="Picture 3"/>
          <p:cNvPicPr>
            <a:picLocks noChangeAspect="1"/>
          </p:cNvPicPr>
          <p:nvPr/>
        </p:nvPicPr>
        <p:blipFill>
          <a:blip r:embed="rId2"/>
          <a:stretch>
            <a:fillRect/>
          </a:stretch>
        </p:blipFill>
        <p:spPr>
          <a:xfrm>
            <a:off x="7780097" y="338430"/>
            <a:ext cx="820997" cy="1154869"/>
          </a:xfrm>
          <a:prstGeom prst="rect">
            <a:avLst/>
          </a:prstGeom>
        </p:spPr>
      </p:pic>
    </p:spTree>
    <p:extLst>
      <p:ext uri="{BB962C8B-B14F-4D97-AF65-F5344CB8AC3E}">
        <p14:creationId xmlns:p14="http://schemas.microsoft.com/office/powerpoint/2010/main" val="158927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90" y="328150"/>
            <a:ext cx="7886700" cy="1325563"/>
          </a:xfrm>
        </p:spPr>
        <p:txBody>
          <a:bodyPr>
            <a:normAutofit fontScale="90000"/>
          </a:bodyPr>
          <a:lstStyle/>
          <a:p>
            <a:r>
              <a:rPr lang="en-US" sz="4800" b="1" dirty="0"/>
              <a:t>Why do I have to write</a:t>
            </a:r>
            <a:br>
              <a:rPr lang="en-US" sz="4800" b="1" dirty="0"/>
            </a:br>
            <a:r>
              <a:rPr lang="en-US" sz="4900" b="1" dirty="0"/>
              <a:t>in my own words?</a:t>
            </a:r>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565690" y="4646428"/>
            <a:ext cx="8236934" cy="1878252"/>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200" b="1" dirty="0"/>
              <a:t>‘Why?’ Ranking Task – Think, Pair, Share</a:t>
            </a:r>
          </a:p>
          <a:p>
            <a:endParaRPr lang="en-US" sz="2000" dirty="0"/>
          </a:p>
          <a:p>
            <a:r>
              <a:rPr lang="en-US" sz="2000" dirty="0"/>
              <a:t>1. Rank these five reasons from most important (1) to least important (5). Be ready to justify your decision. </a:t>
            </a:r>
          </a:p>
        </p:txBody>
      </p:sp>
      <p:sp>
        <p:nvSpPr>
          <p:cNvPr id="6" name="Round Diagonal Corner Rectangle 5"/>
          <p:cNvSpPr/>
          <p:nvPr/>
        </p:nvSpPr>
        <p:spPr>
          <a:xfrm>
            <a:off x="565690" y="1790052"/>
            <a:ext cx="8236934" cy="2668966"/>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marL="457200" indent="-457200">
              <a:buFont typeface="Arial" panose="020B0604020202020204" pitchFamily="34" charset="0"/>
              <a:buChar char="•"/>
            </a:pPr>
            <a:r>
              <a:rPr lang="is-IS" sz="2200" dirty="0"/>
              <a:t>It helps you to write better, and in more unique and original ways.</a:t>
            </a:r>
          </a:p>
          <a:p>
            <a:pPr marL="457200" indent="-457200">
              <a:buFont typeface="Arial" panose="020B0604020202020204" pitchFamily="34" charset="0"/>
              <a:buChar char="•"/>
            </a:pPr>
            <a:r>
              <a:rPr lang="is-IS" sz="2200" dirty="0"/>
              <a:t>It shows that you have clearly understood what you have read.</a:t>
            </a:r>
          </a:p>
          <a:p>
            <a:pPr marL="457200" indent="-457200">
              <a:buFont typeface="Arial" panose="020B0604020202020204" pitchFamily="34" charset="0"/>
              <a:buChar char="•"/>
            </a:pPr>
            <a:r>
              <a:rPr lang="is-IS" sz="2200" dirty="0"/>
              <a:t>It helps you learn and retain the information.</a:t>
            </a:r>
          </a:p>
          <a:p>
            <a:pPr marL="457200" indent="-457200">
              <a:buFont typeface="Arial" panose="020B0604020202020204" pitchFamily="34" charset="0"/>
              <a:buChar char="•"/>
            </a:pPr>
            <a:r>
              <a:rPr lang="is-IS" sz="2200" dirty="0"/>
              <a:t>It shows that you are a mature person who can think carefully.</a:t>
            </a:r>
          </a:p>
          <a:p>
            <a:pPr marL="457200" indent="-457200">
              <a:buFont typeface="Arial" panose="020B0604020202020204" pitchFamily="34" charset="0"/>
              <a:buChar char="•"/>
            </a:pPr>
            <a:r>
              <a:rPr lang="is-IS" sz="2200" dirty="0"/>
              <a:t>It stops you from accidentially copying other people’s work.</a:t>
            </a:r>
          </a:p>
        </p:txBody>
      </p:sp>
      <p:pic>
        <p:nvPicPr>
          <p:cNvPr id="7" name="Picture 6"/>
          <p:cNvPicPr>
            <a:picLocks noChangeAspect="1"/>
          </p:cNvPicPr>
          <p:nvPr/>
        </p:nvPicPr>
        <p:blipFill>
          <a:blip r:embed="rId2"/>
          <a:stretch>
            <a:fillRect/>
          </a:stretch>
        </p:blipFill>
        <p:spPr>
          <a:xfrm>
            <a:off x="7395595" y="338431"/>
            <a:ext cx="1243739" cy="1243739"/>
          </a:xfrm>
          <a:prstGeom prst="rect">
            <a:avLst/>
          </a:prstGeom>
        </p:spPr>
      </p:pic>
    </p:spTree>
    <p:extLst>
      <p:ext uri="{BB962C8B-B14F-4D97-AF65-F5344CB8AC3E}">
        <p14:creationId xmlns:p14="http://schemas.microsoft.com/office/powerpoint/2010/main" val="97344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90" y="328150"/>
            <a:ext cx="7886700" cy="810975"/>
          </a:xfrm>
        </p:spPr>
        <p:txBody>
          <a:bodyPr>
            <a:normAutofit/>
          </a:bodyPr>
          <a:lstStyle/>
          <a:p>
            <a:r>
              <a:rPr lang="en-US" sz="4800" b="1" dirty="0"/>
              <a:t>Four steps - copy</a:t>
            </a:r>
            <a:endParaRPr lang="en-US" sz="49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577517" y="1341567"/>
            <a:ext cx="8236934" cy="5239986"/>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400" b="1" dirty="0"/>
              <a:t>Four steps to answer in own words:</a:t>
            </a:r>
          </a:p>
          <a:p>
            <a:pPr marL="514350" indent="-514350">
              <a:buFont typeface="+mj-lt"/>
              <a:buAutoNum type="arabicPeriod"/>
            </a:pPr>
            <a:r>
              <a:rPr lang="en-GB" sz="2400" dirty="0"/>
              <a:t>What is the </a:t>
            </a:r>
            <a:r>
              <a:rPr lang="en-GB" sz="2400" b="1" dirty="0"/>
              <a:t>focus</a:t>
            </a:r>
            <a:r>
              <a:rPr lang="en-GB" sz="2400" dirty="0"/>
              <a:t> of the question (what information are you being asked to find)?</a:t>
            </a:r>
          </a:p>
          <a:p>
            <a:pPr marL="514350" indent="-514350">
              <a:buFont typeface="+mj-lt"/>
              <a:buAutoNum type="arabicPeriod"/>
            </a:pPr>
            <a:r>
              <a:rPr lang="en-GB" sz="2400" dirty="0"/>
              <a:t>How many </a:t>
            </a:r>
            <a:r>
              <a:rPr lang="en-GB" sz="2400" b="1" dirty="0"/>
              <a:t>marks</a:t>
            </a:r>
            <a:r>
              <a:rPr lang="en-GB" sz="2400" dirty="0"/>
              <a:t> is it worth (how many pieces of information do you need to give)?</a:t>
            </a:r>
          </a:p>
          <a:p>
            <a:pPr marL="514350" indent="-514350">
              <a:buFont typeface="+mj-lt"/>
              <a:buAutoNum type="arabicPeriod"/>
            </a:pPr>
            <a:r>
              <a:rPr lang="en-GB" sz="2400" dirty="0"/>
              <a:t>Find the information in the passage – </a:t>
            </a:r>
            <a:r>
              <a:rPr lang="en-GB" sz="2400" b="1" dirty="0"/>
              <a:t>underline</a:t>
            </a:r>
            <a:r>
              <a:rPr lang="en-GB" sz="2400" dirty="0"/>
              <a:t> it.</a:t>
            </a:r>
          </a:p>
          <a:p>
            <a:pPr marL="514350" indent="-514350">
              <a:buFont typeface="+mj-lt"/>
              <a:buAutoNum type="arabicPeriod"/>
            </a:pPr>
            <a:r>
              <a:rPr lang="en-GB" sz="2400" b="1" dirty="0"/>
              <a:t>Translate</a:t>
            </a:r>
            <a:r>
              <a:rPr lang="en-GB" sz="2400" dirty="0"/>
              <a:t> it into your own words and write your version of it down.</a:t>
            </a:r>
          </a:p>
          <a:p>
            <a:endParaRPr lang="en-GB" sz="2400" dirty="0"/>
          </a:p>
          <a:p>
            <a:r>
              <a:rPr lang="is-IS" sz="2400" b="1" dirty="0"/>
              <a:t>Some exceptions to the rule: </a:t>
            </a:r>
          </a:p>
          <a:p>
            <a:r>
              <a:rPr lang="is-IS" sz="2400" dirty="0"/>
              <a:t>You can keep proper nouns and common words.</a:t>
            </a:r>
          </a:p>
          <a:p>
            <a:r>
              <a:rPr lang="is-IS" sz="2400" dirty="0"/>
              <a:t>Proper nouns – Egypt, Kieran, Los Angeles, etc.</a:t>
            </a:r>
          </a:p>
          <a:p>
            <a:r>
              <a:rPr lang="is-IS" sz="2400" dirty="0"/>
              <a:t>Common words – the, and, at, but, etc.</a:t>
            </a:r>
          </a:p>
        </p:txBody>
      </p:sp>
      <p:pic>
        <p:nvPicPr>
          <p:cNvPr id="7" name="Picture 6"/>
          <p:cNvPicPr>
            <a:picLocks noChangeAspect="1"/>
          </p:cNvPicPr>
          <p:nvPr/>
        </p:nvPicPr>
        <p:blipFill>
          <a:blip r:embed="rId3"/>
          <a:stretch>
            <a:fillRect/>
          </a:stretch>
        </p:blipFill>
        <p:spPr>
          <a:xfrm>
            <a:off x="7468974" y="209770"/>
            <a:ext cx="1345477" cy="956550"/>
          </a:xfrm>
          <a:prstGeom prst="rect">
            <a:avLst/>
          </a:prstGeom>
        </p:spPr>
      </p:pic>
    </p:spTree>
    <p:extLst>
      <p:ext uri="{BB962C8B-B14F-4D97-AF65-F5344CB8AC3E}">
        <p14:creationId xmlns:p14="http://schemas.microsoft.com/office/powerpoint/2010/main" val="56312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6535" y="-634199"/>
            <a:ext cx="2892155" cy="1924697"/>
          </a:xfrm>
          <a:prstGeom prst="rect">
            <a:avLst/>
          </a:prstGeom>
        </p:spPr>
      </p:pic>
      <p:sp>
        <p:nvSpPr>
          <p:cNvPr id="2" name="Title 1"/>
          <p:cNvSpPr>
            <a:spLocks noGrp="1"/>
          </p:cNvSpPr>
          <p:nvPr>
            <p:ph type="title"/>
          </p:nvPr>
        </p:nvSpPr>
        <p:spPr>
          <a:xfrm>
            <a:off x="565690" y="328150"/>
            <a:ext cx="7886700" cy="810975"/>
          </a:xfrm>
        </p:spPr>
        <p:txBody>
          <a:bodyPr>
            <a:normAutofit/>
          </a:bodyPr>
          <a:lstStyle/>
          <a:p>
            <a:r>
              <a:rPr lang="en-US" sz="4800" b="1"/>
              <a:t>Let’s try some examples</a:t>
            </a:r>
            <a:endParaRPr lang="en-US" sz="49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565690" y="4029559"/>
            <a:ext cx="8236934" cy="2495121"/>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200" b="1" dirty="0"/>
              <a:t>Class Discussion</a:t>
            </a:r>
            <a:endParaRPr lang="en-US" sz="2000" b="1" dirty="0"/>
          </a:p>
          <a:p>
            <a:r>
              <a:rPr lang="en-US" sz="2000" dirty="0"/>
              <a:t>1. Which of the words in the example do you think will be difficult to turn into your </a:t>
            </a:r>
            <a:r>
              <a:rPr lang="en-US" sz="2000" b="1" dirty="0"/>
              <a:t>own words</a:t>
            </a:r>
            <a:r>
              <a:rPr lang="en-US" sz="2000" dirty="0"/>
              <a:t>?</a:t>
            </a:r>
          </a:p>
          <a:p>
            <a:pPr marL="457200" indent="-457200">
              <a:buAutoNum type="arabicPeriod"/>
            </a:pPr>
            <a:endParaRPr lang="en-US" sz="2000" dirty="0"/>
          </a:p>
          <a:p>
            <a:r>
              <a:rPr lang="en-US" sz="2000" b="1" dirty="0"/>
              <a:t>By yourself</a:t>
            </a:r>
          </a:p>
          <a:p>
            <a:r>
              <a:rPr lang="en-US" sz="2000" dirty="0"/>
              <a:t>2. In your own words, describe what Abigail was like with her friends.</a:t>
            </a:r>
          </a:p>
        </p:txBody>
      </p:sp>
      <p:sp>
        <p:nvSpPr>
          <p:cNvPr id="6" name="Round Diagonal Corner Rectangle 5"/>
          <p:cNvSpPr/>
          <p:nvPr/>
        </p:nvSpPr>
        <p:spPr>
          <a:xfrm>
            <a:off x="565690" y="1290498"/>
            <a:ext cx="8236934" cy="2475591"/>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is-IS" sz="2100" dirty="0"/>
              <a:t>Abigail Sweeney was often seen as a very odd young lady. She would sweep into class late, but try very hard to complete her work. With her teacher she was rude and obstinate, but with her large circle of friends she was the most helpful, kind and effervescent girl you could wish for. She would have their backs in arguments, wipe away their tears, and cheer them up with overdramatic stories.</a:t>
            </a:r>
          </a:p>
        </p:txBody>
      </p:sp>
    </p:spTree>
    <p:extLst>
      <p:ext uri="{BB962C8B-B14F-4D97-AF65-F5344CB8AC3E}">
        <p14:creationId xmlns:p14="http://schemas.microsoft.com/office/powerpoint/2010/main" val="78329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86535" y="-634199"/>
            <a:ext cx="2892155" cy="1924697"/>
          </a:xfrm>
          <a:prstGeom prst="rect">
            <a:avLst/>
          </a:prstGeom>
        </p:spPr>
      </p:pic>
      <p:sp>
        <p:nvSpPr>
          <p:cNvPr id="2" name="Title 1"/>
          <p:cNvSpPr>
            <a:spLocks noGrp="1"/>
          </p:cNvSpPr>
          <p:nvPr>
            <p:ph type="title"/>
          </p:nvPr>
        </p:nvSpPr>
        <p:spPr>
          <a:xfrm>
            <a:off x="565690" y="328150"/>
            <a:ext cx="7886700" cy="810975"/>
          </a:xfrm>
        </p:spPr>
        <p:txBody>
          <a:bodyPr>
            <a:normAutofit/>
          </a:bodyPr>
          <a:lstStyle/>
          <a:p>
            <a:r>
              <a:rPr lang="en-US" sz="4800" b="1"/>
              <a:t>Let’s try some examples</a:t>
            </a:r>
            <a:endParaRPr lang="en-US" sz="49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565690" y="5447654"/>
            <a:ext cx="8236934" cy="1077026"/>
          </a:xfrm>
          <a:prstGeom prst="round2DiagRect">
            <a:avLst>
              <a:gd name="adj1" fmla="val 0"/>
              <a:gd name="adj2" fmla="val 23743"/>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200" b="1" dirty="0"/>
              <a:t>Class Discussion</a:t>
            </a:r>
            <a:endParaRPr lang="en-US" sz="2000" b="1" dirty="0"/>
          </a:p>
          <a:p>
            <a:r>
              <a:rPr lang="en-US" sz="2000" dirty="0"/>
              <a:t>1. Identify what is incorrect in this response. </a:t>
            </a:r>
          </a:p>
        </p:txBody>
      </p:sp>
      <p:sp>
        <p:nvSpPr>
          <p:cNvPr id="6" name="Round Diagonal Corner Rectangle 5"/>
          <p:cNvSpPr/>
          <p:nvPr/>
        </p:nvSpPr>
        <p:spPr>
          <a:xfrm>
            <a:off x="577517" y="1341568"/>
            <a:ext cx="8236934" cy="2103194"/>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is-IS" sz="2000" dirty="0"/>
              <a:t>Abigail Sweeney was often seen as a very odd young lady. She would sweep into class late, but try very hard to complete her work. With her teacher she was rude and obstinate, but with her large circle of friends she was the most helpful, kind and effervescent girl you could wish for. She would have their backs in arguments, wipe away their tears, and cheer them up with overdramatic stories.</a:t>
            </a:r>
          </a:p>
        </p:txBody>
      </p:sp>
      <p:sp>
        <p:nvSpPr>
          <p:cNvPr id="7" name="Round Diagonal Corner Rectangle 6"/>
          <p:cNvSpPr/>
          <p:nvPr/>
        </p:nvSpPr>
        <p:spPr>
          <a:xfrm>
            <a:off x="577517" y="3539681"/>
            <a:ext cx="8236934" cy="1776237"/>
          </a:xfrm>
          <a:prstGeom prst="round2DiagRect">
            <a:avLst>
              <a:gd name="adj1" fmla="val 18871"/>
              <a:gd name="adj2" fmla="val 0"/>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lang="is-IS" sz="3200" b="1" dirty="0">
                <a:latin typeface="Bradley Hand ITC" panose="03070402050302030203" pitchFamily="66" charset="0"/>
              </a:rPr>
              <a:t>Abigail would help her friends, welcome them, and in arguments she would support them.</a:t>
            </a:r>
          </a:p>
        </p:txBody>
      </p:sp>
    </p:spTree>
    <p:extLst>
      <p:ext uri="{BB962C8B-B14F-4D97-AF65-F5344CB8AC3E}">
        <p14:creationId xmlns:p14="http://schemas.microsoft.com/office/powerpoint/2010/main" val="505104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3397</TotalTime>
  <Words>2389</Words>
  <Application>Microsoft Office PowerPoint</Application>
  <PresentationFormat>On-screen Show (4:3)</PresentationFormat>
  <Paragraphs>207</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Bradley Hand ITC</vt:lpstr>
      <vt:lpstr>Calibri</vt:lpstr>
      <vt:lpstr>Calibri Light</vt:lpstr>
      <vt:lpstr>Courier New</vt:lpstr>
      <vt:lpstr>Office Theme</vt:lpstr>
      <vt:lpstr>PowerPoint Presentation</vt:lpstr>
      <vt:lpstr>PowerPoint Presentation</vt:lpstr>
      <vt:lpstr>PowerPoint Presentation</vt:lpstr>
      <vt:lpstr>PowerPoint Presentation</vt:lpstr>
      <vt:lpstr>In your own words</vt:lpstr>
      <vt:lpstr>Why do I have to write in my own words?</vt:lpstr>
      <vt:lpstr>Four steps - copy</vt:lpstr>
      <vt:lpstr>Let’s try some examples</vt:lpstr>
      <vt:lpstr>Let’s try some examples</vt:lpstr>
      <vt:lpstr>Let’s try some examples</vt:lpstr>
      <vt:lpstr>PowerPoint Presentation</vt:lpstr>
      <vt:lpstr>PowerPoint Presentation</vt:lpstr>
      <vt:lpstr>Answers – must be in own words for mark</vt:lpstr>
      <vt:lpstr>What are  command words?</vt:lpstr>
      <vt:lpstr>Using the command words,  write your own question</vt:lpstr>
      <vt:lpstr>Using the command words,  write your own question</vt:lpstr>
      <vt:lpstr>In your own words – The Kingdom by the Sea</vt:lpstr>
      <vt:lpstr>In your own words – Thimble Summer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Skills Improving your understanding, analysis and evaluation</dc:title>
  <dc:creator>Michael Wilkie</dc:creator>
  <cp:lastModifiedBy>Michael Wilkie</cp:lastModifiedBy>
  <cp:revision>75</cp:revision>
  <dcterms:created xsi:type="dcterms:W3CDTF">2015-12-16T20:30:42Z</dcterms:created>
  <dcterms:modified xsi:type="dcterms:W3CDTF">2017-08-02T09:04:00Z</dcterms:modified>
</cp:coreProperties>
</file>