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73" r:id="rId7"/>
    <p:sldId id="274" r:id="rId8"/>
    <p:sldId id="264" r:id="rId9"/>
    <p:sldId id="265" r:id="rId10"/>
    <p:sldId id="270" r:id="rId11"/>
    <p:sldId id="271" r:id="rId12"/>
    <p:sldId id="272" r:id="rId13"/>
    <p:sldId id="275" r:id="rId14"/>
    <p:sldId id="276"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F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78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14" Type="http://schemas.openxmlformats.org/officeDocument/2006/relationships/slide" Target="slides/slide9.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Munro" userId="81fd2bad-4280-461f-b33b-b25ae5e5085b" providerId="ADAL" clId="{24D1C81A-CE7F-4AC4-A7C6-4FF33CC7C732}"/>
    <pc:docChg chg="modSld sldOrd">
      <pc:chgData name="Kelly Munro" userId="81fd2bad-4280-461f-b33b-b25ae5e5085b" providerId="ADAL" clId="{24D1C81A-CE7F-4AC4-A7C6-4FF33CC7C732}" dt="2024-03-12T13:54:44.856" v="3"/>
      <pc:docMkLst>
        <pc:docMk/>
      </pc:docMkLst>
      <pc:sldChg chg="ord">
        <pc:chgData name="Kelly Munro" userId="81fd2bad-4280-461f-b33b-b25ae5e5085b" providerId="ADAL" clId="{24D1C81A-CE7F-4AC4-A7C6-4FF33CC7C732}" dt="2024-03-12T13:54:30.515" v="1"/>
        <pc:sldMkLst>
          <pc:docMk/>
          <pc:sldMk cId="784481920" sldId="273"/>
        </pc:sldMkLst>
      </pc:sldChg>
      <pc:sldChg chg="ord">
        <pc:chgData name="Kelly Munro" userId="81fd2bad-4280-461f-b33b-b25ae5e5085b" providerId="ADAL" clId="{24D1C81A-CE7F-4AC4-A7C6-4FF33CC7C732}" dt="2024-03-12T13:54:44.856" v="3"/>
        <pc:sldMkLst>
          <pc:docMk/>
          <pc:sldMk cId="1652274807" sldId="274"/>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CE63CEA-74CC-49EB-99D6-A0F4E68EF96B}"/>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9" name="Title 8">
            <a:extLst>
              <a:ext uri="{FF2B5EF4-FFF2-40B4-BE49-F238E27FC236}">
                <a16:creationId xmlns:a16="http://schemas.microsoft.com/office/drawing/2014/main" id="{07A884BD-CC9A-42BD-AA69-E3D753CD043A}"/>
              </a:ext>
            </a:extLst>
          </p:cNvPr>
          <p:cNvSpPr>
            <a:spLocks noGrp="1"/>
          </p:cNvSpPr>
          <p:nvPr>
            <p:ph type="title" hasCustomPrompt="1"/>
          </p:nvPr>
        </p:nvSpPr>
        <p:spPr>
          <a:xfrm>
            <a:off x="423863" y="3429000"/>
            <a:ext cx="10515600" cy="867343"/>
          </a:xfrm>
          <a:prstGeom prst="rect">
            <a:avLst/>
          </a:prstGeom>
        </p:spPr>
        <p:txBody>
          <a:bodyPr/>
          <a:lstStyle>
            <a:lvl1pPr>
              <a:defRPr/>
            </a:lvl1pPr>
          </a:lstStyle>
          <a:p>
            <a:r>
              <a:rPr lang="en-US" dirty="0"/>
              <a:t>Presentation title</a:t>
            </a:r>
            <a:endParaRPr lang="en-GB" dirty="0"/>
          </a:p>
        </p:txBody>
      </p:sp>
      <p:sp>
        <p:nvSpPr>
          <p:cNvPr id="11" name="Text Placeholder 10">
            <a:extLst>
              <a:ext uri="{FF2B5EF4-FFF2-40B4-BE49-F238E27FC236}">
                <a16:creationId xmlns:a16="http://schemas.microsoft.com/office/drawing/2014/main" id="{96A4E2BC-7279-48CD-8A51-7ECE8A0F2B86}"/>
              </a:ext>
            </a:extLst>
          </p:cNvPr>
          <p:cNvSpPr>
            <a:spLocks noGrp="1"/>
          </p:cNvSpPr>
          <p:nvPr>
            <p:ph type="body" sz="quarter" idx="10" hasCustomPrompt="1"/>
          </p:nvPr>
        </p:nvSpPr>
        <p:spPr>
          <a:xfrm>
            <a:off x="423863" y="4367384"/>
            <a:ext cx="7073900" cy="626608"/>
          </a:xfrm>
          <a:prstGeom prst="rect">
            <a:avLst/>
          </a:prstGeom>
        </p:spPr>
        <p:txBody>
          <a:bodyPr/>
          <a:lstStyle>
            <a:lvl1pPr marL="0" indent="0">
              <a:buNone/>
              <a:defRPr sz="3200">
                <a:solidFill>
                  <a:schemeClr val="bg1"/>
                </a:solidFill>
                <a:latin typeface="Rubik Medium" panose="00000600000000000000" pitchFamily="2" charset="-79"/>
                <a:cs typeface="Rubik Medium" panose="00000600000000000000" pitchFamily="2" charset="-79"/>
              </a:defRPr>
            </a:lvl1pPr>
          </a:lstStyle>
          <a:p>
            <a:pPr lvl="0"/>
            <a:r>
              <a:rPr lang="en-GB" dirty="0"/>
              <a:t>Name of presenter, job title</a:t>
            </a:r>
          </a:p>
        </p:txBody>
      </p:sp>
      <p:sp>
        <p:nvSpPr>
          <p:cNvPr id="19" name="Text Placeholder 18">
            <a:extLst>
              <a:ext uri="{FF2B5EF4-FFF2-40B4-BE49-F238E27FC236}">
                <a16:creationId xmlns:a16="http://schemas.microsoft.com/office/drawing/2014/main" id="{FB506257-9E5A-4925-A4BA-3C3DDF922330}"/>
              </a:ext>
            </a:extLst>
          </p:cNvPr>
          <p:cNvSpPr>
            <a:spLocks noGrp="1"/>
          </p:cNvSpPr>
          <p:nvPr>
            <p:ph type="body" sz="quarter" idx="11" hasCustomPrompt="1"/>
          </p:nvPr>
        </p:nvSpPr>
        <p:spPr>
          <a:xfrm>
            <a:off x="423863" y="5022489"/>
            <a:ext cx="5207000" cy="829377"/>
          </a:xfrm>
          <a:prstGeom prst="rect">
            <a:avLst/>
          </a:prstGeom>
        </p:spPr>
        <p:txBody>
          <a:bodyPr/>
          <a:lstStyle>
            <a:lvl1pPr marL="0" indent="0">
              <a:buNone/>
              <a:defRPr sz="2000" i="1">
                <a:solidFill>
                  <a:schemeClr val="bg1"/>
                </a:solidFill>
                <a:latin typeface="Rubik Medium" panose="00000600000000000000" pitchFamily="2" charset="-79"/>
                <a:cs typeface="Rubik Medium" panose="00000600000000000000" pitchFamily="2" charset="-79"/>
              </a:defRPr>
            </a:lvl1pPr>
          </a:lstStyle>
          <a:p>
            <a:pPr lvl="0"/>
            <a:r>
              <a:rPr lang="en-GB" dirty="0"/>
              <a:t>Presentation hashtag</a:t>
            </a:r>
          </a:p>
          <a:p>
            <a:pPr lvl="0"/>
            <a:r>
              <a:rPr lang="en-GB" dirty="0"/>
              <a:t>Twitter handle</a:t>
            </a:r>
          </a:p>
        </p:txBody>
      </p:sp>
      <p:sp>
        <p:nvSpPr>
          <p:cNvPr id="21" name="TextBox 7">
            <a:extLst>
              <a:ext uri="{FF2B5EF4-FFF2-40B4-BE49-F238E27FC236}">
                <a16:creationId xmlns:a16="http://schemas.microsoft.com/office/drawing/2014/main" id="{4905BE84-5486-48CB-8FEA-30673D2A55EB}"/>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22" name="TextBox 8">
            <a:extLst>
              <a:ext uri="{FF2B5EF4-FFF2-40B4-BE49-F238E27FC236}">
                <a16:creationId xmlns:a16="http://schemas.microsoft.com/office/drawing/2014/main" id="{35A51C5C-02A9-4041-96BE-A0ACBB74918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
        <p:nvSpPr>
          <p:cNvPr id="18" name="TextBox 6">
            <a:extLst>
              <a:ext uri="{FF2B5EF4-FFF2-40B4-BE49-F238E27FC236}">
                <a16:creationId xmlns:a16="http://schemas.microsoft.com/office/drawing/2014/main" id="{4D833CD1-4FF3-4DB5-A93B-A2EE04738CED}"/>
              </a:ext>
            </a:extLst>
          </p:cNvPr>
          <p:cNvSpPr txBox="1">
            <a:spLocks noChangeArrowheads="1"/>
          </p:cNvSpPr>
          <p:nvPr userDrawn="1"/>
        </p:nvSpPr>
        <p:spPr bwMode="auto">
          <a:xfrm>
            <a:off x="8630958" y="273323"/>
            <a:ext cx="3346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CarersTrustScot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24" name="Picture 23" descr="A picture containing drawing&#10;&#10;Description automatically generated">
            <a:extLst>
              <a:ext uri="{FF2B5EF4-FFF2-40B4-BE49-F238E27FC236}">
                <a16:creationId xmlns:a16="http://schemas.microsoft.com/office/drawing/2014/main" id="{71941EAC-FD0B-47A2-829F-4CBA058954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2342" y="876190"/>
            <a:ext cx="541282" cy="541282"/>
          </a:xfrm>
          <a:prstGeom prst="rect">
            <a:avLst/>
          </a:prstGeom>
        </p:spPr>
      </p:pic>
      <p:sp>
        <p:nvSpPr>
          <p:cNvPr id="25" name="TextBox 6">
            <a:extLst>
              <a:ext uri="{FF2B5EF4-FFF2-40B4-BE49-F238E27FC236}">
                <a16:creationId xmlns:a16="http://schemas.microsoft.com/office/drawing/2014/main" id="{BFE2C77C-0145-421B-BD6A-EA7D12420631}"/>
              </a:ext>
            </a:extLst>
          </p:cNvPr>
          <p:cNvSpPr txBox="1">
            <a:spLocks noChangeArrowheads="1"/>
          </p:cNvSpPr>
          <p:nvPr userDrawn="1"/>
        </p:nvSpPr>
        <p:spPr bwMode="auto">
          <a:xfrm>
            <a:off x="8630958" y="863177"/>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26" name="Picture 25" descr="A picture containing ax, bird&#10;&#10;Description automatically generated">
            <a:extLst>
              <a:ext uri="{FF2B5EF4-FFF2-40B4-BE49-F238E27FC236}">
                <a16:creationId xmlns:a16="http://schemas.microsoft.com/office/drawing/2014/main" id="{C1EEB2E2-AC97-4DD2-854B-80454D0FCD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6170" y="139700"/>
            <a:ext cx="1828914" cy="802938"/>
          </a:xfrm>
          <a:prstGeom prst="rect">
            <a:avLst/>
          </a:prstGeom>
        </p:spPr>
      </p:pic>
      <p:pic>
        <p:nvPicPr>
          <p:cNvPr id="27" name="Picture 26" descr="A close up of a logo&#10;&#10;Description automatically generated">
            <a:extLst>
              <a:ext uri="{FF2B5EF4-FFF2-40B4-BE49-F238E27FC236}">
                <a16:creationId xmlns:a16="http://schemas.microsoft.com/office/drawing/2014/main" id="{DD365631-785D-4A61-AE9D-18322A5FFD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3318" y="339725"/>
            <a:ext cx="1947676" cy="1301499"/>
          </a:xfrm>
          <a:prstGeom prst="rect">
            <a:avLst/>
          </a:prstGeom>
        </p:spPr>
      </p:pic>
    </p:spTree>
    <p:extLst>
      <p:ext uri="{BB962C8B-B14F-4D97-AF65-F5344CB8AC3E}">
        <p14:creationId xmlns:p14="http://schemas.microsoft.com/office/powerpoint/2010/main" val="111301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ute slide 1">
    <p:spTree>
      <p:nvGrpSpPr>
        <p:cNvPr id="1" name=""/>
        <p:cNvGrpSpPr/>
        <p:nvPr/>
      </p:nvGrpSpPr>
      <p:grpSpPr>
        <a:xfrm>
          <a:off x="0" y="0"/>
          <a:ext cx="0" cy="0"/>
          <a:chOff x="0" y="0"/>
          <a:chExt cx="0" cy="0"/>
        </a:xfrm>
      </p:grpSpPr>
      <p:sp>
        <p:nvSpPr>
          <p:cNvPr id="6" name="TextBox 7">
            <a:extLst>
              <a:ext uri="{FF2B5EF4-FFF2-40B4-BE49-F238E27FC236}">
                <a16:creationId xmlns:a16="http://schemas.microsoft.com/office/drawing/2014/main" id="{A1D801D4-06C9-4B69-8C0B-B1E7FE1F04DF}"/>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7" name="TextBox 8">
            <a:extLst>
              <a:ext uri="{FF2B5EF4-FFF2-40B4-BE49-F238E27FC236}">
                <a16:creationId xmlns:a16="http://schemas.microsoft.com/office/drawing/2014/main" id="{8352510C-6E9B-4494-8B78-9C2C0864FC8C}"/>
              </a:ext>
            </a:extLst>
          </p:cNvPr>
          <p:cNvSpPr txBox="1">
            <a:spLocks noChangeArrowheads="1"/>
          </p:cNvSpPr>
          <p:nvPr userDrawn="1"/>
        </p:nvSpPr>
        <p:spPr bwMode="auto">
          <a:xfrm>
            <a:off x="-2779349" y="6301014"/>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sp>
        <p:nvSpPr>
          <p:cNvPr id="10" name="Picture Placeholder 9">
            <a:extLst>
              <a:ext uri="{FF2B5EF4-FFF2-40B4-BE49-F238E27FC236}">
                <a16:creationId xmlns:a16="http://schemas.microsoft.com/office/drawing/2014/main" id="{2369130F-B630-4BA3-95B3-02C279B03442}"/>
              </a:ext>
            </a:extLst>
          </p:cNvPr>
          <p:cNvSpPr>
            <a:spLocks noGrp="1"/>
          </p:cNvSpPr>
          <p:nvPr>
            <p:ph type="pic" sz="quarter" idx="10"/>
          </p:nvPr>
        </p:nvSpPr>
        <p:spPr>
          <a:xfrm>
            <a:off x="5786438" y="0"/>
            <a:ext cx="6405562" cy="6858000"/>
          </a:xfrm>
          <a:prstGeom prst="rect">
            <a:avLst/>
          </a:prstGeom>
        </p:spPr>
        <p:txBody>
          <a:bodyPr/>
          <a:lstStyle>
            <a:lvl1pPr marL="0" indent="0">
              <a:buNone/>
              <a:defRPr>
                <a:solidFill>
                  <a:srgbClr val="152F4E"/>
                </a:solidFill>
                <a:latin typeface="Rubik Medium" panose="00000600000000000000" pitchFamily="2" charset="-79"/>
                <a:cs typeface="Rubik Medium" panose="00000600000000000000" pitchFamily="2" charset="-79"/>
              </a:defRPr>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1C0A5736-AA19-4095-B0C7-37EB91D65A7B}"/>
              </a:ext>
            </a:extLst>
          </p:cNvPr>
          <p:cNvSpPr>
            <a:spLocks noGrp="1"/>
          </p:cNvSpPr>
          <p:nvPr>
            <p:ph type="body" sz="quarter" idx="11"/>
          </p:nvPr>
        </p:nvSpPr>
        <p:spPr>
          <a:xfrm>
            <a:off x="401638" y="1828799"/>
            <a:ext cx="4816475" cy="4189413"/>
          </a:xfrm>
          <a:prstGeom prst="rect">
            <a:avLst/>
          </a:prstGeom>
        </p:spPr>
        <p:txBody>
          <a:bodyPr/>
          <a:lstStyle>
            <a:lvl1pPr marL="0" indent="0">
              <a:buNone/>
              <a:defRPr sz="2400">
                <a:solidFill>
                  <a:srgbClr val="152F4E"/>
                </a:solidFill>
                <a:latin typeface="Rubik Medium" panose="00000600000000000000" pitchFamily="2" charset="-79"/>
                <a:cs typeface="Rubik Medium" panose="00000600000000000000" pitchFamily="2" charset="-79"/>
              </a:defRPr>
            </a:lvl1pPr>
          </a:lstStyle>
          <a:p>
            <a:pPr lvl="0"/>
            <a:r>
              <a:rPr lang="en-US"/>
              <a:t>Click to edit Master text styles</a:t>
            </a:r>
          </a:p>
        </p:txBody>
      </p:sp>
      <p:pic>
        <p:nvPicPr>
          <p:cNvPr id="9" name="Picture 8" descr="A picture containing plate&#10;&#10;Description automatically generated">
            <a:extLst>
              <a:ext uri="{FF2B5EF4-FFF2-40B4-BE49-F238E27FC236}">
                <a16:creationId xmlns:a16="http://schemas.microsoft.com/office/drawing/2014/main" id="{E4D1B10B-DC57-40E1-B95C-32CAD33CE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38" y="317500"/>
            <a:ext cx="1944628" cy="1301499"/>
          </a:xfrm>
          <a:prstGeom prst="rect">
            <a:avLst/>
          </a:prstGeom>
        </p:spPr>
      </p:pic>
    </p:spTree>
    <p:extLst>
      <p:ext uri="{BB962C8B-B14F-4D97-AF65-F5344CB8AC3E}">
        <p14:creationId xmlns:p14="http://schemas.microsoft.com/office/powerpoint/2010/main" val="299127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28EB6D3F-53ED-4DD0-A1F9-CEFE06B7D010}"/>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8" name="TextBox 8">
            <a:extLst>
              <a:ext uri="{FF2B5EF4-FFF2-40B4-BE49-F238E27FC236}">
                <a16:creationId xmlns:a16="http://schemas.microsoft.com/office/drawing/2014/main" id="{F682B30C-AA34-4D62-9433-5CE3212DEA52}"/>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sp>
        <p:nvSpPr>
          <p:cNvPr id="11" name="Picture Placeholder 10">
            <a:extLst>
              <a:ext uri="{FF2B5EF4-FFF2-40B4-BE49-F238E27FC236}">
                <a16:creationId xmlns:a16="http://schemas.microsoft.com/office/drawing/2014/main" id="{3314EE7D-BF65-4A65-A4FA-4820555C80EE}"/>
              </a:ext>
            </a:extLst>
          </p:cNvPr>
          <p:cNvSpPr>
            <a:spLocks noGrp="1"/>
          </p:cNvSpPr>
          <p:nvPr>
            <p:ph type="pic" sz="quarter" idx="10" hasCustomPrompt="1"/>
          </p:nvPr>
        </p:nvSpPr>
        <p:spPr>
          <a:xfrm>
            <a:off x="723901" y="1883391"/>
            <a:ext cx="10726572" cy="4107976"/>
          </a:xfrm>
          <a:prstGeom prst="rect">
            <a:avLst/>
          </a:prstGeom>
        </p:spPr>
        <p:txBody>
          <a:bodyPr/>
          <a:lstStyle>
            <a:lvl1pPr marL="0" indent="0">
              <a:buNone/>
              <a:defRPr>
                <a:solidFill>
                  <a:srgbClr val="152F4E"/>
                </a:solidFill>
                <a:latin typeface="Rubik Medium" panose="00000600000000000000" pitchFamily="2" charset="-79"/>
                <a:cs typeface="Rubik Medium" panose="00000600000000000000" pitchFamily="2" charset="-79"/>
              </a:defRPr>
            </a:lvl1pPr>
          </a:lstStyle>
          <a:p>
            <a:r>
              <a:rPr lang="en-GB" dirty="0"/>
              <a:t>Click icon to add a photo</a:t>
            </a:r>
          </a:p>
        </p:txBody>
      </p:sp>
      <p:pic>
        <p:nvPicPr>
          <p:cNvPr id="6" name="Picture 5" descr="A picture containing plate&#10;&#10;Description automatically generated">
            <a:extLst>
              <a:ext uri="{FF2B5EF4-FFF2-40B4-BE49-F238E27FC236}">
                <a16:creationId xmlns:a16="http://schemas.microsoft.com/office/drawing/2014/main" id="{64C55B86-B1B2-47FC-A131-70314E4F26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38" y="317500"/>
            <a:ext cx="1944628" cy="1301499"/>
          </a:xfrm>
          <a:prstGeom prst="rect">
            <a:avLst/>
          </a:prstGeom>
        </p:spPr>
      </p:pic>
    </p:spTree>
    <p:extLst>
      <p:ext uri="{BB962C8B-B14F-4D97-AF65-F5344CB8AC3E}">
        <p14:creationId xmlns:p14="http://schemas.microsoft.com/office/powerpoint/2010/main" val="494108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D2FFDD34-55A0-4E63-B57D-C6F84BC67376}"/>
              </a:ext>
            </a:extLst>
          </p:cNvPr>
          <p:cNvSpPr>
            <a:spLocks noGrp="1"/>
          </p:cNvSpPr>
          <p:nvPr>
            <p:ph type="media" sz="quarter" idx="10" hasCustomPrompt="1"/>
          </p:nvPr>
        </p:nvSpPr>
        <p:spPr>
          <a:xfrm>
            <a:off x="846445" y="1881050"/>
            <a:ext cx="10508492" cy="3960191"/>
          </a:xfrm>
          <a:prstGeom prst="rect">
            <a:avLst/>
          </a:prstGeom>
        </p:spPr>
        <p:txBody>
          <a:bodyPr/>
          <a:lstStyle>
            <a:lvl1pPr marL="0" indent="0">
              <a:buNone/>
              <a:defRPr lang="en-GB" dirty="0">
                <a:solidFill>
                  <a:srgbClr val="152F4E"/>
                </a:solidFill>
                <a:latin typeface="Rubik Medium" panose="00000600000000000000" pitchFamily="2" charset="-79"/>
                <a:cs typeface="Rubik Medium" panose="00000600000000000000" pitchFamily="2" charset="-79"/>
              </a:defRPr>
            </a:lvl1pPr>
          </a:lstStyle>
          <a:p>
            <a:r>
              <a:rPr lang="en-GB" dirty="0"/>
              <a:t>Click icon to add video</a:t>
            </a:r>
          </a:p>
        </p:txBody>
      </p:sp>
      <p:sp>
        <p:nvSpPr>
          <p:cNvPr id="9" name="TextBox 7">
            <a:extLst>
              <a:ext uri="{FF2B5EF4-FFF2-40B4-BE49-F238E27FC236}">
                <a16:creationId xmlns:a16="http://schemas.microsoft.com/office/drawing/2014/main" id="{9D4720E1-5FE5-4938-AA85-7F79C3EBDCEE}"/>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10" name="TextBox 8">
            <a:extLst>
              <a:ext uri="{FF2B5EF4-FFF2-40B4-BE49-F238E27FC236}">
                <a16:creationId xmlns:a16="http://schemas.microsoft.com/office/drawing/2014/main" id="{E65106C6-87E8-4E07-8B8F-63B84A905508}"/>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pic>
        <p:nvPicPr>
          <p:cNvPr id="6" name="Picture 5" descr="A picture containing plate&#10;&#10;Description automatically generated">
            <a:extLst>
              <a:ext uri="{FF2B5EF4-FFF2-40B4-BE49-F238E27FC236}">
                <a16:creationId xmlns:a16="http://schemas.microsoft.com/office/drawing/2014/main" id="{85AE1464-1B04-4DEA-AC2C-8BF7B09834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38" y="317500"/>
            <a:ext cx="1944628" cy="1301499"/>
          </a:xfrm>
          <a:prstGeom prst="rect">
            <a:avLst/>
          </a:prstGeom>
        </p:spPr>
      </p:pic>
    </p:spTree>
    <p:extLst>
      <p:ext uri="{BB962C8B-B14F-4D97-AF65-F5344CB8AC3E}">
        <p14:creationId xmlns:p14="http://schemas.microsoft.com/office/powerpoint/2010/main" val="398551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DDBD85-0214-4BCC-A38C-08EFDB34D34F}"/>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12" name="TextBox 7">
            <a:extLst>
              <a:ext uri="{FF2B5EF4-FFF2-40B4-BE49-F238E27FC236}">
                <a16:creationId xmlns:a16="http://schemas.microsoft.com/office/drawing/2014/main" id="{BA535EF8-339E-4BE7-A8BF-614F6A291FF8}"/>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3" name="TextBox 8">
            <a:extLst>
              <a:ext uri="{FF2B5EF4-FFF2-40B4-BE49-F238E27FC236}">
                <a16:creationId xmlns:a16="http://schemas.microsoft.com/office/drawing/2014/main" id="{099E91A7-C79C-4456-B027-46710BE41E6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
        <p:nvSpPr>
          <p:cNvPr id="15" name="Title 14">
            <a:extLst>
              <a:ext uri="{FF2B5EF4-FFF2-40B4-BE49-F238E27FC236}">
                <a16:creationId xmlns:a16="http://schemas.microsoft.com/office/drawing/2014/main" id="{1F50FA55-A958-428A-9C44-77BE0FCBEA55}"/>
              </a:ext>
            </a:extLst>
          </p:cNvPr>
          <p:cNvSpPr>
            <a:spLocks noGrp="1"/>
          </p:cNvSpPr>
          <p:nvPr>
            <p:ph type="title" hasCustomPrompt="1"/>
          </p:nvPr>
        </p:nvSpPr>
        <p:spPr>
          <a:xfrm>
            <a:off x="423863" y="3344374"/>
            <a:ext cx="10515600" cy="881935"/>
          </a:xfrm>
          <a:prstGeom prst="rect">
            <a:avLst/>
          </a:prstGeom>
        </p:spPr>
        <p:txBody>
          <a:bodyPr/>
          <a:lstStyle>
            <a:lvl1pPr>
              <a:defRPr/>
            </a:lvl1pPr>
          </a:lstStyle>
          <a:p>
            <a:r>
              <a:rPr lang="en-US" dirty="0"/>
              <a:t>Presentation title</a:t>
            </a:r>
            <a:endParaRPr lang="en-GB" dirty="0"/>
          </a:p>
        </p:txBody>
      </p:sp>
      <p:sp>
        <p:nvSpPr>
          <p:cNvPr id="17" name="Text Placeholder 16">
            <a:extLst>
              <a:ext uri="{FF2B5EF4-FFF2-40B4-BE49-F238E27FC236}">
                <a16:creationId xmlns:a16="http://schemas.microsoft.com/office/drawing/2014/main" id="{CE2F2323-FB7E-403E-BB29-264B8880E148}"/>
              </a:ext>
            </a:extLst>
          </p:cNvPr>
          <p:cNvSpPr>
            <a:spLocks noGrp="1"/>
          </p:cNvSpPr>
          <p:nvPr>
            <p:ph type="body" sz="quarter" idx="10" hasCustomPrompt="1"/>
          </p:nvPr>
        </p:nvSpPr>
        <p:spPr>
          <a:xfrm>
            <a:off x="423863" y="4312182"/>
            <a:ext cx="6211887" cy="677829"/>
          </a:xfrm>
          <a:prstGeom prst="rect">
            <a:avLst/>
          </a:prstGeom>
        </p:spPr>
        <p:txBody>
          <a:bodyPr/>
          <a:lstStyle>
            <a:lvl1pPr marL="0" indent="0">
              <a:buNone/>
              <a:defRPr sz="3200">
                <a:solidFill>
                  <a:schemeClr val="bg1"/>
                </a:solidFill>
                <a:latin typeface="Rubik Medium" panose="00000600000000000000" pitchFamily="2" charset="-79"/>
                <a:cs typeface="Rubik Medium" panose="00000600000000000000" pitchFamily="2" charset="-79"/>
              </a:defRPr>
            </a:lvl1pPr>
          </a:lstStyle>
          <a:p>
            <a:pPr lvl="0"/>
            <a:r>
              <a:rPr lang="en-GB" dirty="0"/>
              <a:t>Name of presenter, job title</a:t>
            </a:r>
          </a:p>
        </p:txBody>
      </p:sp>
      <p:sp>
        <p:nvSpPr>
          <p:cNvPr id="19" name="Text Placeholder 18">
            <a:extLst>
              <a:ext uri="{FF2B5EF4-FFF2-40B4-BE49-F238E27FC236}">
                <a16:creationId xmlns:a16="http://schemas.microsoft.com/office/drawing/2014/main" id="{24A109CB-8AA2-4E85-A5A8-E9E16A83233D}"/>
              </a:ext>
            </a:extLst>
          </p:cNvPr>
          <p:cNvSpPr>
            <a:spLocks noGrp="1"/>
          </p:cNvSpPr>
          <p:nvPr>
            <p:ph type="body" sz="quarter" idx="11" hasCustomPrompt="1"/>
          </p:nvPr>
        </p:nvSpPr>
        <p:spPr>
          <a:xfrm>
            <a:off x="423863" y="4990011"/>
            <a:ext cx="6381750" cy="881934"/>
          </a:xfrm>
          <a:prstGeom prst="rect">
            <a:avLst/>
          </a:prstGeom>
        </p:spPr>
        <p:txBody>
          <a:bodyPr/>
          <a:lstStyle>
            <a:lvl1pPr marL="0" indent="0">
              <a:buNone/>
              <a:defRPr sz="2000" i="1">
                <a:solidFill>
                  <a:schemeClr val="bg1"/>
                </a:solidFill>
                <a:latin typeface="Rubik Medium" panose="00000600000000000000" pitchFamily="2" charset="-79"/>
                <a:cs typeface="Rubik Medium" panose="00000600000000000000" pitchFamily="2" charset="-79"/>
              </a:defRPr>
            </a:lvl1pPr>
          </a:lstStyle>
          <a:p>
            <a:pPr lvl="0"/>
            <a:r>
              <a:rPr lang="en-GB" dirty="0"/>
              <a:t>Presentation hashtag</a:t>
            </a:r>
          </a:p>
          <a:p>
            <a:pPr lvl="0"/>
            <a:r>
              <a:rPr lang="en-GB" dirty="0"/>
              <a:t>Twitter handle</a:t>
            </a:r>
          </a:p>
        </p:txBody>
      </p:sp>
      <p:sp>
        <p:nvSpPr>
          <p:cNvPr id="16" name="TextBox 6">
            <a:extLst>
              <a:ext uri="{FF2B5EF4-FFF2-40B4-BE49-F238E27FC236}">
                <a16:creationId xmlns:a16="http://schemas.microsoft.com/office/drawing/2014/main" id="{F9F6CAD2-820A-42E7-B6D4-9EC5BA9272EE}"/>
              </a:ext>
            </a:extLst>
          </p:cNvPr>
          <p:cNvSpPr txBox="1">
            <a:spLocks noChangeArrowheads="1"/>
          </p:cNvSpPr>
          <p:nvPr userDrawn="1"/>
        </p:nvSpPr>
        <p:spPr bwMode="auto">
          <a:xfrm>
            <a:off x="8630958" y="339725"/>
            <a:ext cx="3346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CarersTrustScot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8" name="Picture 17" descr="A picture containing drawing&#10;&#10;Description automatically generated">
            <a:extLst>
              <a:ext uri="{FF2B5EF4-FFF2-40B4-BE49-F238E27FC236}">
                <a16:creationId xmlns:a16="http://schemas.microsoft.com/office/drawing/2014/main" id="{5AAE5CA2-BF30-495F-A8A7-9781B23C8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2342" y="942592"/>
            <a:ext cx="541282" cy="541282"/>
          </a:xfrm>
          <a:prstGeom prst="rect">
            <a:avLst/>
          </a:prstGeom>
        </p:spPr>
      </p:pic>
      <p:sp>
        <p:nvSpPr>
          <p:cNvPr id="20" name="TextBox 6">
            <a:extLst>
              <a:ext uri="{FF2B5EF4-FFF2-40B4-BE49-F238E27FC236}">
                <a16:creationId xmlns:a16="http://schemas.microsoft.com/office/drawing/2014/main" id="{02FE23D1-5B7C-490C-9A89-0FF8A4F95DA1}"/>
              </a:ext>
            </a:extLst>
          </p:cNvPr>
          <p:cNvSpPr txBox="1">
            <a:spLocks noChangeArrowheads="1"/>
          </p:cNvSpPr>
          <p:nvPr userDrawn="1"/>
        </p:nvSpPr>
        <p:spPr bwMode="auto">
          <a:xfrm>
            <a:off x="8630958" y="929579"/>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21" name="Picture 20" descr="A picture containing ax, bird&#10;&#10;Description automatically generated">
            <a:extLst>
              <a:ext uri="{FF2B5EF4-FFF2-40B4-BE49-F238E27FC236}">
                <a16:creationId xmlns:a16="http://schemas.microsoft.com/office/drawing/2014/main" id="{4C038E90-F855-46BE-A1A6-216F23235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6170" y="206102"/>
            <a:ext cx="1828914" cy="802938"/>
          </a:xfrm>
          <a:prstGeom prst="rect">
            <a:avLst/>
          </a:prstGeom>
        </p:spPr>
      </p:pic>
      <p:pic>
        <p:nvPicPr>
          <p:cNvPr id="22" name="Picture 21" descr="A close up of a logo&#10;&#10;Description automatically generated">
            <a:extLst>
              <a:ext uri="{FF2B5EF4-FFF2-40B4-BE49-F238E27FC236}">
                <a16:creationId xmlns:a16="http://schemas.microsoft.com/office/drawing/2014/main" id="{C120F22B-6ACE-42E5-A53F-E5F2E26E9F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3318" y="339725"/>
            <a:ext cx="1947676" cy="1301499"/>
          </a:xfrm>
          <a:prstGeom prst="rect">
            <a:avLst/>
          </a:prstGeom>
        </p:spPr>
      </p:pic>
    </p:spTree>
    <p:extLst>
      <p:ext uri="{BB962C8B-B14F-4D97-AF65-F5344CB8AC3E}">
        <p14:creationId xmlns:p14="http://schemas.microsoft.com/office/powerpoint/2010/main" val="410333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885F4A-6F95-433A-B075-1C5C6DD91608}"/>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4" name="Text Placeholder 3">
            <a:extLst>
              <a:ext uri="{FF2B5EF4-FFF2-40B4-BE49-F238E27FC236}">
                <a16:creationId xmlns:a16="http://schemas.microsoft.com/office/drawing/2014/main" id="{5E7046D3-E5AE-4B8D-A915-E94C8299D8FF}"/>
              </a:ext>
            </a:extLst>
          </p:cNvPr>
          <p:cNvSpPr>
            <a:spLocks noGrp="1"/>
          </p:cNvSpPr>
          <p:nvPr>
            <p:ph type="body" sz="quarter" idx="10" hasCustomPrompt="1"/>
          </p:nvPr>
        </p:nvSpPr>
        <p:spPr>
          <a:xfrm>
            <a:off x="443955" y="4153717"/>
            <a:ext cx="10228400" cy="797106"/>
          </a:xfrm>
          <a:prstGeom prst="rect">
            <a:avLst/>
          </a:prstGeom>
        </p:spPr>
        <p:txBody>
          <a:bodyPr/>
          <a:lstStyle>
            <a:lvl1pPr marL="0" indent="0">
              <a:buNone/>
              <a:defRPr sz="5400">
                <a:solidFill>
                  <a:schemeClr val="bg1"/>
                </a:solidFill>
                <a:latin typeface="Rubik Medium" panose="00000600000000000000" pitchFamily="2" charset="-79"/>
                <a:cs typeface="Rubik Medium" panose="00000600000000000000" pitchFamily="2" charset="-79"/>
              </a:defRPr>
            </a:lvl1pPr>
          </a:lstStyle>
          <a:p>
            <a:pPr lvl="0"/>
            <a:r>
              <a:rPr lang="en-GB" sz="5400" dirty="0">
                <a:latin typeface="Rubik Medium" panose="00000600000000000000" pitchFamily="2" charset="-79"/>
                <a:cs typeface="Rubik Medium" panose="00000600000000000000" pitchFamily="2" charset="-79"/>
              </a:rPr>
              <a:t>Section title</a:t>
            </a:r>
            <a:endParaRPr lang="en-GB" dirty="0"/>
          </a:p>
        </p:txBody>
      </p:sp>
      <p:sp>
        <p:nvSpPr>
          <p:cNvPr id="7" name="Text Placeholder 6">
            <a:extLst>
              <a:ext uri="{FF2B5EF4-FFF2-40B4-BE49-F238E27FC236}">
                <a16:creationId xmlns:a16="http://schemas.microsoft.com/office/drawing/2014/main" id="{D1F5D130-FD70-4099-9836-01E2426AE9A8}"/>
              </a:ext>
            </a:extLst>
          </p:cNvPr>
          <p:cNvSpPr>
            <a:spLocks noGrp="1"/>
          </p:cNvSpPr>
          <p:nvPr>
            <p:ph type="body" sz="quarter" idx="11" hasCustomPrompt="1"/>
          </p:nvPr>
        </p:nvSpPr>
        <p:spPr>
          <a:xfrm>
            <a:off x="443955" y="5054555"/>
            <a:ext cx="10228400" cy="993775"/>
          </a:xfrm>
          <a:prstGeom prst="rect">
            <a:avLst/>
          </a:prstGeom>
        </p:spPr>
        <p:txBody>
          <a:bodyPr/>
          <a:lstStyle>
            <a:lvl1pPr marL="0" indent="0">
              <a:buNone/>
              <a:defRPr sz="3200">
                <a:solidFill>
                  <a:schemeClr val="bg1"/>
                </a:solidFill>
                <a:latin typeface="Rubik Medium" panose="00000600000000000000" pitchFamily="2" charset="-79"/>
                <a:cs typeface="Rubik Medium" panose="00000600000000000000" pitchFamily="2" charset="-79"/>
              </a:defRPr>
            </a:lvl1pPr>
          </a:lstStyle>
          <a:p>
            <a:pPr lvl="0"/>
            <a:r>
              <a:rPr lang="en-GB" dirty="0"/>
              <a:t>Subtitle</a:t>
            </a:r>
          </a:p>
        </p:txBody>
      </p:sp>
      <p:sp>
        <p:nvSpPr>
          <p:cNvPr id="10" name="TextBox 7">
            <a:extLst>
              <a:ext uri="{FF2B5EF4-FFF2-40B4-BE49-F238E27FC236}">
                <a16:creationId xmlns:a16="http://schemas.microsoft.com/office/drawing/2014/main" id="{A50BCC55-59FA-40B1-B601-69A5808BE82E}"/>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1" name="TextBox 8">
            <a:extLst>
              <a:ext uri="{FF2B5EF4-FFF2-40B4-BE49-F238E27FC236}">
                <a16:creationId xmlns:a16="http://schemas.microsoft.com/office/drawing/2014/main" id="{E915CB00-3652-40EB-9381-B05D6548CC9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pic>
        <p:nvPicPr>
          <p:cNvPr id="3" name="Picture 2" descr="A close up of a logo&#10;&#10;Description automatically generated">
            <a:extLst>
              <a:ext uri="{FF2B5EF4-FFF2-40B4-BE49-F238E27FC236}">
                <a16:creationId xmlns:a16="http://schemas.microsoft.com/office/drawing/2014/main" id="{6E1CDCA5-0901-435A-B7CE-9B73D4CAF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318" y="339725"/>
            <a:ext cx="1947676" cy="1301499"/>
          </a:xfrm>
          <a:prstGeom prst="rect">
            <a:avLst/>
          </a:prstGeom>
        </p:spPr>
      </p:pic>
    </p:spTree>
    <p:extLst>
      <p:ext uri="{BB962C8B-B14F-4D97-AF65-F5344CB8AC3E}">
        <p14:creationId xmlns:p14="http://schemas.microsoft.com/office/powerpoint/2010/main" val="373626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AC34D-7799-448A-A39C-F1A38B129D41}"/>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 dirty="0"/>
          </a:p>
        </p:txBody>
      </p:sp>
      <p:sp>
        <p:nvSpPr>
          <p:cNvPr id="9" name="TextBox 7">
            <a:extLst>
              <a:ext uri="{FF2B5EF4-FFF2-40B4-BE49-F238E27FC236}">
                <a16:creationId xmlns:a16="http://schemas.microsoft.com/office/drawing/2014/main" id="{D8417A81-CFF5-4C19-97AB-4A41BBD23405}"/>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0" name="TextBox 8">
            <a:extLst>
              <a:ext uri="{FF2B5EF4-FFF2-40B4-BE49-F238E27FC236}">
                <a16:creationId xmlns:a16="http://schemas.microsoft.com/office/drawing/2014/main" id="{4883E92C-5A89-4104-81DA-2955C41ADBD9}"/>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
        <p:nvSpPr>
          <p:cNvPr id="12" name="Title 11">
            <a:extLst>
              <a:ext uri="{FF2B5EF4-FFF2-40B4-BE49-F238E27FC236}">
                <a16:creationId xmlns:a16="http://schemas.microsoft.com/office/drawing/2014/main" id="{CA65975F-77BC-4E34-B731-164B126FE90D}"/>
              </a:ext>
            </a:extLst>
          </p:cNvPr>
          <p:cNvSpPr>
            <a:spLocks noGrp="1"/>
          </p:cNvSpPr>
          <p:nvPr>
            <p:ph type="title" hasCustomPrompt="1"/>
          </p:nvPr>
        </p:nvSpPr>
        <p:spPr>
          <a:xfrm>
            <a:off x="423863" y="4134395"/>
            <a:ext cx="10515600" cy="842553"/>
          </a:xfrm>
          <a:prstGeom prst="rect">
            <a:avLst/>
          </a:prstGeom>
        </p:spPr>
        <p:txBody>
          <a:bodyPr/>
          <a:lstStyle>
            <a:lvl1pPr>
              <a:defRPr/>
            </a:lvl1pPr>
          </a:lstStyle>
          <a:p>
            <a:r>
              <a:rPr lang="en-US" dirty="0"/>
              <a:t>Section title</a:t>
            </a:r>
            <a:endParaRPr lang="en-GB" dirty="0"/>
          </a:p>
        </p:txBody>
      </p:sp>
      <p:sp>
        <p:nvSpPr>
          <p:cNvPr id="14" name="Text Placeholder 13">
            <a:extLst>
              <a:ext uri="{FF2B5EF4-FFF2-40B4-BE49-F238E27FC236}">
                <a16:creationId xmlns:a16="http://schemas.microsoft.com/office/drawing/2014/main" id="{406C7B81-AA6F-4F28-8259-2D6B543B0C90}"/>
              </a:ext>
            </a:extLst>
          </p:cNvPr>
          <p:cNvSpPr>
            <a:spLocks noGrp="1"/>
          </p:cNvSpPr>
          <p:nvPr>
            <p:ph type="body" sz="quarter" idx="10" hasCustomPrompt="1"/>
          </p:nvPr>
        </p:nvSpPr>
        <p:spPr>
          <a:xfrm>
            <a:off x="423863" y="5060224"/>
            <a:ext cx="8020866" cy="987879"/>
          </a:xfrm>
          <a:prstGeom prst="rect">
            <a:avLst/>
          </a:prstGeom>
        </p:spPr>
        <p:txBody>
          <a:bodyPr/>
          <a:lstStyle>
            <a:lvl1pPr marL="0" indent="0">
              <a:buNone/>
              <a:defRPr sz="3200">
                <a:solidFill>
                  <a:schemeClr val="bg1"/>
                </a:solidFill>
                <a:latin typeface="Rubik Medium" panose="00000600000000000000" pitchFamily="2" charset="-79"/>
                <a:cs typeface="Rubik Medium" panose="00000600000000000000" pitchFamily="2" charset="-79"/>
              </a:defRPr>
            </a:lvl1pPr>
          </a:lstStyle>
          <a:p>
            <a:pPr lvl="0"/>
            <a:r>
              <a:rPr lang="en-GB" dirty="0"/>
              <a:t>Subtitle</a:t>
            </a:r>
          </a:p>
        </p:txBody>
      </p:sp>
      <p:pic>
        <p:nvPicPr>
          <p:cNvPr id="13" name="Picture 12" descr="A close up of a logo&#10;&#10;Description automatically generated">
            <a:extLst>
              <a:ext uri="{FF2B5EF4-FFF2-40B4-BE49-F238E27FC236}">
                <a16:creationId xmlns:a16="http://schemas.microsoft.com/office/drawing/2014/main" id="{38CDC53A-771C-458B-BEFD-C3B9F5F48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318" y="339725"/>
            <a:ext cx="1947676" cy="1301499"/>
          </a:xfrm>
          <a:prstGeom prst="rect">
            <a:avLst/>
          </a:prstGeom>
        </p:spPr>
      </p:pic>
    </p:spTree>
    <p:extLst>
      <p:ext uri="{BB962C8B-B14F-4D97-AF65-F5344CB8AC3E}">
        <p14:creationId xmlns:p14="http://schemas.microsoft.com/office/powerpoint/2010/main" val="26081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BC57E6-17E4-41F7-8F37-34A74ACD6F49}"/>
              </a:ext>
            </a:extLst>
          </p:cNvPr>
          <p:cNvSpPr/>
          <p:nvPr userDrawn="1"/>
        </p:nvSpPr>
        <p:spPr>
          <a:xfrm>
            <a:off x="0" y="0"/>
            <a:ext cx="12192000" cy="6858000"/>
          </a:xfrm>
          <a:prstGeom prst="rect">
            <a:avLst/>
          </a:prstGeom>
          <a:solidFill>
            <a:srgbClr val="1FA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 name="TextBox 7">
            <a:extLst>
              <a:ext uri="{FF2B5EF4-FFF2-40B4-BE49-F238E27FC236}">
                <a16:creationId xmlns:a16="http://schemas.microsoft.com/office/drawing/2014/main" id="{7F12A92A-8E59-4EF2-912F-11D867628CBA}"/>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1" name="TextBox 8">
            <a:extLst>
              <a:ext uri="{FF2B5EF4-FFF2-40B4-BE49-F238E27FC236}">
                <a16:creationId xmlns:a16="http://schemas.microsoft.com/office/drawing/2014/main" id="{85FB7554-D2C9-48CC-8A56-BD507C2A2DE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chemeClr val="bg1"/>
                </a:solidFill>
                <a:latin typeface="Rubik Medium" panose="00000600000000000000" pitchFamily="2" charset="-79"/>
                <a:cs typeface="Rubik Medium" panose="00000600000000000000" pitchFamily="2" charset="-79"/>
              </a:rPr>
              <a:t>carers.org</a:t>
            </a:r>
          </a:p>
        </p:txBody>
      </p:sp>
      <p:sp>
        <p:nvSpPr>
          <p:cNvPr id="13" name="TextBox 12">
            <a:extLst>
              <a:ext uri="{FF2B5EF4-FFF2-40B4-BE49-F238E27FC236}">
                <a16:creationId xmlns:a16="http://schemas.microsoft.com/office/drawing/2014/main" id="{1C083E6C-C4F3-433B-8106-F80E239AB985}"/>
              </a:ext>
            </a:extLst>
          </p:cNvPr>
          <p:cNvSpPr txBox="1"/>
          <p:nvPr userDrawn="1"/>
        </p:nvSpPr>
        <p:spPr>
          <a:xfrm>
            <a:off x="423863" y="5642289"/>
            <a:ext cx="8746435" cy="646331"/>
          </a:xfrm>
          <a:prstGeom prst="rect">
            <a:avLst/>
          </a:prstGeom>
          <a:noFill/>
        </p:spPr>
        <p:txBody>
          <a:bodyPr wrap="square" rtlCol="0">
            <a:spAutoFit/>
          </a:bodyPr>
          <a:lstStyle/>
          <a:p>
            <a:r>
              <a:rPr lang="en-GB" sz="1200" dirty="0">
                <a:solidFill>
                  <a:schemeClr val="bg1"/>
                </a:solidFill>
                <a:latin typeface="Rubik" panose="00000500000000000000" pitchFamily="2" charset="-79"/>
                <a:cs typeface="Rubik" panose="00000500000000000000" pitchFamily="2" charset="-79"/>
              </a:rPr>
              <a:t>© Carers Trust. Carers Trust is a registered charity in England and Wales (1145181) and in Scotland (SC042870). Registered as a company limited by guarantee in England and Wales No. 7697170. Registered office: Carers Trust, 10 Regent Place, Rugby, CV21 2PN</a:t>
            </a:r>
          </a:p>
        </p:txBody>
      </p:sp>
      <p:sp>
        <p:nvSpPr>
          <p:cNvPr id="21" name="Text Placeholder 20">
            <a:extLst>
              <a:ext uri="{FF2B5EF4-FFF2-40B4-BE49-F238E27FC236}">
                <a16:creationId xmlns:a16="http://schemas.microsoft.com/office/drawing/2014/main" id="{28EE5E4B-B2BF-4889-8EB1-4C7D25622D88}"/>
              </a:ext>
            </a:extLst>
          </p:cNvPr>
          <p:cNvSpPr>
            <a:spLocks noGrp="1"/>
          </p:cNvSpPr>
          <p:nvPr>
            <p:ph type="body" sz="quarter" idx="10" hasCustomPrompt="1"/>
          </p:nvPr>
        </p:nvSpPr>
        <p:spPr>
          <a:xfrm>
            <a:off x="423863" y="2311400"/>
            <a:ext cx="4697412" cy="900648"/>
          </a:xfrm>
          <a:prstGeom prst="rect">
            <a:avLst/>
          </a:prstGeom>
        </p:spPr>
        <p:txBody>
          <a:bodyPr/>
          <a:lstStyle>
            <a:lvl1pPr marL="0" indent="0">
              <a:buNone/>
              <a:defRPr sz="5400">
                <a:solidFill>
                  <a:schemeClr val="bg1"/>
                </a:solidFill>
                <a:latin typeface="Rubik Medium" panose="00000600000000000000" pitchFamily="2" charset="-79"/>
                <a:cs typeface="Rubik Medium" panose="00000600000000000000" pitchFamily="2" charset="-79"/>
              </a:defRPr>
            </a:lvl1pPr>
          </a:lstStyle>
          <a:p>
            <a:pPr lvl="0"/>
            <a:r>
              <a:rPr lang="en-GB" dirty="0"/>
              <a:t>Thank you</a:t>
            </a:r>
          </a:p>
        </p:txBody>
      </p:sp>
      <p:sp>
        <p:nvSpPr>
          <p:cNvPr id="23" name="Text Placeholder 22">
            <a:extLst>
              <a:ext uri="{FF2B5EF4-FFF2-40B4-BE49-F238E27FC236}">
                <a16:creationId xmlns:a16="http://schemas.microsoft.com/office/drawing/2014/main" id="{2611CAC5-7398-4402-8C9A-47FFD8A9F2E0}"/>
              </a:ext>
            </a:extLst>
          </p:cNvPr>
          <p:cNvSpPr>
            <a:spLocks noGrp="1"/>
          </p:cNvSpPr>
          <p:nvPr>
            <p:ph type="body" sz="quarter" idx="11" hasCustomPrompt="1"/>
          </p:nvPr>
        </p:nvSpPr>
        <p:spPr>
          <a:xfrm>
            <a:off x="436351" y="3521191"/>
            <a:ext cx="6646862" cy="1663779"/>
          </a:xfrm>
          <a:prstGeom prst="rect">
            <a:avLst/>
          </a:prstGeom>
        </p:spPr>
        <p:txBody>
          <a:bodyPr/>
          <a:lstStyle>
            <a:lvl1pPr marL="0" indent="0">
              <a:buNone/>
              <a:defRPr>
                <a:solidFill>
                  <a:schemeClr val="bg1"/>
                </a:solidFill>
                <a:latin typeface="Rubik Medium" panose="00000600000000000000" pitchFamily="2" charset="-79"/>
                <a:cs typeface="Rubik Medium" panose="00000600000000000000" pitchFamily="2" charset="-79"/>
              </a:defRPr>
            </a:lvl1pPr>
          </a:lstStyle>
          <a:p>
            <a:pPr lvl="0"/>
            <a:r>
              <a:rPr lang="en-GB" dirty="0"/>
              <a:t>Contact details</a:t>
            </a:r>
          </a:p>
        </p:txBody>
      </p:sp>
      <p:pic>
        <p:nvPicPr>
          <p:cNvPr id="20" name="Picture 19" descr="A close up of a logo&#10;&#10;Description automatically generated">
            <a:extLst>
              <a:ext uri="{FF2B5EF4-FFF2-40B4-BE49-F238E27FC236}">
                <a16:creationId xmlns:a16="http://schemas.microsoft.com/office/drawing/2014/main" id="{8845475C-9856-48C7-AE57-2E762F29B9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318" y="339725"/>
            <a:ext cx="1947676" cy="1301499"/>
          </a:xfrm>
          <a:prstGeom prst="rect">
            <a:avLst/>
          </a:prstGeom>
        </p:spPr>
      </p:pic>
      <p:sp>
        <p:nvSpPr>
          <p:cNvPr id="22" name="TextBox 6">
            <a:extLst>
              <a:ext uri="{FF2B5EF4-FFF2-40B4-BE49-F238E27FC236}">
                <a16:creationId xmlns:a16="http://schemas.microsoft.com/office/drawing/2014/main" id="{00778B93-411C-4ED8-BE8F-1EEF1DBB5A53}"/>
              </a:ext>
            </a:extLst>
          </p:cNvPr>
          <p:cNvSpPr txBox="1">
            <a:spLocks noChangeArrowheads="1"/>
          </p:cNvSpPr>
          <p:nvPr userDrawn="1"/>
        </p:nvSpPr>
        <p:spPr bwMode="auto">
          <a:xfrm>
            <a:off x="8556172" y="3212048"/>
            <a:ext cx="3346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CarersTrustScot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24" name="Picture 23" descr="A picture containing drawing&#10;&#10;Description automatically generated">
            <a:extLst>
              <a:ext uri="{FF2B5EF4-FFF2-40B4-BE49-F238E27FC236}">
                <a16:creationId xmlns:a16="http://schemas.microsoft.com/office/drawing/2014/main" id="{C13A8D32-1478-4F5D-B026-9F2EF30E79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7556" y="3814915"/>
            <a:ext cx="541282" cy="541282"/>
          </a:xfrm>
          <a:prstGeom prst="rect">
            <a:avLst/>
          </a:prstGeom>
        </p:spPr>
      </p:pic>
      <p:sp>
        <p:nvSpPr>
          <p:cNvPr id="25" name="TextBox 6">
            <a:extLst>
              <a:ext uri="{FF2B5EF4-FFF2-40B4-BE49-F238E27FC236}">
                <a16:creationId xmlns:a16="http://schemas.microsoft.com/office/drawing/2014/main" id="{03CFE224-F14D-4408-AE9E-B8681F9809EA}"/>
              </a:ext>
            </a:extLst>
          </p:cNvPr>
          <p:cNvSpPr txBox="1">
            <a:spLocks noChangeArrowheads="1"/>
          </p:cNvSpPr>
          <p:nvPr userDrawn="1"/>
        </p:nvSpPr>
        <p:spPr bwMode="auto">
          <a:xfrm>
            <a:off x="8556172" y="3801902"/>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26" name="Picture 25" descr="A picture containing ax, bird&#10;&#10;Description automatically generated">
            <a:extLst>
              <a:ext uri="{FF2B5EF4-FFF2-40B4-BE49-F238E27FC236}">
                <a16:creationId xmlns:a16="http://schemas.microsoft.com/office/drawing/2014/main" id="{7451A510-B2C7-45CD-8A55-3D5517139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41384" y="3078425"/>
            <a:ext cx="1828914" cy="802938"/>
          </a:xfrm>
          <a:prstGeom prst="rect">
            <a:avLst/>
          </a:prstGeom>
        </p:spPr>
      </p:pic>
    </p:spTree>
    <p:extLst>
      <p:ext uri="{BB962C8B-B14F-4D97-AF65-F5344CB8AC3E}">
        <p14:creationId xmlns:p14="http://schemas.microsoft.com/office/powerpoint/2010/main" val="221623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9CBCA7-E1ED-4A8B-BCC9-1419DF2BD66D}"/>
              </a:ext>
            </a:extLst>
          </p:cNvPr>
          <p:cNvSpPr/>
          <p:nvPr userDrawn="1"/>
        </p:nvSpPr>
        <p:spPr>
          <a:xfrm>
            <a:off x="0" y="0"/>
            <a:ext cx="12192000" cy="6858000"/>
          </a:xfrm>
          <a:prstGeom prst="rect">
            <a:avLst/>
          </a:prstGeom>
          <a:solidFill>
            <a:srgbClr val="152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9" name="TextBox 7">
            <a:extLst>
              <a:ext uri="{FF2B5EF4-FFF2-40B4-BE49-F238E27FC236}">
                <a16:creationId xmlns:a16="http://schemas.microsoft.com/office/drawing/2014/main" id="{685E876E-1F8E-461D-831E-55034B6C1F31}"/>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10" name="TextBox 8">
            <a:extLst>
              <a:ext uri="{FF2B5EF4-FFF2-40B4-BE49-F238E27FC236}">
                <a16:creationId xmlns:a16="http://schemas.microsoft.com/office/drawing/2014/main" id="{57369182-892D-474F-AD5F-E5DA0D49ABCE}"/>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chemeClr val="bg1"/>
                </a:solidFill>
                <a:latin typeface="Rubik Medium" panose="00000600000000000000" pitchFamily="2" charset="-79"/>
                <a:cs typeface="Rubik Medium" panose="00000600000000000000" pitchFamily="2" charset="-79"/>
              </a:rPr>
              <a:t>carers.org</a:t>
            </a:r>
          </a:p>
        </p:txBody>
      </p:sp>
      <p:sp>
        <p:nvSpPr>
          <p:cNvPr id="12" name="TextBox 11">
            <a:extLst>
              <a:ext uri="{FF2B5EF4-FFF2-40B4-BE49-F238E27FC236}">
                <a16:creationId xmlns:a16="http://schemas.microsoft.com/office/drawing/2014/main" id="{06EB2478-BFD1-4B6F-87B7-CD8D6D55CC2B}"/>
              </a:ext>
            </a:extLst>
          </p:cNvPr>
          <p:cNvSpPr txBox="1"/>
          <p:nvPr userDrawn="1"/>
        </p:nvSpPr>
        <p:spPr>
          <a:xfrm>
            <a:off x="423863" y="5642289"/>
            <a:ext cx="8746435" cy="646331"/>
          </a:xfrm>
          <a:prstGeom prst="rect">
            <a:avLst/>
          </a:prstGeom>
          <a:noFill/>
        </p:spPr>
        <p:txBody>
          <a:bodyPr wrap="square" rtlCol="0">
            <a:spAutoFit/>
          </a:bodyPr>
          <a:lstStyle/>
          <a:p>
            <a:r>
              <a:rPr lang="en-GB" sz="1200" dirty="0">
                <a:solidFill>
                  <a:schemeClr val="bg1"/>
                </a:solidFill>
                <a:latin typeface="Rubik" panose="00000500000000000000" pitchFamily="2" charset="-79"/>
                <a:cs typeface="Rubik" panose="00000500000000000000" pitchFamily="2" charset="-79"/>
              </a:rPr>
              <a:t>© Carers Trust. Carers Trust is a registered charity in England and Wales (1145181) and in Scotland (SC042870). Registered as a company limited by guarantee in England and Wales No. 7697170. Registered office: Carers Trust, 10 Regent Place, Rugby, CV21 2PN</a:t>
            </a:r>
          </a:p>
        </p:txBody>
      </p:sp>
      <p:sp>
        <p:nvSpPr>
          <p:cNvPr id="13" name="TextBox 6">
            <a:extLst>
              <a:ext uri="{FF2B5EF4-FFF2-40B4-BE49-F238E27FC236}">
                <a16:creationId xmlns:a16="http://schemas.microsoft.com/office/drawing/2014/main" id="{645DA595-BAC4-4389-BFCA-CE7F499C5C98}"/>
              </a:ext>
            </a:extLst>
          </p:cNvPr>
          <p:cNvSpPr txBox="1">
            <a:spLocks noChangeArrowheads="1"/>
          </p:cNvSpPr>
          <p:nvPr userDrawn="1"/>
        </p:nvSpPr>
        <p:spPr bwMode="auto">
          <a:xfrm>
            <a:off x="8556172" y="3212048"/>
            <a:ext cx="3346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CarersTrustScot</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4" name="Picture 13" descr="A picture containing drawing&#10;&#10;Description automatically generated">
            <a:extLst>
              <a:ext uri="{FF2B5EF4-FFF2-40B4-BE49-F238E27FC236}">
                <a16:creationId xmlns:a16="http://schemas.microsoft.com/office/drawing/2014/main" id="{88F70EFF-0BC8-4D79-AF75-8AB878D4B5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7556" y="3814915"/>
            <a:ext cx="541282" cy="541282"/>
          </a:xfrm>
          <a:prstGeom prst="rect">
            <a:avLst/>
          </a:prstGeom>
        </p:spPr>
      </p:pic>
      <p:sp>
        <p:nvSpPr>
          <p:cNvPr id="15" name="TextBox 6">
            <a:extLst>
              <a:ext uri="{FF2B5EF4-FFF2-40B4-BE49-F238E27FC236}">
                <a16:creationId xmlns:a16="http://schemas.microsoft.com/office/drawing/2014/main" id="{8FB9F190-87F4-4C3B-A049-84B9494BA849}"/>
              </a:ext>
            </a:extLst>
          </p:cNvPr>
          <p:cNvSpPr txBox="1">
            <a:spLocks noChangeArrowheads="1"/>
          </p:cNvSpPr>
          <p:nvPr userDrawn="1"/>
        </p:nvSpPr>
        <p:spPr bwMode="auto">
          <a:xfrm>
            <a:off x="8556172" y="3801902"/>
            <a:ext cx="2536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dirty="0">
                <a:solidFill>
                  <a:schemeClr val="bg1"/>
                </a:solidFill>
                <a:latin typeface="Rubik Medium" panose="00000600000000000000" pitchFamily="2" charset="-79"/>
                <a:cs typeface="Rubik Medium" panose="00000600000000000000" pitchFamily="2" charset="-79"/>
              </a:rPr>
              <a:t>@</a:t>
            </a:r>
            <a:r>
              <a:rPr lang="en-US" altLang="en-US" sz="2800" dirty="0" err="1">
                <a:solidFill>
                  <a:schemeClr val="bg1"/>
                </a:solidFill>
                <a:latin typeface="Rubik Medium" panose="00000600000000000000" pitchFamily="2" charset="-79"/>
                <a:cs typeface="Rubik Medium" panose="00000600000000000000" pitchFamily="2" charset="-79"/>
              </a:rPr>
              <a:t>carers</a:t>
            </a:r>
            <a:endParaRPr lang="en-GB" altLang="en-US" sz="2800" dirty="0">
              <a:solidFill>
                <a:schemeClr val="bg1"/>
              </a:solidFill>
              <a:latin typeface="Rubik Medium" panose="00000600000000000000" pitchFamily="2" charset="-79"/>
              <a:cs typeface="Rubik Medium" panose="00000600000000000000" pitchFamily="2" charset="-79"/>
            </a:endParaRPr>
          </a:p>
        </p:txBody>
      </p:sp>
      <p:pic>
        <p:nvPicPr>
          <p:cNvPr id="18" name="Picture 17" descr="A picture containing ax, bird&#10;&#10;Description automatically generated">
            <a:extLst>
              <a:ext uri="{FF2B5EF4-FFF2-40B4-BE49-F238E27FC236}">
                <a16:creationId xmlns:a16="http://schemas.microsoft.com/office/drawing/2014/main" id="{7197AFF7-629E-4CD9-9B8B-945931DFBF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1384" y="3078425"/>
            <a:ext cx="1828914" cy="802938"/>
          </a:xfrm>
          <a:prstGeom prst="rect">
            <a:avLst/>
          </a:prstGeom>
        </p:spPr>
      </p:pic>
      <p:sp>
        <p:nvSpPr>
          <p:cNvPr id="19" name="Title 18">
            <a:extLst>
              <a:ext uri="{FF2B5EF4-FFF2-40B4-BE49-F238E27FC236}">
                <a16:creationId xmlns:a16="http://schemas.microsoft.com/office/drawing/2014/main" id="{F7C3FABC-68A8-4C4E-B805-143D22B95293}"/>
              </a:ext>
            </a:extLst>
          </p:cNvPr>
          <p:cNvSpPr>
            <a:spLocks noGrp="1"/>
          </p:cNvSpPr>
          <p:nvPr>
            <p:ph type="title" hasCustomPrompt="1"/>
          </p:nvPr>
        </p:nvSpPr>
        <p:spPr>
          <a:xfrm>
            <a:off x="423863" y="2115585"/>
            <a:ext cx="3847691" cy="1096463"/>
          </a:xfrm>
          <a:prstGeom prst="rect">
            <a:avLst/>
          </a:prstGeom>
        </p:spPr>
        <p:txBody>
          <a:bodyPr/>
          <a:lstStyle>
            <a:lvl1pPr>
              <a:defRPr/>
            </a:lvl1pPr>
          </a:lstStyle>
          <a:p>
            <a:r>
              <a:rPr lang="en-GB" dirty="0"/>
              <a:t>Thank you</a:t>
            </a:r>
          </a:p>
        </p:txBody>
      </p:sp>
      <p:sp>
        <p:nvSpPr>
          <p:cNvPr id="21" name="Text Placeholder 20">
            <a:extLst>
              <a:ext uri="{FF2B5EF4-FFF2-40B4-BE49-F238E27FC236}">
                <a16:creationId xmlns:a16="http://schemas.microsoft.com/office/drawing/2014/main" id="{7D7D02DA-0C92-45A0-96E2-DC0EF2526504}"/>
              </a:ext>
            </a:extLst>
          </p:cNvPr>
          <p:cNvSpPr>
            <a:spLocks noGrp="1"/>
          </p:cNvSpPr>
          <p:nvPr>
            <p:ph type="body" sz="quarter" idx="10" hasCustomPrompt="1"/>
          </p:nvPr>
        </p:nvSpPr>
        <p:spPr>
          <a:xfrm>
            <a:off x="423863" y="3527425"/>
            <a:ext cx="5672137" cy="1657545"/>
          </a:xfrm>
          <a:prstGeom prst="rect">
            <a:avLst/>
          </a:prstGeom>
        </p:spPr>
        <p:txBody>
          <a:bodyPr/>
          <a:lstStyle>
            <a:lvl1pPr marL="0" indent="0">
              <a:buNone/>
              <a:defRPr>
                <a:solidFill>
                  <a:schemeClr val="bg1"/>
                </a:solidFill>
                <a:latin typeface="Rubik Medium" panose="00000600000000000000" pitchFamily="2" charset="-79"/>
                <a:cs typeface="Rubik Medium" panose="00000600000000000000" pitchFamily="2" charset="-79"/>
              </a:defRPr>
            </a:lvl1pPr>
          </a:lstStyle>
          <a:p>
            <a:pPr lvl="0"/>
            <a:r>
              <a:rPr lang="en-GB" dirty="0"/>
              <a:t>Contact details</a:t>
            </a:r>
          </a:p>
        </p:txBody>
      </p:sp>
      <p:pic>
        <p:nvPicPr>
          <p:cNvPr id="20" name="Picture 19" descr="A close up of a logo&#10;&#10;Description automatically generated">
            <a:extLst>
              <a:ext uri="{FF2B5EF4-FFF2-40B4-BE49-F238E27FC236}">
                <a16:creationId xmlns:a16="http://schemas.microsoft.com/office/drawing/2014/main" id="{3E39D764-3136-47BC-B0AD-1278D9CAE3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3318" y="339725"/>
            <a:ext cx="1947676" cy="1301499"/>
          </a:xfrm>
          <a:prstGeom prst="rect">
            <a:avLst/>
          </a:prstGeom>
        </p:spPr>
      </p:pic>
    </p:spTree>
    <p:extLst>
      <p:ext uri="{BB962C8B-B14F-4D97-AF65-F5344CB8AC3E}">
        <p14:creationId xmlns:p14="http://schemas.microsoft.com/office/powerpoint/2010/main" val="26320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9C50D43B-4763-4D67-841E-94B14C688BD3}"/>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8" name="TextBox 8">
            <a:extLst>
              <a:ext uri="{FF2B5EF4-FFF2-40B4-BE49-F238E27FC236}">
                <a16:creationId xmlns:a16="http://schemas.microsoft.com/office/drawing/2014/main" id="{928C7074-0573-46AE-81D8-F4E1D154900D}"/>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sp>
        <p:nvSpPr>
          <p:cNvPr id="11" name="Content Placeholder 10">
            <a:extLst>
              <a:ext uri="{FF2B5EF4-FFF2-40B4-BE49-F238E27FC236}">
                <a16:creationId xmlns:a16="http://schemas.microsoft.com/office/drawing/2014/main" id="{19D0350C-AF91-496A-BD1A-67B701AFA2BD}"/>
              </a:ext>
            </a:extLst>
          </p:cNvPr>
          <p:cNvSpPr>
            <a:spLocks noGrp="1"/>
          </p:cNvSpPr>
          <p:nvPr>
            <p:ph sz="quarter" idx="10" hasCustomPrompt="1"/>
          </p:nvPr>
        </p:nvSpPr>
        <p:spPr>
          <a:xfrm>
            <a:off x="796925" y="1907177"/>
            <a:ext cx="10475913" cy="3958046"/>
          </a:xfrm>
          <a:prstGeom prst="rect">
            <a:avLst/>
          </a:prstGeom>
        </p:spPr>
        <p:txBody>
          <a:bodyPr/>
          <a:lstStyle>
            <a:lvl1pPr marL="0" indent="0">
              <a:buNone/>
              <a:defRPr sz="2400">
                <a:solidFill>
                  <a:srgbClr val="152F4E"/>
                </a:solidFill>
                <a:latin typeface="Rubik Medium" panose="00000600000000000000" pitchFamily="2" charset="-79"/>
                <a:cs typeface="Rubik Medium" panose="00000600000000000000" pitchFamily="2" charset="-79"/>
              </a:defRPr>
            </a:lvl1pPr>
          </a:lstStyle>
          <a:p>
            <a:pPr lvl="0"/>
            <a:r>
              <a:rPr lang="en-GB" dirty="0"/>
              <a:t>Text</a:t>
            </a:r>
          </a:p>
        </p:txBody>
      </p:sp>
      <p:sp>
        <p:nvSpPr>
          <p:cNvPr id="12" name="Title 11">
            <a:extLst>
              <a:ext uri="{FF2B5EF4-FFF2-40B4-BE49-F238E27FC236}">
                <a16:creationId xmlns:a16="http://schemas.microsoft.com/office/drawing/2014/main" id="{33AA7516-969E-4B25-9014-25AFAC8AD0F3}"/>
              </a:ext>
            </a:extLst>
          </p:cNvPr>
          <p:cNvSpPr>
            <a:spLocks noGrp="1"/>
          </p:cNvSpPr>
          <p:nvPr>
            <p:ph type="title" hasCustomPrompt="1"/>
          </p:nvPr>
        </p:nvSpPr>
        <p:spPr>
          <a:xfrm>
            <a:off x="3958046" y="462008"/>
            <a:ext cx="7314792" cy="1009650"/>
          </a:xfrm>
          <a:prstGeom prst="rect">
            <a:avLst/>
          </a:prstGeom>
        </p:spPr>
        <p:txBody>
          <a:bodyPr/>
          <a:lstStyle>
            <a:lvl1pPr algn="r">
              <a:defRPr sz="3200">
                <a:solidFill>
                  <a:srgbClr val="152F4E"/>
                </a:solidFill>
              </a:defRPr>
            </a:lvl1pPr>
          </a:lstStyle>
          <a:p>
            <a:r>
              <a:rPr lang="en-US" dirty="0"/>
              <a:t>Slide title</a:t>
            </a:r>
            <a:endParaRPr lang="en-GB" dirty="0"/>
          </a:p>
        </p:txBody>
      </p:sp>
      <p:pic>
        <p:nvPicPr>
          <p:cNvPr id="3" name="Picture 2" descr="A picture containing plate&#10;&#10;Description automatically generated">
            <a:extLst>
              <a:ext uri="{FF2B5EF4-FFF2-40B4-BE49-F238E27FC236}">
                <a16:creationId xmlns:a16="http://schemas.microsoft.com/office/drawing/2014/main" id="{74862E10-2F37-45EC-B37E-FC22C24A6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38" y="317500"/>
            <a:ext cx="1944628" cy="1301499"/>
          </a:xfrm>
          <a:prstGeom prst="rect">
            <a:avLst/>
          </a:prstGeom>
        </p:spPr>
      </p:pic>
    </p:spTree>
    <p:extLst>
      <p:ext uri="{BB962C8B-B14F-4D97-AF65-F5344CB8AC3E}">
        <p14:creationId xmlns:p14="http://schemas.microsoft.com/office/powerpoint/2010/main" val="117138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13" name="TextBox 7">
            <a:extLst>
              <a:ext uri="{FF2B5EF4-FFF2-40B4-BE49-F238E27FC236}">
                <a16:creationId xmlns:a16="http://schemas.microsoft.com/office/drawing/2014/main" id="{68B6546C-5F49-41DE-8F12-CAD79B4D897A}"/>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14" name="TextBox 8">
            <a:extLst>
              <a:ext uri="{FF2B5EF4-FFF2-40B4-BE49-F238E27FC236}">
                <a16:creationId xmlns:a16="http://schemas.microsoft.com/office/drawing/2014/main" id="{79FB77EF-C149-4E69-85F3-EB781935F278}"/>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sp>
        <p:nvSpPr>
          <p:cNvPr id="16" name="Title 15">
            <a:extLst>
              <a:ext uri="{FF2B5EF4-FFF2-40B4-BE49-F238E27FC236}">
                <a16:creationId xmlns:a16="http://schemas.microsoft.com/office/drawing/2014/main" id="{DB5E6A69-8900-4055-8E3E-AF019CDC0DD0}"/>
              </a:ext>
            </a:extLst>
          </p:cNvPr>
          <p:cNvSpPr>
            <a:spLocks noGrp="1"/>
          </p:cNvSpPr>
          <p:nvPr>
            <p:ph type="title" hasCustomPrompt="1"/>
          </p:nvPr>
        </p:nvSpPr>
        <p:spPr>
          <a:xfrm>
            <a:off x="3892730" y="365126"/>
            <a:ext cx="7461069" cy="1009650"/>
          </a:xfrm>
          <a:prstGeom prst="rect">
            <a:avLst/>
          </a:prstGeom>
        </p:spPr>
        <p:txBody>
          <a:bodyPr/>
          <a:lstStyle>
            <a:lvl1pPr algn="r">
              <a:defRPr sz="3200">
                <a:solidFill>
                  <a:srgbClr val="152F4E"/>
                </a:solidFill>
              </a:defRPr>
            </a:lvl1pPr>
          </a:lstStyle>
          <a:p>
            <a:r>
              <a:rPr lang="en-US" dirty="0"/>
              <a:t>Slide title</a:t>
            </a:r>
            <a:endParaRPr lang="en-GB" dirty="0"/>
          </a:p>
        </p:txBody>
      </p:sp>
      <p:pic>
        <p:nvPicPr>
          <p:cNvPr id="6" name="Picture 5" descr="A picture containing plate&#10;&#10;Description automatically generated">
            <a:extLst>
              <a:ext uri="{FF2B5EF4-FFF2-40B4-BE49-F238E27FC236}">
                <a16:creationId xmlns:a16="http://schemas.microsoft.com/office/drawing/2014/main" id="{3B5F44BA-1F05-4889-B34B-405F9AF822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38" y="317500"/>
            <a:ext cx="1944628" cy="1301499"/>
          </a:xfrm>
          <a:prstGeom prst="rect">
            <a:avLst/>
          </a:prstGeom>
        </p:spPr>
      </p:pic>
    </p:spTree>
    <p:extLst>
      <p:ext uri="{BB962C8B-B14F-4D97-AF65-F5344CB8AC3E}">
        <p14:creationId xmlns:p14="http://schemas.microsoft.com/office/powerpoint/2010/main" val="184642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16A485B4-2CD3-494A-9D8C-ED374B2C4B8C}"/>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152F4E"/>
                </a:solidFill>
                <a:latin typeface="Rubik Medium" panose="00000600000000000000" pitchFamily="2" charset="-79"/>
                <a:cs typeface="Rubik Medium" panose="00000600000000000000" pitchFamily="2" charset="-79"/>
              </a:rPr>
              <a:t>© Carers Trust</a:t>
            </a:r>
          </a:p>
        </p:txBody>
      </p:sp>
      <p:sp>
        <p:nvSpPr>
          <p:cNvPr id="11" name="TextBox 8">
            <a:extLst>
              <a:ext uri="{FF2B5EF4-FFF2-40B4-BE49-F238E27FC236}">
                <a16:creationId xmlns:a16="http://schemas.microsoft.com/office/drawing/2014/main" id="{94040729-D914-417E-B5DB-6331F911D45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rgbClr val="152F4E"/>
                </a:solidFill>
                <a:latin typeface="Rubik Medium" panose="00000600000000000000" pitchFamily="2" charset="-79"/>
                <a:cs typeface="Rubik Medium" panose="00000600000000000000" pitchFamily="2" charset="-79"/>
              </a:rPr>
              <a:t>carers.org</a:t>
            </a:r>
          </a:p>
        </p:txBody>
      </p:sp>
      <p:pic>
        <p:nvPicPr>
          <p:cNvPr id="5" name="Picture 4" descr="A picture containing plate&#10;&#10;Description automatically generated">
            <a:extLst>
              <a:ext uri="{FF2B5EF4-FFF2-40B4-BE49-F238E27FC236}">
                <a16:creationId xmlns:a16="http://schemas.microsoft.com/office/drawing/2014/main" id="{0F85C50A-E8F6-450D-A2F8-2ADCFFB81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638" y="317500"/>
            <a:ext cx="1944628" cy="1301499"/>
          </a:xfrm>
          <a:prstGeom prst="rect">
            <a:avLst/>
          </a:prstGeom>
        </p:spPr>
      </p:pic>
    </p:spTree>
    <p:extLst>
      <p:ext uri="{BB962C8B-B14F-4D97-AF65-F5344CB8AC3E}">
        <p14:creationId xmlns:p14="http://schemas.microsoft.com/office/powerpoint/2010/main" val="351533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TextBox 7">
            <a:extLst>
              <a:ext uri="{FF2B5EF4-FFF2-40B4-BE49-F238E27FC236}">
                <a16:creationId xmlns:a16="http://schemas.microsoft.com/office/drawing/2014/main" id="{B0843F12-6D4A-491A-BFF7-68604D0B9F67}"/>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36" name="TextBox 8">
            <a:extLst>
              <a:ext uri="{FF2B5EF4-FFF2-40B4-BE49-F238E27FC236}">
                <a16:creationId xmlns:a16="http://schemas.microsoft.com/office/drawing/2014/main" id="{DE387A22-F03E-4848-8F60-892FC54C1424}"/>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
        <p:nvSpPr>
          <p:cNvPr id="69" name="TextBox 7">
            <a:extLst>
              <a:ext uri="{FF2B5EF4-FFF2-40B4-BE49-F238E27FC236}">
                <a16:creationId xmlns:a16="http://schemas.microsoft.com/office/drawing/2014/main" id="{34CC7FAF-CE6E-437C-A0B8-BBF9E31A7B44}"/>
              </a:ext>
            </a:extLst>
          </p:cNvPr>
          <p:cNvSpPr txBox="1">
            <a:spLocks noChangeArrowheads="1"/>
          </p:cNvSpPr>
          <p:nvPr userDrawn="1"/>
        </p:nvSpPr>
        <p:spPr bwMode="auto">
          <a:xfrm>
            <a:off x="423863"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chemeClr val="bg1"/>
                </a:solidFill>
                <a:latin typeface="Rubik Medium" panose="00000600000000000000" pitchFamily="2" charset="-79"/>
                <a:cs typeface="Rubik Medium" panose="00000600000000000000" pitchFamily="2" charset="-79"/>
              </a:rPr>
              <a:t>© Carers Trust</a:t>
            </a:r>
          </a:p>
        </p:txBody>
      </p:sp>
      <p:sp>
        <p:nvSpPr>
          <p:cNvPr id="70" name="TextBox 8">
            <a:extLst>
              <a:ext uri="{FF2B5EF4-FFF2-40B4-BE49-F238E27FC236}">
                <a16:creationId xmlns:a16="http://schemas.microsoft.com/office/drawing/2014/main" id="{5488161E-C4B8-4732-A189-1828A4159B3C}"/>
              </a:ext>
            </a:extLst>
          </p:cNvPr>
          <p:cNvSpPr txBox="1">
            <a:spLocks noChangeArrowheads="1"/>
          </p:cNvSpPr>
          <p:nvPr userDrawn="1"/>
        </p:nvSpPr>
        <p:spPr bwMode="auto">
          <a:xfrm>
            <a:off x="4979988" y="6318250"/>
            <a:ext cx="699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dirty="0">
                <a:solidFill>
                  <a:schemeClr val="bg1"/>
                </a:solidFill>
                <a:latin typeface="Rubik Medium" panose="00000600000000000000" pitchFamily="2" charset="-79"/>
                <a:cs typeface="Rubik Medium" panose="00000600000000000000" pitchFamily="2" charset="-79"/>
              </a:rPr>
              <a:t>carers.org</a:t>
            </a:r>
          </a:p>
        </p:txBody>
      </p:sp>
    </p:spTree>
    <p:extLst>
      <p:ext uri="{BB962C8B-B14F-4D97-AF65-F5344CB8AC3E}">
        <p14:creationId xmlns:p14="http://schemas.microsoft.com/office/powerpoint/2010/main" val="382345673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84" r:id="rId3"/>
    <p:sldLayoutId id="2147483656" r:id="rId4"/>
    <p:sldLayoutId id="2147483650" r:id="rId5"/>
    <p:sldLayoutId id="2147483657" r:id="rId6"/>
    <p:sldLayoutId id="2147483651" r:id="rId7"/>
    <p:sldLayoutId id="2147483652" r:id="rId8"/>
    <p:sldLayoutId id="2147483653" r:id="rId9"/>
    <p:sldLayoutId id="2147483654" r:id="rId10"/>
    <p:sldLayoutId id="2147483658" r:id="rId11"/>
    <p:sldLayoutId id="2147483659" r:id="rId12"/>
  </p:sldLayoutIdLst>
  <p:txStyles>
    <p:titleStyle>
      <a:lvl1pPr algn="l" defTabSz="914400" rtl="0" eaLnBrk="1" latinLnBrk="0" hangingPunct="1">
        <a:lnSpc>
          <a:spcPct val="90000"/>
        </a:lnSpc>
        <a:spcBef>
          <a:spcPct val="0"/>
        </a:spcBef>
        <a:buNone/>
        <a:defRPr sz="5400" kern="1200">
          <a:solidFill>
            <a:schemeClr val="bg1"/>
          </a:solidFill>
          <a:latin typeface="Rubik Medium" panose="00000600000000000000" pitchFamily="2" charset="-79"/>
          <a:ea typeface="+mj-ea"/>
          <a:cs typeface="Rubik Medium" panose="00000600000000000000"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youngcarersinschools.com/young-carers-challenge-Scotland/"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163466&amp;picture=trophy"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179428/clipboard-by-hellocatfood-179428"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document-certificate-charter-paper-157987/"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pngall.com/orange-flag-png/"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jigsaw-puzzle-game-match-puzzle-1297102/"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A299543-0417-4299-0FEE-A3EB1477A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42" y="1840511"/>
            <a:ext cx="4315146" cy="3141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553E2C-EBED-3953-2DFE-461D41361D05}"/>
              </a:ext>
            </a:extLst>
          </p:cNvPr>
          <p:cNvPicPr>
            <a:picLocks noChangeAspect="1"/>
          </p:cNvPicPr>
          <p:nvPr/>
        </p:nvPicPr>
        <p:blipFill>
          <a:blip r:embed="rId3"/>
          <a:stretch>
            <a:fillRect/>
          </a:stretch>
        </p:blipFill>
        <p:spPr>
          <a:xfrm>
            <a:off x="5870613" y="1805170"/>
            <a:ext cx="4763140" cy="3176978"/>
          </a:xfrm>
          <a:prstGeom prst="rect">
            <a:avLst/>
          </a:prstGeom>
        </p:spPr>
      </p:pic>
      <p:sp>
        <p:nvSpPr>
          <p:cNvPr id="9" name="TextBox 8">
            <a:extLst>
              <a:ext uri="{FF2B5EF4-FFF2-40B4-BE49-F238E27FC236}">
                <a16:creationId xmlns:a16="http://schemas.microsoft.com/office/drawing/2014/main" id="{F9B5EE87-E173-4B5E-B48C-ABF8985ABC39}"/>
              </a:ext>
            </a:extLst>
          </p:cNvPr>
          <p:cNvSpPr txBox="1"/>
          <p:nvPr/>
        </p:nvSpPr>
        <p:spPr>
          <a:xfrm>
            <a:off x="486310" y="5229547"/>
            <a:ext cx="11219380" cy="830997"/>
          </a:xfrm>
          <a:prstGeom prst="rect">
            <a:avLst/>
          </a:prstGeom>
          <a:noFill/>
        </p:spPr>
        <p:txBody>
          <a:bodyPr wrap="square" rtlCol="0">
            <a:spAutoFit/>
          </a:bodyPr>
          <a:lstStyle/>
          <a:p>
            <a:pPr algn="ctr"/>
            <a:r>
              <a:rPr lang="en-GB" sz="4800" b="1" dirty="0">
                <a:solidFill>
                  <a:schemeClr val="bg1"/>
                </a:solidFill>
              </a:rPr>
              <a:t>Young Carers in Schools Challenge</a:t>
            </a:r>
          </a:p>
        </p:txBody>
      </p:sp>
    </p:spTree>
    <p:extLst>
      <p:ext uri="{BB962C8B-B14F-4D97-AF65-F5344CB8AC3E}">
        <p14:creationId xmlns:p14="http://schemas.microsoft.com/office/powerpoint/2010/main" val="325017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E1D4-C0C3-E4A3-F18A-C29C15E95139}"/>
              </a:ext>
            </a:extLst>
          </p:cNvPr>
          <p:cNvSpPr>
            <a:spLocks noGrp="1"/>
          </p:cNvSpPr>
          <p:nvPr>
            <p:ph type="title"/>
          </p:nvPr>
        </p:nvSpPr>
        <p:spPr/>
        <p:txBody>
          <a:bodyPr/>
          <a:lstStyle/>
          <a:p>
            <a:r>
              <a:rPr lang="en-US" sz="3200" b="1" i="0" dirty="0">
                <a:solidFill>
                  <a:srgbClr val="F39400"/>
                </a:solidFill>
                <a:effectLst/>
                <a:latin typeface="Rubik" panose="00000500000000000000" pitchFamily="2" charset="-79"/>
                <a:cs typeface="Rubik" panose="00000500000000000000" pitchFamily="2" charset="-79"/>
              </a:rPr>
              <a:t>Sign up here…</a:t>
            </a:r>
            <a:endParaRPr lang="en-GB" dirty="0"/>
          </a:p>
        </p:txBody>
      </p:sp>
      <p:sp>
        <p:nvSpPr>
          <p:cNvPr id="4" name="TextBox 3">
            <a:extLst>
              <a:ext uri="{FF2B5EF4-FFF2-40B4-BE49-F238E27FC236}">
                <a16:creationId xmlns:a16="http://schemas.microsoft.com/office/drawing/2014/main" id="{BFBE9F7F-F002-9C6B-7E4A-A3F19C03F115}"/>
              </a:ext>
            </a:extLst>
          </p:cNvPr>
          <p:cNvSpPr txBox="1"/>
          <p:nvPr/>
        </p:nvSpPr>
        <p:spPr>
          <a:xfrm>
            <a:off x="688368" y="2433897"/>
            <a:ext cx="10551559" cy="1754326"/>
          </a:xfrm>
          <a:prstGeom prst="rect">
            <a:avLst/>
          </a:prstGeom>
          <a:noFill/>
        </p:spPr>
        <p:txBody>
          <a:bodyPr wrap="square">
            <a:spAutoFit/>
          </a:bodyPr>
          <a:lstStyle/>
          <a:p>
            <a:pPr algn="ctr"/>
            <a:r>
              <a:rPr lang="en-US" sz="5400" dirty="0">
                <a:hlinkClick r:id="rId2"/>
              </a:rPr>
              <a:t>Young Carers Challenge Scotland – Young Carers in Schools</a:t>
            </a:r>
            <a:endParaRPr lang="en-GB" sz="5400" dirty="0"/>
          </a:p>
        </p:txBody>
      </p:sp>
    </p:spTree>
    <p:extLst>
      <p:ext uri="{BB962C8B-B14F-4D97-AF65-F5344CB8AC3E}">
        <p14:creationId xmlns:p14="http://schemas.microsoft.com/office/powerpoint/2010/main" val="339932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B5C2-A9D3-471F-96DB-E31CBA990362}"/>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37705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04DC-F4A7-4C82-ADF3-A5011F943C3F}"/>
              </a:ext>
            </a:extLst>
          </p:cNvPr>
          <p:cNvSpPr>
            <a:spLocks noGrp="1"/>
          </p:cNvSpPr>
          <p:nvPr>
            <p:ph type="title"/>
          </p:nvPr>
        </p:nvSpPr>
        <p:spPr>
          <a:xfrm>
            <a:off x="2558266" y="365126"/>
            <a:ext cx="8795534" cy="1009650"/>
          </a:xfrm>
        </p:spPr>
        <p:txBody>
          <a:bodyPr/>
          <a:lstStyle/>
          <a:p>
            <a:r>
              <a:rPr lang="en-US" sz="3600" b="1" i="0" dirty="0">
                <a:solidFill>
                  <a:srgbClr val="F39400"/>
                </a:solidFill>
                <a:effectLst/>
                <a:latin typeface="Rubik" panose="00000500000000000000" pitchFamily="2" charset="-79"/>
                <a:cs typeface="Rubik" panose="00000500000000000000" pitchFamily="2" charset="-79"/>
              </a:rPr>
              <a:t>Why is it important that schools participate?</a:t>
            </a:r>
            <a:endParaRPr lang="en-GB" sz="3600" dirty="0"/>
          </a:p>
        </p:txBody>
      </p:sp>
      <p:sp>
        <p:nvSpPr>
          <p:cNvPr id="4" name="TextBox 3">
            <a:extLst>
              <a:ext uri="{FF2B5EF4-FFF2-40B4-BE49-F238E27FC236}">
                <a16:creationId xmlns:a16="http://schemas.microsoft.com/office/drawing/2014/main" id="{2D978CC3-D822-F3A0-6446-C77246D88485}"/>
              </a:ext>
            </a:extLst>
          </p:cNvPr>
          <p:cNvSpPr txBox="1"/>
          <p:nvPr/>
        </p:nvSpPr>
        <p:spPr>
          <a:xfrm>
            <a:off x="523982" y="2378020"/>
            <a:ext cx="10993348" cy="3539430"/>
          </a:xfrm>
          <a:prstGeom prst="rect">
            <a:avLst/>
          </a:prstGeom>
          <a:noFill/>
        </p:spPr>
        <p:txBody>
          <a:bodyPr wrap="square">
            <a:spAutoFit/>
          </a:bodyPr>
          <a:lstStyle/>
          <a:p>
            <a:pPr marL="571500" indent="-571500">
              <a:buFont typeface="Wingdings" panose="05000000000000000000" pitchFamily="2" charset="2"/>
              <a:buChar char="Ø"/>
            </a:pPr>
            <a:r>
              <a:rPr lang="en-US" sz="2800" b="0" i="0" dirty="0">
                <a:solidFill>
                  <a:srgbClr val="153340"/>
                </a:solidFill>
                <a:effectLst/>
                <a:latin typeface="Arial" panose="020B0604020202020204" pitchFamily="34" charset="0"/>
              </a:rPr>
              <a:t>The Scottish Government </a:t>
            </a:r>
            <a:r>
              <a:rPr lang="en-US" sz="2800" b="0" i="0" dirty="0" err="1">
                <a:solidFill>
                  <a:srgbClr val="153340"/>
                </a:solidFill>
                <a:effectLst/>
                <a:latin typeface="Arial" panose="020B0604020202020204" pitchFamily="34" charset="0"/>
              </a:rPr>
              <a:t>recognise</a:t>
            </a:r>
            <a:r>
              <a:rPr lang="en-US" sz="2800" b="0" i="0" dirty="0">
                <a:solidFill>
                  <a:srgbClr val="153340"/>
                </a:solidFill>
                <a:effectLst/>
                <a:latin typeface="Arial" panose="020B0604020202020204" pitchFamily="34" charset="0"/>
              </a:rPr>
              <a:t> that there are at least </a:t>
            </a:r>
            <a:r>
              <a:rPr lang="en-US" sz="2800" b="1" i="0" dirty="0">
                <a:solidFill>
                  <a:srgbClr val="153340"/>
                </a:solidFill>
                <a:effectLst/>
                <a:latin typeface="Arial" panose="020B0604020202020204" pitchFamily="34" charset="0"/>
              </a:rPr>
              <a:t>30,000</a:t>
            </a:r>
            <a:r>
              <a:rPr lang="en-US" sz="2800" b="0" i="0" dirty="0">
                <a:solidFill>
                  <a:srgbClr val="153340"/>
                </a:solidFill>
                <a:effectLst/>
                <a:latin typeface="Arial" panose="020B0604020202020204" pitchFamily="34" charset="0"/>
              </a:rPr>
              <a:t> young carers in Scotland, however the number of young carers recorded in schools across Scotland is just over </a:t>
            </a:r>
            <a:r>
              <a:rPr lang="en-US" sz="2800" b="1" i="0" dirty="0">
                <a:solidFill>
                  <a:srgbClr val="153340"/>
                </a:solidFill>
                <a:effectLst/>
                <a:latin typeface="Arial" panose="020B0604020202020204" pitchFamily="34" charset="0"/>
              </a:rPr>
              <a:t>5000</a:t>
            </a:r>
            <a:r>
              <a:rPr lang="en-US" sz="2800" b="0" i="0" dirty="0">
                <a:solidFill>
                  <a:srgbClr val="153340"/>
                </a:solidFill>
                <a:effectLst/>
                <a:latin typeface="Arial" panose="020B0604020202020204" pitchFamily="34" charset="0"/>
              </a:rPr>
              <a:t>. </a:t>
            </a:r>
          </a:p>
          <a:p>
            <a:endParaRPr lang="en-US" sz="2800" b="0" i="0" dirty="0">
              <a:solidFill>
                <a:srgbClr val="153340"/>
              </a:solidFill>
              <a:effectLst/>
              <a:latin typeface="Arial" panose="020B0604020202020204" pitchFamily="34" charset="0"/>
            </a:endParaRPr>
          </a:p>
          <a:p>
            <a:pPr marL="571500" indent="-571500">
              <a:buFont typeface="Wingdings" panose="05000000000000000000" pitchFamily="2" charset="2"/>
              <a:buChar char="Ø"/>
            </a:pPr>
            <a:r>
              <a:rPr lang="en-US" sz="2800" b="0" i="0" dirty="0">
                <a:solidFill>
                  <a:srgbClr val="153340"/>
                </a:solidFill>
                <a:effectLst/>
                <a:latin typeface="Arial" panose="020B0604020202020204" pitchFamily="34" charset="0"/>
              </a:rPr>
              <a:t>Research carried out by Carers Trust and local young carers services show that </a:t>
            </a:r>
            <a:r>
              <a:rPr lang="en-US" sz="2800" b="1" i="0" dirty="0">
                <a:solidFill>
                  <a:srgbClr val="153340"/>
                </a:solidFill>
                <a:effectLst/>
                <a:latin typeface="Arial" panose="020B0604020202020204" pitchFamily="34" charset="0"/>
              </a:rPr>
              <a:t>1</a:t>
            </a:r>
            <a:r>
              <a:rPr lang="en-US" sz="2800" b="0" i="0" dirty="0">
                <a:solidFill>
                  <a:srgbClr val="153340"/>
                </a:solidFill>
                <a:effectLst/>
                <a:latin typeface="Arial" panose="020B0604020202020204" pitchFamily="34" charset="0"/>
              </a:rPr>
              <a:t> in </a:t>
            </a:r>
            <a:r>
              <a:rPr lang="en-US" sz="2800" b="1" i="0" dirty="0">
                <a:solidFill>
                  <a:srgbClr val="153340"/>
                </a:solidFill>
                <a:effectLst/>
                <a:latin typeface="Arial" panose="020B0604020202020204" pitchFamily="34" charset="0"/>
              </a:rPr>
              <a:t>5</a:t>
            </a:r>
            <a:r>
              <a:rPr lang="en-US" sz="2800" b="0" i="0" dirty="0">
                <a:solidFill>
                  <a:srgbClr val="153340"/>
                </a:solidFill>
                <a:effectLst/>
                <a:latin typeface="Arial" panose="020B0604020202020204" pitchFamily="34" charset="0"/>
              </a:rPr>
              <a:t> children in a class has caring responsibilities.</a:t>
            </a:r>
            <a:endParaRPr lang="en-GB" sz="2800" dirty="0"/>
          </a:p>
        </p:txBody>
      </p:sp>
    </p:spTree>
    <p:extLst>
      <p:ext uri="{BB962C8B-B14F-4D97-AF65-F5344CB8AC3E}">
        <p14:creationId xmlns:p14="http://schemas.microsoft.com/office/powerpoint/2010/main" val="78448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04DC-F4A7-4C82-ADF3-A5011F943C3F}"/>
              </a:ext>
            </a:extLst>
          </p:cNvPr>
          <p:cNvSpPr>
            <a:spLocks noGrp="1"/>
          </p:cNvSpPr>
          <p:nvPr>
            <p:ph type="title"/>
          </p:nvPr>
        </p:nvSpPr>
        <p:spPr>
          <a:xfrm>
            <a:off x="2558266" y="365126"/>
            <a:ext cx="8795534" cy="1009650"/>
          </a:xfrm>
        </p:spPr>
        <p:txBody>
          <a:bodyPr/>
          <a:lstStyle/>
          <a:p>
            <a:r>
              <a:rPr lang="en-US" sz="3600" b="1" i="0" dirty="0">
                <a:solidFill>
                  <a:srgbClr val="F39400"/>
                </a:solidFill>
                <a:effectLst/>
                <a:latin typeface="Rubik" panose="00000500000000000000" pitchFamily="2" charset="-79"/>
                <a:cs typeface="Rubik" panose="00000500000000000000" pitchFamily="2" charset="-79"/>
              </a:rPr>
              <a:t>Why is it important that schools participate?</a:t>
            </a:r>
            <a:endParaRPr lang="en-GB" sz="3600" dirty="0"/>
          </a:p>
        </p:txBody>
      </p:sp>
      <p:sp>
        <p:nvSpPr>
          <p:cNvPr id="4" name="TextBox 3">
            <a:extLst>
              <a:ext uri="{FF2B5EF4-FFF2-40B4-BE49-F238E27FC236}">
                <a16:creationId xmlns:a16="http://schemas.microsoft.com/office/drawing/2014/main" id="{2D978CC3-D822-F3A0-6446-C77246D88485}"/>
              </a:ext>
            </a:extLst>
          </p:cNvPr>
          <p:cNvSpPr txBox="1"/>
          <p:nvPr/>
        </p:nvSpPr>
        <p:spPr>
          <a:xfrm>
            <a:off x="523982" y="1905409"/>
            <a:ext cx="10993348" cy="4955203"/>
          </a:xfrm>
          <a:prstGeom prst="rect">
            <a:avLst/>
          </a:prstGeom>
          <a:noFill/>
        </p:spPr>
        <p:txBody>
          <a:bodyPr wrap="square">
            <a:spAutoFit/>
          </a:bodyPr>
          <a:lstStyle/>
          <a:p>
            <a:pPr marL="457200" indent="-457200" algn="l" fontAlgn="base">
              <a:buFont typeface="Wingdings" panose="05000000000000000000" pitchFamily="2" charset="2"/>
              <a:buChar char="Ø"/>
            </a:pPr>
            <a:r>
              <a:rPr lang="en-US" sz="2600" b="0" i="0" dirty="0">
                <a:solidFill>
                  <a:srgbClr val="153340"/>
                </a:solidFill>
                <a:effectLst/>
                <a:latin typeface="Arial" panose="020B0604020202020204" pitchFamily="34" charset="0"/>
              </a:rPr>
              <a:t>Young carers regularly tell us that one of their top priorities is better recognition and support for young carers in school, and that support available shouldn’t depend on where young carers live or what school they attend. We could not agree more – we believe in a society where every young carer feels </a:t>
            </a:r>
            <a:r>
              <a:rPr lang="en-US" sz="2600" b="0" i="0" dirty="0" err="1">
                <a:solidFill>
                  <a:srgbClr val="153340"/>
                </a:solidFill>
                <a:effectLst/>
                <a:latin typeface="Arial" panose="020B0604020202020204" pitchFamily="34" charset="0"/>
              </a:rPr>
              <a:t>recognised</a:t>
            </a:r>
            <a:r>
              <a:rPr lang="en-US" sz="2600" b="0" i="0" dirty="0">
                <a:solidFill>
                  <a:srgbClr val="153340"/>
                </a:solidFill>
                <a:effectLst/>
                <a:latin typeface="Arial" panose="020B0604020202020204" pitchFamily="34" charset="0"/>
              </a:rPr>
              <a:t> and supported in school.</a:t>
            </a:r>
          </a:p>
          <a:p>
            <a:pPr algn="l" fontAlgn="base"/>
            <a:endParaRPr lang="en-US" sz="2600" b="0" i="0" dirty="0">
              <a:solidFill>
                <a:srgbClr val="153340"/>
              </a:solidFill>
              <a:effectLst/>
              <a:latin typeface="Arial" panose="020B0604020202020204" pitchFamily="34" charset="0"/>
            </a:endParaRPr>
          </a:p>
          <a:p>
            <a:pPr marL="457200" indent="-457200" fontAlgn="base">
              <a:buFont typeface="Wingdings" panose="05000000000000000000" pitchFamily="2" charset="2"/>
              <a:buChar char="Ø"/>
            </a:pPr>
            <a:r>
              <a:rPr lang="en-US" sz="2600" b="0" i="0" dirty="0">
                <a:solidFill>
                  <a:srgbClr val="153340"/>
                </a:solidFill>
                <a:effectLst/>
                <a:latin typeface="Arial" panose="020B0604020202020204" pitchFamily="34" charset="0"/>
              </a:rPr>
              <a:t>For this reason, and because of the ever-increasing evidence about the impact caring responsibilities can have on attendance and attainment, Carers Trust and members of the Scottish Young Carers Services Alliance are launching a Young Carers Challenge </a:t>
            </a:r>
            <a:r>
              <a:rPr lang="en-US" sz="2600" dirty="0">
                <a:solidFill>
                  <a:srgbClr val="153340"/>
                </a:solidFill>
                <a:latin typeface="Arial" panose="020B0604020202020204" pitchFamily="34" charset="0"/>
              </a:rPr>
              <a:t>in </a:t>
            </a:r>
            <a:r>
              <a:rPr lang="en-US" sz="2600" b="0" i="0" dirty="0">
                <a:solidFill>
                  <a:srgbClr val="153340"/>
                </a:solidFill>
                <a:effectLst/>
                <a:latin typeface="Arial" panose="020B0604020202020204" pitchFamily="34" charset="0"/>
              </a:rPr>
              <a:t>Schools.</a:t>
            </a:r>
          </a:p>
          <a:p>
            <a:pPr marL="457200" indent="-457200" algn="l" fontAlgn="base">
              <a:buFont typeface="Wingdings" panose="05000000000000000000" pitchFamily="2" charset="2"/>
              <a:buChar char="Ø"/>
            </a:pPr>
            <a:endParaRPr lang="en-US" sz="2800" b="0" i="0" dirty="0">
              <a:solidFill>
                <a:srgbClr val="153340"/>
              </a:solidFill>
              <a:effectLst/>
              <a:latin typeface="Arial" panose="020B0604020202020204" pitchFamily="34" charset="0"/>
            </a:endParaRPr>
          </a:p>
          <a:p>
            <a:endParaRPr lang="en-US" sz="2800" b="0" i="0" dirty="0">
              <a:solidFill>
                <a:srgbClr val="153340"/>
              </a:solidFill>
              <a:effectLst/>
              <a:latin typeface="Arial" panose="020B0604020202020204" pitchFamily="34" charset="0"/>
            </a:endParaRPr>
          </a:p>
        </p:txBody>
      </p:sp>
    </p:spTree>
    <p:extLst>
      <p:ext uri="{BB962C8B-B14F-4D97-AF65-F5344CB8AC3E}">
        <p14:creationId xmlns:p14="http://schemas.microsoft.com/office/powerpoint/2010/main" val="16522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0AAA3-5B1B-45E4-A327-0956807676F1}"/>
              </a:ext>
            </a:extLst>
          </p:cNvPr>
          <p:cNvSpPr>
            <a:spLocks noGrp="1"/>
          </p:cNvSpPr>
          <p:nvPr>
            <p:ph sz="quarter" idx="10"/>
          </p:nvPr>
        </p:nvSpPr>
        <p:spPr>
          <a:xfrm>
            <a:off x="513707" y="1927725"/>
            <a:ext cx="5704245" cy="3958046"/>
          </a:xfrm>
        </p:spPr>
        <p:txBody>
          <a:bodyPr/>
          <a:lstStyle/>
          <a:p>
            <a:r>
              <a:rPr lang="en-US" sz="3600" b="0" i="0" dirty="0">
                <a:solidFill>
                  <a:srgbClr val="153340"/>
                </a:solidFill>
                <a:effectLst/>
                <a:latin typeface="Arial" panose="020B0604020202020204" pitchFamily="34" charset="0"/>
              </a:rPr>
              <a:t>Have a </a:t>
            </a:r>
            <a:r>
              <a:rPr lang="en-US" sz="3600" b="1" i="0" dirty="0">
                <a:solidFill>
                  <a:srgbClr val="153340"/>
                </a:solidFill>
                <a:effectLst/>
                <a:latin typeface="Arial" panose="020B0604020202020204" pitchFamily="34" charset="0"/>
              </a:rPr>
              <a:t>Young Carers Champion</a:t>
            </a:r>
            <a:r>
              <a:rPr lang="en-US" sz="3600" b="0" i="0" dirty="0">
                <a:solidFill>
                  <a:srgbClr val="153340"/>
                </a:solidFill>
                <a:effectLst/>
                <a:latin typeface="Arial" panose="020B0604020202020204" pitchFamily="34" charset="0"/>
              </a:rPr>
              <a:t> in school so that every young carer has a trusted adult in school they can go to if things are difficult, or they need more support.</a:t>
            </a:r>
            <a:endParaRPr lang="en-GB" sz="3600" dirty="0"/>
          </a:p>
        </p:txBody>
      </p:sp>
      <p:sp>
        <p:nvSpPr>
          <p:cNvPr id="3" name="Title 2">
            <a:extLst>
              <a:ext uri="{FF2B5EF4-FFF2-40B4-BE49-F238E27FC236}">
                <a16:creationId xmlns:a16="http://schemas.microsoft.com/office/drawing/2014/main" id="{D1467961-43DF-49F5-8165-05AC4253C996}"/>
              </a:ext>
            </a:extLst>
          </p:cNvPr>
          <p:cNvSpPr>
            <a:spLocks noGrp="1"/>
          </p:cNvSpPr>
          <p:nvPr>
            <p:ph type="title"/>
          </p:nvPr>
        </p:nvSpPr>
        <p:spPr>
          <a:xfrm>
            <a:off x="2599362" y="462008"/>
            <a:ext cx="8673476" cy="1009650"/>
          </a:xfrm>
        </p:spPr>
        <p:txBody>
          <a:bodyPr/>
          <a:lstStyle/>
          <a:p>
            <a:r>
              <a:rPr lang="en-US" sz="3600" b="1" i="0" dirty="0">
                <a:solidFill>
                  <a:srgbClr val="F39400"/>
                </a:solidFill>
                <a:effectLst/>
                <a:latin typeface="Rubik" panose="00000500000000000000" pitchFamily="2" charset="-79"/>
                <a:cs typeface="Rubik" panose="00000500000000000000" pitchFamily="2" charset="-79"/>
              </a:rPr>
              <a:t>Our Challenge is that every school in Scotland will …</a:t>
            </a:r>
            <a:br>
              <a:rPr lang="en-US" sz="3600" b="1" i="0" dirty="0">
                <a:solidFill>
                  <a:srgbClr val="F39400"/>
                </a:solidFill>
                <a:effectLst/>
                <a:latin typeface="Rubik" panose="00000500000000000000" pitchFamily="2" charset="-79"/>
                <a:cs typeface="Rubik" panose="00000500000000000000" pitchFamily="2" charset="-79"/>
              </a:rPr>
            </a:br>
            <a:endParaRPr lang="en-GB" sz="3600" dirty="0"/>
          </a:p>
        </p:txBody>
      </p:sp>
      <p:pic>
        <p:nvPicPr>
          <p:cNvPr id="7" name="Picture 6" descr="A gold trophy with confetti&#10;&#10;Description automatically generated">
            <a:extLst>
              <a:ext uri="{FF2B5EF4-FFF2-40B4-BE49-F238E27FC236}">
                <a16:creationId xmlns:a16="http://schemas.microsoft.com/office/drawing/2014/main" id="{3495017D-A451-79C9-2508-28FD59260D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11766" y="1742790"/>
            <a:ext cx="4461072" cy="3929729"/>
          </a:xfrm>
          <a:prstGeom prst="rect">
            <a:avLst/>
          </a:prstGeom>
        </p:spPr>
      </p:pic>
    </p:spTree>
    <p:extLst>
      <p:ext uri="{BB962C8B-B14F-4D97-AF65-F5344CB8AC3E}">
        <p14:creationId xmlns:p14="http://schemas.microsoft.com/office/powerpoint/2010/main" val="3453330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04DC-F4A7-4C82-ADF3-A5011F943C3F}"/>
              </a:ext>
            </a:extLst>
          </p:cNvPr>
          <p:cNvSpPr>
            <a:spLocks noGrp="1"/>
          </p:cNvSpPr>
          <p:nvPr>
            <p:ph type="title"/>
          </p:nvPr>
        </p:nvSpPr>
        <p:spPr>
          <a:xfrm>
            <a:off x="2558266" y="365126"/>
            <a:ext cx="8795534" cy="1009650"/>
          </a:xfrm>
        </p:spPr>
        <p:txBody>
          <a:bodyPr/>
          <a:lstStyle/>
          <a:p>
            <a:r>
              <a:rPr lang="en-US" sz="3600" b="1" i="0" dirty="0">
                <a:solidFill>
                  <a:srgbClr val="F39400"/>
                </a:solidFill>
                <a:effectLst/>
                <a:latin typeface="Rubik" panose="00000500000000000000" pitchFamily="2" charset="-79"/>
                <a:cs typeface="Rubik" panose="00000500000000000000" pitchFamily="2" charset="-79"/>
              </a:rPr>
              <a:t>Our Challenge is that every school in Scotland will …</a:t>
            </a:r>
            <a:br>
              <a:rPr lang="en-US" sz="3600" b="1" i="0" dirty="0">
                <a:solidFill>
                  <a:srgbClr val="F39400"/>
                </a:solidFill>
                <a:effectLst/>
                <a:latin typeface="Rubik" panose="00000500000000000000" pitchFamily="2" charset="-79"/>
                <a:cs typeface="Rubik" panose="00000500000000000000" pitchFamily="2" charset="-79"/>
              </a:rPr>
            </a:br>
            <a:endParaRPr lang="en-GB" sz="3600" dirty="0"/>
          </a:p>
        </p:txBody>
      </p:sp>
      <p:sp>
        <p:nvSpPr>
          <p:cNvPr id="4" name="TextBox 3">
            <a:extLst>
              <a:ext uri="{FF2B5EF4-FFF2-40B4-BE49-F238E27FC236}">
                <a16:creationId xmlns:a16="http://schemas.microsoft.com/office/drawing/2014/main" id="{2D978CC3-D822-F3A0-6446-C77246D88485}"/>
              </a:ext>
            </a:extLst>
          </p:cNvPr>
          <p:cNvSpPr txBox="1"/>
          <p:nvPr/>
        </p:nvSpPr>
        <p:spPr>
          <a:xfrm>
            <a:off x="534256" y="1900721"/>
            <a:ext cx="6503541" cy="4031873"/>
          </a:xfrm>
          <a:prstGeom prst="rect">
            <a:avLst/>
          </a:prstGeom>
          <a:noFill/>
        </p:spPr>
        <p:txBody>
          <a:bodyPr wrap="square">
            <a:spAutoFit/>
          </a:bodyPr>
          <a:lstStyle/>
          <a:p>
            <a:r>
              <a:rPr lang="en-US" sz="3200" b="0" i="0" dirty="0">
                <a:solidFill>
                  <a:srgbClr val="153340"/>
                </a:solidFill>
                <a:effectLst/>
                <a:latin typeface="Arial" panose="020B0604020202020204" pitchFamily="34" charset="0"/>
              </a:rPr>
              <a:t>All school staff undertake </a:t>
            </a:r>
            <a:r>
              <a:rPr lang="en-US" sz="3200" b="1" i="0" dirty="0">
                <a:solidFill>
                  <a:srgbClr val="153340"/>
                </a:solidFill>
                <a:effectLst/>
                <a:latin typeface="Arial" panose="020B0604020202020204" pitchFamily="34" charset="0"/>
              </a:rPr>
              <a:t>Young Carers Awareness Training </a:t>
            </a:r>
            <a:r>
              <a:rPr lang="en-US" sz="3200" b="0" i="0" dirty="0">
                <a:solidFill>
                  <a:srgbClr val="153340"/>
                </a:solidFill>
                <a:effectLst/>
                <a:latin typeface="Arial" panose="020B0604020202020204" pitchFamily="34" charset="0"/>
              </a:rPr>
              <a:t>(either in person from local young carers service, local online resource or complete Education Scotland/Carers Trust Scotland Professional Learning Activity e-module).</a:t>
            </a:r>
            <a:endParaRPr lang="en-GB" sz="3200" dirty="0"/>
          </a:p>
        </p:txBody>
      </p:sp>
      <p:pic>
        <p:nvPicPr>
          <p:cNvPr id="6" name="Picture 5" descr="A clipboard with check marks and red ticks&#10;&#10;Description automatically generated">
            <a:extLst>
              <a:ext uri="{FF2B5EF4-FFF2-40B4-BE49-F238E27FC236}">
                <a16:creationId xmlns:a16="http://schemas.microsoft.com/office/drawing/2014/main" id="{E2563172-AE29-8273-D843-EC81BFDE290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93294" y="1777429"/>
            <a:ext cx="2678141" cy="4002203"/>
          </a:xfrm>
          <a:prstGeom prst="rect">
            <a:avLst/>
          </a:prstGeom>
        </p:spPr>
      </p:pic>
    </p:spTree>
    <p:extLst>
      <p:ext uri="{BB962C8B-B14F-4D97-AF65-F5344CB8AC3E}">
        <p14:creationId xmlns:p14="http://schemas.microsoft.com/office/powerpoint/2010/main" val="3522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04DC-F4A7-4C82-ADF3-A5011F943C3F}"/>
              </a:ext>
            </a:extLst>
          </p:cNvPr>
          <p:cNvSpPr>
            <a:spLocks noGrp="1"/>
          </p:cNvSpPr>
          <p:nvPr>
            <p:ph type="title"/>
          </p:nvPr>
        </p:nvSpPr>
        <p:spPr>
          <a:xfrm>
            <a:off x="2558266" y="365126"/>
            <a:ext cx="8795534" cy="1009650"/>
          </a:xfrm>
        </p:spPr>
        <p:txBody>
          <a:bodyPr/>
          <a:lstStyle/>
          <a:p>
            <a:r>
              <a:rPr lang="en-US" sz="3600" b="1" i="0" dirty="0">
                <a:solidFill>
                  <a:srgbClr val="F39400"/>
                </a:solidFill>
                <a:effectLst/>
                <a:latin typeface="Rubik" panose="00000500000000000000" pitchFamily="2" charset="-79"/>
                <a:cs typeface="Rubik" panose="00000500000000000000" pitchFamily="2" charset="-79"/>
              </a:rPr>
              <a:t>Our Challenge is that every school in Scotland will …</a:t>
            </a:r>
            <a:br>
              <a:rPr lang="en-US" sz="3600" b="1" i="0" dirty="0">
                <a:solidFill>
                  <a:srgbClr val="F39400"/>
                </a:solidFill>
                <a:effectLst/>
                <a:latin typeface="Rubik" panose="00000500000000000000" pitchFamily="2" charset="-79"/>
                <a:cs typeface="Rubik" panose="00000500000000000000" pitchFamily="2" charset="-79"/>
              </a:rPr>
            </a:br>
            <a:endParaRPr lang="en-GB" sz="3600" dirty="0"/>
          </a:p>
        </p:txBody>
      </p:sp>
      <p:sp>
        <p:nvSpPr>
          <p:cNvPr id="4" name="TextBox 3">
            <a:extLst>
              <a:ext uri="{FF2B5EF4-FFF2-40B4-BE49-F238E27FC236}">
                <a16:creationId xmlns:a16="http://schemas.microsoft.com/office/drawing/2014/main" id="{2D978CC3-D822-F3A0-6446-C77246D88485}"/>
              </a:ext>
            </a:extLst>
          </p:cNvPr>
          <p:cNvSpPr txBox="1"/>
          <p:nvPr/>
        </p:nvSpPr>
        <p:spPr>
          <a:xfrm>
            <a:off x="534256" y="1900721"/>
            <a:ext cx="6729573" cy="4524315"/>
          </a:xfrm>
          <a:prstGeom prst="rect">
            <a:avLst/>
          </a:prstGeom>
          <a:noFill/>
        </p:spPr>
        <p:txBody>
          <a:bodyPr wrap="square">
            <a:spAutoFit/>
          </a:bodyPr>
          <a:lstStyle/>
          <a:p>
            <a:r>
              <a:rPr lang="en-US" sz="3100" b="0" i="0" dirty="0">
                <a:solidFill>
                  <a:srgbClr val="153340"/>
                </a:solidFill>
                <a:effectLst/>
                <a:latin typeface="Arial" panose="020B0604020202020204" pitchFamily="34" charset="0"/>
              </a:rPr>
              <a:t>Have a </a:t>
            </a:r>
            <a:r>
              <a:rPr lang="en-US" sz="3100" b="1" i="0" dirty="0">
                <a:solidFill>
                  <a:srgbClr val="153340"/>
                </a:solidFill>
                <a:effectLst/>
                <a:latin typeface="Arial" panose="020B0604020202020204" pitchFamily="34" charset="0"/>
              </a:rPr>
              <a:t>young carers charter/policy</a:t>
            </a:r>
            <a:r>
              <a:rPr lang="en-US" sz="3100" b="0" i="0" dirty="0">
                <a:solidFill>
                  <a:srgbClr val="153340"/>
                </a:solidFill>
                <a:effectLst/>
                <a:latin typeface="Arial" panose="020B0604020202020204" pitchFamily="34" charset="0"/>
              </a:rPr>
              <a:t> ideally designed with young carers (which includes details of how to refer to local carer </a:t>
            </a:r>
            <a:r>
              <a:rPr lang="en-US" sz="3100" b="0" i="0" dirty="0" err="1">
                <a:solidFill>
                  <a:srgbClr val="153340"/>
                </a:solidFill>
                <a:effectLst/>
                <a:latin typeface="Arial" panose="020B0604020202020204" pitchFamily="34" charset="0"/>
              </a:rPr>
              <a:t>organisations</a:t>
            </a:r>
            <a:r>
              <a:rPr lang="en-US" sz="3100" b="0" i="0" dirty="0">
                <a:solidFill>
                  <a:srgbClr val="153340"/>
                </a:solidFill>
                <a:effectLst/>
                <a:latin typeface="Arial" panose="020B0604020202020204" pitchFamily="34" charset="0"/>
              </a:rPr>
              <a:t> and details of local Young Carer Statement processes) so that every young carer knows what support is available to them in their school.</a:t>
            </a:r>
            <a:endParaRPr lang="en-GB" sz="3100" dirty="0"/>
          </a:p>
        </p:txBody>
      </p:sp>
      <p:pic>
        <p:nvPicPr>
          <p:cNvPr id="5" name="Picture 4" descr="A paper with blue lines and a red ribbon&#10;&#10;Description automatically generated">
            <a:extLst>
              <a:ext uri="{FF2B5EF4-FFF2-40B4-BE49-F238E27FC236}">
                <a16:creationId xmlns:a16="http://schemas.microsoft.com/office/drawing/2014/main" id="{74EEB95D-0EF9-9CF2-3C1F-348A081518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62472" y="1843952"/>
            <a:ext cx="3530886" cy="4202046"/>
          </a:xfrm>
          <a:prstGeom prst="rect">
            <a:avLst/>
          </a:prstGeom>
        </p:spPr>
      </p:pic>
    </p:spTree>
    <p:extLst>
      <p:ext uri="{BB962C8B-B14F-4D97-AF65-F5344CB8AC3E}">
        <p14:creationId xmlns:p14="http://schemas.microsoft.com/office/powerpoint/2010/main" val="4349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04DC-F4A7-4C82-ADF3-A5011F943C3F}"/>
              </a:ext>
            </a:extLst>
          </p:cNvPr>
          <p:cNvSpPr>
            <a:spLocks noGrp="1"/>
          </p:cNvSpPr>
          <p:nvPr>
            <p:ph type="title"/>
          </p:nvPr>
        </p:nvSpPr>
        <p:spPr>
          <a:xfrm>
            <a:off x="2558266" y="365126"/>
            <a:ext cx="8795534" cy="1009650"/>
          </a:xfrm>
        </p:spPr>
        <p:txBody>
          <a:bodyPr/>
          <a:lstStyle/>
          <a:p>
            <a:r>
              <a:rPr lang="en-US" sz="3600" b="1" i="0" dirty="0">
                <a:solidFill>
                  <a:srgbClr val="F39400"/>
                </a:solidFill>
                <a:effectLst/>
                <a:latin typeface="Rubik" panose="00000500000000000000" pitchFamily="2" charset="-79"/>
                <a:cs typeface="Rubik" panose="00000500000000000000" pitchFamily="2" charset="-79"/>
              </a:rPr>
              <a:t>Our Challenge is that every school in Scotland will …</a:t>
            </a:r>
            <a:br>
              <a:rPr lang="en-US" sz="3600" b="1" i="0" dirty="0">
                <a:solidFill>
                  <a:srgbClr val="F39400"/>
                </a:solidFill>
                <a:effectLst/>
                <a:latin typeface="Rubik" panose="00000500000000000000" pitchFamily="2" charset="-79"/>
                <a:cs typeface="Rubik" panose="00000500000000000000" pitchFamily="2" charset="-79"/>
              </a:rPr>
            </a:br>
            <a:endParaRPr lang="en-GB" sz="3600" dirty="0"/>
          </a:p>
        </p:txBody>
      </p:sp>
      <p:sp>
        <p:nvSpPr>
          <p:cNvPr id="4" name="TextBox 3">
            <a:extLst>
              <a:ext uri="{FF2B5EF4-FFF2-40B4-BE49-F238E27FC236}">
                <a16:creationId xmlns:a16="http://schemas.microsoft.com/office/drawing/2014/main" id="{2D978CC3-D822-F3A0-6446-C77246D88485}"/>
              </a:ext>
            </a:extLst>
          </p:cNvPr>
          <p:cNvSpPr txBox="1"/>
          <p:nvPr/>
        </p:nvSpPr>
        <p:spPr>
          <a:xfrm>
            <a:off x="534256" y="1900721"/>
            <a:ext cx="6729573" cy="3539430"/>
          </a:xfrm>
          <a:prstGeom prst="rect">
            <a:avLst/>
          </a:prstGeom>
          <a:noFill/>
        </p:spPr>
        <p:txBody>
          <a:bodyPr wrap="square">
            <a:spAutoFit/>
          </a:bodyPr>
          <a:lstStyle/>
          <a:p>
            <a:r>
              <a:rPr lang="en-US" sz="3200" b="0" i="0" dirty="0">
                <a:solidFill>
                  <a:srgbClr val="153340"/>
                </a:solidFill>
                <a:effectLst/>
                <a:latin typeface="Arial" panose="020B0604020202020204" pitchFamily="34" charset="0"/>
              </a:rPr>
              <a:t>Ensure young carers are </a:t>
            </a:r>
            <a:r>
              <a:rPr lang="en-US" sz="3200" b="1" i="0" dirty="0">
                <a:solidFill>
                  <a:srgbClr val="153340"/>
                </a:solidFill>
                <a:effectLst/>
                <a:latin typeface="Arial" panose="020B0604020202020204" pitchFamily="34" charset="0"/>
              </a:rPr>
              <a:t>correctly recorded on school system </a:t>
            </a:r>
            <a:r>
              <a:rPr lang="en-US" sz="3200" b="0" i="0" dirty="0">
                <a:solidFill>
                  <a:srgbClr val="153340"/>
                </a:solidFill>
                <a:effectLst/>
                <a:latin typeface="Arial" panose="020B0604020202020204" pitchFamily="34" charset="0"/>
              </a:rPr>
              <a:t>(</a:t>
            </a:r>
            <a:r>
              <a:rPr lang="en-US" sz="3200" b="0" i="0" dirty="0" err="1">
                <a:solidFill>
                  <a:srgbClr val="153340"/>
                </a:solidFill>
                <a:effectLst/>
                <a:latin typeface="Arial" panose="020B0604020202020204" pitchFamily="34" charset="0"/>
              </a:rPr>
              <a:t>SEEMiS</a:t>
            </a:r>
            <a:r>
              <a:rPr lang="en-US" sz="3200" b="0" i="0" dirty="0">
                <a:solidFill>
                  <a:srgbClr val="153340"/>
                </a:solidFill>
                <a:effectLst/>
                <a:latin typeface="Arial" panose="020B0604020202020204" pitchFamily="34" charset="0"/>
              </a:rPr>
              <a:t>) as a young carer. This will allow young carers to access the vital support they are entitled to and not have to repeat their story.</a:t>
            </a:r>
            <a:endParaRPr lang="en-GB" sz="3100" dirty="0"/>
          </a:p>
        </p:txBody>
      </p:sp>
      <p:pic>
        <p:nvPicPr>
          <p:cNvPr id="6" name="Picture 5" descr="An orange flag on a stick&#10;&#10;Description automatically generated">
            <a:extLst>
              <a:ext uri="{FF2B5EF4-FFF2-40B4-BE49-F238E27FC236}">
                <a16:creationId xmlns:a16="http://schemas.microsoft.com/office/drawing/2014/main" id="{BE558B6E-1205-1165-E136-F7F4C7C9BA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03569" y="2065181"/>
            <a:ext cx="3239344" cy="3488000"/>
          </a:xfrm>
          <a:prstGeom prst="rect">
            <a:avLst/>
          </a:prstGeom>
        </p:spPr>
      </p:pic>
    </p:spTree>
    <p:extLst>
      <p:ext uri="{BB962C8B-B14F-4D97-AF65-F5344CB8AC3E}">
        <p14:creationId xmlns:p14="http://schemas.microsoft.com/office/powerpoint/2010/main" val="196818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04DC-F4A7-4C82-ADF3-A5011F943C3F}"/>
              </a:ext>
            </a:extLst>
          </p:cNvPr>
          <p:cNvSpPr>
            <a:spLocks noGrp="1"/>
          </p:cNvSpPr>
          <p:nvPr>
            <p:ph type="title"/>
          </p:nvPr>
        </p:nvSpPr>
        <p:spPr>
          <a:xfrm>
            <a:off x="2558266" y="365126"/>
            <a:ext cx="8795534" cy="1009650"/>
          </a:xfrm>
        </p:spPr>
        <p:txBody>
          <a:bodyPr/>
          <a:lstStyle/>
          <a:p>
            <a:r>
              <a:rPr lang="en-US" sz="3600" b="1" i="0" dirty="0">
                <a:solidFill>
                  <a:srgbClr val="F39400"/>
                </a:solidFill>
                <a:effectLst/>
                <a:latin typeface="Rubik" panose="00000500000000000000" pitchFamily="2" charset="-79"/>
                <a:cs typeface="Rubik" panose="00000500000000000000" pitchFamily="2" charset="-79"/>
              </a:rPr>
              <a:t>Our Challenge is that every school in Scotland will …</a:t>
            </a:r>
            <a:br>
              <a:rPr lang="en-US" sz="3600" b="1" i="0" dirty="0">
                <a:solidFill>
                  <a:srgbClr val="F39400"/>
                </a:solidFill>
                <a:effectLst/>
                <a:latin typeface="Rubik" panose="00000500000000000000" pitchFamily="2" charset="-79"/>
                <a:cs typeface="Rubik" panose="00000500000000000000" pitchFamily="2" charset="-79"/>
              </a:rPr>
            </a:br>
            <a:endParaRPr lang="en-GB" sz="3600" dirty="0"/>
          </a:p>
        </p:txBody>
      </p:sp>
      <p:sp>
        <p:nvSpPr>
          <p:cNvPr id="4" name="TextBox 3">
            <a:extLst>
              <a:ext uri="{FF2B5EF4-FFF2-40B4-BE49-F238E27FC236}">
                <a16:creationId xmlns:a16="http://schemas.microsoft.com/office/drawing/2014/main" id="{2D978CC3-D822-F3A0-6446-C77246D88485}"/>
              </a:ext>
            </a:extLst>
          </p:cNvPr>
          <p:cNvSpPr txBox="1"/>
          <p:nvPr/>
        </p:nvSpPr>
        <p:spPr>
          <a:xfrm>
            <a:off x="523982" y="2378020"/>
            <a:ext cx="6123398" cy="2862322"/>
          </a:xfrm>
          <a:prstGeom prst="rect">
            <a:avLst/>
          </a:prstGeom>
          <a:noFill/>
        </p:spPr>
        <p:txBody>
          <a:bodyPr wrap="square">
            <a:spAutoFit/>
          </a:bodyPr>
          <a:lstStyle/>
          <a:p>
            <a:r>
              <a:rPr lang="en-US" sz="3600" b="0" i="0" dirty="0">
                <a:solidFill>
                  <a:srgbClr val="153340"/>
                </a:solidFill>
                <a:effectLst/>
                <a:latin typeface="Arial" panose="020B0604020202020204" pitchFamily="34" charset="0"/>
              </a:rPr>
              <a:t>Have </a:t>
            </a:r>
            <a:r>
              <a:rPr lang="en-US" sz="3600" b="1" i="0" dirty="0">
                <a:solidFill>
                  <a:srgbClr val="153340"/>
                </a:solidFill>
                <a:effectLst/>
                <a:latin typeface="Arial" panose="020B0604020202020204" pitchFamily="34" charset="0"/>
              </a:rPr>
              <a:t>partnership links </a:t>
            </a:r>
            <a:r>
              <a:rPr lang="en-US" sz="3600" b="0" i="0" dirty="0">
                <a:solidFill>
                  <a:srgbClr val="153340"/>
                </a:solidFill>
                <a:effectLst/>
                <a:latin typeface="Arial" panose="020B0604020202020204" pitchFamily="34" charset="0"/>
              </a:rPr>
              <a:t>with local carer </a:t>
            </a:r>
            <a:r>
              <a:rPr lang="en-US" sz="3600" b="0" i="0" dirty="0" err="1">
                <a:solidFill>
                  <a:srgbClr val="153340"/>
                </a:solidFill>
                <a:effectLst/>
                <a:latin typeface="Arial" panose="020B0604020202020204" pitchFamily="34" charset="0"/>
              </a:rPr>
              <a:t>organisations</a:t>
            </a:r>
            <a:r>
              <a:rPr lang="en-US" sz="3600" b="0" i="0" dirty="0">
                <a:solidFill>
                  <a:srgbClr val="153340"/>
                </a:solidFill>
                <a:effectLst/>
                <a:latin typeface="Arial" panose="020B0604020202020204" pitchFamily="34" charset="0"/>
              </a:rPr>
              <a:t> so education staff and young carers know what support is available to them.</a:t>
            </a:r>
            <a:endParaRPr lang="en-GB" sz="3600" dirty="0"/>
          </a:p>
        </p:txBody>
      </p:sp>
      <p:pic>
        <p:nvPicPr>
          <p:cNvPr id="8" name="Picture 7">
            <a:extLst>
              <a:ext uri="{FF2B5EF4-FFF2-40B4-BE49-F238E27FC236}">
                <a16:creationId xmlns:a16="http://schemas.microsoft.com/office/drawing/2014/main" id="{0F9974C8-6D1C-E79B-601C-81E6B28E8C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91910" y="2046966"/>
            <a:ext cx="3585547" cy="3378258"/>
          </a:xfrm>
          <a:prstGeom prst="rect">
            <a:avLst/>
          </a:prstGeom>
        </p:spPr>
      </p:pic>
    </p:spTree>
    <p:extLst>
      <p:ext uri="{BB962C8B-B14F-4D97-AF65-F5344CB8AC3E}">
        <p14:creationId xmlns:p14="http://schemas.microsoft.com/office/powerpoint/2010/main" val="44650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04DC-F4A7-4C82-ADF3-A5011F943C3F}"/>
              </a:ext>
            </a:extLst>
          </p:cNvPr>
          <p:cNvSpPr>
            <a:spLocks noGrp="1"/>
          </p:cNvSpPr>
          <p:nvPr>
            <p:ph type="title"/>
          </p:nvPr>
        </p:nvSpPr>
        <p:spPr>
          <a:xfrm>
            <a:off x="2558266" y="365126"/>
            <a:ext cx="8795534" cy="1009650"/>
          </a:xfrm>
        </p:spPr>
        <p:txBody>
          <a:bodyPr/>
          <a:lstStyle/>
          <a:p>
            <a:r>
              <a:rPr lang="en-US" sz="3600" b="1" i="0" dirty="0">
                <a:solidFill>
                  <a:srgbClr val="F39400"/>
                </a:solidFill>
                <a:effectLst/>
                <a:latin typeface="Rubik" panose="00000500000000000000" pitchFamily="2" charset="-79"/>
                <a:cs typeface="Rubik" panose="00000500000000000000" pitchFamily="2" charset="-79"/>
              </a:rPr>
              <a:t>What do schools get from it?</a:t>
            </a:r>
            <a:endParaRPr lang="en-GB" sz="3600" dirty="0"/>
          </a:p>
        </p:txBody>
      </p:sp>
      <p:sp>
        <p:nvSpPr>
          <p:cNvPr id="4" name="TextBox 3">
            <a:extLst>
              <a:ext uri="{FF2B5EF4-FFF2-40B4-BE49-F238E27FC236}">
                <a16:creationId xmlns:a16="http://schemas.microsoft.com/office/drawing/2014/main" id="{2D978CC3-D822-F3A0-6446-C77246D88485}"/>
              </a:ext>
            </a:extLst>
          </p:cNvPr>
          <p:cNvSpPr txBox="1"/>
          <p:nvPr/>
        </p:nvSpPr>
        <p:spPr>
          <a:xfrm>
            <a:off x="462337" y="1699926"/>
            <a:ext cx="10993348" cy="5355312"/>
          </a:xfrm>
          <a:prstGeom prst="rect">
            <a:avLst/>
          </a:prstGeom>
          <a:noFill/>
        </p:spPr>
        <p:txBody>
          <a:bodyPr wrap="square">
            <a:spAutoFit/>
          </a:bodyPr>
          <a:lstStyle/>
          <a:p>
            <a:pPr marL="457200" indent="-457200" algn="l" fontAlgn="base">
              <a:buFont typeface="Wingdings" panose="05000000000000000000" pitchFamily="2" charset="2"/>
              <a:buChar char="Ø"/>
            </a:pPr>
            <a:r>
              <a:rPr lang="en-US" sz="2400" dirty="0">
                <a:solidFill>
                  <a:srgbClr val="153340"/>
                </a:solidFill>
                <a:latin typeface="Arial" panose="020B0604020202020204" pitchFamily="34" charset="0"/>
              </a:rPr>
              <a:t>All school s</a:t>
            </a:r>
            <a:r>
              <a:rPr lang="en-US" sz="2400" b="0" i="0" dirty="0">
                <a:solidFill>
                  <a:srgbClr val="153340"/>
                </a:solidFill>
                <a:effectLst/>
                <a:latin typeface="Arial" panose="020B0604020202020204" pitchFamily="34" charset="0"/>
              </a:rPr>
              <a:t>taff are more confident in identifying and supporting young carers in their school.</a:t>
            </a:r>
          </a:p>
          <a:p>
            <a:pPr marL="457200" indent="-457200" algn="l" fontAlgn="base">
              <a:buFont typeface="Wingdings" panose="05000000000000000000" pitchFamily="2" charset="2"/>
              <a:buChar char="Ø"/>
            </a:pPr>
            <a:r>
              <a:rPr lang="en-US" sz="2400" dirty="0">
                <a:solidFill>
                  <a:srgbClr val="153340"/>
                </a:solidFill>
                <a:latin typeface="Arial" panose="020B0604020202020204" pitchFamily="34" charset="0"/>
              </a:rPr>
              <a:t>School reduces stigma around young carers.</a:t>
            </a:r>
            <a:endParaRPr lang="en-US" sz="2400" b="0" i="0" dirty="0">
              <a:solidFill>
                <a:srgbClr val="153340"/>
              </a:solidFill>
              <a:effectLst/>
              <a:latin typeface="Arial" panose="020B0604020202020204" pitchFamily="34" charset="0"/>
            </a:endParaRPr>
          </a:p>
          <a:p>
            <a:pPr marL="457200" indent="-457200" algn="l" fontAlgn="base">
              <a:buFont typeface="Wingdings" panose="05000000000000000000" pitchFamily="2" charset="2"/>
              <a:buChar char="Ø"/>
            </a:pPr>
            <a:r>
              <a:rPr lang="en-US" sz="2400" dirty="0">
                <a:solidFill>
                  <a:srgbClr val="153340"/>
                </a:solidFill>
                <a:latin typeface="Arial" panose="020B0604020202020204" pitchFamily="34" charset="0"/>
              </a:rPr>
              <a:t>Young carers and their family have access to additional support in and out of school.</a:t>
            </a:r>
          </a:p>
          <a:p>
            <a:pPr marL="457200" indent="-457200" algn="l" fontAlgn="base">
              <a:buFont typeface="Wingdings" panose="05000000000000000000" pitchFamily="2" charset="2"/>
              <a:buChar char="Ø"/>
            </a:pPr>
            <a:r>
              <a:rPr lang="en-US" sz="2400" dirty="0">
                <a:solidFill>
                  <a:srgbClr val="153340"/>
                </a:solidFill>
                <a:latin typeface="Arial" panose="020B0604020202020204" pitchFamily="34" charset="0"/>
              </a:rPr>
              <a:t>Young carers report feeling more supported with balancing their caring responsibilities and education.</a:t>
            </a:r>
          </a:p>
          <a:p>
            <a:pPr marL="457200" indent="-457200" algn="l" fontAlgn="base">
              <a:buFont typeface="Wingdings" panose="05000000000000000000" pitchFamily="2" charset="2"/>
              <a:buChar char="Ø"/>
            </a:pPr>
            <a:r>
              <a:rPr lang="en-US" sz="2400" dirty="0">
                <a:solidFill>
                  <a:srgbClr val="153340"/>
                </a:solidFill>
                <a:latin typeface="Arial" panose="020B0604020202020204" pitchFamily="34" charset="0"/>
              </a:rPr>
              <a:t>Strong partnerships with local young carer services.</a:t>
            </a:r>
          </a:p>
          <a:p>
            <a:pPr marL="457200" indent="-457200" algn="l" fontAlgn="base">
              <a:buFont typeface="Wingdings" panose="05000000000000000000" pitchFamily="2" charset="2"/>
              <a:buChar char="Ø"/>
            </a:pPr>
            <a:r>
              <a:rPr lang="en-US" sz="2400" b="0" i="0" dirty="0">
                <a:solidFill>
                  <a:srgbClr val="153340"/>
                </a:solidFill>
                <a:effectLst/>
                <a:latin typeface="Arial" panose="020B0604020202020204" pitchFamily="34" charset="0"/>
              </a:rPr>
              <a:t>All schools taking part in the challenge will go on a map of Scotland so young carers know that their school is taking part.</a:t>
            </a:r>
          </a:p>
          <a:p>
            <a:pPr marL="457200" indent="-457200" algn="l" fontAlgn="base">
              <a:buFont typeface="Wingdings" panose="05000000000000000000" pitchFamily="2" charset="2"/>
              <a:buChar char="Ø"/>
            </a:pPr>
            <a:r>
              <a:rPr lang="en-US" sz="2400" dirty="0">
                <a:solidFill>
                  <a:srgbClr val="153340"/>
                </a:solidFill>
                <a:latin typeface="Arial" panose="020B0604020202020204" pitchFamily="34" charset="0"/>
              </a:rPr>
              <a:t>Opportunity to engage in learning exchange with other schools on the same journey.</a:t>
            </a:r>
            <a:endParaRPr lang="en-US" sz="2400" b="0" i="0" dirty="0">
              <a:solidFill>
                <a:srgbClr val="153340"/>
              </a:solidFill>
              <a:effectLst/>
              <a:latin typeface="Arial" panose="020B0604020202020204" pitchFamily="34" charset="0"/>
            </a:endParaRPr>
          </a:p>
          <a:p>
            <a:pPr algn="l" fontAlgn="base"/>
            <a:endParaRPr lang="en-US" sz="2600" b="0" i="0" dirty="0">
              <a:solidFill>
                <a:srgbClr val="153340"/>
              </a:solidFill>
              <a:effectLst/>
              <a:latin typeface="Arial" panose="020B0604020202020204" pitchFamily="34" charset="0"/>
            </a:endParaRPr>
          </a:p>
          <a:p>
            <a:endParaRPr lang="en-US" sz="2800" b="0" i="0" dirty="0">
              <a:solidFill>
                <a:srgbClr val="153340"/>
              </a:solidFill>
              <a:effectLst/>
              <a:latin typeface="Arial" panose="020B0604020202020204" pitchFamily="34" charset="0"/>
            </a:endParaRPr>
          </a:p>
        </p:txBody>
      </p:sp>
    </p:spTree>
    <p:extLst>
      <p:ext uri="{BB962C8B-B14F-4D97-AF65-F5344CB8AC3E}">
        <p14:creationId xmlns:p14="http://schemas.microsoft.com/office/powerpoint/2010/main" val="1659647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  Read-Only" id="{101A8465-2B8F-4FA3-9083-5A5A0DEB2877}" vid="{AD9BE09C-EE48-483F-98E6-88266CD288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b685b5-a2b5-4e13-ab42-0f983b82ebe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CA5218463C6340AA177472410D7D67" ma:contentTypeVersion="14" ma:contentTypeDescription="Create a new document." ma:contentTypeScope="" ma:versionID="c0d0d407f1c811a329cad53d36cee25a">
  <xsd:schema xmlns:xsd="http://www.w3.org/2001/XMLSchema" xmlns:xs="http://www.w3.org/2001/XMLSchema" xmlns:p="http://schemas.microsoft.com/office/2006/metadata/properties" xmlns:ns2="1eb685b5-a2b5-4e13-ab42-0f983b82ebe0" xmlns:ns3="67b187fd-a047-4a6e-847b-7c5c954b0aed" targetNamespace="http://schemas.microsoft.com/office/2006/metadata/properties" ma:root="true" ma:fieldsID="756423c3cae85235918294f4159debf5" ns2:_="" ns3:_="">
    <xsd:import namespace="1eb685b5-a2b5-4e13-ab42-0f983b82ebe0"/>
    <xsd:import namespace="67b187fd-a047-4a6e-847b-7c5c954b0a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685b5-a2b5-4e13-ab42-0f983b82eb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e673333-76d4-4305-ac4c-1be93cd646e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b187fd-a047-4a6e-847b-7c5c954b0ae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DC94814AFD11644F88DDAED550662DFF" ma:contentTypeVersion="9" ma:contentTypeDescription="Create a new document." ma:contentTypeScope="" ma:versionID="a0579a78036f5bce329dd739cdad8426">
  <xsd:schema xmlns:xsd="http://www.w3.org/2001/XMLSchema" xmlns:xs="http://www.w3.org/2001/XMLSchema" xmlns:p="http://schemas.microsoft.com/office/2006/metadata/properties" xmlns:ns2="df03ece1-b365-4511-a925-fb8a316b7eb2" xmlns:ns3="86cb77c4-1f1a-48b7-9087-84feca67be1c" xmlns:ns4="cf608f1c-d9cb-4815-9b7d-d596afc40a20" targetNamespace="http://schemas.microsoft.com/office/2006/metadata/properties" ma:root="true" ma:fieldsID="06a27ae3f8e3d0af8beecdc7131b3158" ns2:_="" ns3:_="" ns4:_="">
    <xsd:import namespace="df03ece1-b365-4511-a925-fb8a316b7eb2"/>
    <xsd:import namespace="86cb77c4-1f1a-48b7-9087-84feca67be1c"/>
    <xsd:import namespace="cf608f1c-d9cb-4815-9b7d-d596afc40a20"/>
    <xsd:element name="properties">
      <xsd:complexType>
        <xsd:sequence>
          <xsd:element name="documentManagement">
            <xsd:complexType>
              <xsd:all>
                <xsd:element ref="ns2:TaxCatchAll" minOccurs="0"/>
                <xsd:element ref="ns2:TaxCatchAllLabel" minOccurs="0"/>
                <xsd:element ref="ns3:Nation"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03ece1-b365-4511-a925-fb8a316b7eb2"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77a495bd-403c-4b7d-a254-7d7afdfb0326}" ma:internalName="TaxCatchAll" ma:showField="CatchAllData" ma:web="cf608f1c-d9cb-4815-9b7d-d596afc40a20">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hidden="true" ma:list="{77a495bd-403c-4b7d-a254-7d7afdfb0326}" ma:internalName="TaxCatchAllLabel" ma:readOnly="true" ma:showField="CatchAllDataLabel" ma:web="cf608f1c-d9cb-4815-9b7d-d596afc40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77c4-1f1a-48b7-9087-84feca67be1c" elementFormDefault="qualified">
    <xsd:import namespace="http://schemas.microsoft.com/office/2006/documentManagement/types"/>
    <xsd:import namespace="http://schemas.microsoft.com/office/infopath/2007/PartnerControls"/>
    <xsd:element name="Nation" ma:index="10" nillable="true" ma:displayName="Nation" ma:default="United Kingdom" ma:format="Dropdown" ma:internalName="Nation">
      <xsd:simpleType>
        <xsd:restriction base="dms:Choice">
          <xsd:enumeration value="United Kingdom"/>
          <xsd:enumeration value="England"/>
          <xsd:enumeration value="Scotland"/>
          <xsd:enumeration value="Wales"/>
          <xsd:enumeration value="Northern Ireland"/>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608f1c-d9cb-4815-9b7d-d596afc40a2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E50A83-79E0-4833-96BF-10B30AF7AEDC}">
  <ds:schemaRefs>
    <ds:schemaRef ds:uri="http://purl.org/dc/terms/"/>
    <ds:schemaRef ds:uri="http://www.w3.org/XML/1998/namespace"/>
    <ds:schemaRef ds:uri="http://schemas.microsoft.com/office/2006/documentManagement/types"/>
    <ds:schemaRef ds:uri="http://schemas.microsoft.com/office/infopath/2007/PartnerControls"/>
    <ds:schemaRef ds:uri="86cb77c4-1f1a-48b7-9087-84feca67be1c"/>
    <ds:schemaRef ds:uri="http://schemas.microsoft.com/office/2006/metadata/properties"/>
    <ds:schemaRef ds:uri="http://schemas.openxmlformats.org/package/2006/metadata/core-properties"/>
    <ds:schemaRef ds:uri="http://purl.org/dc/elements/1.1/"/>
    <ds:schemaRef ds:uri="cf608f1c-d9cb-4815-9b7d-d596afc40a20"/>
    <ds:schemaRef ds:uri="df03ece1-b365-4511-a925-fb8a316b7eb2"/>
    <ds:schemaRef ds:uri="http://purl.org/dc/dcmitype/"/>
  </ds:schemaRefs>
</ds:datastoreItem>
</file>

<file path=customXml/itemProps2.xml><?xml version="1.0" encoding="utf-8"?>
<ds:datastoreItem xmlns:ds="http://schemas.openxmlformats.org/officeDocument/2006/customXml" ds:itemID="{AB3C0DCA-81FB-41CD-9B6F-8A688F3E1826}">
  <ds:schemaRefs>
    <ds:schemaRef ds:uri="http://schemas.microsoft.com/sharepoint/v3/contenttype/forms"/>
  </ds:schemaRefs>
</ds:datastoreItem>
</file>

<file path=customXml/itemProps3.xml><?xml version="1.0" encoding="utf-8"?>
<ds:datastoreItem xmlns:ds="http://schemas.openxmlformats.org/officeDocument/2006/customXml" ds:itemID="{3746619A-03FA-458B-BBD5-0A0A9B9DC54A}"/>
</file>

<file path=customXml/itemProps4.xml><?xml version="1.0" encoding="utf-8"?>
<ds:datastoreItem xmlns:ds="http://schemas.openxmlformats.org/officeDocument/2006/customXml" ds:itemID="{F810E4FF-8D85-4070-BE36-5306C0473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03ece1-b365-4511-a925-fb8a316b7eb2"/>
    <ds:schemaRef ds:uri="86cb77c4-1f1a-48b7-9087-84feca67be1c"/>
    <ds:schemaRef ds:uri="cf608f1c-d9cb-4815-9b7d-d596afc40a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530</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Rubik</vt:lpstr>
      <vt:lpstr>Rubik Medium</vt:lpstr>
      <vt:lpstr>Wingdings</vt:lpstr>
      <vt:lpstr>Office Theme</vt:lpstr>
      <vt:lpstr>PowerPoint Presentation</vt:lpstr>
      <vt:lpstr>Why is it important that schools participate?</vt:lpstr>
      <vt:lpstr>Why is it important that schools participate?</vt:lpstr>
      <vt:lpstr>Our Challenge is that every school in Scotland will … </vt:lpstr>
      <vt:lpstr>Our Challenge is that every school in Scotland will … </vt:lpstr>
      <vt:lpstr>Our Challenge is that every school in Scotland will … </vt:lpstr>
      <vt:lpstr>Our Challenge is that every school in Scotland will … </vt:lpstr>
      <vt:lpstr>Our Challenge is that every school in Scotland will … </vt:lpstr>
      <vt:lpstr>What do schools get from it?</vt:lpstr>
      <vt:lpstr>Sign up here…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Tash Dillon</dc:creator>
  <cp:lastModifiedBy>Kelly Munro</cp:lastModifiedBy>
  <cp:revision>15</cp:revision>
  <dcterms:created xsi:type="dcterms:W3CDTF">2022-06-30T12:41:21Z</dcterms:created>
  <dcterms:modified xsi:type="dcterms:W3CDTF">2024-03-12T13:54:48Z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0x010100DC94814AFD11644F88DDAED550662DFF</vt:lpwstr>
  </property>
</Properties>
</file>