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2" r:id="rId6"/>
    <p:sldId id="283" r:id="rId7"/>
    <p:sldId id="257" r:id="rId8"/>
    <p:sldId id="260" r:id="rId9"/>
    <p:sldId id="261" r:id="rId10"/>
    <p:sldId id="259" r:id="rId11"/>
    <p:sldId id="263" r:id="rId12"/>
    <p:sldId id="262" r:id="rId13"/>
    <p:sldId id="264" r:id="rId14"/>
    <p:sldId id="278" r:id="rId15"/>
    <p:sldId id="265" r:id="rId16"/>
    <p:sldId id="266" r:id="rId17"/>
    <p:sldId id="268" r:id="rId18"/>
    <p:sldId id="267" r:id="rId19"/>
    <p:sldId id="274" r:id="rId20"/>
    <p:sldId id="276" r:id="rId21"/>
    <p:sldId id="275" r:id="rId22"/>
    <p:sldId id="269" r:id="rId23"/>
    <p:sldId id="270" r:id="rId24"/>
    <p:sldId id="271" r:id="rId25"/>
    <p:sldId id="272" r:id="rId26"/>
    <p:sldId id="273" r:id="rId27"/>
    <p:sldId id="284" r:id="rId28"/>
    <p:sldId id="277" r:id="rId29"/>
    <p:sldId id="281"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D70063-25B4-4538-9478-FEF4370B1A44}" v="99" dt="2025-06-02T20:03:16.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61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2717-9AEF-4DCB-9F48-D680786FC0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233535B-472F-4961-B606-48D7178DFF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5FAF9E-C5F9-40D0-9287-DBB3DBFD5EA3}"/>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5" name="Footer Placeholder 4">
            <a:extLst>
              <a:ext uri="{FF2B5EF4-FFF2-40B4-BE49-F238E27FC236}">
                <a16:creationId xmlns:a16="http://schemas.microsoft.com/office/drawing/2014/main" id="{93DDE36E-888E-40EF-AC41-3565EFD869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32208-EF4D-419B-85BA-BF65AB91401B}"/>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414044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D6D4-7563-4005-AFAE-7F7A046645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B0784B-3A73-41B3-8CDD-F38C16F7A7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8D6659-C16B-4265-8F2C-475AF74D3217}"/>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5" name="Footer Placeholder 4">
            <a:extLst>
              <a:ext uri="{FF2B5EF4-FFF2-40B4-BE49-F238E27FC236}">
                <a16:creationId xmlns:a16="http://schemas.microsoft.com/office/drawing/2014/main" id="{8DC0A2F9-A030-413E-A5FB-38B7635538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49A1A5-BAA7-46E7-8BC6-191F94990014}"/>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126633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E29F-A0B8-45C2-93CC-154E3C9358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FABFEA-1211-4B36-A733-544074D9FF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17E984-82E9-41EB-A403-C64B8A524DC7}"/>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5" name="Footer Placeholder 4">
            <a:extLst>
              <a:ext uri="{FF2B5EF4-FFF2-40B4-BE49-F238E27FC236}">
                <a16:creationId xmlns:a16="http://schemas.microsoft.com/office/drawing/2014/main" id="{565EFB61-AC64-42EF-9E60-0B0128F759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1C402A-6214-48BE-8A34-716385CDF447}"/>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39167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C7B9-7C37-46D6-9728-D9F4839E53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D4A37E-1184-4D79-9E89-D207D09F8D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496930-8350-4978-BAF1-B7E16DBD5135}"/>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5" name="Footer Placeholder 4">
            <a:extLst>
              <a:ext uri="{FF2B5EF4-FFF2-40B4-BE49-F238E27FC236}">
                <a16:creationId xmlns:a16="http://schemas.microsoft.com/office/drawing/2014/main" id="{00246D7F-D680-47C4-A9B7-7BB58F05F4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3744E0-7B41-4B18-8E7B-208206FF6F08}"/>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377198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3BA2-BF07-4824-8C33-EECFC8166A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F09782-AE31-48C2-B2EC-F9FD66A4A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3E754A-D3F8-409E-9A95-C50FE1406D9B}"/>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5" name="Footer Placeholder 4">
            <a:extLst>
              <a:ext uri="{FF2B5EF4-FFF2-40B4-BE49-F238E27FC236}">
                <a16:creationId xmlns:a16="http://schemas.microsoft.com/office/drawing/2014/main" id="{3031E9A8-2390-4452-8A45-3F3C3290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9C9DA6-8710-4D12-B3EF-179B4BE29474}"/>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5444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E42F-E0CC-4683-98BB-9E71FF82A7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674990-6B8A-4EA9-9A9B-23A2865DEE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999BEE-DCA1-4CB2-9EA9-FAE4A1E62D0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F872F5-007D-4D3D-87BC-4443D9BB0EF0}"/>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6" name="Footer Placeholder 5">
            <a:extLst>
              <a:ext uri="{FF2B5EF4-FFF2-40B4-BE49-F238E27FC236}">
                <a16:creationId xmlns:a16="http://schemas.microsoft.com/office/drawing/2014/main" id="{04C79C0E-E784-4A66-9C81-F89C3D87B3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85A172-53DD-4868-A8A8-CE84506009AB}"/>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184983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DC34-8D7F-4921-9E6B-87BBB30FD0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CC066E-9CF6-41E5-A073-96D3186DA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176C79-54C0-4548-8C23-001ACC0E32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26A984-565F-4E09-A6EF-949161100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56D5C5-11F6-4510-AA5F-3C50EF6975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0BA2A7-A8F2-4F5D-BE4E-354C33EBA42A}"/>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8" name="Footer Placeholder 7">
            <a:extLst>
              <a:ext uri="{FF2B5EF4-FFF2-40B4-BE49-F238E27FC236}">
                <a16:creationId xmlns:a16="http://schemas.microsoft.com/office/drawing/2014/main" id="{594B9BC8-9C8E-42B4-B0F5-C04C3ACD28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3E3069-61F3-413C-A491-C0F95488DC34}"/>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120208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AE143-5F41-47FC-A4F6-8AC5E5FDE2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C3E0A1-7BD2-43CC-B5AD-01FF1C0DD102}"/>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4" name="Footer Placeholder 3">
            <a:extLst>
              <a:ext uri="{FF2B5EF4-FFF2-40B4-BE49-F238E27FC236}">
                <a16:creationId xmlns:a16="http://schemas.microsoft.com/office/drawing/2014/main" id="{6B1E97C8-4675-4558-9375-17BC5F45FB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EB189B-ED70-4132-958B-FA69AC77C96D}"/>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1773654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0685F-596E-4B07-AE98-624952592638}"/>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3" name="Footer Placeholder 2">
            <a:extLst>
              <a:ext uri="{FF2B5EF4-FFF2-40B4-BE49-F238E27FC236}">
                <a16:creationId xmlns:a16="http://schemas.microsoft.com/office/drawing/2014/main" id="{CED75417-F659-4F47-965F-780DBE44C7F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D1C3310-09D4-4FA7-958B-020D35A8FED7}"/>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358409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459C7-CB7C-48D2-86FD-D3F0C1A32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CBD206-87FF-4767-B400-D106A99406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0EA11F-7392-49E9-9974-6805C6E87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678151-1129-4609-9B17-F6CEE00E2730}"/>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6" name="Footer Placeholder 5">
            <a:extLst>
              <a:ext uri="{FF2B5EF4-FFF2-40B4-BE49-F238E27FC236}">
                <a16:creationId xmlns:a16="http://schemas.microsoft.com/office/drawing/2014/main" id="{888F503D-9A11-40AC-B902-26E66D1522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341EF3-30A7-44A1-8519-6767D68834CC}"/>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285790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9BFE2-4073-45D7-9E7E-2F1D498B0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9B8614-CC16-4911-96A8-9F7124689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D7A84E-2446-4973-A8F1-48E56C03F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0040C2-E006-409B-868E-2C9D0EF3DD64}"/>
              </a:ext>
            </a:extLst>
          </p:cNvPr>
          <p:cNvSpPr>
            <a:spLocks noGrp="1"/>
          </p:cNvSpPr>
          <p:nvPr>
            <p:ph type="dt" sz="half" idx="10"/>
          </p:nvPr>
        </p:nvSpPr>
        <p:spPr/>
        <p:txBody>
          <a:bodyPr/>
          <a:lstStyle/>
          <a:p>
            <a:fld id="{5A71684D-290F-4931-9215-8DB3B666C5D6}" type="datetimeFigureOut">
              <a:rPr lang="en-GB" smtClean="0"/>
              <a:t>10/10/2025</a:t>
            </a:fld>
            <a:endParaRPr lang="en-GB"/>
          </a:p>
        </p:txBody>
      </p:sp>
      <p:sp>
        <p:nvSpPr>
          <p:cNvPr id="6" name="Footer Placeholder 5">
            <a:extLst>
              <a:ext uri="{FF2B5EF4-FFF2-40B4-BE49-F238E27FC236}">
                <a16:creationId xmlns:a16="http://schemas.microsoft.com/office/drawing/2014/main" id="{DFA181DA-0BF8-47D8-887F-F91ABBB747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D5CF82-77FB-4A91-886F-2B56B8CC2225}"/>
              </a:ext>
            </a:extLst>
          </p:cNvPr>
          <p:cNvSpPr>
            <a:spLocks noGrp="1"/>
          </p:cNvSpPr>
          <p:nvPr>
            <p:ph type="sldNum" sz="quarter" idx="12"/>
          </p:nvPr>
        </p:nvSpPr>
        <p:spPr/>
        <p:txBody>
          <a:bodyPr/>
          <a:lstStyle/>
          <a:p>
            <a:fld id="{92E003F8-707B-4FBB-B895-D5D5239CEC01}" type="slidenum">
              <a:rPr lang="en-GB" smtClean="0"/>
              <a:t>‹#›</a:t>
            </a:fld>
            <a:endParaRPr lang="en-GB"/>
          </a:p>
        </p:txBody>
      </p:sp>
    </p:spTree>
    <p:extLst>
      <p:ext uri="{BB962C8B-B14F-4D97-AF65-F5344CB8AC3E}">
        <p14:creationId xmlns:p14="http://schemas.microsoft.com/office/powerpoint/2010/main" val="130415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C3441-6232-4F96-8347-805A84CEC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3AFA8B-F910-44A8-8A82-9A8AEFDE3B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10335-99E2-4C77-AF74-3B2994A872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1684D-290F-4931-9215-8DB3B666C5D6}" type="datetimeFigureOut">
              <a:rPr lang="en-GB" smtClean="0"/>
              <a:t>10/10/2025</a:t>
            </a:fld>
            <a:endParaRPr lang="en-GB"/>
          </a:p>
        </p:txBody>
      </p:sp>
      <p:sp>
        <p:nvSpPr>
          <p:cNvPr id="5" name="Footer Placeholder 4">
            <a:extLst>
              <a:ext uri="{FF2B5EF4-FFF2-40B4-BE49-F238E27FC236}">
                <a16:creationId xmlns:a16="http://schemas.microsoft.com/office/drawing/2014/main" id="{EC2BF08F-79E4-424A-942A-131A0C84A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7F4B6F-DE67-449A-BFD5-EB19C73C5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003F8-707B-4FBB-B895-D5D5239CEC01}" type="slidenum">
              <a:rPr lang="en-GB" smtClean="0"/>
              <a:t>‹#›</a:t>
            </a:fld>
            <a:endParaRPr lang="en-GB"/>
          </a:p>
        </p:txBody>
      </p:sp>
    </p:spTree>
    <p:extLst>
      <p:ext uri="{BB962C8B-B14F-4D97-AF65-F5344CB8AC3E}">
        <p14:creationId xmlns:p14="http://schemas.microsoft.com/office/powerpoint/2010/main" val="3739973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fr.vikidia.org/wiki/Twitter"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1.gif"/><Relationship Id="rId4" Type="http://schemas.openxmlformats.org/officeDocument/2006/relationships/hyperlink" Target="https://education.gov.scot/parentzon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pngall.com/welcome-word-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tral abstract texture simple background | premium image by rawpixel ...">
            <a:extLst>
              <a:ext uri="{FF2B5EF4-FFF2-40B4-BE49-F238E27FC236}">
                <a16:creationId xmlns:a16="http://schemas.microsoft.com/office/drawing/2014/main" id="{4F07D31D-E722-4135-B69D-E5383E058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1219199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F6E045-24BF-4614-B0B8-54AAA6B397E0}"/>
              </a:ext>
            </a:extLst>
          </p:cNvPr>
          <p:cNvPicPr>
            <a:picLocks noChangeAspect="1"/>
          </p:cNvPicPr>
          <p:nvPr/>
        </p:nvPicPr>
        <p:blipFill>
          <a:blip r:embed="rId3"/>
          <a:stretch>
            <a:fillRect/>
          </a:stretch>
        </p:blipFill>
        <p:spPr>
          <a:xfrm>
            <a:off x="-1" y="0"/>
            <a:ext cx="12191997" cy="6858000"/>
          </a:xfrm>
          <a:prstGeom prst="rect">
            <a:avLst/>
          </a:prstGeom>
        </p:spPr>
      </p:pic>
      <p:sp>
        <p:nvSpPr>
          <p:cNvPr id="5" name="Title 1">
            <a:extLst>
              <a:ext uri="{FF2B5EF4-FFF2-40B4-BE49-F238E27FC236}">
                <a16:creationId xmlns:a16="http://schemas.microsoft.com/office/drawing/2014/main" id="{E417127A-D377-42BF-AA80-880CD547149C}"/>
              </a:ext>
            </a:extLst>
          </p:cNvPr>
          <p:cNvSpPr txBox="1">
            <a:spLocks/>
          </p:cNvSpPr>
          <p:nvPr/>
        </p:nvSpPr>
        <p:spPr>
          <a:xfrm>
            <a:off x="0" y="-612480"/>
            <a:ext cx="12191997" cy="28878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dirty="0">
                <a:latin typeface="Arial Rounded MT Bold" panose="020F0704030504030204" pitchFamily="34" charset="0"/>
              </a:rPr>
              <a:t>Welcome to </a:t>
            </a:r>
            <a:br>
              <a:rPr lang="en-GB" sz="6600" dirty="0">
                <a:latin typeface="Arial Rounded MT Bold" panose="020F0704030504030204" pitchFamily="34" charset="0"/>
              </a:rPr>
            </a:br>
            <a:r>
              <a:rPr lang="en-GB" sz="6600" dirty="0">
                <a:latin typeface="Arial Rounded MT Bold" panose="020F0704030504030204" pitchFamily="34" charset="0"/>
              </a:rPr>
              <a:t>Alloway Early Years Centre</a:t>
            </a:r>
          </a:p>
        </p:txBody>
      </p:sp>
      <p:sp>
        <p:nvSpPr>
          <p:cNvPr id="9" name="TextBox 8">
            <a:extLst>
              <a:ext uri="{FF2B5EF4-FFF2-40B4-BE49-F238E27FC236}">
                <a16:creationId xmlns:a16="http://schemas.microsoft.com/office/drawing/2014/main" id="{76B93C58-AA41-4546-84C8-B362A0585E78}"/>
              </a:ext>
            </a:extLst>
          </p:cNvPr>
          <p:cNvSpPr txBox="1"/>
          <p:nvPr/>
        </p:nvSpPr>
        <p:spPr>
          <a:xfrm>
            <a:off x="5149702" y="3051544"/>
            <a:ext cx="1504130" cy="369332"/>
          </a:xfrm>
          <a:prstGeom prst="rect">
            <a:avLst/>
          </a:prstGeom>
          <a:noFill/>
        </p:spPr>
        <p:txBody>
          <a:bodyPr wrap="none" rtlCol="0">
            <a:spAutoFit/>
          </a:bodyPr>
          <a:lstStyle/>
          <a:p>
            <a:r>
              <a:rPr lang="en-GB" dirty="0"/>
              <a:t>Picture please</a:t>
            </a:r>
          </a:p>
        </p:txBody>
      </p:sp>
      <p:pic>
        <p:nvPicPr>
          <p:cNvPr id="1028" name="Picture 4" descr="Welcome heart">
            <a:extLst>
              <a:ext uri="{FF2B5EF4-FFF2-40B4-BE49-F238E27FC236}">
                <a16:creationId xmlns:a16="http://schemas.microsoft.com/office/drawing/2014/main" id="{1DABD737-3191-40FB-A946-8B3B56FC4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898" y="2486540"/>
            <a:ext cx="5554197" cy="4160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80580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5ED02AA-0425-4781-8E7E-4F46C4FEE621}"/>
              </a:ext>
            </a:extLst>
          </p:cNvPr>
          <p:cNvSpPr txBox="1">
            <a:spLocks/>
          </p:cNvSpPr>
          <p:nvPr/>
        </p:nvSpPr>
        <p:spPr>
          <a:xfrm>
            <a:off x="0" y="127591"/>
            <a:ext cx="121920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Early Years Centre – children’s  routine</a:t>
            </a:r>
          </a:p>
        </p:txBody>
      </p:sp>
      <p:sp>
        <p:nvSpPr>
          <p:cNvPr id="4" name="Content Placeholder 2">
            <a:extLst>
              <a:ext uri="{FF2B5EF4-FFF2-40B4-BE49-F238E27FC236}">
                <a16:creationId xmlns:a16="http://schemas.microsoft.com/office/drawing/2014/main" id="{DF0B4866-7207-4CEC-9430-C030F9F8D45D}"/>
              </a:ext>
            </a:extLst>
          </p:cNvPr>
          <p:cNvSpPr txBox="1">
            <a:spLocks/>
          </p:cNvSpPr>
          <p:nvPr/>
        </p:nvSpPr>
        <p:spPr>
          <a:xfrm>
            <a:off x="-1" y="1580745"/>
            <a:ext cx="9197163" cy="4543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800" dirty="0">
                <a:latin typeface="Arial Rounded MT Bold" panose="020F0704030504030204" pitchFamily="34" charset="0"/>
              </a:rPr>
              <a:t>Sign in by adult and child at group area in lunch room.</a:t>
            </a:r>
          </a:p>
          <a:p>
            <a:pPr marL="342900" indent="-342900" algn="l">
              <a:buFont typeface="Arial" panose="020B0604020202020204" pitchFamily="34" charset="0"/>
              <a:buChar char="•"/>
            </a:pPr>
            <a:r>
              <a:rPr lang="en-GB" sz="2800" dirty="0">
                <a:latin typeface="Arial Rounded MT Bold" panose="020F0704030504030204" pitchFamily="34" charset="0"/>
              </a:rPr>
              <a:t>Health and Wellbeing Check-In is encouraged to allow children to indicate how they are feeling. Staff follow up on this throughout the day.</a:t>
            </a:r>
          </a:p>
          <a:p>
            <a:pPr marL="342900" indent="-342900" algn="l">
              <a:buFont typeface="Arial" panose="020B0604020202020204" pitchFamily="34" charset="0"/>
              <a:buChar char="•"/>
            </a:pPr>
            <a:r>
              <a:rPr lang="en-GB" sz="2800" dirty="0">
                <a:latin typeface="Arial Rounded MT Bold" panose="020F0704030504030204" pitchFamily="34" charset="0"/>
              </a:rPr>
              <a:t>Free play - Staff plan rich and responsive learning experiences which children can choose to visit.</a:t>
            </a:r>
          </a:p>
          <a:p>
            <a:pPr marL="342900" indent="-342900" algn="l">
              <a:buFont typeface="Arial" panose="020B0604020202020204" pitchFamily="34" charset="0"/>
              <a:buChar char="•"/>
            </a:pPr>
            <a:r>
              <a:rPr lang="en-GB" sz="2800" dirty="0">
                <a:latin typeface="Arial Rounded MT Bold" panose="020F0704030504030204" pitchFamily="34" charset="0"/>
              </a:rPr>
              <a:t>Group times happen throughout the week.</a:t>
            </a:r>
          </a:p>
          <a:p>
            <a:pPr marL="342900" indent="-342900" algn="l">
              <a:buFont typeface="Arial" panose="020B0604020202020204" pitchFamily="34" charset="0"/>
              <a:buChar char="•"/>
            </a:pPr>
            <a:r>
              <a:rPr lang="en-GB" sz="2800" dirty="0">
                <a:latin typeface="Arial Rounded MT Bold" panose="020F0704030504030204" pitchFamily="34" charset="0"/>
              </a:rPr>
              <a:t>Home time  - children signed out and collected from group area in playroom.</a:t>
            </a:r>
          </a:p>
          <a:p>
            <a:endParaRPr lang="en-GB" sz="2500" dirty="0">
              <a:latin typeface="Arial Rounded MT Bold" panose="020F0704030504030204" pitchFamily="34" charset="0"/>
            </a:endParaRPr>
          </a:p>
        </p:txBody>
      </p:sp>
      <p:pic>
        <p:nvPicPr>
          <p:cNvPr id="11" name="Picture 10">
            <a:extLst>
              <a:ext uri="{FF2B5EF4-FFF2-40B4-BE49-F238E27FC236}">
                <a16:creationId xmlns:a16="http://schemas.microsoft.com/office/drawing/2014/main" id="{558E0C40-0DAC-4CB9-A4E4-4A588CC08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7433" y="4367252"/>
            <a:ext cx="3004288" cy="2253216"/>
          </a:xfrm>
          <a:prstGeom prst="rect">
            <a:avLst/>
          </a:prstGeom>
        </p:spPr>
      </p:pic>
      <p:pic>
        <p:nvPicPr>
          <p:cNvPr id="5124" name="Picture 4">
            <a:extLst>
              <a:ext uri="{FF2B5EF4-FFF2-40B4-BE49-F238E27FC236}">
                <a16:creationId xmlns:a16="http://schemas.microsoft.com/office/drawing/2014/main" id="{EBA4BFD2-E52D-4E0E-E7B2-5B65B5473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344" y="1441405"/>
            <a:ext cx="3004289" cy="22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2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7C9BC3C-0E09-44C8-AED6-E4D0890343B8}"/>
              </a:ext>
            </a:extLst>
          </p:cNvPr>
          <p:cNvSpPr txBox="1">
            <a:spLocks/>
          </p:cNvSpPr>
          <p:nvPr/>
        </p:nvSpPr>
        <p:spPr>
          <a:xfrm>
            <a:off x="0" y="106326"/>
            <a:ext cx="12192000" cy="9357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What Do I Bring?</a:t>
            </a:r>
          </a:p>
        </p:txBody>
      </p:sp>
      <p:sp>
        <p:nvSpPr>
          <p:cNvPr id="4" name="Content Placeholder 2">
            <a:extLst>
              <a:ext uri="{FF2B5EF4-FFF2-40B4-BE49-F238E27FC236}">
                <a16:creationId xmlns:a16="http://schemas.microsoft.com/office/drawing/2014/main" id="{CCA1C67B-825B-4B8C-BDA1-7D67D550FF48}"/>
              </a:ext>
            </a:extLst>
          </p:cNvPr>
          <p:cNvSpPr txBox="1">
            <a:spLocks/>
          </p:cNvSpPr>
          <p:nvPr/>
        </p:nvSpPr>
        <p:spPr>
          <a:xfrm>
            <a:off x="1" y="1148429"/>
            <a:ext cx="7410892" cy="57095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Rounded MT Bold" panose="020F0704030504030204" pitchFamily="34" charset="0"/>
              </a:rPr>
              <a:t>There is no nursery uniform, children wear their own play clothes.</a:t>
            </a:r>
          </a:p>
          <a:p>
            <a:pPr algn="l"/>
            <a:r>
              <a:rPr lang="en-GB" sz="3200" dirty="0">
                <a:latin typeface="Arial Rounded MT Bold" panose="020F0704030504030204" pitchFamily="34" charset="0"/>
              </a:rPr>
              <a:t>Parents should leave a change of clothes in a bag on their nursery peg.</a:t>
            </a:r>
          </a:p>
          <a:p>
            <a:pPr algn="l"/>
            <a:r>
              <a:rPr lang="en-GB" sz="3200" dirty="0">
                <a:latin typeface="Arial Rounded MT Bold" panose="020F0704030504030204" pitchFamily="34" charset="0"/>
              </a:rPr>
              <a:t>Please supply outdoor clothes that can be kept in the EYC. Children have the opportunity to access the outdoors everyday, regardless of the weather.</a:t>
            </a:r>
          </a:p>
          <a:p>
            <a:pPr algn="l"/>
            <a:r>
              <a:rPr lang="en-GB" sz="3200" dirty="0">
                <a:highlight>
                  <a:srgbClr val="FFFF00"/>
                </a:highlight>
                <a:latin typeface="Arial Rounded MT Bold" panose="020F0704030504030204" pitchFamily="34" charset="0"/>
              </a:rPr>
              <a:t>NAMES ON EVERYTHING PLEASE!</a:t>
            </a:r>
          </a:p>
        </p:txBody>
      </p:sp>
      <p:sp>
        <p:nvSpPr>
          <p:cNvPr id="5" name="TextBox 4">
            <a:extLst>
              <a:ext uri="{FF2B5EF4-FFF2-40B4-BE49-F238E27FC236}">
                <a16:creationId xmlns:a16="http://schemas.microsoft.com/office/drawing/2014/main" id="{7150C79B-5A14-4774-803E-CCFE8D476C30}"/>
              </a:ext>
            </a:extLst>
          </p:cNvPr>
          <p:cNvSpPr txBox="1"/>
          <p:nvPr/>
        </p:nvSpPr>
        <p:spPr>
          <a:xfrm>
            <a:off x="9718158" y="3633883"/>
            <a:ext cx="1504130" cy="369332"/>
          </a:xfrm>
          <a:prstGeom prst="rect">
            <a:avLst/>
          </a:prstGeom>
          <a:noFill/>
        </p:spPr>
        <p:txBody>
          <a:bodyPr wrap="none" rtlCol="0">
            <a:spAutoFit/>
          </a:bodyPr>
          <a:lstStyle/>
          <a:p>
            <a:r>
              <a:rPr lang="en-GB" dirty="0"/>
              <a:t>Picture please</a:t>
            </a:r>
          </a:p>
        </p:txBody>
      </p:sp>
      <p:pic>
        <p:nvPicPr>
          <p:cNvPr id="7" name="Picture 6">
            <a:extLst>
              <a:ext uri="{FF2B5EF4-FFF2-40B4-BE49-F238E27FC236}">
                <a16:creationId xmlns:a16="http://schemas.microsoft.com/office/drawing/2014/main" id="{2EF22388-A8FA-40C4-A358-A104316559C3}"/>
              </a:ext>
            </a:extLst>
          </p:cNvPr>
          <p:cNvPicPr>
            <a:picLocks noChangeAspect="1"/>
          </p:cNvPicPr>
          <p:nvPr/>
        </p:nvPicPr>
        <p:blipFill rotWithShape="1">
          <a:blip r:embed="rId3">
            <a:extLst>
              <a:ext uri="{28A0092B-C50C-407E-A947-70E740481C1C}">
                <a14:useLocalDpi xmlns:a14="http://schemas.microsoft.com/office/drawing/2010/main" val="0"/>
              </a:ext>
            </a:extLst>
          </a:blip>
          <a:srcRect t="33402" b="33333"/>
          <a:stretch/>
        </p:blipFill>
        <p:spPr>
          <a:xfrm>
            <a:off x="7410893" y="2182683"/>
            <a:ext cx="4544826" cy="3271732"/>
          </a:xfrm>
          <a:prstGeom prst="rect">
            <a:avLst/>
          </a:prstGeom>
        </p:spPr>
      </p:pic>
    </p:spTree>
    <p:extLst>
      <p:ext uri="{BB962C8B-B14F-4D97-AF65-F5344CB8AC3E}">
        <p14:creationId xmlns:p14="http://schemas.microsoft.com/office/powerpoint/2010/main" val="2361323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5171B63-AEAA-4B1B-9A76-696A83A37200}"/>
              </a:ext>
            </a:extLst>
          </p:cNvPr>
          <p:cNvSpPr txBox="1">
            <a:spLocks/>
          </p:cNvSpPr>
          <p:nvPr/>
        </p:nvSpPr>
        <p:spPr>
          <a:xfrm>
            <a:off x="0" y="0"/>
            <a:ext cx="12192000" cy="10780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Early Years Centre Lunch</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1D710B2F-82E2-461F-8F9A-62843295621C}"/>
              </a:ext>
            </a:extLst>
          </p:cNvPr>
          <p:cNvSpPr txBox="1">
            <a:spLocks/>
          </p:cNvSpPr>
          <p:nvPr/>
        </p:nvSpPr>
        <p:spPr>
          <a:xfrm>
            <a:off x="1" y="1266940"/>
            <a:ext cx="8686799" cy="5591059"/>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800" dirty="0">
                <a:latin typeface="Arial Rounded MT Bold" panose="020F0704030504030204" pitchFamily="34" charset="0"/>
              </a:rPr>
              <a:t>Children are provided with a free school hot lunch.</a:t>
            </a:r>
          </a:p>
          <a:p>
            <a:pPr marL="457200" indent="-457200" algn="l">
              <a:buFont typeface="Arial" panose="020B0604020202020204" pitchFamily="34" charset="0"/>
              <a:buChar char="•"/>
            </a:pPr>
            <a:r>
              <a:rPr lang="en-GB" sz="2800" dirty="0">
                <a:latin typeface="Arial Rounded MT Bold" panose="020F0704030504030204" pitchFamily="34" charset="0"/>
              </a:rPr>
              <a:t>Staff have worked hard to develop a homely environment in which children and staff sit together for lunchtime.</a:t>
            </a:r>
          </a:p>
          <a:p>
            <a:pPr marL="457200" indent="-457200" algn="l">
              <a:buFont typeface="Arial" panose="020B0604020202020204" pitchFamily="34" charset="0"/>
              <a:buChar char="•"/>
            </a:pPr>
            <a:r>
              <a:rPr lang="en-GB" sz="2800" dirty="0">
                <a:latin typeface="Arial Rounded MT Bold" panose="020F0704030504030204" pitchFamily="34" charset="0"/>
              </a:rPr>
              <a:t>This year, we have implemented a rolling lunch approach which was highly praised during our recent inspection. Children choose when they wish to have lunch, allowing play to be uninterrupted. </a:t>
            </a:r>
          </a:p>
          <a:p>
            <a:pPr marL="457200" indent="-457200" algn="l">
              <a:buFont typeface="Arial" panose="020B0604020202020204" pitchFamily="34" charset="0"/>
              <a:buChar char="•"/>
            </a:pPr>
            <a:r>
              <a:rPr lang="en-GB" sz="2800" dirty="0">
                <a:latin typeface="Arial Rounded MT Bold" panose="020F0704030504030204" pitchFamily="34" charset="0"/>
              </a:rPr>
              <a:t>Staff model good table manners.</a:t>
            </a:r>
          </a:p>
          <a:p>
            <a:pPr marL="457200" indent="-457200" algn="l">
              <a:buFont typeface="Arial" panose="020B0604020202020204" pitchFamily="34" charset="0"/>
              <a:buChar char="•"/>
            </a:pPr>
            <a:r>
              <a:rPr lang="en-GB" sz="2800" dirty="0">
                <a:latin typeface="Arial Rounded MT Bold" panose="020F0704030504030204" pitchFamily="34" charset="0"/>
              </a:rPr>
              <a:t>Children are encouraged to try new foods.  </a:t>
            </a:r>
          </a:p>
          <a:p>
            <a:pPr marL="457200" indent="-457200" algn="l">
              <a:buFont typeface="Arial" panose="020B0604020202020204" pitchFamily="34" charset="0"/>
              <a:buChar char="•"/>
            </a:pPr>
            <a:r>
              <a:rPr lang="en-GB" sz="2800" dirty="0">
                <a:latin typeface="Arial Rounded MT Bold" panose="020F0704030504030204" pitchFamily="34" charset="0"/>
              </a:rPr>
              <a:t>The lunch menu is shared with parents in advance. </a:t>
            </a:r>
          </a:p>
          <a:p>
            <a:pPr marL="457200" indent="-457200" algn="l">
              <a:buFont typeface="Arial" panose="020B0604020202020204" pitchFamily="34" charset="0"/>
              <a:buChar char="•"/>
            </a:pPr>
            <a:r>
              <a:rPr lang="en-GB" sz="2800" dirty="0">
                <a:latin typeface="Arial Rounded MT Bold" panose="020F0704030504030204" pitchFamily="34" charset="0"/>
              </a:rPr>
              <a:t>Parents can provide a small healthy packed lunch if they think their child will not eat the school lunch.  This should be placed in a disposable bag and named. </a:t>
            </a:r>
          </a:p>
          <a:p>
            <a:pPr marL="457200" indent="-457200" algn="l">
              <a:buFont typeface="Arial" panose="020B0604020202020204" pitchFamily="34" charset="0"/>
              <a:buChar char="•"/>
            </a:pPr>
            <a:r>
              <a:rPr lang="en-GB" sz="2800" dirty="0">
                <a:latin typeface="Arial Rounded MT Bold" panose="020F0704030504030204" pitchFamily="34" charset="0"/>
              </a:rPr>
              <a:t>Please do not send in a packed lunch box/bag. </a:t>
            </a:r>
          </a:p>
        </p:txBody>
      </p:sp>
      <p:pic>
        <p:nvPicPr>
          <p:cNvPr id="7" name="Picture 6">
            <a:extLst>
              <a:ext uri="{FF2B5EF4-FFF2-40B4-BE49-F238E27FC236}">
                <a16:creationId xmlns:a16="http://schemas.microsoft.com/office/drawing/2014/main" id="{02B21118-9598-4EAF-AACE-63C53557B768}"/>
              </a:ext>
            </a:extLst>
          </p:cNvPr>
          <p:cNvPicPr>
            <a:picLocks noChangeAspect="1"/>
          </p:cNvPicPr>
          <p:nvPr/>
        </p:nvPicPr>
        <p:blipFill rotWithShape="1">
          <a:blip r:embed="rId3">
            <a:extLst>
              <a:ext uri="{28A0092B-C50C-407E-A947-70E740481C1C}">
                <a14:useLocalDpi xmlns:a14="http://schemas.microsoft.com/office/drawing/2010/main" val="0"/>
              </a:ext>
            </a:extLst>
          </a:blip>
          <a:srcRect t="20344" b="19725"/>
          <a:stretch/>
        </p:blipFill>
        <p:spPr>
          <a:xfrm>
            <a:off x="9525026" y="1183022"/>
            <a:ext cx="1828746" cy="2371837"/>
          </a:xfrm>
          <a:prstGeom prst="rect">
            <a:avLst/>
          </a:prstGeom>
        </p:spPr>
      </p:pic>
      <p:pic>
        <p:nvPicPr>
          <p:cNvPr id="4100" name="Picture 4">
            <a:extLst>
              <a:ext uri="{FF2B5EF4-FFF2-40B4-BE49-F238E27FC236}">
                <a16:creationId xmlns:a16="http://schemas.microsoft.com/office/drawing/2014/main" id="{D369EE1E-4379-0F99-2322-D89D14AF6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576" y="3923413"/>
            <a:ext cx="3019647" cy="226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8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E6115E1B-F65A-4E12-88E4-B6BCB87A8D84}"/>
              </a:ext>
            </a:extLst>
          </p:cNvPr>
          <p:cNvSpPr txBox="1">
            <a:spLocks/>
          </p:cNvSpPr>
          <p:nvPr/>
        </p:nvSpPr>
        <p:spPr>
          <a:xfrm>
            <a:off x="0" y="0"/>
            <a:ext cx="12192000" cy="12228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Early Years Centre areas</a:t>
            </a:r>
          </a:p>
        </p:txBody>
      </p:sp>
      <p:sp>
        <p:nvSpPr>
          <p:cNvPr id="4" name="Content Placeholder 2">
            <a:extLst>
              <a:ext uri="{FF2B5EF4-FFF2-40B4-BE49-F238E27FC236}">
                <a16:creationId xmlns:a16="http://schemas.microsoft.com/office/drawing/2014/main" id="{9EA4D822-39C3-4227-A202-DD02014170A1}"/>
              </a:ext>
            </a:extLst>
          </p:cNvPr>
          <p:cNvSpPr txBox="1">
            <a:spLocks/>
          </p:cNvSpPr>
          <p:nvPr/>
        </p:nvSpPr>
        <p:spPr>
          <a:xfrm>
            <a:off x="0" y="1454226"/>
            <a:ext cx="7740502" cy="54037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a:latin typeface="Arial Rounded MT Bold" panose="020F0704030504030204" pitchFamily="34" charset="0"/>
              </a:rPr>
              <a:t>Playroom – free play with natural and real life resources and toys.</a:t>
            </a:r>
          </a:p>
          <a:p>
            <a:pPr marL="342900" indent="-342900" algn="l">
              <a:buFont typeface="Arial" panose="020B0604020202020204" pitchFamily="34" charset="0"/>
              <a:buChar char="•"/>
            </a:pPr>
            <a:r>
              <a:rPr lang="en-GB" dirty="0">
                <a:latin typeface="Arial Rounded MT Bold" panose="020F0704030504030204" pitchFamily="34" charset="0"/>
              </a:rPr>
              <a:t>Quiet Room – a range of sensory resources. Provides opportunity for rest and relaxation.</a:t>
            </a:r>
          </a:p>
          <a:p>
            <a:pPr marL="342900" indent="-342900" algn="l">
              <a:buFont typeface="Arial" panose="020B0604020202020204" pitchFamily="34" charset="0"/>
              <a:buChar char="•"/>
            </a:pPr>
            <a:r>
              <a:rPr lang="en-GB" dirty="0">
                <a:latin typeface="Arial Rounded MT Bold" panose="020F0704030504030204" pitchFamily="34" charset="0"/>
              </a:rPr>
              <a:t>Outdoor space – encourages physical play, curiosity, problem solving, literacy and numeracy.</a:t>
            </a:r>
          </a:p>
          <a:p>
            <a:pPr marL="342900" indent="-342900" algn="l">
              <a:buFont typeface="Arial" panose="020B0604020202020204" pitchFamily="34" charset="0"/>
              <a:buChar char="•"/>
            </a:pPr>
            <a:r>
              <a:rPr lang="en-GB" dirty="0">
                <a:latin typeface="Arial Rounded MT Bold" panose="020F0704030504030204" pitchFamily="34" charset="0"/>
              </a:rPr>
              <a:t>School facilities – gym hall, ICT Suite, outdoor classroom, school playing field and  public library.</a:t>
            </a:r>
          </a:p>
          <a:p>
            <a:pPr marL="342900" indent="-342900" algn="l">
              <a:buFont typeface="Arial" panose="020B0604020202020204" pitchFamily="34" charset="0"/>
              <a:buChar char="•"/>
            </a:pPr>
            <a:r>
              <a:rPr lang="en-GB" dirty="0">
                <a:latin typeface="Arial Rounded MT Bold" panose="020F0704030504030204" pitchFamily="34" charset="0"/>
              </a:rPr>
              <a:t>Outdoor learning in School Eco-Garden and local area. </a:t>
            </a:r>
          </a:p>
        </p:txBody>
      </p:sp>
      <p:sp>
        <p:nvSpPr>
          <p:cNvPr id="5" name="TextBox 4">
            <a:extLst>
              <a:ext uri="{FF2B5EF4-FFF2-40B4-BE49-F238E27FC236}">
                <a16:creationId xmlns:a16="http://schemas.microsoft.com/office/drawing/2014/main" id="{08683CB1-BE79-4428-902F-134EA203A081}"/>
              </a:ext>
            </a:extLst>
          </p:cNvPr>
          <p:cNvSpPr txBox="1"/>
          <p:nvPr/>
        </p:nvSpPr>
        <p:spPr>
          <a:xfrm>
            <a:off x="9169302" y="1993124"/>
            <a:ext cx="1593898" cy="369332"/>
          </a:xfrm>
          <a:prstGeom prst="rect">
            <a:avLst/>
          </a:prstGeom>
          <a:noFill/>
        </p:spPr>
        <p:txBody>
          <a:bodyPr wrap="none" rtlCol="0">
            <a:spAutoFit/>
          </a:bodyPr>
          <a:lstStyle/>
          <a:p>
            <a:r>
              <a:rPr lang="en-GB" dirty="0"/>
              <a:t>Pictures please</a:t>
            </a:r>
          </a:p>
        </p:txBody>
      </p:sp>
      <p:pic>
        <p:nvPicPr>
          <p:cNvPr id="9" name="Picture 8">
            <a:extLst>
              <a:ext uri="{FF2B5EF4-FFF2-40B4-BE49-F238E27FC236}">
                <a16:creationId xmlns:a16="http://schemas.microsoft.com/office/drawing/2014/main" id="{A35F34FF-713B-43DB-96EE-9CF085F59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713" y="4064602"/>
            <a:ext cx="3448269" cy="2586202"/>
          </a:xfrm>
          <a:prstGeom prst="rect">
            <a:avLst/>
          </a:prstGeom>
        </p:spPr>
      </p:pic>
      <p:pic>
        <p:nvPicPr>
          <p:cNvPr id="1026" name="Picture 2" descr="IMG_6141 (002)">
            <a:extLst>
              <a:ext uri="{FF2B5EF4-FFF2-40B4-BE49-F238E27FC236}">
                <a16:creationId xmlns:a16="http://schemas.microsoft.com/office/drawing/2014/main" id="{2F72EC5A-3749-4A73-8CC8-FC223E9FE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169" y="1454226"/>
            <a:ext cx="3801256" cy="2403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39840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F84B2D9-0E8D-4EB5-84BD-92573F421FC1}"/>
              </a:ext>
            </a:extLst>
          </p:cNvPr>
          <p:cNvSpPr txBox="1">
            <a:spLocks/>
          </p:cNvSpPr>
          <p:nvPr/>
        </p:nvSpPr>
        <p:spPr>
          <a:xfrm>
            <a:off x="0" y="0"/>
            <a:ext cx="12192000" cy="925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Each child is an individual</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F4807271-607F-45BA-BF6E-8FD3B467BE81}"/>
              </a:ext>
            </a:extLst>
          </p:cNvPr>
          <p:cNvSpPr txBox="1">
            <a:spLocks/>
          </p:cNvSpPr>
          <p:nvPr/>
        </p:nvSpPr>
        <p:spPr>
          <a:xfrm>
            <a:off x="0" y="925145"/>
            <a:ext cx="8442251" cy="593285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3200" dirty="0">
                <a:latin typeface="Arial Rounded MT Bold" panose="020F0704030504030204" pitchFamily="34" charset="0"/>
              </a:rPr>
              <a:t>Key worker develops a strong relationship with parent and child.</a:t>
            </a:r>
          </a:p>
          <a:p>
            <a:pPr marL="457200" indent="-457200" algn="l">
              <a:buFont typeface="Arial" panose="020B0604020202020204" pitchFamily="34" charset="0"/>
              <a:buChar char="•"/>
            </a:pPr>
            <a:r>
              <a:rPr lang="en-GB" sz="3200" dirty="0">
                <a:latin typeface="Arial Rounded MT Bold" panose="020F0704030504030204" pitchFamily="34" charset="0"/>
              </a:rPr>
              <a:t>Personal profile – Learning Journals.</a:t>
            </a:r>
          </a:p>
          <a:p>
            <a:pPr marL="457200" indent="-457200" algn="l">
              <a:buFont typeface="Arial" panose="020B0604020202020204" pitchFamily="34" charset="0"/>
              <a:buChar char="•"/>
            </a:pPr>
            <a:r>
              <a:rPr lang="en-GB" sz="3200" dirty="0">
                <a:latin typeface="Arial Rounded MT Bold" panose="020F0704030504030204" pitchFamily="34" charset="0"/>
              </a:rPr>
              <a:t>Staff track individual progress.</a:t>
            </a:r>
          </a:p>
          <a:p>
            <a:pPr marL="457200" indent="-457200" algn="l">
              <a:buFont typeface="Arial" panose="020B0604020202020204" pitchFamily="34" charset="0"/>
              <a:buChar char="•"/>
            </a:pPr>
            <a:r>
              <a:rPr lang="en-GB" sz="3200" dirty="0">
                <a:latin typeface="Arial Rounded MT Bold" panose="020F0704030504030204" pitchFamily="34" charset="0"/>
              </a:rPr>
              <a:t>Open door policy for good communication with parents.</a:t>
            </a:r>
          </a:p>
          <a:p>
            <a:pPr marL="457200" indent="-457200" algn="l">
              <a:buFont typeface="Arial" panose="020B0604020202020204" pitchFamily="34" charset="0"/>
              <a:buChar char="•"/>
            </a:pPr>
            <a:r>
              <a:rPr lang="en-GB" sz="3200" dirty="0">
                <a:latin typeface="Arial Rounded MT Bold" panose="020F0704030504030204" pitchFamily="34" charset="0"/>
              </a:rPr>
              <a:t>Informal opportunities to discuss progress.</a:t>
            </a:r>
          </a:p>
          <a:p>
            <a:pPr marL="457200" indent="-457200" algn="l">
              <a:buFont typeface="Arial" panose="020B0604020202020204" pitchFamily="34" charset="0"/>
              <a:buChar char="•"/>
            </a:pPr>
            <a:r>
              <a:rPr lang="en-GB" sz="3200" dirty="0">
                <a:latin typeface="Arial Rounded MT Bold" panose="020F0704030504030204" pitchFamily="34" charset="0"/>
              </a:rPr>
              <a:t>Stay and Play opportunities throughout the year.</a:t>
            </a:r>
          </a:p>
          <a:p>
            <a:pPr marL="457200" indent="-457200" algn="l">
              <a:buFont typeface="Arial" panose="020B0604020202020204" pitchFamily="34" charset="0"/>
              <a:buChar char="•"/>
            </a:pPr>
            <a:r>
              <a:rPr lang="en-GB" sz="3200" dirty="0">
                <a:latin typeface="Arial Rounded MT Bold" panose="020F0704030504030204" pitchFamily="34" charset="0"/>
              </a:rPr>
              <a:t>3 termly written care plan meetings with staff.</a:t>
            </a:r>
          </a:p>
          <a:p>
            <a:pPr marL="457200" indent="-457200" algn="l">
              <a:buFont typeface="Arial" panose="020B0604020202020204" pitchFamily="34" charset="0"/>
              <a:buChar char="•"/>
            </a:pPr>
            <a:r>
              <a:rPr lang="en-GB" sz="3200" dirty="0">
                <a:latin typeface="Arial Rounded MT Bold" panose="020F0704030504030204" pitchFamily="34" charset="0"/>
              </a:rPr>
              <a:t>Written annual report for pre-schoolers.</a:t>
            </a:r>
          </a:p>
          <a:p>
            <a:pPr algn="l"/>
            <a:endParaRPr lang="en-GB" dirty="0"/>
          </a:p>
        </p:txBody>
      </p:sp>
      <p:sp>
        <p:nvSpPr>
          <p:cNvPr id="5" name="TextBox 4">
            <a:extLst>
              <a:ext uri="{FF2B5EF4-FFF2-40B4-BE49-F238E27FC236}">
                <a16:creationId xmlns:a16="http://schemas.microsoft.com/office/drawing/2014/main" id="{3ACEBAB2-9EEE-408E-B112-C6271692FA75}"/>
              </a:ext>
            </a:extLst>
          </p:cNvPr>
          <p:cNvSpPr txBox="1"/>
          <p:nvPr/>
        </p:nvSpPr>
        <p:spPr>
          <a:xfrm>
            <a:off x="9565060" y="3466214"/>
            <a:ext cx="1504130" cy="369332"/>
          </a:xfrm>
          <a:prstGeom prst="rect">
            <a:avLst/>
          </a:prstGeom>
          <a:noFill/>
        </p:spPr>
        <p:txBody>
          <a:bodyPr wrap="none" rtlCol="0">
            <a:spAutoFit/>
          </a:bodyPr>
          <a:lstStyle/>
          <a:p>
            <a:r>
              <a:rPr lang="en-GB" dirty="0"/>
              <a:t>Picture please</a:t>
            </a:r>
          </a:p>
        </p:txBody>
      </p:sp>
      <p:pic>
        <p:nvPicPr>
          <p:cNvPr id="8194" name="Picture 2">
            <a:extLst>
              <a:ext uri="{FF2B5EF4-FFF2-40B4-BE49-F238E27FC236}">
                <a16:creationId xmlns:a16="http://schemas.microsoft.com/office/drawing/2014/main" id="{36D3D335-D210-18CD-B4FD-C4C740BC1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766" y="2181944"/>
            <a:ext cx="3424719" cy="256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89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CA86E26D-7896-426D-84D6-8465BE09650F}"/>
              </a:ext>
            </a:extLst>
          </p:cNvPr>
          <p:cNvSpPr txBox="1">
            <a:spLocks/>
          </p:cNvSpPr>
          <p:nvPr/>
        </p:nvSpPr>
        <p:spPr>
          <a:xfrm>
            <a:off x="0" y="0"/>
            <a:ext cx="12192000" cy="925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Play Pedagogy</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E082ADB3-55BD-4988-A18F-064A048E4A0A}"/>
              </a:ext>
            </a:extLst>
          </p:cNvPr>
          <p:cNvSpPr txBox="1">
            <a:spLocks/>
          </p:cNvSpPr>
          <p:nvPr/>
        </p:nvSpPr>
        <p:spPr>
          <a:xfrm>
            <a:off x="4540102" y="925144"/>
            <a:ext cx="7651897" cy="59328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GB" dirty="0">
                <a:latin typeface="Arial Rounded MT Bold" panose="020F0704030504030204" pitchFamily="34" charset="0"/>
              </a:rPr>
              <a:t>Play is one of the most important ways in which young children gain essential knowledge and understanding.  </a:t>
            </a:r>
          </a:p>
          <a:p>
            <a:pPr algn="l">
              <a:defRPr/>
            </a:pPr>
            <a:r>
              <a:rPr lang="en-GB" dirty="0">
                <a:latin typeface="Arial Rounded MT Bold" panose="020F0704030504030204" pitchFamily="34" charset="0"/>
              </a:rPr>
              <a:t>Play helps children develop many skills, including:</a:t>
            </a:r>
          </a:p>
          <a:p>
            <a:pPr marL="342900" indent="-342900" algn="l">
              <a:buFont typeface="Arial" panose="020B0604020202020204" pitchFamily="34" charset="0"/>
              <a:buChar char="•"/>
              <a:defRPr/>
            </a:pPr>
            <a:r>
              <a:rPr lang="en-GB" dirty="0">
                <a:latin typeface="Arial Rounded MT Bold" panose="020F0704030504030204" pitchFamily="34" charset="0"/>
              </a:rPr>
              <a:t>Self-confidence and self-regulation</a:t>
            </a:r>
          </a:p>
          <a:p>
            <a:pPr marL="342900" indent="-342900" algn="l">
              <a:buFont typeface="Arial" panose="020B0604020202020204" pitchFamily="34" charset="0"/>
              <a:buChar char="•"/>
              <a:defRPr/>
            </a:pPr>
            <a:r>
              <a:rPr lang="en-GB" dirty="0">
                <a:latin typeface="Arial Rounded MT Bold" panose="020F0704030504030204" pitchFamily="34" charset="0"/>
              </a:rPr>
              <a:t>Creativity</a:t>
            </a:r>
          </a:p>
          <a:p>
            <a:pPr marL="342900" indent="-342900" algn="l">
              <a:buFont typeface="Arial" panose="020B0604020202020204" pitchFamily="34" charset="0"/>
              <a:buChar char="•"/>
              <a:defRPr/>
            </a:pPr>
            <a:r>
              <a:rPr lang="en-GB" dirty="0">
                <a:latin typeface="Arial Rounded MT Bold" panose="020F0704030504030204" pitchFamily="34" charset="0"/>
              </a:rPr>
              <a:t>Problem-solving skills</a:t>
            </a:r>
          </a:p>
          <a:p>
            <a:pPr marL="342900" indent="-342900" algn="l">
              <a:buFont typeface="Arial" panose="020B0604020202020204" pitchFamily="34" charset="0"/>
              <a:buChar char="•"/>
              <a:defRPr/>
            </a:pPr>
            <a:r>
              <a:rPr lang="en-GB" dirty="0">
                <a:latin typeface="Arial Rounded MT Bold" panose="020F0704030504030204" pitchFamily="34" charset="0"/>
              </a:rPr>
              <a:t>Communication and social skills</a:t>
            </a:r>
          </a:p>
          <a:p>
            <a:pPr marL="342900" indent="-342900" algn="l">
              <a:buFont typeface="Arial" panose="020B0604020202020204" pitchFamily="34" charset="0"/>
              <a:buChar char="•"/>
              <a:defRPr/>
            </a:pPr>
            <a:r>
              <a:rPr lang="en-GB" dirty="0">
                <a:latin typeface="Arial Rounded MT Bold" panose="020F0704030504030204" pitchFamily="34" charset="0"/>
              </a:rPr>
              <a:t>A love of learning</a:t>
            </a:r>
          </a:p>
          <a:p>
            <a:pPr marL="342900" indent="-342900" algn="l">
              <a:buFont typeface="Arial" panose="020B0604020202020204" pitchFamily="34" charset="0"/>
              <a:buChar char="•"/>
              <a:defRPr/>
            </a:pPr>
            <a:r>
              <a:rPr lang="en-GB" dirty="0">
                <a:latin typeface="Arial Rounded MT Bold" panose="020F0704030504030204" pitchFamily="34" charset="0"/>
              </a:rPr>
              <a:t>Flexible thinking</a:t>
            </a:r>
          </a:p>
          <a:p>
            <a:pPr algn="l">
              <a:defRPr/>
            </a:pPr>
            <a:r>
              <a:rPr lang="en-GB" dirty="0">
                <a:latin typeface="Arial Rounded MT Bold" panose="020F0704030504030204" pitchFamily="34" charset="0"/>
              </a:rPr>
              <a:t>Engaging in purposeful play experiences enhances children’s mastery of academic concepts and builds interest and motivation to learn.</a:t>
            </a:r>
          </a:p>
          <a:p>
            <a:pPr algn="l"/>
            <a:endParaRPr lang="en-GB" dirty="0"/>
          </a:p>
        </p:txBody>
      </p:sp>
      <p:sp>
        <p:nvSpPr>
          <p:cNvPr id="5" name="TextBox 4">
            <a:extLst>
              <a:ext uri="{FF2B5EF4-FFF2-40B4-BE49-F238E27FC236}">
                <a16:creationId xmlns:a16="http://schemas.microsoft.com/office/drawing/2014/main" id="{653DEFC5-BE7F-46BE-926A-739774164904}"/>
              </a:ext>
            </a:extLst>
          </p:cNvPr>
          <p:cNvSpPr txBox="1"/>
          <p:nvPr/>
        </p:nvSpPr>
        <p:spPr>
          <a:xfrm>
            <a:off x="1350335" y="3051544"/>
            <a:ext cx="1593898" cy="369332"/>
          </a:xfrm>
          <a:prstGeom prst="rect">
            <a:avLst/>
          </a:prstGeom>
          <a:noFill/>
        </p:spPr>
        <p:txBody>
          <a:bodyPr wrap="none" rtlCol="0">
            <a:spAutoFit/>
          </a:bodyPr>
          <a:lstStyle/>
          <a:p>
            <a:r>
              <a:rPr lang="en-GB" dirty="0"/>
              <a:t>Pictures please</a:t>
            </a:r>
          </a:p>
        </p:txBody>
      </p:sp>
      <p:pic>
        <p:nvPicPr>
          <p:cNvPr id="9218" name="Picture 2">
            <a:extLst>
              <a:ext uri="{FF2B5EF4-FFF2-40B4-BE49-F238E27FC236}">
                <a16:creationId xmlns:a16="http://schemas.microsoft.com/office/drawing/2014/main" id="{61E72B88-4000-9CA3-3296-F1791DFE4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74" y="1836968"/>
            <a:ext cx="4223755" cy="316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06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10633"/>
            <a:ext cx="12192000" cy="6858000"/>
          </a:xfrm>
          <a:prstGeom prst="rect">
            <a:avLst/>
          </a:prstGeom>
        </p:spPr>
      </p:pic>
      <p:sp>
        <p:nvSpPr>
          <p:cNvPr id="3" name="Title 1">
            <a:extLst>
              <a:ext uri="{FF2B5EF4-FFF2-40B4-BE49-F238E27FC236}">
                <a16:creationId xmlns:a16="http://schemas.microsoft.com/office/drawing/2014/main" id="{FCFBD2AF-C04A-42BF-B8CF-29573B74F56E}"/>
              </a:ext>
            </a:extLst>
          </p:cNvPr>
          <p:cNvSpPr txBox="1">
            <a:spLocks/>
          </p:cNvSpPr>
          <p:nvPr/>
        </p:nvSpPr>
        <p:spPr>
          <a:xfrm>
            <a:off x="0" y="0"/>
            <a:ext cx="12192000" cy="9155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Outdoor Learning</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FF2C5C22-B06A-482B-91B6-B506BC7DED95}"/>
              </a:ext>
            </a:extLst>
          </p:cNvPr>
          <p:cNvSpPr txBox="1">
            <a:spLocks/>
          </p:cNvSpPr>
          <p:nvPr/>
        </p:nvSpPr>
        <p:spPr>
          <a:xfrm>
            <a:off x="4157331" y="1142566"/>
            <a:ext cx="8034670" cy="57154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Arial Rounded MT Bold" panose="020F0704030504030204" pitchFamily="34" charset="0"/>
              </a:rPr>
              <a:t>Children benefit from learning outdoors.</a:t>
            </a:r>
          </a:p>
          <a:p>
            <a:pPr algn="l"/>
            <a:r>
              <a:rPr lang="en-GB" sz="2800" dirty="0">
                <a:latin typeface="Arial Rounded MT Bold" panose="020F0704030504030204" pitchFamily="34" charset="0"/>
              </a:rPr>
              <a:t>Outdoor learning opportunities every day in nursery.</a:t>
            </a:r>
          </a:p>
          <a:p>
            <a:pPr algn="l"/>
            <a:r>
              <a:rPr lang="en-GB" sz="2800" dirty="0">
                <a:latin typeface="Arial Rounded MT Bold" panose="020F0704030504030204" pitchFamily="34" charset="0"/>
              </a:rPr>
              <a:t>Outdoor learning in school grounds.</a:t>
            </a:r>
          </a:p>
          <a:p>
            <a:pPr algn="l"/>
            <a:r>
              <a:rPr lang="en-GB" sz="2800" dirty="0">
                <a:latin typeface="Arial Rounded MT Bold" panose="020F0704030504030204" pitchFamily="34" charset="0"/>
              </a:rPr>
              <a:t>Outdoor learning visits planned to local area.</a:t>
            </a:r>
          </a:p>
          <a:p>
            <a:pPr algn="l"/>
            <a:r>
              <a:rPr lang="en-GB" sz="2800" dirty="0">
                <a:latin typeface="Arial Rounded MT Bold" panose="020F0704030504030204" pitchFamily="34" charset="0"/>
              </a:rPr>
              <a:t>Forest Schools</a:t>
            </a:r>
          </a:p>
          <a:p>
            <a:pPr algn="l"/>
            <a:r>
              <a:rPr lang="en-GB" sz="2800" dirty="0">
                <a:latin typeface="Arial Rounded MT Bold" panose="020F0704030504030204" pitchFamily="34" charset="0"/>
              </a:rPr>
              <a:t>Appropriate clothing to be sent in and left in the EYC at all times – puddle suit, wellies, hat, scarf, gloves, sunhat etc.</a:t>
            </a:r>
          </a:p>
          <a:p>
            <a:pPr algn="l"/>
            <a:r>
              <a:rPr lang="en-GB" sz="2800" dirty="0">
                <a:latin typeface="Arial Rounded MT Bold" panose="020F0704030504030204" pitchFamily="34" charset="0"/>
              </a:rPr>
              <a:t>We will cancel on the day if we feel the weather is inclement and dangerous</a:t>
            </a:r>
            <a:r>
              <a:rPr lang="en-GB" sz="2800" dirty="0"/>
              <a:t>. </a:t>
            </a:r>
          </a:p>
          <a:p>
            <a:endParaRPr lang="en-GB" dirty="0"/>
          </a:p>
        </p:txBody>
      </p:sp>
      <p:pic>
        <p:nvPicPr>
          <p:cNvPr id="11266" name="Picture 2">
            <a:extLst>
              <a:ext uri="{FF2B5EF4-FFF2-40B4-BE49-F238E27FC236}">
                <a16:creationId xmlns:a16="http://schemas.microsoft.com/office/drawing/2014/main" id="{CA300FBC-6CC0-E567-94F8-09BAD0842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39" y="216787"/>
            <a:ext cx="2408717" cy="321162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4513B0F-47DD-83F4-5D59-7E008C944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824" y="3474265"/>
            <a:ext cx="2408717" cy="321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909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5074D45-6F9C-4C9B-A539-A76230A5764D}"/>
              </a:ext>
            </a:extLst>
          </p:cNvPr>
          <p:cNvSpPr txBox="1">
            <a:spLocks/>
          </p:cNvSpPr>
          <p:nvPr/>
        </p:nvSpPr>
        <p:spPr>
          <a:xfrm>
            <a:off x="0" y="85061"/>
            <a:ext cx="12192000" cy="9357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Realising the Ambition</a:t>
            </a:r>
            <a:endParaRPr lang="en-GB" dirty="0">
              <a:latin typeface="Arial Rounded MT Bold" panose="020F0704030504030204" pitchFamily="34" charset="0"/>
            </a:endParaRPr>
          </a:p>
        </p:txBody>
      </p:sp>
      <p:sp>
        <p:nvSpPr>
          <p:cNvPr id="5" name="Content Placeholder 2">
            <a:extLst>
              <a:ext uri="{FF2B5EF4-FFF2-40B4-BE49-F238E27FC236}">
                <a16:creationId xmlns:a16="http://schemas.microsoft.com/office/drawing/2014/main" id="{CD72D123-CBD8-4DC8-928B-706BC0E79D1F}"/>
              </a:ext>
            </a:extLst>
          </p:cNvPr>
          <p:cNvSpPr txBox="1">
            <a:spLocks/>
          </p:cNvSpPr>
          <p:nvPr/>
        </p:nvSpPr>
        <p:spPr>
          <a:xfrm>
            <a:off x="0" y="1105898"/>
            <a:ext cx="12280605" cy="19350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latin typeface="Arial Rounded MT Bold" panose="020F0704030504030204" pitchFamily="34" charset="0"/>
              </a:rPr>
              <a:t>Realising the Ambition is a national practice guidance document. </a:t>
            </a:r>
          </a:p>
          <a:p>
            <a:r>
              <a:rPr lang="en-GB" sz="2800" dirty="0">
                <a:latin typeface="Arial Rounded MT Bold" panose="020F0704030504030204" pitchFamily="34" charset="0"/>
              </a:rPr>
              <a:t>It is designed to guide and support all those who work with babies and children in the early learning and childcare sector and beyond into the early years of primary school in Scotland.</a:t>
            </a:r>
          </a:p>
        </p:txBody>
      </p:sp>
      <p:sp>
        <p:nvSpPr>
          <p:cNvPr id="6" name="Rectangle 5">
            <a:extLst>
              <a:ext uri="{FF2B5EF4-FFF2-40B4-BE49-F238E27FC236}">
                <a16:creationId xmlns:a16="http://schemas.microsoft.com/office/drawing/2014/main" id="{CC8F9496-F466-4E94-8C48-DD66B9FA4E76}"/>
              </a:ext>
            </a:extLst>
          </p:cNvPr>
          <p:cNvSpPr/>
          <p:nvPr/>
        </p:nvSpPr>
        <p:spPr>
          <a:xfrm>
            <a:off x="1952144" y="2802807"/>
            <a:ext cx="8376315" cy="769441"/>
          </a:xfrm>
          <a:prstGeom prst="rect">
            <a:avLst/>
          </a:prstGeom>
          <a:noFill/>
        </p:spPr>
        <p:txBody>
          <a:bodyPr wrap="square" lIns="91440" tIns="45720" rIns="91440" bIns="45720">
            <a:spAutoFit/>
          </a:bodyPr>
          <a:lstStyle/>
          <a:p>
            <a:pPr algn="ctr"/>
            <a:r>
              <a:rPr lang="en-US" sz="4400" b="1" cap="none" spc="0" dirty="0">
                <a:ln w="12700">
                  <a:solidFill>
                    <a:schemeClr val="accent1"/>
                  </a:solidFill>
                  <a:prstDash val="solid"/>
                </a:ln>
                <a:solidFill>
                  <a:srgbClr val="7030A0"/>
                </a:solidFill>
                <a:effectLst>
                  <a:outerShdw dist="38100" dir="2640000" algn="bl" rotWithShape="0">
                    <a:schemeClr val="accent1"/>
                  </a:outerShdw>
                </a:effectLst>
              </a:rPr>
              <a:t>What I need to grow and develop?</a:t>
            </a:r>
          </a:p>
        </p:txBody>
      </p:sp>
      <p:sp>
        <p:nvSpPr>
          <p:cNvPr id="7" name="Rectangle 6">
            <a:extLst>
              <a:ext uri="{FF2B5EF4-FFF2-40B4-BE49-F238E27FC236}">
                <a16:creationId xmlns:a16="http://schemas.microsoft.com/office/drawing/2014/main" id="{CD2429A7-73E8-4F85-B427-08B47414D92F}"/>
              </a:ext>
            </a:extLst>
          </p:cNvPr>
          <p:cNvSpPr/>
          <p:nvPr/>
        </p:nvSpPr>
        <p:spPr>
          <a:xfrm>
            <a:off x="0" y="3572248"/>
            <a:ext cx="3398876" cy="830997"/>
          </a:xfrm>
          <a:prstGeom prst="rect">
            <a:avLst/>
          </a:prstGeom>
          <a:noFill/>
        </p:spPr>
        <p:txBody>
          <a:bodyPr wrap="square" lIns="91440" tIns="45720" rIns="91440" bIns="45720">
            <a:spAutoFit/>
          </a:bodyPr>
          <a:lstStyle/>
          <a:p>
            <a:pPr algn="ctr"/>
            <a:r>
              <a:rPr lang="en-US" sz="4800" b="1" cap="none" spc="0" dirty="0">
                <a:ln w="12700">
                  <a:solidFill>
                    <a:schemeClr val="accent1"/>
                  </a:solidFill>
                  <a:prstDash val="solid"/>
                </a:ln>
                <a:solidFill>
                  <a:srgbClr val="FF0000"/>
                </a:solidFill>
                <a:effectLst>
                  <a:outerShdw dist="38100" dir="2640000" algn="bl" rotWithShape="0">
                    <a:schemeClr val="accent1"/>
                  </a:outerShdw>
                </a:effectLst>
              </a:rPr>
              <a:t>Interactions</a:t>
            </a:r>
          </a:p>
        </p:txBody>
      </p:sp>
      <p:sp>
        <p:nvSpPr>
          <p:cNvPr id="8" name="Rectangle 7">
            <a:extLst>
              <a:ext uri="{FF2B5EF4-FFF2-40B4-BE49-F238E27FC236}">
                <a16:creationId xmlns:a16="http://schemas.microsoft.com/office/drawing/2014/main" id="{BEA4BDE9-B7DE-493D-B7B5-42F59B582F15}"/>
              </a:ext>
            </a:extLst>
          </p:cNvPr>
          <p:cNvSpPr/>
          <p:nvPr/>
        </p:nvSpPr>
        <p:spPr>
          <a:xfrm>
            <a:off x="4396562" y="3561035"/>
            <a:ext cx="3398876" cy="830997"/>
          </a:xfrm>
          <a:prstGeom prst="rect">
            <a:avLst/>
          </a:prstGeom>
          <a:noFill/>
        </p:spPr>
        <p:txBody>
          <a:bodyPr wrap="square" lIns="91440" tIns="45720" rIns="91440" bIns="45720">
            <a:spAutoFit/>
          </a:bodyPr>
          <a:lstStyle/>
          <a:p>
            <a:pPr algn="ctr"/>
            <a:r>
              <a:rPr lang="en-US" sz="4800" b="1" cap="none" spc="0" dirty="0">
                <a:ln w="12700">
                  <a:solidFill>
                    <a:schemeClr val="accent1"/>
                  </a:solidFill>
                  <a:prstDash val="solid"/>
                </a:ln>
                <a:solidFill>
                  <a:srgbClr val="FF0000"/>
                </a:solidFill>
                <a:effectLst>
                  <a:outerShdw dist="38100" dir="2640000" algn="bl" rotWithShape="0">
                    <a:schemeClr val="accent1"/>
                  </a:outerShdw>
                </a:effectLst>
              </a:rPr>
              <a:t>Experiences</a:t>
            </a:r>
          </a:p>
        </p:txBody>
      </p:sp>
      <p:sp>
        <p:nvSpPr>
          <p:cNvPr id="9" name="Rectangle 8">
            <a:extLst>
              <a:ext uri="{FF2B5EF4-FFF2-40B4-BE49-F238E27FC236}">
                <a16:creationId xmlns:a16="http://schemas.microsoft.com/office/drawing/2014/main" id="{64D01350-C1B7-432B-9DB3-09D649D85E65}"/>
              </a:ext>
            </a:extLst>
          </p:cNvPr>
          <p:cNvSpPr/>
          <p:nvPr/>
        </p:nvSpPr>
        <p:spPr>
          <a:xfrm>
            <a:off x="8673324" y="3572247"/>
            <a:ext cx="3398876" cy="830997"/>
          </a:xfrm>
          <a:prstGeom prst="rect">
            <a:avLst/>
          </a:prstGeom>
          <a:noFill/>
        </p:spPr>
        <p:txBody>
          <a:bodyPr wrap="square" lIns="91440" tIns="45720" rIns="91440" bIns="45720">
            <a:spAutoFit/>
          </a:bodyPr>
          <a:lstStyle/>
          <a:p>
            <a:pPr algn="ctr"/>
            <a:r>
              <a:rPr lang="en-US" sz="4800" b="1" cap="none" spc="0" dirty="0">
                <a:ln w="12700">
                  <a:solidFill>
                    <a:schemeClr val="accent1"/>
                  </a:solidFill>
                  <a:prstDash val="solid"/>
                </a:ln>
                <a:solidFill>
                  <a:srgbClr val="FF0000"/>
                </a:solidFill>
                <a:effectLst>
                  <a:outerShdw dist="38100" dir="2640000" algn="bl" rotWithShape="0">
                    <a:schemeClr val="accent1"/>
                  </a:outerShdw>
                </a:effectLst>
              </a:rPr>
              <a:t>Spaces</a:t>
            </a:r>
          </a:p>
        </p:txBody>
      </p:sp>
      <p:pic>
        <p:nvPicPr>
          <p:cNvPr id="4098" name="Picture 2" descr="general13">
            <a:extLst>
              <a:ext uri="{FF2B5EF4-FFF2-40B4-BE49-F238E27FC236}">
                <a16:creationId xmlns:a16="http://schemas.microsoft.com/office/drawing/2014/main" id="{5DF6F2BB-823B-4A89-969F-B947C78E3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0665" y="4569422"/>
            <a:ext cx="2543416" cy="1906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2" name="Picture 11">
            <a:extLst>
              <a:ext uri="{FF2B5EF4-FFF2-40B4-BE49-F238E27FC236}">
                <a16:creationId xmlns:a16="http://schemas.microsoft.com/office/drawing/2014/main" id="{E40CF706-BACC-4964-9328-4381C0EBF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1408" y="4432312"/>
            <a:ext cx="2925443" cy="2189595"/>
          </a:xfrm>
          <a:prstGeom prst="rect">
            <a:avLst/>
          </a:prstGeom>
        </p:spPr>
      </p:pic>
      <p:pic>
        <p:nvPicPr>
          <p:cNvPr id="12290" name="Picture 2">
            <a:extLst>
              <a:ext uri="{FF2B5EF4-FFF2-40B4-BE49-F238E27FC236}">
                <a16:creationId xmlns:a16="http://schemas.microsoft.com/office/drawing/2014/main" id="{E7C334E6-C436-F8FD-DEA8-BF54D02E9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410" y="4371972"/>
            <a:ext cx="1800725" cy="240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64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C5D24304-DF75-4195-8972-CC8B88414470}"/>
              </a:ext>
            </a:extLst>
          </p:cNvPr>
          <p:cNvSpPr txBox="1">
            <a:spLocks/>
          </p:cNvSpPr>
          <p:nvPr/>
        </p:nvSpPr>
        <p:spPr>
          <a:xfrm>
            <a:off x="0" y="116958"/>
            <a:ext cx="12192000" cy="9464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Curriculum for Excellence</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06B021FB-B237-4B00-8B8C-7938C6E033A0}"/>
              </a:ext>
            </a:extLst>
          </p:cNvPr>
          <p:cNvSpPr txBox="1">
            <a:spLocks/>
          </p:cNvSpPr>
          <p:nvPr/>
        </p:nvSpPr>
        <p:spPr>
          <a:xfrm>
            <a:off x="0" y="1389586"/>
            <a:ext cx="8218967" cy="54684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3200" dirty="0">
                <a:latin typeface="Arial Rounded MT Bold" panose="020F0704030504030204" pitchFamily="34" charset="0"/>
              </a:rPr>
              <a:t>Early Level</a:t>
            </a:r>
          </a:p>
          <a:p>
            <a:pPr marL="457200" indent="-457200" algn="l">
              <a:buFont typeface="Arial" panose="020B0604020202020204" pitchFamily="34" charset="0"/>
              <a:buChar char="•"/>
            </a:pPr>
            <a:r>
              <a:rPr lang="en-GB" sz="3200" dirty="0">
                <a:latin typeface="Arial Rounded MT Bold" panose="020F0704030504030204" pitchFamily="34" charset="0"/>
              </a:rPr>
              <a:t>Curricular areas – Literacy, Numeracy, Health and Wellbeing, Science, Expressive Arts, Technologies, Social Subjects and Religious and Moral Education</a:t>
            </a:r>
          </a:p>
          <a:p>
            <a:pPr marL="457200" indent="-457200" algn="l">
              <a:buFont typeface="Arial" panose="020B0604020202020204" pitchFamily="34" charset="0"/>
              <a:buChar char="•"/>
            </a:pPr>
            <a:r>
              <a:rPr lang="en-GB" sz="3200" dirty="0">
                <a:latin typeface="Arial Rounded MT Bold" panose="020F0704030504030204" pitchFamily="34" charset="0"/>
              </a:rPr>
              <a:t>Breadth and depth of experience of Early level outcomes.</a:t>
            </a:r>
          </a:p>
          <a:p>
            <a:pPr marL="457200" indent="-457200" algn="l">
              <a:buFont typeface="Arial" panose="020B0604020202020204" pitchFamily="34" charset="0"/>
              <a:buChar char="•"/>
            </a:pPr>
            <a:r>
              <a:rPr lang="en-GB" sz="3200" dirty="0">
                <a:latin typeface="Arial Rounded MT Bold" panose="020F0704030504030204" pitchFamily="34" charset="0"/>
              </a:rPr>
              <a:t>South Ayrshire Developmental Milestones are tracked for pre-school children.</a:t>
            </a:r>
          </a:p>
        </p:txBody>
      </p:sp>
      <p:pic>
        <p:nvPicPr>
          <p:cNvPr id="6" name="Picture 5">
            <a:extLst>
              <a:ext uri="{FF2B5EF4-FFF2-40B4-BE49-F238E27FC236}">
                <a16:creationId xmlns:a16="http://schemas.microsoft.com/office/drawing/2014/main" id="{30EDA253-429F-4F0D-9CA9-CC9B69240DB9}"/>
              </a:ext>
            </a:extLst>
          </p:cNvPr>
          <p:cNvPicPr>
            <a:picLocks noChangeAspect="1"/>
          </p:cNvPicPr>
          <p:nvPr/>
        </p:nvPicPr>
        <p:blipFill>
          <a:blip r:embed="rId3"/>
          <a:stretch>
            <a:fillRect/>
          </a:stretch>
        </p:blipFill>
        <p:spPr>
          <a:xfrm>
            <a:off x="7658100" y="5600700"/>
            <a:ext cx="4533900" cy="1257300"/>
          </a:xfrm>
          <a:prstGeom prst="rect">
            <a:avLst/>
          </a:prstGeom>
        </p:spPr>
      </p:pic>
      <p:pic>
        <p:nvPicPr>
          <p:cNvPr id="8" name="Picture 7">
            <a:extLst>
              <a:ext uri="{FF2B5EF4-FFF2-40B4-BE49-F238E27FC236}">
                <a16:creationId xmlns:a16="http://schemas.microsoft.com/office/drawing/2014/main" id="{602D4D68-1690-4709-8262-09A2E23B8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3169" y="1063367"/>
            <a:ext cx="2667891" cy="2000918"/>
          </a:xfrm>
          <a:prstGeom prst="rect">
            <a:avLst/>
          </a:prstGeom>
        </p:spPr>
      </p:pic>
      <p:pic>
        <p:nvPicPr>
          <p:cNvPr id="15362" name="Picture 2">
            <a:extLst>
              <a:ext uri="{FF2B5EF4-FFF2-40B4-BE49-F238E27FC236}">
                <a16:creationId xmlns:a16="http://schemas.microsoft.com/office/drawing/2014/main" id="{2A2F1C62-789A-4397-90B9-202174CD7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9223" y="3209393"/>
            <a:ext cx="2667891" cy="20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665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B4403149-35A8-4A32-908A-4FF9DF2AB829}"/>
              </a:ext>
            </a:extLst>
          </p:cNvPr>
          <p:cNvSpPr txBox="1">
            <a:spLocks/>
          </p:cNvSpPr>
          <p:nvPr/>
        </p:nvSpPr>
        <p:spPr>
          <a:xfrm>
            <a:off x="0" y="0"/>
            <a:ext cx="12192000" cy="9464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Parental Communication</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E1D4C138-0BFE-439B-A8FB-6C21BC964CD9}"/>
              </a:ext>
            </a:extLst>
          </p:cNvPr>
          <p:cNvSpPr txBox="1">
            <a:spLocks/>
          </p:cNvSpPr>
          <p:nvPr/>
        </p:nvSpPr>
        <p:spPr>
          <a:xfrm>
            <a:off x="0" y="1600201"/>
            <a:ext cx="6507126" cy="52577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a:latin typeface="Arial Rounded MT Bold" panose="020F0704030504030204" pitchFamily="34" charset="0"/>
              </a:rPr>
              <a:t>Learning Journals</a:t>
            </a:r>
          </a:p>
          <a:p>
            <a:r>
              <a:rPr lang="en-GB" sz="3200" dirty="0">
                <a:latin typeface="Arial Rounded MT Bold" panose="020F0704030504030204" pitchFamily="34" charset="0"/>
              </a:rPr>
              <a:t>Twitter @Alloway EYC</a:t>
            </a:r>
          </a:p>
          <a:p>
            <a:r>
              <a:rPr lang="en-GB" sz="3200" dirty="0" err="1">
                <a:latin typeface="Arial Rounded MT Bold" panose="020F0704030504030204" pitchFamily="34" charset="0"/>
              </a:rPr>
              <a:t>GroupCall</a:t>
            </a:r>
            <a:r>
              <a:rPr lang="en-GB" sz="3200" dirty="0">
                <a:latin typeface="Arial Rounded MT Bold" panose="020F0704030504030204" pitchFamily="34" charset="0"/>
              </a:rPr>
              <a:t> </a:t>
            </a:r>
            <a:r>
              <a:rPr lang="en-GB" sz="3200" dirty="0" err="1">
                <a:latin typeface="Arial Rounded MT Bold" panose="020F0704030504030204" pitchFamily="34" charset="0"/>
              </a:rPr>
              <a:t>Xpressions</a:t>
            </a:r>
            <a:r>
              <a:rPr lang="en-GB" sz="3200" dirty="0">
                <a:latin typeface="Arial Rounded MT Bold" panose="020F0704030504030204" pitchFamily="34" charset="0"/>
              </a:rPr>
              <a:t> App</a:t>
            </a:r>
          </a:p>
          <a:p>
            <a:r>
              <a:rPr lang="en-GB" sz="3200" dirty="0">
                <a:latin typeface="Arial Rounded MT Bold" panose="020F0704030504030204" pitchFamily="34" charset="0"/>
              </a:rPr>
              <a:t>Termly newsletters</a:t>
            </a:r>
          </a:p>
          <a:p>
            <a:r>
              <a:rPr lang="en-GB" sz="3200" dirty="0">
                <a:latin typeface="Arial Rounded MT Bold" panose="020F0704030504030204" pitchFamily="34" charset="0"/>
              </a:rPr>
              <a:t>Weekly flyers </a:t>
            </a:r>
          </a:p>
          <a:p>
            <a:r>
              <a:rPr lang="en-GB" sz="3200" dirty="0">
                <a:latin typeface="Arial Rounded MT Bold" panose="020F0704030504030204" pitchFamily="34" charset="0"/>
              </a:rPr>
              <a:t>Parental surveys and questionnaires</a:t>
            </a:r>
          </a:p>
          <a:p>
            <a:r>
              <a:rPr lang="en-GB" sz="3200" dirty="0">
                <a:latin typeface="Arial Rounded MT Bold" panose="020F0704030504030204" pitchFamily="34" charset="0"/>
              </a:rPr>
              <a:t>Communication board in welcome corridor</a:t>
            </a:r>
          </a:p>
          <a:p>
            <a:endParaRPr lang="en-GB" dirty="0"/>
          </a:p>
        </p:txBody>
      </p:sp>
      <p:pic>
        <p:nvPicPr>
          <p:cNvPr id="5" name="Picture 4">
            <a:extLst>
              <a:ext uri="{FF2B5EF4-FFF2-40B4-BE49-F238E27FC236}">
                <a16:creationId xmlns:a16="http://schemas.microsoft.com/office/drawing/2014/main" id="{F74AF35C-736D-4396-9D9A-179CAE9EF457}"/>
              </a:ext>
            </a:extLst>
          </p:cNvPr>
          <p:cNvPicPr>
            <a:picLocks noChangeAspect="1"/>
          </p:cNvPicPr>
          <p:nvPr/>
        </p:nvPicPr>
        <p:blipFill>
          <a:blip r:embed="rId3"/>
          <a:stretch>
            <a:fillRect/>
          </a:stretch>
        </p:blipFill>
        <p:spPr>
          <a:xfrm>
            <a:off x="6535612" y="1902308"/>
            <a:ext cx="5238413" cy="3339488"/>
          </a:xfrm>
          <a:prstGeom prst="rect">
            <a:avLst/>
          </a:prstGeom>
        </p:spPr>
      </p:pic>
      <p:pic>
        <p:nvPicPr>
          <p:cNvPr id="6" name="Picture 5">
            <a:extLst>
              <a:ext uri="{FF2B5EF4-FFF2-40B4-BE49-F238E27FC236}">
                <a16:creationId xmlns:a16="http://schemas.microsoft.com/office/drawing/2014/main" id="{C8E602AA-2B98-467D-B0F9-2723A0FA462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97569" y="5241796"/>
            <a:ext cx="1714500" cy="1390650"/>
          </a:xfrm>
          <a:prstGeom prst="rect">
            <a:avLst/>
          </a:prstGeom>
        </p:spPr>
      </p:pic>
    </p:spTree>
    <p:extLst>
      <p:ext uri="{BB962C8B-B14F-4D97-AF65-F5344CB8AC3E}">
        <p14:creationId xmlns:p14="http://schemas.microsoft.com/office/powerpoint/2010/main" val="225928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tral abstract texture simple background | premium image by rawpixel ...">
            <a:extLst>
              <a:ext uri="{FF2B5EF4-FFF2-40B4-BE49-F238E27FC236}">
                <a16:creationId xmlns:a16="http://schemas.microsoft.com/office/drawing/2014/main" id="{4F07D31D-E722-4135-B69D-E5383E058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1219199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F6E045-24BF-4614-B0B8-54AAA6B397E0}"/>
              </a:ext>
            </a:extLst>
          </p:cNvPr>
          <p:cNvPicPr>
            <a:picLocks noChangeAspect="1"/>
          </p:cNvPicPr>
          <p:nvPr/>
        </p:nvPicPr>
        <p:blipFill>
          <a:blip r:embed="rId3"/>
          <a:stretch>
            <a:fillRect/>
          </a:stretch>
        </p:blipFill>
        <p:spPr>
          <a:xfrm>
            <a:off x="-1" y="-37071"/>
            <a:ext cx="12191997" cy="6858000"/>
          </a:xfrm>
          <a:prstGeom prst="rect">
            <a:avLst/>
          </a:prstGeom>
        </p:spPr>
      </p:pic>
      <p:sp>
        <p:nvSpPr>
          <p:cNvPr id="5" name="Title 1">
            <a:extLst>
              <a:ext uri="{FF2B5EF4-FFF2-40B4-BE49-F238E27FC236}">
                <a16:creationId xmlns:a16="http://schemas.microsoft.com/office/drawing/2014/main" id="{E417127A-D377-42BF-AA80-880CD547149C}"/>
              </a:ext>
            </a:extLst>
          </p:cNvPr>
          <p:cNvSpPr txBox="1">
            <a:spLocks/>
          </p:cNvSpPr>
          <p:nvPr/>
        </p:nvSpPr>
        <p:spPr>
          <a:xfrm>
            <a:off x="-5" y="562232"/>
            <a:ext cx="12191997" cy="8914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dirty="0">
                <a:latin typeface="Arial Rounded MT Bold" panose="020F0704030504030204" pitchFamily="34" charset="0"/>
              </a:rPr>
              <a:t>Our School Vision</a:t>
            </a:r>
          </a:p>
        </p:txBody>
      </p:sp>
      <p:sp>
        <p:nvSpPr>
          <p:cNvPr id="3" name="Rectangle 2">
            <a:extLst>
              <a:ext uri="{FF2B5EF4-FFF2-40B4-BE49-F238E27FC236}">
                <a16:creationId xmlns:a16="http://schemas.microsoft.com/office/drawing/2014/main" id="{46958169-CE2E-4832-B7E7-D8E69EDF16BE}"/>
              </a:ext>
            </a:extLst>
          </p:cNvPr>
          <p:cNvSpPr/>
          <p:nvPr/>
        </p:nvSpPr>
        <p:spPr>
          <a:xfrm>
            <a:off x="-5" y="2265602"/>
            <a:ext cx="12192000" cy="4131900"/>
          </a:xfrm>
          <a:prstGeom prst="rect">
            <a:avLst/>
          </a:prstGeom>
        </p:spPr>
        <p:txBody>
          <a:bodyPr wrap="square">
            <a:spAutoFit/>
          </a:bodyPr>
          <a:lstStyle/>
          <a:p>
            <a:pPr algn="ctr"/>
            <a:r>
              <a:rPr lang="en-GB" sz="3600" kern="1400" dirty="0">
                <a:solidFill>
                  <a:srgbClr val="000000"/>
                </a:solidFill>
                <a:latin typeface="Comic Sans MS" panose="030F0702030302020204" pitchFamily="66" charset="0"/>
              </a:rPr>
              <a:t>To provide a safe, happy, purposeful and nurturing learning environment, where children, staff, parents and visitors feel valued and respected. </a:t>
            </a:r>
            <a:endParaRPr lang="en-GB" sz="3600" kern="1400" dirty="0">
              <a:solidFill>
                <a:srgbClr val="000000"/>
              </a:solidFill>
              <a:latin typeface="Times New Roman" panose="02020603050405020304" pitchFamily="18" charset="0"/>
            </a:endParaRPr>
          </a:p>
          <a:p>
            <a:pPr algn="ctr"/>
            <a:endParaRPr lang="en-GB" sz="3600" kern="1400" dirty="0">
              <a:solidFill>
                <a:srgbClr val="000000"/>
              </a:solidFill>
              <a:latin typeface="Comic Sans MS" panose="030F0702030302020204" pitchFamily="66" charset="0"/>
            </a:endParaRPr>
          </a:p>
          <a:p>
            <a:pPr algn="ctr"/>
            <a:r>
              <a:rPr lang="en-GB" sz="3600" kern="1400" dirty="0">
                <a:solidFill>
                  <a:srgbClr val="000000"/>
                </a:solidFill>
                <a:latin typeface="Comic Sans MS" panose="030F0702030302020204" pitchFamily="66" charset="0"/>
              </a:rPr>
              <a:t>Everyone in our school is supported to reach their full potential by working together to promote kindness, inclusion and resilience.</a:t>
            </a:r>
            <a:endParaRPr lang="en-GB" sz="3600" kern="1400" dirty="0">
              <a:solidFill>
                <a:srgbClr val="000000"/>
              </a:solidFill>
              <a:latin typeface="Times New Roman" panose="02020603050405020304" pitchFamily="18" charset="0"/>
            </a:endParaRPr>
          </a:p>
          <a:p>
            <a:r>
              <a:rPr lang="en-GB" sz="1050" kern="1400" dirty="0">
                <a:solidFill>
                  <a:srgbClr val="000000"/>
                </a:solidFill>
                <a:latin typeface="Times New Roman" panose="02020603050405020304" pitchFamily="18" charset="0"/>
              </a:rPr>
              <a:t> </a:t>
            </a:r>
            <a:endParaRPr lang="en-GB" sz="1050" kern="1400" dirty="0">
              <a:ln>
                <a:noFill/>
              </a:ln>
              <a:solidFill>
                <a:srgbClr val="000000"/>
              </a:solidFill>
              <a:effectLst/>
              <a:latin typeface="Times New Roman" panose="02020603050405020304" pitchFamily="18" charset="0"/>
            </a:endParaRPr>
          </a:p>
        </p:txBody>
      </p:sp>
      <p:pic>
        <p:nvPicPr>
          <p:cNvPr id="6146" name="Picture 2">
            <a:extLst>
              <a:ext uri="{FF2B5EF4-FFF2-40B4-BE49-F238E27FC236}">
                <a16:creationId xmlns:a16="http://schemas.microsoft.com/office/drawing/2014/main" id="{81DFDCC0-564E-A81F-1264-2B0E0EEF8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7041" y="37071"/>
            <a:ext cx="2916865" cy="218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664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AA6C42C-20FD-481E-A87D-4FA96F50B783}"/>
              </a:ext>
            </a:extLst>
          </p:cNvPr>
          <p:cNvSpPr txBox="1">
            <a:spLocks/>
          </p:cNvSpPr>
          <p:nvPr/>
        </p:nvSpPr>
        <p:spPr>
          <a:xfrm>
            <a:off x="0" y="0"/>
            <a:ext cx="12192000" cy="10527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Learning Journals</a:t>
            </a:r>
          </a:p>
        </p:txBody>
      </p:sp>
      <p:sp>
        <p:nvSpPr>
          <p:cNvPr id="4" name="Content Placeholder 2">
            <a:extLst>
              <a:ext uri="{FF2B5EF4-FFF2-40B4-BE49-F238E27FC236}">
                <a16:creationId xmlns:a16="http://schemas.microsoft.com/office/drawing/2014/main" id="{FE3248A2-C32D-4232-92F6-9B7A9D4547F8}"/>
              </a:ext>
            </a:extLst>
          </p:cNvPr>
          <p:cNvSpPr txBox="1">
            <a:spLocks/>
          </p:cNvSpPr>
          <p:nvPr/>
        </p:nvSpPr>
        <p:spPr>
          <a:xfrm>
            <a:off x="0" y="1295401"/>
            <a:ext cx="121920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a:latin typeface="Arial Rounded MT Bold" panose="020F0704030504030204" pitchFamily="34" charset="0"/>
              </a:rPr>
              <a:t>We use Learning Journals as a communication app and to share information and photos about your child with you. </a:t>
            </a:r>
          </a:p>
          <a:p>
            <a:r>
              <a:rPr lang="en-GB" sz="3200" dirty="0">
                <a:latin typeface="Arial Rounded MT Bold" panose="020F0704030504030204" pitchFamily="34" charset="0"/>
              </a:rPr>
              <a:t>Learning Journals contracts will be issued and we ask parents to stick to this. </a:t>
            </a:r>
          </a:p>
          <a:p>
            <a:r>
              <a:rPr lang="en-GB" sz="3200" dirty="0">
                <a:latin typeface="Arial Rounded MT Bold" panose="020F0704030504030204" pitchFamily="34" charset="0"/>
              </a:rPr>
              <a:t>This year we will continue using Learning Journals online profiles with parents. This will give you regular updates about your child and their progress. </a:t>
            </a:r>
          </a:p>
          <a:p>
            <a:endParaRPr lang="en-GB" dirty="0">
              <a:latin typeface="Arial Rounded MT Bold" panose="020F0704030504030204" pitchFamily="34" charset="0"/>
            </a:endParaRPr>
          </a:p>
          <a:p>
            <a:endParaRPr lang="en-GB" dirty="0">
              <a:latin typeface="Arial Rounded MT Bold" panose="020F0704030504030204" pitchFamily="34" charset="0"/>
            </a:endParaRPr>
          </a:p>
        </p:txBody>
      </p:sp>
      <p:pic>
        <p:nvPicPr>
          <p:cNvPr id="5" name="Picture 2" descr="Videos for Parents &amp; FAQ - King's Cross Academy">
            <a:extLst>
              <a:ext uri="{FF2B5EF4-FFF2-40B4-BE49-F238E27FC236}">
                <a16:creationId xmlns:a16="http://schemas.microsoft.com/office/drawing/2014/main" id="{5F1B20D6-90FB-4BE2-B2B0-C1290E90B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877777"/>
            <a:ext cx="27432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8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7A13FFA-7D74-47DD-979E-E91B5D507E5D}"/>
              </a:ext>
            </a:extLst>
          </p:cNvPr>
          <p:cNvSpPr txBox="1">
            <a:spLocks/>
          </p:cNvSpPr>
          <p:nvPr/>
        </p:nvSpPr>
        <p:spPr>
          <a:xfrm>
            <a:off x="0" y="0"/>
            <a:ext cx="12192000" cy="10069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Parental Engagement Activities</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E2454BBB-072E-4BE9-B13C-86A40AE8BFD2}"/>
              </a:ext>
            </a:extLst>
          </p:cNvPr>
          <p:cNvSpPr txBox="1">
            <a:spLocks/>
          </p:cNvSpPr>
          <p:nvPr/>
        </p:nvSpPr>
        <p:spPr>
          <a:xfrm>
            <a:off x="5159896" y="1512621"/>
            <a:ext cx="7032104" cy="55139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a:latin typeface="Arial Rounded MT Bold" panose="020F0704030504030204" pitchFamily="34" charset="0"/>
              </a:rPr>
              <a:t>Coffee and Chat </a:t>
            </a:r>
          </a:p>
          <a:p>
            <a:r>
              <a:rPr lang="en-GB" sz="3200" dirty="0">
                <a:latin typeface="Arial Rounded MT Bold" panose="020F0704030504030204" pitchFamily="34" charset="0"/>
              </a:rPr>
              <a:t>Stay and Play sessions (including evening sessions)</a:t>
            </a:r>
          </a:p>
          <a:p>
            <a:r>
              <a:rPr lang="en-GB" sz="3200" dirty="0">
                <a:latin typeface="Arial Rounded MT Bold" panose="020F0704030504030204" pitchFamily="34" charset="0"/>
              </a:rPr>
              <a:t>Church Stay and Play sessions</a:t>
            </a:r>
          </a:p>
          <a:p>
            <a:r>
              <a:rPr lang="en-GB" sz="3200" dirty="0">
                <a:latin typeface="Arial Rounded MT Bold" panose="020F0704030504030204" pitchFamily="34" charset="0"/>
              </a:rPr>
              <a:t>Parental workshops</a:t>
            </a:r>
          </a:p>
          <a:p>
            <a:r>
              <a:rPr lang="en-GB" sz="3200" dirty="0">
                <a:latin typeface="Arial Rounded MT Bold" panose="020F0704030504030204" pitchFamily="34" charset="0"/>
              </a:rPr>
              <a:t>Concerts </a:t>
            </a:r>
          </a:p>
          <a:p>
            <a:r>
              <a:rPr lang="en-GB" sz="3200" dirty="0">
                <a:latin typeface="Arial Rounded MT Bold" panose="020F0704030504030204" pitchFamily="34" charset="0"/>
              </a:rPr>
              <a:t>Parent helpers</a:t>
            </a:r>
          </a:p>
          <a:p>
            <a:r>
              <a:rPr lang="en-GB" sz="3200" dirty="0">
                <a:latin typeface="Arial Rounded MT Bold" panose="020F0704030504030204" pitchFamily="34" charset="0"/>
              </a:rPr>
              <a:t>Outings</a:t>
            </a:r>
          </a:p>
          <a:p>
            <a:r>
              <a:rPr lang="en-GB" sz="3200" dirty="0">
                <a:latin typeface="Arial Rounded MT Bold" panose="020F0704030504030204" pitchFamily="34" charset="0"/>
              </a:rPr>
              <a:t>PEEP/Bookbug groups </a:t>
            </a:r>
          </a:p>
        </p:txBody>
      </p:sp>
      <p:pic>
        <p:nvPicPr>
          <p:cNvPr id="7" name="Picture 6">
            <a:extLst>
              <a:ext uri="{FF2B5EF4-FFF2-40B4-BE49-F238E27FC236}">
                <a16:creationId xmlns:a16="http://schemas.microsoft.com/office/drawing/2014/main" id="{877440EB-5343-4CBA-9169-00FCC3F0A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60" y="1760249"/>
            <a:ext cx="2216888" cy="1662666"/>
          </a:xfrm>
          <a:prstGeom prst="rect">
            <a:avLst/>
          </a:prstGeom>
        </p:spPr>
      </p:pic>
      <p:pic>
        <p:nvPicPr>
          <p:cNvPr id="8" name="Picture 7" descr="A person and child sitting at a table with food&#10;&#10;Description automatically generated">
            <a:extLst>
              <a:ext uri="{FF2B5EF4-FFF2-40B4-BE49-F238E27FC236}">
                <a16:creationId xmlns:a16="http://schemas.microsoft.com/office/drawing/2014/main" id="{71694989-CF44-7E11-EF6A-376803D28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029" y="1200799"/>
            <a:ext cx="2094867" cy="2781566"/>
          </a:xfrm>
          <a:prstGeom prst="rect">
            <a:avLst/>
          </a:prstGeom>
        </p:spPr>
      </p:pic>
      <p:pic>
        <p:nvPicPr>
          <p:cNvPr id="11" name="Picture 10" descr="A group of people sitting at tables&#10;&#10;Description automatically generated">
            <a:extLst>
              <a:ext uri="{FF2B5EF4-FFF2-40B4-BE49-F238E27FC236}">
                <a16:creationId xmlns:a16="http://schemas.microsoft.com/office/drawing/2014/main" id="{4BBF38C8-0184-0AA1-D268-9CCDC7D31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707" y="4126677"/>
            <a:ext cx="3391786" cy="2662607"/>
          </a:xfrm>
          <a:prstGeom prst="rect">
            <a:avLst/>
          </a:prstGeom>
        </p:spPr>
      </p:pic>
    </p:spTree>
    <p:extLst>
      <p:ext uri="{BB962C8B-B14F-4D97-AF65-F5344CB8AC3E}">
        <p14:creationId xmlns:p14="http://schemas.microsoft.com/office/powerpoint/2010/main" val="2546375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53A5436-5C73-4294-822D-719DABB91F76}"/>
              </a:ext>
            </a:extLst>
          </p:cNvPr>
          <p:cNvSpPr txBox="1">
            <a:spLocks/>
          </p:cNvSpPr>
          <p:nvPr/>
        </p:nvSpPr>
        <p:spPr>
          <a:xfrm>
            <a:off x="0" y="116959"/>
            <a:ext cx="12192000" cy="9995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Community</a:t>
            </a:r>
            <a:r>
              <a:rPr lang="en-GB"/>
              <a:t> </a:t>
            </a:r>
            <a:r>
              <a:rPr lang="en-GB">
                <a:latin typeface="Arial Rounded MT Bold" panose="020F0704030504030204" pitchFamily="34" charset="0"/>
              </a:rPr>
              <a:t>Links</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05E69F90-CB48-4822-90E4-6AFF3BC53A3B}"/>
              </a:ext>
            </a:extLst>
          </p:cNvPr>
          <p:cNvSpPr txBox="1">
            <a:spLocks/>
          </p:cNvSpPr>
          <p:nvPr/>
        </p:nvSpPr>
        <p:spPr>
          <a:xfrm>
            <a:off x="0" y="1600201"/>
            <a:ext cx="7104112" cy="52577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GB" sz="3600" dirty="0">
                <a:latin typeface="Arial Rounded MT Bold" panose="020F0704030504030204" pitchFamily="34" charset="0"/>
              </a:rPr>
              <a:t>Robert Burns Birthplace Museum</a:t>
            </a:r>
          </a:p>
          <a:p>
            <a:pPr marL="571500" indent="-571500" algn="l">
              <a:buFont typeface="Arial" panose="020B0604020202020204" pitchFamily="34" charset="0"/>
              <a:buChar char="•"/>
            </a:pPr>
            <a:r>
              <a:rPr lang="en-GB" sz="3600" dirty="0">
                <a:latin typeface="Arial Rounded MT Bold" panose="020F0704030504030204" pitchFamily="34" charset="0"/>
              </a:rPr>
              <a:t>Village walks</a:t>
            </a:r>
          </a:p>
          <a:p>
            <a:pPr marL="571500" indent="-571500" algn="l">
              <a:buFont typeface="Arial" panose="020B0604020202020204" pitchFamily="34" charset="0"/>
              <a:buChar char="•"/>
            </a:pPr>
            <a:r>
              <a:rPr lang="en-GB" sz="3600" dirty="0">
                <a:latin typeface="Arial Rounded MT Bold" panose="020F0704030504030204" pitchFamily="34" charset="0"/>
              </a:rPr>
              <a:t>Local post-office</a:t>
            </a:r>
          </a:p>
          <a:p>
            <a:pPr marL="571500" indent="-571500" algn="l">
              <a:buFont typeface="Arial" panose="020B0604020202020204" pitchFamily="34" charset="0"/>
              <a:buChar char="•"/>
            </a:pPr>
            <a:r>
              <a:rPr lang="en-GB" sz="3600" dirty="0" err="1">
                <a:latin typeface="Arial Rounded MT Bold" panose="020F0704030504030204" pitchFamily="34" charset="0"/>
              </a:rPr>
              <a:t>Belleisle</a:t>
            </a:r>
            <a:r>
              <a:rPr lang="en-GB" sz="3600" dirty="0">
                <a:latin typeface="Arial Rounded MT Bold" panose="020F0704030504030204" pitchFamily="34" charset="0"/>
              </a:rPr>
              <a:t> / Rozelle visits (Forest Kindergarten)</a:t>
            </a:r>
          </a:p>
          <a:p>
            <a:pPr marL="571500" indent="-571500" algn="l">
              <a:buFont typeface="Arial" panose="020B0604020202020204" pitchFamily="34" charset="0"/>
              <a:buChar char="•"/>
            </a:pPr>
            <a:r>
              <a:rPr lang="en-GB" sz="3600" dirty="0">
                <a:latin typeface="Arial Rounded MT Bold" panose="020F0704030504030204" pitchFamily="34" charset="0"/>
              </a:rPr>
              <a:t>Coffee and chat stay and play in church halls</a:t>
            </a:r>
          </a:p>
        </p:txBody>
      </p:sp>
      <p:sp>
        <p:nvSpPr>
          <p:cNvPr id="5" name="TextBox 4">
            <a:extLst>
              <a:ext uri="{FF2B5EF4-FFF2-40B4-BE49-F238E27FC236}">
                <a16:creationId xmlns:a16="http://schemas.microsoft.com/office/drawing/2014/main" id="{E1F58236-6F94-4A85-B57B-EDDB0F0F3397}"/>
              </a:ext>
            </a:extLst>
          </p:cNvPr>
          <p:cNvSpPr txBox="1"/>
          <p:nvPr/>
        </p:nvSpPr>
        <p:spPr>
          <a:xfrm>
            <a:off x="6935845" y="2921763"/>
            <a:ext cx="1593898" cy="369332"/>
          </a:xfrm>
          <a:prstGeom prst="rect">
            <a:avLst/>
          </a:prstGeom>
          <a:noFill/>
        </p:spPr>
        <p:txBody>
          <a:bodyPr wrap="none" rtlCol="0">
            <a:spAutoFit/>
          </a:bodyPr>
          <a:lstStyle/>
          <a:p>
            <a:r>
              <a:rPr lang="en-GB" dirty="0"/>
              <a:t>Pictures please</a:t>
            </a:r>
          </a:p>
        </p:txBody>
      </p:sp>
      <p:pic>
        <p:nvPicPr>
          <p:cNvPr id="11" name="Picture 10">
            <a:extLst>
              <a:ext uri="{FF2B5EF4-FFF2-40B4-BE49-F238E27FC236}">
                <a16:creationId xmlns:a16="http://schemas.microsoft.com/office/drawing/2014/main" id="{9F396AFD-E290-4FC8-9F1D-05686ED546D7}"/>
              </a:ext>
            </a:extLst>
          </p:cNvPr>
          <p:cNvPicPr>
            <a:picLocks noChangeAspect="1"/>
          </p:cNvPicPr>
          <p:nvPr/>
        </p:nvPicPr>
        <p:blipFill rotWithShape="1">
          <a:blip r:embed="rId3">
            <a:extLst>
              <a:ext uri="{28A0092B-C50C-407E-A947-70E740481C1C}">
                <a14:useLocalDpi xmlns:a14="http://schemas.microsoft.com/office/drawing/2010/main" val="0"/>
              </a:ext>
            </a:extLst>
          </a:blip>
          <a:srcRect t="19931" b="20000"/>
          <a:stretch/>
        </p:blipFill>
        <p:spPr>
          <a:xfrm>
            <a:off x="6696453" y="1304376"/>
            <a:ext cx="1967735" cy="2557955"/>
          </a:xfrm>
          <a:prstGeom prst="rect">
            <a:avLst/>
          </a:prstGeom>
        </p:spPr>
      </p:pic>
      <p:pic>
        <p:nvPicPr>
          <p:cNvPr id="10242" name="Picture 2">
            <a:extLst>
              <a:ext uri="{FF2B5EF4-FFF2-40B4-BE49-F238E27FC236}">
                <a16:creationId xmlns:a16="http://schemas.microsoft.com/office/drawing/2014/main" id="{FD579752-8F85-55A2-CA00-2C548636E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763" y="4093534"/>
            <a:ext cx="3530009" cy="264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42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10633"/>
            <a:ext cx="12192000" cy="6858000"/>
          </a:xfrm>
          <a:prstGeom prst="rect">
            <a:avLst/>
          </a:prstGeom>
        </p:spPr>
      </p:pic>
      <p:sp>
        <p:nvSpPr>
          <p:cNvPr id="3" name="Title 1">
            <a:extLst>
              <a:ext uri="{FF2B5EF4-FFF2-40B4-BE49-F238E27FC236}">
                <a16:creationId xmlns:a16="http://schemas.microsoft.com/office/drawing/2014/main" id="{74913966-D715-4ACB-B0D3-9175DD8A2FCB}"/>
              </a:ext>
            </a:extLst>
          </p:cNvPr>
          <p:cNvSpPr txBox="1">
            <a:spLocks/>
          </p:cNvSpPr>
          <p:nvPr/>
        </p:nvSpPr>
        <p:spPr>
          <a:xfrm>
            <a:off x="0" y="127591"/>
            <a:ext cx="12192000" cy="9464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Parent Helpers</a:t>
            </a:r>
          </a:p>
        </p:txBody>
      </p:sp>
      <p:sp>
        <p:nvSpPr>
          <p:cNvPr id="4" name="Content Placeholder 2">
            <a:extLst>
              <a:ext uri="{FF2B5EF4-FFF2-40B4-BE49-F238E27FC236}">
                <a16:creationId xmlns:a16="http://schemas.microsoft.com/office/drawing/2014/main" id="{FC0ADABB-707A-46D9-9AF3-58AB73D43D81}"/>
              </a:ext>
            </a:extLst>
          </p:cNvPr>
          <p:cNvSpPr txBox="1">
            <a:spLocks/>
          </p:cNvSpPr>
          <p:nvPr/>
        </p:nvSpPr>
        <p:spPr>
          <a:xfrm>
            <a:off x="182286" y="1701209"/>
            <a:ext cx="7749602" cy="51567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Rounded MT Bold" panose="020F0704030504030204" pitchFamily="34" charset="0"/>
              </a:rPr>
              <a:t>Children benefit from the help parents can give nursery.</a:t>
            </a:r>
          </a:p>
          <a:p>
            <a:pPr algn="l"/>
            <a:r>
              <a:rPr lang="en-GB" sz="3200" dirty="0">
                <a:latin typeface="Arial Rounded MT Bold" panose="020F0704030504030204" pitchFamily="34" charset="0"/>
              </a:rPr>
              <a:t>Parents help in a variety of ways.</a:t>
            </a:r>
          </a:p>
          <a:p>
            <a:pPr marL="457200" indent="-457200" algn="l">
              <a:buFont typeface="Arial" panose="020B0604020202020204" pitchFamily="34" charset="0"/>
              <a:buChar char="•"/>
            </a:pPr>
            <a:r>
              <a:rPr lang="en-GB" sz="3200" dirty="0">
                <a:latin typeface="Arial Rounded MT Bold" panose="020F0704030504030204" pitchFamily="34" charset="0"/>
              </a:rPr>
              <a:t>Parent helpers for outdoor learning and trips.</a:t>
            </a:r>
          </a:p>
          <a:p>
            <a:pPr algn="l"/>
            <a:r>
              <a:rPr lang="en-GB" sz="3200" dirty="0">
                <a:latin typeface="Arial Rounded MT Bold" panose="020F0704030504030204" pitchFamily="34" charset="0"/>
              </a:rPr>
              <a:t>We ask our parents to be confidential about what they see and hear in nursery.</a:t>
            </a:r>
          </a:p>
          <a:p>
            <a:endParaRPr lang="en-GB" dirty="0"/>
          </a:p>
        </p:txBody>
      </p:sp>
      <p:sp>
        <p:nvSpPr>
          <p:cNvPr id="5" name="TextBox 4">
            <a:extLst>
              <a:ext uri="{FF2B5EF4-FFF2-40B4-BE49-F238E27FC236}">
                <a16:creationId xmlns:a16="http://schemas.microsoft.com/office/drawing/2014/main" id="{CF4C43A5-1050-4E13-B7DA-F4F0F96720D0}"/>
              </a:ext>
            </a:extLst>
          </p:cNvPr>
          <p:cNvSpPr txBox="1"/>
          <p:nvPr/>
        </p:nvSpPr>
        <p:spPr>
          <a:xfrm>
            <a:off x="9164095" y="3244334"/>
            <a:ext cx="1504130" cy="369332"/>
          </a:xfrm>
          <a:prstGeom prst="rect">
            <a:avLst/>
          </a:prstGeom>
          <a:noFill/>
        </p:spPr>
        <p:txBody>
          <a:bodyPr wrap="none" rtlCol="0">
            <a:spAutoFit/>
          </a:bodyPr>
          <a:lstStyle/>
          <a:p>
            <a:r>
              <a:rPr lang="en-GB" dirty="0"/>
              <a:t>Picture please</a:t>
            </a:r>
          </a:p>
        </p:txBody>
      </p:sp>
      <p:pic>
        <p:nvPicPr>
          <p:cNvPr id="6" name="Picture 3" descr="Dec 202315">
            <a:extLst>
              <a:ext uri="{FF2B5EF4-FFF2-40B4-BE49-F238E27FC236}">
                <a16:creationId xmlns:a16="http://schemas.microsoft.com/office/drawing/2014/main" id="{D66B5FB6-7CE5-5F2B-976D-CFBA9B089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3522" y="2102589"/>
            <a:ext cx="4070272" cy="3054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6648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7C4229E-4723-4A09-8455-6C486B3B78E4}"/>
              </a:ext>
            </a:extLst>
          </p:cNvPr>
          <p:cNvSpPr txBox="1">
            <a:spLocks/>
          </p:cNvSpPr>
          <p:nvPr/>
        </p:nvSpPr>
        <p:spPr>
          <a:xfrm>
            <a:off x="0" y="85527"/>
            <a:ext cx="12192000" cy="10841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Wider Achievements</a:t>
            </a:r>
          </a:p>
        </p:txBody>
      </p:sp>
      <p:sp>
        <p:nvSpPr>
          <p:cNvPr id="4" name="Content Placeholder 2">
            <a:extLst>
              <a:ext uri="{FF2B5EF4-FFF2-40B4-BE49-F238E27FC236}">
                <a16:creationId xmlns:a16="http://schemas.microsoft.com/office/drawing/2014/main" id="{215C5E03-69A5-4ADF-B301-F0BE348EEA33}"/>
              </a:ext>
            </a:extLst>
          </p:cNvPr>
          <p:cNvSpPr txBox="1">
            <a:spLocks/>
          </p:cNvSpPr>
          <p:nvPr/>
        </p:nvSpPr>
        <p:spPr>
          <a:xfrm>
            <a:off x="4485503" y="1423498"/>
            <a:ext cx="7706497" cy="543450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3200" dirty="0">
                <a:latin typeface="Arial Rounded MT Bold" panose="020F0704030504030204" pitchFamily="34" charset="0"/>
              </a:rPr>
              <a:t>We are always keen to hear about your child’s achievements out with the EYC.</a:t>
            </a:r>
          </a:p>
          <a:p>
            <a:pPr marL="457200" indent="-457200" algn="l">
              <a:buFont typeface="Arial" panose="020B0604020202020204" pitchFamily="34" charset="0"/>
              <a:buChar char="•"/>
            </a:pPr>
            <a:r>
              <a:rPr lang="en-GB" sz="3200" dirty="0">
                <a:latin typeface="Arial Rounded MT Bold" panose="020F0704030504030204" pitchFamily="34" charset="0"/>
              </a:rPr>
              <a:t>Please share any achievements with us via Learning Journals, and we will add these to our WOW wall.</a:t>
            </a:r>
          </a:p>
          <a:p>
            <a:pPr marL="457200" indent="-457200" algn="l">
              <a:buFont typeface="Arial" panose="020B0604020202020204" pitchFamily="34" charset="0"/>
              <a:buChar char="•"/>
            </a:pPr>
            <a:r>
              <a:rPr lang="en-GB" sz="3200" dirty="0">
                <a:latin typeface="Arial Rounded MT Bold" panose="020F0704030504030204" pitchFamily="34" charset="0"/>
              </a:rPr>
              <a:t>We also love to hear about things your child gets up to out with the EYC, and will send surveys out to gather this information. This helps us get to know your child as an individual. </a:t>
            </a:r>
          </a:p>
          <a:p>
            <a:endParaRPr lang="en-GB" dirty="0">
              <a:latin typeface="Arial Rounded MT Bold" panose="020F0704030504030204" pitchFamily="34" charset="0"/>
            </a:endParaRPr>
          </a:p>
        </p:txBody>
      </p:sp>
      <p:sp>
        <p:nvSpPr>
          <p:cNvPr id="5" name="TextBox 4">
            <a:extLst>
              <a:ext uri="{FF2B5EF4-FFF2-40B4-BE49-F238E27FC236}">
                <a16:creationId xmlns:a16="http://schemas.microsoft.com/office/drawing/2014/main" id="{ACD269A8-2EAC-42FA-B7AB-1A53DE1CD716}"/>
              </a:ext>
            </a:extLst>
          </p:cNvPr>
          <p:cNvSpPr txBox="1"/>
          <p:nvPr/>
        </p:nvSpPr>
        <p:spPr>
          <a:xfrm>
            <a:off x="1350335" y="3051544"/>
            <a:ext cx="1504130" cy="369332"/>
          </a:xfrm>
          <a:prstGeom prst="rect">
            <a:avLst/>
          </a:prstGeom>
          <a:noFill/>
        </p:spPr>
        <p:txBody>
          <a:bodyPr wrap="none" rtlCol="0">
            <a:spAutoFit/>
          </a:bodyPr>
          <a:lstStyle/>
          <a:p>
            <a:r>
              <a:rPr lang="en-GB" dirty="0"/>
              <a:t>Picture please</a:t>
            </a:r>
          </a:p>
        </p:txBody>
      </p:sp>
      <p:pic>
        <p:nvPicPr>
          <p:cNvPr id="7" name="Picture 6" descr="A bulletin board with pictures and text&#10;&#10;Description automatically generated">
            <a:extLst>
              <a:ext uri="{FF2B5EF4-FFF2-40B4-BE49-F238E27FC236}">
                <a16:creationId xmlns:a16="http://schemas.microsoft.com/office/drawing/2014/main" id="{B00906CA-D429-542E-180A-180466288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4" y="2136498"/>
            <a:ext cx="4397339" cy="3298004"/>
          </a:xfrm>
          <a:prstGeom prst="rect">
            <a:avLst/>
          </a:prstGeom>
        </p:spPr>
      </p:pic>
    </p:spTree>
    <p:extLst>
      <p:ext uri="{BB962C8B-B14F-4D97-AF65-F5344CB8AC3E}">
        <p14:creationId xmlns:p14="http://schemas.microsoft.com/office/powerpoint/2010/main" val="329776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2C847F6-E88D-4D1E-91E5-EC8DD467ADAC}"/>
              </a:ext>
            </a:extLst>
          </p:cNvPr>
          <p:cNvSpPr txBox="1">
            <a:spLocks/>
          </p:cNvSpPr>
          <p:nvPr/>
        </p:nvSpPr>
        <p:spPr>
          <a:xfrm>
            <a:off x="0" y="0"/>
            <a:ext cx="12192000" cy="1010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More Information</a:t>
            </a:r>
          </a:p>
        </p:txBody>
      </p:sp>
      <p:pic>
        <p:nvPicPr>
          <p:cNvPr id="4" name="Picture 4" descr="http://www.fortroseacademy.webeden.co.uk/communities/5/004/006/940/535/images/4585007518_pre.jpg">
            <a:extLst>
              <a:ext uri="{FF2B5EF4-FFF2-40B4-BE49-F238E27FC236}">
                <a16:creationId xmlns:a16="http://schemas.microsoft.com/office/drawing/2014/main" id="{0AC762B1-13FC-455A-893C-FDBF66DF729A}"/>
              </a:ext>
            </a:extLst>
          </p:cNvPr>
          <p:cNvPicPr>
            <a:picLocks noChangeAspect="1" noChangeArrowheads="1"/>
          </p:cNvPicPr>
          <p:nvPr/>
        </p:nvPicPr>
        <p:blipFill>
          <a:blip r:embed="rId3" cstate="print"/>
          <a:srcRect/>
          <a:stretch>
            <a:fillRect/>
          </a:stretch>
        </p:blipFill>
        <p:spPr bwMode="auto">
          <a:xfrm>
            <a:off x="4498559" y="1010204"/>
            <a:ext cx="3194882" cy="869008"/>
          </a:xfrm>
          <a:prstGeom prst="rect">
            <a:avLst/>
          </a:prstGeom>
          <a:noFill/>
        </p:spPr>
      </p:pic>
      <p:sp>
        <p:nvSpPr>
          <p:cNvPr id="5" name="Rectangle 4">
            <a:extLst>
              <a:ext uri="{FF2B5EF4-FFF2-40B4-BE49-F238E27FC236}">
                <a16:creationId xmlns:a16="http://schemas.microsoft.com/office/drawing/2014/main" id="{86FBD007-E6A6-4B1F-A842-A48B7775694F}"/>
              </a:ext>
            </a:extLst>
          </p:cNvPr>
          <p:cNvSpPr/>
          <p:nvPr/>
        </p:nvSpPr>
        <p:spPr>
          <a:xfrm>
            <a:off x="1645665" y="2212976"/>
            <a:ext cx="9441046" cy="584775"/>
          </a:xfrm>
          <a:prstGeom prst="rect">
            <a:avLst/>
          </a:prstGeom>
        </p:spPr>
        <p:txBody>
          <a:bodyPr wrap="none">
            <a:spAutoFit/>
          </a:bodyPr>
          <a:lstStyle/>
          <a:p>
            <a:r>
              <a:rPr lang="en-GB" sz="3200" dirty="0" err="1">
                <a:hlinkClick r:id="rId4"/>
              </a:rPr>
              <a:t>Parentzone</a:t>
            </a:r>
            <a:r>
              <a:rPr lang="en-GB" sz="3200" dirty="0">
                <a:hlinkClick r:id="rId4"/>
              </a:rPr>
              <a:t> Scotland | Parent Zone (</a:t>
            </a:r>
            <a:r>
              <a:rPr lang="en-GB" sz="3200" dirty="0" err="1">
                <a:hlinkClick r:id="rId4"/>
              </a:rPr>
              <a:t>education.gov.scot</a:t>
            </a:r>
            <a:r>
              <a:rPr lang="en-GB" sz="3200" dirty="0">
                <a:hlinkClick r:id="rId4"/>
              </a:rPr>
              <a:t>)</a:t>
            </a:r>
            <a:endParaRPr lang="en-GB" sz="3200" dirty="0"/>
          </a:p>
        </p:txBody>
      </p:sp>
      <p:pic>
        <p:nvPicPr>
          <p:cNvPr id="6" name="Picture 2" descr="http://www.educationscotland.gov.uk/Images/heart%20(2)_tcm4-729877.gif">
            <a:extLst>
              <a:ext uri="{FF2B5EF4-FFF2-40B4-BE49-F238E27FC236}">
                <a16:creationId xmlns:a16="http://schemas.microsoft.com/office/drawing/2014/main" id="{4711610B-103F-4673-9B08-DF202AF449AE}"/>
              </a:ext>
            </a:extLst>
          </p:cNvPr>
          <p:cNvPicPr>
            <a:picLocks noChangeAspect="1" noChangeArrowheads="1"/>
          </p:cNvPicPr>
          <p:nvPr/>
        </p:nvPicPr>
        <p:blipFill>
          <a:blip r:embed="rId5" cstate="print"/>
          <a:srcRect/>
          <a:stretch>
            <a:fillRect/>
          </a:stretch>
        </p:blipFill>
        <p:spPr bwMode="auto">
          <a:xfrm>
            <a:off x="4436811" y="3081984"/>
            <a:ext cx="3318377" cy="2805783"/>
          </a:xfrm>
          <a:prstGeom prst="rect">
            <a:avLst/>
          </a:prstGeom>
          <a:noFill/>
        </p:spPr>
      </p:pic>
    </p:spTree>
    <p:extLst>
      <p:ext uri="{BB962C8B-B14F-4D97-AF65-F5344CB8AC3E}">
        <p14:creationId xmlns:p14="http://schemas.microsoft.com/office/powerpoint/2010/main" val="1447559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7EE93A7-9872-43A3-B08D-FD541DF90D10}"/>
              </a:ext>
            </a:extLst>
          </p:cNvPr>
          <p:cNvSpPr txBox="1">
            <a:spLocks/>
          </p:cNvSpPr>
          <p:nvPr/>
        </p:nvSpPr>
        <p:spPr>
          <a:xfrm>
            <a:off x="0" y="2039656"/>
            <a:ext cx="12192000" cy="481834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12700"/>
            <a:r>
              <a:rPr lang="en-GB" sz="2800" dirty="0">
                <a:latin typeface="Arial Rounded MT Bold" panose="020F0704030504030204" pitchFamily="34" charset="0"/>
              </a:rPr>
              <a:t>A reminder –</a:t>
            </a:r>
          </a:p>
          <a:p>
            <a:pPr indent="12700"/>
            <a:r>
              <a:rPr lang="en-GB" sz="2800" dirty="0">
                <a:latin typeface="Arial Rounded MT Bold" panose="020F0704030504030204" pitchFamily="34" charset="0"/>
              </a:rPr>
              <a:t>EYC children starting the nursery in August 2025 are invited for visits. Information has been sent out.</a:t>
            </a:r>
          </a:p>
          <a:p>
            <a:pPr indent="12700"/>
            <a:r>
              <a:rPr lang="en-GB" sz="2800" dirty="0">
                <a:latin typeface="Arial Rounded MT Bold" panose="020F0704030504030204" pitchFamily="34" charset="0"/>
              </a:rPr>
              <a:t>Parents must remain with their child for these visits.</a:t>
            </a:r>
          </a:p>
          <a:p>
            <a:pPr indent="12700"/>
            <a:r>
              <a:rPr lang="en-GB" sz="2800" dirty="0">
                <a:latin typeface="Arial Rounded MT Bold" panose="020F0704030504030204" pitchFamily="34" charset="0"/>
              </a:rPr>
              <a:t>Children will be issued with an </a:t>
            </a:r>
            <a:r>
              <a:rPr lang="en-GB" sz="2800" i="1" dirty="0">
                <a:latin typeface="Arial Rounded MT Bold" panose="020F0704030504030204" pitchFamily="34" charset="0"/>
              </a:rPr>
              <a:t>All About Me </a:t>
            </a:r>
            <a:r>
              <a:rPr lang="en-GB" sz="2800" dirty="0">
                <a:latin typeface="Arial Rounded MT Bold" panose="020F0704030504030204" pitchFamily="34" charset="0"/>
              </a:rPr>
              <a:t>Booklet during these visits. We ask that you complete this with your child ready to return when they start.</a:t>
            </a:r>
          </a:p>
          <a:p>
            <a:pPr indent="12700"/>
            <a:r>
              <a:rPr lang="en-GB" sz="2800" dirty="0">
                <a:latin typeface="Arial Rounded MT Bold" panose="020F0704030504030204" pitchFamily="34" charset="0"/>
              </a:rPr>
              <a:t>The EYC reopens on Wednesday 20th August 2024 at 9.00am with full day provision.</a:t>
            </a:r>
          </a:p>
          <a:p>
            <a:pPr indent="12700"/>
            <a:r>
              <a:rPr lang="en-GB" sz="2800" dirty="0">
                <a:latin typeface="Arial Rounded MT Bold" panose="020F0704030504030204" pitchFamily="34" charset="0"/>
              </a:rPr>
              <a:t>Children starting the EYC throughout the year will be invited for a visit a week prior to their 3</a:t>
            </a:r>
            <a:r>
              <a:rPr lang="en-GB" sz="2800" baseline="30000" dirty="0">
                <a:latin typeface="Arial Rounded MT Bold" panose="020F0704030504030204" pitchFamily="34" charset="0"/>
              </a:rPr>
              <a:t>rd</a:t>
            </a:r>
            <a:r>
              <a:rPr lang="en-GB" sz="2800" dirty="0">
                <a:latin typeface="Arial Rounded MT Bold" panose="020F0704030504030204" pitchFamily="34" charset="0"/>
              </a:rPr>
              <a:t> birthday. They will then receive their start date which will be the Monday after their 3</a:t>
            </a:r>
            <a:r>
              <a:rPr lang="en-GB" sz="2800" baseline="30000" dirty="0">
                <a:latin typeface="Arial Rounded MT Bold" panose="020F0704030504030204" pitchFamily="34" charset="0"/>
              </a:rPr>
              <a:t>rd</a:t>
            </a:r>
            <a:r>
              <a:rPr lang="en-GB" sz="2800" dirty="0">
                <a:latin typeface="Arial Rounded MT Bold" panose="020F0704030504030204" pitchFamily="34" charset="0"/>
              </a:rPr>
              <a:t> birthday.</a:t>
            </a:r>
          </a:p>
        </p:txBody>
      </p:sp>
      <p:pic>
        <p:nvPicPr>
          <p:cNvPr id="8" name="Picture 7">
            <a:extLst>
              <a:ext uri="{FF2B5EF4-FFF2-40B4-BE49-F238E27FC236}">
                <a16:creationId xmlns:a16="http://schemas.microsoft.com/office/drawing/2014/main" id="{080D971D-0112-4DE8-B122-FC9182C68B6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46789" y="0"/>
            <a:ext cx="6498422" cy="2233546"/>
          </a:xfrm>
          <a:prstGeom prst="rect">
            <a:avLst/>
          </a:prstGeom>
        </p:spPr>
      </p:pic>
    </p:spTree>
    <p:extLst>
      <p:ext uri="{BB962C8B-B14F-4D97-AF65-F5344CB8AC3E}">
        <p14:creationId xmlns:p14="http://schemas.microsoft.com/office/powerpoint/2010/main" val="3062999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32247AA-63E1-478F-9970-7A567E36E5E5}"/>
              </a:ext>
            </a:extLst>
          </p:cNvPr>
          <p:cNvPicPr>
            <a:picLocks noChangeAspect="1"/>
          </p:cNvPicPr>
          <p:nvPr/>
        </p:nvPicPr>
        <p:blipFill>
          <a:blip r:embed="rId3"/>
          <a:stretch>
            <a:fillRect/>
          </a:stretch>
        </p:blipFill>
        <p:spPr>
          <a:xfrm>
            <a:off x="35442" y="0"/>
            <a:ext cx="6546642" cy="2828260"/>
          </a:xfrm>
          <a:prstGeom prst="rect">
            <a:avLst/>
          </a:prstGeom>
        </p:spPr>
      </p:pic>
      <p:sp>
        <p:nvSpPr>
          <p:cNvPr id="4" name="Content Placeholder 3">
            <a:extLst>
              <a:ext uri="{FF2B5EF4-FFF2-40B4-BE49-F238E27FC236}">
                <a16:creationId xmlns:a16="http://schemas.microsoft.com/office/drawing/2014/main" id="{07EE93A7-9872-43A3-B08D-FD541DF90D10}"/>
              </a:ext>
            </a:extLst>
          </p:cNvPr>
          <p:cNvSpPr txBox="1">
            <a:spLocks/>
          </p:cNvSpPr>
          <p:nvPr/>
        </p:nvSpPr>
        <p:spPr>
          <a:xfrm>
            <a:off x="3884139" y="3131288"/>
            <a:ext cx="8229600" cy="38277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12700"/>
            <a:r>
              <a:rPr lang="en-GB" sz="5400" dirty="0">
                <a:latin typeface="Arial Rounded MT Bold" panose="020F0704030504030204" pitchFamily="34" charset="0"/>
              </a:rPr>
              <a:t>We are looking forward to welcoming your child </a:t>
            </a:r>
          </a:p>
          <a:p>
            <a:pPr indent="12700"/>
            <a:r>
              <a:rPr lang="en-GB" sz="5400" dirty="0">
                <a:latin typeface="Arial Rounded MT Bold" panose="020F0704030504030204" pitchFamily="34" charset="0"/>
              </a:rPr>
              <a:t>and family into </a:t>
            </a:r>
          </a:p>
          <a:p>
            <a:pPr indent="12700"/>
            <a:r>
              <a:rPr lang="en-GB" sz="5400" dirty="0">
                <a:latin typeface="Arial Rounded MT Bold" panose="020F0704030504030204" pitchFamily="34" charset="0"/>
              </a:rPr>
              <a:t>Alloway EYC!</a:t>
            </a:r>
          </a:p>
        </p:txBody>
      </p:sp>
      <p:sp>
        <p:nvSpPr>
          <p:cNvPr id="5" name="TextBox 4">
            <a:extLst>
              <a:ext uri="{FF2B5EF4-FFF2-40B4-BE49-F238E27FC236}">
                <a16:creationId xmlns:a16="http://schemas.microsoft.com/office/drawing/2014/main" id="{377972DA-DD6B-4ABC-8CB0-AEFC66733ED3}"/>
              </a:ext>
            </a:extLst>
          </p:cNvPr>
          <p:cNvSpPr txBox="1"/>
          <p:nvPr/>
        </p:nvSpPr>
        <p:spPr>
          <a:xfrm>
            <a:off x="1297173" y="4860482"/>
            <a:ext cx="1504130" cy="369332"/>
          </a:xfrm>
          <a:prstGeom prst="rect">
            <a:avLst/>
          </a:prstGeom>
          <a:noFill/>
        </p:spPr>
        <p:txBody>
          <a:bodyPr wrap="none" rtlCol="0">
            <a:spAutoFit/>
          </a:bodyPr>
          <a:lstStyle/>
          <a:p>
            <a:r>
              <a:rPr lang="en-GB" dirty="0"/>
              <a:t>Picture please</a:t>
            </a:r>
          </a:p>
        </p:txBody>
      </p:sp>
      <p:sp>
        <p:nvSpPr>
          <p:cNvPr id="6" name="TextBox 5">
            <a:extLst>
              <a:ext uri="{FF2B5EF4-FFF2-40B4-BE49-F238E27FC236}">
                <a16:creationId xmlns:a16="http://schemas.microsoft.com/office/drawing/2014/main" id="{5280A22D-2D9B-431E-ABBD-2BAEF25C8A81}"/>
              </a:ext>
            </a:extLst>
          </p:cNvPr>
          <p:cNvSpPr txBox="1"/>
          <p:nvPr/>
        </p:nvSpPr>
        <p:spPr>
          <a:xfrm>
            <a:off x="8856921" y="1414130"/>
            <a:ext cx="1504130" cy="369332"/>
          </a:xfrm>
          <a:prstGeom prst="rect">
            <a:avLst/>
          </a:prstGeom>
          <a:noFill/>
        </p:spPr>
        <p:txBody>
          <a:bodyPr wrap="none" rtlCol="0">
            <a:spAutoFit/>
          </a:bodyPr>
          <a:lstStyle/>
          <a:p>
            <a:r>
              <a:rPr lang="en-GB" dirty="0"/>
              <a:t>Picture please</a:t>
            </a:r>
          </a:p>
        </p:txBody>
      </p:sp>
      <p:pic>
        <p:nvPicPr>
          <p:cNvPr id="13314" name="Picture 2">
            <a:extLst>
              <a:ext uri="{FF2B5EF4-FFF2-40B4-BE49-F238E27FC236}">
                <a16:creationId xmlns:a16="http://schemas.microsoft.com/office/drawing/2014/main" id="{A62C7CCB-C1C7-C540-F88F-DD40E777E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800" y="10633"/>
            <a:ext cx="4040372" cy="303027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41F18180-47BD-852A-87F8-348BDAF37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80" y="3441364"/>
            <a:ext cx="3438875" cy="257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6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tral abstract texture simple background | premium image by rawpixel ...">
            <a:extLst>
              <a:ext uri="{FF2B5EF4-FFF2-40B4-BE49-F238E27FC236}">
                <a16:creationId xmlns:a16="http://schemas.microsoft.com/office/drawing/2014/main" id="{4F07D31D-E722-4135-B69D-E5383E058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1219199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F6E045-24BF-4614-B0B8-54AAA6B397E0}"/>
              </a:ext>
            </a:extLst>
          </p:cNvPr>
          <p:cNvPicPr>
            <a:picLocks noChangeAspect="1"/>
          </p:cNvPicPr>
          <p:nvPr/>
        </p:nvPicPr>
        <p:blipFill>
          <a:blip r:embed="rId3"/>
          <a:stretch>
            <a:fillRect/>
          </a:stretch>
        </p:blipFill>
        <p:spPr>
          <a:xfrm>
            <a:off x="-1" y="-37071"/>
            <a:ext cx="12191997" cy="6858000"/>
          </a:xfrm>
          <a:prstGeom prst="rect">
            <a:avLst/>
          </a:prstGeom>
        </p:spPr>
      </p:pic>
      <p:sp>
        <p:nvSpPr>
          <p:cNvPr id="5" name="Title 1">
            <a:extLst>
              <a:ext uri="{FF2B5EF4-FFF2-40B4-BE49-F238E27FC236}">
                <a16:creationId xmlns:a16="http://schemas.microsoft.com/office/drawing/2014/main" id="{E417127A-D377-42BF-AA80-880CD547149C}"/>
              </a:ext>
            </a:extLst>
          </p:cNvPr>
          <p:cNvSpPr txBox="1">
            <a:spLocks/>
          </p:cNvSpPr>
          <p:nvPr/>
        </p:nvSpPr>
        <p:spPr>
          <a:xfrm>
            <a:off x="37065" y="203694"/>
            <a:ext cx="12191997" cy="8914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dirty="0">
                <a:latin typeface="Arial Rounded MT Bold" panose="020F0704030504030204" pitchFamily="34" charset="0"/>
              </a:rPr>
              <a:t>Our School Values</a:t>
            </a:r>
          </a:p>
        </p:txBody>
      </p:sp>
      <p:sp>
        <p:nvSpPr>
          <p:cNvPr id="3" name="Rectangle 2">
            <a:extLst>
              <a:ext uri="{FF2B5EF4-FFF2-40B4-BE49-F238E27FC236}">
                <a16:creationId xmlns:a16="http://schemas.microsoft.com/office/drawing/2014/main" id="{46958169-CE2E-4832-B7E7-D8E69EDF16BE}"/>
              </a:ext>
            </a:extLst>
          </p:cNvPr>
          <p:cNvSpPr/>
          <p:nvPr/>
        </p:nvSpPr>
        <p:spPr>
          <a:xfrm>
            <a:off x="-5" y="2052945"/>
            <a:ext cx="12192000" cy="253916"/>
          </a:xfrm>
          <a:prstGeom prst="rect">
            <a:avLst/>
          </a:prstGeom>
        </p:spPr>
        <p:txBody>
          <a:bodyPr wrap="square">
            <a:spAutoFit/>
          </a:bodyPr>
          <a:lstStyle/>
          <a:p>
            <a:r>
              <a:rPr lang="en-GB" sz="1050" kern="1400" dirty="0">
                <a:solidFill>
                  <a:srgbClr val="000000"/>
                </a:solidFill>
                <a:latin typeface="Times New Roman" panose="02020603050405020304" pitchFamily="18" charset="0"/>
              </a:rPr>
              <a:t> </a:t>
            </a:r>
            <a:endParaRPr lang="en-GB" sz="1050" kern="1400" dirty="0">
              <a:ln>
                <a:noFill/>
              </a:ln>
              <a:solidFill>
                <a:srgbClr val="000000"/>
              </a:solidFill>
              <a:effectLst/>
              <a:latin typeface="Times New Roman" panose="02020603050405020304" pitchFamily="18" charset="0"/>
            </a:endParaRPr>
          </a:p>
        </p:txBody>
      </p:sp>
      <p:sp>
        <p:nvSpPr>
          <p:cNvPr id="2" name="WordArt 2">
            <a:extLst>
              <a:ext uri="{FF2B5EF4-FFF2-40B4-BE49-F238E27FC236}">
                <a16:creationId xmlns:a16="http://schemas.microsoft.com/office/drawing/2014/main" id="{3E429957-B129-4359-BD1D-8F7AA23EFAC4}"/>
              </a:ext>
            </a:extLst>
          </p:cNvPr>
          <p:cNvSpPr>
            <a:spLocks noChangeArrowheads="1" noChangeShapeType="1" noTextEdit="1"/>
          </p:cNvSpPr>
          <p:nvPr/>
        </p:nvSpPr>
        <p:spPr bwMode="auto">
          <a:xfrm>
            <a:off x="445745" y="1850819"/>
            <a:ext cx="2097403" cy="1404798"/>
          </a:xfrm>
          <a:prstGeom prst="rect">
            <a:avLst/>
          </a:prstGeom>
        </p:spPr>
        <p:txBody>
          <a:bodyPr wrap="none" fromWordArt="1">
            <a:prstTxWarp prst="textPlain">
              <a:avLst>
                <a:gd name="adj" fmla="val 50000"/>
              </a:avLst>
            </a:prstTxWarp>
          </a:bodyPr>
          <a:lstStyle/>
          <a:p>
            <a:pPr algn="ctr" rtl="0">
              <a:buNone/>
            </a:pPr>
            <a:r>
              <a:rPr lang="en-GB" sz="3600" b="1" kern="10" spc="0" dirty="0">
                <a:ln w="17780">
                  <a:solidFill>
                    <a:srgbClr val="FFFFFF"/>
                  </a:solidFill>
                  <a:round/>
                  <a:headEnd/>
                  <a:tailEnd/>
                </a:ln>
                <a:effectLst>
                  <a:outerShdw dist="29783" dir="3885598" algn="ctr" rotWithShape="0">
                    <a:srgbClr val="A5A5A5">
                      <a:alpha val="74998"/>
                    </a:srgbClr>
                  </a:outerShdw>
                </a:effectLst>
                <a:latin typeface="Comic Sans MS" panose="030F0702030302020204" pitchFamily="66" charset="0"/>
              </a:rPr>
              <a:t>KIND</a:t>
            </a:r>
          </a:p>
        </p:txBody>
      </p:sp>
      <p:sp>
        <p:nvSpPr>
          <p:cNvPr id="4" name="WordArt 3">
            <a:extLst>
              <a:ext uri="{FF2B5EF4-FFF2-40B4-BE49-F238E27FC236}">
                <a16:creationId xmlns:a16="http://schemas.microsoft.com/office/drawing/2014/main" id="{CE44BC39-5B1F-4762-9AF8-56981A2C7F09}"/>
              </a:ext>
            </a:extLst>
          </p:cNvPr>
          <p:cNvSpPr>
            <a:spLocks noChangeArrowheads="1" noChangeShapeType="1" noTextEdit="1"/>
          </p:cNvSpPr>
          <p:nvPr/>
        </p:nvSpPr>
        <p:spPr bwMode="auto">
          <a:xfrm>
            <a:off x="7051550" y="2118360"/>
            <a:ext cx="2852951" cy="1105694"/>
          </a:xfrm>
          <a:prstGeom prst="rect">
            <a:avLst/>
          </a:prstGeom>
        </p:spPr>
        <p:txBody>
          <a:bodyPr wrap="none" fromWordArt="1">
            <a:prstTxWarp prst="textPlain">
              <a:avLst>
                <a:gd name="adj" fmla="val 50000"/>
              </a:avLst>
            </a:prstTxWarp>
          </a:bodyPr>
          <a:lstStyle/>
          <a:p>
            <a:pPr algn="ctr" rtl="0">
              <a:buNone/>
            </a:pPr>
            <a:r>
              <a:rPr lang="en-GB" sz="3600" b="1" kern="10" spc="0" dirty="0">
                <a:ln w="17780" algn="ctr">
                  <a:solidFill>
                    <a:srgbClr val="FFFFFF"/>
                  </a:solidFill>
                  <a:round/>
                  <a:headEnd/>
                  <a:tailEnd/>
                </a:ln>
                <a:effectLst>
                  <a:outerShdw dist="29783" dir="3885598" algn="ctr" rotWithShape="0">
                    <a:srgbClr val="A5A5A5">
                      <a:alpha val="74998"/>
                    </a:srgbClr>
                  </a:outerShdw>
                </a:effectLst>
                <a:latin typeface="Comic Sans MS" panose="030F0702030302020204" pitchFamily="66" charset="0"/>
              </a:rPr>
              <a:t>INCLUSIVE</a:t>
            </a:r>
          </a:p>
        </p:txBody>
      </p:sp>
      <p:sp>
        <p:nvSpPr>
          <p:cNvPr id="7" name="WordArt 4">
            <a:extLst>
              <a:ext uri="{FF2B5EF4-FFF2-40B4-BE49-F238E27FC236}">
                <a16:creationId xmlns:a16="http://schemas.microsoft.com/office/drawing/2014/main" id="{22465F2B-CF60-4395-8C55-3C77C3D03C64}"/>
              </a:ext>
            </a:extLst>
          </p:cNvPr>
          <p:cNvSpPr>
            <a:spLocks noChangeArrowheads="1" noChangeShapeType="1" noTextEdit="1"/>
          </p:cNvSpPr>
          <p:nvPr/>
        </p:nvSpPr>
        <p:spPr bwMode="auto">
          <a:xfrm>
            <a:off x="2977564" y="4928810"/>
            <a:ext cx="3079973" cy="990327"/>
          </a:xfrm>
          <a:prstGeom prst="rect">
            <a:avLst/>
          </a:prstGeom>
        </p:spPr>
        <p:txBody>
          <a:bodyPr wrap="none" fromWordArt="1">
            <a:prstTxWarp prst="textPlain">
              <a:avLst>
                <a:gd name="adj" fmla="val 50000"/>
              </a:avLst>
            </a:prstTxWarp>
          </a:bodyPr>
          <a:lstStyle/>
          <a:p>
            <a:pPr algn="ctr" rtl="0">
              <a:buNone/>
            </a:pPr>
            <a:r>
              <a:rPr lang="en-GB" sz="3600" b="1" kern="10" spc="0" dirty="0">
                <a:ln w="17780" algn="ctr">
                  <a:solidFill>
                    <a:srgbClr val="FFFFFF"/>
                  </a:solidFill>
                  <a:round/>
                  <a:headEnd/>
                  <a:tailEnd/>
                </a:ln>
                <a:effectLst>
                  <a:outerShdw dist="29783" dir="3885598" algn="ctr" rotWithShape="0">
                    <a:srgbClr val="A5A5A5">
                      <a:alpha val="74998"/>
                    </a:srgbClr>
                  </a:outerShdw>
                </a:effectLst>
                <a:latin typeface="Comic Sans MS" panose="030F0702030302020204" pitchFamily="66" charset="0"/>
              </a:rPr>
              <a:t>RESPECTFUL</a:t>
            </a:r>
          </a:p>
        </p:txBody>
      </p:sp>
      <p:sp>
        <p:nvSpPr>
          <p:cNvPr id="8" name="WordArt 5">
            <a:extLst>
              <a:ext uri="{FF2B5EF4-FFF2-40B4-BE49-F238E27FC236}">
                <a16:creationId xmlns:a16="http://schemas.microsoft.com/office/drawing/2014/main" id="{F29A081A-F7C8-4BCA-91F8-E61496E10697}"/>
              </a:ext>
            </a:extLst>
          </p:cNvPr>
          <p:cNvSpPr>
            <a:spLocks noChangeArrowheads="1" noChangeShapeType="1" noTextEdit="1"/>
          </p:cNvSpPr>
          <p:nvPr/>
        </p:nvSpPr>
        <p:spPr bwMode="auto">
          <a:xfrm>
            <a:off x="9611360" y="4896154"/>
            <a:ext cx="2145589" cy="1105694"/>
          </a:xfrm>
          <a:prstGeom prst="rect">
            <a:avLst/>
          </a:prstGeom>
        </p:spPr>
        <p:txBody>
          <a:bodyPr wrap="none" fromWordArt="1">
            <a:prstTxWarp prst="textPlain">
              <a:avLst>
                <a:gd name="adj" fmla="val 50000"/>
              </a:avLst>
            </a:prstTxWarp>
          </a:bodyPr>
          <a:lstStyle/>
          <a:p>
            <a:pPr algn="ctr" rtl="0">
              <a:buNone/>
            </a:pPr>
            <a:r>
              <a:rPr lang="en-GB" sz="3600" b="1" kern="10" spc="0" dirty="0">
                <a:ln w="17780" algn="ctr">
                  <a:solidFill>
                    <a:srgbClr val="FFFFFF"/>
                  </a:solidFill>
                  <a:round/>
                  <a:headEnd/>
                  <a:tailEnd/>
                </a:ln>
                <a:effectLst>
                  <a:outerShdw dist="29783" dir="3885598" algn="ctr" rotWithShape="0">
                    <a:srgbClr val="A5A5A5">
                      <a:alpha val="74998"/>
                    </a:srgbClr>
                  </a:outerShdw>
                </a:effectLst>
                <a:latin typeface="Comic Sans MS" panose="030F0702030302020204" pitchFamily="66" charset="0"/>
              </a:rPr>
              <a:t>SAFE</a:t>
            </a:r>
          </a:p>
        </p:txBody>
      </p:sp>
      <p:pic>
        <p:nvPicPr>
          <p:cNvPr id="6150" name="Picture 6" descr="9f1179e4-2d87-42a4-b9e3-a04e4bf952f3">
            <a:extLst>
              <a:ext uri="{FF2B5EF4-FFF2-40B4-BE49-F238E27FC236}">
                <a16:creationId xmlns:a16="http://schemas.microsoft.com/office/drawing/2014/main" id="{312949F8-8532-4C7C-A2B2-F28001105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687" y="1063279"/>
            <a:ext cx="1559473" cy="329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151" name="Picture 7" descr="1932aaea-e44c-44dd-a6eb-ef0104dedde9">
            <a:extLst>
              <a:ext uri="{FF2B5EF4-FFF2-40B4-BE49-F238E27FC236}">
                <a16:creationId xmlns:a16="http://schemas.microsoft.com/office/drawing/2014/main" id="{70E8D7DC-0FDC-43CA-AFB8-92B198F8A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0198" y="4299189"/>
            <a:ext cx="2984105" cy="223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9" name="Picture 2">
            <a:extLst>
              <a:ext uri="{FF2B5EF4-FFF2-40B4-BE49-F238E27FC236}">
                <a16:creationId xmlns:a16="http://schemas.microsoft.com/office/drawing/2014/main" id="{29CDABCB-617E-AA2A-AAF3-98F1EDDED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43" y="4462071"/>
            <a:ext cx="2356164" cy="17671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8AB0AAD-7B61-A463-EDFB-079025603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556" y="1469656"/>
            <a:ext cx="3342526" cy="250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381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tral abstract texture simple background | premium image by rawpixel ...">
            <a:extLst>
              <a:ext uri="{FF2B5EF4-FFF2-40B4-BE49-F238E27FC236}">
                <a16:creationId xmlns:a16="http://schemas.microsoft.com/office/drawing/2014/main" id="{4F07D31D-E722-4135-B69D-E5383E058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1219199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Neutral Texture Textured Slides Backgrounds for Powerpoint Templates ...">
            <a:extLst>
              <a:ext uri="{FF2B5EF4-FFF2-40B4-BE49-F238E27FC236}">
                <a16:creationId xmlns:a16="http://schemas.microsoft.com/office/drawing/2014/main" id="{2130BF32-BE11-4CA4-BE77-67D519213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6C515F9-82DE-4000-8E2C-9237BA1BD466}"/>
              </a:ext>
            </a:extLst>
          </p:cNvPr>
          <p:cNvSpPr txBox="1">
            <a:spLocks/>
          </p:cNvSpPr>
          <p:nvPr/>
        </p:nvSpPr>
        <p:spPr>
          <a:xfrm>
            <a:off x="0" y="0"/>
            <a:ext cx="1219199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latin typeface="Arial Rounded MT Bold" panose="020F0704030504030204" pitchFamily="34" charset="0"/>
              </a:rPr>
              <a:t>Early Years Centre Aims</a:t>
            </a:r>
          </a:p>
        </p:txBody>
      </p:sp>
      <p:sp>
        <p:nvSpPr>
          <p:cNvPr id="6" name="Content Placeholder 2">
            <a:extLst>
              <a:ext uri="{FF2B5EF4-FFF2-40B4-BE49-F238E27FC236}">
                <a16:creationId xmlns:a16="http://schemas.microsoft.com/office/drawing/2014/main" id="{FAD71806-6BD8-4B22-9F98-C9BDE7D0015D}"/>
              </a:ext>
            </a:extLst>
          </p:cNvPr>
          <p:cNvSpPr txBox="1">
            <a:spLocks/>
          </p:cNvSpPr>
          <p:nvPr/>
        </p:nvSpPr>
        <p:spPr>
          <a:xfrm>
            <a:off x="0" y="1615857"/>
            <a:ext cx="8546178" cy="524214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100" dirty="0">
                <a:latin typeface="Arial Rounded MT Bold" panose="020F0704030504030204" pitchFamily="34" charset="0"/>
              </a:rPr>
              <a:t>In Alloway EYC we aim to provide a service of the highest quality for you and your child by:</a:t>
            </a:r>
            <a:endParaRPr lang="en-GB" sz="4100" dirty="0">
              <a:latin typeface="Arial Rounded MT Bold" panose="020F0704030504030204" pitchFamily="34" charset="0"/>
            </a:endParaRPr>
          </a:p>
          <a:p>
            <a:pPr marL="914400" lvl="1" indent="-457200" algn="l">
              <a:buFont typeface="Arial" panose="020B0604020202020204" pitchFamily="34" charset="0"/>
              <a:buChar char="•"/>
            </a:pPr>
            <a:r>
              <a:rPr lang="en-US" sz="3600" dirty="0">
                <a:latin typeface="Arial Rounded MT Bold" panose="020F0704030504030204" pitchFamily="34" charset="0"/>
              </a:rPr>
              <a:t>Providing a safe, welcoming environment in which your child will feel happy, secure and valued.</a:t>
            </a:r>
            <a:endParaRPr lang="en-GB" sz="3600" dirty="0">
              <a:latin typeface="Arial Rounded MT Bold" panose="020F0704030504030204" pitchFamily="34" charset="0"/>
            </a:endParaRPr>
          </a:p>
          <a:p>
            <a:pPr marL="914400" lvl="1" indent="-457200" algn="l">
              <a:buFont typeface="Arial" panose="020B0604020202020204" pitchFamily="34" charset="0"/>
              <a:buChar char="•"/>
            </a:pPr>
            <a:r>
              <a:rPr lang="en-US" sz="3600" dirty="0">
                <a:latin typeface="Arial Rounded MT Bold" panose="020F0704030504030204" pitchFamily="34" charset="0"/>
              </a:rPr>
              <a:t>Providing a stimulating learning environment meeting the developmental needs and interests of your child.</a:t>
            </a:r>
            <a:endParaRPr lang="en-GB" sz="3600" dirty="0">
              <a:latin typeface="Arial Rounded MT Bold" panose="020F0704030504030204" pitchFamily="34" charset="0"/>
            </a:endParaRPr>
          </a:p>
          <a:p>
            <a:pPr marL="914400" lvl="1" indent="-457200" algn="l">
              <a:buFont typeface="Arial" panose="020B0604020202020204" pitchFamily="34" charset="0"/>
              <a:buChar char="•"/>
            </a:pPr>
            <a:r>
              <a:rPr lang="en-US" sz="3600" dirty="0">
                <a:latin typeface="Arial Rounded MT Bold" panose="020F0704030504030204" pitchFamily="34" charset="0"/>
              </a:rPr>
              <a:t>Offering a range of learning experiences and activities to foster the emotional, social, physical, creative and intellectual development of your child.</a:t>
            </a:r>
            <a:endParaRPr lang="en-GB" sz="3600" dirty="0">
              <a:latin typeface="Arial Rounded MT Bold" panose="020F0704030504030204" pitchFamily="34" charset="0"/>
            </a:endParaRPr>
          </a:p>
          <a:p>
            <a:pPr marL="914400" lvl="1" indent="-457200" algn="l">
              <a:buFont typeface="Arial" panose="020B0604020202020204" pitchFamily="34" charset="0"/>
              <a:buChar char="•"/>
            </a:pPr>
            <a:r>
              <a:rPr lang="en-US" sz="3600" dirty="0">
                <a:latin typeface="Arial Rounded MT Bold" panose="020F0704030504030204" pitchFamily="34" charset="0"/>
              </a:rPr>
              <a:t>Nurturing, challenging and supporting your child in all aspects of his/her development.</a:t>
            </a:r>
            <a:endParaRPr lang="en-GB" sz="3600" dirty="0">
              <a:latin typeface="Arial Rounded MT Bold" panose="020F0704030504030204" pitchFamily="34" charset="0"/>
            </a:endParaRPr>
          </a:p>
          <a:p>
            <a:endParaRPr lang="en-GB" dirty="0"/>
          </a:p>
        </p:txBody>
      </p:sp>
      <p:sp>
        <p:nvSpPr>
          <p:cNvPr id="7" name="TextBox 6">
            <a:extLst>
              <a:ext uri="{FF2B5EF4-FFF2-40B4-BE49-F238E27FC236}">
                <a16:creationId xmlns:a16="http://schemas.microsoft.com/office/drawing/2014/main" id="{1A03BD1B-A0C5-41D8-80D8-24F6BD2CC0E7}"/>
              </a:ext>
            </a:extLst>
          </p:cNvPr>
          <p:cNvSpPr txBox="1"/>
          <p:nvPr/>
        </p:nvSpPr>
        <p:spPr>
          <a:xfrm>
            <a:off x="9707526" y="3428999"/>
            <a:ext cx="1504130" cy="369332"/>
          </a:xfrm>
          <a:prstGeom prst="rect">
            <a:avLst/>
          </a:prstGeom>
          <a:noFill/>
        </p:spPr>
        <p:txBody>
          <a:bodyPr wrap="none" rtlCol="0">
            <a:spAutoFit/>
          </a:bodyPr>
          <a:lstStyle/>
          <a:p>
            <a:r>
              <a:rPr lang="en-GB" dirty="0"/>
              <a:t>Picture please</a:t>
            </a:r>
          </a:p>
        </p:txBody>
      </p:sp>
      <p:pic>
        <p:nvPicPr>
          <p:cNvPr id="3074" name="Picture 2">
            <a:extLst>
              <a:ext uri="{FF2B5EF4-FFF2-40B4-BE49-F238E27FC236}">
                <a16:creationId xmlns:a16="http://schemas.microsoft.com/office/drawing/2014/main" id="{2B24DD03-95F1-0DAB-A3C0-02CE220F1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4675" y="2465798"/>
            <a:ext cx="3328827" cy="249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4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2256343-2C95-4659-8568-19E09B074651}"/>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Early Years Centre Session</a:t>
            </a:r>
          </a:p>
        </p:txBody>
      </p:sp>
      <p:sp>
        <p:nvSpPr>
          <p:cNvPr id="4" name="Content Placeholder 2">
            <a:extLst>
              <a:ext uri="{FF2B5EF4-FFF2-40B4-BE49-F238E27FC236}">
                <a16:creationId xmlns:a16="http://schemas.microsoft.com/office/drawing/2014/main" id="{AFB59567-E5A1-441B-91E4-9466EC4DA35A}"/>
              </a:ext>
            </a:extLst>
          </p:cNvPr>
          <p:cNvSpPr txBox="1">
            <a:spLocks/>
          </p:cNvSpPr>
          <p:nvPr/>
        </p:nvSpPr>
        <p:spPr>
          <a:xfrm>
            <a:off x="0" y="1701209"/>
            <a:ext cx="12192000" cy="4518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a:latin typeface="Arial Rounded MT Bold" panose="020F0704030504030204" pitchFamily="34" charset="0"/>
              </a:rPr>
              <a:t>Full days </a:t>
            </a:r>
          </a:p>
          <a:p>
            <a:r>
              <a:rPr lang="en-GB" sz="3200" dirty="0">
                <a:latin typeface="Arial Rounded MT Bold" panose="020F0704030504030204" pitchFamily="34" charset="0"/>
              </a:rPr>
              <a:t>9am-3pm</a:t>
            </a:r>
          </a:p>
          <a:p>
            <a:endParaRPr lang="en-GB" sz="3200" dirty="0">
              <a:latin typeface="Arial Rounded MT Bold" panose="020F0704030504030204" pitchFamily="34" charset="0"/>
            </a:endParaRPr>
          </a:p>
          <a:p>
            <a:r>
              <a:rPr lang="en-GB" sz="3200" dirty="0">
                <a:latin typeface="Arial Rounded MT Bold" panose="020F0704030504030204" pitchFamily="34" charset="0"/>
              </a:rPr>
              <a:t>In order to help families with school drop off and pick up the EYC doors will open from 9-9.10am and 2.45-3pm. </a:t>
            </a:r>
          </a:p>
          <a:p>
            <a:endParaRPr lang="en-GB" dirty="0"/>
          </a:p>
        </p:txBody>
      </p:sp>
      <p:pic>
        <p:nvPicPr>
          <p:cNvPr id="5" name="Picture 2" descr="C:\Users\Sillars\AppData\Local\Microsoft\Windows\Temporary Internet Files\Content.IE5\BR6JYB6T\MC900433842[1].png">
            <a:extLst>
              <a:ext uri="{FF2B5EF4-FFF2-40B4-BE49-F238E27FC236}">
                <a16:creationId xmlns:a16="http://schemas.microsoft.com/office/drawing/2014/main" id="{B19203C4-7C6B-4886-8D65-A2C9CE6A7804}"/>
              </a:ext>
            </a:extLst>
          </p:cNvPr>
          <p:cNvPicPr>
            <a:picLocks noChangeAspect="1" noChangeArrowheads="1"/>
          </p:cNvPicPr>
          <p:nvPr/>
        </p:nvPicPr>
        <p:blipFill>
          <a:blip r:embed="rId3" cstate="print"/>
          <a:srcRect/>
          <a:stretch>
            <a:fillRect/>
          </a:stretch>
        </p:blipFill>
        <p:spPr bwMode="auto">
          <a:xfrm>
            <a:off x="1672924" y="1359858"/>
            <a:ext cx="1828572" cy="1828572"/>
          </a:xfrm>
          <a:prstGeom prst="rect">
            <a:avLst/>
          </a:prstGeom>
          <a:noFill/>
        </p:spPr>
      </p:pic>
      <p:pic>
        <p:nvPicPr>
          <p:cNvPr id="6" name="Picture 5">
            <a:extLst>
              <a:ext uri="{FF2B5EF4-FFF2-40B4-BE49-F238E27FC236}">
                <a16:creationId xmlns:a16="http://schemas.microsoft.com/office/drawing/2014/main" id="{CFDA2657-ADED-444C-97D6-8BCB031A4AA3}"/>
              </a:ext>
            </a:extLst>
          </p:cNvPr>
          <p:cNvPicPr>
            <a:picLocks noChangeAspect="1"/>
          </p:cNvPicPr>
          <p:nvPr/>
        </p:nvPicPr>
        <p:blipFill>
          <a:blip r:embed="rId4"/>
          <a:stretch>
            <a:fillRect/>
          </a:stretch>
        </p:blipFill>
        <p:spPr>
          <a:xfrm>
            <a:off x="2332972" y="4492004"/>
            <a:ext cx="7526055" cy="2266583"/>
          </a:xfrm>
          <a:prstGeom prst="rect">
            <a:avLst/>
          </a:prstGeom>
        </p:spPr>
      </p:pic>
    </p:spTree>
    <p:extLst>
      <p:ext uri="{BB962C8B-B14F-4D97-AF65-F5344CB8AC3E}">
        <p14:creationId xmlns:p14="http://schemas.microsoft.com/office/powerpoint/2010/main" val="191124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9554254-5BEB-48C4-BA49-684AF3F195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Routines</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53DBCA3E-D0B3-4DCE-8F68-0F06023B8CDD}"/>
              </a:ext>
            </a:extLst>
          </p:cNvPr>
          <p:cNvSpPr txBox="1">
            <a:spLocks/>
          </p:cNvSpPr>
          <p:nvPr/>
        </p:nvSpPr>
        <p:spPr>
          <a:xfrm>
            <a:off x="0" y="1658679"/>
            <a:ext cx="12191999" cy="5199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latin typeface="Arial Rounded MT Bold" panose="020F0704030504030204" pitchFamily="34" charset="0"/>
              </a:rPr>
              <a:t>Doors open at </a:t>
            </a:r>
            <a:r>
              <a:rPr lang="en-GB" dirty="0">
                <a:solidFill>
                  <a:srgbClr val="FF0000"/>
                </a:solidFill>
                <a:latin typeface="Arial Rounded MT Bold" panose="020F0704030504030204" pitchFamily="34" charset="0"/>
              </a:rPr>
              <a:t>9-9.10am</a:t>
            </a:r>
          </a:p>
          <a:p>
            <a:endParaRPr lang="en-GB" dirty="0">
              <a:solidFill>
                <a:srgbClr val="FF0000"/>
              </a:solidFill>
              <a:latin typeface="Arial Rounded MT Bold" panose="020F0704030504030204" pitchFamily="34" charset="0"/>
            </a:endParaRPr>
          </a:p>
          <a:p>
            <a:r>
              <a:rPr lang="en-GB" dirty="0">
                <a:latin typeface="Arial Rounded MT Bold" panose="020F0704030504030204" pitchFamily="34" charset="0"/>
              </a:rPr>
              <a:t>To accommodate school pick up we will open our doors from </a:t>
            </a:r>
            <a:r>
              <a:rPr lang="en-GB" dirty="0">
                <a:solidFill>
                  <a:srgbClr val="FF0000"/>
                </a:solidFill>
                <a:latin typeface="Arial Rounded MT Bold" panose="020F0704030504030204" pitchFamily="34" charset="0"/>
              </a:rPr>
              <a:t>2.45-3pm</a:t>
            </a:r>
            <a:r>
              <a:rPr lang="en-GB" dirty="0">
                <a:latin typeface="Arial Rounded MT Bold" panose="020F0704030504030204" pitchFamily="34" charset="0"/>
              </a:rPr>
              <a:t> to facilitate pick up.</a:t>
            </a:r>
          </a:p>
          <a:p>
            <a:endParaRPr lang="en-GB" dirty="0">
              <a:latin typeface="Arial Rounded MT Bold" panose="020F0704030504030204" pitchFamily="34" charset="0"/>
            </a:endParaRPr>
          </a:p>
          <a:p>
            <a:r>
              <a:rPr lang="en-GB" dirty="0">
                <a:latin typeface="Arial Rounded MT Bold" panose="020F0704030504030204" pitchFamily="34" charset="0"/>
              </a:rPr>
              <a:t>Please come to the main EYC door where a staff member will always be present when the door is open. </a:t>
            </a:r>
          </a:p>
          <a:p>
            <a:endParaRPr lang="en-GB" dirty="0">
              <a:latin typeface="Arial Rounded MT Bold" panose="020F0704030504030204" pitchFamily="34" charset="0"/>
            </a:endParaRPr>
          </a:p>
          <a:p>
            <a:r>
              <a:rPr lang="en-GB" dirty="0">
                <a:latin typeface="Arial Rounded MT Bold" panose="020F0704030504030204" pitchFamily="34" charset="0"/>
              </a:rPr>
              <a:t>If you come out with door opening hours please ring the buzzer. </a:t>
            </a:r>
          </a:p>
          <a:p>
            <a:endParaRPr lang="en-GB" dirty="0">
              <a:latin typeface="Arial Rounded MT Bold" panose="020F0704030504030204" pitchFamily="34" charset="0"/>
            </a:endParaRPr>
          </a:p>
          <a:p>
            <a:r>
              <a:rPr lang="en-GB" dirty="0">
                <a:latin typeface="Arial Rounded MT Bold" panose="020F0704030504030204" pitchFamily="34" charset="0"/>
              </a:rPr>
              <a:t>Please phone any absences into school office. </a:t>
            </a:r>
          </a:p>
        </p:txBody>
      </p:sp>
    </p:spTree>
    <p:extLst>
      <p:ext uri="{BB962C8B-B14F-4D97-AF65-F5344CB8AC3E}">
        <p14:creationId xmlns:p14="http://schemas.microsoft.com/office/powerpoint/2010/main" val="243982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D441C50-ACF6-4549-ADAC-C3EA32901CB0}"/>
              </a:ext>
            </a:extLst>
          </p:cNvPr>
          <p:cNvSpPr txBox="1">
            <a:spLocks/>
          </p:cNvSpPr>
          <p:nvPr/>
        </p:nvSpPr>
        <p:spPr>
          <a:xfrm>
            <a:off x="0" y="0"/>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We have fun!</a:t>
            </a:r>
          </a:p>
        </p:txBody>
      </p:sp>
      <p:pic>
        <p:nvPicPr>
          <p:cNvPr id="12" name="Picture 11">
            <a:extLst>
              <a:ext uri="{FF2B5EF4-FFF2-40B4-BE49-F238E27FC236}">
                <a16:creationId xmlns:a16="http://schemas.microsoft.com/office/drawing/2014/main" id="{AD32E1FC-675D-48D2-A886-266307CA2EDC}"/>
              </a:ext>
            </a:extLst>
          </p:cNvPr>
          <p:cNvPicPr>
            <a:picLocks noChangeAspect="1"/>
          </p:cNvPicPr>
          <p:nvPr/>
        </p:nvPicPr>
        <p:blipFill rotWithShape="1">
          <a:blip r:embed="rId3">
            <a:extLst>
              <a:ext uri="{28A0092B-C50C-407E-A947-70E740481C1C}">
                <a14:useLocalDpi xmlns:a14="http://schemas.microsoft.com/office/drawing/2010/main" val="0"/>
              </a:ext>
            </a:extLst>
          </a:blip>
          <a:srcRect t="32885" b="33606"/>
          <a:stretch/>
        </p:blipFill>
        <p:spPr>
          <a:xfrm>
            <a:off x="250635" y="644738"/>
            <a:ext cx="3168981" cy="2298029"/>
          </a:xfrm>
          <a:prstGeom prst="rect">
            <a:avLst/>
          </a:prstGeom>
        </p:spPr>
      </p:pic>
      <p:pic>
        <p:nvPicPr>
          <p:cNvPr id="13" name="Picture 12">
            <a:extLst>
              <a:ext uri="{FF2B5EF4-FFF2-40B4-BE49-F238E27FC236}">
                <a16:creationId xmlns:a16="http://schemas.microsoft.com/office/drawing/2014/main" id="{14BC10E9-ED23-4E63-8E92-0474D08E4BEF}"/>
              </a:ext>
            </a:extLst>
          </p:cNvPr>
          <p:cNvPicPr>
            <a:picLocks noChangeAspect="1"/>
          </p:cNvPicPr>
          <p:nvPr/>
        </p:nvPicPr>
        <p:blipFill rotWithShape="1">
          <a:blip r:embed="rId4">
            <a:extLst>
              <a:ext uri="{28A0092B-C50C-407E-A947-70E740481C1C}">
                <a14:useLocalDpi xmlns:a14="http://schemas.microsoft.com/office/drawing/2010/main" val="0"/>
              </a:ext>
            </a:extLst>
          </a:blip>
          <a:srcRect t="20218" b="19301"/>
          <a:stretch/>
        </p:blipFill>
        <p:spPr>
          <a:xfrm>
            <a:off x="9096357" y="2846123"/>
            <a:ext cx="2761810" cy="3614859"/>
          </a:xfrm>
          <a:prstGeom prst="rect">
            <a:avLst/>
          </a:prstGeom>
        </p:spPr>
      </p:pic>
      <p:pic>
        <p:nvPicPr>
          <p:cNvPr id="5" name="Picture 4">
            <a:extLst>
              <a:ext uri="{FF2B5EF4-FFF2-40B4-BE49-F238E27FC236}">
                <a16:creationId xmlns:a16="http://schemas.microsoft.com/office/drawing/2014/main" id="{4BCC555F-64B6-459C-8371-A8C9128579AF}"/>
              </a:ext>
            </a:extLst>
          </p:cNvPr>
          <p:cNvPicPr>
            <a:picLocks noChangeAspect="1"/>
          </p:cNvPicPr>
          <p:nvPr/>
        </p:nvPicPr>
        <p:blipFill>
          <a:blip r:embed="rId5"/>
          <a:stretch>
            <a:fillRect/>
          </a:stretch>
        </p:blipFill>
        <p:spPr>
          <a:xfrm>
            <a:off x="8892772" y="134793"/>
            <a:ext cx="3168981" cy="2381537"/>
          </a:xfrm>
          <a:prstGeom prst="rect">
            <a:avLst/>
          </a:prstGeom>
        </p:spPr>
      </p:pic>
      <p:pic>
        <p:nvPicPr>
          <p:cNvPr id="9" name="Picture 8">
            <a:extLst>
              <a:ext uri="{FF2B5EF4-FFF2-40B4-BE49-F238E27FC236}">
                <a16:creationId xmlns:a16="http://schemas.microsoft.com/office/drawing/2014/main" id="{9F2EE1B5-C328-491D-9672-CC42518E3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7296" y="1371654"/>
            <a:ext cx="4707435" cy="2231542"/>
          </a:xfrm>
          <a:prstGeom prst="rect">
            <a:avLst/>
          </a:prstGeom>
        </p:spPr>
      </p:pic>
      <p:pic>
        <p:nvPicPr>
          <p:cNvPr id="11" name="Picture 10">
            <a:extLst>
              <a:ext uri="{FF2B5EF4-FFF2-40B4-BE49-F238E27FC236}">
                <a16:creationId xmlns:a16="http://schemas.microsoft.com/office/drawing/2014/main" id="{E86B99AE-233C-4390-8838-3014262BB1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473331" y="4196498"/>
            <a:ext cx="2632740" cy="1974555"/>
          </a:xfrm>
          <a:prstGeom prst="rect">
            <a:avLst/>
          </a:prstGeom>
        </p:spPr>
      </p:pic>
      <p:pic>
        <p:nvPicPr>
          <p:cNvPr id="2050" name="Picture 2">
            <a:extLst>
              <a:ext uri="{FF2B5EF4-FFF2-40B4-BE49-F238E27FC236}">
                <a16:creationId xmlns:a16="http://schemas.microsoft.com/office/drawing/2014/main" id="{0E3B1C18-9953-FF5B-6357-63C68AB9F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221" y="4107981"/>
            <a:ext cx="2911011" cy="218325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AEDF7A70-9A30-7A05-9669-21EA776242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637" y="3561923"/>
            <a:ext cx="3309947" cy="248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10633"/>
            <a:ext cx="12192000" cy="6858000"/>
          </a:xfrm>
          <a:prstGeom prst="rect">
            <a:avLst/>
          </a:prstGeom>
        </p:spPr>
      </p:pic>
      <p:sp>
        <p:nvSpPr>
          <p:cNvPr id="3" name="Title 1">
            <a:extLst>
              <a:ext uri="{FF2B5EF4-FFF2-40B4-BE49-F238E27FC236}">
                <a16:creationId xmlns:a16="http://schemas.microsoft.com/office/drawing/2014/main" id="{C8BA1B27-6B20-4FBC-9A14-4D7672C4F25C}"/>
              </a:ext>
            </a:extLst>
          </p:cNvPr>
          <p:cNvSpPr txBox="1">
            <a:spLocks/>
          </p:cNvSpPr>
          <p:nvPr/>
        </p:nvSpPr>
        <p:spPr>
          <a:xfrm>
            <a:off x="0" y="-219777"/>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ial Rounded MT Bold" panose="020F0704030504030204" pitchFamily="34" charset="0"/>
              </a:rPr>
              <a:t>Early Years Staff – next session</a:t>
            </a:r>
          </a:p>
        </p:txBody>
      </p:sp>
      <p:sp>
        <p:nvSpPr>
          <p:cNvPr id="6" name="Content Placeholder 2">
            <a:extLst>
              <a:ext uri="{FF2B5EF4-FFF2-40B4-BE49-F238E27FC236}">
                <a16:creationId xmlns:a16="http://schemas.microsoft.com/office/drawing/2014/main" id="{D80866F8-8597-43D8-9C1F-4F4816DA2CDE}"/>
              </a:ext>
            </a:extLst>
          </p:cNvPr>
          <p:cNvSpPr txBox="1">
            <a:spLocks/>
          </p:cNvSpPr>
          <p:nvPr/>
        </p:nvSpPr>
        <p:spPr>
          <a:xfrm>
            <a:off x="0" y="1158949"/>
            <a:ext cx="12192000" cy="569905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latin typeface="Arial Rounded MT Bold" panose="020F0704030504030204" pitchFamily="34" charset="0"/>
              </a:rPr>
              <a:t>Head Teacher – Mrs Fiona Meney</a:t>
            </a:r>
          </a:p>
          <a:p>
            <a:pPr algn="l"/>
            <a:r>
              <a:rPr lang="en-GB" sz="2600" dirty="0">
                <a:latin typeface="Arial Rounded MT Bold" panose="020F0704030504030204" pitchFamily="34" charset="0"/>
              </a:rPr>
              <a:t>Depute Head Teacher – Mrs Lauren Miller</a:t>
            </a:r>
          </a:p>
          <a:p>
            <a:pPr algn="l"/>
            <a:r>
              <a:rPr lang="en-GB" sz="2600" dirty="0">
                <a:latin typeface="Arial Rounded MT Bold" panose="020F0704030504030204" pitchFamily="34" charset="0"/>
              </a:rPr>
              <a:t>Depute Manager – Miss Kirsty McCallum</a:t>
            </a:r>
          </a:p>
          <a:p>
            <a:pPr algn="l"/>
            <a:r>
              <a:rPr lang="en-GB" sz="2600" dirty="0">
                <a:latin typeface="Arial Rounded MT Bold" panose="020F0704030504030204" pitchFamily="34" charset="0"/>
              </a:rPr>
              <a:t>Senior EYP – TBC </a:t>
            </a:r>
          </a:p>
          <a:p>
            <a:pPr algn="l"/>
            <a:r>
              <a:rPr lang="en-GB" sz="2600" dirty="0">
                <a:latin typeface="Arial Rounded MT Bold" panose="020F0704030504030204" pitchFamily="34" charset="0"/>
              </a:rPr>
              <a:t>Early Years Practitioners:</a:t>
            </a:r>
          </a:p>
          <a:p>
            <a:pPr marL="914400" lvl="1" indent="-457200" algn="l">
              <a:buFont typeface="Arial" panose="020B0604020202020204" pitchFamily="34" charset="0"/>
              <a:buChar char="•"/>
            </a:pPr>
            <a:r>
              <a:rPr lang="en-GB" sz="2600" dirty="0">
                <a:latin typeface="Arial Rounded MT Bold" panose="020F0704030504030204" pitchFamily="34" charset="0"/>
              </a:rPr>
              <a:t>Mrs Julie Lorimer </a:t>
            </a:r>
          </a:p>
          <a:p>
            <a:pPr marL="914400" lvl="1" indent="-457200" algn="l">
              <a:buFont typeface="Arial" panose="020B0604020202020204" pitchFamily="34" charset="0"/>
              <a:buChar char="•"/>
            </a:pPr>
            <a:r>
              <a:rPr lang="en-GB" sz="2600" dirty="0">
                <a:latin typeface="Arial Rounded MT Bold" panose="020F0704030504030204" pitchFamily="34" charset="0"/>
              </a:rPr>
              <a:t>Mrs Anne Ahmed</a:t>
            </a:r>
          </a:p>
          <a:p>
            <a:pPr marL="914400" lvl="1" indent="-457200" algn="l">
              <a:buFont typeface="Arial" panose="020B0604020202020204" pitchFamily="34" charset="0"/>
              <a:buChar char="•"/>
            </a:pPr>
            <a:r>
              <a:rPr lang="en-GB" sz="2600" dirty="0">
                <a:latin typeface="Arial Rounded MT Bold" panose="020F0704030504030204" pitchFamily="34" charset="0"/>
              </a:rPr>
              <a:t>Mr Ryan McGill</a:t>
            </a:r>
          </a:p>
          <a:p>
            <a:pPr marL="914400" lvl="1" indent="-457200" algn="l">
              <a:buFont typeface="Arial" panose="020B0604020202020204" pitchFamily="34" charset="0"/>
              <a:buChar char="•"/>
            </a:pPr>
            <a:r>
              <a:rPr lang="en-GB" sz="2600" dirty="0">
                <a:latin typeface="Arial Rounded MT Bold" panose="020F0704030504030204" pitchFamily="34" charset="0"/>
              </a:rPr>
              <a:t>Mrs Libby Pollock</a:t>
            </a:r>
          </a:p>
          <a:p>
            <a:pPr marL="914400" lvl="1" indent="-457200" algn="l">
              <a:buFont typeface="Arial" panose="020B0604020202020204" pitchFamily="34" charset="0"/>
              <a:buChar char="•"/>
            </a:pPr>
            <a:r>
              <a:rPr lang="en-GB" sz="2600" dirty="0">
                <a:latin typeface="Arial Rounded MT Bold" panose="020F0704030504030204" pitchFamily="34" charset="0"/>
              </a:rPr>
              <a:t>Mrs Victoria Cuff </a:t>
            </a:r>
          </a:p>
          <a:p>
            <a:pPr marL="914400" lvl="1" indent="-457200" algn="l">
              <a:buFont typeface="Arial" panose="020B0604020202020204" pitchFamily="34" charset="0"/>
              <a:buChar char="•"/>
            </a:pPr>
            <a:r>
              <a:rPr lang="en-GB" sz="2600" dirty="0">
                <a:latin typeface="Arial Rounded MT Bold" panose="020F0704030504030204" pitchFamily="34" charset="0"/>
              </a:rPr>
              <a:t>Mrs Haley Fraser</a:t>
            </a:r>
          </a:p>
          <a:p>
            <a:pPr marL="914400" lvl="1" indent="-457200" algn="l">
              <a:buFont typeface="Arial" panose="020B0604020202020204" pitchFamily="34" charset="0"/>
              <a:buChar char="•"/>
            </a:pPr>
            <a:r>
              <a:rPr lang="en-GB" sz="2600" dirty="0">
                <a:latin typeface="Arial Rounded MT Bold" panose="020F0704030504030204" pitchFamily="34" charset="0"/>
              </a:rPr>
              <a:t>Miss </a:t>
            </a:r>
            <a:r>
              <a:rPr lang="en-GB" sz="2600" dirty="0" err="1">
                <a:latin typeface="Arial Rounded MT Bold" panose="020F0704030504030204" pitchFamily="34" charset="0"/>
              </a:rPr>
              <a:t>Caoilin</a:t>
            </a:r>
            <a:r>
              <a:rPr lang="en-GB" sz="2600" dirty="0">
                <a:latin typeface="Arial Rounded MT Bold" panose="020F0704030504030204" pitchFamily="34" charset="0"/>
              </a:rPr>
              <a:t> Gibson</a:t>
            </a:r>
          </a:p>
          <a:p>
            <a:pPr marL="914400" lvl="1" indent="-457200" algn="l">
              <a:buFont typeface="Arial" panose="020B0604020202020204" pitchFamily="34" charset="0"/>
              <a:buChar char="•"/>
            </a:pPr>
            <a:r>
              <a:rPr lang="en-GB" sz="2600" dirty="0">
                <a:latin typeface="Arial Rounded MT Bold" panose="020F0704030504030204" pitchFamily="34" charset="0"/>
              </a:rPr>
              <a:t>Miss Kayleigh Adgie </a:t>
            </a:r>
          </a:p>
          <a:p>
            <a:endParaRPr lang="en-GB" dirty="0"/>
          </a:p>
        </p:txBody>
      </p:sp>
      <p:pic>
        <p:nvPicPr>
          <p:cNvPr id="1026" name="Picture 2">
            <a:extLst>
              <a:ext uri="{FF2B5EF4-FFF2-40B4-BE49-F238E27FC236}">
                <a16:creationId xmlns:a16="http://schemas.microsoft.com/office/drawing/2014/main" id="{CDFEA681-122C-40AB-A341-9C98119A1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4145" y="1037004"/>
            <a:ext cx="2181048" cy="269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7" name="Picture 3" descr="Lauren Badge">
            <a:extLst>
              <a:ext uri="{FF2B5EF4-FFF2-40B4-BE49-F238E27FC236}">
                <a16:creationId xmlns:a16="http://schemas.microsoft.com/office/drawing/2014/main" id="{270A2828-70EF-4D6B-B262-B3F4E356D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884" y="2659181"/>
            <a:ext cx="2021138" cy="269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8" name="46884603-AA83-4ACC-ABF7-1F30B1C5DE90" descr="IMG_4255.JPG">
            <a:extLst>
              <a:ext uri="{FF2B5EF4-FFF2-40B4-BE49-F238E27FC236}">
                <a16:creationId xmlns:a16="http://schemas.microsoft.com/office/drawing/2014/main" id="{D859A11E-A8C1-42B4-8E22-6C2B1904F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293" y="3735589"/>
            <a:ext cx="1914784" cy="269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951545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0E96-36E3-428D-A3BB-75E2514871D4}"/>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7C4229E-4723-4A09-8455-6C486B3B78E4}"/>
              </a:ext>
            </a:extLst>
          </p:cNvPr>
          <p:cNvSpPr txBox="1">
            <a:spLocks/>
          </p:cNvSpPr>
          <p:nvPr/>
        </p:nvSpPr>
        <p:spPr>
          <a:xfrm>
            <a:off x="0" y="85527"/>
            <a:ext cx="12192000" cy="10841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atin typeface="Arial Rounded MT Bold" panose="020F0704030504030204" pitchFamily="34" charset="0"/>
              </a:rPr>
              <a:t>Early</a:t>
            </a:r>
            <a:r>
              <a:rPr lang="en-GB"/>
              <a:t> </a:t>
            </a:r>
            <a:r>
              <a:rPr lang="en-GB">
                <a:latin typeface="Arial Rounded MT Bold" panose="020F0704030504030204" pitchFamily="34" charset="0"/>
              </a:rPr>
              <a:t>Years Centre Groups</a:t>
            </a:r>
            <a:endParaRPr lang="en-GB" dirty="0">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215C5E03-69A5-4ADF-B301-F0BE348EEA33}"/>
              </a:ext>
            </a:extLst>
          </p:cNvPr>
          <p:cNvSpPr txBox="1">
            <a:spLocks/>
          </p:cNvSpPr>
          <p:nvPr/>
        </p:nvSpPr>
        <p:spPr>
          <a:xfrm>
            <a:off x="4485503" y="1423498"/>
            <a:ext cx="7706497" cy="54345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a:latin typeface="Arial Rounded MT Bold" panose="020F0704030504030204" pitchFamily="34" charset="0"/>
              </a:rPr>
              <a:t>There will be 8 groups with up to 8 children in each group.  The groups will be a mix of ages.</a:t>
            </a:r>
          </a:p>
          <a:p>
            <a:r>
              <a:rPr lang="en-GB" sz="3200" dirty="0">
                <a:latin typeface="Arial Rounded MT Bold" panose="020F0704030504030204" pitchFamily="34" charset="0"/>
              </a:rPr>
              <a:t>Each group has a key worker(s).</a:t>
            </a:r>
          </a:p>
          <a:p>
            <a:r>
              <a:rPr lang="en-GB" sz="3200" dirty="0">
                <a:latin typeface="Arial Rounded MT Bold" panose="020F0704030504030204" pitchFamily="34" charset="0"/>
              </a:rPr>
              <a:t>Parents must sign their child in and out at their table in the lunch area.</a:t>
            </a:r>
          </a:p>
          <a:p>
            <a:r>
              <a:rPr lang="en-GB" sz="3200" dirty="0">
                <a:latin typeface="Arial Rounded MT Bold" panose="020F0704030504030204" pitchFamily="34" charset="0"/>
              </a:rPr>
              <a:t>Once signed in, children will be encouraged to free play, enjoying a range of experiences set up in preparation for the children arriving. </a:t>
            </a:r>
          </a:p>
          <a:p>
            <a:endParaRPr lang="en-GB" dirty="0">
              <a:latin typeface="Arial Rounded MT Bold" panose="020F0704030504030204" pitchFamily="34" charset="0"/>
            </a:endParaRPr>
          </a:p>
        </p:txBody>
      </p:sp>
      <p:sp>
        <p:nvSpPr>
          <p:cNvPr id="5" name="TextBox 4">
            <a:extLst>
              <a:ext uri="{FF2B5EF4-FFF2-40B4-BE49-F238E27FC236}">
                <a16:creationId xmlns:a16="http://schemas.microsoft.com/office/drawing/2014/main" id="{ACD269A8-2EAC-42FA-B7AB-1A53DE1CD716}"/>
              </a:ext>
            </a:extLst>
          </p:cNvPr>
          <p:cNvSpPr txBox="1"/>
          <p:nvPr/>
        </p:nvSpPr>
        <p:spPr>
          <a:xfrm>
            <a:off x="1350335" y="3051544"/>
            <a:ext cx="1504130" cy="369332"/>
          </a:xfrm>
          <a:prstGeom prst="rect">
            <a:avLst/>
          </a:prstGeom>
          <a:noFill/>
        </p:spPr>
        <p:txBody>
          <a:bodyPr wrap="none" rtlCol="0">
            <a:spAutoFit/>
          </a:bodyPr>
          <a:lstStyle/>
          <a:p>
            <a:r>
              <a:rPr lang="en-GB" dirty="0"/>
              <a:t>Picture please</a:t>
            </a:r>
          </a:p>
        </p:txBody>
      </p:sp>
      <p:pic>
        <p:nvPicPr>
          <p:cNvPr id="7170" name="Picture 2">
            <a:extLst>
              <a:ext uri="{FF2B5EF4-FFF2-40B4-BE49-F238E27FC236}">
                <a16:creationId xmlns:a16="http://schemas.microsoft.com/office/drawing/2014/main" id="{98486243-732A-EC72-2EB7-D2C7EB5C9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30" y="2041988"/>
            <a:ext cx="3726095" cy="279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05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2253C7D3A3334BA0DB79A256E902FB" ma:contentTypeVersion="16" ma:contentTypeDescription="Create a new document." ma:contentTypeScope="" ma:versionID="83f774f4dba006e61bd34d2e5ad50c80">
  <xsd:schema xmlns:xsd="http://www.w3.org/2001/XMLSchema" xmlns:xs="http://www.w3.org/2001/XMLSchema" xmlns:p="http://schemas.microsoft.com/office/2006/metadata/properties" xmlns:ns3="adabcfb3-2a38-497e-8693-24ffe8e3d551" xmlns:ns4="bf5422a8-3f73-45a0-a184-67723d9ba67c" targetNamespace="http://schemas.microsoft.com/office/2006/metadata/properties" ma:root="true" ma:fieldsID="9f5fc7ad6e5c19fb1ff117b0bae4da36" ns3:_="" ns4:_="">
    <xsd:import namespace="adabcfb3-2a38-497e-8693-24ffe8e3d551"/>
    <xsd:import namespace="bf5422a8-3f73-45a0-a184-67723d9ba67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MediaServiceObjectDetectorVersions" minOccurs="0"/>
                <xsd:element ref="ns3:MediaServiceSystemTags" minOccurs="0"/>
                <xsd:element ref="ns3:MediaServiceSearchPropertie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abcfb3-2a38-497e-8693-24ffe8e3d5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5422a8-3f73-45a0-a184-67723d9ba67c"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adabcfb3-2a38-497e-8693-24ffe8e3d55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F1367D-90FA-4411-922B-30502AAEE9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abcfb3-2a38-497e-8693-24ffe8e3d551"/>
    <ds:schemaRef ds:uri="bf5422a8-3f73-45a0-a184-67723d9ba6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2C7C0D-8F0D-4764-937C-A370742959A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dabcfb3-2a38-497e-8693-24ffe8e3d551"/>
    <ds:schemaRef ds:uri="http://purl.org/dc/elements/1.1/"/>
    <ds:schemaRef ds:uri="http://schemas.microsoft.com/office/2006/metadata/properties"/>
    <ds:schemaRef ds:uri="bf5422a8-3f73-45a0-a184-67723d9ba67c"/>
    <ds:schemaRef ds:uri="http://www.w3.org/XML/1998/namespace"/>
    <ds:schemaRef ds:uri="http://purl.org/dc/dcmitype/"/>
  </ds:schemaRefs>
</ds:datastoreItem>
</file>

<file path=customXml/itemProps3.xml><?xml version="1.0" encoding="utf-8"?>
<ds:datastoreItem xmlns:ds="http://schemas.openxmlformats.org/officeDocument/2006/customXml" ds:itemID="{63AF25EB-B146-4B1F-91D4-475E390B04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4140</TotalTime>
  <Words>1500</Words>
  <Application>Microsoft Office PowerPoint</Application>
  <PresentationFormat>Widescreen</PresentationFormat>
  <Paragraphs>177</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Rounded MT Bold</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Lauren</dc:creator>
  <cp:lastModifiedBy>Miller, Lauren</cp:lastModifiedBy>
  <cp:revision>41</cp:revision>
  <dcterms:created xsi:type="dcterms:W3CDTF">2023-05-30T14:23:35Z</dcterms:created>
  <dcterms:modified xsi:type="dcterms:W3CDTF">2025-10-10T08:42:24Z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0x010100EF2253C7D3A3334BA0DB79A256E902FB</vt:lpwstr>
  </property>
</Properties>
</file>