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4" r:id="rId2"/>
    <p:sldId id="285" r:id="rId3"/>
    <p:sldId id="286" r:id="rId4"/>
    <p:sldId id="288" r:id="rId5"/>
    <p:sldId id="273" r:id="rId6"/>
    <p:sldId id="274" r:id="rId7"/>
    <p:sldId id="275" r:id="rId8"/>
    <p:sldId id="280" r:id="rId9"/>
    <p:sldId id="281" r:id="rId10"/>
    <p:sldId id="282" r:id="rId11"/>
    <p:sldId id="283" r:id="rId12"/>
    <p:sldId id="28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F2D550"/>
    <a:srgbClr val="E03C7B"/>
    <a:srgbClr val="36A193"/>
    <a:srgbClr val="B96BCF"/>
    <a:srgbClr val="0077A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D6792A-70F9-4060-85E9-E7DED43872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B9BC1-44E6-4BB5-BA46-B97EC3BC0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44C745-DDC0-40D8-A9B1-8142C7E88275}" type="datetimeFigureOut">
              <a:rPr lang="en-GB"/>
              <a:pPr>
                <a:defRPr/>
              </a:pPr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C6DBC-EE7E-48FD-9286-6749ACA66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4266-F415-4D2C-A3AC-F91003C002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B0C147-701B-4E75-B2B6-F2EA89260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08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DA8DB7-245C-4708-8C2A-E75422A767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54A7B-730C-48EA-868F-752AB9EC24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1DCA80-9A26-4149-B0B6-F9B68872B1D2}" type="datetimeFigureOut">
              <a:rPr lang="en-GB"/>
              <a:pPr>
                <a:defRPr/>
              </a:pPr>
              <a:t>01/06/2020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6085C9-C990-4606-9C78-3A42465247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1CF66A-66D5-4535-A42E-9625F76DC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FEF62-D860-44A0-A277-E3B4AC8E7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AD604-31A6-438B-B425-8B6CBB8DB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51A6A9-18F3-471D-B0DC-5A8D17192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202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9A58F8-F707-407E-A149-0562255C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8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0F40758-C510-4E39-8489-6800C51B0325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A716F72-259D-44A9-B795-66027BAC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98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0A37629-9370-49F7-AC2F-B01F62DB32E9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1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3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0F7F49-0A97-4149-B2B7-59C6BAE48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5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8DC692-27CE-47E0-ABB4-CD4CEC0C5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36154BA-6A11-4C01-8347-69B615146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health.howstuffworks.com/human-body/systems/circulatory/heart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HutEdVEH4" TargetMode="External"/><Relationship Id="rId2" Type="http://schemas.openxmlformats.org/officeDocument/2006/relationships/hyperlink" Target="https://www.youtube.com/watch?v=Qw8E9WnZTQk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2359" y="651641"/>
            <a:ext cx="7147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HUMAN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283" y="1594484"/>
            <a:ext cx="6716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L.I. To learn about the functions and parts of the brain.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can listen to new information about the brain.</a:t>
            </a:r>
          </a:p>
          <a:p>
            <a:r>
              <a:rPr lang="en-GB" dirty="0"/>
              <a:t>I can list the various activities the brain allows me to do.</a:t>
            </a:r>
          </a:p>
          <a:p>
            <a:r>
              <a:rPr lang="en-GB" dirty="0"/>
              <a:t>I can create an information poster detailing facts on the parts and function of the human brain.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1862"/>
            <a:ext cx="2858814" cy="232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79" y="5422488"/>
            <a:ext cx="1392621" cy="1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2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8F776116-237F-482F-874C-88081D266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>
                <a:solidFill>
                  <a:schemeClr val="bg1"/>
                </a:solidFill>
                <a:latin typeface="Twinkl SemiBold" pitchFamily="2" charset="0"/>
              </a:rPr>
              <a:t>The Brain 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ED918-A43A-4860-B4D2-32D5E6A0293A}"/>
              </a:ext>
            </a:extLst>
          </p:cNvPr>
          <p:cNvSpPr/>
          <p:nvPr/>
        </p:nvSpPr>
        <p:spPr>
          <a:xfrm>
            <a:off x="768350" y="1920875"/>
            <a:ext cx="7607300" cy="13811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brain stem is the central part of the brain (like the apple core) and goes to form the spinal cord.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8829F113-5FE5-49DD-AEA2-BE0B403E4B7A}"/>
              </a:ext>
            </a:extLst>
          </p:cNvPr>
          <p:cNvSpPr txBox="1">
            <a:spLocks/>
          </p:cNvSpPr>
          <p:nvPr/>
        </p:nvSpPr>
        <p:spPr>
          <a:xfrm>
            <a:off x="4572000" y="3429000"/>
            <a:ext cx="3816350" cy="2284413"/>
          </a:xfrm>
          <a:prstGeom prst="roundRect">
            <a:avLst>
              <a:gd name="adj" fmla="val 0"/>
            </a:avLst>
          </a:prstGeom>
          <a:solidFill>
            <a:srgbClr val="0077AE"/>
          </a:solidFill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0" dirty="0">
              <a:solidFill>
                <a:schemeClr val="bg1"/>
              </a:solidFill>
              <a:latin typeface="Twinkl" pitchFamily="50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0" dirty="0">
                <a:solidFill>
                  <a:schemeClr val="bg1"/>
                </a:solidFill>
                <a:latin typeface="Twinkl" pitchFamily="50" charset="0"/>
              </a:rPr>
              <a:t>It’s in charge of all the things you are not doing on purpose, such as breathing, your sleep cycle and circulating blood.</a:t>
            </a:r>
          </a:p>
        </p:txBody>
      </p:sp>
      <p:sp>
        <p:nvSpPr>
          <p:cNvPr id="9" name="Click here">
            <a:extLst>
              <a:ext uri="{FF2B5EF4-FFF2-40B4-BE49-F238E27FC236}">
                <a16:creationId xmlns:a16="http://schemas.microsoft.com/office/drawing/2014/main" id="{ABAA5934-A1BC-45DC-A6DE-B7C54079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713413"/>
            <a:ext cx="3816350" cy="379412"/>
          </a:xfrm>
          <a:prstGeom prst="roundRect">
            <a:avLst>
              <a:gd name="adj" fmla="val 0"/>
            </a:avLst>
          </a:prstGeom>
          <a:solidFill>
            <a:srgbClr val="DE1E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1600" dirty="0">
                <a:solidFill>
                  <a:schemeClr val="bg1"/>
                </a:solidFill>
              </a:rPr>
              <a:t>Click here to look inside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9A6F6-447A-46B2-B771-1B3CD2CC4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465513"/>
            <a:ext cx="27305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4F78A-DBED-42D1-952D-BE7F2FAA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1124" y="3629026"/>
            <a:ext cx="180345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81A809C-E131-4DA6-A5FF-2813F498316F}"/>
              </a:ext>
            </a:extLst>
          </p:cNvPr>
          <p:cNvSpPr/>
          <p:nvPr/>
        </p:nvSpPr>
        <p:spPr>
          <a:xfrm>
            <a:off x="755650" y="3763963"/>
            <a:ext cx="6391275" cy="72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brain and the spinal cord together form the central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nervous system.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5D62F6-83DF-479C-9B94-B55E6AA5EC96}"/>
              </a:ext>
            </a:extLst>
          </p:cNvPr>
          <p:cNvSpPr/>
          <p:nvPr/>
        </p:nvSpPr>
        <p:spPr>
          <a:xfrm>
            <a:off x="755650" y="2982913"/>
            <a:ext cx="6391275" cy="635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It runs from the brain to the bottom of your spine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and is protected by the spinal column.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04082-2F88-4A93-BC95-0E17448056B6}"/>
              </a:ext>
            </a:extLst>
          </p:cNvPr>
          <p:cNvSpPr/>
          <p:nvPr/>
        </p:nvSpPr>
        <p:spPr>
          <a:xfrm>
            <a:off x="750888" y="1985963"/>
            <a:ext cx="6392862" cy="852487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spinal cord is the information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superhighway of the nerves, connecting the brain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rest of the body.</a:t>
            </a:r>
          </a:p>
        </p:txBody>
      </p:sp>
      <p:sp>
        <p:nvSpPr>
          <p:cNvPr id="20485" name="Title 20">
            <a:extLst>
              <a:ext uri="{FF2B5EF4-FFF2-40B4-BE49-F238E27FC236}">
                <a16:creationId xmlns:a16="http://schemas.microsoft.com/office/drawing/2014/main" id="{F4DA8C70-07B8-45BB-BB3B-3CC3E753C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>
                <a:solidFill>
                  <a:schemeClr val="bg1"/>
                </a:solidFill>
                <a:latin typeface="Twinkl SemiBold" pitchFamily="2" charset="0"/>
              </a:rPr>
              <a:t>The Spinal Cord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036C21-A7F3-4C76-82D0-E3C01F802688}"/>
              </a:ext>
            </a:extLst>
          </p:cNvPr>
          <p:cNvSpPr/>
          <p:nvPr/>
        </p:nvSpPr>
        <p:spPr>
          <a:xfrm>
            <a:off x="5848350" y="1985963"/>
            <a:ext cx="2540000" cy="25384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8" name="Picture 3">
            <a:extLst>
              <a:ext uri="{FF2B5EF4-FFF2-40B4-BE49-F238E27FC236}">
                <a16:creationId xmlns:a16="http://schemas.microsoft.com/office/drawing/2014/main" id="{7B45E47D-E3A5-4AA8-8F0F-9E650D9A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2260600"/>
            <a:ext cx="20732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7462" y="4824248"/>
            <a:ext cx="522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central nervous system receives all information from your skin and body on what is happening then produces the body’s responses.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 posters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1" y="1473201"/>
            <a:ext cx="3699641" cy="463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6" y="1734207"/>
            <a:ext cx="3777803" cy="37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082" y="851337"/>
            <a:ext cx="662151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My brain lets me…</a:t>
            </a:r>
          </a:p>
          <a:p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3200" dirty="0"/>
              <a:t>Think</a:t>
            </a:r>
          </a:p>
          <a:p>
            <a:r>
              <a:rPr lang="en-GB" sz="3200" dirty="0"/>
              <a:t>Dream</a:t>
            </a:r>
          </a:p>
          <a:p>
            <a:r>
              <a:rPr lang="en-GB" sz="3200" dirty="0"/>
              <a:t>Reason</a:t>
            </a:r>
          </a:p>
          <a:p>
            <a:r>
              <a:rPr lang="en-GB" sz="3200" dirty="0"/>
              <a:t>Experience emotion</a:t>
            </a:r>
          </a:p>
          <a:p>
            <a:r>
              <a:rPr lang="en-GB" sz="3200" dirty="0"/>
              <a:t>Speak</a:t>
            </a:r>
          </a:p>
          <a:p>
            <a:r>
              <a:rPr lang="en-GB" sz="3200" dirty="0"/>
              <a:t>Problem-solve</a:t>
            </a:r>
          </a:p>
          <a:p>
            <a:r>
              <a:rPr lang="en-GB" sz="3200" dirty="0"/>
              <a:t>Have memories</a:t>
            </a:r>
          </a:p>
          <a:p>
            <a:r>
              <a:rPr lang="en-GB" sz="3200" dirty="0"/>
              <a:t>Learn</a:t>
            </a:r>
          </a:p>
          <a:p>
            <a:endParaRPr lang="en-GB" sz="3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3" y="4235670"/>
            <a:ext cx="4216829" cy="23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869" y="1030014"/>
            <a:ext cx="72416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My brain controls…</a:t>
            </a:r>
          </a:p>
          <a:p>
            <a:endParaRPr lang="en-GB" dirty="0"/>
          </a:p>
          <a:p>
            <a:r>
              <a:rPr lang="en-GB" sz="2400" dirty="0"/>
              <a:t>My physical movement (when walking, talking, standing, balancing or sitting)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Information I receive from the world around me through my senses (seeing, hearing, smelling, tasting and touching)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My body temperature, blood pressure, </a:t>
            </a:r>
            <a:r>
              <a:rPr lang="en-GB" sz="2400" dirty="0">
                <a:hlinkClick r:id="rId2"/>
              </a:rPr>
              <a:t>heart</a:t>
            </a:r>
            <a:r>
              <a:rPr lang="en-GB" sz="2400" dirty="0"/>
              <a:t> rate and breathing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87" y="5339255"/>
            <a:ext cx="1392621" cy="13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09" y="3209032"/>
            <a:ext cx="8220075" cy="994306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https://www.youtube.com/watch?v=Qw8E9WnZTQk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dirty="0">
                <a:hlinkClick r:id="rId3"/>
              </a:rPr>
              <a:t>https://www.youtube.com/watch?v=bLHutEdVEH4</a:t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D09217-FFBC-41EE-A26A-F8C9FACCD207}"/>
              </a:ext>
            </a:extLst>
          </p:cNvPr>
          <p:cNvSpPr/>
          <p:nvPr/>
        </p:nvSpPr>
        <p:spPr>
          <a:xfrm>
            <a:off x="4572000" y="3414713"/>
            <a:ext cx="3816350" cy="20256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right side of the brain is also responsible for creativity, the arts, music and imagination.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6FACA6-3735-41D5-9C6B-770E94A335AC}"/>
              </a:ext>
            </a:extLst>
          </p:cNvPr>
          <p:cNvSpPr/>
          <p:nvPr/>
        </p:nvSpPr>
        <p:spPr>
          <a:xfrm>
            <a:off x="4572000" y="2476500"/>
            <a:ext cx="3816350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right side of the brain controls the left side of the body.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B6B24E-6A36-4023-8A00-CB7ECC756B37}"/>
              </a:ext>
            </a:extLst>
          </p:cNvPr>
          <p:cNvSpPr/>
          <p:nvPr/>
        </p:nvSpPr>
        <p:spPr>
          <a:xfrm>
            <a:off x="755650" y="3429000"/>
            <a:ext cx="3816350" cy="20256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left side of the brain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is also used for maths,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language, science and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problem-solving.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38ED8-A0C8-44D2-B440-61172066CDD6}"/>
              </a:ext>
            </a:extLst>
          </p:cNvPr>
          <p:cNvSpPr/>
          <p:nvPr/>
        </p:nvSpPr>
        <p:spPr>
          <a:xfrm>
            <a:off x="755650" y="2479675"/>
            <a:ext cx="3816350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left side of the brain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controls the right side of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the body.</a:t>
            </a:r>
          </a:p>
        </p:txBody>
      </p:sp>
      <p:sp>
        <p:nvSpPr>
          <p:cNvPr id="10246" name="Title 20">
            <a:extLst>
              <a:ext uri="{FF2B5EF4-FFF2-40B4-BE49-F238E27FC236}">
                <a16:creationId xmlns:a16="http://schemas.microsoft.com/office/drawing/2014/main" id="{683570B4-17C6-48AC-809B-ED2B1B130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>
                <a:solidFill>
                  <a:schemeClr val="bg1"/>
                </a:solidFill>
                <a:latin typeface="Twinkl SemiBold" pitchFamily="2" charset="0"/>
              </a:rPr>
              <a:t>The Hemispheres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3036C21-A7F3-4C76-82D0-E3C01F802688}"/>
              </a:ext>
            </a:extLst>
          </p:cNvPr>
          <p:cNvSpPr/>
          <p:nvPr/>
        </p:nvSpPr>
        <p:spPr>
          <a:xfrm>
            <a:off x="3084513" y="2479675"/>
            <a:ext cx="2974975" cy="29749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39A7E578-EB7F-4EAD-93D4-81425301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7"/>
          <a:stretch>
            <a:fillRect/>
          </a:stretch>
        </p:blipFill>
        <p:spPr bwMode="auto">
          <a:xfrm>
            <a:off x="3525838" y="2792413"/>
            <a:ext cx="10461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>
            <a:extLst>
              <a:ext uri="{FF2B5EF4-FFF2-40B4-BE49-F238E27FC236}">
                <a16:creationId xmlns:a16="http://schemas.microsoft.com/office/drawing/2014/main" id="{B39E2B5B-6D25-4F74-BE66-23A610B2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7"/>
          <a:stretch>
            <a:fillRect/>
          </a:stretch>
        </p:blipFill>
        <p:spPr bwMode="auto">
          <a:xfrm>
            <a:off x="4572000" y="2792413"/>
            <a:ext cx="10461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50EF67-931D-43CB-A3F7-35A8E902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792413"/>
            <a:ext cx="9731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D95612-FD23-4463-B200-C3433606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9238"/>
            <a:ext cx="977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587AB9-E1A1-4741-82D4-BC9E5883F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5" y="3008044"/>
            <a:ext cx="1880929" cy="1722878"/>
          </a:xfrm>
          <a:prstGeom prst="rect">
            <a:avLst/>
          </a:prstGeom>
        </p:spPr>
      </p:pic>
      <p:sp>
        <p:nvSpPr>
          <p:cNvPr id="11266" name="Title 20">
            <a:extLst>
              <a:ext uri="{FF2B5EF4-FFF2-40B4-BE49-F238E27FC236}">
                <a16:creationId xmlns:a16="http://schemas.microsoft.com/office/drawing/2014/main" id="{AF308FF8-9C52-4CFA-9605-7AD19D152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>
                <a:solidFill>
                  <a:schemeClr val="bg1"/>
                </a:solidFill>
                <a:latin typeface="Twinkl SemiBold" pitchFamily="2" charset="0"/>
              </a:rPr>
              <a:t>Three Main Areas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28C4EB-C009-4B83-8220-5A7468498E4E}"/>
              </a:ext>
            </a:extLst>
          </p:cNvPr>
          <p:cNvSpPr/>
          <p:nvPr/>
        </p:nvSpPr>
        <p:spPr>
          <a:xfrm>
            <a:off x="755650" y="5114925"/>
            <a:ext cx="7632700" cy="9191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b="1" dirty="0">
                <a:solidFill>
                  <a:schemeClr val="tx1"/>
                </a:solidFill>
              </a:rPr>
              <a:t>brain stem </a:t>
            </a:r>
            <a:r>
              <a:rPr lang="en-GB" sz="1600" dirty="0">
                <a:solidFill>
                  <a:schemeClr val="tx1"/>
                </a:solidFill>
              </a:rPr>
              <a:t>is linked, by the spinal cord,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to the rest of the body. It is responsible for all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 the unconscious activities, such as breathing.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07468-E61D-4C6C-8D2E-722923F2FF90}"/>
              </a:ext>
            </a:extLst>
          </p:cNvPr>
          <p:cNvSpPr/>
          <p:nvPr/>
        </p:nvSpPr>
        <p:spPr>
          <a:xfrm>
            <a:off x="5843588" y="2911475"/>
            <a:ext cx="2544762" cy="1863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smaller and back part of the brain is called the </a:t>
            </a:r>
            <a:r>
              <a:rPr lang="en-GB" sz="2000" b="1" dirty="0">
                <a:solidFill>
                  <a:schemeClr val="tx1"/>
                </a:solidFill>
              </a:rPr>
              <a:t>cerebellum</a:t>
            </a:r>
            <a:r>
              <a:rPr lang="en-GB" sz="1600" dirty="0">
                <a:solidFill>
                  <a:schemeClr val="tx1"/>
                </a:solidFill>
              </a:rPr>
              <a:t> and is responsible for your movements and balance.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FC7F62-34A8-4E8F-8418-D769D67BFB01}"/>
              </a:ext>
            </a:extLst>
          </p:cNvPr>
          <p:cNvCxnSpPr>
            <a:stCxn id="17" idx="2"/>
          </p:cNvCxnSpPr>
          <p:nvPr/>
        </p:nvCxnSpPr>
        <p:spPr>
          <a:xfrm>
            <a:off x="4572000" y="2571750"/>
            <a:ext cx="0" cy="748099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634C0-CC4E-4659-A226-CCFA95E328C5}"/>
              </a:ext>
            </a:extLst>
          </p:cNvPr>
          <p:cNvSpPr/>
          <p:nvPr/>
        </p:nvSpPr>
        <p:spPr>
          <a:xfrm>
            <a:off x="755650" y="1997075"/>
            <a:ext cx="7632700" cy="5746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chemeClr val="tx1"/>
                </a:solidFill>
              </a:rPr>
              <a:t>cerebrum (the large front part of the brain)</a:t>
            </a:r>
            <a:r>
              <a:rPr lang="en-GB" sz="1600" dirty="0">
                <a:solidFill>
                  <a:schemeClr val="tx1"/>
                </a:solidFill>
              </a:rPr>
              <a:t> is responsible for the senses, thinking and memory.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44887C-0AD5-4FBC-8701-6C9657658248}"/>
              </a:ext>
            </a:extLst>
          </p:cNvPr>
          <p:cNvCxnSpPr>
            <a:cxnSpLocks/>
          </p:cNvCxnSpPr>
          <p:nvPr/>
        </p:nvCxnSpPr>
        <p:spPr>
          <a:xfrm flipV="1">
            <a:off x="4572000" y="4597786"/>
            <a:ext cx="362139" cy="520315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9B4F2B-1EF3-443D-9A0B-675099B1EA77}"/>
              </a:ext>
            </a:extLst>
          </p:cNvPr>
          <p:cNvCxnSpPr>
            <a:cxnSpLocks/>
          </p:cNvCxnSpPr>
          <p:nvPr/>
        </p:nvCxnSpPr>
        <p:spPr>
          <a:xfrm flipH="1">
            <a:off x="5223850" y="3836988"/>
            <a:ext cx="714988" cy="164644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E7C20733-4BE9-4FCE-AE93-D2F12D72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Twinkl SemiBold" pitchFamily="2" charset="0"/>
              </a:rPr>
              <a:t>The Cerebrum Lobes</a:t>
            </a:r>
          </a:p>
        </p:txBody>
      </p:sp>
      <p:pic>
        <p:nvPicPr>
          <p:cNvPr id="12291" name="Picture 14">
            <a:extLst>
              <a:ext uri="{FF2B5EF4-FFF2-40B4-BE49-F238E27FC236}">
                <a16:creationId xmlns:a16="http://schemas.microsoft.com/office/drawing/2014/main" id="{76BBE7A6-C251-4773-B30D-15EB98B11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070225"/>
            <a:ext cx="2181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307468-E61D-4C6C-8D2E-722923F2FF90}"/>
              </a:ext>
            </a:extLst>
          </p:cNvPr>
          <p:cNvSpPr/>
          <p:nvPr/>
        </p:nvSpPr>
        <p:spPr>
          <a:xfrm>
            <a:off x="755650" y="5541963"/>
            <a:ext cx="7608888" cy="55086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Each of the different lobes perform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different functions.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FC7F62-34A8-4E8F-8418-D769D67BFB0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058510" y="3168650"/>
            <a:ext cx="861028" cy="487363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DACD46-A1C8-4450-8E11-66C62BC6B676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320257" y="4317565"/>
            <a:ext cx="1416653" cy="542868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4E634C0-CC4E-4659-A226-CCFA95E328C5}"/>
              </a:ext>
            </a:extLst>
          </p:cNvPr>
          <p:cNvSpPr/>
          <p:nvPr/>
        </p:nvSpPr>
        <p:spPr>
          <a:xfrm>
            <a:off x="755650" y="2720975"/>
            <a:ext cx="2302860" cy="8953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7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communication, memory and attention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A062F6-CAD9-4AE6-B26E-F0797511E99D}"/>
              </a:ext>
            </a:extLst>
          </p:cNvPr>
          <p:cNvSpPr/>
          <p:nvPr/>
        </p:nvSpPr>
        <p:spPr>
          <a:xfrm>
            <a:off x="990410" y="4363600"/>
            <a:ext cx="2329847" cy="993666"/>
          </a:xfrm>
          <a:prstGeom prst="rect">
            <a:avLst/>
          </a:prstGeom>
          <a:solidFill>
            <a:srgbClr val="FFFFFF"/>
          </a:solidFill>
          <a:ln w="28575">
            <a:solidFill>
              <a:srgbClr val="B96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processes emotions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E5307C-9BD7-4516-B658-55D0373BE9A5}"/>
              </a:ext>
            </a:extLst>
          </p:cNvPr>
          <p:cNvSpPr/>
          <p:nvPr/>
        </p:nvSpPr>
        <p:spPr>
          <a:xfrm>
            <a:off x="6321425" y="4356100"/>
            <a:ext cx="2041525" cy="899072"/>
          </a:xfrm>
          <a:prstGeom prst="rect">
            <a:avLst/>
          </a:prstGeom>
          <a:solidFill>
            <a:srgbClr val="FFFFFF"/>
          </a:solidFill>
          <a:ln w="28575">
            <a:solidFill>
              <a:srgbClr val="E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helps understand what our eyes see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7CC6BE-555A-4A2D-ACF9-E306FF88360B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5522913" y="3919538"/>
            <a:ext cx="798512" cy="886098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C5F0F02-2AA4-409D-87B0-71688B29C140}"/>
              </a:ext>
            </a:extLst>
          </p:cNvPr>
          <p:cNvSpPr/>
          <p:nvPr/>
        </p:nvSpPr>
        <p:spPr>
          <a:xfrm>
            <a:off x="6321425" y="2924175"/>
            <a:ext cx="2041525" cy="1290473"/>
          </a:xfrm>
          <a:prstGeom prst="rect">
            <a:avLst/>
          </a:prstGeom>
          <a:solidFill>
            <a:srgbClr val="FFFFFF"/>
          </a:solidFill>
          <a:ln w="28575">
            <a:solidFill>
              <a:srgbClr val="F2D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helps to understand language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10AFBA-D2C3-4BD7-B2E2-0407856893EF}"/>
              </a:ext>
            </a:extLst>
          </p:cNvPr>
          <p:cNvCxnSpPr>
            <a:cxnSpLocks/>
          </p:cNvCxnSpPr>
          <p:nvPr/>
        </p:nvCxnSpPr>
        <p:spPr>
          <a:xfrm flipH="1">
            <a:off x="4987925" y="3111500"/>
            <a:ext cx="1333500" cy="260350"/>
          </a:xfrm>
          <a:prstGeom prst="straightConnector1">
            <a:avLst/>
          </a:prstGeom>
          <a:ln w="57150">
            <a:solidFill>
              <a:srgbClr val="DE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41FE2B1-D621-42F6-84DD-E83E764E1E83}"/>
              </a:ext>
            </a:extLst>
          </p:cNvPr>
          <p:cNvSpPr/>
          <p:nvPr/>
        </p:nvSpPr>
        <p:spPr>
          <a:xfrm>
            <a:off x="755650" y="1901825"/>
            <a:ext cx="7608888" cy="550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cerebrum is split into different areas called ‘lobes’.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23" grpId="0" animBg="1"/>
      <p:bldP spid="28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EB3B77AB-54B6-4112-85F1-6DAB37AE3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latin typeface="Twinkl SemiBold" pitchFamily="2" charset="0"/>
              </a:rPr>
              <a:t>The Language and Reading Area</a:t>
            </a:r>
          </a:p>
        </p:txBody>
      </p:sp>
      <p:pic>
        <p:nvPicPr>
          <p:cNvPr id="17411" name="Picture 9">
            <a:extLst>
              <a:ext uri="{FF2B5EF4-FFF2-40B4-BE49-F238E27FC236}">
                <a16:creationId xmlns:a16="http://schemas.microsoft.com/office/drawing/2014/main" id="{7DA9B96C-7BAA-4B87-A49E-C9C70B51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679700"/>
            <a:ext cx="301942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479848-08D0-45BB-8B2E-0A0193824399}"/>
              </a:ext>
            </a:extLst>
          </p:cNvPr>
          <p:cNvSpPr/>
          <p:nvPr/>
        </p:nvSpPr>
        <p:spPr>
          <a:xfrm>
            <a:off x="755650" y="5541963"/>
            <a:ext cx="7608888" cy="55086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is because there are so many different skills involved in both these things. Think how long it took you to learn to read and write!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ED918-A43A-4860-B4D2-32D5E6A0293A}"/>
              </a:ext>
            </a:extLst>
          </p:cNvPr>
          <p:cNvSpPr/>
          <p:nvPr/>
        </p:nvSpPr>
        <p:spPr>
          <a:xfrm>
            <a:off x="755650" y="1901825"/>
            <a:ext cx="7608888" cy="550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There are a few different lobes that are involved in language and reading.</a:t>
            </a:r>
            <a:r>
              <a:rPr lang="en-GB" sz="16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88FEAE-A07B-4961-8206-51CBA76E68AF}"/>
              </a:ext>
            </a:extLst>
          </p:cNvPr>
          <p:cNvSpPr/>
          <p:nvPr/>
        </p:nvSpPr>
        <p:spPr>
          <a:xfrm rot="20952288">
            <a:off x="4043363" y="3282950"/>
            <a:ext cx="1658937" cy="736600"/>
          </a:xfrm>
          <a:prstGeom prst="ellipse">
            <a:avLst/>
          </a:prstGeom>
          <a:solidFill>
            <a:srgbClr val="18A0D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Language and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D89FDD9B-6116-49E4-923A-D0A2D8A1C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8650" cy="993775"/>
          </a:xfrm>
          <a:prstGeom prst="roundRect">
            <a:avLst>
              <a:gd name="adj" fmla="val 0"/>
            </a:avLst>
          </a:prstGeom>
          <a:solidFill>
            <a:srgbClr val="0077AE"/>
          </a:solidFill>
        </p:spPr>
        <p:txBody>
          <a:bodyPr/>
          <a:lstStyle/>
          <a:p>
            <a:r>
              <a:rPr lang="en-GB" altLang="en-US" sz="3600">
                <a:solidFill>
                  <a:schemeClr val="bg1"/>
                </a:solidFill>
                <a:latin typeface="Twinkl SemiBold" pitchFamily="2" charset="0"/>
              </a:rPr>
              <a:t>The Cerebellum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479848-08D0-45BB-8B2E-0A0193824399}"/>
              </a:ext>
            </a:extLst>
          </p:cNvPr>
          <p:cNvSpPr/>
          <p:nvPr/>
        </p:nvSpPr>
        <p:spPr>
          <a:xfrm>
            <a:off x="755650" y="5541963"/>
            <a:ext cx="7608888" cy="55086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This part of the brain helps your motor skills (some movements) by controlling coordination, balance and timing.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ED918-A43A-4860-B4D2-32D5E6A0293A}"/>
              </a:ext>
            </a:extLst>
          </p:cNvPr>
          <p:cNvSpPr/>
          <p:nvPr/>
        </p:nvSpPr>
        <p:spPr>
          <a:xfrm>
            <a:off x="755650" y="1830388"/>
            <a:ext cx="7608888" cy="55086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The cerebellum is the Latin word meaning ‘little brain’. </a:t>
            </a: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78B1B6D3-1518-4635-BD6D-2B519C0F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452688"/>
            <a:ext cx="33559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pot [Compatibility Mode]" id="{1E66BD3A-D150-4568-80CA-8C66FC75F049}" vid="{B933D385-6B00-42B8-B2C5-92005F09C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572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 SemiBold</vt:lpstr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https://www.youtube.com/watch?v=Qw8E9WnZTQk   https://www.youtube.com/watch?v=bLHutEdVEH4 </vt:lpstr>
      <vt:lpstr>The Hemispheres</vt:lpstr>
      <vt:lpstr>Three Main Areas</vt:lpstr>
      <vt:lpstr>The Cerebrum Lobes</vt:lpstr>
      <vt:lpstr>The Language and Reading Area</vt:lpstr>
      <vt:lpstr>The Cerebellum</vt:lpstr>
      <vt:lpstr>The Brain Stem</vt:lpstr>
      <vt:lpstr>The Spinal Cord</vt:lpstr>
      <vt:lpstr>Information posters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Hopper, Lynsey</cp:lastModifiedBy>
  <cp:revision>24</cp:revision>
  <dcterms:created xsi:type="dcterms:W3CDTF">2018-11-29T11:20:55Z</dcterms:created>
  <dcterms:modified xsi:type="dcterms:W3CDTF">2020-06-01T06:17:46Z</dcterms:modified>
</cp:coreProperties>
</file>