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4"/>
  </p:sldMasterIdLst>
  <p:sldIdLst>
    <p:sldId id="261" r:id="rId5"/>
    <p:sldId id="262" r:id="rId6"/>
    <p:sldId id="313" r:id="rId7"/>
    <p:sldId id="318" r:id="rId8"/>
    <p:sldId id="320" r:id="rId9"/>
    <p:sldId id="319" r:id="rId10"/>
    <p:sldId id="321" r:id="rId11"/>
    <p:sldId id="322" r:id="rId12"/>
  </p:sldIdLst>
  <p:sldSz cx="9144000" cy="6858000" type="screen4x3"/>
  <p:notesSz cx="6858000" cy="9144000"/>
  <p:embeddedFontLst>
    <p:embeddedFont>
      <p:font typeface="Sassoon Infant Md" panose="02000603050000020003" charset="0"/>
      <p:regular r:id="rId13"/>
    </p:embeddedFont>
    <p:embeddedFont>
      <p:font typeface="Tuffy" panose="020B0603060100000000" charset="0"/>
      <p:regular r:id="rId14"/>
      <p:bold r:id="rId15"/>
      <p:italic r:id="rId16"/>
      <p:boldItalic r:id="rId17"/>
    </p:embeddedFont>
    <p:embeddedFont>
      <p:font typeface="Twinkl" panose="020B0604020202020204" charset="0"/>
      <p:regular r:id="rId18"/>
      <p:bold r:id="rId19"/>
    </p:embeddedFont>
    <p:embeddedFont>
      <p:font typeface="Twinkl SemiBold" charset="0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57" userDrawn="1">
          <p15:clr>
            <a:srgbClr val="A4A3A4"/>
          </p15:clr>
        </p15:guide>
        <p15:guide id="3" pos="317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pos="528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278" userDrawn="1">
          <p15:clr>
            <a:srgbClr val="A4A3A4"/>
          </p15:clr>
        </p15:guide>
        <p15:guide id="8" orient="horz" pos="482" userDrawn="1">
          <p15:clr>
            <a:srgbClr val="A4A3A4"/>
          </p15:clr>
        </p15:guide>
        <p15:guide id="9" orient="horz" pos="3997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C400"/>
    <a:srgbClr val="E9506C"/>
    <a:srgbClr val="CEDF98"/>
    <a:srgbClr val="F5A7C3"/>
    <a:srgbClr val="60AE56"/>
    <a:srgbClr val="FFFFFF"/>
    <a:srgbClr val="DEE4B4"/>
    <a:srgbClr val="F8F7F6"/>
    <a:srgbClr val="569F4C"/>
    <a:srgbClr val="EDEA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6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224" y="78"/>
      </p:cViewPr>
      <p:guideLst>
        <p:guide orient="horz" pos="2160"/>
        <p:guide pos="2857"/>
        <p:guide pos="317"/>
        <p:guide pos="476"/>
        <p:guide pos="5284"/>
        <p:guide pos="5420"/>
        <p:guide orient="horz" pos="278"/>
        <p:guide orient="horz" pos="482"/>
        <p:guide orient="horz" pos="3997"/>
        <p:guide orient="horz" pos="383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031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planit-maths-primary-teaching-resources/planit-maths-primary-teaching-resources-year-6/planit-maths-primary-teaching-resources-year-6-measurement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5.png"/><Relationship Id="rId7" Type="http://schemas.openxmlformats.org/officeDocument/2006/relationships/image" Target="../media/image34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4085439" y="5486400"/>
            <a:ext cx="1015067" cy="71306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hlinkClick r:id="rId2"/>
          </p:cNvPr>
          <p:cNvSpPr/>
          <p:nvPr/>
        </p:nvSpPr>
        <p:spPr>
          <a:xfrm>
            <a:off x="3599169" y="5128834"/>
            <a:ext cx="1872638" cy="121640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027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+mn-lt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+mn-lt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en-GB" dirty="0"/>
              <a:t>I can use a formula to calculate volume.</a:t>
            </a:r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lnSpc>
                <a:spcPct val="100000"/>
              </a:lnSpc>
              <a:spcAft>
                <a:spcPct val="0"/>
              </a:spcAft>
            </a:pPr>
            <a:r>
              <a:rPr lang="en-GB" altLang="en-US" dirty="0"/>
              <a:t>I can use a formula to calculate the volume of cubes and cuboids. </a:t>
            </a:r>
          </a:p>
          <a:p>
            <a:pPr fontAlgn="base">
              <a:lnSpc>
                <a:spcPct val="100000"/>
              </a:lnSpc>
              <a:spcAft>
                <a:spcPct val="0"/>
              </a:spcAft>
            </a:pPr>
            <a:r>
              <a:rPr lang="en-GB" dirty="0"/>
              <a:t>I can identify whether or not I can use</a:t>
            </a:r>
            <a:r>
              <a:rPr lang="en-GB" altLang="en-US" dirty="0"/>
              <a:t> a formula to calculate the volume of a shape.</a:t>
            </a:r>
          </a:p>
        </p:txBody>
      </p:sp>
    </p:spTree>
    <p:extLst>
      <p:ext uri="{BB962C8B-B14F-4D97-AF65-F5344CB8AC3E}">
        <p14:creationId xmlns:p14="http://schemas.microsoft.com/office/powerpoint/2010/main" val="3409170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9"/>
          <a:stretch/>
        </p:blipFill>
        <p:spPr>
          <a:xfrm>
            <a:off x="503239" y="1336222"/>
            <a:ext cx="8137524" cy="5008538"/>
          </a:xfrm>
          <a:prstGeom prst="rect">
            <a:avLst/>
          </a:prstGeom>
        </p:spPr>
      </p:pic>
      <p:pic>
        <p:nvPicPr>
          <p:cNvPr id="10" name="Picture 4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-639" b="24255"/>
          <a:stretch/>
        </p:blipFill>
        <p:spPr bwMode="auto">
          <a:xfrm flipH="1">
            <a:off x="878458" y="1615155"/>
            <a:ext cx="4496846" cy="4730083"/>
          </a:xfrm>
          <a:prstGeom prst="rect">
            <a:avLst/>
          </a:prstGeom>
          <a:noFill/>
          <a:ln>
            <a:noFill/>
          </a:ln>
          <a:effectLst>
            <a:outerShdw dist="88900" dir="18960000" algn="ctr" rotWithShape="0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3238" y="697112"/>
            <a:ext cx="813752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3600" b="1" dirty="0"/>
              <a:t>Quick Fire Multiplication</a:t>
            </a:r>
            <a:endParaRPr lang="en-GB" sz="3600" b="1" dirty="0"/>
          </a:p>
        </p:txBody>
      </p:sp>
      <p:grpSp>
        <p:nvGrpSpPr>
          <p:cNvPr id="19" name="Group 18"/>
          <p:cNvGrpSpPr/>
          <p:nvPr/>
        </p:nvGrpSpPr>
        <p:grpSpPr>
          <a:xfrm>
            <a:off x="6210014" y="4775894"/>
            <a:ext cx="1387653" cy="615297"/>
            <a:chOff x="5893363" y="4766552"/>
            <a:chExt cx="1387653" cy="615297"/>
          </a:xfrm>
        </p:grpSpPr>
        <p:sp>
          <p:nvSpPr>
            <p:cNvPr id="17" name="Pentagon 16"/>
            <p:cNvSpPr/>
            <p:nvPr/>
          </p:nvSpPr>
          <p:spPr>
            <a:xfrm rot="10800000">
              <a:off x="5893363" y="4766552"/>
              <a:ext cx="1387653" cy="615297"/>
            </a:xfrm>
            <a:prstGeom prst="homePlate">
              <a:avLst>
                <a:gd name="adj" fmla="val 25000"/>
              </a:avLst>
            </a:prstGeom>
            <a:solidFill>
              <a:srgbClr val="EAC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17398" y="4844448"/>
              <a:ext cx="6719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2400" b="1" dirty="0"/>
                <a:t>Go!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446152" y="3062149"/>
            <a:ext cx="103831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2 × 8 =</a:t>
            </a:r>
          </a:p>
          <a:p>
            <a:r>
              <a:rPr lang="en-GB" dirty="0"/>
              <a:t>3 × 9 =</a:t>
            </a:r>
            <a:endParaRPr lang="en-GB" dirty="0">
              <a:solidFill>
                <a:srgbClr val="00B050"/>
              </a:solidFill>
            </a:endParaRPr>
          </a:p>
          <a:p>
            <a:r>
              <a:rPr lang="en-GB" dirty="0"/>
              <a:t>4 × 8 =</a:t>
            </a:r>
            <a:endParaRPr lang="en-GB" dirty="0">
              <a:solidFill>
                <a:srgbClr val="00B050"/>
              </a:solidFill>
            </a:endParaRPr>
          </a:p>
          <a:p>
            <a:r>
              <a:rPr lang="en-GB" dirty="0"/>
              <a:t>7 × 6 =</a:t>
            </a:r>
          </a:p>
          <a:p>
            <a:r>
              <a:rPr lang="en-GB" dirty="0"/>
              <a:t>9 × 5 =</a:t>
            </a:r>
            <a:endParaRPr lang="en-GB" dirty="0">
              <a:solidFill>
                <a:srgbClr val="00B050"/>
              </a:solidFill>
            </a:endParaRPr>
          </a:p>
          <a:p>
            <a:r>
              <a:rPr lang="en-GB" dirty="0"/>
              <a:t>12 × 7 =</a:t>
            </a:r>
            <a:endParaRPr lang="en-GB" dirty="0">
              <a:solidFill>
                <a:srgbClr val="00B050"/>
              </a:solidFill>
            </a:endParaRPr>
          </a:p>
          <a:p>
            <a:r>
              <a:rPr lang="en-GB" dirty="0"/>
              <a:t>11 × 8 = </a:t>
            </a:r>
          </a:p>
          <a:p>
            <a:r>
              <a:rPr lang="en-GB" dirty="0"/>
              <a:t>8 × 8 =</a:t>
            </a:r>
            <a:endParaRPr lang="en-GB" dirty="0">
              <a:solidFill>
                <a:srgbClr val="00B050"/>
              </a:solidFill>
            </a:endParaRPr>
          </a:p>
          <a:p>
            <a:r>
              <a:rPr lang="en-GB" dirty="0"/>
              <a:t>6 × 8 =</a:t>
            </a:r>
            <a:endParaRPr lang="en-GB" dirty="0">
              <a:solidFill>
                <a:srgbClr val="00B050"/>
              </a:solidFill>
            </a:endParaRPr>
          </a:p>
          <a:p>
            <a:r>
              <a:rPr lang="en-GB" dirty="0"/>
              <a:t>10 × 9 =</a:t>
            </a:r>
          </a:p>
          <a:p>
            <a:r>
              <a:rPr lang="en-GB" dirty="0"/>
              <a:t>3 × 7 =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02528" y="3062148"/>
            <a:ext cx="14711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2 × 5 × 3 =</a:t>
            </a:r>
            <a:endParaRPr lang="en-GB" dirty="0">
              <a:solidFill>
                <a:srgbClr val="00B050"/>
              </a:solidFill>
            </a:endParaRPr>
          </a:p>
          <a:p>
            <a:r>
              <a:rPr lang="en-GB" dirty="0"/>
              <a:t>4 × 4 × 2 =</a:t>
            </a:r>
            <a:endParaRPr lang="en-GB" dirty="0">
              <a:solidFill>
                <a:srgbClr val="00B050"/>
              </a:solidFill>
            </a:endParaRPr>
          </a:p>
          <a:p>
            <a:r>
              <a:rPr lang="en-GB" dirty="0"/>
              <a:t>6 × 3 × 5 =</a:t>
            </a:r>
            <a:endParaRPr lang="en-GB" dirty="0">
              <a:solidFill>
                <a:srgbClr val="00B050"/>
              </a:solidFill>
            </a:endParaRPr>
          </a:p>
          <a:p>
            <a:r>
              <a:rPr lang="en-GB" dirty="0"/>
              <a:t>6 × 7 × 3 =</a:t>
            </a:r>
            <a:endParaRPr lang="en-GB" dirty="0">
              <a:solidFill>
                <a:srgbClr val="00B050"/>
              </a:solidFill>
            </a:endParaRPr>
          </a:p>
          <a:p>
            <a:r>
              <a:rPr lang="en-GB" dirty="0"/>
              <a:t>8 × 2 × 7 =</a:t>
            </a:r>
            <a:endParaRPr lang="en-GB" dirty="0">
              <a:solidFill>
                <a:srgbClr val="00B050"/>
              </a:solidFill>
            </a:endParaRPr>
          </a:p>
          <a:p>
            <a:r>
              <a:rPr lang="en-GB" dirty="0"/>
              <a:t>8 × 5 × 3 =</a:t>
            </a:r>
            <a:endParaRPr lang="en-GB" dirty="0">
              <a:solidFill>
                <a:srgbClr val="00B050"/>
              </a:solidFill>
            </a:endParaRPr>
          </a:p>
          <a:p>
            <a:r>
              <a:rPr lang="en-GB" dirty="0"/>
              <a:t>10 × 8 × 2 =</a:t>
            </a:r>
            <a:endParaRPr lang="en-GB" dirty="0">
              <a:solidFill>
                <a:srgbClr val="00B050"/>
              </a:solidFill>
            </a:endParaRPr>
          </a:p>
          <a:p>
            <a:r>
              <a:rPr lang="en-GB" dirty="0"/>
              <a:t>9 × 3 × 6 =</a:t>
            </a:r>
            <a:endParaRPr lang="en-GB" dirty="0">
              <a:solidFill>
                <a:srgbClr val="00B050"/>
              </a:solidFill>
            </a:endParaRPr>
          </a:p>
          <a:p>
            <a:r>
              <a:rPr lang="en-GB" dirty="0"/>
              <a:t>8 × 4 × 3 =</a:t>
            </a:r>
            <a:endParaRPr lang="en-GB" dirty="0">
              <a:solidFill>
                <a:srgbClr val="00B050"/>
              </a:solidFill>
            </a:endParaRPr>
          </a:p>
          <a:p>
            <a:r>
              <a:rPr lang="en-GB" dirty="0"/>
              <a:t>8 × 5 × 2 =</a:t>
            </a:r>
            <a:endParaRPr lang="en-GB" dirty="0">
              <a:solidFill>
                <a:srgbClr val="00B050"/>
              </a:solidFill>
            </a:endParaRPr>
          </a:p>
          <a:p>
            <a:r>
              <a:rPr lang="en-GB" dirty="0"/>
              <a:t>11 × 3 × 4 =</a:t>
            </a:r>
            <a:endParaRPr lang="en-GB" dirty="0">
              <a:solidFill>
                <a:srgbClr val="00B05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934440" y="2216288"/>
            <a:ext cx="4287040" cy="719661"/>
            <a:chOff x="934440" y="2216288"/>
            <a:chExt cx="4287040" cy="719661"/>
          </a:xfrm>
        </p:grpSpPr>
        <p:sp>
          <p:nvSpPr>
            <p:cNvPr id="15" name="Pentagon 14"/>
            <p:cNvSpPr/>
            <p:nvPr/>
          </p:nvSpPr>
          <p:spPr>
            <a:xfrm>
              <a:off x="934440" y="2216288"/>
              <a:ext cx="4287040" cy="719661"/>
            </a:xfrm>
            <a:prstGeom prst="homePlate">
              <a:avLst>
                <a:gd name="adj" fmla="val 17708"/>
              </a:avLst>
            </a:prstGeom>
            <a:solidFill>
              <a:srgbClr val="EAC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65582" y="2247347"/>
              <a:ext cx="407898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You will have 1 minute to complete as many multiplication facts as you can.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446152" y="3062149"/>
            <a:ext cx="143830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2 × 8 = </a:t>
            </a:r>
            <a:r>
              <a:rPr lang="en-GB" b="1" dirty="0"/>
              <a:t>16</a:t>
            </a:r>
          </a:p>
          <a:p>
            <a:r>
              <a:rPr lang="en-GB" dirty="0"/>
              <a:t>3 × 9 = </a:t>
            </a:r>
            <a:r>
              <a:rPr lang="en-GB" b="1" dirty="0"/>
              <a:t>27</a:t>
            </a:r>
            <a:endParaRPr lang="en-GB" b="1" dirty="0">
              <a:solidFill>
                <a:srgbClr val="00B050"/>
              </a:solidFill>
            </a:endParaRPr>
          </a:p>
          <a:p>
            <a:r>
              <a:rPr lang="en-GB" dirty="0"/>
              <a:t>4 × 8 = </a:t>
            </a:r>
            <a:r>
              <a:rPr lang="en-GB" b="1" dirty="0"/>
              <a:t>32</a:t>
            </a:r>
            <a:endParaRPr lang="en-GB" b="1" dirty="0">
              <a:solidFill>
                <a:srgbClr val="00B050"/>
              </a:solidFill>
            </a:endParaRPr>
          </a:p>
          <a:p>
            <a:r>
              <a:rPr lang="en-GB" dirty="0"/>
              <a:t>7 × 6 = </a:t>
            </a:r>
            <a:r>
              <a:rPr lang="en-GB" b="1" dirty="0"/>
              <a:t>42</a:t>
            </a:r>
          </a:p>
          <a:p>
            <a:r>
              <a:rPr lang="en-GB" dirty="0"/>
              <a:t>9 × 5 = </a:t>
            </a:r>
            <a:r>
              <a:rPr lang="en-GB" b="1" dirty="0"/>
              <a:t>45</a:t>
            </a:r>
            <a:endParaRPr lang="en-GB" b="1" dirty="0">
              <a:solidFill>
                <a:srgbClr val="00B050"/>
              </a:solidFill>
            </a:endParaRPr>
          </a:p>
          <a:p>
            <a:r>
              <a:rPr lang="en-GB" dirty="0"/>
              <a:t>12 × 7 = </a:t>
            </a:r>
            <a:r>
              <a:rPr lang="en-GB" b="1" dirty="0"/>
              <a:t>84</a:t>
            </a:r>
            <a:endParaRPr lang="en-GB" b="1" dirty="0">
              <a:solidFill>
                <a:srgbClr val="00B050"/>
              </a:solidFill>
            </a:endParaRPr>
          </a:p>
          <a:p>
            <a:r>
              <a:rPr lang="en-GB" dirty="0"/>
              <a:t>11 × 8 = </a:t>
            </a:r>
            <a:r>
              <a:rPr lang="en-GB" b="1" dirty="0"/>
              <a:t>88</a:t>
            </a:r>
          </a:p>
          <a:p>
            <a:r>
              <a:rPr lang="en-GB" dirty="0"/>
              <a:t>8 × 8 = </a:t>
            </a:r>
            <a:r>
              <a:rPr lang="en-GB" b="1" dirty="0"/>
              <a:t>64</a:t>
            </a:r>
            <a:endParaRPr lang="en-GB" b="1" dirty="0">
              <a:solidFill>
                <a:srgbClr val="00B050"/>
              </a:solidFill>
            </a:endParaRPr>
          </a:p>
          <a:p>
            <a:r>
              <a:rPr lang="en-GB" dirty="0"/>
              <a:t>6 × 8 = </a:t>
            </a:r>
            <a:r>
              <a:rPr lang="en-GB" b="1" dirty="0"/>
              <a:t>48</a:t>
            </a:r>
            <a:endParaRPr lang="en-GB" b="1" dirty="0">
              <a:solidFill>
                <a:srgbClr val="00B050"/>
              </a:solidFill>
            </a:endParaRPr>
          </a:p>
          <a:p>
            <a:r>
              <a:rPr lang="en-GB" dirty="0"/>
              <a:t>10 × 9 = </a:t>
            </a:r>
            <a:r>
              <a:rPr lang="en-GB" b="1" dirty="0"/>
              <a:t>90</a:t>
            </a:r>
          </a:p>
          <a:p>
            <a:r>
              <a:rPr lang="en-GB" dirty="0"/>
              <a:t>3 × 7 = </a:t>
            </a:r>
            <a:r>
              <a:rPr lang="en-GB" b="1" dirty="0"/>
              <a:t>21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02528" y="3062148"/>
            <a:ext cx="20302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2 × 5 × 3 = </a:t>
            </a:r>
            <a:r>
              <a:rPr lang="en-GB" b="1" dirty="0"/>
              <a:t>30</a:t>
            </a:r>
            <a:endParaRPr lang="en-GB" b="1" dirty="0">
              <a:solidFill>
                <a:srgbClr val="00B050"/>
              </a:solidFill>
            </a:endParaRPr>
          </a:p>
          <a:p>
            <a:r>
              <a:rPr lang="en-GB" dirty="0"/>
              <a:t>4 × 4 × 2 = </a:t>
            </a:r>
            <a:r>
              <a:rPr lang="en-GB" b="1" dirty="0"/>
              <a:t>32</a:t>
            </a:r>
            <a:endParaRPr lang="en-GB" b="1" dirty="0">
              <a:solidFill>
                <a:srgbClr val="00B050"/>
              </a:solidFill>
            </a:endParaRPr>
          </a:p>
          <a:p>
            <a:r>
              <a:rPr lang="en-GB" dirty="0"/>
              <a:t>6 × 3 × 5 = </a:t>
            </a:r>
            <a:r>
              <a:rPr lang="en-GB" b="1" dirty="0"/>
              <a:t>90</a:t>
            </a:r>
            <a:endParaRPr lang="en-GB" b="1" dirty="0">
              <a:solidFill>
                <a:srgbClr val="00B050"/>
              </a:solidFill>
            </a:endParaRPr>
          </a:p>
          <a:p>
            <a:r>
              <a:rPr lang="en-GB" dirty="0"/>
              <a:t>6 × 7 × 3 = </a:t>
            </a:r>
            <a:r>
              <a:rPr lang="en-GB" b="1" dirty="0"/>
              <a:t>126</a:t>
            </a:r>
            <a:endParaRPr lang="en-GB" b="1" dirty="0">
              <a:solidFill>
                <a:srgbClr val="00B050"/>
              </a:solidFill>
            </a:endParaRPr>
          </a:p>
          <a:p>
            <a:r>
              <a:rPr lang="en-GB" dirty="0"/>
              <a:t>8 × 2 × 7 = </a:t>
            </a:r>
            <a:r>
              <a:rPr lang="en-GB" b="1" dirty="0"/>
              <a:t>112</a:t>
            </a:r>
            <a:endParaRPr lang="en-GB" b="1" dirty="0">
              <a:solidFill>
                <a:srgbClr val="00B050"/>
              </a:solidFill>
            </a:endParaRPr>
          </a:p>
          <a:p>
            <a:r>
              <a:rPr lang="en-GB" dirty="0"/>
              <a:t>8 × 5 × 3 = </a:t>
            </a:r>
            <a:r>
              <a:rPr lang="en-GB" b="1" dirty="0"/>
              <a:t>120</a:t>
            </a:r>
            <a:endParaRPr lang="en-GB" b="1" dirty="0">
              <a:solidFill>
                <a:srgbClr val="00B050"/>
              </a:solidFill>
            </a:endParaRPr>
          </a:p>
          <a:p>
            <a:r>
              <a:rPr lang="en-GB" dirty="0"/>
              <a:t>10 × 8 × 2 = </a:t>
            </a:r>
            <a:r>
              <a:rPr lang="en-GB" b="1" dirty="0"/>
              <a:t>160</a:t>
            </a:r>
            <a:endParaRPr lang="en-GB" b="1" dirty="0">
              <a:solidFill>
                <a:srgbClr val="00B050"/>
              </a:solidFill>
            </a:endParaRPr>
          </a:p>
          <a:p>
            <a:r>
              <a:rPr lang="en-GB" dirty="0"/>
              <a:t>9 × 3 × 6 = </a:t>
            </a:r>
            <a:r>
              <a:rPr lang="en-GB" b="1" dirty="0"/>
              <a:t>162</a:t>
            </a:r>
            <a:endParaRPr lang="en-GB" b="1" dirty="0">
              <a:solidFill>
                <a:srgbClr val="00B050"/>
              </a:solidFill>
            </a:endParaRPr>
          </a:p>
          <a:p>
            <a:r>
              <a:rPr lang="en-GB" dirty="0"/>
              <a:t>8 × 4 × 3 = </a:t>
            </a:r>
            <a:r>
              <a:rPr lang="en-GB" b="1" dirty="0"/>
              <a:t>96</a:t>
            </a:r>
            <a:endParaRPr lang="en-GB" b="1" dirty="0">
              <a:solidFill>
                <a:srgbClr val="00B050"/>
              </a:solidFill>
            </a:endParaRPr>
          </a:p>
          <a:p>
            <a:r>
              <a:rPr lang="en-GB" dirty="0"/>
              <a:t>8 × 5 × 2 = </a:t>
            </a:r>
            <a:r>
              <a:rPr lang="en-GB" b="1" dirty="0"/>
              <a:t>80</a:t>
            </a:r>
            <a:endParaRPr lang="en-GB" b="1" dirty="0">
              <a:solidFill>
                <a:srgbClr val="00B050"/>
              </a:solidFill>
            </a:endParaRPr>
          </a:p>
          <a:p>
            <a:r>
              <a:rPr lang="en-GB" dirty="0"/>
              <a:t>11 × 3 × 4 = </a:t>
            </a:r>
            <a:r>
              <a:rPr lang="en-GB" b="1" dirty="0"/>
              <a:t>132</a:t>
            </a:r>
            <a:endParaRPr lang="en-GB" b="1" dirty="0">
              <a:solidFill>
                <a:srgbClr val="00B05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28" b="56987"/>
          <a:stretch/>
        </p:blipFill>
        <p:spPr>
          <a:xfrm rot="16424362">
            <a:off x="7366930" y="1047818"/>
            <a:ext cx="1307518" cy="2421183"/>
          </a:xfrm>
          <a:prstGeom prst="rect">
            <a:avLst/>
          </a:prstGeom>
          <a:effectLst>
            <a:outerShdw blurRad="25400" dist="38100" dir="7560000" algn="ctr" rotWithShape="0">
              <a:srgbClr val="000000">
                <a:alpha val="25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88" t="73278" b="-1"/>
          <a:stretch/>
        </p:blipFill>
        <p:spPr>
          <a:xfrm rot="10800000" flipV="1">
            <a:off x="6210013" y="1335743"/>
            <a:ext cx="2430750" cy="1294137"/>
          </a:xfrm>
          <a:prstGeom prst="rect">
            <a:avLst/>
          </a:prstGeom>
          <a:effectLst>
            <a:outerShdw blurRad="12700" dist="38100" dir="6840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800" y="6120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65" t="11993" b="10124"/>
          <a:stretch/>
        </p:blipFill>
        <p:spPr>
          <a:xfrm>
            <a:off x="8500760" y="822983"/>
            <a:ext cx="643239" cy="534095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204">
            <a:off x="7238484" y="4205033"/>
            <a:ext cx="1390685" cy="2506020"/>
          </a:xfrm>
          <a:prstGeom prst="rect">
            <a:avLst/>
          </a:prstGeom>
          <a:effectLst>
            <a:outerShdw dist="76200" dir="5400000" algn="ctr" rotWithShape="0">
              <a:srgbClr val="000000">
                <a:alpha val="29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79"/>
          <a:stretch/>
        </p:blipFill>
        <p:spPr>
          <a:xfrm>
            <a:off x="0" y="6163934"/>
            <a:ext cx="9144000" cy="69406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16242"/>
          <a:stretch/>
        </p:blipFill>
        <p:spPr>
          <a:xfrm>
            <a:off x="7530561" y="4897183"/>
            <a:ext cx="722851" cy="98154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204">
            <a:off x="7238484" y="4205033"/>
            <a:ext cx="1390685" cy="250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9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6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1" r="26459" b="38647"/>
          <a:stretch/>
        </p:blipFill>
        <p:spPr>
          <a:xfrm>
            <a:off x="503236" y="1336222"/>
            <a:ext cx="8137526" cy="28262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9"/>
          <a:stretch/>
        </p:blipFill>
        <p:spPr>
          <a:xfrm>
            <a:off x="503237" y="4038600"/>
            <a:ext cx="8137525" cy="2306638"/>
          </a:xfrm>
          <a:prstGeom prst="rect">
            <a:avLst/>
          </a:prstGeom>
          <a:effectLst>
            <a:outerShdw dist="63500" dir="16200000" algn="ctr" rotWithShape="0">
              <a:srgbClr val="000000">
                <a:alpha val="7000"/>
              </a:srgbClr>
            </a:outerShdw>
          </a:effectLst>
        </p:spPr>
      </p:pic>
      <p:cxnSp>
        <p:nvCxnSpPr>
          <p:cNvPr id="7" name="Straight Connector 6"/>
          <p:cNvCxnSpPr/>
          <p:nvPr/>
        </p:nvCxnSpPr>
        <p:spPr>
          <a:xfrm>
            <a:off x="503238" y="4038600"/>
            <a:ext cx="8137524" cy="0"/>
          </a:xfrm>
          <a:prstGeom prst="line">
            <a:avLst/>
          </a:prstGeom>
          <a:ln w="190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03238" y="697112"/>
            <a:ext cx="767641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3600" b="1" dirty="0"/>
              <a:t>Volume of Cubes and Cuboids</a:t>
            </a:r>
            <a:endParaRPr lang="en-GB" sz="3600" b="1" dirty="0"/>
          </a:p>
        </p:txBody>
      </p:sp>
      <p:pic>
        <p:nvPicPr>
          <p:cNvPr id="12" name="Whole Clas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4973291" y="5319967"/>
            <a:ext cx="3675409" cy="1021056"/>
          </a:xfrm>
          <a:custGeom>
            <a:avLst/>
            <a:gdLst>
              <a:gd name="connsiteX0" fmla="*/ 0 w 3275359"/>
              <a:gd name="connsiteY0" fmla="*/ 0 h 474956"/>
              <a:gd name="connsiteX1" fmla="*/ 3275359 w 3275359"/>
              <a:gd name="connsiteY1" fmla="*/ 0 h 474956"/>
              <a:gd name="connsiteX2" fmla="*/ 3275359 w 3275359"/>
              <a:gd name="connsiteY2" fmla="*/ 474956 h 474956"/>
              <a:gd name="connsiteX3" fmla="*/ 0 w 3275359"/>
              <a:gd name="connsiteY3" fmla="*/ 474956 h 474956"/>
              <a:gd name="connsiteX4" fmla="*/ 0 w 3275359"/>
              <a:gd name="connsiteY4" fmla="*/ 0 h 474956"/>
              <a:gd name="connsiteX0" fmla="*/ 0 w 3275359"/>
              <a:gd name="connsiteY0" fmla="*/ 304800 h 779756"/>
              <a:gd name="connsiteX1" fmla="*/ 3275359 w 3275359"/>
              <a:gd name="connsiteY1" fmla="*/ 0 h 779756"/>
              <a:gd name="connsiteX2" fmla="*/ 3275359 w 3275359"/>
              <a:gd name="connsiteY2" fmla="*/ 779756 h 779756"/>
              <a:gd name="connsiteX3" fmla="*/ 0 w 3275359"/>
              <a:gd name="connsiteY3" fmla="*/ 779756 h 779756"/>
              <a:gd name="connsiteX4" fmla="*/ 0 w 3275359"/>
              <a:gd name="connsiteY4" fmla="*/ 304800 h 779756"/>
              <a:gd name="connsiteX0" fmla="*/ 0 w 3675409"/>
              <a:gd name="connsiteY0" fmla="*/ 304800 h 779756"/>
              <a:gd name="connsiteX1" fmla="*/ 3275359 w 3675409"/>
              <a:gd name="connsiteY1" fmla="*/ 0 h 779756"/>
              <a:gd name="connsiteX2" fmla="*/ 3675409 w 3675409"/>
              <a:gd name="connsiteY2" fmla="*/ 538456 h 779756"/>
              <a:gd name="connsiteX3" fmla="*/ 0 w 3675409"/>
              <a:gd name="connsiteY3" fmla="*/ 779756 h 779756"/>
              <a:gd name="connsiteX4" fmla="*/ 0 w 3675409"/>
              <a:gd name="connsiteY4" fmla="*/ 304800 h 779756"/>
              <a:gd name="connsiteX0" fmla="*/ 0 w 3675409"/>
              <a:gd name="connsiteY0" fmla="*/ 304800 h 1021056"/>
              <a:gd name="connsiteX1" fmla="*/ 3275359 w 3675409"/>
              <a:gd name="connsiteY1" fmla="*/ 0 h 1021056"/>
              <a:gd name="connsiteX2" fmla="*/ 3675409 w 3675409"/>
              <a:gd name="connsiteY2" fmla="*/ 538456 h 1021056"/>
              <a:gd name="connsiteX3" fmla="*/ 666750 w 3675409"/>
              <a:gd name="connsiteY3" fmla="*/ 1021056 h 1021056"/>
              <a:gd name="connsiteX4" fmla="*/ 0 w 3675409"/>
              <a:gd name="connsiteY4" fmla="*/ 304800 h 1021056"/>
              <a:gd name="connsiteX0" fmla="*/ 0 w 3675409"/>
              <a:gd name="connsiteY0" fmla="*/ 304800 h 1021056"/>
              <a:gd name="connsiteX1" fmla="*/ 3275359 w 3675409"/>
              <a:gd name="connsiteY1" fmla="*/ 0 h 1021056"/>
              <a:gd name="connsiteX2" fmla="*/ 3675409 w 3675409"/>
              <a:gd name="connsiteY2" fmla="*/ 538456 h 1021056"/>
              <a:gd name="connsiteX3" fmla="*/ 2284759 w 3675409"/>
              <a:gd name="connsiteY3" fmla="*/ 750633 h 1021056"/>
              <a:gd name="connsiteX4" fmla="*/ 666750 w 3675409"/>
              <a:gd name="connsiteY4" fmla="*/ 1021056 h 1021056"/>
              <a:gd name="connsiteX5" fmla="*/ 0 w 3675409"/>
              <a:gd name="connsiteY5" fmla="*/ 304800 h 1021056"/>
              <a:gd name="connsiteX0" fmla="*/ 0 w 3675409"/>
              <a:gd name="connsiteY0" fmla="*/ 304800 h 1021056"/>
              <a:gd name="connsiteX1" fmla="*/ 3275359 w 3675409"/>
              <a:gd name="connsiteY1" fmla="*/ 0 h 1021056"/>
              <a:gd name="connsiteX2" fmla="*/ 3675409 w 3675409"/>
              <a:gd name="connsiteY2" fmla="*/ 538456 h 1021056"/>
              <a:gd name="connsiteX3" fmla="*/ 3675409 w 3675409"/>
              <a:gd name="connsiteY3" fmla="*/ 1010983 h 1021056"/>
              <a:gd name="connsiteX4" fmla="*/ 666750 w 3675409"/>
              <a:gd name="connsiteY4" fmla="*/ 1021056 h 1021056"/>
              <a:gd name="connsiteX5" fmla="*/ 0 w 3675409"/>
              <a:gd name="connsiteY5" fmla="*/ 304800 h 1021056"/>
              <a:gd name="connsiteX0" fmla="*/ 0 w 3675409"/>
              <a:gd name="connsiteY0" fmla="*/ 304800 h 1021056"/>
              <a:gd name="connsiteX1" fmla="*/ 3275359 w 3675409"/>
              <a:gd name="connsiteY1" fmla="*/ 0 h 1021056"/>
              <a:gd name="connsiteX2" fmla="*/ 3675409 w 3675409"/>
              <a:gd name="connsiteY2" fmla="*/ 538456 h 1021056"/>
              <a:gd name="connsiteX3" fmla="*/ 3656359 w 3675409"/>
              <a:gd name="connsiteY3" fmla="*/ 1017333 h 1021056"/>
              <a:gd name="connsiteX4" fmla="*/ 666750 w 3675409"/>
              <a:gd name="connsiteY4" fmla="*/ 1021056 h 1021056"/>
              <a:gd name="connsiteX5" fmla="*/ 0 w 3675409"/>
              <a:gd name="connsiteY5" fmla="*/ 304800 h 102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75409" h="1021056">
                <a:moveTo>
                  <a:pt x="0" y="304800"/>
                </a:moveTo>
                <a:lnTo>
                  <a:pt x="3275359" y="0"/>
                </a:lnTo>
                <a:lnTo>
                  <a:pt x="3675409" y="538456"/>
                </a:lnTo>
                <a:lnTo>
                  <a:pt x="3656359" y="1017333"/>
                </a:lnTo>
                <a:lnTo>
                  <a:pt x="666750" y="1021056"/>
                </a:lnTo>
                <a:lnTo>
                  <a:pt x="0" y="304800"/>
                </a:lnTo>
                <a:close/>
              </a:path>
            </a:pathLst>
          </a:custGeom>
          <a:solidFill>
            <a:schemeClr val="tx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3" name="Group 52"/>
          <p:cNvGrpSpPr/>
          <p:nvPr/>
        </p:nvGrpSpPr>
        <p:grpSpPr>
          <a:xfrm>
            <a:off x="113062" y="5437028"/>
            <a:ext cx="4476468" cy="3249037"/>
            <a:chOff x="113062" y="5437028"/>
            <a:chExt cx="4476468" cy="3249037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23615"/>
            <a:stretch/>
          </p:blipFill>
          <p:spPr>
            <a:xfrm rot="5400000">
              <a:off x="726777" y="4823313"/>
              <a:ext cx="3249037" cy="4476468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>
            <a:xfrm>
              <a:off x="491857" y="6449658"/>
              <a:ext cx="362102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If each cube was 1m³, the volume of this shape would be 24m³.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1724718" y="4849465"/>
            <a:ext cx="3178122" cy="507312"/>
            <a:chOff x="1738871" y="4674499"/>
            <a:chExt cx="3178122" cy="507312"/>
          </a:xfrm>
        </p:grpSpPr>
        <p:sp>
          <p:nvSpPr>
            <p:cNvPr id="77" name="Pentagon 76"/>
            <p:cNvSpPr/>
            <p:nvPr/>
          </p:nvSpPr>
          <p:spPr>
            <a:xfrm rot="10800000">
              <a:off x="1738871" y="4674499"/>
              <a:ext cx="3178122" cy="507312"/>
            </a:xfrm>
            <a:prstGeom prst="homePlate">
              <a:avLst>
                <a:gd name="adj" fmla="val 26773"/>
              </a:avLst>
            </a:prstGeom>
            <a:solidFill>
              <a:srgbClr val="E950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968699" y="4743312"/>
              <a:ext cx="22781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dirty="0">
                  <a:solidFill>
                    <a:schemeClr val="bg1"/>
                  </a:solidFill>
                </a:rPr>
                <a:t>3 × 2 × 4 = </a:t>
              </a:r>
              <a:r>
                <a:rPr lang="es-ES" b="1" dirty="0">
                  <a:solidFill>
                    <a:schemeClr val="bg1"/>
                  </a:solidFill>
                </a:rPr>
                <a:t>24 cubes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738871" y="4217299"/>
            <a:ext cx="3178122" cy="507312"/>
            <a:chOff x="1738871" y="4674499"/>
            <a:chExt cx="3178122" cy="507312"/>
          </a:xfrm>
        </p:grpSpPr>
        <p:sp>
          <p:nvSpPr>
            <p:cNvPr id="13" name="Pentagon 12"/>
            <p:cNvSpPr/>
            <p:nvPr/>
          </p:nvSpPr>
          <p:spPr>
            <a:xfrm rot="10800000">
              <a:off x="1738871" y="4674499"/>
              <a:ext cx="3178122" cy="507312"/>
            </a:xfrm>
            <a:prstGeom prst="homePlate">
              <a:avLst>
                <a:gd name="adj" fmla="val 26773"/>
              </a:avLst>
            </a:prstGeom>
            <a:solidFill>
              <a:srgbClr val="E950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968699" y="4743312"/>
              <a:ext cx="26901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6 + 6 + 6 + 6 = </a:t>
              </a:r>
              <a:r>
                <a:rPr lang="en-GB" b="1" dirty="0">
                  <a:solidFill>
                    <a:schemeClr val="bg1"/>
                  </a:solidFill>
                </a:rPr>
                <a:t>24 cubes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764590" y="1454598"/>
            <a:ext cx="3623760" cy="4638227"/>
            <a:chOff x="4217374" y="1179383"/>
            <a:chExt cx="3921998" cy="501995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17484">
              <a:off x="4638856" y="4004183"/>
              <a:ext cx="1495923" cy="155227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17484">
              <a:off x="5623558" y="4144444"/>
              <a:ext cx="1495923" cy="155227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17484">
              <a:off x="6607385" y="4302326"/>
              <a:ext cx="1495923" cy="155227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17484">
              <a:off x="4264209" y="4377101"/>
              <a:ext cx="1495923" cy="155227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17484">
              <a:off x="5248912" y="4517362"/>
              <a:ext cx="1495923" cy="155227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17484">
              <a:off x="6232739" y="4675243"/>
              <a:ext cx="1495923" cy="155227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17484">
              <a:off x="4646746" y="3053382"/>
              <a:ext cx="1495923" cy="155227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17484">
              <a:off x="5631448" y="3193642"/>
              <a:ext cx="1495923" cy="155227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17484">
              <a:off x="6615275" y="3351524"/>
              <a:ext cx="1495923" cy="155227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17484">
              <a:off x="4272099" y="3426299"/>
              <a:ext cx="1495923" cy="155227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17484">
              <a:off x="5256801" y="3566560"/>
              <a:ext cx="1495923" cy="155227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17484">
              <a:off x="6240628" y="3724442"/>
              <a:ext cx="1495923" cy="155227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17484">
              <a:off x="4640224" y="2097342"/>
              <a:ext cx="1495923" cy="155227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17484">
              <a:off x="5624926" y="2237602"/>
              <a:ext cx="1495923" cy="155227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17484">
              <a:off x="6608753" y="2395484"/>
              <a:ext cx="1495923" cy="155227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17484">
              <a:off x="4265578" y="2470259"/>
              <a:ext cx="1495923" cy="155227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17484">
              <a:off x="5250280" y="2610520"/>
              <a:ext cx="1495923" cy="155227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17484">
              <a:off x="6234107" y="2768402"/>
              <a:ext cx="1495923" cy="155227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17484">
              <a:off x="4620193" y="1151210"/>
              <a:ext cx="1495923" cy="155227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17484">
              <a:off x="5604895" y="1291470"/>
              <a:ext cx="1495923" cy="155227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17484">
              <a:off x="6588722" y="1449352"/>
              <a:ext cx="1495923" cy="155227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17484">
              <a:off x="4245547" y="1524127"/>
              <a:ext cx="1495923" cy="155227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17484">
              <a:off x="5230249" y="1664388"/>
              <a:ext cx="1495923" cy="155227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17484">
              <a:off x="6214076" y="1822270"/>
              <a:ext cx="1495923" cy="1552270"/>
            </a:xfrm>
            <a:prstGeom prst="rect">
              <a:avLst/>
            </a:prstGeom>
          </p:spPr>
        </p:pic>
      </p:grpSp>
      <p:sp>
        <p:nvSpPr>
          <p:cNvPr id="43" name="Rectangle 42"/>
          <p:cNvSpPr/>
          <p:nvPr/>
        </p:nvSpPr>
        <p:spPr>
          <a:xfrm>
            <a:off x="4791456" y="1428450"/>
            <a:ext cx="3538728" cy="4691807"/>
          </a:xfrm>
          <a:custGeom>
            <a:avLst/>
            <a:gdLst>
              <a:gd name="connsiteX0" fmla="*/ 0 w 3008376"/>
              <a:gd name="connsiteY0" fmla="*/ 0 h 3746584"/>
              <a:gd name="connsiteX1" fmla="*/ 3008376 w 3008376"/>
              <a:gd name="connsiteY1" fmla="*/ 0 h 3746584"/>
              <a:gd name="connsiteX2" fmla="*/ 3008376 w 3008376"/>
              <a:gd name="connsiteY2" fmla="*/ 3746584 h 3746584"/>
              <a:gd name="connsiteX3" fmla="*/ 0 w 3008376"/>
              <a:gd name="connsiteY3" fmla="*/ 3746584 h 3746584"/>
              <a:gd name="connsiteX4" fmla="*/ 0 w 3008376"/>
              <a:gd name="connsiteY4" fmla="*/ 0 h 3746584"/>
              <a:gd name="connsiteX0" fmla="*/ 0 w 3008376"/>
              <a:gd name="connsiteY0" fmla="*/ 685800 h 4432384"/>
              <a:gd name="connsiteX1" fmla="*/ 758952 w 3008376"/>
              <a:gd name="connsiteY1" fmla="*/ 0 h 4432384"/>
              <a:gd name="connsiteX2" fmla="*/ 3008376 w 3008376"/>
              <a:gd name="connsiteY2" fmla="*/ 4432384 h 4432384"/>
              <a:gd name="connsiteX3" fmla="*/ 0 w 3008376"/>
              <a:gd name="connsiteY3" fmla="*/ 4432384 h 4432384"/>
              <a:gd name="connsiteX4" fmla="*/ 0 w 3008376"/>
              <a:gd name="connsiteY4" fmla="*/ 685800 h 4432384"/>
              <a:gd name="connsiteX0" fmla="*/ 0 w 3008376"/>
              <a:gd name="connsiteY0" fmla="*/ 685800 h 4432384"/>
              <a:gd name="connsiteX1" fmla="*/ 758952 w 3008376"/>
              <a:gd name="connsiteY1" fmla="*/ 0 h 4432384"/>
              <a:gd name="connsiteX2" fmla="*/ 1636776 w 3008376"/>
              <a:gd name="connsiteY2" fmla="*/ 1703941 h 4432384"/>
              <a:gd name="connsiteX3" fmla="*/ 3008376 w 3008376"/>
              <a:gd name="connsiteY3" fmla="*/ 4432384 h 4432384"/>
              <a:gd name="connsiteX4" fmla="*/ 0 w 3008376"/>
              <a:gd name="connsiteY4" fmla="*/ 4432384 h 4432384"/>
              <a:gd name="connsiteX5" fmla="*/ 0 w 3008376"/>
              <a:gd name="connsiteY5" fmla="*/ 685800 h 4432384"/>
              <a:gd name="connsiteX0" fmla="*/ 0 w 3465576"/>
              <a:gd name="connsiteY0" fmla="*/ 685800 h 4432384"/>
              <a:gd name="connsiteX1" fmla="*/ 758952 w 3465576"/>
              <a:gd name="connsiteY1" fmla="*/ 0 h 4432384"/>
              <a:gd name="connsiteX2" fmla="*/ 3465576 w 3465576"/>
              <a:gd name="connsiteY2" fmla="*/ 396349 h 4432384"/>
              <a:gd name="connsiteX3" fmla="*/ 3008376 w 3465576"/>
              <a:gd name="connsiteY3" fmla="*/ 4432384 h 4432384"/>
              <a:gd name="connsiteX4" fmla="*/ 0 w 3465576"/>
              <a:gd name="connsiteY4" fmla="*/ 4432384 h 4432384"/>
              <a:gd name="connsiteX5" fmla="*/ 0 w 3465576"/>
              <a:gd name="connsiteY5" fmla="*/ 685800 h 4432384"/>
              <a:gd name="connsiteX0" fmla="*/ 0 w 3493008"/>
              <a:gd name="connsiteY0" fmla="*/ 685800 h 4432384"/>
              <a:gd name="connsiteX1" fmla="*/ 758952 w 3493008"/>
              <a:gd name="connsiteY1" fmla="*/ 0 h 4432384"/>
              <a:gd name="connsiteX2" fmla="*/ 3465576 w 3493008"/>
              <a:gd name="connsiteY2" fmla="*/ 396349 h 4432384"/>
              <a:gd name="connsiteX3" fmla="*/ 3493008 w 3493008"/>
              <a:gd name="connsiteY3" fmla="*/ 3920320 h 4432384"/>
              <a:gd name="connsiteX4" fmla="*/ 0 w 3493008"/>
              <a:gd name="connsiteY4" fmla="*/ 4432384 h 4432384"/>
              <a:gd name="connsiteX5" fmla="*/ 0 w 3493008"/>
              <a:gd name="connsiteY5" fmla="*/ 685800 h 4432384"/>
              <a:gd name="connsiteX0" fmla="*/ 0 w 3493008"/>
              <a:gd name="connsiteY0" fmla="*/ 685800 h 4432384"/>
              <a:gd name="connsiteX1" fmla="*/ 758952 w 3493008"/>
              <a:gd name="connsiteY1" fmla="*/ 0 h 4432384"/>
              <a:gd name="connsiteX2" fmla="*/ 3465576 w 3493008"/>
              <a:gd name="connsiteY2" fmla="*/ 396349 h 4432384"/>
              <a:gd name="connsiteX3" fmla="*/ 3493008 w 3493008"/>
              <a:gd name="connsiteY3" fmla="*/ 3920320 h 4432384"/>
              <a:gd name="connsiteX4" fmla="*/ 2130552 w 3493008"/>
              <a:gd name="connsiteY4" fmla="*/ 4108813 h 4432384"/>
              <a:gd name="connsiteX5" fmla="*/ 0 w 3493008"/>
              <a:gd name="connsiteY5" fmla="*/ 4432384 h 4432384"/>
              <a:gd name="connsiteX6" fmla="*/ 0 w 3493008"/>
              <a:gd name="connsiteY6" fmla="*/ 685800 h 4432384"/>
              <a:gd name="connsiteX0" fmla="*/ 0 w 3493008"/>
              <a:gd name="connsiteY0" fmla="*/ 685800 h 4639165"/>
              <a:gd name="connsiteX1" fmla="*/ 758952 w 3493008"/>
              <a:gd name="connsiteY1" fmla="*/ 0 h 4639165"/>
              <a:gd name="connsiteX2" fmla="*/ 3465576 w 3493008"/>
              <a:gd name="connsiteY2" fmla="*/ 396349 h 4639165"/>
              <a:gd name="connsiteX3" fmla="*/ 3493008 w 3493008"/>
              <a:gd name="connsiteY3" fmla="*/ 3920320 h 4639165"/>
              <a:gd name="connsiteX4" fmla="*/ 2779776 w 3493008"/>
              <a:gd name="connsiteY4" fmla="*/ 4639165 h 4639165"/>
              <a:gd name="connsiteX5" fmla="*/ 0 w 3493008"/>
              <a:gd name="connsiteY5" fmla="*/ 4432384 h 4639165"/>
              <a:gd name="connsiteX6" fmla="*/ 0 w 3493008"/>
              <a:gd name="connsiteY6" fmla="*/ 685800 h 4639165"/>
              <a:gd name="connsiteX0" fmla="*/ 0 w 3493008"/>
              <a:gd name="connsiteY0" fmla="*/ 685800 h 4639165"/>
              <a:gd name="connsiteX1" fmla="*/ 758952 w 3493008"/>
              <a:gd name="connsiteY1" fmla="*/ 0 h 4639165"/>
              <a:gd name="connsiteX2" fmla="*/ 3465576 w 3493008"/>
              <a:gd name="connsiteY2" fmla="*/ 396349 h 4639165"/>
              <a:gd name="connsiteX3" fmla="*/ 3493008 w 3493008"/>
              <a:gd name="connsiteY3" fmla="*/ 3920320 h 4639165"/>
              <a:gd name="connsiteX4" fmla="*/ 2779776 w 3493008"/>
              <a:gd name="connsiteY4" fmla="*/ 4639165 h 4639165"/>
              <a:gd name="connsiteX5" fmla="*/ 100584 w 3493008"/>
              <a:gd name="connsiteY5" fmla="*/ 4139776 h 4639165"/>
              <a:gd name="connsiteX6" fmla="*/ 0 w 3493008"/>
              <a:gd name="connsiteY6" fmla="*/ 685800 h 4639165"/>
              <a:gd name="connsiteX0" fmla="*/ 0 w 3493008"/>
              <a:gd name="connsiteY0" fmla="*/ 685800 h 4639165"/>
              <a:gd name="connsiteX1" fmla="*/ 758952 w 3493008"/>
              <a:gd name="connsiteY1" fmla="*/ 0 h 4639165"/>
              <a:gd name="connsiteX2" fmla="*/ 3465576 w 3493008"/>
              <a:gd name="connsiteY2" fmla="*/ 396349 h 4639165"/>
              <a:gd name="connsiteX3" fmla="*/ 3493008 w 3493008"/>
              <a:gd name="connsiteY3" fmla="*/ 3920320 h 4639165"/>
              <a:gd name="connsiteX4" fmla="*/ 2779776 w 3493008"/>
              <a:gd name="connsiteY4" fmla="*/ 4639165 h 4639165"/>
              <a:gd name="connsiteX5" fmla="*/ 9144 w 3493008"/>
              <a:gd name="connsiteY5" fmla="*/ 4276936 h 4639165"/>
              <a:gd name="connsiteX6" fmla="*/ 0 w 3493008"/>
              <a:gd name="connsiteY6" fmla="*/ 685800 h 4639165"/>
              <a:gd name="connsiteX0" fmla="*/ 0 w 3520440"/>
              <a:gd name="connsiteY0" fmla="*/ 685800 h 4639165"/>
              <a:gd name="connsiteX1" fmla="*/ 758952 w 3520440"/>
              <a:gd name="connsiteY1" fmla="*/ 0 h 4639165"/>
              <a:gd name="connsiteX2" fmla="*/ 3520440 w 3520440"/>
              <a:gd name="connsiteY2" fmla="*/ 414637 h 4639165"/>
              <a:gd name="connsiteX3" fmla="*/ 3493008 w 3520440"/>
              <a:gd name="connsiteY3" fmla="*/ 3920320 h 4639165"/>
              <a:gd name="connsiteX4" fmla="*/ 2779776 w 3520440"/>
              <a:gd name="connsiteY4" fmla="*/ 4639165 h 4639165"/>
              <a:gd name="connsiteX5" fmla="*/ 9144 w 3520440"/>
              <a:gd name="connsiteY5" fmla="*/ 4276936 h 4639165"/>
              <a:gd name="connsiteX6" fmla="*/ 0 w 3520440"/>
              <a:gd name="connsiteY6" fmla="*/ 685800 h 4639165"/>
              <a:gd name="connsiteX0" fmla="*/ 0 w 3529584"/>
              <a:gd name="connsiteY0" fmla="*/ 685800 h 4639165"/>
              <a:gd name="connsiteX1" fmla="*/ 758952 w 3529584"/>
              <a:gd name="connsiteY1" fmla="*/ 0 h 4639165"/>
              <a:gd name="connsiteX2" fmla="*/ 3520440 w 3529584"/>
              <a:gd name="connsiteY2" fmla="*/ 414637 h 4639165"/>
              <a:gd name="connsiteX3" fmla="*/ 3529584 w 3529584"/>
              <a:gd name="connsiteY3" fmla="*/ 3883744 h 4639165"/>
              <a:gd name="connsiteX4" fmla="*/ 2779776 w 3529584"/>
              <a:gd name="connsiteY4" fmla="*/ 4639165 h 4639165"/>
              <a:gd name="connsiteX5" fmla="*/ 9144 w 3529584"/>
              <a:gd name="connsiteY5" fmla="*/ 4276936 h 4639165"/>
              <a:gd name="connsiteX6" fmla="*/ 0 w 3529584"/>
              <a:gd name="connsiteY6" fmla="*/ 685800 h 4639165"/>
              <a:gd name="connsiteX0" fmla="*/ 0 w 3529584"/>
              <a:gd name="connsiteY0" fmla="*/ 685800 h 4666365"/>
              <a:gd name="connsiteX1" fmla="*/ 758952 w 3529584"/>
              <a:gd name="connsiteY1" fmla="*/ 0 h 4666365"/>
              <a:gd name="connsiteX2" fmla="*/ 3520440 w 3529584"/>
              <a:gd name="connsiteY2" fmla="*/ 414637 h 4666365"/>
              <a:gd name="connsiteX3" fmla="*/ 3529584 w 3529584"/>
              <a:gd name="connsiteY3" fmla="*/ 3883744 h 4666365"/>
              <a:gd name="connsiteX4" fmla="*/ 2779776 w 3529584"/>
              <a:gd name="connsiteY4" fmla="*/ 4666365 h 4666365"/>
              <a:gd name="connsiteX5" fmla="*/ 9144 w 3529584"/>
              <a:gd name="connsiteY5" fmla="*/ 4276936 h 4666365"/>
              <a:gd name="connsiteX6" fmla="*/ 0 w 3529584"/>
              <a:gd name="connsiteY6" fmla="*/ 685800 h 4666365"/>
              <a:gd name="connsiteX0" fmla="*/ 0 w 3538728"/>
              <a:gd name="connsiteY0" fmla="*/ 685800 h 4666365"/>
              <a:gd name="connsiteX1" fmla="*/ 758952 w 3538728"/>
              <a:gd name="connsiteY1" fmla="*/ 0 h 4666365"/>
              <a:gd name="connsiteX2" fmla="*/ 3520440 w 3538728"/>
              <a:gd name="connsiteY2" fmla="*/ 414637 h 4666365"/>
              <a:gd name="connsiteX3" fmla="*/ 3538728 w 3538728"/>
              <a:gd name="connsiteY3" fmla="*/ 3920011 h 4666365"/>
              <a:gd name="connsiteX4" fmla="*/ 2779776 w 3538728"/>
              <a:gd name="connsiteY4" fmla="*/ 4666365 h 4666365"/>
              <a:gd name="connsiteX5" fmla="*/ 9144 w 3538728"/>
              <a:gd name="connsiteY5" fmla="*/ 4276936 h 4666365"/>
              <a:gd name="connsiteX6" fmla="*/ 0 w 3538728"/>
              <a:gd name="connsiteY6" fmla="*/ 685800 h 4666365"/>
              <a:gd name="connsiteX0" fmla="*/ 0 w 3538728"/>
              <a:gd name="connsiteY0" fmla="*/ 685800 h 4666365"/>
              <a:gd name="connsiteX1" fmla="*/ 758952 w 3538728"/>
              <a:gd name="connsiteY1" fmla="*/ 0 h 4666365"/>
              <a:gd name="connsiteX2" fmla="*/ 3520440 w 3538728"/>
              <a:gd name="connsiteY2" fmla="*/ 414637 h 4666365"/>
              <a:gd name="connsiteX3" fmla="*/ 3538728 w 3538728"/>
              <a:gd name="connsiteY3" fmla="*/ 3920011 h 4666365"/>
              <a:gd name="connsiteX4" fmla="*/ 2779776 w 3538728"/>
              <a:gd name="connsiteY4" fmla="*/ 4666365 h 4666365"/>
              <a:gd name="connsiteX5" fmla="*/ 12319 w 3538728"/>
              <a:gd name="connsiteY5" fmla="*/ 4236010 h 4666365"/>
              <a:gd name="connsiteX6" fmla="*/ 0 w 3538728"/>
              <a:gd name="connsiteY6" fmla="*/ 685800 h 4666365"/>
              <a:gd name="connsiteX0" fmla="*/ 0 w 3538728"/>
              <a:gd name="connsiteY0" fmla="*/ 671634 h 4652199"/>
              <a:gd name="connsiteX1" fmla="*/ 735139 w 3538728"/>
              <a:gd name="connsiteY1" fmla="*/ 0 h 4652199"/>
              <a:gd name="connsiteX2" fmla="*/ 3520440 w 3538728"/>
              <a:gd name="connsiteY2" fmla="*/ 400471 h 4652199"/>
              <a:gd name="connsiteX3" fmla="*/ 3538728 w 3538728"/>
              <a:gd name="connsiteY3" fmla="*/ 3905845 h 4652199"/>
              <a:gd name="connsiteX4" fmla="*/ 2779776 w 3538728"/>
              <a:gd name="connsiteY4" fmla="*/ 4652199 h 4652199"/>
              <a:gd name="connsiteX5" fmla="*/ 12319 w 3538728"/>
              <a:gd name="connsiteY5" fmla="*/ 4221844 h 4652199"/>
              <a:gd name="connsiteX6" fmla="*/ 0 w 3538728"/>
              <a:gd name="connsiteY6" fmla="*/ 671634 h 4652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38728" h="4652199">
                <a:moveTo>
                  <a:pt x="0" y="671634"/>
                </a:moveTo>
                <a:lnTo>
                  <a:pt x="735139" y="0"/>
                </a:lnTo>
                <a:lnTo>
                  <a:pt x="3520440" y="400471"/>
                </a:lnTo>
                <a:lnTo>
                  <a:pt x="3538728" y="3905845"/>
                </a:lnTo>
                <a:lnTo>
                  <a:pt x="2779776" y="4652199"/>
                </a:lnTo>
                <a:lnTo>
                  <a:pt x="12319" y="4221844"/>
                </a:lnTo>
                <a:cubicBezTo>
                  <a:pt x="8213" y="3038441"/>
                  <a:pt x="4106" y="1855037"/>
                  <a:pt x="0" y="671634"/>
                </a:cubicBezTo>
                <a:close/>
              </a:path>
            </a:pathLst>
          </a:custGeom>
          <a:solidFill>
            <a:srgbClr val="EAC400">
              <a:alpha val="94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ctangle 63"/>
          <p:cNvSpPr/>
          <p:nvPr/>
        </p:nvSpPr>
        <p:spPr>
          <a:xfrm>
            <a:off x="4797337" y="1430567"/>
            <a:ext cx="3513227" cy="1998434"/>
          </a:xfrm>
          <a:custGeom>
            <a:avLst/>
            <a:gdLst>
              <a:gd name="connsiteX0" fmla="*/ 0 w 3082220"/>
              <a:gd name="connsiteY0" fmla="*/ 0 h 1083089"/>
              <a:gd name="connsiteX1" fmla="*/ 3082220 w 3082220"/>
              <a:gd name="connsiteY1" fmla="*/ 0 h 1083089"/>
              <a:gd name="connsiteX2" fmla="*/ 3082220 w 3082220"/>
              <a:gd name="connsiteY2" fmla="*/ 1083089 h 1083089"/>
              <a:gd name="connsiteX3" fmla="*/ 0 w 3082220"/>
              <a:gd name="connsiteY3" fmla="*/ 1083089 h 1083089"/>
              <a:gd name="connsiteX4" fmla="*/ 0 w 3082220"/>
              <a:gd name="connsiteY4" fmla="*/ 0 h 1083089"/>
              <a:gd name="connsiteX0" fmla="*/ 233363 w 3082220"/>
              <a:gd name="connsiteY0" fmla="*/ 428625 h 1083089"/>
              <a:gd name="connsiteX1" fmla="*/ 3082220 w 3082220"/>
              <a:gd name="connsiteY1" fmla="*/ 0 h 1083089"/>
              <a:gd name="connsiteX2" fmla="*/ 3082220 w 3082220"/>
              <a:gd name="connsiteY2" fmla="*/ 1083089 h 1083089"/>
              <a:gd name="connsiteX3" fmla="*/ 0 w 3082220"/>
              <a:gd name="connsiteY3" fmla="*/ 1083089 h 1083089"/>
              <a:gd name="connsiteX4" fmla="*/ 233363 w 3082220"/>
              <a:gd name="connsiteY4" fmla="*/ 428625 h 1083089"/>
              <a:gd name="connsiteX0" fmla="*/ 9525 w 3082220"/>
              <a:gd name="connsiteY0" fmla="*/ 190500 h 1083089"/>
              <a:gd name="connsiteX1" fmla="*/ 3082220 w 3082220"/>
              <a:gd name="connsiteY1" fmla="*/ 0 h 1083089"/>
              <a:gd name="connsiteX2" fmla="*/ 3082220 w 3082220"/>
              <a:gd name="connsiteY2" fmla="*/ 1083089 h 1083089"/>
              <a:gd name="connsiteX3" fmla="*/ 0 w 3082220"/>
              <a:gd name="connsiteY3" fmla="*/ 1083089 h 1083089"/>
              <a:gd name="connsiteX4" fmla="*/ 9525 w 3082220"/>
              <a:gd name="connsiteY4" fmla="*/ 190500 h 1083089"/>
              <a:gd name="connsiteX0" fmla="*/ 9525 w 3082220"/>
              <a:gd name="connsiteY0" fmla="*/ 714375 h 1606964"/>
              <a:gd name="connsiteX1" fmla="*/ 772407 w 3082220"/>
              <a:gd name="connsiteY1" fmla="*/ 0 h 1606964"/>
              <a:gd name="connsiteX2" fmla="*/ 3082220 w 3082220"/>
              <a:gd name="connsiteY2" fmla="*/ 1606964 h 1606964"/>
              <a:gd name="connsiteX3" fmla="*/ 0 w 3082220"/>
              <a:gd name="connsiteY3" fmla="*/ 1606964 h 1606964"/>
              <a:gd name="connsiteX4" fmla="*/ 9525 w 3082220"/>
              <a:gd name="connsiteY4" fmla="*/ 714375 h 1606964"/>
              <a:gd name="connsiteX0" fmla="*/ 9525 w 3082220"/>
              <a:gd name="connsiteY0" fmla="*/ 714375 h 1606964"/>
              <a:gd name="connsiteX1" fmla="*/ 772407 w 3082220"/>
              <a:gd name="connsiteY1" fmla="*/ 0 h 1606964"/>
              <a:gd name="connsiteX2" fmla="*/ 2277358 w 3082220"/>
              <a:gd name="connsiteY2" fmla="*/ 1045935 h 1606964"/>
              <a:gd name="connsiteX3" fmla="*/ 3082220 w 3082220"/>
              <a:gd name="connsiteY3" fmla="*/ 1606964 h 1606964"/>
              <a:gd name="connsiteX4" fmla="*/ 0 w 3082220"/>
              <a:gd name="connsiteY4" fmla="*/ 1606964 h 1606964"/>
              <a:gd name="connsiteX5" fmla="*/ 9525 w 3082220"/>
              <a:gd name="connsiteY5" fmla="*/ 714375 h 1606964"/>
              <a:gd name="connsiteX0" fmla="*/ 9525 w 3515608"/>
              <a:gd name="connsiteY0" fmla="*/ 714375 h 1606964"/>
              <a:gd name="connsiteX1" fmla="*/ 772407 w 3515608"/>
              <a:gd name="connsiteY1" fmla="*/ 0 h 1606964"/>
              <a:gd name="connsiteX2" fmla="*/ 3515608 w 3515608"/>
              <a:gd name="connsiteY2" fmla="*/ 426810 h 1606964"/>
              <a:gd name="connsiteX3" fmla="*/ 3082220 w 3515608"/>
              <a:gd name="connsiteY3" fmla="*/ 1606964 h 1606964"/>
              <a:gd name="connsiteX4" fmla="*/ 0 w 3515608"/>
              <a:gd name="connsiteY4" fmla="*/ 1606964 h 1606964"/>
              <a:gd name="connsiteX5" fmla="*/ 9525 w 3515608"/>
              <a:gd name="connsiteY5" fmla="*/ 714375 h 1606964"/>
              <a:gd name="connsiteX0" fmla="*/ 9525 w 3525133"/>
              <a:gd name="connsiteY0" fmla="*/ 714375 h 1606964"/>
              <a:gd name="connsiteX1" fmla="*/ 772407 w 3525133"/>
              <a:gd name="connsiteY1" fmla="*/ 0 h 1606964"/>
              <a:gd name="connsiteX2" fmla="*/ 3515608 w 3525133"/>
              <a:gd name="connsiteY2" fmla="*/ 426810 h 1606964"/>
              <a:gd name="connsiteX3" fmla="*/ 3525133 w 3525133"/>
              <a:gd name="connsiteY3" fmla="*/ 1321214 h 1606964"/>
              <a:gd name="connsiteX4" fmla="*/ 0 w 3525133"/>
              <a:gd name="connsiteY4" fmla="*/ 1606964 h 1606964"/>
              <a:gd name="connsiteX5" fmla="*/ 9525 w 3525133"/>
              <a:gd name="connsiteY5" fmla="*/ 714375 h 1606964"/>
              <a:gd name="connsiteX0" fmla="*/ 9525 w 3525133"/>
              <a:gd name="connsiteY0" fmla="*/ 714375 h 1606964"/>
              <a:gd name="connsiteX1" fmla="*/ 772407 w 3525133"/>
              <a:gd name="connsiteY1" fmla="*/ 0 h 1606964"/>
              <a:gd name="connsiteX2" fmla="*/ 3515608 w 3525133"/>
              <a:gd name="connsiteY2" fmla="*/ 426810 h 1606964"/>
              <a:gd name="connsiteX3" fmla="*/ 3525133 w 3525133"/>
              <a:gd name="connsiteY3" fmla="*/ 1321214 h 1606964"/>
              <a:gd name="connsiteX4" fmla="*/ 2020183 w 3525133"/>
              <a:gd name="connsiteY4" fmla="*/ 1431697 h 1606964"/>
              <a:gd name="connsiteX5" fmla="*/ 0 w 3525133"/>
              <a:gd name="connsiteY5" fmla="*/ 1606964 h 1606964"/>
              <a:gd name="connsiteX6" fmla="*/ 9525 w 3525133"/>
              <a:gd name="connsiteY6" fmla="*/ 714375 h 1606964"/>
              <a:gd name="connsiteX0" fmla="*/ 9525 w 3525133"/>
              <a:gd name="connsiteY0" fmla="*/ 714375 h 2022247"/>
              <a:gd name="connsiteX1" fmla="*/ 772407 w 3525133"/>
              <a:gd name="connsiteY1" fmla="*/ 0 h 2022247"/>
              <a:gd name="connsiteX2" fmla="*/ 3515608 w 3525133"/>
              <a:gd name="connsiteY2" fmla="*/ 426810 h 2022247"/>
              <a:gd name="connsiteX3" fmla="*/ 3525133 w 3525133"/>
              <a:gd name="connsiteY3" fmla="*/ 1321214 h 2022247"/>
              <a:gd name="connsiteX4" fmla="*/ 2767896 w 3525133"/>
              <a:gd name="connsiteY4" fmla="*/ 2022247 h 2022247"/>
              <a:gd name="connsiteX5" fmla="*/ 0 w 3525133"/>
              <a:gd name="connsiteY5" fmla="*/ 1606964 h 2022247"/>
              <a:gd name="connsiteX6" fmla="*/ 9525 w 3525133"/>
              <a:gd name="connsiteY6" fmla="*/ 714375 h 2022247"/>
              <a:gd name="connsiteX0" fmla="*/ 0 w 3515608"/>
              <a:gd name="connsiteY0" fmla="*/ 714375 h 2022247"/>
              <a:gd name="connsiteX1" fmla="*/ 762882 w 3515608"/>
              <a:gd name="connsiteY1" fmla="*/ 0 h 2022247"/>
              <a:gd name="connsiteX2" fmla="*/ 3506083 w 3515608"/>
              <a:gd name="connsiteY2" fmla="*/ 426810 h 2022247"/>
              <a:gd name="connsiteX3" fmla="*/ 3515608 w 3515608"/>
              <a:gd name="connsiteY3" fmla="*/ 1321214 h 2022247"/>
              <a:gd name="connsiteX4" fmla="*/ 2758371 w 3515608"/>
              <a:gd name="connsiteY4" fmla="*/ 2022247 h 2022247"/>
              <a:gd name="connsiteX5" fmla="*/ 4763 w 3515608"/>
              <a:gd name="connsiteY5" fmla="*/ 1609346 h 2022247"/>
              <a:gd name="connsiteX6" fmla="*/ 0 w 3515608"/>
              <a:gd name="connsiteY6" fmla="*/ 714375 h 2022247"/>
              <a:gd name="connsiteX0" fmla="*/ 0 w 3513227"/>
              <a:gd name="connsiteY0" fmla="*/ 707231 h 2022247"/>
              <a:gd name="connsiteX1" fmla="*/ 760501 w 3513227"/>
              <a:gd name="connsiteY1" fmla="*/ 0 h 2022247"/>
              <a:gd name="connsiteX2" fmla="*/ 3503702 w 3513227"/>
              <a:gd name="connsiteY2" fmla="*/ 426810 h 2022247"/>
              <a:gd name="connsiteX3" fmla="*/ 3513227 w 3513227"/>
              <a:gd name="connsiteY3" fmla="*/ 1321214 h 2022247"/>
              <a:gd name="connsiteX4" fmla="*/ 2755990 w 3513227"/>
              <a:gd name="connsiteY4" fmla="*/ 2022247 h 2022247"/>
              <a:gd name="connsiteX5" fmla="*/ 2382 w 3513227"/>
              <a:gd name="connsiteY5" fmla="*/ 1609346 h 2022247"/>
              <a:gd name="connsiteX6" fmla="*/ 0 w 3513227"/>
              <a:gd name="connsiteY6" fmla="*/ 707231 h 2022247"/>
              <a:gd name="connsiteX0" fmla="*/ 0 w 3513227"/>
              <a:gd name="connsiteY0" fmla="*/ 692943 h 2007959"/>
              <a:gd name="connsiteX1" fmla="*/ 758120 w 3513227"/>
              <a:gd name="connsiteY1" fmla="*/ 0 h 2007959"/>
              <a:gd name="connsiteX2" fmla="*/ 3503702 w 3513227"/>
              <a:gd name="connsiteY2" fmla="*/ 412522 h 2007959"/>
              <a:gd name="connsiteX3" fmla="*/ 3513227 w 3513227"/>
              <a:gd name="connsiteY3" fmla="*/ 1306926 h 2007959"/>
              <a:gd name="connsiteX4" fmla="*/ 2755990 w 3513227"/>
              <a:gd name="connsiteY4" fmla="*/ 2007959 h 2007959"/>
              <a:gd name="connsiteX5" fmla="*/ 2382 w 3513227"/>
              <a:gd name="connsiteY5" fmla="*/ 1595058 h 2007959"/>
              <a:gd name="connsiteX6" fmla="*/ 0 w 3513227"/>
              <a:gd name="connsiteY6" fmla="*/ 692943 h 2007959"/>
              <a:gd name="connsiteX0" fmla="*/ 0 w 3513227"/>
              <a:gd name="connsiteY0" fmla="*/ 692943 h 2007959"/>
              <a:gd name="connsiteX1" fmla="*/ 758120 w 3513227"/>
              <a:gd name="connsiteY1" fmla="*/ 0 h 2007959"/>
              <a:gd name="connsiteX2" fmla="*/ 3501320 w 3513227"/>
              <a:gd name="connsiteY2" fmla="*/ 419666 h 2007959"/>
              <a:gd name="connsiteX3" fmla="*/ 3513227 w 3513227"/>
              <a:gd name="connsiteY3" fmla="*/ 1306926 h 2007959"/>
              <a:gd name="connsiteX4" fmla="*/ 2755990 w 3513227"/>
              <a:gd name="connsiteY4" fmla="*/ 2007959 h 2007959"/>
              <a:gd name="connsiteX5" fmla="*/ 2382 w 3513227"/>
              <a:gd name="connsiteY5" fmla="*/ 1595058 h 2007959"/>
              <a:gd name="connsiteX6" fmla="*/ 0 w 3513227"/>
              <a:gd name="connsiteY6" fmla="*/ 692943 h 2007959"/>
              <a:gd name="connsiteX0" fmla="*/ 0 w 3513227"/>
              <a:gd name="connsiteY0" fmla="*/ 683418 h 1998434"/>
              <a:gd name="connsiteX1" fmla="*/ 734308 w 3513227"/>
              <a:gd name="connsiteY1" fmla="*/ 0 h 1998434"/>
              <a:gd name="connsiteX2" fmla="*/ 3501320 w 3513227"/>
              <a:gd name="connsiteY2" fmla="*/ 410141 h 1998434"/>
              <a:gd name="connsiteX3" fmla="*/ 3513227 w 3513227"/>
              <a:gd name="connsiteY3" fmla="*/ 1297401 h 1998434"/>
              <a:gd name="connsiteX4" fmla="*/ 2755990 w 3513227"/>
              <a:gd name="connsiteY4" fmla="*/ 1998434 h 1998434"/>
              <a:gd name="connsiteX5" fmla="*/ 2382 w 3513227"/>
              <a:gd name="connsiteY5" fmla="*/ 1585533 h 1998434"/>
              <a:gd name="connsiteX6" fmla="*/ 0 w 3513227"/>
              <a:gd name="connsiteY6" fmla="*/ 683418 h 1998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13227" h="1998434">
                <a:moveTo>
                  <a:pt x="0" y="683418"/>
                </a:moveTo>
                <a:lnTo>
                  <a:pt x="734308" y="0"/>
                </a:lnTo>
                <a:lnTo>
                  <a:pt x="3501320" y="410141"/>
                </a:lnTo>
                <a:lnTo>
                  <a:pt x="3513227" y="1297401"/>
                </a:lnTo>
                <a:lnTo>
                  <a:pt x="2755990" y="1998434"/>
                </a:lnTo>
                <a:lnTo>
                  <a:pt x="2382" y="1585533"/>
                </a:lnTo>
                <a:cubicBezTo>
                  <a:pt x="794" y="1287209"/>
                  <a:pt x="1588" y="981742"/>
                  <a:pt x="0" y="683418"/>
                </a:cubicBezTo>
                <a:close/>
              </a:path>
            </a:pathLst>
          </a:custGeom>
          <a:solidFill>
            <a:srgbClr val="60AE56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3" name="Group 62"/>
          <p:cNvGrpSpPr/>
          <p:nvPr/>
        </p:nvGrpSpPr>
        <p:grpSpPr>
          <a:xfrm>
            <a:off x="4785430" y="1554294"/>
            <a:ext cx="3543482" cy="4565963"/>
            <a:chOff x="4785430" y="1554294"/>
            <a:chExt cx="3543482" cy="4565963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4785430" y="2127404"/>
              <a:ext cx="2761488" cy="41816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4790600" y="3013717"/>
              <a:ext cx="2761488" cy="41816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791993" y="3900030"/>
              <a:ext cx="2761488" cy="41816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4805884" y="4786342"/>
              <a:ext cx="2761488" cy="41816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endCxn id="43" idx="4"/>
            </p:cNvCxnSpPr>
            <p:nvPr/>
          </p:nvCxnSpPr>
          <p:spPr>
            <a:xfrm>
              <a:off x="7546918" y="2529343"/>
              <a:ext cx="24314" cy="35909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7536405" y="1828821"/>
              <a:ext cx="766347" cy="7150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7549627" y="2723620"/>
              <a:ext cx="766347" cy="7150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7562565" y="3600800"/>
              <a:ext cx="766347" cy="7150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V="1">
              <a:off x="7549627" y="4488989"/>
              <a:ext cx="766347" cy="7150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5698736" y="2260600"/>
              <a:ext cx="516" cy="35464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6618925" y="2410059"/>
              <a:ext cx="24314" cy="35909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7965358" y="2129769"/>
              <a:ext cx="24314" cy="35909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V="1">
              <a:off x="6605685" y="1701521"/>
              <a:ext cx="766347" cy="7150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5691097" y="1554294"/>
              <a:ext cx="735539" cy="7133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5216027" y="1727303"/>
              <a:ext cx="2761488" cy="41816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5" r="40281" b="26941"/>
          <a:stretch/>
        </p:blipFill>
        <p:spPr>
          <a:xfrm rot="17376686">
            <a:off x="5382992" y="5151275"/>
            <a:ext cx="263349" cy="2453673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100"/>
          <a:stretch/>
        </p:blipFill>
        <p:spPr>
          <a:xfrm>
            <a:off x="0" y="0"/>
            <a:ext cx="630936" cy="6858000"/>
          </a:xfrm>
          <a:prstGeom prst="rect">
            <a:avLst/>
          </a:prstGeom>
        </p:spPr>
      </p:pic>
      <p:sp>
        <p:nvSpPr>
          <p:cNvPr id="5" name="Arc 4"/>
          <p:cNvSpPr/>
          <p:nvPr/>
        </p:nvSpPr>
        <p:spPr>
          <a:xfrm rot="17943787">
            <a:off x="3934445" y="2449852"/>
            <a:ext cx="633352" cy="549666"/>
          </a:xfrm>
          <a:custGeom>
            <a:avLst/>
            <a:gdLst>
              <a:gd name="connsiteX0" fmla="*/ 700214 w 1400428"/>
              <a:gd name="connsiteY0" fmla="*/ 0 h 1400428"/>
              <a:gd name="connsiteX1" fmla="*/ 1400428 w 1400428"/>
              <a:gd name="connsiteY1" fmla="*/ 700214 h 1400428"/>
              <a:gd name="connsiteX2" fmla="*/ 700214 w 1400428"/>
              <a:gd name="connsiteY2" fmla="*/ 700214 h 1400428"/>
              <a:gd name="connsiteX3" fmla="*/ 700214 w 1400428"/>
              <a:gd name="connsiteY3" fmla="*/ 0 h 1400428"/>
              <a:gd name="connsiteX0" fmla="*/ 700214 w 1400428"/>
              <a:gd name="connsiteY0" fmla="*/ 0 h 1400428"/>
              <a:gd name="connsiteX1" fmla="*/ 1400428 w 1400428"/>
              <a:gd name="connsiteY1" fmla="*/ 700214 h 1400428"/>
              <a:gd name="connsiteX0" fmla="*/ 0 w 808244"/>
              <a:gd name="connsiteY0" fmla="*/ 0 h 700214"/>
              <a:gd name="connsiteX1" fmla="*/ 700214 w 808244"/>
              <a:gd name="connsiteY1" fmla="*/ 700214 h 700214"/>
              <a:gd name="connsiteX2" fmla="*/ 0 w 808244"/>
              <a:gd name="connsiteY2" fmla="*/ 700214 h 700214"/>
              <a:gd name="connsiteX3" fmla="*/ 0 w 808244"/>
              <a:gd name="connsiteY3" fmla="*/ 0 h 700214"/>
              <a:gd name="connsiteX0" fmla="*/ 0 w 808244"/>
              <a:gd name="connsiteY0" fmla="*/ 0 h 700214"/>
              <a:gd name="connsiteX1" fmla="*/ 808244 w 808244"/>
              <a:gd name="connsiteY1" fmla="*/ 555471 h 700214"/>
              <a:gd name="connsiteX0" fmla="*/ 0 w 808244"/>
              <a:gd name="connsiteY0" fmla="*/ 0 h 700214"/>
              <a:gd name="connsiteX1" fmla="*/ 700214 w 808244"/>
              <a:gd name="connsiteY1" fmla="*/ 700214 h 700214"/>
              <a:gd name="connsiteX2" fmla="*/ 0 w 808244"/>
              <a:gd name="connsiteY2" fmla="*/ 700214 h 700214"/>
              <a:gd name="connsiteX3" fmla="*/ 0 w 808244"/>
              <a:gd name="connsiteY3" fmla="*/ 0 h 700214"/>
              <a:gd name="connsiteX0" fmla="*/ 0 w 808244"/>
              <a:gd name="connsiteY0" fmla="*/ 0 h 700214"/>
              <a:gd name="connsiteX1" fmla="*/ 808244 w 808244"/>
              <a:gd name="connsiteY1" fmla="*/ 555471 h 700214"/>
              <a:gd name="connsiteX0" fmla="*/ 0 w 808244"/>
              <a:gd name="connsiteY0" fmla="*/ 0 h 700214"/>
              <a:gd name="connsiteX1" fmla="*/ 700214 w 808244"/>
              <a:gd name="connsiteY1" fmla="*/ 700214 h 700214"/>
              <a:gd name="connsiteX2" fmla="*/ 0 w 808244"/>
              <a:gd name="connsiteY2" fmla="*/ 700214 h 700214"/>
              <a:gd name="connsiteX3" fmla="*/ 0 w 808244"/>
              <a:gd name="connsiteY3" fmla="*/ 0 h 700214"/>
              <a:gd name="connsiteX0" fmla="*/ 0 w 808244"/>
              <a:gd name="connsiteY0" fmla="*/ 0 h 700214"/>
              <a:gd name="connsiteX1" fmla="*/ 808244 w 808244"/>
              <a:gd name="connsiteY1" fmla="*/ 555471 h 700214"/>
              <a:gd name="connsiteX0" fmla="*/ 0 w 806821"/>
              <a:gd name="connsiteY0" fmla="*/ 0 h 700214"/>
              <a:gd name="connsiteX1" fmla="*/ 700214 w 806821"/>
              <a:gd name="connsiteY1" fmla="*/ 700214 h 700214"/>
              <a:gd name="connsiteX2" fmla="*/ 0 w 806821"/>
              <a:gd name="connsiteY2" fmla="*/ 700214 h 700214"/>
              <a:gd name="connsiteX3" fmla="*/ 0 w 806821"/>
              <a:gd name="connsiteY3" fmla="*/ 0 h 700214"/>
              <a:gd name="connsiteX0" fmla="*/ 0 w 806821"/>
              <a:gd name="connsiteY0" fmla="*/ 0 h 700214"/>
              <a:gd name="connsiteX1" fmla="*/ 806821 w 806821"/>
              <a:gd name="connsiteY1" fmla="*/ 558309 h 700214"/>
              <a:gd name="connsiteX0" fmla="*/ 0 w 806821"/>
              <a:gd name="connsiteY0" fmla="*/ 0 h 700214"/>
              <a:gd name="connsiteX1" fmla="*/ 700214 w 806821"/>
              <a:gd name="connsiteY1" fmla="*/ 700214 h 700214"/>
              <a:gd name="connsiteX2" fmla="*/ 0 w 806821"/>
              <a:gd name="connsiteY2" fmla="*/ 700214 h 700214"/>
              <a:gd name="connsiteX3" fmla="*/ 0 w 806821"/>
              <a:gd name="connsiteY3" fmla="*/ 0 h 700214"/>
              <a:gd name="connsiteX0" fmla="*/ 0 w 806821"/>
              <a:gd name="connsiteY0" fmla="*/ 0 h 700214"/>
              <a:gd name="connsiteX1" fmla="*/ 806821 w 806821"/>
              <a:gd name="connsiteY1" fmla="*/ 558309 h 700214"/>
              <a:gd name="connsiteX0" fmla="*/ 0 w 806821"/>
              <a:gd name="connsiteY0" fmla="*/ 0 h 700214"/>
              <a:gd name="connsiteX1" fmla="*/ 700214 w 806821"/>
              <a:gd name="connsiteY1" fmla="*/ 700214 h 700214"/>
              <a:gd name="connsiteX2" fmla="*/ 0 w 806821"/>
              <a:gd name="connsiteY2" fmla="*/ 700214 h 700214"/>
              <a:gd name="connsiteX3" fmla="*/ 0 w 806821"/>
              <a:gd name="connsiteY3" fmla="*/ 0 h 700214"/>
              <a:gd name="connsiteX0" fmla="*/ 0 w 806821"/>
              <a:gd name="connsiteY0" fmla="*/ 0 h 700214"/>
              <a:gd name="connsiteX1" fmla="*/ 806821 w 806821"/>
              <a:gd name="connsiteY1" fmla="*/ 558309 h 700214"/>
              <a:gd name="connsiteX0" fmla="*/ 0 w 806821"/>
              <a:gd name="connsiteY0" fmla="*/ 0 h 700214"/>
              <a:gd name="connsiteX1" fmla="*/ 700214 w 806821"/>
              <a:gd name="connsiteY1" fmla="*/ 700214 h 700214"/>
              <a:gd name="connsiteX2" fmla="*/ 0 w 806821"/>
              <a:gd name="connsiteY2" fmla="*/ 700214 h 700214"/>
              <a:gd name="connsiteX3" fmla="*/ 0 w 806821"/>
              <a:gd name="connsiteY3" fmla="*/ 0 h 700214"/>
              <a:gd name="connsiteX0" fmla="*/ 0 w 806821"/>
              <a:gd name="connsiteY0" fmla="*/ 0 h 700214"/>
              <a:gd name="connsiteX1" fmla="*/ 806821 w 806821"/>
              <a:gd name="connsiteY1" fmla="*/ 558309 h 700214"/>
              <a:gd name="connsiteX0" fmla="*/ 0 w 806821"/>
              <a:gd name="connsiteY0" fmla="*/ 0 h 700214"/>
              <a:gd name="connsiteX1" fmla="*/ 700214 w 806821"/>
              <a:gd name="connsiteY1" fmla="*/ 700214 h 700214"/>
              <a:gd name="connsiteX2" fmla="*/ 0 w 806821"/>
              <a:gd name="connsiteY2" fmla="*/ 700214 h 700214"/>
              <a:gd name="connsiteX3" fmla="*/ 0 w 806821"/>
              <a:gd name="connsiteY3" fmla="*/ 0 h 700214"/>
              <a:gd name="connsiteX0" fmla="*/ 0 w 806821"/>
              <a:gd name="connsiteY0" fmla="*/ 0 h 700214"/>
              <a:gd name="connsiteX1" fmla="*/ 806821 w 806821"/>
              <a:gd name="connsiteY1" fmla="*/ 558309 h 70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06821" h="700214" stroke="0" extrusionOk="0">
                <a:moveTo>
                  <a:pt x="0" y="0"/>
                </a:moveTo>
                <a:cubicBezTo>
                  <a:pt x="516031" y="109619"/>
                  <a:pt x="700214" y="313496"/>
                  <a:pt x="700214" y="700214"/>
                </a:cubicBezTo>
                <a:lnTo>
                  <a:pt x="0" y="700214"/>
                </a:lnTo>
                <a:lnTo>
                  <a:pt x="0" y="0"/>
                </a:lnTo>
                <a:close/>
              </a:path>
              <a:path w="806821" h="700214" fill="none">
                <a:moveTo>
                  <a:pt x="0" y="0"/>
                </a:moveTo>
                <a:cubicBezTo>
                  <a:pt x="386718" y="0"/>
                  <a:pt x="772594" y="302575"/>
                  <a:pt x="806821" y="558309"/>
                </a:cubicBezTo>
              </a:path>
            </a:pathLst>
          </a:custGeom>
          <a:ln w="76200" cap="rnd">
            <a:solidFill>
              <a:srgbClr val="E9506C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9" name="Group 68"/>
          <p:cNvGrpSpPr/>
          <p:nvPr/>
        </p:nvGrpSpPr>
        <p:grpSpPr>
          <a:xfrm>
            <a:off x="-76554" y="1438448"/>
            <a:ext cx="3885449" cy="970222"/>
            <a:chOff x="-117819" y="4969563"/>
            <a:chExt cx="5161912" cy="970222"/>
          </a:xfrm>
        </p:grpSpPr>
        <p:sp>
          <p:nvSpPr>
            <p:cNvPr id="71" name="Pentagon 70"/>
            <p:cNvSpPr/>
            <p:nvPr/>
          </p:nvSpPr>
          <p:spPr>
            <a:xfrm>
              <a:off x="-117819" y="4969563"/>
              <a:ext cx="5161912" cy="970222"/>
            </a:xfrm>
            <a:prstGeom prst="homePlate">
              <a:avLst>
                <a:gd name="adj" fmla="val 16509"/>
              </a:avLst>
            </a:prstGeom>
            <a:solidFill>
              <a:srgbClr val="EAC400"/>
            </a:solidFill>
            <a:ln>
              <a:noFill/>
            </a:ln>
            <a:effectLst>
              <a:outerShdw blurRad="12700" dist="50800" dir="4680000" algn="ctr" rotWithShape="0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564120" y="4993009"/>
              <a:ext cx="437027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To calculate the volume of a cube or cuboid, you could count the cubes in each layer.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02971" y="2842769"/>
            <a:ext cx="1061508" cy="1061508"/>
            <a:chOff x="2643088" y="2773680"/>
            <a:chExt cx="1061508" cy="1061508"/>
          </a:xfrm>
        </p:grpSpPr>
        <p:sp>
          <p:nvSpPr>
            <p:cNvPr id="8" name="Oval 7"/>
            <p:cNvSpPr/>
            <p:nvPr/>
          </p:nvSpPr>
          <p:spPr>
            <a:xfrm>
              <a:off x="2643088" y="2773680"/>
              <a:ext cx="1061508" cy="106150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950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75062" y="2965275"/>
              <a:ext cx="7996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6</a:t>
              </a:r>
              <a:br>
                <a:rPr lang="en-GB" dirty="0"/>
              </a:br>
              <a:r>
                <a:rPr lang="en-GB" dirty="0"/>
                <a:t>cubes</a:t>
              </a:r>
            </a:p>
          </p:txBody>
        </p:sp>
      </p:grpSp>
      <p:sp>
        <p:nvSpPr>
          <p:cNvPr id="41" name="Rectangle 40"/>
          <p:cNvSpPr/>
          <p:nvPr/>
        </p:nvSpPr>
        <p:spPr>
          <a:xfrm>
            <a:off x="807398" y="2557117"/>
            <a:ext cx="30436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Another way to look at this would be to multiply the length × breadth × height. </a:t>
            </a:r>
          </a:p>
        </p:txBody>
      </p:sp>
      <p:sp>
        <p:nvSpPr>
          <p:cNvPr id="49" name="Rectangle 48"/>
          <p:cNvSpPr/>
          <p:nvPr/>
        </p:nvSpPr>
        <p:spPr>
          <a:xfrm>
            <a:off x="563077" y="5600749"/>
            <a:ext cx="37121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If each cube was 1cm³, the volume of this shape would be 24cm³.</a:t>
            </a: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79"/>
          <a:stretch/>
        </p:blipFill>
        <p:spPr>
          <a:xfrm>
            <a:off x="0" y="6163934"/>
            <a:ext cx="9144000" cy="69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34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6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7 L 1.94444E-6 -0.12014 " pathEditMode="relative" rAng="0" ptsTypes="AA">
                                      <p:cBhvr>
                                        <p:cTn id="72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1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7 L 1.94444E-6 -0.12014 " pathEditMode="relative" rAng="0" ptsTypes="AA">
                                      <p:cBhvr>
                                        <p:cTn id="74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64" grpId="0" animBg="1"/>
      <p:bldP spid="64" grpId="1" animBg="1"/>
      <p:bldP spid="5" grpId="0" animBg="1"/>
      <p:bldP spid="5" grpId="1" animBg="1"/>
      <p:bldP spid="41" grpId="0"/>
      <p:bldP spid="49" grpId="0"/>
      <p:bldP spid="4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1" r="26459" b="38647"/>
          <a:stretch/>
        </p:blipFill>
        <p:spPr>
          <a:xfrm>
            <a:off x="503236" y="1336222"/>
            <a:ext cx="8137526" cy="2826204"/>
          </a:xfrm>
          <a:prstGeom prst="rect">
            <a:avLst/>
          </a:prstGeom>
        </p:spPr>
      </p:pic>
      <p:pic>
        <p:nvPicPr>
          <p:cNvPr id="12" name="Whole Clas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81" name="Group 80"/>
          <p:cNvGrpSpPr/>
          <p:nvPr/>
        </p:nvGrpSpPr>
        <p:grpSpPr>
          <a:xfrm>
            <a:off x="113062" y="1414163"/>
            <a:ext cx="16658875" cy="6444591"/>
            <a:chOff x="113062" y="1414163"/>
            <a:chExt cx="16658875" cy="644459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99"/>
            <a:stretch/>
          </p:blipFill>
          <p:spPr>
            <a:xfrm>
              <a:off x="503237" y="4038600"/>
              <a:ext cx="8137525" cy="2306638"/>
            </a:xfrm>
            <a:prstGeom prst="rect">
              <a:avLst/>
            </a:prstGeom>
            <a:effectLst>
              <a:outerShdw dist="63500" dir="16200000" algn="ctr" rotWithShape="0">
                <a:srgbClr val="000000">
                  <a:alpha val="7000"/>
                </a:srgbClr>
              </a:outerShdw>
            </a:effectLst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99"/>
            <a:stretch/>
          </p:blipFill>
          <p:spPr>
            <a:xfrm flipH="1">
              <a:off x="8634412" y="4038600"/>
              <a:ext cx="8137525" cy="2306638"/>
            </a:xfrm>
            <a:prstGeom prst="rect">
              <a:avLst/>
            </a:prstGeom>
            <a:effectLst>
              <a:outerShdw dist="63500" dir="16200000" algn="ctr" rotWithShape="0">
                <a:srgbClr val="000000">
                  <a:alpha val="7000"/>
                </a:srgbClr>
              </a:outerShdw>
            </a:effectLst>
          </p:spPr>
        </p:pic>
        <p:cxnSp>
          <p:nvCxnSpPr>
            <p:cNvPr id="7" name="Straight Connector 6"/>
            <p:cNvCxnSpPr/>
            <p:nvPr/>
          </p:nvCxnSpPr>
          <p:spPr>
            <a:xfrm>
              <a:off x="503238" y="4038600"/>
              <a:ext cx="14228762" cy="0"/>
            </a:xfrm>
            <a:prstGeom prst="line">
              <a:avLst/>
            </a:prstGeom>
            <a:ln w="1905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/>
            <p:cNvGrpSpPr/>
            <p:nvPr/>
          </p:nvGrpSpPr>
          <p:grpSpPr>
            <a:xfrm>
              <a:off x="113062" y="4609717"/>
              <a:ext cx="4476468" cy="3249037"/>
              <a:chOff x="113062" y="5437028"/>
              <a:chExt cx="4476468" cy="3249037"/>
            </a:xfrm>
          </p:grpSpPr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r="23615"/>
              <a:stretch/>
            </p:blipFill>
            <p:spPr>
              <a:xfrm rot="5400000">
                <a:off x="726777" y="4823313"/>
                <a:ext cx="3249037" cy="4476468"/>
              </a:xfrm>
              <a:prstGeom prst="rect">
                <a:avLst/>
              </a:prstGeom>
            </p:spPr>
          </p:pic>
          <p:sp>
            <p:nvSpPr>
              <p:cNvPr id="51" name="Rectangle 50"/>
              <p:cNvSpPr/>
              <p:nvPr/>
            </p:nvSpPr>
            <p:spPr>
              <a:xfrm>
                <a:off x="491857" y="6449658"/>
                <a:ext cx="362102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dirty="0"/>
                  <a:t>If each cube was 1m³, the volume of this shape would be 24m³.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4287830" y="1414163"/>
              <a:ext cx="4729170" cy="5095623"/>
              <a:chOff x="4287830" y="1414163"/>
              <a:chExt cx="4729170" cy="5095623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4973291" y="5319967"/>
                <a:ext cx="4043709" cy="1046456"/>
              </a:xfrm>
              <a:custGeom>
                <a:avLst/>
                <a:gdLst>
                  <a:gd name="connsiteX0" fmla="*/ 0 w 3275359"/>
                  <a:gd name="connsiteY0" fmla="*/ 0 h 474956"/>
                  <a:gd name="connsiteX1" fmla="*/ 3275359 w 3275359"/>
                  <a:gd name="connsiteY1" fmla="*/ 0 h 474956"/>
                  <a:gd name="connsiteX2" fmla="*/ 3275359 w 3275359"/>
                  <a:gd name="connsiteY2" fmla="*/ 474956 h 474956"/>
                  <a:gd name="connsiteX3" fmla="*/ 0 w 3275359"/>
                  <a:gd name="connsiteY3" fmla="*/ 474956 h 474956"/>
                  <a:gd name="connsiteX4" fmla="*/ 0 w 3275359"/>
                  <a:gd name="connsiteY4" fmla="*/ 0 h 474956"/>
                  <a:gd name="connsiteX0" fmla="*/ 0 w 3275359"/>
                  <a:gd name="connsiteY0" fmla="*/ 304800 h 779756"/>
                  <a:gd name="connsiteX1" fmla="*/ 3275359 w 3275359"/>
                  <a:gd name="connsiteY1" fmla="*/ 0 h 779756"/>
                  <a:gd name="connsiteX2" fmla="*/ 3275359 w 3275359"/>
                  <a:gd name="connsiteY2" fmla="*/ 779756 h 779756"/>
                  <a:gd name="connsiteX3" fmla="*/ 0 w 3275359"/>
                  <a:gd name="connsiteY3" fmla="*/ 779756 h 779756"/>
                  <a:gd name="connsiteX4" fmla="*/ 0 w 3275359"/>
                  <a:gd name="connsiteY4" fmla="*/ 304800 h 779756"/>
                  <a:gd name="connsiteX0" fmla="*/ 0 w 3675409"/>
                  <a:gd name="connsiteY0" fmla="*/ 304800 h 779756"/>
                  <a:gd name="connsiteX1" fmla="*/ 3275359 w 3675409"/>
                  <a:gd name="connsiteY1" fmla="*/ 0 h 779756"/>
                  <a:gd name="connsiteX2" fmla="*/ 3675409 w 3675409"/>
                  <a:gd name="connsiteY2" fmla="*/ 538456 h 779756"/>
                  <a:gd name="connsiteX3" fmla="*/ 0 w 3675409"/>
                  <a:gd name="connsiteY3" fmla="*/ 779756 h 779756"/>
                  <a:gd name="connsiteX4" fmla="*/ 0 w 3675409"/>
                  <a:gd name="connsiteY4" fmla="*/ 304800 h 779756"/>
                  <a:gd name="connsiteX0" fmla="*/ 0 w 3675409"/>
                  <a:gd name="connsiteY0" fmla="*/ 304800 h 1021056"/>
                  <a:gd name="connsiteX1" fmla="*/ 3275359 w 3675409"/>
                  <a:gd name="connsiteY1" fmla="*/ 0 h 1021056"/>
                  <a:gd name="connsiteX2" fmla="*/ 3675409 w 3675409"/>
                  <a:gd name="connsiteY2" fmla="*/ 538456 h 1021056"/>
                  <a:gd name="connsiteX3" fmla="*/ 666750 w 3675409"/>
                  <a:gd name="connsiteY3" fmla="*/ 1021056 h 1021056"/>
                  <a:gd name="connsiteX4" fmla="*/ 0 w 3675409"/>
                  <a:gd name="connsiteY4" fmla="*/ 304800 h 1021056"/>
                  <a:gd name="connsiteX0" fmla="*/ 0 w 3675409"/>
                  <a:gd name="connsiteY0" fmla="*/ 304800 h 1021056"/>
                  <a:gd name="connsiteX1" fmla="*/ 3275359 w 3675409"/>
                  <a:gd name="connsiteY1" fmla="*/ 0 h 1021056"/>
                  <a:gd name="connsiteX2" fmla="*/ 3675409 w 3675409"/>
                  <a:gd name="connsiteY2" fmla="*/ 538456 h 1021056"/>
                  <a:gd name="connsiteX3" fmla="*/ 2284759 w 3675409"/>
                  <a:gd name="connsiteY3" fmla="*/ 750633 h 1021056"/>
                  <a:gd name="connsiteX4" fmla="*/ 666750 w 3675409"/>
                  <a:gd name="connsiteY4" fmla="*/ 1021056 h 1021056"/>
                  <a:gd name="connsiteX5" fmla="*/ 0 w 3675409"/>
                  <a:gd name="connsiteY5" fmla="*/ 304800 h 1021056"/>
                  <a:gd name="connsiteX0" fmla="*/ 0 w 3675409"/>
                  <a:gd name="connsiteY0" fmla="*/ 304800 h 1021056"/>
                  <a:gd name="connsiteX1" fmla="*/ 3275359 w 3675409"/>
                  <a:gd name="connsiteY1" fmla="*/ 0 h 1021056"/>
                  <a:gd name="connsiteX2" fmla="*/ 3675409 w 3675409"/>
                  <a:gd name="connsiteY2" fmla="*/ 538456 h 1021056"/>
                  <a:gd name="connsiteX3" fmla="*/ 3675409 w 3675409"/>
                  <a:gd name="connsiteY3" fmla="*/ 1010983 h 1021056"/>
                  <a:gd name="connsiteX4" fmla="*/ 666750 w 3675409"/>
                  <a:gd name="connsiteY4" fmla="*/ 1021056 h 1021056"/>
                  <a:gd name="connsiteX5" fmla="*/ 0 w 3675409"/>
                  <a:gd name="connsiteY5" fmla="*/ 304800 h 1021056"/>
                  <a:gd name="connsiteX0" fmla="*/ 0 w 3675409"/>
                  <a:gd name="connsiteY0" fmla="*/ 304800 h 1021056"/>
                  <a:gd name="connsiteX1" fmla="*/ 3275359 w 3675409"/>
                  <a:gd name="connsiteY1" fmla="*/ 0 h 1021056"/>
                  <a:gd name="connsiteX2" fmla="*/ 3675409 w 3675409"/>
                  <a:gd name="connsiteY2" fmla="*/ 538456 h 1021056"/>
                  <a:gd name="connsiteX3" fmla="*/ 3656359 w 3675409"/>
                  <a:gd name="connsiteY3" fmla="*/ 1017333 h 1021056"/>
                  <a:gd name="connsiteX4" fmla="*/ 666750 w 3675409"/>
                  <a:gd name="connsiteY4" fmla="*/ 1021056 h 1021056"/>
                  <a:gd name="connsiteX5" fmla="*/ 0 w 3675409"/>
                  <a:gd name="connsiteY5" fmla="*/ 304800 h 1021056"/>
                  <a:gd name="connsiteX0" fmla="*/ 0 w 4043709"/>
                  <a:gd name="connsiteY0" fmla="*/ 304800 h 1046456"/>
                  <a:gd name="connsiteX1" fmla="*/ 3275359 w 4043709"/>
                  <a:gd name="connsiteY1" fmla="*/ 0 h 1046456"/>
                  <a:gd name="connsiteX2" fmla="*/ 4043709 w 4043709"/>
                  <a:gd name="connsiteY2" fmla="*/ 1046456 h 1046456"/>
                  <a:gd name="connsiteX3" fmla="*/ 3656359 w 4043709"/>
                  <a:gd name="connsiteY3" fmla="*/ 1017333 h 1046456"/>
                  <a:gd name="connsiteX4" fmla="*/ 666750 w 4043709"/>
                  <a:gd name="connsiteY4" fmla="*/ 1021056 h 1046456"/>
                  <a:gd name="connsiteX5" fmla="*/ 0 w 4043709"/>
                  <a:gd name="connsiteY5" fmla="*/ 304800 h 1046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3709" h="1046456">
                    <a:moveTo>
                      <a:pt x="0" y="304800"/>
                    </a:moveTo>
                    <a:lnTo>
                      <a:pt x="3275359" y="0"/>
                    </a:lnTo>
                    <a:lnTo>
                      <a:pt x="4043709" y="1046456"/>
                    </a:lnTo>
                    <a:lnTo>
                      <a:pt x="3656359" y="1017333"/>
                    </a:lnTo>
                    <a:lnTo>
                      <a:pt x="666750" y="1021056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4764590" y="1454598"/>
                <a:ext cx="3623760" cy="4638227"/>
                <a:chOff x="4217374" y="1179383"/>
                <a:chExt cx="3921998" cy="5019956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5417484">
                  <a:off x="4638856" y="4004183"/>
                  <a:ext cx="1495923" cy="1552270"/>
                </a:xfrm>
                <a:prstGeom prst="rect">
                  <a:avLst/>
                </a:prstGeom>
              </p:spPr>
            </p:pic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5417484">
                  <a:off x="5623558" y="4144444"/>
                  <a:ext cx="1495923" cy="1552270"/>
                </a:xfrm>
                <a:prstGeom prst="rect">
                  <a:avLst/>
                </a:prstGeom>
              </p:spPr>
            </p:pic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5417484">
                  <a:off x="6607385" y="4302326"/>
                  <a:ext cx="1495923" cy="1552270"/>
                </a:xfrm>
                <a:prstGeom prst="rect">
                  <a:avLst/>
                </a:prstGeom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5417484">
                  <a:off x="4264209" y="4377101"/>
                  <a:ext cx="1495923" cy="1552270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5417484">
                  <a:off x="5248912" y="4517362"/>
                  <a:ext cx="1495923" cy="1552270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5417484">
                  <a:off x="6232739" y="4675243"/>
                  <a:ext cx="1495923" cy="1552270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5417484">
                  <a:off x="4646746" y="3053382"/>
                  <a:ext cx="1495923" cy="1552270"/>
                </a:xfrm>
                <a:prstGeom prst="rect">
                  <a:avLst/>
                </a:prstGeom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5417484">
                  <a:off x="5631448" y="3193642"/>
                  <a:ext cx="1495923" cy="1552270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5417484">
                  <a:off x="6615275" y="3351524"/>
                  <a:ext cx="1495923" cy="1552270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5417484">
                  <a:off x="4272099" y="3426299"/>
                  <a:ext cx="1495923" cy="1552270"/>
                </a:xfrm>
                <a:prstGeom prst="rect">
                  <a:avLst/>
                </a:prstGeom>
              </p:spPr>
            </p:pic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5417484">
                  <a:off x="5256801" y="3566560"/>
                  <a:ext cx="1495923" cy="1552270"/>
                </a:xfrm>
                <a:prstGeom prst="rect">
                  <a:avLst/>
                </a:prstGeom>
              </p:spPr>
            </p:pic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5417484">
                  <a:off x="6240628" y="3724442"/>
                  <a:ext cx="1495923" cy="1552270"/>
                </a:xfrm>
                <a:prstGeom prst="rect">
                  <a:avLst/>
                </a:prstGeom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5417484">
                  <a:off x="4640224" y="2097342"/>
                  <a:ext cx="1495923" cy="1552270"/>
                </a:xfrm>
                <a:prstGeom prst="rect">
                  <a:avLst/>
                </a:prstGeom>
              </p:spPr>
            </p:pic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5417484">
                  <a:off x="5624926" y="2237602"/>
                  <a:ext cx="1495923" cy="1552270"/>
                </a:xfrm>
                <a:prstGeom prst="rect">
                  <a:avLst/>
                </a:prstGeom>
              </p:spPr>
            </p:pic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5417484">
                  <a:off x="6608753" y="2395484"/>
                  <a:ext cx="1495923" cy="1552270"/>
                </a:xfrm>
                <a:prstGeom prst="rect">
                  <a:avLst/>
                </a:prstGeom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5417484">
                  <a:off x="4265578" y="2470259"/>
                  <a:ext cx="1495923" cy="1552270"/>
                </a:xfrm>
                <a:prstGeom prst="rect">
                  <a:avLst/>
                </a:prstGeom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5417484">
                  <a:off x="5250280" y="2610520"/>
                  <a:ext cx="1495923" cy="1552270"/>
                </a:xfrm>
                <a:prstGeom prst="rect">
                  <a:avLst/>
                </a:prstGeom>
              </p:spPr>
            </p:pic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5417484">
                  <a:off x="6234107" y="2768402"/>
                  <a:ext cx="1495923" cy="1552270"/>
                </a:xfrm>
                <a:prstGeom prst="rect">
                  <a:avLst/>
                </a:prstGeom>
              </p:spPr>
            </p:pic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5417484">
                  <a:off x="4620193" y="1151210"/>
                  <a:ext cx="1495923" cy="1552270"/>
                </a:xfrm>
                <a:prstGeom prst="rect">
                  <a:avLst/>
                </a:prstGeom>
              </p:spPr>
            </p:pic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5417484">
                  <a:off x="5604895" y="1291470"/>
                  <a:ext cx="1495923" cy="1552270"/>
                </a:xfrm>
                <a:prstGeom prst="rect">
                  <a:avLst/>
                </a:prstGeom>
              </p:spPr>
            </p:pic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5417484">
                  <a:off x="6588722" y="1449352"/>
                  <a:ext cx="1495923" cy="1552270"/>
                </a:xfrm>
                <a:prstGeom prst="rect">
                  <a:avLst/>
                </a:prstGeom>
              </p:spPr>
            </p:pic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5417484">
                  <a:off x="4245547" y="1524127"/>
                  <a:ext cx="1495923" cy="1552270"/>
                </a:xfrm>
                <a:prstGeom prst="rect">
                  <a:avLst/>
                </a:prstGeom>
              </p:spPr>
            </p:pic>
            <p:pic>
              <p:nvPicPr>
                <p:cNvPr id="38" name="Picture 3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5417484">
                  <a:off x="5230249" y="1664388"/>
                  <a:ext cx="1495923" cy="1552270"/>
                </a:xfrm>
                <a:prstGeom prst="rect">
                  <a:avLst/>
                </a:prstGeom>
              </p:spPr>
            </p:pic>
            <p:pic>
              <p:nvPicPr>
                <p:cNvPr id="39" name="Picture 3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5417484">
                  <a:off x="6214076" y="1822270"/>
                  <a:ext cx="1495923" cy="1552270"/>
                </a:xfrm>
                <a:prstGeom prst="rect">
                  <a:avLst/>
                </a:prstGeom>
              </p:spPr>
            </p:pic>
          </p:grpSp>
          <p:sp>
            <p:nvSpPr>
              <p:cNvPr id="43" name="Rectangle 42"/>
              <p:cNvSpPr/>
              <p:nvPr/>
            </p:nvSpPr>
            <p:spPr>
              <a:xfrm>
                <a:off x="4791456" y="1414163"/>
                <a:ext cx="3538728" cy="4706094"/>
              </a:xfrm>
              <a:custGeom>
                <a:avLst/>
                <a:gdLst>
                  <a:gd name="connsiteX0" fmla="*/ 0 w 3008376"/>
                  <a:gd name="connsiteY0" fmla="*/ 0 h 3746584"/>
                  <a:gd name="connsiteX1" fmla="*/ 3008376 w 3008376"/>
                  <a:gd name="connsiteY1" fmla="*/ 0 h 3746584"/>
                  <a:gd name="connsiteX2" fmla="*/ 3008376 w 3008376"/>
                  <a:gd name="connsiteY2" fmla="*/ 3746584 h 3746584"/>
                  <a:gd name="connsiteX3" fmla="*/ 0 w 3008376"/>
                  <a:gd name="connsiteY3" fmla="*/ 3746584 h 3746584"/>
                  <a:gd name="connsiteX4" fmla="*/ 0 w 3008376"/>
                  <a:gd name="connsiteY4" fmla="*/ 0 h 3746584"/>
                  <a:gd name="connsiteX0" fmla="*/ 0 w 3008376"/>
                  <a:gd name="connsiteY0" fmla="*/ 685800 h 4432384"/>
                  <a:gd name="connsiteX1" fmla="*/ 758952 w 3008376"/>
                  <a:gd name="connsiteY1" fmla="*/ 0 h 4432384"/>
                  <a:gd name="connsiteX2" fmla="*/ 3008376 w 3008376"/>
                  <a:gd name="connsiteY2" fmla="*/ 4432384 h 4432384"/>
                  <a:gd name="connsiteX3" fmla="*/ 0 w 3008376"/>
                  <a:gd name="connsiteY3" fmla="*/ 4432384 h 4432384"/>
                  <a:gd name="connsiteX4" fmla="*/ 0 w 3008376"/>
                  <a:gd name="connsiteY4" fmla="*/ 685800 h 4432384"/>
                  <a:gd name="connsiteX0" fmla="*/ 0 w 3008376"/>
                  <a:gd name="connsiteY0" fmla="*/ 685800 h 4432384"/>
                  <a:gd name="connsiteX1" fmla="*/ 758952 w 3008376"/>
                  <a:gd name="connsiteY1" fmla="*/ 0 h 4432384"/>
                  <a:gd name="connsiteX2" fmla="*/ 1636776 w 3008376"/>
                  <a:gd name="connsiteY2" fmla="*/ 1703941 h 4432384"/>
                  <a:gd name="connsiteX3" fmla="*/ 3008376 w 3008376"/>
                  <a:gd name="connsiteY3" fmla="*/ 4432384 h 4432384"/>
                  <a:gd name="connsiteX4" fmla="*/ 0 w 3008376"/>
                  <a:gd name="connsiteY4" fmla="*/ 4432384 h 4432384"/>
                  <a:gd name="connsiteX5" fmla="*/ 0 w 3008376"/>
                  <a:gd name="connsiteY5" fmla="*/ 685800 h 4432384"/>
                  <a:gd name="connsiteX0" fmla="*/ 0 w 3465576"/>
                  <a:gd name="connsiteY0" fmla="*/ 685800 h 4432384"/>
                  <a:gd name="connsiteX1" fmla="*/ 758952 w 3465576"/>
                  <a:gd name="connsiteY1" fmla="*/ 0 h 4432384"/>
                  <a:gd name="connsiteX2" fmla="*/ 3465576 w 3465576"/>
                  <a:gd name="connsiteY2" fmla="*/ 396349 h 4432384"/>
                  <a:gd name="connsiteX3" fmla="*/ 3008376 w 3465576"/>
                  <a:gd name="connsiteY3" fmla="*/ 4432384 h 4432384"/>
                  <a:gd name="connsiteX4" fmla="*/ 0 w 3465576"/>
                  <a:gd name="connsiteY4" fmla="*/ 4432384 h 4432384"/>
                  <a:gd name="connsiteX5" fmla="*/ 0 w 3465576"/>
                  <a:gd name="connsiteY5" fmla="*/ 685800 h 4432384"/>
                  <a:gd name="connsiteX0" fmla="*/ 0 w 3493008"/>
                  <a:gd name="connsiteY0" fmla="*/ 685800 h 4432384"/>
                  <a:gd name="connsiteX1" fmla="*/ 758952 w 3493008"/>
                  <a:gd name="connsiteY1" fmla="*/ 0 h 4432384"/>
                  <a:gd name="connsiteX2" fmla="*/ 3465576 w 3493008"/>
                  <a:gd name="connsiteY2" fmla="*/ 396349 h 4432384"/>
                  <a:gd name="connsiteX3" fmla="*/ 3493008 w 3493008"/>
                  <a:gd name="connsiteY3" fmla="*/ 3920320 h 4432384"/>
                  <a:gd name="connsiteX4" fmla="*/ 0 w 3493008"/>
                  <a:gd name="connsiteY4" fmla="*/ 4432384 h 4432384"/>
                  <a:gd name="connsiteX5" fmla="*/ 0 w 3493008"/>
                  <a:gd name="connsiteY5" fmla="*/ 685800 h 4432384"/>
                  <a:gd name="connsiteX0" fmla="*/ 0 w 3493008"/>
                  <a:gd name="connsiteY0" fmla="*/ 685800 h 4432384"/>
                  <a:gd name="connsiteX1" fmla="*/ 758952 w 3493008"/>
                  <a:gd name="connsiteY1" fmla="*/ 0 h 4432384"/>
                  <a:gd name="connsiteX2" fmla="*/ 3465576 w 3493008"/>
                  <a:gd name="connsiteY2" fmla="*/ 396349 h 4432384"/>
                  <a:gd name="connsiteX3" fmla="*/ 3493008 w 3493008"/>
                  <a:gd name="connsiteY3" fmla="*/ 3920320 h 4432384"/>
                  <a:gd name="connsiteX4" fmla="*/ 2130552 w 3493008"/>
                  <a:gd name="connsiteY4" fmla="*/ 4108813 h 4432384"/>
                  <a:gd name="connsiteX5" fmla="*/ 0 w 3493008"/>
                  <a:gd name="connsiteY5" fmla="*/ 4432384 h 4432384"/>
                  <a:gd name="connsiteX6" fmla="*/ 0 w 3493008"/>
                  <a:gd name="connsiteY6" fmla="*/ 685800 h 4432384"/>
                  <a:gd name="connsiteX0" fmla="*/ 0 w 3493008"/>
                  <a:gd name="connsiteY0" fmla="*/ 685800 h 4639165"/>
                  <a:gd name="connsiteX1" fmla="*/ 758952 w 3493008"/>
                  <a:gd name="connsiteY1" fmla="*/ 0 h 4639165"/>
                  <a:gd name="connsiteX2" fmla="*/ 3465576 w 3493008"/>
                  <a:gd name="connsiteY2" fmla="*/ 396349 h 4639165"/>
                  <a:gd name="connsiteX3" fmla="*/ 3493008 w 3493008"/>
                  <a:gd name="connsiteY3" fmla="*/ 3920320 h 4639165"/>
                  <a:gd name="connsiteX4" fmla="*/ 2779776 w 3493008"/>
                  <a:gd name="connsiteY4" fmla="*/ 4639165 h 4639165"/>
                  <a:gd name="connsiteX5" fmla="*/ 0 w 3493008"/>
                  <a:gd name="connsiteY5" fmla="*/ 4432384 h 4639165"/>
                  <a:gd name="connsiteX6" fmla="*/ 0 w 3493008"/>
                  <a:gd name="connsiteY6" fmla="*/ 685800 h 4639165"/>
                  <a:gd name="connsiteX0" fmla="*/ 0 w 3493008"/>
                  <a:gd name="connsiteY0" fmla="*/ 685800 h 4639165"/>
                  <a:gd name="connsiteX1" fmla="*/ 758952 w 3493008"/>
                  <a:gd name="connsiteY1" fmla="*/ 0 h 4639165"/>
                  <a:gd name="connsiteX2" fmla="*/ 3465576 w 3493008"/>
                  <a:gd name="connsiteY2" fmla="*/ 396349 h 4639165"/>
                  <a:gd name="connsiteX3" fmla="*/ 3493008 w 3493008"/>
                  <a:gd name="connsiteY3" fmla="*/ 3920320 h 4639165"/>
                  <a:gd name="connsiteX4" fmla="*/ 2779776 w 3493008"/>
                  <a:gd name="connsiteY4" fmla="*/ 4639165 h 4639165"/>
                  <a:gd name="connsiteX5" fmla="*/ 100584 w 3493008"/>
                  <a:gd name="connsiteY5" fmla="*/ 4139776 h 4639165"/>
                  <a:gd name="connsiteX6" fmla="*/ 0 w 3493008"/>
                  <a:gd name="connsiteY6" fmla="*/ 685800 h 4639165"/>
                  <a:gd name="connsiteX0" fmla="*/ 0 w 3493008"/>
                  <a:gd name="connsiteY0" fmla="*/ 685800 h 4639165"/>
                  <a:gd name="connsiteX1" fmla="*/ 758952 w 3493008"/>
                  <a:gd name="connsiteY1" fmla="*/ 0 h 4639165"/>
                  <a:gd name="connsiteX2" fmla="*/ 3465576 w 3493008"/>
                  <a:gd name="connsiteY2" fmla="*/ 396349 h 4639165"/>
                  <a:gd name="connsiteX3" fmla="*/ 3493008 w 3493008"/>
                  <a:gd name="connsiteY3" fmla="*/ 3920320 h 4639165"/>
                  <a:gd name="connsiteX4" fmla="*/ 2779776 w 3493008"/>
                  <a:gd name="connsiteY4" fmla="*/ 4639165 h 4639165"/>
                  <a:gd name="connsiteX5" fmla="*/ 9144 w 3493008"/>
                  <a:gd name="connsiteY5" fmla="*/ 4276936 h 4639165"/>
                  <a:gd name="connsiteX6" fmla="*/ 0 w 3493008"/>
                  <a:gd name="connsiteY6" fmla="*/ 685800 h 4639165"/>
                  <a:gd name="connsiteX0" fmla="*/ 0 w 3520440"/>
                  <a:gd name="connsiteY0" fmla="*/ 685800 h 4639165"/>
                  <a:gd name="connsiteX1" fmla="*/ 758952 w 3520440"/>
                  <a:gd name="connsiteY1" fmla="*/ 0 h 4639165"/>
                  <a:gd name="connsiteX2" fmla="*/ 3520440 w 3520440"/>
                  <a:gd name="connsiteY2" fmla="*/ 414637 h 4639165"/>
                  <a:gd name="connsiteX3" fmla="*/ 3493008 w 3520440"/>
                  <a:gd name="connsiteY3" fmla="*/ 3920320 h 4639165"/>
                  <a:gd name="connsiteX4" fmla="*/ 2779776 w 3520440"/>
                  <a:gd name="connsiteY4" fmla="*/ 4639165 h 4639165"/>
                  <a:gd name="connsiteX5" fmla="*/ 9144 w 3520440"/>
                  <a:gd name="connsiteY5" fmla="*/ 4276936 h 4639165"/>
                  <a:gd name="connsiteX6" fmla="*/ 0 w 3520440"/>
                  <a:gd name="connsiteY6" fmla="*/ 685800 h 4639165"/>
                  <a:gd name="connsiteX0" fmla="*/ 0 w 3529584"/>
                  <a:gd name="connsiteY0" fmla="*/ 685800 h 4639165"/>
                  <a:gd name="connsiteX1" fmla="*/ 758952 w 3529584"/>
                  <a:gd name="connsiteY1" fmla="*/ 0 h 4639165"/>
                  <a:gd name="connsiteX2" fmla="*/ 3520440 w 3529584"/>
                  <a:gd name="connsiteY2" fmla="*/ 414637 h 4639165"/>
                  <a:gd name="connsiteX3" fmla="*/ 3529584 w 3529584"/>
                  <a:gd name="connsiteY3" fmla="*/ 3883744 h 4639165"/>
                  <a:gd name="connsiteX4" fmla="*/ 2779776 w 3529584"/>
                  <a:gd name="connsiteY4" fmla="*/ 4639165 h 4639165"/>
                  <a:gd name="connsiteX5" fmla="*/ 9144 w 3529584"/>
                  <a:gd name="connsiteY5" fmla="*/ 4276936 h 4639165"/>
                  <a:gd name="connsiteX6" fmla="*/ 0 w 3529584"/>
                  <a:gd name="connsiteY6" fmla="*/ 685800 h 4639165"/>
                  <a:gd name="connsiteX0" fmla="*/ 0 w 3529584"/>
                  <a:gd name="connsiteY0" fmla="*/ 685800 h 4666365"/>
                  <a:gd name="connsiteX1" fmla="*/ 758952 w 3529584"/>
                  <a:gd name="connsiteY1" fmla="*/ 0 h 4666365"/>
                  <a:gd name="connsiteX2" fmla="*/ 3520440 w 3529584"/>
                  <a:gd name="connsiteY2" fmla="*/ 414637 h 4666365"/>
                  <a:gd name="connsiteX3" fmla="*/ 3529584 w 3529584"/>
                  <a:gd name="connsiteY3" fmla="*/ 3883744 h 4666365"/>
                  <a:gd name="connsiteX4" fmla="*/ 2779776 w 3529584"/>
                  <a:gd name="connsiteY4" fmla="*/ 4666365 h 4666365"/>
                  <a:gd name="connsiteX5" fmla="*/ 9144 w 3529584"/>
                  <a:gd name="connsiteY5" fmla="*/ 4276936 h 4666365"/>
                  <a:gd name="connsiteX6" fmla="*/ 0 w 3529584"/>
                  <a:gd name="connsiteY6" fmla="*/ 685800 h 4666365"/>
                  <a:gd name="connsiteX0" fmla="*/ 0 w 3538728"/>
                  <a:gd name="connsiteY0" fmla="*/ 685800 h 4666365"/>
                  <a:gd name="connsiteX1" fmla="*/ 758952 w 3538728"/>
                  <a:gd name="connsiteY1" fmla="*/ 0 h 4666365"/>
                  <a:gd name="connsiteX2" fmla="*/ 3520440 w 3538728"/>
                  <a:gd name="connsiteY2" fmla="*/ 414637 h 4666365"/>
                  <a:gd name="connsiteX3" fmla="*/ 3538728 w 3538728"/>
                  <a:gd name="connsiteY3" fmla="*/ 3920011 h 4666365"/>
                  <a:gd name="connsiteX4" fmla="*/ 2779776 w 3538728"/>
                  <a:gd name="connsiteY4" fmla="*/ 4666365 h 4666365"/>
                  <a:gd name="connsiteX5" fmla="*/ 9144 w 3538728"/>
                  <a:gd name="connsiteY5" fmla="*/ 4276936 h 4666365"/>
                  <a:gd name="connsiteX6" fmla="*/ 0 w 3538728"/>
                  <a:gd name="connsiteY6" fmla="*/ 685800 h 4666365"/>
                  <a:gd name="connsiteX0" fmla="*/ 0 w 3538728"/>
                  <a:gd name="connsiteY0" fmla="*/ 685800 h 4666365"/>
                  <a:gd name="connsiteX1" fmla="*/ 758952 w 3538728"/>
                  <a:gd name="connsiteY1" fmla="*/ 0 h 4666365"/>
                  <a:gd name="connsiteX2" fmla="*/ 3520440 w 3538728"/>
                  <a:gd name="connsiteY2" fmla="*/ 414637 h 4666365"/>
                  <a:gd name="connsiteX3" fmla="*/ 3538728 w 3538728"/>
                  <a:gd name="connsiteY3" fmla="*/ 3920011 h 4666365"/>
                  <a:gd name="connsiteX4" fmla="*/ 2779776 w 3538728"/>
                  <a:gd name="connsiteY4" fmla="*/ 4666365 h 4666365"/>
                  <a:gd name="connsiteX5" fmla="*/ 9144 w 3538728"/>
                  <a:gd name="connsiteY5" fmla="*/ 4254899 h 4666365"/>
                  <a:gd name="connsiteX6" fmla="*/ 0 w 3538728"/>
                  <a:gd name="connsiteY6" fmla="*/ 685800 h 466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38728" h="4666365">
                    <a:moveTo>
                      <a:pt x="0" y="685800"/>
                    </a:moveTo>
                    <a:lnTo>
                      <a:pt x="758952" y="0"/>
                    </a:lnTo>
                    <a:lnTo>
                      <a:pt x="3520440" y="414637"/>
                    </a:lnTo>
                    <a:lnTo>
                      <a:pt x="3538728" y="3920011"/>
                    </a:lnTo>
                    <a:lnTo>
                      <a:pt x="2779776" y="4666365"/>
                    </a:lnTo>
                    <a:lnTo>
                      <a:pt x="9144" y="4254899"/>
                    </a:lnTo>
                    <a:lnTo>
                      <a:pt x="0" y="685800"/>
                    </a:lnTo>
                    <a:close/>
                  </a:path>
                </a:pathLst>
              </a:custGeom>
              <a:solidFill>
                <a:srgbClr val="EAC400">
                  <a:alpha val="94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63" name="Group 62"/>
              <p:cNvGrpSpPr/>
              <p:nvPr/>
            </p:nvGrpSpPr>
            <p:grpSpPr>
              <a:xfrm>
                <a:off x="4785430" y="1545746"/>
                <a:ext cx="3543482" cy="4574511"/>
                <a:chOff x="4785430" y="1545746"/>
                <a:chExt cx="3543482" cy="4574511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>
                  <a:off x="4785430" y="2127404"/>
                  <a:ext cx="2761488" cy="41816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4790600" y="3013717"/>
                  <a:ext cx="2761488" cy="41816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4791993" y="3900030"/>
                  <a:ext cx="2761488" cy="41816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4805884" y="4786342"/>
                  <a:ext cx="2761488" cy="41816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>
                  <a:endCxn id="43" idx="4"/>
                </p:cNvCxnSpPr>
                <p:nvPr/>
              </p:nvCxnSpPr>
              <p:spPr>
                <a:xfrm>
                  <a:off x="7546918" y="2529343"/>
                  <a:ext cx="24314" cy="359091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flipV="1">
                  <a:off x="7536405" y="1828821"/>
                  <a:ext cx="766347" cy="71505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flipV="1">
                  <a:off x="7549627" y="2723620"/>
                  <a:ext cx="766347" cy="71505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flipV="1">
                  <a:off x="7562565" y="3600800"/>
                  <a:ext cx="766347" cy="71505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flipV="1">
                  <a:off x="7549627" y="4488989"/>
                  <a:ext cx="766347" cy="71505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5700465" y="2262200"/>
                  <a:ext cx="24314" cy="359091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6635308" y="2415802"/>
                  <a:ext cx="24314" cy="359091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>
                  <a:off x="7965358" y="2129769"/>
                  <a:ext cx="24314" cy="359091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flipV="1">
                  <a:off x="6621085" y="1692975"/>
                  <a:ext cx="766347" cy="71505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flipV="1">
                  <a:off x="5689000" y="1545746"/>
                  <a:ext cx="766347" cy="71505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5216027" y="1727303"/>
                  <a:ext cx="2761488" cy="41816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125" r="40281" b="26941"/>
              <a:stretch/>
            </p:blipFill>
            <p:spPr>
              <a:xfrm rot="17376686">
                <a:off x="5382992" y="5151275"/>
                <a:ext cx="263349" cy="2453673"/>
              </a:xfrm>
              <a:prstGeom prst="rect">
                <a:avLst/>
              </a:prstGeom>
            </p:spPr>
          </p:pic>
        </p:grpSp>
        <p:sp>
          <p:nvSpPr>
            <p:cNvPr id="41" name="Rectangle 40"/>
            <p:cNvSpPr/>
            <p:nvPr/>
          </p:nvSpPr>
          <p:spPr>
            <a:xfrm>
              <a:off x="807398" y="2557117"/>
              <a:ext cx="304363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Another way to look at this would be to multiply the length × breadth × height. 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63077" y="4773438"/>
              <a:ext cx="371216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If each cube was 1cm³, the volume of this shape would be 24cm³.</a:t>
              </a:r>
            </a:p>
          </p:txBody>
        </p:sp>
      </p:grp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5" t="17219" b="-5141"/>
          <a:stretch/>
        </p:blipFill>
        <p:spPr>
          <a:xfrm>
            <a:off x="8572920" y="1181101"/>
            <a:ext cx="571080" cy="6029324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100"/>
          <a:stretch/>
        </p:blipFill>
        <p:spPr>
          <a:xfrm>
            <a:off x="0" y="0"/>
            <a:ext cx="630936" cy="6858000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-76554" y="1438448"/>
            <a:ext cx="3885449" cy="970222"/>
            <a:chOff x="-117819" y="4969563"/>
            <a:chExt cx="5161912" cy="970222"/>
          </a:xfrm>
        </p:grpSpPr>
        <p:sp>
          <p:nvSpPr>
            <p:cNvPr id="71" name="Pentagon 70"/>
            <p:cNvSpPr/>
            <p:nvPr/>
          </p:nvSpPr>
          <p:spPr>
            <a:xfrm>
              <a:off x="-117819" y="4969563"/>
              <a:ext cx="5161912" cy="970222"/>
            </a:xfrm>
            <a:prstGeom prst="homePlate">
              <a:avLst>
                <a:gd name="adj" fmla="val 16509"/>
              </a:avLst>
            </a:prstGeom>
            <a:solidFill>
              <a:srgbClr val="EAC400"/>
            </a:solidFill>
            <a:ln>
              <a:noFill/>
            </a:ln>
            <a:effectLst>
              <a:outerShdw blurRad="12700" dist="50800" dir="4680000" algn="ctr" rotWithShape="0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564120" y="4993009"/>
              <a:ext cx="437027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To calculate the volume of a cube or cuboid, you could count the cubes in each layer.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5520921" y="1512778"/>
            <a:ext cx="3791824" cy="1538872"/>
            <a:chOff x="25861" y="4969563"/>
            <a:chExt cx="5037529" cy="1538872"/>
          </a:xfrm>
        </p:grpSpPr>
        <p:sp>
          <p:nvSpPr>
            <p:cNvPr id="83" name="Pentagon 82"/>
            <p:cNvSpPr/>
            <p:nvPr/>
          </p:nvSpPr>
          <p:spPr>
            <a:xfrm rot="10800000">
              <a:off x="25861" y="4969563"/>
              <a:ext cx="5037529" cy="1538872"/>
            </a:xfrm>
            <a:prstGeom prst="homePlate">
              <a:avLst>
                <a:gd name="adj" fmla="val 16509"/>
              </a:avLst>
            </a:prstGeom>
            <a:solidFill>
              <a:srgbClr val="EAC400"/>
            </a:solidFill>
            <a:ln>
              <a:noFill/>
            </a:ln>
            <a:effectLst>
              <a:outerShdw blurRad="12700" dist="50800" dir="4680000" algn="ctr" rotWithShape="0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564120" y="5005709"/>
              <a:ext cx="3581610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How could you write an algebraic statement to show how to calculate the volume of a cube or a cuboid?</a:t>
              </a:r>
            </a:p>
          </p:txBody>
        </p:sp>
      </p:grpSp>
      <p:sp>
        <p:nvSpPr>
          <p:cNvPr id="85" name="Arc 4"/>
          <p:cNvSpPr/>
          <p:nvPr/>
        </p:nvSpPr>
        <p:spPr>
          <a:xfrm rot="2373149" flipH="1">
            <a:off x="4506800" y="1635750"/>
            <a:ext cx="633352" cy="549666"/>
          </a:xfrm>
          <a:custGeom>
            <a:avLst/>
            <a:gdLst>
              <a:gd name="connsiteX0" fmla="*/ 700214 w 1400428"/>
              <a:gd name="connsiteY0" fmla="*/ 0 h 1400428"/>
              <a:gd name="connsiteX1" fmla="*/ 1400428 w 1400428"/>
              <a:gd name="connsiteY1" fmla="*/ 700214 h 1400428"/>
              <a:gd name="connsiteX2" fmla="*/ 700214 w 1400428"/>
              <a:gd name="connsiteY2" fmla="*/ 700214 h 1400428"/>
              <a:gd name="connsiteX3" fmla="*/ 700214 w 1400428"/>
              <a:gd name="connsiteY3" fmla="*/ 0 h 1400428"/>
              <a:gd name="connsiteX0" fmla="*/ 700214 w 1400428"/>
              <a:gd name="connsiteY0" fmla="*/ 0 h 1400428"/>
              <a:gd name="connsiteX1" fmla="*/ 1400428 w 1400428"/>
              <a:gd name="connsiteY1" fmla="*/ 700214 h 1400428"/>
              <a:gd name="connsiteX0" fmla="*/ 0 w 808244"/>
              <a:gd name="connsiteY0" fmla="*/ 0 h 700214"/>
              <a:gd name="connsiteX1" fmla="*/ 700214 w 808244"/>
              <a:gd name="connsiteY1" fmla="*/ 700214 h 700214"/>
              <a:gd name="connsiteX2" fmla="*/ 0 w 808244"/>
              <a:gd name="connsiteY2" fmla="*/ 700214 h 700214"/>
              <a:gd name="connsiteX3" fmla="*/ 0 w 808244"/>
              <a:gd name="connsiteY3" fmla="*/ 0 h 700214"/>
              <a:gd name="connsiteX0" fmla="*/ 0 w 808244"/>
              <a:gd name="connsiteY0" fmla="*/ 0 h 700214"/>
              <a:gd name="connsiteX1" fmla="*/ 808244 w 808244"/>
              <a:gd name="connsiteY1" fmla="*/ 555471 h 700214"/>
              <a:gd name="connsiteX0" fmla="*/ 0 w 808244"/>
              <a:gd name="connsiteY0" fmla="*/ 0 h 700214"/>
              <a:gd name="connsiteX1" fmla="*/ 700214 w 808244"/>
              <a:gd name="connsiteY1" fmla="*/ 700214 h 700214"/>
              <a:gd name="connsiteX2" fmla="*/ 0 w 808244"/>
              <a:gd name="connsiteY2" fmla="*/ 700214 h 700214"/>
              <a:gd name="connsiteX3" fmla="*/ 0 w 808244"/>
              <a:gd name="connsiteY3" fmla="*/ 0 h 700214"/>
              <a:gd name="connsiteX0" fmla="*/ 0 w 808244"/>
              <a:gd name="connsiteY0" fmla="*/ 0 h 700214"/>
              <a:gd name="connsiteX1" fmla="*/ 808244 w 808244"/>
              <a:gd name="connsiteY1" fmla="*/ 555471 h 700214"/>
              <a:gd name="connsiteX0" fmla="*/ 0 w 808244"/>
              <a:gd name="connsiteY0" fmla="*/ 0 h 700214"/>
              <a:gd name="connsiteX1" fmla="*/ 700214 w 808244"/>
              <a:gd name="connsiteY1" fmla="*/ 700214 h 700214"/>
              <a:gd name="connsiteX2" fmla="*/ 0 w 808244"/>
              <a:gd name="connsiteY2" fmla="*/ 700214 h 700214"/>
              <a:gd name="connsiteX3" fmla="*/ 0 w 808244"/>
              <a:gd name="connsiteY3" fmla="*/ 0 h 700214"/>
              <a:gd name="connsiteX0" fmla="*/ 0 w 808244"/>
              <a:gd name="connsiteY0" fmla="*/ 0 h 700214"/>
              <a:gd name="connsiteX1" fmla="*/ 808244 w 808244"/>
              <a:gd name="connsiteY1" fmla="*/ 555471 h 700214"/>
              <a:gd name="connsiteX0" fmla="*/ 0 w 806821"/>
              <a:gd name="connsiteY0" fmla="*/ 0 h 700214"/>
              <a:gd name="connsiteX1" fmla="*/ 700214 w 806821"/>
              <a:gd name="connsiteY1" fmla="*/ 700214 h 700214"/>
              <a:gd name="connsiteX2" fmla="*/ 0 w 806821"/>
              <a:gd name="connsiteY2" fmla="*/ 700214 h 700214"/>
              <a:gd name="connsiteX3" fmla="*/ 0 w 806821"/>
              <a:gd name="connsiteY3" fmla="*/ 0 h 700214"/>
              <a:gd name="connsiteX0" fmla="*/ 0 w 806821"/>
              <a:gd name="connsiteY0" fmla="*/ 0 h 700214"/>
              <a:gd name="connsiteX1" fmla="*/ 806821 w 806821"/>
              <a:gd name="connsiteY1" fmla="*/ 558309 h 700214"/>
              <a:gd name="connsiteX0" fmla="*/ 0 w 806821"/>
              <a:gd name="connsiteY0" fmla="*/ 0 h 700214"/>
              <a:gd name="connsiteX1" fmla="*/ 700214 w 806821"/>
              <a:gd name="connsiteY1" fmla="*/ 700214 h 700214"/>
              <a:gd name="connsiteX2" fmla="*/ 0 w 806821"/>
              <a:gd name="connsiteY2" fmla="*/ 700214 h 700214"/>
              <a:gd name="connsiteX3" fmla="*/ 0 w 806821"/>
              <a:gd name="connsiteY3" fmla="*/ 0 h 700214"/>
              <a:gd name="connsiteX0" fmla="*/ 0 w 806821"/>
              <a:gd name="connsiteY0" fmla="*/ 0 h 700214"/>
              <a:gd name="connsiteX1" fmla="*/ 806821 w 806821"/>
              <a:gd name="connsiteY1" fmla="*/ 558309 h 700214"/>
              <a:gd name="connsiteX0" fmla="*/ 0 w 806821"/>
              <a:gd name="connsiteY0" fmla="*/ 0 h 700214"/>
              <a:gd name="connsiteX1" fmla="*/ 700214 w 806821"/>
              <a:gd name="connsiteY1" fmla="*/ 700214 h 700214"/>
              <a:gd name="connsiteX2" fmla="*/ 0 w 806821"/>
              <a:gd name="connsiteY2" fmla="*/ 700214 h 700214"/>
              <a:gd name="connsiteX3" fmla="*/ 0 w 806821"/>
              <a:gd name="connsiteY3" fmla="*/ 0 h 700214"/>
              <a:gd name="connsiteX0" fmla="*/ 0 w 806821"/>
              <a:gd name="connsiteY0" fmla="*/ 0 h 700214"/>
              <a:gd name="connsiteX1" fmla="*/ 806821 w 806821"/>
              <a:gd name="connsiteY1" fmla="*/ 558309 h 700214"/>
              <a:gd name="connsiteX0" fmla="*/ 0 w 806821"/>
              <a:gd name="connsiteY0" fmla="*/ 0 h 700214"/>
              <a:gd name="connsiteX1" fmla="*/ 700214 w 806821"/>
              <a:gd name="connsiteY1" fmla="*/ 700214 h 700214"/>
              <a:gd name="connsiteX2" fmla="*/ 0 w 806821"/>
              <a:gd name="connsiteY2" fmla="*/ 700214 h 700214"/>
              <a:gd name="connsiteX3" fmla="*/ 0 w 806821"/>
              <a:gd name="connsiteY3" fmla="*/ 0 h 700214"/>
              <a:gd name="connsiteX0" fmla="*/ 0 w 806821"/>
              <a:gd name="connsiteY0" fmla="*/ 0 h 700214"/>
              <a:gd name="connsiteX1" fmla="*/ 806821 w 806821"/>
              <a:gd name="connsiteY1" fmla="*/ 558309 h 700214"/>
              <a:gd name="connsiteX0" fmla="*/ 0 w 806821"/>
              <a:gd name="connsiteY0" fmla="*/ 0 h 700214"/>
              <a:gd name="connsiteX1" fmla="*/ 700214 w 806821"/>
              <a:gd name="connsiteY1" fmla="*/ 700214 h 700214"/>
              <a:gd name="connsiteX2" fmla="*/ 0 w 806821"/>
              <a:gd name="connsiteY2" fmla="*/ 700214 h 700214"/>
              <a:gd name="connsiteX3" fmla="*/ 0 w 806821"/>
              <a:gd name="connsiteY3" fmla="*/ 0 h 700214"/>
              <a:gd name="connsiteX0" fmla="*/ 0 w 806821"/>
              <a:gd name="connsiteY0" fmla="*/ 0 h 700214"/>
              <a:gd name="connsiteX1" fmla="*/ 806821 w 806821"/>
              <a:gd name="connsiteY1" fmla="*/ 558309 h 70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06821" h="700214" stroke="0" extrusionOk="0">
                <a:moveTo>
                  <a:pt x="0" y="0"/>
                </a:moveTo>
                <a:cubicBezTo>
                  <a:pt x="516031" y="109619"/>
                  <a:pt x="700214" y="313496"/>
                  <a:pt x="700214" y="700214"/>
                </a:cubicBezTo>
                <a:lnTo>
                  <a:pt x="0" y="700214"/>
                </a:lnTo>
                <a:lnTo>
                  <a:pt x="0" y="0"/>
                </a:lnTo>
                <a:close/>
              </a:path>
              <a:path w="806821" h="700214" fill="none">
                <a:moveTo>
                  <a:pt x="0" y="0"/>
                </a:moveTo>
                <a:cubicBezTo>
                  <a:pt x="386718" y="0"/>
                  <a:pt x="772594" y="302575"/>
                  <a:pt x="806821" y="558309"/>
                </a:cubicBezTo>
              </a:path>
            </a:pathLst>
          </a:custGeom>
          <a:ln w="76200" cap="rnd">
            <a:solidFill>
              <a:srgbClr val="E9506C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 85"/>
          <p:cNvSpPr/>
          <p:nvPr/>
        </p:nvSpPr>
        <p:spPr>
          <a:xfrm>
            <a:off x="4979018" y="1489486"/>
            <a:ext cx="2894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In this cuboid:</a:t>
            </a:r>
          </a:p>
          <a:p>
            <a:pPr algn="ctr"/>
            <a:r>
              <a:rPr lang="en-GB" dirty="0"/>
              <a:t>l = 3</a:t>
            </a:r>
          </a:p>
          <a:p>
            <a:pPr algn="ctr"/>
            <a:r>
              <a:rPr lang="en-GB" dirty="0"/>
              <a:t>b = 2</a:t>
            </a:r>
          </a:p>
          <a:p>
            <a:pPr algn="ctr"/>
            <a:r>
              <a:rPr lang="en-GB" dirty="0"/>
              <a:t>h = 4</a:t>
            </a:r>
          </a:p>
        </p:txBody>
      </p:sp>
      <p:grpSp>
        <p:nvGrpSpPr>
          <p:cNvPr id="89" name="Group 88"/>
          <p:cNvGrpSpPr/>
          <p:nvPr/>
        </p:nvGrpSpPr>
        <p:grpSpPr>
          <a:xfrm>
            <a:off x="4437037" y="6365707"/>
            <a:ext cx="3825789" cy="3643312"/>
            <a:chOff x="4437037" y="4286707"/>
            <a:chExt cx="3825789" cy="3643312"/>
          </a:xfrm>
        </p:grpSpPr>
        <p:pic>
          <p:nvPicPr>
            <p:cNvPr id="87" name="Picture 4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-2" r="-639" b="31831"/>
            <a:stretch>
              <a:fillRect/>
            </a:stretch>
          </p:blipFill>
          <p:spPr bwMode="auto">
            <a:xfrm flipH="1">
              <a:off x="4437037" y="4286707"/>
              <a:ext cx="3825789" cy="3643312"/>
            </a:xfrm>
            <a:prstGeom prst="rect">
              <a:avLst/>
            </a:prstGeom>
            <a:noFill/>
            <a:ln>
              <a:noFill/>
            </a:ln>
            <a:effectLst>
              <a:outerShdw blurRad="25400" dist="50800" dir="19440000" algn="ctr" rotWithShape="0">
                <a:srgbClr val="000000">
                  <a:alpha val="2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" name="Rectangle 87"/>
            <p:cNvSpPr/>
            <p:nvPr/>
          </p:nvSpPr>
          <p:spPr>
            <a:xfrm>
              <a:off x="4500538" y="4850602"/>
              <a:ext cx="3738714" cy="17235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volume = length × breadth × height </a:t>
              </a:r>
            </a:p>
            <a:p>
              <a:pPr algn="ctr"/>
              <a:r>
                <a:rPr lang="en-GB" dirty="0"/>
                <a:t>We do not use the multiplication symbol, so the formula would be written as:</a:t>
              </a:r>
            </a:p>
            <a:p>
              <a:pPr algn="ctr"/>
              <a:r>
                <a:rPr lang="en-GB" sz="1600" b="1" dirty="0"/>
                <a:t>v = </a:t>
              </a:r>
              <a:r>
                <a:rPr lang="en-GB" sz="1600" b="1" dirty="0" err="1"/>
                <a:t>lbh</a:t>
              </a:r>
              <a:endParaRPr lang="en-GB" sz="1600" b="1" dirty="0"/>
            </a:p>
          </p:txBody>
        </p:sp>
      </p:grpSp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79"/>
          <a:stretch/>
        </p:blipFill>
        <p:spPr>
          <a:xfrm>
            <a:off x="0" y="6163934"/>
            <a:ext cx="9144000" cy="694065"/>
          </a:xfrm>
          <a:prstGeom prst="rect">
            <a:avLst/>
          </a:prstGeom>
        </p:spPr>
      </p:pic>
      <p:sp>
        <p:nvSpPr>
          <p:cNvPr id="90" name="Rectangle 89"/>
          <p:cNvSpPr/>
          <p:nvPr/>
        </p:nvSpPr>
        <p:spPr>
          <a:xfrm>
            <a:off x="5126328" y="2826577"/>
            <a:ext cx="26226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err="1"/>
              <a:t>lbh</a:t>
            </a:r>
            <a:endParaRPr lang="en-GB" dirty="0"/>
          </a:p>
          <a:p>
            <a:pPr algn="ctr"/>
            <a:r>
              <a:rPr lang="en-GB" dirty="0"/>
              <a:t>3 × 2 × 4 = </a:t>
            </a:r>
            <a:r>
              <a:rPr lang="en-GB" b="1" dirty="0"/>
              <a:t>24 cubes</a:t>
            </a:r>
            <a:br>
              <a:rPr lang="en-GB" b="1" dirty="0"/>
            </a:br>
            <a:r>
              <a:rPr lang="en-GB" dirty="0"/>
              <a:t>volume = </a:t>
            </a:r>
            <a:r>
              <a:rPr lang="en-GB" b="1" dirty="0"/>
              <a:t>24cm³</a:t>
            </a:r>
          </a:p>
        </p:txBody>
      </p:sp>
      <p:sp>
        <p:nvSpPr>
          <p:cNvPr id="91" name="Rectangle 90"/>
          <p:cNvSpPr/>
          <p:nvPr/>
        </p:nvSpPr>
        <p:spPr>
          <a:xfrm>
            <a:off x="503238" y="697112"/>
            <a:ext cx="767641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3600" b="1" dirty="0"/>
              <a:t>Volume of Cubes and Cuboids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122635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07407E-6 L -0.45138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6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75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75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 L -4.44444E-6 -0.31597 " pathEditMode="relative" rAng="0" ptsTypes="AA">
                                      <p:cBhvr>
                                        <p:cTn id="22" dur="1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/>
      <p:bldP spid="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29" r="26459" b="360"/>
          <a:stretch/>
        </p:blipFill>
        <p:spPr>
          <a:xfrm>
            <a:off x="503238" y="1336222"/>
            <a:ext cx="8101012" cy="50090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" r="11748"/>
          <a:stretch/>
        </p:blipFill>
        <p:spPr>
          <a:xfrm>
            <a:off x="503238" y="1409669"/>
            <a:ext cx="8101012" cy="4228201"/>
          </a:xfrm>
          <a:prstGeom prst="rect">
            <a:avLst/>
          </a:prstGeom>
          <a:effectLst>
            <a:outerShdw blurRad="25400" dist="63500" dir="5400000" algn="ctr" rotWithShape="0">
              <a:srgbClr val="000000">
                <a:alpha val="17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503238" y="697112"/>
            <a:ext cx="770691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3600" b="1" dirty="0"/>
              <a:t>Volume of Cubes and Cuboids</a:t>
            </a:r>
            <a:endParaRPr lang="en-GB" sz="3600" b="1" dirty="0"/>
          </a:p>
        </p:txBody>
      </p:sp>
      <p:pic>
        <p:nvPicPr>
          <p:cNvPr id="5" name="Whole Clas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77" name="Group 76"/>
          <p:cNvGrpSpPr/>
          <p:nvPr/>
        </p:nvGrpSpPr>
        <p:grpSpPr>
          <a:xfrm rot="5400000">
            <a:off x="2386465" y="4158462"/>
            <a:ext cx="617220" cy="1387408"/>
            <a:chOff x="3850858" y="4152758"/>
            <a:chExt cx="819991" cy="1387408"/>
          </a:xfrm>
        </p:grpSpPr>
        <p:sp>
          <p:nvSpPr>
            <p:cNvPr id="78" name="Pentagon 77"/>
            <p:cNvSpPr/>
            <p:nvPr/>
          </p:nvSpPr>
          <p:spPr>
            <a:xfrm rot="16200000">
              <a:off x="3601266" y="4470583"/>
              <a:ext cx="1319175" cy="819991"/>
            </a:xfrm>
            <a:prstGeom prst="homePlate">
              <a:avLst>
                <a:gd name="adj" fmla="val 16509"/>
              </a:avLst>
            </a:prstGeom>
            <a:solidFill>
              <a:srgbClr val="E9506C"/>
            </a:solidFill>
            <a:ln>
              <a:noFill/>
            </a:ln>
            <a:effectLst>
              <a:outerShdw blurRad="12700" dist="50800" dir="468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9" name="Rectangle 78"/>
            <p:cNvSpPr/>
            <p:nvPr/>
          </p:nvSpPr>
          <p:spPr>
            <a:xfrm rot="16200000">
              <a:off x="3604704" y="4563571"/>
              <a:ext cx="1312292" cy="490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200m</a:t>
              </a:r>
              <a:r>
                <a:rPr lang="en-GB" b="1" baseline="300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 rot="5400000">
            <a:off x="5087661" y="3250494"/>
            <a:ext cx="617220" cy="1387408"/>
            <a:chOff x="3850858" y="4152758"/>
            <a:chExt cx="819991" cy="1387408"/>
          </a:xfrm>
        </p:grpSpPr>
        <p:sp>
          <p:nvSpPr>
            <p:cNvPr id="90" name="Pentagon 89"/>
            <p:cNvSpPr/>
            <p:nvPr/>
          </p:nvSpPr>
          <p:spPr>
            <a:xfrm rot="16200000">
              <a:off x="3601266" y="4470583"/>
              <a:ext cx="1319175" cy="819991"/>
            </a:xfrm>
            <a:prstGeom prst="homePlate">
              <a:avLst>
                <a:gd name="adj" fmla="val 16509"/>
              </a:avLst>
            </a:prstGeom>
            <a:solidFill>
              <a:srgbClr val="E9506C"/>
            </a:solidFill>
            <a:ln>
              <a:noFill/>
            </a:ln>
            <a:effectLst>
              <a:outerShdw blurRad="12700" dist="50800" dir="468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1" name="Rectangle 90"/>
            <p:cNvSpPr/>
            <p:nvPr/>
          </p:nvSpPr>
          <p:spPr>
            <a:xfrm rot="16200000">
              <a:off x="3604704" y="4563571"/>
              <a:ext cx="1312292" cy="490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120m</a:t>
              </a:r>
              <a:r>
                <a:rPr lang="en-GB" b="1" baseline="300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 rot="5400000">
            <a:off x="6062451" y="4681037"/>
            <a:ext cx="617220" cy="1419545"/>
            <a:chOff x="3850858" y="4220991"/>
            <a:chExt cx="819991" cy="1419545"/>
          </a:xfrm>
        </p:grpSpPr>
        <p:sp>
          <p:nvSpPr>
            <p:cNvPr id="93" name="Pentagon 92"/>
            <p:cNvSpPr/>
            <p:nvPr/>
          </p:nvSpPr>
          <p:spPr>
            <a:xfrm rot="5400000">
              <a:off x="3601266" y="4470583"/>
              <a:ext cx="1319175" cy="819991"/>
            </a:xfrm>
            <a:prstGeom prst="homePlate">
              <a:avLst>
                <a:gd name="adj" fmla="val 16509"/>
              </a:avLst>
            </a:prstGeom>
            <a:solidFill>
              <a:srgbClr val="E9506C"/>
            </a:solidFill>
            <a:ln>
              <a:noFill/>
            </a:ln>
            <a:effectLst>
              <a:outerShdw blurRad="12700" dist="50800" dir="468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4" name="Rectangle 93"/>
            <p:cNvSpPr/>
            <p:nvPr/>
          </p:nvSpPr>
          <p:spPr>
            <a:xfrm rot="16200000">
              <a:off x="3604704" y="4739057"/>
              <a:ext cx="1312292" cy="490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54cm</a:t>
              </a:r>
              <a:r>
                <a:rPr lang="en-GB" b="1" baseline="300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769143" y="6019801"/>
            <a:ext cx="1285875" cy="327819"/>
          </a:xfrm>
          <a:custGeom>
            <a:avLst/>
            <a:gdLst>
              <a:gd name="connsiteX0" fmla="*/ 0 w 1135857"/>
              <a:gd name="connsiteY0" fmla="*/ 0 h 325438"/>
              <a:gd name="connsiteX1" fmla="*/ 1135857 w 1135857"/>
              <a:gd name="connsiteY1" fmla="*/ 0 h 325438"/>
              <a:gd name="connsiteX2" fmla="*/ 1135857 w 1135857"/>
              <a:gd name="connsiteY2" fmla="*/ 325438 h 325438"/>
              <a:gd name="connsiteX3" fmla="*/ 0 w 1135857"/>
              <a:gd name="connsiteY3" fmla="*/ 325438 h 325438"/>
              <a:gd name="connsiteX4" fmla="*/ 0 w 1135857"/>
              <a:gd name="connsiteY4" fmla="*/ 0 h 325438"/>
              <a:gd name="connsiteX0" fmla="*/ 100012 w 1235869"/>
              <a:gd name="connsiteY0" fmla="*/ 0 h 327819"/>
              <a:gd name="connsiteX1" fmla="*/ 1235869 w 1235869"/>
              <a:gd name="connsiteY1" fmla="*/ 0 h 327819"/>
              <a:gd name="connsiteX2" fmla="*/ 1235869 w 1235869"/>
              <a:gd name="connsiteY2" fmla="*/ 325438 h 327819"/>
              <a:gd name="connsiteX3" fmla="*/ 0 w 1235869"/>
              <a:gd name="connsiteY3" fmla="*/ 327819 h 327819"/>
              <a:gd name="connsiteX4" fmla="*/ 100012 w 1235869"/>
              <a:gd name="connsiteY4" fmla="*/ 0 h 327819"/>
              <a:gd name="connsiteX0" fmla="*/ 100012 w 1235869"/>
              <a:gd name="connsiteY0" fmla="*/ 0 h 327819"/>
              <a:gd name="connsiteX1" fmla="*/ 1235869 w 1235869"/>
              <a:gd name="connsiteY1" fmla="*/ 0 h 327819"/>
              <a:gd name="connsiteX2" fmla="*/ 1162050 w 1235869"/>
              <a:gd name="connsiteY2" fmla="*/ 325438 h 327819"/>
              <a:gd name="connsiteX3" fmla="*/ 0 w 1235869"/>
              <a:gd name="connsiteY3" fmla="*/ 327819 h 327819"/>
              <a:gd name="connsiteX4" fmla="*/ 100012 w 1235869"/>
              <a:gd name="connsiteY4" fmla="*/ 0 h 327819"/>
              <a:gd name="connsiteX0" fmla="*/ 100012 w 1238250"/>
              <a:gd name="connsiteY0" fmla="*/ 0 h 327819"/>
              <a:gd name="connsiteX1" fmla="*/ 1238250 w 1238250"/>
              <a:gd name="connsiteY1" fmla="*/ 50006 h 327819"/>
              <a:gd name="connsiteX2" fmla="*/ 1162050 w 1238250"/>
              <a:gd name="connsiteY2" fmla="*/ 325438 h 327819"/>
              <a:gd name="connsiteX3" fmla="*/ 0 w 1238250"/>
              <a:gd name="connsiteY3" fmla="*/ 327819 h 327819"/>
              <a:gd name="connsiteX4" fmla="*/ 100012 w 1238250"/>
              <a:gd name="connsiteY4" fmla="*/ 0 h 327819"/>
              <a:gd name="connsiteX0" fmla="*/ 100012 w 1238250"/>
              <a:gd name="connsiteY0" fmla="*/ 0 h 327819"/>
              <a:gd name="connsiteX1" fmla="*/ 1238250 w 1238250"/>
              <a:gd name="connsiteY1" fmla="*/ 50006 h 327819"/>
              <a:gd name="connsiteX2" fmla="*/ 1100137 w 1238250"/>
              <a:gd name="connsiteY2" fmla="*/ 325438 h 327819"/>
              <a:gd name="connsiteX3" fmla="*/ 0 w 1238250"/>
              <a:gd name="connsiteY3" fmla="*/ 327819 h 327819"/>
              <a:gd name="connsiteX4" fmla="*/ 100012 w 1238250"/>
              <a:gd name="connsiteY4" fmla="*/ 0 h 327819"/>
              <a:gd name="connsiteX0" fmla="*/ 147637 w 1285875"/>
              <a:gd name="connsiteY0" fmla="*/ 0 h 327819"/>
              <a:gd name="connsiteX1" fmla="*/ 1285875 w 1285875"/>
              <a:gd name="connsiteY1" fmla="*/ 50006 h 327819"/>
              <a:gd name="connsiteX2" fmla="*/ 1147762 w 1285875"/>
              <a:gd name="connsiteY2" fmla="*/ 325438 h 327819"/>
              <a:gd name="connsiteX3" fmla="*/ 0 w 1285875"/>
              <a:gd name="connsiteY3" fmla="*/ 327819 h 327819"/>
              <a:gd name="connsiteX4" fmla="*/ 147637 w 1285875"/>
              <a:gd name="connsiteY4" fmla="*/ 0 h 327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875" h="327819">
                <a:moveTo>
                  <a:pt x="147637" y="0"/>
                </a:moveTo>
                <a:lnTo>
                  <a:pt x="1285875" y="50006"/>
                </a:lnTo>
                <a:lnTo>
                  <a:pt x="1147762" y="325438"/>
                </a:lnTo>
                <a:lnTo>
                  <a:pt x="0" y="327819"/>
                </a:lnTo>
                <a:lnTo>
                  <a:pt x="147637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9"/>
          <p:cNvSpPr/>
          <p:nvPr/>
        </p:nvSpPr>
        <p:spPr>
          <a:xfrm>
            <a:off x="3730625" y="6153151"/>
            <a:ext cx="1091406" cy="194469"/>
          </a:xfrm>
          <a:custGeom>
            <a:avLst/>
            <a:gdLst>
              <a:gd name="connsiteX0" fmla="*/ 0 w 1135857"/>
              <a:gd name="connsiteY0" fmla="*/ 0 h 325438"/>
              <a:gd name="connsiteX1" fmla="*/ 1135857 w 1135857"/>
              <a:gd name="connsiteY1" fmla="*/ 0 h 325438"/>
              <a:gd name="connsiteX2" fmla="*/ 1135857 w 1135857"/>
              <a:gd name="connsiteY2" fmla="*/ 325438 h 325438"/>
              <a:gd name="connsiteX3" fmla="*/ 0 w 1135857"/>
              <a:gd name="connsiteY3" fmla="*/ 325438 h 325438"/>
              <a:gd name="connsiteX4" fmla="*/ 0 w 1135857"/>
              <a:gd name="connsiteY4" fmla="*/ 0 h 325438"/>
              <a:gd name="connsiteX0" fmla="*/ 100012 w 1235869"/>
              <a:gd name="connsiteY0" fmla="*/ 0 h 327819"/>
              <a:gd name="connsiteX1" fmla="*/ 1235869 w 1235869"/>
              <a:gd name="connsiteY1" fmla="*/ 0 h 327819"/>
              <a:gd name="connsiteX2" fmla="*/ 1235869 w 1235869"/>
              <a:gd name="connsiteY2" fmla="*/ 325438 h 327819"/>
              <a:gd name="connsiteX3" fmla="*/ 0 w 1235869"/>
              <a:gd name="connsiteY3" fmla="*/ 327819 h 327819"/>
              <a:gd name="connsiteX4" fmla="*/ 100012 w 1235869"/>
              <a:gd name="connsiteY4" fmla="*/ 0 h 327819"/>
              <a:gd name="connsiteX0" fmla="*/ 100012 w 1235869"/>
              <a:gd name="connsiteY0" fmla="*/ 0 h 327819"/>
              <a:gd name="connsiteX1" fmla="*/ 1235869 w 1235869"/>
              <a:gd name="connsiteY1" fmla="*/ 0 h 327819"/>
              <a:gd name="connsiteX2" fmla="*/ 1162050 w 1235869"/>
              <a:gd name="connsiteY2" fmla="*/ 325438 h 327819"/>
              <a:gd name="connsiteX3" fmla="*/ 0 w 1235869"/>
              <a:gd name="connsiteY3" fmla="*/ 327819 h 327819"/>
              <a:gd name="connsiteX4" fmla="*/ 100012 w 1235869"/>
              <a:gd name="connsiteY4" fmla="*/ 0 h 327819"/>
              <a:gd name="connsiteX0" fmla="*/ 100012 w 1238250"/>
              <a:gd name="connsiteY0" fmla="*/ 0 h 327819"/>
              <a:gd name="connsiteX1" fmla="*/ 1238250 w 1238250"/>
              <a:gd name="connsiteY1" fmla="*/ 50006 h 327819"/>
              <a:gd name="connsiteX2" fmla="*/ 1162050 w 1238250"/>
              <a:gd name="connsiteY2" fmla="*/ 325438 h 327819"/>
              <a:gd name="connsiteX3" fmla="*/ 0 w 1238250"/>
              <a:gd name="connsiteY3" fmla="*/ 327819 h 327819"/>
              <a:gd name="connsiteX4" fmla="*/ 100012 w 1238250"/>
              <a:gd name="connsiteY4" fmla="*/ 0 h 327819"/>
              <a:gd name="connsiteX0" fmla="*/ 100012 w 1238250"/>
              <a:gd name="connsiteY0" fmla="*/ 0 h 327819"/>
              <a:gd name="connsiteX1" fmla="*/ 1238250 w 1238250"/>
              <a:gd name="connsiteY1" fmla="*/ 50006 h 327819"/>
              <a:gd name="connsiteX2" fmla="*/ 1100137 w 1238250"/>
              <a:gd name="connsiteY2" fmla="*/ 325438 h 327819"/>
              <a:gd name="connsiteX3" fmla="*/ 0 w 1238250"/>
              <a:gd name="connsiteY3" fmla="*/ 327819 h 327819"/>
              <a:gd name="connsiteX4" fmla="*/ 100012 w 1238250"/>
              <a:gd name="connsiteY4" fmla="*/ 0 h 327819"/>
              <a:gd name="connsiteX0" fmla="*/ 147637 w 1285875"/>
              <a:gd name="connsiteY0" fmla="*/ 0 h 327819"/>
              <a:gd name="connsiteX1" fmla="*/ 1285875 w 1285875"/>
              <a:gd name="connsiteY1" fmla="*/ 50006 h 327819"/>
              <a:gd name="connsiteX2" fmla="*/ 1147762 w 1285875"/>
              <a:gd name="connsiteY2" fmla="*/ 325438 h 327819"/>
              <a:gd name="connsiteX3" fmla="*/ 0 w 1285875"/>
              <a:gd name="connsiteY3" fmla="*/ 327819 h 327819"/>
              <a:gd name="connsiteX4" fmla="*/ 147637 w 1285875"/>
              <a:gd name="connsiteY4" fmla="*/ 0 h 327819"/>
              <a:gd name="connsiteX0" fmla="*/ 88864 w 1285875"/>
              <a:gd name="connsiteY0" fmla="*/ 83344 h 277813"/>
              <a:gd name="connsiteX1" fmla="*/ 1285875 w 1285875"/>
              <a:gd name="connsiteY1" fmla="*/ 0 h 277813"/>
              <a:gd name="connsiteX2" fmla="*/ 1147762 w 1285875"/>
              <a:gd name="connsiteY2" fmla="*/ 275432 h 277813"/>
              <a:gd name="connsiteX3" fmla="*/ 0 w 1285875"/>
              <a:gd name="connsiteY3" fmla="*/ 277813 h 277813"/>
              <a:gd name="connsiteX4" fmla="*/ 88864 w 1285875"/>
              <a:gd name="connsiteY4" fmla="*/ 83344 h 277813"/>
              <a:gd name="connsiteX0" fmla="*/ 88864 w 1224431"/>
              <a:gd name="connsiteY0" fmla="*/ 0 h 194469"/>
              <a:gd name="connsiteX1" fmla="*/ 1224431 w 1224431"/>
              <a:gd name="connsiteY1" fmla="*/ 66675 h 194469"/>
              <a:gd name="connsiteX2" fmla="*/ 1147762 w 1224431"/>
              <a:gd name="connsiteY2" fmla="*/ 192088 h 194469"/>
              <a:gd name="connsiteX3" fmla="*/ 0 w 1224431"/>
              <a:gd name="connsiteY3" fmla="*/ 194469 h 194469"/>
              <a:gd name="connsiteX4" fmla="*/ 88864 w 1224431"/>
              <a:gd name="connsiteY4" fmla="*/ 0 h 194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4431" h="194469">
                <a:moveTo>
                  <a:pt x="88864" y="0"/>
                </a:moveTo>
                <a:lnTo>
                  <a:pt x="1224431" y="66675"/>
                </a:lnTo>
                <a:lnTo>
                  <a:pt x="1147762" y="192088"/>
                </a:lnTo>
                <a:lnTo>
                  <a:pt x="0" y="194469"/>
                </a:lnTo>
                <a:lnTo>
                  <a:pt x="88864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9"/>
          <p:cNvSpPr/>
          <p:nvPr/>
        </p:nvSpPr>
        <p:spPr>
          <a:xfrm flipH="1">
            <a:off x="7118747" y="6146403"/>
            <a:ext cx="1091406" cy="194469"/>
          </a:xfrm>
          <a:custGeom>
            <a:avLst/>
            <a:gdLst>
              <a:gd name="connsiteX0" fmla="*/ 0 w 1135857"/>
              <a:gd name="connsiteY0" fmla="*/ 0 h 325438"/>
              <a:gd name="connsiteX1" fmla="*/ 1135857 w 1135857"/>
              <a:gd name="connsiteY1" fmla="*/ 0 h 325438"/>
              <a:gd name="connsiteX2" fmla="*/ 1135857 w 1135857"/>
              <a:gd name="connsiteY2" fmla="*/ 325438 h 325438"/>
              <a:gd name="connsiteX3" fmla="*/ 0 w 1135857"/>
              <a:gd name="connsiteY3" fmla="*/ 325438 h 325438"/>
              <a:gd name="connsiteX4" fmla="*/ 0 w 1135857"/>
              <a:gd name="connsiteY4" fmla="*/ 0 h 325438"/>
              <a:gd name="connsiteX0" fmla="*/ 100012 w 1235869"/>
              <a:gd name="connsiteY0" fmla="*/ 0 h 327819"/>
              <a:gd name="connsiteX1" fmla="*/ 1235869 w 1235869"/>
              <a:gd name="connsiteY1" fmla="*/ 0 h 327819"/>
              <a:gd name="connsiteX2" fmla="*/ 1235869 w 1235869"/>
              <a:gd name="connsiteY2" fmla="*/ 325438 h 327819"/>
              <a:gd name="connsiteX3" fmla="*/ 0 w 1235869"/>
              <a:gd name="connsiteY3" fmla="*/ 327819 h 327819"/>
              <a:gd name="connsiteX4" fmla="*/ 100012 w 1235869"/>
              <a:gd name="connsiteY4" fmla="*/ 0 h 327819"/>
              <a:gd name="connsiteX0" fmla="*/ 100012 w 1235869"/>
              <a:gd name="connsiteY0" fmla="*/ 0 h 327819"/>
              <a:gd name="connsiteX1" fmla="*/ 1235869 w 1235869"/>
              <a:gd name="connsiteY1" fmla="*/ 0 h 327819"/>
              <a:gd name="connsiteX2" fmla="*/ 1162050 w 1235869"/>
              <a:gd name="connsiteY2" fmla="*/ 325438 h 327819"/>
              <a:gd name="connsiteX3" fmla="*/ 0 w 1235869"/>
              <a:gd name="connsiteY3" fmla="*/ 327819 h 327819"/>
              <a:gd name="connsiteX4" fmla="*/ 100012 w 1235869"/>
              <a:gd name="connsiteY4" fmla="*/ 0 h 327819"/>
              <a:gd name="connsiteX0" fmla="*/ 100012 w 1238250"/>
              <a:gd name="connsiteY0" fmla="*/ 0 h 327819"/>
              <a:gd name="connsiteX1" fmla="*/ 1238250 w 1238250"/>
              <a:gd name="connsiteY1" fmla="*/ 50006 h 327819"/>
              <a:gd name="connsiteX2" fmla="*/ 1162050 w 1238250"/>
              <a:gd name="connsiteY2" fmla="*/ 325438 h 327819"/>
              <a:gd name="connsiteX3" fmla="*/ 0 w 1238250"/>
              <a:gd name="connsiteY3" fmla="*/ 327819 h 327819"/>
              <a:gd name="connsiteX4" fmla="*/ 100012 w 1238250"/>
              <a:gd name="connsiteY4" fmla="*/ 0 h 327819"/>
              <a:gd name="connsiteX0" fmla="*/ 100012 w 1238250"/>
              <a:gd name="connsiteY0" fmla="*/ 0 h 327819"/>
              <a:gd name="connsiteX1" fmla="*/ 1238250 w 1238250"/>
              <a:gd name="connsiteY1" fmla="*/ 50006 h 327819"/>
              <a:gd name="connsiteX2" fmla="*/ 1100137 w 1238250"/>
              <a:gd name="connsiteY2" fmla="*/ 325438 h 327819"/>
              <a:gd name="connsiteX3" fmla="*/ 0 w 1238250"/>
              <a:gd name="connsiteY3" fmla="*/ 327819 h 327819"/>
              <a:gd name="connsiteX4" fmla="*/ 100012 w 1238250"/>
              <a:gd name="connsiteY4" fmla="*/ 0 h 327819"/>
              <a:gd name="connsiteX0" fmla="*/ 147637 w 1285875"/>
              <a:gd name="connsiteY0" fmla="*/ 0 h 327819"/>
              <a:gd name="connsiteX1" fmla="*/ 1285875 w 1285875"/>
              <a:gd name="connsiteY1" fmla="*/ 50006 h 327819"/>
              <a:gd name="connsiteX2" fmla="*/ 1147762 w 1285875"/>
              <a:gd name="connsiteY2" fmla="*/ 325438 h 327819"/>
              <a:gd name="connsiteX3" fmla="*/ 0 w 1285875"/>
              <a:gd name="connsiteY3" fmla="*/ 327819 h 327819"/>
              <a:gd name="connsiteX4" fmla="*/ 147637 w 1285875"/>
              <a:gd name="connsiteY4" fmla="*/ 0 h 327819"/>
              <a:gd name="connsiteX0" fmla="*/ 88864 w 1285875"/>
              <a:gd name="connsiteY0" fmla="*/ 83344 h 277813"/>
              <a:gd name="connsiteX1" fmla="*/ 1285875 w 1285875"/>
              <a:gd name="connsiteY1" fmla="*/ 0 h 277813"/>
              <a:gd name="connsiteX2" fmla="*/ 1147762 w 1285875"/>
              <a:gd name="connsiteY2" fmla="*/ 275432 h 277813"/>
              <a:gd name="connsiteX3" fmla="*/ 0 w 1285875"/>
              <a:gd name="connsiteY3" fmla="*/ 277813 h 277813"/>
              <a:gd name="connsiteX4" fmla="*/ 88864 w 1285875"/>
              <a:gd name="connsiteY4" fmla="*/ 83344 h 277813"/>
              <a:gd name="connsiteX0" fmla="*/ 88864 w 1224431"/>
              <a:gd name="connsiteY0" fmla="*/ 0 h 194469"/>
              <a:gd name="connsiteX1" fmla="*/ 1224431 w 1224431"/>
              <a:gd name="connsiteY1" fmla="*/ 66675 h 194469"/>
              <a:gd name="connsiteX2" fmla="*/ 1147762 w 1224431"/>
              <a:gd name="connsiteY2" fmla="*/ 192088 h 194469"/>
              <a:gd name="connsiteX3" fmla="*/ 0 w 1224431"/>
              <a:gd name="connsiteY3" fmla="*/ 194469 h 194469"/>
              <a:gd name="connsiteX4" fmla="*/ 88864 w 1224431"/>
              <a:gd name="connsiteY4" fmla="*/ 0 h 194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4431" h="194469">
                <a:moveTo>
                  <a:pt x="88864" y="0"/>
                </a:moveTo>
                <a:lnTo>
                  <a:pt x="1224431" y="66675"/>
                </a:lnTo>
                <a:lnTo>
                  <a:pt x="1147762" y="192088"/>
                </a:lnTo>
                <a:lnTo>
                  <a:pt x="0" y="194469"/>
                </a:lnTo>
                <a:lnTo>
                  <a:pt x="88864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00" y="2311913"/>
            <a:ext cx="1622200" cy="3784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40550" y="3848100"/>
            <a:ext cx="1447800" cy="23955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462" y="3022600"/>
            <a:ext cx="1465038" cy="3221038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1844040" y="2918460"/>
            <a:ext cx="114300" cy="3101341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695325" y="2893221"/>
            <a:ext cx="1119187" cy="35717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1881188" y="2386013"/>
            <a:ext cx="145257" cy="426243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1274920" y="2370790"/>
            <a:ext cx="607220" cy="369332"/>
            <a:chOff x="1266200" y="2420282"/>
            <a:chExt cx="607220" cy="369332"/>
          </a:xfrm>
        </p:grpSpPr>
        <p:sp>
          <p:nvSpPr>
            <p:cNvPr id="28" name="Oval 27"/>
            <p:cNvSpPr/>
            <p:nvPr/>
          </p:nvSpPr>
          <p:spPr>
            <a:xfrm>
              <a:off x="1269206" y="2459872"/>
              <a:ext cx="604214" cy="326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66200" y="2420282"/>
              <a:ext cx="6040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5m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61182" y="2981960"/>
            <a:ext cx="607220" cy="369332"/>
            <a:chOff x="1266200" y="2420282"/>
            <a:chExt cx="607220" cy="369332"/>
          </a:xfrm>
        </p:grpSpPr>
        <p:sp>
          <p:nvSpPr>
            <p:cNvPr id="32" name="Oval 31"/>
            <p:cNvSpPr/>
            <p:nvPr/>
          </p:nvSpPr>
          <p:spPr>
            <a:xfrm>
              <a:off x="1269206" y="2459872"/>
              <a:ext cx="604214" cy="326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66200" y="2420282"/>
              <a:ext cx="6040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5m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176166" y="4263787"/>
            <a:ext cx="636044" cy="369332"/>
            <a:chOff x="1237376" y="2420282"/>
            <a:chExt cx="636044" cy="369332"/>
          </a:xfrm>
        </p:grpSpPr>
        <p:sp>
          <p:nvSpPr>
            <p:cNvPr id="35" name="Oval 34"/>
            <p:cNvSpPr/>
            <p:nvPr/>
          </p:nvSpPr>
          <p:spPr>
            <a:xfrm>
              <a:off x="1269206" y="2459872"/>
              <a:ext cx="604214" cy="326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237376" y="2420282"/>
              <a:ext cx="6328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8m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996097" y="3059668"/>
            <a:ext cx="702797" cy="369332"/>
            <a:chOff x="1205546" y="2420282"/>
            <a:chExt cx="702797" cy="369332"/>
          </a:xfrm>
        </p:grpSpPr>
        <p:sp>
          <p:nvSpPr>
            <p:cNvPr id="38" name="Oval 37"/>
            <p:cNvSpPr/>
            <p:nvPr/>
          </p:nvSpPr>
          <p:spPr>
            <a:xfrm>
              <a:off x="1269206" y="2459872"/>
              <a:ext cx="604214" cy="326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205546" y="2420282"/>
              <a:ext cx="7027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4m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819213" y="3607338"/>
            <a:ext cx="607220" cy="369332"/>
            <a:chOff x="1266200" y="2420282"/>
            <a:chExt cx="607220" cy="369332"/>
          </a:xfrm>
        </p:grpSpPr>
        <p:sp>
          <p:nvSpPr>
            <p:cNvPr id="41" name="Oval 40"/>
            <p:cNvSpPr/>
            <p:nvPr/>
          </p:nvSpPr>
          <p:spPr>
            <a:xfrm>
              <a:off x="1269206" y="2459872"/>
              <a:ext cx="604214" cy="326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266200" y="2420282"/>
              <a:ext cx="6040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5m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973237" y="4640245"/>
            <a:ext cx="636044" cy="369332"/>
            <a:chOff x="1237376" y="2420282"/>
            <a:chExt cx="636044" cy="369332"/>
          </a:xfrm>
        </p:grpSpPr>
        <p:sp>
          <p:nvSpPr>
            <p:cNvPr id="44" name="Oval 43"/>
            <p:cNvSpPr/>
            <p:nvPr/>
          </p:nvSpPr>
          <p:spPr>
            <a:xfrm>
              <a:off x="1269206" y="2459872"/>
              <a:ext cx="604214" cy="326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237376" y="2420282"/>
              <a:ext cx="6328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6m</a:t>
              </a:r>
            </a:p>
          </p:txBody>
        </p:sp>
      </p:grpSp>
      <p:cxnSp>
        <p:nvCxnSpPr>
          <p:cNvPr id="46" name="Straight Arrow Connector 45"/>
          <p:cNvCxnSpPr/>
          <p:nvPr/>
        </p:nvCxnSpPr>
        <p:spPr>
          <a:xfrm>
            <a:off x="4641664" y="3520594"/>
            <a:ext cx="104855" cy="2656469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 flipV="1">
            <a:off x="3610865" y="3524186"/>
            <a:ext cx="975237" cy="28285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4658374" y="3081988"/>
            <a:ext cx="144608" cy="377822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/>
          <p:cNvGrpSpPr/>
          <p:nvPr/>
        </p:nvGrpSpPr>
        <p:grpSpPr>
          <a:xfrm>
            <a:off x="7304050" y="5028684"/>
            <a:ext cx="636044" cy="369332"/>
            <a:chOff x="1237376" y="2420282"/>
            <a:chExt cx="636044" cy="369332"/>
          </a:xfrm>
        </p:grpSpPr>
        <p:sp>
          <p:nvSpPr>
            <p:cNvPr id="54" name="Oval 53"/>
            <p:cNvSpPr/>
            <p:nvPr/>
          </p:nvSpPr>
          <p:spPr>
            <a:xfrm>
              <a:off x="1269206" y="2459872"/>
              <a:ext cx="604214" cy="326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237376" y="2420282"/>
              <a:ext cx="6328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6cm</a:t>
              </a:r>
            </a:p>
          </p:txBody>
        </p:sp>
      </p:grpSp>
      <p:cxnSp>
        <p:nvCxnSpPr>
          <p:cNvPr id="56" name="Straight Arrow Connector 55"/>
          <p:cNvCxnSpPr/>
          <p:nvPr/>
        </p:nvCxnSpPr>
        <p:spPr>
          <a:xfrm flipH="1">
            <a:off x="7212380" y="4229100"/>
            <a:ext cx="91670" cy="1968500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7172325" y="3900370"/>
            <a:ext cx="122994" cy="274755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7333728" y="4235935"/>
            <a:ext cx="1001614" cy="21740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/>
          <p:cNvGrpSpPr/>
          <p:nvPr/>
        </p:nvGrpSpPr>
        <p:grpSpPr>
          <a:xfrm>
            <a:off x="7482368" y="4277421"/>
            <a:ext cx="636044" cy="369332"/>
            <a:chOff x="1237376" y="2420282"/>
            <a:chExt cx="636044" cy="369332"/>
          </a:xfrm>
        </p:grpSpPr>
        <p:sp>
          <p:nvSpPr>
            <p:cNvPr id="66" name="Oval 65"/>
            <p:cNvSpPr/>
            <p:nvPr/>
          </p:nvSpPr>
          <p:spPr>
            <a:xfrm>
              <a:off x="1269206" y="2459872"/>
              <a:ext cx="604214" cy="326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37376" y="2420282"/>
              <a:ext cx="6328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3cm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295319" y="3818564"/>
            <a:ext cx="636044" cy="369332"/>
            <a:chOff x="1237376" y="2420282"/>
            <a:chExt cx="636044" cy="369332"/>
          </a:xfrm>
        </p:grpSpPr>
        <p:sp>
          <p:nvSpPr>
            <p:cNvPr id="69" name="Oval 68"/>
            <p:cNvSpPr/>
            <p:nvPr/>
          </p:nvSpPr>
          <p:spPr>
            <a:xfrm>
              <a:off x="1269206" y="2459872"/>
              <a:ext cx="604214" cy="326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237376" y="2420282"/>
              <a:ext cx="6328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3cm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927600" y="1512776"/>
            <a:ext cx="4385144" cy="1311119"/>
            <a:chOff x="-762380" y="4969561"/>
            <a:chExt cx="5825769" cy="1311119"/>
          </a:xfrm>
        </p:grpSpPr>
        <p:sp>
          <p:nvSpPr>
            <p:cNvPr id="72" name="Pentagon 71"/>
            <p:cNvSpPr/>
            <p:nvPr/>
          </p:nvSpPr>
          <p:spPr>
            <a:xfrm rot="10800000">
              <a:off x="-762380" y="4969561"/>
              <a:ext cx="5825769" cy="1311119"/>
            </a:xfrm>
            <a:prstGeom prst="homePlate">
              <a:avLst>
                <a:gd name="adj" fmla="val 16509"/>
              </a:avLst>
            </a:prstGeom>
            <a:solidFill>
              <a:srgbClr val="EAC400"/>
            </a:solidFill>
            <a:ln>
              <a:noFill/>
            </a:ln>
            <a:effectLst>
              <a:outerShdw blurRad="12700" dist="50800" dir="4680000" algn="ctr" rotWithShape="0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-407874" y="5031109"/>
              <a:ext cx="446924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/>
                <a:t>Calculate the volume of these shapes. Use cm</a:t>
              </a:r>
              <a:r>
                <a:rPr lang="en-GB" sz="2400" baseline="30000" dirty="0"/>
                <a:t>3  </a:t>
              </a:r>
              <a:r>
                <a:rPr lang="en-GB" sz="2400" dirty="0"/>
                <a:t>or m</a:t>
              </a:r>
              <a:r>
                <a:rPr lang="en-GB" sz="2400" baseline="30000" dirty="0"/>
                <a:t>3  </a:t>
              </a:r>
              <a:r>
                <a:rPr lang="en-GB" sz="2400" dirty="0"/>
                <a:t>in your answer</a:t>
              </a:r>
              <a:r>
                <a:rPr lang="en-GB" sz="2400" baseline="30000" dirty="0"/>
                <a:t> </a:t>
              </a:r>
              <a:r>
                <a:rPr lang="en-GB" sz="2400" dirty="0"/>
                <a:t>.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-105102" y="1512304"/>
            <a:ext cx="2372195" cy="579120"/>
            <a:chOff x="1911871" y="4969563"/>
            <a:chExt cx="3151518" cy="579120"/>
          </a:xfrm>
        </p:grpSpPr>
        <p:sp>
          <p:nvSpPr>
            <p:cNvPr id="75" name="Pentagon 74"/>
            <p:cNvSpPr/>
            <p:nvPr/>
          </p:nvSpPr>
          <p:spPr>
            <a:xfrm>
              <a:off x="1911871" y="4969563"/>
              <a:ext cx="3151518" cy="579120"/>
            </a:xfrm>
            <a:prstGeom prst="homePlate">
              <a:avLst>
                <a:gd name="adj" fmla="val 16509"/>
              </a:avLst>
            </a:prstGeom>
            <a:solidFill>
              <a:srgbClr val="EAC400"/>
            </a:solidFill>
            <a:ln>
              <a:noFill/>
            </a:ln>
            <a:effectLst>
              <a:outerShdw blurRad="12700" dist="50800" dir="4680000" algn="ctr" rotWithShape="0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2863531" y="5031109"/>
              <a:ext cx="187272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b="1" dirty="0"/>
                <a:t>v = </a:t>
              </a:r>
              <a:r>
                <a:rPr lang="en-GB" sz="2400" b="1" dirty="0" err="1"/>
                <a:t>lbh</a:t>
              </a:r>
              <a:r>
                <a:rPr lang="en-GB" sz="2400" b="1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641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50"/>
                            </p:stCondLst>
                            <p:childTnLst>
                              <p:par>
                                <p:cTn id="6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93" b="15775"/>
          <a:stretch/>
        </p:blipFill>
        <p:spPr>
          <a:xfrm>
            <a:off x="503238" y="1336222"/>
            <a:ext cx="8101012" cy="50090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3238" y="697112"/>
            <a:ext cx="770691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3600" b="1" dirty="0"/>
              <a:t>Volume of Cubes and Cuboids</a:t>
            </a:r>
            <a:endParaRPr lang="en-GB" sz="3600" b="1" dirty="0"/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4236597" y="1723464"/>
            <a:ext cx="3848623" cy="1063108"/>
            <a:chOff x="4236597" y="1723464"/>
            <a:chExt cx="3848623" cy="1063108"/>
          </a:xfrm>
        </p:grpSpPr>
        <p:sp>
          <p:nvSpPr>
            <p:cNvPr id="66" name="Pentagon 65"/>
            <p:cNvSpPr/>
            <p:nvPr/>
          </p:nvSpPr>
          <p:spPr>
            <a:xfrm>
              <a:off x="4236597" y="1723464"/>
              <a:ext cx="3848623" cy="1063108"/>
            </a:xfrm>
            <a:prstGeom prst="homePlate">
              <a:avLst>
                <a:gd name="adj" fmla="val 15775"/>
              </a:avLst>
            </a:prstGeom>
            <a:solidFill>
              <a:srgbClr val="EAC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4474936" y="1791049"/>
              <a:ext cx="350200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Yes. Although only 2 dimensions are given, you can still work out the volume.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996296" y="3536347"/>
            <a:ext cx="2313225" cy="579120"/>
            <a:chOff x="2438671" y="4969563"/>
            <a:chExt cx="3073175" cy="579120"/>
          </a:xfrm>
        </p:grpSpPr>
        <p:sp>
          <p:nvSpPr>
            <p:cNvPr id="6" name="Pentagon 5"/>
            <p:cNvSpPr/>
            <p:nvPr/>
          </p:nvSpPr>
          <p:spPr>
            <a:xfrm rot="10800000">
              <a:off x="2438671" y="4969563"/>
              <a:ext cx="3073175" cy="579120"/>
            </a:xfrm>
            <a:prstGeom prst="homePlate">
              <a:avLst>
                <a:gd name="adj" fmla="val 16509"/>
              </a:avLst>
            </a:prstGeom>
            <a:solidFill>
              <a:srgbClr val="EAC400"/>
            </a:solidFill>
            <a:ln>
              <a:noFill/>
            </a:ln>
            <a:effectLst>
              <a:outerShdw blurRad="12700" dist="50800" dir="4680000" algn="ctr" rotWithShape="0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863531" y="5031109"/>
              <a:ext cx="187272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b="1" dirty="0"/>
                <a:t>v = </a:t>
              </a:r>
              <a:r>
                <a:rPr lang="en-GB" sz="2400" b="1" dirty="0" err="1"/>
                <a:t>lbh</a:t>
              </a:r>
              <a:r>
                <a:rPr lang="en-GB" sz="2400" b="1" dirty="0"/>
                <a:t> 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236596" y="2910397"/>
            <a:ext cx="3848623" cy="1615864"/>
            <a:chOff x="4236597" y="1723464"/>
            <a:chExt cx="3848623" cy="1615864"/>
          </a:xfrm>
        </p:grpSpPr>
        <p:sp>
          <p:nvSpPr>
            <p:cNvPr id="70" name="Pentagon 69"/>
            <p:cNvSpPr/>
            <p:nvPr/>
          </p:nvSpPr>
          <p:spPr>
            <a:xfrm>
              <a:off x="4236597" y="1723464"/>
              <a:ext cx="3848623" cy="1615864"/>
            </a:xfrm>
            <a:prstGeom prst="homePlate">
              <a:avLst>
                <a:gd name="adj" fmla="val 15775"/>
              </a:avLst>
            </a:prstGeom>
            <a:solidFill>
              <a:srgbClr val="EAC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4474936" y="1803081"/>
              <a:ext cx="3502001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We know the breadth multiplied by the height is 12.5m² (</a:t>
              </a:r>
              <a:r>
                <a:rPr lang="en-GB" dirty="0" err="1"/>
                <a:t>bh</a:t>
              </a:r>
              <a:r>
                <a:rPr lang="en-GB" dirty="0"/>
                <a:t>), so we can multiply this by the length to find the volume.</a:t>
              </a:r>
            </a:p>
            <a:p>
              <a:r>
                <a:rPr lang="en-GB" b="1" dirty="0"/>
                <a:t>12.5m × 2m = 25m³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293839" y="3396268"/>
            <a:ext cx="3916314" cy="1055115"/>
            <a:chOff x="4317008" y="2301741"/>
            <a:chExt cx="3916314" cy="1055115"/>
          </a:xfrm>
        </p:grpSpPr>
        <p:sp>
          <p:nvSpPr>
            <p:cNvPr id="74" name="Pentagon 73"/>
            <p:cNvSpPr/>
            <p:nvPr/>
          </p:nvSpPr>
          <p:spPr>
            <a:xfrm>
              <a:off x="4317008" y="2301741"/>
              <a:ext cx="3916314" cy="1002947"/>
            </a:xfrm>
            <a:prstGeom prst="homePlate">
              <a:avLst>
                <a:gd name="adj" fmla="val 15775"/>
              </a:avLst>
            </a:prstGeom>
            <a:solidFill>
              <a:srgbClr val="EAC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605663" y="2433526"/>
              <a:ext cx="361737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Yes. The shape is a cube, so all </a:t>
              </a:r>
              <a:br>
                <a:rPr lang="en-GB" dirty="0"/>
              </a:br>
              <a:r>
                <a:rPr lang="en-GB" dirty="0"/>
                <a:t>of the dimensions are the same.</a:t>
              </a:r>
            </a:p>
            <a:p>
              <a:r>
                <a:rPr lang="en-GB" b="1" dirty="0"/>
                <a:t>8cm × 8cm × 8cm = 512cm³ 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4236597" y="4755804"/>
            <a:ext cx="3644087" cy="1267914"/>
            <a:chOff x="4236597" y="1747528"/>
            <a:chExt cx="3644087" cy="1267914"/>
          </a:xfrm>
        </p:grpSpPr>
        <p:sp>
          <p:nvSpPr>
            <p:cNvPr id="77" name="Pentagon 76"/>
            <p:cNvSpPr/>
            <p:nvPr/>
          </p:nvSpPr>
          <p:spPr>
            <a:xfrm>
              <a:off x="4236597" y="1747528"/>
              <a:ext cx="3644087" cy="1267914"/>
            </a:xfrm>
            <a:prstGeom prst="homePlate">
              <a:avLst>
                <a:gd name="adj" fmla="val 15775"/>
              </a:avLst>
            </a:prstGeom>
            <a:solidFill>
              <a:srgbClr val="EAC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4474936" y="1791049"/>
              <a:ext cx="327340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No. This shape only has 2 measurements. To calculate the volume, you need the measurement of 3 dimensions.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03238" y="1336222"/>
            <a:ext cx="3856326" cy="5009016"/>
            <a:chOff x="503238" y="1336222"/>
            <a:chExt cx="3856326" cy="5009016"/>
          </a:xfrm>
        </p:grpSpPr>
        <p:sp>
          <p:nvSpPr>
            <p:cNvPr id="12" name="Rectangle 11"/>
            <p:cNvSpPr/>
            <p:nvPr/>
          </p:nvSpPr>
          <p:spPr>
            <a:xfrm>
              <a:off x="503238" y="1336222"/>
              <a:ext cx="3856326" cy="500901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4356695" y="1336222"/>
              <a:ext cx="0" cy="5009016"/>
            </a:xfrm>
            <a:prstGeom prst="line">
              <a:avLst/>
            </a:prstGeom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" y="4214867"/>
            <a:ext cx="2283996" cy="194402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6156" y="3228279"/>
            <a:ext cx="1280047" cy="1224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814" y="1476000"/>
            <a:ext cx="1468386" cy="2177444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4594117" y="1523829"/>
            <a:ext cx="4330625" cy="1838335"/>
            <a:chOff x="-241495" y="4969561"/>
            <a:chExt cx="5753339" cy="1971684"/>
          </a:xfrm>
        </p:grpSpPr>
        <p:sp>
          <p:nvSpPr>
            <p:cNvPr id="31" name="Pentagon 30"/>
            <p:cNvSpPr/>
            <p:nvPr/>
          </p:nvSpPr>
          <p:spPr>
            <a:xfrm rot="10800000">
              <a:off x="-241495" y="4969561"/>
              <a:ext cx="5753339" cy="1971684"/>
            </a:xfrm>
            <a:prstGeom prst="homePlate">
              <a:avLst>
                <a:gd name="adj" fmla="val 16509"/>
              </a:avLst>
            </a:prstGeom>
            <a:solidFill>
              <a:srgbClr val="EAC400"/>
            </a:solidFill>
            <a:ln>
              <a:noFill/>
            </a:ln>
            <a:effectLst>
              <a:outerShdw blurRad="12700" dist="50800" dir="4680000" algn="ctr" rotWithShape="0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66316" y="5034563"/>
              <a:ext cx="4582610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Do these shapes have enough information for you to be able to use a formula to calculate the volume? If yes, use the information given and calculate the volume of the shapes.</a:t>
              </a:r>
            </a:p>
          </p:txBody>
        </p:sp>
      </p:grpSp>
      <p:cxnSp>
        <p:nvCxnSpPr>
          <p:cNvPr id="34" name="Straight Arrow Connector 33"/>
          <p:cNvCxnSpPr/>
          <p:nvPr/>
        </p:nvCxnSpPr>
        <p:spPr>
          <a:xfrm>
            <a:off x="804862" y="5500688"/>
            <a:ext cx="1271587" cy="542925"/>
          </a:xfrm>
          <a:prstGeom prst="straightConnector1">
            <a:avLst/>
          </a:prstGeom>
          <a:ln w="28575">
            <a:solidFill>
              <a:srgbClr val="E9506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2052634" y="5186670"/>
            <a:ext cx="0" cy="790268"/>
          </a:xfrm>
          <a:prstGeom prst="straightConnector1">
            <a:avLst/>
          </a:prstGeom>
          <a:ln w="28575">
            <a:solidFill>
              <a:srgbClr val="E9506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2794076" y="4115467"/>
            <a:ext cx="561299" cy="232696"/>
          </a:xfrm>
          <a:prstGeom prst="straightConnector1">
            <a:avLst/>
          </a:prstGeom>
          <a:ln w="28575">
            <a:solidFill>
              <a:srgbClr val="E9506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1235508" y="1890713"/>
            <a:ext cx="626630" cy="261939"/>
          </a:xfrm>
          <a:prstGeom prst="straightConnector1">
            <a:avLst/>
          </a:prstGeom>
          <a:ln w="28575">
            <a:solidFill>
              <a:srgbClr val="E9506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1936421" y="1881187"/>
            <a:ext cx="659143" cy="261939"/>
          </a:xfrm>
          <a:prstGeom prst="straightConnector1">
            <a:avLst/>
          </a:prstGeom>
          <a:ln w="28575">
            <a:solidFill>
              <a:srgbClr val="E9506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 rot="1353861">
            <a:off x="1163778" y="2021282"/>
            <a:ext cx="739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2m</a:t>
            </a:r>
          </a:p>
        </p:txBody>
      </p:sp>
      <p:sp>
        <p:nvSpPr>
          <p:cNvPr id="57" name="TextBox 56"/>
          <p:cNvSpPr txBox="1"/>
          <p:nvPr/>
        </p:nvSpPr>
        <p:spPr>
          <a:xfrm rot="20216568">
            <a:off x="1941720" y="1990524"/>
            <a:ext cx="739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2.5m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671063" y="1967353"/>
            <a:ext cx="1554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Area of face = 12.5m</a:t>
            </a:r>
            <a:r>
              <a:rPr lang="en-GB" baseline="30000" dirty="0"/>
              <a:t>2</a:t>
            </a:r>
          </a:p>
        </p:txBody>
      </p:sp>
      <p:sp>
        <p:nvSpPr>
          <p:cNvPr id="59" name="Arc 58"/>
          <p:cNvSpPr/>
          <p:nvPr/>
        </p:nvSpPr>
        <p:spPr>
          <a:xfrm rot="16628751">
            <a:off x="2330310" y="2459068"/>
            <a:ext cx="763575" cy="763575"/>
          </a:xfrm>
          <a:prstGeom prst="arc">
            <a:avLst/>
          </a:prstGeom>
          <a:ln w="38100" cap="rnd">
            <a:solidFill>
              <a:srgbClr val="E9506C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TextBox 59"/>
          <p:cNvSpPr txBox="1"/>
          <p:nvPr/>
        </p:nvSpPr>
        <p:spPr>
          <a:xfrm rot="1365126">
            <a:off x="2750916" y="3871503"/>
            <a:ext cx="739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8cm</a:t>
            </a:r>
          </a:p>
        </p:txBody>
      </p:sp>
      <p:sp>
        <p:nvSpPr>
          <p:cNvPr id="62" name="TextBox 61"/>
          <p:cNvSpPr txBox="1"/>
          <p:nvPr/>
        </p:nvSpPr>
        <p:spPr>
          <a:xfrm rot="1365126">
            <a:off x="1069755" y="5405449"/>
            <a:ext cx="739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9m</a:t>
            </a:r>
          </a:p>
        </p:txBody>
      </p:sp>
      <p:sp>
        <p:nvSpPr>
          <p:cNvPr id="63" name="TextBox 62"/>
          <p:cNvSpPr txBox="1"/>
          <p:nvPr/>
        </p:nvSpPr>
        <p:spPr>
          <a:xfrm rot="16200000">
            <a:off x="1552110" y="5381147"/>
            <a:ext cx="739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3m</a:t>
            </a:r>
          </a:p>
        </p:txBody>
      </p:sp>
      <p:sp>
        <p:nvSpPr>
          <p:cNvPr id="64" name="Rectangle 63"/>
          <p:cNvSpPr/>
          <p:nvPr/>
        </p:nvSpPr>
        <p:spPr>
          <a:xfrm>
            <a:off x="625454" y="4053340"/>
            <a:ext cx="3410749" cy="2105554"/>
          </a:xfrm>
          <a:custGeom>
            <a:avLst/>
            <a:gdLst>
              <a:gd name="connsiteX0" fmla="*/ 0 w 3410749"/>
              <a:gd name="connsiteY0" fmla="*/ 0 h 2105554"/>
              <a:gd name="connsiteX1" fmla="*/ 3410749 w 3410749"/>
              <a:gd name="connsiteY1" fmla="*/ 0 h 2105554"/>
              <a:gd name="connsiteX2" fmla="*/ 3410749 w 3410749"/>
              <a:gd name="connsiteY2" fmla="*/ 2105554 h 2105554"/>
              <a:gd name="connsiteX3" fmla="*/ 0 w 3410749"/>
              <a:gd name="connsiteY3" fmla="*/ 2105554 h 2105554"/>
              <a:gd name="connsiteX4" fmla="*/ 0 w 3410749"/>
              <a:gd name="connsiteY4" fmla="*/ 0 h 2105554"/>
              <a:gd name="connsiteX0" fmla="*/ 0 w 3410749"/>
              <a:gd name="connsiteY0" fmla="*/ 7120 h 2112674"/>
              <a:gd name="connsiteX1" fmla="*/ 1858666 w 3410749"/>
              <a:gd name="connsiteY1" fmla="*/ 0 h 2112674"/>
              <a:gd name="connsiteX2" fmla="*/ 3410749 w 3410749"/>
              <a:gd name="connsiteY2" fmla="*/ 7120 h 2112674"/>
              <a:gd name="connsiteX3" fmla="*/ 3410749 w 3410749"/>
              <a:gd name="connsiteY3" fmla="*/ 2112674 h 2112674"/>
              <a:gd name="connsiteX4" fmla="*/ 0 w 3410749"/>
              <a:gd name="connsiteY4" fmla="*/ 2112674 h 2112674"/>
              <a:gd name="connsiteX5" fmla="*/ 0 w 3410749"/>
              <a:gd name="connsiteY5" fmla="*/ 7120 h 2112674"/>
              <a:gd name="connsiteX0" fmla="*/ 0 w 3410749"/>
              <a:gd name="connsiteY0" fmla="*/ 7120 h 2112674"/>
              <a:gd name="connsiteX1" fmla="*/ 1858666 w 3410749"/>
              <a:gd name="connsiteY1" fmla="*/ 0 h 2112674"/>
              <a:gd name="connsiteX2" fmla="*/ 2625889 w 3410749"/>
              <a:gd name="connsiteY2" fmla="*/ 723400 h 2112674"/>
              <a:gd name="connsiteX3" fmla="*/ 3410749 w 3410749"/>
              <a:gd name="connsiteY3" fmla="*/ 2112674 h 2112674"/>
              <a:gd name="connsiteX4" fmla="*/ 0 w 3410749"/>
              <a:gd name="connsiteY4" fmla="*/ 2112674 h 2112674"/>
              <a:gd name="connsiteX5" fmla="*/ 0 w 3410749"/>
              <a:gd name="connsiteY5" fmla="*/ 7120 h 2112674"/>
              <a:gd name="connsiteX0" fmla="*/ 0 w 3410749"/>
              <a:gd name="connsiteY0" fmla="*/ 0 h 2105554"/>
              <a:gd name="connsiteX1" fmla="*/ 1378606 w 3410749"/>
              <a:gd name="connsiteY1" fmla="*/ 145280 h 2105554"/>
              <a:gd name="connsiteX2" fmla="*/ 2625889 w 3410749"/>
              <a:gd name="connsiteY2" fmla="*/ 716280 h 2105554"/>
              <a:gd name="connsiteX3" fmla="*/ 3410749 w 3410749"/>
              <a:gd name="connsiteY3" fmla="*/ 2105554 h 2105554"/>
              <a:gd name="connsiteX4" fmla="*/ 0 w 3410749"/>
              <a:gd name="connsiteY4" fmla="*/ 2105554 h 2105554"/>
              <a:gd name="connsiteX5" fmla="*/ 0 w 3410749"/>
              <a:gd name="connsiteY5" fmla="*/ 0 h 2105554"/>
              <a:gd name="connsiteX0" fmla="*/ 0 w 3410749"/>
              <a:gd name="connsiteY0" fmla="*/ 0 h 2105554"/>
              <a:gd name="connsiteX1" fmla="*/ 906166 w 3410749"/>
              <a:gd name="connsiteY1" fmla="*/ 46220 h 2105554"/>
              <a:gd name="connsiteX2" fmla="*/ 2625889 w 3410749"/>
              <a:gd name="connsiteY2" fmla="*/ 716280 h 2105554"/>
              <a:gd name="connsiteX3" fmla="*/ 3410749 w 3410749"/>
              <a:gd name="connsiteY3" fmla="*/ 2105554 h 2105554"/>
              <a:gd name="connsiteX4" fmla="*/ 0 w 3410749"/>
              <a:gd name="connsiteY4" fmla="*/ 2105554 h 2105554"/>
              <a:gd name="connsiteX5" fmla="*/ 0 w 3410749"/>
              <a:gd name="connsiteY5" fmla="*/ 0 h 210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0749" h="2105554">
                <a:moveTo>
                  <a:pt x="0" y="0"/>
                </a:moveTo>
                <a:lnTo>
                  <a:pt x="906166" y="46220"/>
                </a:lnTo>
                <a:lnTo>
                  <a:pt x="2625889" y="716280"/>
                </a:lnTo>
                <a:lnTo>
                  <a:pt x="3410749" y="2105554"/>
                </a:lnTo>
                <a:lnTo>
                  <a:pt x="0" y="2105554"/>
                </a:lnTo>
                <a:lnTo>
                  <a:pt x="0" y="0"/>
                </a:lnTo>
                <a:close/>
              </a:path>
            </a:pathLst>
          </a:custGeom>
          <a:solidFill>
            <a:srgbClr val="F5A7C3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 63"/>
          <p:cNvSpPr/>
          <p:nvPr/>
        </p:nvSpPr>
        <p:spPr>
          <a:xfrm rot="16457697">
            <a:off x="2428260" y="2773536"/>
            <a:ext cx="1530476" cy="1841368"/>
          </a:xfrm>
          <a:custGeom>
            <a:avLst/>
            <a:gdLst>
              <a:gd name="connsiteX0" fmla="*/ 0 w 3410749"/>
              <a:gd name="connsiteY0" fmla="*/ 0 h 2105554"/>
              <a:gd name="connsiteX1" fmla="*/ 3410749 w 3410749"/>
              <a:gd name="connsiteY1" fmla="*/ 0 h 2105554"/>
              <a:gd name="connsiteX2" fmla="*/ 3410749 w 3410749"/>
              <a:gd name="connsiteY2" fmla="*/ 2105554 h 2105554"/>
              <a:gd name="connsiteX3" fmla="*/ 0 w 3410749"/>
              <a:gd name="connsiteY3" fmla="*/ 2105554 h 2105554"/>
              <a:gd name="connsiteX4" fmla="*/ 0 w 3410749"/>
              <a:gd name="connsiteY4" fmla="*/ 0 h 2105554"/>
              <a:gd name="connsiteX0" fmla="*/ 0 w 3410749"/>
              <a:gd name="connsiteY0" fmla="*/ 7120 h 2112674"/>
              <a:gd name="connsiteX1" fmla="*/ 1858666 w 3410749"/>
              <a:gd name="connsiteY1" fmla="*/ 0 h 2112674"/>
              <a:gd name="connsiteX2" fmla="*/ 3410749 w 3410749"/>
              <a:gd name="connsiteY2" fmla="*/ 7120 h 2112674"/>
              <a:gd name="connsiteX3" fmla="*/ 3410749 w 3410749"/>
              <a:gd name="connsiteY3" fmla="*/ 2112674 h 2112674"/>
              <a:gd name="connsiteX4" fmla="*/ 0 w 3410749"/>
              <a:gd name="connsiteY4" fmla="*/ 2112674 h 2112674"/>
              <a:gd name="connsiteX5" fmla="*/ 0 w 3410749"/>
              <a:gd name="connsiteY5" fmla="*/ 7120 h 2112674"/>
              <a:gd name="connsiteX0" fmla="*/ 0 w 3410749"/>
              <a:gd name="connsiteY0" fmla="*/ 7120 h 2112674"/>
              <a:gd name="connsiteX1" fmla="*/ 1858666 w 3410749"/>
              <a:gd name="connsiteY1" fmla="*/ 0 h 2112674"/>
              <a:gd name="connsiteX2" fmla="*/ 2625889 w 3410749"/>
              <a:gd name="connsiteY2" fmla="*/ 723400 h 2112674"/>
              <a:gd name="connsiteX3" fmla="*/ 3410749 w 3410749"/>
              <a:gd name="connsiteY3" fmla="*/ 2112674 h 2112674"/>
              <a:gd name="connsiteX4" fmla="*/ 0 w 3410749"/>
              <a:gd name="connsiteY4" fmla="*/ 2112674 h 2112674"/>
              <a:gd name="connsiteX5" fmla="*/ 0 w 3410749"/>
              <a:gd name="connsiteY5" fmla="*/ 7120 h 2112674"/>
              <a:gd name="connsiteX0" fmla="*/ 0 w 3410749"/>
              <a:gd name="connsiteY0" fmla="*/ 0 h 2105554"/>
              <a:gd name="connsiteX1" fmla="*/ 1378606 w 3410749"/>
              <a:gd name="connsiteY1" fmla="*/ 145280 h 2105554"/>
              <a:gd name="connsiteX2" fmla="*/ 2625889 w 3410749"/>
              <a:gd name="connsiteY2" fmla="*/ 716280 h 2105554"/>
              <a:gd name="connsiteX3" fmla="*/ 3410749 w 3410749"/>
              <a:gd name="connsiteY3" fmla="*/ 2105554 h 2105554"/>
              <a:gd name="connsiteX4" fmla="*/ 0 w 3410749"/>
              <a:gd name="connsiteY4" fmla="*/ 2105554 h 2105554"/>
              <a:gd name="connsiteX5" fmla="*/ 0 w 3410749"/>
              <a:gd name="connsiteY5" fmla="*/ 0 h 2105554"/>
              <a:gd name="connsiteX0" fmla="*/ 0 w 3410749"/>
              <a:gd name="connsiteY0" fmla="*/ 0 h 2105554"/>
              <a:gd name="connsiteX1" fmla="*/ 906166 w 3410749"/>
              <a:gd name="connsiteY1" fmla="*/ 46220 h 2105554"/>
              <a:gd name="connsiteX2" fmla="*/ 2625889 w 3410749"/>
              <a:gd name="connsiteY2" fmla="*/ 716280 h 2105554"/>
              <a:gd name="connsiteX3" fmla="*/ 3410749 w 3410749"/>
              <a:gd name="connsiteY3" fmla="*/ 2105554 h 2105554"/>
              <a:gd name="connsiteX4" fmla="*/ 0 w 3410749"/>
              <a:gd name="connsiteY4" fmla="*/ 2105554 h 2105554"/>
              <a:gd name="connsiteX5" fmla="*/ 0 w 3410749"/>
              <a:gd name="connsiteY5" fmla="*/ 0 h 210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0749" h="2105554">
                <a:moveTo>
                  <a:pt x="0" y="0"/>
                </a:moveTo>
                <a:lnTo>
                  <a:pt x="906166" y="46220"/>
                </a:lnTo>
                <a:lnTo>
                  <a:pt x="2625889" y="716280"/>
                </a:lnTo>
                <a:lnTo>
                  <a:pt x="3410749" y="2105554"/>
                </a:lnTo>
                <a:lnTo>
                  <a:pt x="0" y="2105554"/>
                </a:lnTo>
                <a:lnTo>
                  <a:pt x="0" y="0"/>
                </a:lnTo>
                <a:close/>
              </a:path>
            </a:pathLst>
          </a:custGeom>
          <a:solidFill>
            <a:srgbClr val="F5A7C3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/>
          <p:cNvSpPr/>
          <p:nvPr/>
        </p:nvSpPr>
        <p:spPr>
          <a:xfrm>
            <a:off x="755650" y="1409301"/>
            <a:ext cx="3413256" cy="2333658"/>
          </a:xfrm>
          <a:custGeom>
            <a:avLst/>
            <a:gdLst>
              <a:gd name="connsiteX0" fmla="*/ 0 w 3413256"/>
              <a:gd name="connsiteY0" fmla="*/ 0 h 2406737"/>
              <a:gd name="connsiteX1" fmla="*/ 3413256 w 3413256"/>
              <a:gd name="connsiteY1" fmla="*/ 0 h 2406737"/>
              <a:gd name="connsiteX2" fmla="*/ 3413256 w 3413256"/>
              <a:gd name="connsiteY2" fmla="*/ 2406737 h 2406737"/>
              <a:gd name="connsiteX3" fmla="*/ 0 w 3413256"/>
              <a:gd name="connsiteY3" fmla="*/ 2406737 h 2406737"/>
              <a:gd name="connsiteX4" fmla="*/ 0 w 3413256"/>
              <a:gd name="connsiteY4" fmla="*/ 0 h 2406737"/>
              <a:gd name="connsiteX0" fmla="*/ 0 w 3413256"/>
              <a:gd name="connsiteY0" fmla="*/ 0 h 2406737"/>
              <a:gd name="connsiteX1" fmla="*/ 3413256 w 3413256"/>
              <a:gd name="connsiteY1" fmla="*/ 0 h 2406737"/>
              <a:gd name="connsiteX2" fmla="*/ 3395245 w 3413256"/>
              <a:gd name="connsiteY2" fmla="*/ 1479167 h 2406737"/>
              <a:gd name="connsiteX3" fmla="*/ 3413256 w 3413256"/>
              <a:gd name="connsiteY3" fmla="*/ 2406737 h 2406737"/>
              <a:gd name="connsiteX4" fmla="*/ 0 w 3413256"/>
              <a:gd name="connsiteY4" fmla="*/ 2406737 h 2406737"/>
              <a:gd name="connsiteX5" fmla="*/ 0 w 3413256"/>
              <a:gd name="connsiteY5" fmla="*/ 0 h 2406737"/>
              <a:gd name="connsiteX0" fmla="*/ 0 w 3413256"/>
              <a:gd name="connsiteY0" fmla="*/ 0 h 2406737"/>
              <a:gd name="connsiteX1" fmla="*/ 3413256 w 3413256"/>
              <a:gd name="connsiteY1" fmla="*/ 0 h 2406737"/>
              <a:gd name="connsiteX2" fmla="*/ 3395245 w 3413256"/>
              <a:gd name="connsiteY2" fmla="*/ 1479167 h 2406737"/>
              <a:gd name="connsiteX3" fmla="*/ 1584456 w 3413256"/>
              <a:gd name="connsiteY3" fmla="*/ 2286422 h 2406737"/>
              <a:gd name="connsiteX4" fmla="*/ 0 w 3413256"/>
              <a:gd name="connsiteY4" fmla="*/ 2406737 h 2406737"/>
              <a:gd name="connsiteX5" fmla="*/ 0 w 3413256"/>
              <a:gd name="connsiteY5" fmla="*/ 0 h 240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3256" h="2406737">
                <a:moveTo>
                  <a:pt x="0" y="0"/>
                </a:moveTo>
                <a:lnTo>
                  <a:pt x="3413256" y="0"/>
                </a:lnTo>
                <a:lnTo>
                  <a:pt x="3395245" y="1479167"/>
                </a:lnTo>
                <a:lnTo>
                  <a:pt x="1584456" y="2286422"/>
                </a:lnTo>
                <a:lnTo>
                  <a:pt x="0" y="2406737"/>
                </a:lnTo>
                <a:lnTo>
                  <a:pt x="0" y="0"/>
                </a:lnTo>
                <a:close/>
              </a:path>
            </a:pathLst>
          </a:custGeom>
          <a:solidFill>
            <a:srgbClr val="F5A7C3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53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9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1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 animBg="1"/>
      <p:bldP spid="60" grpId="0"/>
      <p:bldP spid="62" grpId="0"/>
      <p:bldP spid="63" grpId="0"/>
      <p:bldP spid="64" grpId="0" animBg="1"/>
      <p:bldP spid="64" grpId="1" animBg="1"/>
      <p:bldP spid="65" grpId="0" animBg="1"/>
      <p:bldP spid="65" grpId="1" animBg="1"/>
      <p:bldP spid="65" grpId="2" animBg="1"/>
      <p:bldP spid="7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1" r="26459" b="38647"/>
          <a:stretch/>
        </p:blipFill>
        <p:spPr>
          <a:xfrm>
            <a:off x="503236" y="1336222"/>
            <a:ext cx="8137526" cy="5009016"/>
          </a:xfrm>
          <a:prstGeom prst="rect">
            <a:avLst/>
          </a:prstGeom>
        </p:spPr>
      </p:pic>
      <p:pic>
        <p:nvPicPr>
          <p:cNvPr id="2" name="Talking Partner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3238" y="697112"/>
            <a:ext cx="734135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3600" b="1" dirty="0"/>
              <a:t>Volume of More Complex Shapes</a:t>
            </a:r>
            <a:endParaRPr lang="en-GB" sz="3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88" y="1419249"/>
            <a:ext cx="3543427" cy="501110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739890" y="3885854"/>
            <a:ext cx="2584720" cy="2904555"/>
            <a:chOff x="2580988" y="3817941"/>
            <a:chExt cx="2584720" cy="2904555"/>
          </a:xfrm>
        </p:grpSpPr>
        <p:sp>
          <p:nvSpPr>
            <p:cNvPr id="4" name="Freeform 3"/>
            <p:cNvSpPr/>
            <p:nvPr/>
          </p:nvSpPr>
          <p:spPr>
            <a:xfrm>
              <a:off x="3929064" y="3817941"/>
              <a:ext cx="647700" cy="2528986"/>
            </a:xfrm>
            <a:custGeom>
              <a:avLst/>
              <a:gdLst>
                <a:gd name="connsiteX0" fmla="*/ 442966 w 686801"/>
                <a:gd name="connsiteY0" fmla="*/ 2454272 h 2528986"/>
                <a:gd name="connsiteX1" fmla="*/ 566791 w 686801"/>
                <a:gd name="connsiteY1" fmla="*/ 2520947 h 2528986"/>
                <a:gd name="connsiteX2" fmla="*/ 662041 w 686801"/>
                <a:gd name="connsiteY2" fmla="*/ 2520947 h 2528986"/>
                <a:gd name="connsiteX3" fmla="*/ 676328 w 686801"/>
                <a:gd name="connsiteY3" fmla="*/ 2459034 h 2528986"/>
                <a:gd name="connsiteX4" fmla="*/ 685853 w 686801"/>
                <a:gd name="connsiteY4" fmla="*/ 2259009 h 2528986"/>
                <a:gd name="connsiteX5" fmla="*/ 652516 w 686801"/>
                <a:gd name="connsiteY5" fmla="*/ 2116134 h 2528986"/>
                <a:gd name="connsiteX6" fmla="*/ 590603 w 686801"/>
                <a:gd name="connsiteY6" fmla="*/ 2035172 h 2528986"/>
                <a:gd name="connsiteX7" fmla="*/ 471541 w 686801"/>
                <a:gd name="connsiteY7" fmla="*/ 1930397 h 2528986"/>
                <a:gd name="connsiteX8" fmla="*/ 300091 w 686801"/>
                <a:gd name="connsiteY8" fmla="*/ 1820859 h 2528986"/>
                <a:gd name="connsiteX9" fmla="*/ 195316 w 686801"/>
                <a:gd name="connsiteY9" fmla="*/ 1682747 h 2528986"/>
                <a:gd name="connsiteX10" fmla="*/ 171503 w 686801"/>
                <a:gd name="connsiteY10" fmla="*/ 1258884 h 2528986"/>
                <a:gd name="connsiteX11" fmla="*/ 147691 w 686801"/>
                <a:gd name="connsiteY11" fmla="*/ 492122 h 2528986"/>
                <a:gd name="connsiteX12" fmla="*/ 204841 w 686801"/>
                <a:gd name="connsiteY12" fmla="*/ 363534 h 2528986"/>
                <a:gd name="connsiteX13" fmla="*/ 276278 w 686801"/>
                <a:gd name="connsiteY13" fmla="*/ 339722 h 2528986"/>
                <a:gd name="connsiteX14" fmla="*/ 347716 w 686801"/>
                <a:gd name="connsiteY14" fmla="*/ 287334 h 2528986"/>
                <a:gd name="connsiteX15" fmla="*/ 328666 w 686801"/>
                <a:gd name="connsiteY15" fmla="*/ 196847 h 2528986"/>
                <a:gd name="connsiteX16" fmla="*/ 347716 w 686801"/>
                <a:gd name="connsiteY16" fmla="*/ 130172 h 2528986"/>
                <a:gd name="connsiteX17" fmla="*/ 319141 w 686801"/>
                <a:gd name="connsiteY17" fmla="*/ 82547 h 2528986"/>
                <a:gd name="connsiteX18" fmla="*/ 266753 w 686801"/>
                <a:gd name="connsiteY18" fmla="*/ 11109 h 2528986"/>
                <a:gd name="connsiteX19" fmla="*/ 185791 w 686801"/>
                <a:gd name="connsiteY19" fmla="*/ 11109 h 2528986"/>
                <a:gd name="connsiteX20" fmla="*/ 133403 w 686801"/>
                <a:gd name="connsiteY20" fmla="*/ 115884 h 2528986"/>
                <a:gd name="connsiteX21" fmla="*/ 76253 w 686801"/>
                <a:gd name="connsiteY21" fmla="*/ 349247 h 2528986"/>
                <a:gd name="connsiteX22" fmla="*/ 47678 w 686801"/>
                <a:gd name="connsiteY22" fmla="*/ 577847 h 2528986"/>
                <a:gd name="connsiteX23" fmla="*/ 14341 w 686801"/>
                <a:gd name="connsiteY23" fmla="*/ 1811334 h 2528986"/>
                <a:gd name="connsiteX24" fmla="*/ 304853 w 686801"/>
                <a:gd name="connsiteY24" fmla="*/ 2035172 h 2528986"/>
                <a:gd name="connsiteX25" fmla="*/ 376291 w 686801"/>
                <a:gd name="connsiteY25" fmla="*/ 2354259 h 2528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86801" h="2528986">
                  <a:moveTo>
                    <a:pt x="442966" y="2454272"/>
                  </a:moveTo>
                  <a:cubicBezTo>
                    <a:pt x="486622" y="2482053"/>
                    <a:pt x="530279" y="2509835"/>
                    <a:pt x="566791" y="2520947"/>
                  </a:cubicBezTo>
                  <a:cubicBezTo>
                    <a:pt x="603303" y="2532059"/>
                    <a:pt x="643785" y="2531266"/>
                    <a:pt x="662041" y="2520947"/>
                  </a:cubicBezTo>
                  <a:cubicBezTo>
                    <a:pt x="680297" y="2510628"/>
                    <a:pt x="672359" y="2502690"/>
                    <a:pt x="676328" y="2459034"/>
                  </a:cubicBezTo>
                  <a:cubicBezTo>
                    <a:pt x="680297" y="2415378"/>
                    <a:pt x="689822" y="2316159"/>
                    <a:pt x="685853" y="2259009"/>
                  </a:cubicBezTo>
                  <a:cubicBezTo>
                    <a:pt x="681884" y="2201859"/>
                    <a:pt x="668391" y="2153440"/>
                    <a:pt x="652516" y="2116134"/>
                  </a:cubicBezTo>
                  <a:cubicBezTo>
                    <a:pt x="636641" y="2078828"/>
                    <a:pt x="620765" y="2066128"/>
                    <a:pt x="590603" y="2035172"/>
                  </a:cubicBezTo>
                  <a:cubicBezTo>
                    <a:pt x="560441" y="2004216"/>
                    <a:pt x="519960" y="1966116"/>
                    <a:pt x="471541" y="1930397"/>
                  </a:cubicBezTo>
                  <a:cubicBezTo>
                    <a:pt x="423122" y="1894678"/>
                    <a:pt x="346128" y="1862134"/>
                    <a:pt x="300091" y="1820859"/>
                  </a:cubicBezTo>
                  <a:cubicBezTo>
                    <a:pt x="254054" y="1779584"/>
                    <a:pt x="216747" y="1776409"/>
                    <a:pt x="195316" y="1682747"/>
                  </a:cubicBezTo>
                  <a:cubicBezTo>
                    <a:pt x="173885" y="1589085"/>
                    <a:pt x="179440" y="1457321"/>
                    <a:pt x="171503" y="1258884"/>
                  </a:cubicBezTo>
                  <a:cubicBezTo>
                    <a:pt x="163566" y="1060447"/>
                    <a:pt x="142135" y="641347"/>
                    <a:pt x="147691" y="492122"/>
                  </a:cubicBezTo>
                  <a:cubicBezTo>
                    <a:pt x="153247" y="342897"/>
                    <a:pt x="183410" y="388934"/>
                    <a:pt x="204841" y="363534"/>
                  </a:cubicBezTo>
                  <a:cubicBezTo>
                    <a:pt x="226272" y="338134"/>
                    <a:pt x="252465" y="352422"/>
                    <a:pt x="276278" y="339722"/>
                  </a:cubicBezTo>
                  <a:cubicBezTo>
                    <a:pt x="300090" y="327022"/>
                    <a:pt x="338985" y="311146"/>
                    <a:pt x="347716" y="287334"/>
                  </a:cubicBezTo>
                  <a:cubicBezTo>
                    <a:pt x="356447" y="263522"/>
                    <a:pt x="328666" y="223041"/>
                    <a:pt x="328666" y="196847"/>
                  </a:cubicBezTo>
                  <a:cubicBezTo>
                    <a:pt x="328666" y="170653"/>
                    <a:pt x="349303" y="149222"/>
                    <a:pt x="347716" y="130172"/>
                  </a:cubicBezTo>
                  <a:cubicBezTo>
                    <a:pt x="346129" y="111122"/>
                    <a:pt x="332635" y="102391"/>
                    <a:pt x="319141" y="82547"/>
                  </a:cubicBezTo>
                  <a:cubicBezTo>
                    <a:pt x="305647" y="62703"/>
                    <a:pt x="288978" y="23015"/>
                    <a:pt x="266753" y="11109"/>
                  </a:cubicBezTo>
                  <a:cubicBezTo>
                    <a:pt x="244528" y="-797"/>
                    <a:pt x="208016" y="-6353"/>
                    <a:pt x="185791" y="11109"/>
                  </a:cubicBezTo>
                  <a:cubicBezTo>
                    <a:pt x="163566" y="28571"/>
                    <a:pt x="151659" y="59528"/>
                    <a:pt x="133403" y="115884"/>
                  </a:cubicBezTo>
                  <a:cubicBezTo>
                    <a:pt x="115147" y="172240"/>
                    <a:pt x="90540" y="272253"/>
                    <a:pt x="76253" y="349247"/>
                  </a:cubicBezTo>
                  <a:cubicBezTo>
                    <a:pt x="61965" y="426241"/>
                    <a:pt x="57997" y="334166"/>
                    <a:pt x="47678" y="577847"/>
                  </a:cubicBezTo>
                  <a:cubicBezTo>
                    <a:pt x="37359" y="821528"/>
                    <a:pt x="-28522" y="1568446"/>
                    <a:pt x="14341" y="1811334"/>
                  </a:cubicBezTo>
                  <a:cubicBezTo>
                    <a:pt x="57203" y="2054221"/>
                    <a:pt x="244528" y="1944684"/>
                    <a:pt x="304853" y="2035172"/>
                  </a:cubicBezTo>
                  <a:cubicBezTo>
                    <a:pt x="365178" y="2125660"/>
                    <a:pt x="370734" y="2239959"/>
                    <a:pt x="376291" y="2354259"/>
                  </a:cubicBezTo>
                </a:path>
              </a:pathLst>
            </a:custGeom>
            <a:solidFill>
              <a:schemeClr val="tx1">
                <a:lumMod val="90000"/>
                <a:lumOff val="10000"/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72" b="30762"/>
            <a:stretch/>
          </p:blipFill>
          <p:spPr>
            <a:xfrm rot="19140418">
              <a:off x="2580988" y="4165137"/>
              <a:ext cx="2584720" cy="2557359"/>
            </a:xfrm>
            <a:prstGeom prst="rect">
              <a:avLst/>
            </a:prstGeom>
            <a:effectLst>
              <a:outerShdw blurRad="50800" dist="304800" dir="20880000" algn="ctr" rotWithShape="0">
                <a:srgbClr val="000000">
                  <a:alpha val="0"/>
                </a:srgbClr>
              </a:outerShdw>
            </a:effec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79"/>
          <a:stretch/>
        </p:blipFill>
        <p:spPr>
          <a:xfrm>
            <a:off x="0" y="6163934"/>
            <a:ext cx="9144000" cy="694065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4423357" y="2278364"/>
            <a:ext cx="3364388" cy="743423"/>
            <a:chOff x="4423357" y="1674524"/>
            <a:chExt cx="3364388" cy="743423"/>
          </a:xfrm>
        </p:grpSpPr>
        <p:sp>
          <p:nvSpPr>
            <p:cNvPr id="34" name="Pentagon 33"/>
            <p:cNvSpPr/>
            <p:nvPr/>
          </p:nvSpPr>
          <p:spPr>
            <a:xfrm>
              <a:off x="4423357" y="1674524"/>
              <a:ext cx="3364388" cy="743423"/>
            </a:xfrm>
            <a:prstGeom prst="homePlate">
              <a:avLst>
                <a:gd name="adj" fmla="val 24271"/>
              </a:avLst>
            </a:prstGeom>
            <a:solidFill>
              <a:srgbClr val="E950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572000" y="1726945"/>
              <a:ext cx="300420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The shape can be split into 2 separate shapes.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422480" y="3093925"/>
            <a:ext cx="3421233" cy="1020677"/>
            <a:chOff x="4423356" y="1674524"/>
            <a:chExt cx="3421233" cy="1020677"/>
          </a:xfrm>
        </p:grpSpPr>
        <p:sp>
          <p:nvSpPr>
            <p:cNvPr id="38" name="Pentagon 37"/>
            <p:cNvSpPr/>
            <p:nvPr/>
          </p:nvSpPr>
          <p:spPr>
            <a:xfrm>
              <a:off x="4423356" y="1674524"/>
              <a:ext cx="3421233" cy="1020677"/>
            </a:xfrm>
            <a:prstGeom prst="homePlate">
              <a:avLst>
                <a:gd name="adj" fmla="val 24271"/>
              </a:avLst>
            </a:prstGeom>
            <a:solidFill>
              <a:srgbClr val="E950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572000" y="1726945"/>
              <a:ext cx="300420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The cuboid on the left has the dimensions</a:t>
              </a:r>
            </a:p>
            <a:p>
              <a:r>
                <a:rPr lang="en-GB" dirty="0">
                  <a:solidFill>
                    <a:schemeClr val="bg1"/>
                  </a:solidFill>
                </a:rPr>
                <a:t>4m × 2m × 2m = </a:t>
              </a:r>
              <a:r>
                <a:rPr lang="en-GB" b="1" dirty="0">
                  <a:solidFill>
                    <a:schemeClr val="bg1"/>
                  </a:solidFill>
                </a:rPr>
                <a:t>16m³</a:t>
              </a:r>
              <a:r>
                <a:rPr lang="en-GB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417602" y="4221242"/>
            <a:ext cx="3421233" cy="1020677"/>
            <a:chOff x="4423356" y="1674524"/>
            <a:chExt cx="3421233" cy="1020677"/>
          </a:xfrm>
        </p:grpSpPr>
        <p:sp>
          <p:nvSpPr>
            <p:cNvPr id="41" name="Pentagon 40"/>
            <p:cNvSpPr/>
            <p:nvPr/>
          </p:nvSpPr>
          <p:spPr>
            <a:xfrm>
              <a:off x="4423356" y="1674524"/>
              <a:ext cx="3421233" cy="1020677"/>
            </a:xfrm>
            <a:prstGeom prst="homePlate">
              <a:avLst>
                <a:gd name="adj" fmla="val 24271"/>
              </a:avLst>
            </a:prstGeom>
            <a:solidFill>
              <a:srgbClr val="E950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572000" y="1726945"/>
              <a:ext cx="300420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The cube on the right has the dimensions </a:t>
              </a:r>
            </a:p>
            <a:p>
              <a:r>
                <a:rPr lang="en-GB" dirty="0">
                  <a:solidFill>
                    <a:schemeClr val="bg1"/>
                  </a:solidFill>
                </a:rPr>
                <a:t>2m × 2m × 2m = </a:t>
              </a:r>
              <a:r>
                <a:rPr lang="en-GB" b="1" dirty="0">
                  <a:solidFill>
                    <a:schemeClr val="bg1"/>
                  </a:solidFill>
                </a:rPr>
                <a:t>8m³</a:t>
              </a:r>
              <a:r>
                <a:rPr lang="en-GB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366511" y="5348561"/>
            <a:ext cx="3591284" cy="743423"/>
            <a:chOff x="4423356" y="1674524"/>
            <a:chExt cx="3591284" cy="743423"/>
          </a:xfrm>
        </p:grpSpPr>
        <p:sp>
          <p:nvSpPr>
            <p:cNvPr id="44" name="Pentagon 43"/>
            <p:cNvSpPr/>
            <p:nvPr/>
          </p:nvSpPr>
          <p:spPr>
            <a:xfrm>
              <a:off x="4423356" y="1674524"/>
              <a:ext cx="3421233" cy="743423"/>
            </a:xfrm>
            <a:prstGeom prst="homePlate">
              <a:avLst>
                <a:gd name="adj" fmla="val 24271"/>
              </a:avLst>
            </a:prstGeom>
            <a:solidFill>
              <a:srgbClr val="CEDF98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572000" y="1726945"/>
              <a:ext cx="344264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Add together the 2 volumes.</a:t>
              </a:r>
            </a:p>
            <a:p>
              <a:r>
                <a:rPr lang="en-GB" dirty="0"/>
                <a:t>16m³ + 8m³ = </a:t>
              </a:r>
              <a:r>
                <a:rPr lang="en-GB" b="1" dirty="0"/>
                <a:t>24m³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3238" y="1336222"/>
            <a:ext cx="3952288" cy="5009016"/>
            <a:chOff x="503238" y="1336222"/>
            <a:chExt cx="3856326" cy="5009016"/>
          </a:xfrm>
        </p:grpSpPr>
        <p:sp>
          <p:nvSpPr>
            <p:cNvPr id="15" name="Rectangle 14"/>
            <p:cNvSpPr/>
            <p:nvPr/>
          </p:nvSpPr>
          <p:spPr>
            <a:xfrm>
              <a:off x="503238" y="1336222"/>
              <a:ext cx="3856326" cy="500901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356695" y="1336222"/>
              <a:ext cx="0" cy="5009016"/>
            </a:xfrm>
            <a:prstGeom prst="line">
              <a:avLst/>
            </a:prstGeom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653" y="2880225"/>
            <a:ext cx="2830279" cy="32014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2" r="93431" b="-3615"/>
          <a:stretch/>
        </p:blipFill>
        <p:spPr>
          <a:xfrm>
            <a:off x="0" y="1249025"/>
            <a:ext cx="600656" cy="585662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-99855" y="1471171"/>
            <a:ext cx="3824129" cy="970222"/>
            <a:chOff x="-117819" y="4969563"/>
            <a:chExt cx="5080447" cy="970222"/>
          </a:xfrm>
        </p:grpSpPr>
        <p:sp>
          <p:nvSpPr>
            <p:cNvPr id="18" name="Pentagon 17"/>
            <p:cNvSpPr/>
            <p:nvPr/>
          </p:nvSpPr>
          <p:spPr>
            <a:xfrm>
              <a:off x="-117819" y="4969563"/>
              <a:ext cx="5080447" cy="970222"/>
            </a:xfrm>
            <a:prstGeom prst="homePlate">
              <a:avLst>
                <a:gd name="adj" fmla="val 16509"/>
              </a:avLst>
            </a:prstGeom>
            <a:solidFill>
              <a:srgbClr val="EAC400"/>
            </a:solidFill>
            <a:ln>
              <a:noFill/>
            </a:ln>
            <a:effectLst>
              <a:outerShdw blurRad="12700" dist="50800" dir="4680000" algn="ctr" rotWithShape="0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04549" y="4993009"/>
              <a:ext cx="395109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How can you calculate the volume of this shape? One cube is equal to 1m³.</a:t>
              </a:r>
            </a:p>
          </p:txBody>
        </p:sp>
      </p:grpSp>
      <p:cxnSp>
        <p:nvCxnSpPr>
          <p:cNvPr id="21" name="Straight Arrow Connector 20"/>
          <p:cNvCxnSpPr/>
          <p:nvPr/>
        </p:nvCxnSpPr>
        <p:spPr>
          <a:xfrm flipV="1">
            <a:off x="914400" y="3268151"/>
            <a:ext cx="0" cy="2019300"/>
          </a:xfrm>
          <a:prstGeom prst="straightConnector1">
            <a:avLst/>
          </a:prstGeom>
          <a:ln w="38100">
            <a:solidFill>
              <a:srgbClr val="E9506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914400" y="5360476"/>
            <a:ext cx="1924050" cy="803275"/>
          </a:xfrm>
          <a:prstGeom prst="straightConnector1">
            <a:avLst/>
          </a:prstGeom>
          <a:ln w="38100">
            <a:solidFill>
              <a:srgbClr val="E9506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978122" y="2795113"/>
            <a:ext cx="926152" cy="384873"/>
          </a:xfrm>
          <a:prstGeom prst="straightConnector1">
            <a:avLst/>
          </a:prstGeom>
          <a:ln w="38100">
            <a:solidFill>
              <a:srgbClr val="E9506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2058140" y="2807634"/>
            <a:ext cx="894610" cy="372352"/>
          </a:xfrm>
          <a:prstGeom prst="straightConnector1">
            <a:avLst/>
          </a:prstGeom>
          <a:ln w="38100">
            <a:solidFill>
              <a:srgbClr val="E9506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383025" y="5706413"/>
            <a:ext cx="615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47670" y="4039398"/>
            <a:ext cx="615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001" y="2550923"/>
            <a:ext cx="615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330042" y="2540289"/>
            <a:ext cx="615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2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6974059" y="1474354"/>
            <a:ext cx="2313225" cy="579120"/>
            <a:chOff x="2438671" y="4969563"/>
            <a:chExt cx="3073175" cy="579120"/>
          </a:xfrm>
        </p:grpSpPr>
        <p:sp>
          <p:nvSpPr>
            <p:cNvPr id="50" name="Pentagon 49"/>
            <p:cNvSpPr/>
            <p:nvPr/>
          </p:nvSpPr>
          <p:spPr>
            <a:xfrm rot="10800000">
              <a:off x="2438671" y="4969563"/>
              <a:ext cx="3073175" cy="579120"/>
            </a:xfrm>
            <a:prstGeom prst="homePlate">
              <a:avLst>
                <a:gd name="adj" fmla="val 16509"/>
              </a:avLst>
            </a:prstGeom>
            <a:solidFill>
              <a:srgbClr val="EAC400"/>
            </a:solidFill>
            <a:ln>
              <a:noFill/>
            </a:ln>
            <a:effectLst>
              <a:outerShdw blurRad="12700" dist="50800" dir="4680000" algn="ctr" rotWithShape="0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863531" y="5031109"/>
              <a:ext cx="187272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b="1" dirty="0"/>
                <a:t>v = </a:t>
              </a:r>
              <a:r>
                <a:rPr lang="en-GB" sz="2400" b="1" dirty="0" err="1"/>
                <a:t>lbh</a:t>
              </a:r>
              <a:r>
                <a:rPr lang="en-GB" sz="2400" b="1" dirty="0"/>
                <a:t> </a:t>
              </a:r>
            </a:p>
          </p:txBody>
        </p:sp>
      </p:grpSp>
      <p:cxnSp>
        <p:nvCxnSpPr>
          <p:cNvPr id="53" name="Straight Connector 52"/>
          <p:cNvCxnSpPr/>
          <p:nvPr/>
        </p:nvCxnSpPr>
        <p:spPr>
          <a:xfrm flipH="1">
            <a:off x="1979932" y="4282564"/>
            <a:ext cx="947017" cy="389449"/>
          </a:xfrm>
          <a:prstGeom prst="line">
            <a:avLst/>
          </a:prstGeom>
          <a:ln w="38100">
            <a:solidFill>
              <a:srgbClr val="E950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1972230" y="4671947"/>
            <a:ext cx="19365" cy="988290"/>
          </a:xfrm>
          <a:prstGeom prst="line">
            <a:avLst/>
          </a:prstGeom>
          <a:ln w="38100">
            <a:solidFill>
              <a:srgbClr val="E950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/>
          <p:cNvGrpSpPr/>
          <p:nvPr/>
        </p:nvGrpSpPr>
        <p:grpSpPr>
          <a:xfrm>
            <a:off x="6467883" y="2141517"/>
            <a:ext cx="2843213" cy="698776"/>
            <a:chOff x="1185349" y="4969563"/>
            <a:chExt cx="3777277" cy="698776"/>
          </a:xfrm>
        </p:grpSpPr>
        <p:sp>
          <p:nvSpPr>
            <p:cNvPr id="57" name="Pentagon 56"/>
            <p:cNvSpPr/>
            <p:nvPr/>
          </p:nvSpPr>
          <p:spPr>
            <a:xfrm rot="10800000">
              <a:off x="1185349" y="4969563"/>
              <a:ext cx="3777277" cy="698776"/>
            </a:xfrm>
            <a:prstGeom prst="homePlate">
              <a:avLst>
                <a:gd name="adj" fmla="val 16509"/>
              </a:avLst>
            </a:prstGeom>
            <a:solidFill>
              <a:srgbClr val="EAC400"/>
            </a:solidFill>
            <a:ln>
              <a:noFill/>
            </a:ln>
            <a:effectLst>
              <a:outerShdw blurRad="12700" dist="50800" dir="4680000" algn="ctr" rotWithShape="0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471861" y="4993009"/>
              <a:ext cx="328378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Calculate the volumes of these shapes:</a:t>
              </a:r>
            </a:p>
          </p:txBody>
        </p:sp>
      </p:grpSp>
      <p:pic>
        <p:nvPicPr>
          <p:cNvPr id="59" name="Pictur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6485" y="1539569"/>
            <a:ext cx="2423178" cy="232355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2047" y="4069676"/>
            <a:ext cx="1873681" cy="2124121"/>
          </a:xfrm>
          <a:prstGeom prst="rect">
            <a:avLst/>
          </a:prstGeom>
        </p:spPr>
      </p:pic>
      <p:cxnSp>
        <p:nvCxnSpPr>
          <p:cNvPr id="62" name="Straight Arrow Connector 61"/>
          <p:cNvCxnSpPr/>
          <p:nvPr/>
        </p:nvCxnSpPr>
        <p:spPr>
          <a:xfrm>
            <a:off x="1155700" y="2047125"/>
            <a:ext cx="0" cy="1292975"/>
          </a:xfrm>
          <a:prstGeom prst="straightConnector1">
            <a:avLst/>
          </a:prstGeom>
          <a:ln w="28575">
            <a:solidFill>
              <a:srgbClr val="E9506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>
            <a:off x="2503322" y="3397835"/>
            <a:ext cx="1215725" cy="520400"/>
          </a:xfrm>
          <a:prstGeom prst="straightConnector1">
            <a:avLst/>
          </a:prstGeom>
          <a:ln w="28575">
            <a:solidFill>
              <a:srgbClr val="E9506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 flipV="1">
            <a:off x="1231488" y="3424237"/>
            <a:ext cx="1154526" cy="495799"/>
          </a:xfrm>
          <a:prstGeom prst="straightConnector1">
            <a:avLst/>
          </a:prstGeom>
          <a:ln w="28575">
            <a:solidFill>
              <a:srgbClr val="E9506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>
            <a:off x="3719047" y="2688849"/>
            <a:ext cx="4763" cy="654219"/>
          </a:xfrm>
          <a:prstGeom prst="straightConnector1">
            <a:avLst/>
          </a:prstGeom>
          <a:ln w="28575">
            <a:solidFill>
              <a:srgbClr val="E9506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2485732" y="1483253"/>
            <a:ext cx="608305" cy="249904"/>
          </a:xfrm>
          <a:prstGeom prst="straightConnector1">
            <a:avLst/>
          </a:prstGeom>
          <a:ln w="28575">
            <a:solidFill>
              <a:srgbClr val="E9506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 flipV="1">
            <a:off x="1618630" y="5734205"/>
            <a:ext cx="1274096" cy="525192"/>
          </a:xfrm>
          <a:prstGeom prst="straightConnector1">
            <a:avLst/>
          </a:prstGeom>
          <a:ln w="28575">
            <a:solidFill>
              <a:srgbClr val="E9506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1593850" y="4348518"/>
            <a:ext cx="0" cy="1292975"/>
          </a:xfrm>
          <a:prstGeom prst="straightConnector1">
            <a:avLst/>
          </a:prstGeom>
          <a:ln w="28575">
            <a:solidFill>
              <a:srgbClr val="E9506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3615213" y="5241919"/>
            <a:ext cx="0" cy="682879"/>
          </a:xfrm>
          <a:prstGeom prst="straightConnector1">
            <a:avLst/>
          </a:prstGeom>
          <a:ln w="28575">
            <a:solidFill>
              <a:srgbClr val="E9506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 flipV="1">
            <a:off x="2964562" y="4930648"/>
            <a:ext cx="633682" cy="266345"/>
          </a:xfrm>
          <a:prstGeom prst="straightConnector1">
            <a:avLst/>
          </a:prstGeom>
          <a:ln w="28575">
            <a:solidFill>
              <a:srgbClr val="E9506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>
            <a:off x="3030814" y="5996801"/>
            <a:ext cx="510571" cy="210817"/>
          </a:xfrm>
          <a:prstGeom prst="straightConnector1">
            <a:avLst/>
          </a:prstGeom>
          <a:ln w="28575">
            <a:solidFill>
              <a:srgbClr val="E9506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3024391" y="3613355"/>
            <a:ext cx="781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10cm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3636111" y="2851440"/>
            <a:ext cx="781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2cm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192221" y="3585603"/>
            <a:ext cx="781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9cm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90777" y="2486931"/>
            <a:ext cx="781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7cm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2694244" y="1319418"/>
            <a:ext cx="781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4cm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135316" y="4698366"/>
            <a:ext cx="781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6cm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3499537" y="5342310"/>
            <a:ext cx="781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2cm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3289482" y="5986254"/>
            <a:ext cx="781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3cm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1604920" y="5918649"/>
            <a:ext cx="781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9cm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918443" y="4836217"/>
            <a:ext cx="781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7cm</a:t>
            </a:r>
          </a:p>
        </p:txBody>
      </p:sp>
      <p:grpSp>
        <p:nvGrpSpPr>
          <p:cNvPr id="99" name="Group 98"/>
          <p:cNvGrpSpPr/>
          <p:nvPr/>
        </p:nvGrpSpPr>
        <p:grpSpPr>
          <a:xfrm>
            <a:off x="1785705" y="4677025"/>
            <a:ext cx="1154852" cy="1057048"/>
            <a:chOff x="1785705" y="4677025"/>
            <a:chExt cx="1154852" cy="1057048"/>
          </a:xfrm>
        </p:grpSpPr>
        <p:sp>
          <p:nvSpPr>
            <p:cNvPr id="97" name="Oval 96"/>
            <p:cNvSpPr/>
            <p:nvPr/>
          </p:nvSpPr>
          <p:spPr>
            <a:xfrm>
              <a:off x="1811437" y="4677025"/>
              <a:ext cx="1057048" cy="1057048"/>
            </a:xfrm>
            <a:prstGeom prst="ellipse">
              <a:avLst/>
            </a:prstGeom>
            <a:solidFill>
              <a:srgbClr val="E9506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1785705" y="5049454"/>
              <a:ext cx="11548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99cm</a:t>
              </a:r>
              <a:r>
                <a:rPr lang="en-GB" b="1" baseline="30000" dirty="0">
                  <a:solidFill>
                    <a:schemeClr val="bg1"/>
                  </a:solidFill>
                </a:rPr>
                <a:t>3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1754173" y="2285443"/>
            <a:ext cx="1154852" cy="1057048"/>
            <a:chOff x="1785705" y="4677025"/>
            <a:chExt cx="1154852" cy="1057048"/>
          </a:xfrm>
        </p:grpSpPr>
        <p:sp>
          <p:nvSpPr>
            <p:cNvPr id="101" name="Oval 100"/>
            <p:cNvSpPr/>
            <p:nvPr/>
          </p:nvSpPr>
          <p:spPr>
            <a:xfrm>
              <a:off x="1811437" y="4677025"/>
              <a:ext cx="1057048" cy="1057048"/>
            </a:xfrm>
            <a:prstGeom prst="ellipse">
              <a:avLst/>
            </a:prstGeom>
            <a:solidFill>
              <a:srgbClr val="E9506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785705" y="5049454"/>
              <a:ext cx="11548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360cm</a:t>
              </a:r>
              <a:r>
                <a:rPr lang="en-GB" b="1" baseline="30000" dirty="0">
                  <a:solidFill>
                    <a:schemeClr val="bg1"/>
                  </a:solidFill>
                </a:rPr>
                <a:t>3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764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</p:bld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1412784A-9730-4539-AD18-FDCBB0907DE4}" vid="{C564E1A4-2DFA-4397-8513-317C74FF867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400BEE7791F3458630045339D8CD2D" ma:contentTypeVersion="4" ma:contentTypeDescription="Create a new document." ma:contentTypeScope="" ma:versionID="f7304e36b831abad07ed141fdb3489f5">
  <xsd:schema xmlns:xsd="http://www.w3.org/2001/XMLSchema" xmlns:xs="http://www.w3.org/2001/XMLSchema" xmlns:p="http://schemas.microsoft.com/office/2006/metadata/properties" xmlns:ns2="280505ac-bc40-449d-929a-43324ce4e22b" targetNamespace="http://schemas.microsoft.com/office/2006/metadata/properties" ma:root="true" ma:fieldsID="8f6d43554af98c65e6bdb4852aec467f" ns2:_="">
    <xsd:import namespace="280505ac-bc40-449d-929a-43324ce4e2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0505ac-bc40-449d-929a-43324ce4e2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4E1C6D1-D2BC-425C-9C95-2752EB4B45D0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280505ac-bc40-449d-929a-43324ce4e22b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C4E3904-A75F-4A8B-9402-69428D4A7EE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046790-441A-4922-AB4D-085971D682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0505ac-bc40-449d-929a-43324ce4e2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2434</TotalTime>
  <Words>829</Words>
  <Application>Microsoft Office PowerPoint</Application>
  <PresentationFormat>On-screen Show (4:3)</PresentationFormat>
  <Paragraphs>134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Tuffy</vt:lpstr>
      <vt:lpstr>Twinkl SemiBold</vt:lpstr>
      <vt:lpstr>Twinkl</vt:lpstr>
      <vt:lpstr>Sassoon Infant Md</vt:lpstr>
      <vt:lpstr>Sassoon Infant Rg</vt:lpstr>
      <vt:lpstr>Arial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Tinkler</dc:creator>
  <cp:lastModifiedBy>Emma Park</cp:lastModifiedBy>
  <cp:revision>204</cp:revision>
  <dcterms:created xsi:type="dcterms:W3CDTF">2019-08-20T15:59:28Z</dcterms:created>
  <dcterms:modified xsi:type="dcterms:W3CDTF">2020-05-31T19:23:08Z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0x010100E1400BEE7791F3458630045339D8CD2D</vt:lpwstr>
  </property>
</Properties>
</file>