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282" r:id="rId6"/>
    <p:sldId id="284" r:id="rId7"/>
    <p:sldId id="288" r:id="rId8"/>
    <p:sldId id="277" r:id="rId9"/>
    <p:sldId id="286"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Tuffy" panose="020B0603060100000000" charset="0"/>
      <p:regular r:id="rId21"/>
      <p:bold r:id="rId22"/>
      <p:italic r:id="rId23"/>
      <p:boldItalic r:id="rId24"/>
    </p:embeddedFont>
    <p:embeddedFont>
      <p:font typeface="Tuffy-TTF" panose="020B0603060100000000"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23"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99F"/>
    <a:srgbClr val="3FB1E5"/>
    <a:srgbClr val="9E73B2"/>
    <a:srgbClr val="F69035"/>
    <a:srgbClr val="7FC348"/>
    <a:srgbClr val="5DBDBE"/>
    <a:srgbClr val="87BD31"/>
    <a:srgbClr val="0079C3"/>
    <a:srgbClr val="FFE76D"/>
    <a:srgbClr val="07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0" autoAdjust="0"/>
    <p:restoredTop sz="94660"/>
  </p:normalViewPr>
  <p:slideViewPr>
    <p:cSldViewPr snapToGrid="0" showGuides="1">
      <p:cViewPr varScale="1">
        <p:scale>
          <a:sx n="114" d="100"/>
          <a:sy n="114" d="100"/>
        </p:scale>
        <p:origin x="1320" y="114"/>
      </p:cViewPr>
      <p:guideLst>
        <p:guide orient="horz" pos="2160"/>
        <p:guide pos="2880"/>
        <p:guide pos="340"/>
        <p:guide orient="horz" pos="3952"/>
        <p:guide pos="5420"/>
        <p:guide orient="horz" pos="323"/>
        <p:guide pos="476"/>
        <p:guide orient="horz" pos="48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twinkl.co.uk/resources/white-rose-maths-resources/year-6-white-rose-maths-resources-key-stage-1-year-1-year-2/spring-block-3-algebra-year-6-white-rose-maths-supporting-resources-key-stage-1" TargetMode="Externa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s://www.twinkl.co.uk/resources/white-rose-maths-resources/year-6-white-rose-maths-resources-key-stage-1-year-1-year-2/spring-block-3-algebra-year-6-white-rose-maths-supporting-resources-key-stage-1" TargetMode="Externa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394855" y="5763277"/>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Rectangle 4">
            <a:hlinkClick r:id="rId5"/>
          </p:cNvPr>
          <p:cNvSpPr/>
          <p:nvPr userDrawn="1"/>
        </p:nvSpPr>
        <p:spPr>
          <a:xfrm>
            <a:off x="304800" y="5758248"/>
            <a:ext cx="1194486" cy="71669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069080" y="3067397"/>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Rectangle 4">
            <a:hlinkClick r:id="rId5"/>
          </p:cNvPr>
          <p:cNvSpPr/>
          <p:nvPr userDrawn="1"/>
        </p:nvSpPr>
        <p:spPr>
          <a:xfrm>
            <a:off x="3979701" y="3067397"/>
            <a:ext cx="1194486" cy="716692"/>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6/planit-maths-primary-teaching-resources-year-6-algebra/planit-maths-primary-teaching-resources-year-6-algebra-use-simple-formulae" TargetMode="Externa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Use simple formulae.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48389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Find a Rule – Two Step</a:t>
            </a:r>
            <a:endParaRPr lang="en-GB" sz="1600" b="1" dirty="0">
              <a:solidFill>
                <a:schemeClr val="bg1"/>
              </a:solidFill>
            </a:endParaRPr>
          </a:p>
        </p:txBody>
      </p:sp>
      <p:sp>
        <p:nvSpPr>
          <p:cNvPr id="2" name="TextBox 1"/>
          <p:cNvSpPr txBox="1"/>
          <p:nvPr/>
        </p:nvSpPr>
        <p:spPr>
          <a:xfrm>
            <a:off x="755650" y="1232955"/>
            <a:ext cx="7632700" cy="553998"/>
          </a:xfrm>
          <a:prstGeom prst="rect">
            <a:avLst/>
          </a:prstGeom>
          <a:noFill/>
        </p:spPr>
        <p:txBody>
          <a:bodyPr wrap="square" lIns="0" tIns="0" rIns="0" bIns="0" rtlCol="0">
            <a:spAutoFit/>
          </a:bodyPr>
          <a:lstStyle/>
          <a:p>
            <a:r>
              <a:rPr lang="en-GB" dirty="0"/>
              <a:t>This function machines has two steps. </a:t>
            </a:r>
          </a:p>
          <a:p>
            <a:r>
              <a:rPr lang="en-GB" dirty="0"/>
              <a:t>Give the missing inputs and outputs for the machine. </a:t>
            </a:r>
          </a:p>
        </p:txBody>
      </p:sp>
      <p:sp>
        <p:nvSpPr>
          <p:cNvPr id="97" name="Rectangle 96"/>
          <p:cNvSpPr/>
          <p:nvPr/>
        </p:nvSpPr>
        <p:spPr>
          <a:xfrm>
            <a:off x="2929010"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929010" y="679073"/>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523066" y="2806621"/>
            <a:ext cx="4097867" cy="2082150"/>
            <a:chOff x="2523066" y="2282224"/>
            <a:chExt cx="4097867" cy="208215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066" y="2282224"/>
              <a:ext cx="4097867" cy="2082150"/>
            </a:xfrm>
            <a:prstGeom prst="rect">
              <a:avLst/>
            </a:prstGeom>
          </p:spPr>
        </p:pic>
        <p:sp>
          <p:nvSpPr>
            <p:cNvPr id="4" name="TextBox 3"/>
            <p:cNvSpPr txBox="1"/>
            <p:nvPr/>
          </p:nvSpPr>
          <p:spPr>
            <a:xfrm>
              <a:off x="3417352" y="2800079"/>
              <a:ext cx="753532" cy="523220"/>
            </a:xfrm>
            <a:prstGeom prst="rect">
              <a:avLst/>
            </a:prstGeom>
            <a:noFill/>
          </p:spPr>
          <p:txBody>
            <a:bodyPr wrap="square" rtlCol="0">
              <a:spAutoFit/>
            </a:bodyPr>
            <a:lstStyle/>
            <a:p>
              <a:pPr algn="ctr"/>
              <a:r>
                <a:rPr lang="en-GB" sz="2800" b="1" dirty="0">
                  <a:solidFill>
                    <a:srgbClr val="2AB99F"/>
                  </a:solidFill>
                </a:rPr>
                <a:t>×4</a:t>
              </a:r>
            </a:p>
          </p:txBody>
        </p:sp>
        <p:sp>
          <p:nvSpPr>
            <p:cNvPr id="11" name="TextBox 10"/>
            <p:cNvSpPr txBox="1"/>
            <p:nvPr/>
          </p:nvSpPr>
          <p:spPr>
            <a:xfrm>
              <a:off x="4873617" y="2800079"/>
              <a:ext cx="909115" cy="523220"/>
            </a:xfrm>
            <a:prstGeom prst="rect">
              <a:avLst/>
            </a:prstGeom>
            <a:noFill/>
          </p:spPr>
          <p:txBody>
            <a:bodyPr wrap="square" rtlCol="0">
              <a:spAutoFit/>
            </a:bodyPr>
            <a:lstStyle/>
            <a:p>
              <a:pPr algn="ctr"/>
              <a:r>
                <a:rPr lang="en-GB" sz="2800" b="1" dirty="0">
                  <a:solidFill>
                    <a:srgbClr val="3FB1E5"/>
                  </a:solidFill>
                  <a:latin typeface="Open Sans" panose="020B0606030504020204" pitchFamily="34" charset="0"/>
                  <a:ea typeface="Open Sans" panose="020B0606030504020204" pitchFamily="34" charset="0"/>
                  <a:cs typeface="Open Sans" panose="020B0606030504020204" pitchFamily="34" charset="0"/>
                </a:rPr>
                <a:t>−</a:t>
              </a:r>
              <a:r>
                <a:rPr lang="en-GB" sz="2800" b="1" dirty="0">
                  <a:solidFill>
                    <a:srgbClr val="3FB1E5"/>
                  </a:solidFill>
                </a:rPr>
                <a:t>6</a:t>
              </a:r>
            </a:p>
          </p:txBody>
        </p:sp>
      </p:grpSp>
      <p:sp>
        <p:nvSpPr>
          <p:cNvPr id="7" name="TextBox 6"/>
          <p:cNvSpPr txBox="1"/>
          <p:nvPr/>
        </p:nvSpPr>
        <p:spPr>
          <a:xfrm>
            <a:off x="7010399" y="2153351"/>
            <a:ext cx="1377950" cy="369332"/>
          </a:xfrm>
          <a:prstGeom prst="rect">
            <a:avLst/>
          </a:prstGeom>
          <a:solidFill>
            <a:srgbClr val="7FC348"/>
          </a:solidFill>
          <a:ln w="31750">
            <a:solidFill>
              <a:srgbClr val="7FC348"/>
            </a:solidFill>
            <a:miter lim="800000"/>
          </a:ln>
        </p:spPr>
        <p:txBody>
          <a:bodyPr wrap="square" rtlCol="0">
            <a:spAutoFit/>
          </a:bodyPr>
          <a:lstStyle/>
          <a:p>
            <a:pPr algn="ctr"/>
            <a:r>
              <a:rPr lang="en-GB" b="1" dirty="0">
                <a:solidFill>
                  <a:schemeClr val="bg1"/>
                </a:solidFill>
              </a:rPr>
              <a:t>Output</a:t>
            </a:r>
          </a:p>
        </p:txBody>
      </p:sp>
      <p:sp>
        <p:nvSpPr>
          <p:cNvPr id="13" name="TextBox 12"/>
          <p:cNvSpPr txBox="1"/>
          <p:nvPr/>
        </p:nvSpPr>
        <p:spPr>
          <a:xfrm>
            <a:off x="755650" y="2153351"/>
            <a:ext cx="1377950" cy="369332"/>
          </a:xfrm>
          <a:prstGeom prst="rect">
            <a:avLst/>
          </a:prstGeom>
          <a:solidFill>
            <a:srgbClr val="F69035"/>
          </a:solidFill>
          <a:ln w="31750">
            <a:solidFill>
              <a:srgbClr val="F69035"/>
            </a:solidFill>
            <a:miter lim="800000"/>
          </a:ln>
        </p:spPr>
        <p:txBody>
          <a:bodyPr wrap="square" rtlCol="0">
            <a:spAutoFit/>
          </a:bodyPr>
          <a:lstStyle/>
          <a:p>
            <a:pPr algn="ctr"/>
            <a:r>
              <a:rPr lang="en-GB" b="1" dirty="0">
                <a:solidFill>
                  <a:schemeClr val="bg1"/>
                </a:solidFill>
              </a:rPr>
              <a:t>Input</a:t>
            </a:r>
          </a:p>
        </p:txBody>
      </p:sp>
      <p:sp>
        <p:nvSpPr>
          <p:cNvPr id="15" name="TextBox 14"/>
          <p:cNvSpPr txBox="1"/>
          <p:nvPr/>
        </p:nvSpPr>
        <p:spPr>
          <a:xfrm>
            <a:off x="3088209" y="2153351"/>
            <a:ext cx="1377950" cy="369332"/>
          </a:xfrm>
          <a:prstGeom prst="rect">
            <a:avLst/>
          </a:prstGeom>
          <a:solidFill>
            <a:srgbClr val="2AB99F"/>
          </a:solidFill>
          <a:ln w="31750">
            <a:solidFill>
              <a:srgbClr val="2AB99F"/>
            </a:solidFill>
            <a:miter lim="800000"/>
          </a:ln>
        </p:spPr>
        <p:txBody>
          <a:bodyPr wrap="square" rtlCol="0">
            <a:spAutoFit/>
          </a:bodyPr>
          <a:lstStyle/>
          <a:p>
            <a:pPr algn="ctr"/>
            <a:r>
              <a:rPr lang="en-GB" b="1" dirty="0">
                <a:solidFill>
                  <a:schemeClr val="bg1"/>
                </a:solidFill>
              </a:rPr>
              <a:t>Function</a:t>
            </a:r>
          </a:p>
        </p:txBody>
      </p:sp>
      <p:sp>
        <p:nvSpPr>
          <p:cNvPr id="16" name="TextBox 15"/>
          <p:cNvSpPr txBox="1"/>
          <p:nvPr/>
        </p:nvSpPr>
        <p:spPr>
          <a:xfrm>
            <a:off x="4694774" y="2153351"/>
            <a:ext cx="1377950" cy="369332"/>
          </a:xfrm>
          <a:prstGeom prst="rect">
            <a:avLst/>
          </a:prstGeom>
          <a:solidFill>
            <a:srgbClr val="3FB1E5"/>
          </a:solidFill>
          <a:ln w="31750">
            <a:solidFill>
              <a:srgbClr val="3FB1E5"/>
            </a:solidFill>
            <a:miter lim="800000"/>
          </a:ln>
        </p:spPr>
        <p:txBody>
          <a:bodyPr wrap="square" rtlCol="0">
            <a:spAutoFit/>
          </a:bodyPr>
          <a:lstStyle/>
          <a:p>
            <a:pPr algn="ctr"/>
            <a:r>
              <a:rPr lang="en-GB" b="1" dirty="0">
                <a:solidFill>
                  <a:schemeClr val="bg1"/>
                </a:solidFill>
              </a:rPr>
              <a:t>Function</a:t>
            </a:r>
          </a:p>
        </p:txBody>
      </p:sp>
      <p:sp>
        <p:nvSpPr>
          <p:cNvPr id="12" name="Rectangle 11"/>
          <p:cNvSpPr/>
          <p:nvPr/>
        </p:nvSpPr>
        <p:spPr>
          <a:xfrm>
            <a:off x="755649" y="2603870"/>
            <a:ext cx="1377950" cy="3446739"/>
          </a:xfrm>
          <a:prstGeom prst="rect">
            <a:avLst/>
          </a:prstGeom>
          <a:solidFill>
            <a:schemeClr val="bg1"/>
          </a:solidFill>
          <a:ln w="31750">
            <a:solidFill>
              <a:srgbClr val="F69035"/>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algn="ctr">
              <a:spcAft>
                <a:spcPts val="1200"/>
              </a:spcAft>
            </a:pPr>
            <a:r>
              <a:rPr lang="en-GB" sz="2000" b="1" dirty="0">
                <a:solidFill>
                  <a:schemeClr val="tx1">
                    <a:lumMod val="90000"/>
                    <a:lumOff val="10000"/>
                  </a:schemeClr>
                </a:solidFill>
              </a:rPr>
              <a:t>5</a:t>
            </a:r>
          </a:p>
          <a:p>
            <a:pPr algn="ctr">
              <a:spcAft>
                <a:spcPts val="1200"/>
              </a:spcAft>
            </a:pPr>
            <a:r>
              <a:rPr lang="en-GB" sz="2000" b="1" dirty="0">
                <a:solidFill>
                  <a:schemeClr val="tx1">
                    <a:lumMod val="90000"/>
                    <a:lumOff val="10000"/>
                  </a:schemeClr>
                </a:solidFill>
              </a:rPr>
              <a:t>9</a:t>
            </a:r>
          </a:p>
          <a:p>
            <a:pPr algn="ctr">
              <a:spcAft>
                <a:spcPts val="1200"/>
              </a:spcAft>
            </a:pPr>
            <a:r>
              <a:rPr lang="en-GB" sz="2000" b="1" dirty="0">
                <a:solidFill>
                  <a:schemeClr val="tx1">
                    <a:lumMod val="90000"/>
                    <a:lumOff val="10000"/>
                  </a:schemeClr>
                </a:solidFill>
              </a:rPr>
              <a:t>80</a:t>
            </a:r>
          </a:p>
          <a:p>
            <a:pPr algn="ctr">
              <a:spcAft>
                <a:spcPts val="1200"/>
              </a:spcAft>
            </a:pPr>
            <a:r>
              <a:rPr lang="en-GB" sz="2000" b="1" dirty="0">
                <a:solidFill>
                  <a:schemeClr val="tx1">
                    <a:lumMod val="90000"/>
                    <a:lumOff val="10000"/>
                  </a:schemeClr>
                </a:solidFill>
              </a:rPr>
              <a:t>700</a:t>
            </a:r>
          </a:p>
          <a:p>
            <a:pPr algn="ctr">
              <a:spcAft>
                <a:spcPts val="1200"/>
              </a:spcAft>
            </a:pPr>
            <a:r>
              <a:rPr lang="en-GB" sz="2000" b="1" dirty="0">
                <a:solidFill>
                  <a:srgbClr val="00B050"/>
                </a:solidFill>
              </a:rPr>
              <a:t>12</a:t>
            </a:r>
          </a:p>
          <a:p>
            <a:pPr algn="ctr">
              <a:spcAft>
                <a:spcPts val="1200"/>
              </a:spcAft>
            </a:pPr>
            <a:r>
              <a:rPr lang="en-GB" sz="2000" b="1" dirty="0">
                <a:solidFill>
                  <a:srgbClr val="00B050"/>
                </a:solidFill>
              </a:rPr>
              <a:t>50</a:t>
            </a:r>
          </a:p>
          <a:p>
            <a:pPr algn="ctr">
              <a:spcAft>
                <a:spcPts val="1200"/>
              </a:spcAft>
            </a:pPr>
            <a:r>
              <a:rPr lang="en-GB" sz="2000" b="1" dirty="0">
                <a:solidFill>
                  <a:schemeClr val="tx1">
                    <a:lumMod val="90000"/>
                    <a:lumOff val="10000"/>
                  </a:schemeClr>
                </a:solidFill>
              </a:rPr>
              <a:t>2¼</a:t>
            </a:r>
          </a:p>
        </p:txBody>
      </p:sp>
      <p:sp>
        <p:nvSpPr>
          <p:cNvPr id="20" name="Rectangle 19"/>
          <p:cNvSpPr/>
          <p:nvPr/>
        </p:nvSpPr>
        <p:spPr>
          <a:xfrm>
            <a:off x="7010400" y="2603870"/>
            <a:ext cx="1377950" cy="3446739"/>
          </a:xfrm>
          <a:prstGeom prst="rect">
            <a:avLst/>
          </a:prstGeom>
          <a:solidFill>
            <a:schemeClr val="bg1"/>
          </a:solidFill>
          <a:ln w="31750">
            <a:solidFill>
              <a:srgbClr val="7FC34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algn="ctr">
              <a:spcAft>
                <a:spcPts val="1200"/>
              </a:spcAft>
            </a:pPr>
            <a:r>
              <a:rPr lang="en-GB" sz="2000" b="1" dirty="0">
                <a:solidFill>
                  <a:srgbClr val="00B050"/>
                </a:solidFill>
              </a:rPr>
              <a:t>14</a:t>
            </a:r>
          </a:p>
          <a:p>
            <a:pPr algn="ctr">
              <a:spcAft>
                <a:spcPts val="1200"/>
              </a:spcAft>
            </a:pPr>
            <a:r>
              <a:rPr lang="en-GB" sz="2000" b="1" dirty="0">
                <a:solidFill>
                  <a:srgbClr val="00B050"/>
                </a:solidFill>
              </a:rPr>
              <a:t>30</a:t>
            </a:r>
          </a:p>
          <a:p>
            <a:pPr algn="ctr">
              <a:spcAft>
                <a:spcPts val="1200"/>
              </a:spcAft>
            </a:pPr>
            <a:r>
              <a:rPr lang="en-GB" sz="2000" b="1" dirty="0">
                <a:solidFill>
                  <a:srgbClr val="00B050"/>
                </a:solidFill>
              </a:rPr>
              <a:t>314</a:t>
            </a:r>
          </a:p>
          <a:p>
            <a:pPr algn="ctr">
              <a:spcAft>
                <a:spcPts val="1200"/>
              </a:spcAft>
            </a:pPr>
            <a:r>
              <a:rPr lang="en-GB" sz="2000" b="1" dirty="0">
                <a:solidFill>
                  <a:srgbClr val="00B050"/>
                </a:solidFill>
              </a:rPr>
              <a:t>2794</a:t>
            </a:r>
          </a:p>
          <a:p>
            <a:pPr algn="ctr">
              <a:spcAft>
                <a:spcPts val="1200"/>
              </a:spcAft>
            </a:pPr>
            <a:r>
              <a:rPr lang="en-GB" sz="2000" b="1" dirty="0">
                <a:solidFill>
                  <a:schemeClr val="tx1">
                    <a:lumMod val="90000"/>
                    <a:lumOff val="10000"/>
                  </a:schemeClr>
                </a:solidFill>
              </a:rPr>
              <a:t>42</a:t>
            </a:r>
          </a:p>
          <a:p>
            <a:pPr algn="ctr">
              <a:spcAft>
                <a:spcPts val="1200"/>
              </a:spcAft>
            </a:pPr>
            <a:r>
              <a:rPr lang="en-GB" sz="2000" b="1" dirty="0">
                <a:solidFill>
                  <a:schemeClr val="tx1">
                    <a:lumMod val="90000"/>
                    <a:lumOff val="10000"/>
                  </a:schemeClr>
                </a:solidFill>
              </a:rPr>
              <a:t>194</a:t>
            </a:r>
          </a:p>
          <a:p>
            <a:pPr algn="ctr">
              <a:spcAft>
                <a:spcPts val="1200"/>
              </a:spcAft>
            </a:pPr>
            <a:r>
              <a:rPr lang="en-GB" sz="2000" b="1" dirty="0">
                <a:solidFill>
                  <a:srgbClr val="00B050"/>
                </a:solidFill>
              </a:rPr>
              <a:t>3</a:t>
            </a:r>
          </a:p>
        </p:txBody>
      </p:sp>
      <p:grpSp>
        <p:nvGrpSpPr>
          <p:cNvPr id="23" name="Group 22"/>
          <p:cNvGrpSpPr/>
          <p:nvPr/>
        </p:nvGrpSpPr>
        <p:grpSpPr>
          <a:xfrm>
            <a:off x="6467976" y="3900911"/>
            <a:ext cx="525489" cy="257009"/>
            <a:chOff x="6484910" y="3774447"/>
            <a:chExt cx="565972" cy="257009"/>
          </a:xfrm>
        </p:grpSpPr>
        <p:sp>
          <p:nvSpPr>
            <p:cNvPr id="21" name="Freeform 20"/>
            <p:cNvSpPr/>
            <p:nvPr/>
          </p:nvSpPr>
          <p:spPr>
            <a:xfrm>
              <a:off x="6484910" y="3774447"/>
              <a:ext cx="408809" cy="148115"/>
            </a:xfrm>
            <a:custGeom>
              <a:avLst/>
              <a:gdLst>
                <a:gd name="connsiteX0" fmla="*/ 0 w 495300"/>
                <a:gd name="connsiteY0" fmla="*/ 0 h 144780"/>
                <a:gd name="connsiteX1" fmla="*/ 175260 w 495300"/>
                <a:gd name="connsiteY1" fmla="*/ 114300 h 144780"/>
                <a:gd name="connsiteX2" fmla="*/ 495300 w 495300"/>
                <a:gd name="connsiteY2" fmla="*/ 144780 h 144780"/>
                <a:gd name="connsiteX3" fmla="*/ 495300 w 495300"/>
                <a:gd name="connsiteY3" fmla="*/ 144780 h 144780"/>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205820"/>
                <a:gd name="connsiteX1" fmla="*/ 175260 w 868680"/>
                <a:gd name="connsiteY1" fmla="*/ 114300 h 205820"/>
                <a:gd name="connsiteX2" fmla="*/ 426244 w 868680"/>
                <a:gd name="connsiteY2" fmla="*/ 205542 h 205820"/>
                <a:gd name="connsiteX3" fmla="*/ 868680 w 868680"/>
                <a:gd name="connsiteY3" fmla="*/ 144780 h 205820"/>
                <a:gd name="connsiteX0" fmla="*/ 0 w 868680"/>
                <a:gd name="connsiteY0" fmla="*/ 0 h 144780"/>
                <a:gd name="connsiteX1" fmla="*/ 175260 w 868680"/>
                <a:gd name="connsiteY1" fmla="*/ 114300 h 144780"/>
                <a:gd name="connsiteX2" fmla="*/ 868680 w 868680"/>
                <a:gd name="connsiteY2" fmla="*/ 144780 h 144780"/>
                <a:gd name="connsiteX0" fmla="*/ 0 w 868680"/>
                <a:gd name="connsiteY0" fmla="*/ 0 h 201577"/>
                <a:gd name="connsiteX1" fmla="*/ 234791 w 868680"/>
                <a:gd name="connsiteY1" fmla="*/ 197159 h 201577"/>
                <a:gd name="connsiteX2" fmla="*/ 868680 w 868680"/>
                <a:gd name="connsiteY2" fmla="*/ 144780 h 201577"/>
                <a:gd name="connsiteX0" fmla="*/ 0 w 868680"/>
                <a:gd name="connsiteY0" fmla="*/ 0 h 201577"/>
                <a:gd name="connsiteX1" fmla="*/ 234791 w 868680"/>
                <a:gd name="connsiteY1" fmla="*/ 197159 h 201577"/>
                <a:gd name="connsiteX2" fmla="*/ 868680 w 868680"/>
                <a:gd name="connsiteY2" fmla="*/ 144780 h 201577"/>
                <a:gd name="connsiteX0" fmla="*/ 0 w 625793"/>
                <a:gd name="connsiteY0" fmla="*/ 0 h 233163"/>
                <a:gd name="connsiteX1" fmla="*/ 234791 w 625793"/>
                <a:gd name="connsiteY1" fmla="*/ 197159 h 233163"/>
                <a:gd name="connsiteX2" fmla="*/ 625793 w 625793"/>
                <a:gd name="connsiteY2" fmla="*/ 233163 h 233163"/>
                <a:gd name="connsiteX0" fmla="*/ 0 w 628174"/>
                <a:gd name="connsiteY0" fmla="*/ 0 h 222115"/>
                <a:gd name="connsiteX1" fmla="*/ 234791 w 628174"/>
                <a:gd name="connsiteY1" fmla="*/ 197159 h 222115"/>
                <a:gd name="connsiteX2" fmla="*/ 628174 w 628174"/>
                <a:gd name="connsiteY2" fmla="*/ 222115 h 222115"/>
                <a:gd name="connsiteX0" fmla="*/ 0 w 628174"/>
                <a:gd name="connsiteY0" fmla="*/ 0 h 223634"/>
                <a:gd name="connsiteX1" fmla="*/ 234791 w 628174"/>
                <a:gd name="connsiteY1" fmla="*/ 197159 h 223634"/>
                <a:gd name="connsiteX2" fmla="*/ 628174 w 628174"/>
                <a:gd name="connsiteY2" fmla="*/ 222115 h 223634"/>
                <a:gd name="connsiteX0" fmla="*/ 0 w 628174"/>
                <a:gd name="connsiteY0" fmla="*/ 0 h 223635"/>
                <a:gd name="connsiteX1" fmla="*/ 234791 w 628174"/>
                <a:gd name="connsiteY1" fmla="*/ 197159 h 223635"/>
                <a:gd name="connsiteX2" fmla="*/ 628174 w 628174"/>
                <a:gd name="connsiteY2" fmla="*/ 222115 h 223635"/>
                <a:gd name="connsiteX0" fmla="*/ 0 w 628174"/>
                <a:gd name="connsiteY0" fmla="*/ 0 h 223635"/>
                <a:gd name="connsiteX1" fmla="*/ 234791 w 628174"/>
                <a:gd name="connsiteY1" fmla="*/ 197159 h 223635"/>
                <a:gd name="connsiteX2" fmla="*/ 628174 w 628174"/>
                <a:gd name="connsiteY2" fmla="*/ 222115 h 223635"/>
                <a:gd name="connsiteX0" fmla="*/ 0 w 644843"/>
                <a:gd name="connsiteY0" fmla="*/ 0 h 177924"/>
                <a:gd name="connsiteX1" fmla="*/ 251460 w 644843"/>
                <a:gd name="connsiteY1" fmla="*/ 152968 h 177924"/>
                <a:gd name="connsiteX2" fmla="*/ 644843 w 644843"/>
                <a:gd name="connsiteY2" fmla="*/ 177924 h 177924"/>
                <a:gd name="connsiteX0" fmla="*/ 0 w 644843"/>
                <a:gd name="connsiteY0" fmla="*/ 0 h 177924"/>
                <a:gd name="connsiteX1" fmla="*/ 251460 w 644843"/>
                <a:gd name="connsiteY1" fmla="*/ 152968 h 177924"/>
                <a:gd name="connsiteX2" fmla="*/ 644843 w 644843"/>
                <a:gd name="connsiteY2" fmla="*/ 177924 h 177924"/>
                <a:gd name="connsiteX0" fmla="*/ 0 w 501968"/>
                <a:gd name="connsiteY0" fmla="*/ 0 h 171660"/>
                <a:gd name="connsiteX1" fmla="*/ 251460 w 501968"/>
                <a:gd name="connsiteY1" fmla="*/ 152968 h 171660"/>
                <a:gd name="connsiteX2" fmla="*/ 501968 w 501968"/>
                <a:gd name="connsiteY2" fmla="*/ 169638 h 171660"/>
                <a:gd name="connsiteX0" fmla="*/ 0 w 501968"/>
                <a:gd name="connsiteY0" fmla="*/ 0 h 169638"/>
                <a:gd name="connsiteX1" fmla="*/ 194310 w 501968"/>
                <a:gd name="connsiteY1" fmla="*/ 141920 h 169638"/>
                <a:gd name="connsiteX2" fmla="*/ 501968 w 501968"/>
                <a:gd name="connsiteY2" fmla="*/ 169638 h 169638"/>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1795"/>
                <a:gd name="connsiteX1" fmla="*/ 222885 w 501968"/>
                <a:gd name="connsiteY1" fmla="*/ 150207 h 171795"/>
                <a:gd name="connsiteX2" fmla="*/ 501968 w 501968"/>
                <a:gd name="connsiteY2" fmla="*/ 169638 h 171795"/>
              </a:gdLst>
              <a:ahLst/>
              <a:cxnLst>
                <a:cxn ang="0">
                  <a:pos x="connsiteX0" y="connsiteY0"/>
                </a:cxn>
                <a:cxn ang="0">
                  <a:pos x="connsiteX1" y="connsiteY1"/>
                </a:cxn>
                <a:cxn ang="0">
                  <a:pos x="connsiteX2" y="connsiteY2"/>
                </a:cxn>
              </a:cxnLst>
              <a:rect l="l" t="t" r="r" b="b"/>
              <a:pathLst>
                <a:path w="501968" h="171795">
                  <a:moveTo>
                    <a:pt x="0" y="0"/>
                  </a:moveTo>
                  <a:cubicBezTo>
                    <a:pt x="51118" y="47847"/>
                    <a:pt x="139224" y="121934"/>
                    <a:pt x="222885" y="150207"/>
                  </a:cubicBezTo>
                  <a:cubicBezTo>
                    <a:pt x="306546" y="178480"/>
                    <a:pt x="400369" y="171575"/>
                    <a:pt x="501968" y="169638"/>
                  </a:cubicBezTo>
                </a:path>
              </a:pathLst>
            </a:custGeom>
            <a:noFill/>
            <a:ln w="95250">
              <a:solidFill>
                <a:srgbClr val="7FC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rot="5230970">
              <a:off x="6848475" y="3829050"/>
              <a:ext cx="219075" cy="185738"/>
            </a:xfrm>
            <a:prstGeom prst="triangle">
              <a:avLst/>
            </a:prstGeom>
            <a:solidFill>
              <a:srgbClr val="7FC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rot="13255447" flipH="1">
            <a:off x="2141200" y="2757833"/>
            <a:ext cx="565972" cy="257009"/>
            <a:chOff x="6484910" y="3774447"/>
            <a:chExt cx="565972" cy="257009"/>
          </a:xfrm>
        </p:grpSpPr>
        <p:sp>
          <p:nvSpPr>
            <p:cNvPr id="28" name="Freeform 27"/>
            <p:cNvSpPr/>
            <p:nvPr/>
          </p:nvSpPr>
          <p:spPr>
            <a:xfrm>
              <a:off x="6484910" y="3774447"/>
              <a:ext cx="408809" cy="148115"/>
            </a:xfrm>
            <a:custGeom>
              <a:avLst/>
              <a:gdLst>
                <a:gd name="connsiteX0" fmla="*/ 0 w 495300"/>
                <a:gd name="connsiteY0" fmla="*/ 0 h 144780"/>
                <a:gd name="connsiteX1" fmla="*/ 175260 w 495300"/>
                <a:gd name="connsiteY1" fmla="*/ 114300 h 144780"/>
                <a:gd name="connsiteX2" fmla="*/ 495300 w 495300"/>
                <a:gd name="connsiteY2" fmla="*/ 144780 h 144780"/>
                <a:gd name="connsiteX3" fmla="*/ 495300 w 495300"/>
                <a:gd name="connsiteY3" fmla="*/ 144780 h 144780"/>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205820"/>
                <a:gd name="connsiteX1" fmla="*/ 175260 w 868680"/>
                <a:gd name="connsiteY1" fmla="*/ 114300 h 205820"/>
                <a:gd name="connsiteX2" fmla="*/ 426244 w 868680"/>
                <a:gd name="connsiteY2" fmla="*/ 205542 h 205820"/>
                <a:gd name="connsiteX3" fmla="*/ 868680 w 868680"/>
                <a:gd name="connsiteY3" fmla="*/ 144780 h 205820"/>
                <a:gd name="connsiteX0" fmla="*/ 0 w 868680"/>
                <a:gd name="connsiteY0" fmla="*/ 0 h 144780"/>
                <a:gd name="connsiteX1" fmla="*/ 175260 w 868680"/>
                <a:gd name="connsiteY1" fmla="*/ 114300 h 144780"/>
                <a:gd name="connsiteX2" fmla="*/ 868680 w 868680"/>
                <a:gd name="connsiteY2" fmla="*/ 144780 h 144780"/>
                <a:gd name="connsiteX0" fmla="*/ 0 w 868680"/>
                <a:gd name="connsiteY0" fmla="*/ 0 h 201577"/>
                <a:gd name="connsiteX1" fmla="*/ 234791 w 868680"/>
                <a:gd name="connsiteY1" fmla="*/ 197159 h 201577"/>
                <a:gd name="connsiteX2" fmla="*/ 868680 w 868680"/>
                <a:gd name="connsiteY2" fmla="*/ 144780 h 201577"/>
                <a:gd name="connsiteX0" fmla="*/ 0 w 868680"/>
                <a:gd name="connsiteY0" fmla="*/ 0 h 201577"/>
                <a:gd name="connsiteX1" fmla="*/ 234791 w 868680"/>
                <a:gd name="connsiteY1" fmla="*/ 197159 h 201577"/>
                <a:gd name="connsiteX2" fmla="*/ 868680 w 868680"/>
                <a:gd name="connsiteY2" fmla="*/ 144780 h 201577"/>
                <a:gd name="connsiteX0" fmla="*/ 0 w 625793"/>
                <a:gd name="connsiteY0" fmla="*/ 0 h 233163"/>
                <a:gd name="connsiteX1" fmla="*/ 234791 w 625793"/>
                <a:gd name="connsiteY1" fmla="*/ 197159 h 233163"/>
                <a:gd name="connsiteX2" fmla="*/ 625793 w 625793"/>
                <a:gd name="connsiteY2" fmla="*/ 233163 h 233163"/>
                <a:gd name="connsiteX0" fmla="*/ 0 w 628174"/>
                <a:gd name="connsiteY0" fmla="*/ 0 h 222115"/>
                <a:gd name="connsiteX1" fmla="*/ 234791 w 628174"/>
                <a:gd name="connsiteY1" fmla="*/ 197159 h 222115"/>
                <a:gd name="connsiteX2" fmla="*/ 628174 w 628174"/>
                <a:gd name="connsiteY2" fmla="*/ 222115 h 222115"/>
                <a:gd name="connsiteX0" fmla="*/ 0 w 628174"/>
                <a:gd name="connsiteY0" fmla="*/ 0 h 223634"/>
                <a:gd name="connsiteX1" fmla="*/ 234791 w 628174"/>
                <a:gd name="connsiteY1" fmla="*/ 197159 h 223634"/>
                <a:gd name="connsiteX2" fmla="*/ 628174 w 628174"/>
                <a:gd name="connsiteY2" fmla="*/ 222115 h 223634"/>
                <a:gd name="connsiteX0" fmla="*/ 0 w 628174"/>
                <a:gd name="connsiteY0" fmla="*/ 0 h 223635"/>
                <a:gd name="connsiteX1" fmla="*/ 234791 w 628174"/>
                <a:gd name="connsiteY1" fmla="*/ 197159 h 223635"/>
                <a:gd name="connsiteX2" fmla="*/ 628174 w 628174"/>
                <a:gd name="connsiteY2" fmla="*/ 222115 h 223635"/>
                <a:gd name="connsiteX0" fmla="*/ 0 w 628174"/>
                <a:gd name="connsiteY0" fmla="*/ 0 h 223635"/>
                <a:gd name="connsiteX1" fmla="*/ 234791 w 628174"/>
                <a:gd name="connsiteY1" fmla="*/ 197159 h 223635"/>
                <a:gd name="connsiteX2" fmla="*/ 628174 w 628174"/>
                <a:gd name="connsiteY2" fmla="*/ 222115 h 223635"/>
                <a:gd name="connsiteX0" fmla="*/ 0 w 644843"/>
                <a:gd name="connsiteY0" fmla="*/ 0 h 177924"/>
                <a:gd name="connsiteX1" fmla="*/ 251460 w 644843"/>
                <a:gd name="connsiteY1" fmla="*/ 152968 h 177924"/>
                <a:gd name="connsiteX2" fmla="*/ 644843 w 644843"/>
                <a:gd name="connsiteY2" fmla="*/ 177924 h 177924"/>
                <a:gd name="connsiteX0" fmla="*/ 0 w 644843"/>
                <a:gd name="connsiteY0" fmla="*/ 0 h 177924"/>
                <a:gd name="connsiteX1" fmla="*/ 251460 w 644843"/>
                <a:gd name="connsiteY1" fmla="*/ 152968 h 177924"/>
                <a:gd name="connsiteX2" fmla="*/ 644843 w 644843"/>
                <a:gd name="connsiteY2" fmla="*/ 177924 h 177924"/>
                <a:gd name="connsiteX0" fmla="*/ 0 w 501968"/>
                <a:gd name="connsiteY0" fmla="*/ 0 h 171660"/>
                <a:gd name="connsiteX1" fmla="*/ 251460 w 501968"/>
                <a:gd name="connsiteY1" fmla="*/ 152968 h 171660"/>
                <a:gd name="connsiteX2" fmla="*/ 501968 w 501968"/>
                <a:gd name="connsiteY2" fmla="*/ 169638 h 171660"/>
                <a:gd name="connsiteX0" fmla="*/ 0 w 501968"/>
                <a:gd name="connsiteY0" fmla="*/ 0 h 169638"/>
                <a:gd name="connsiteX1" fmla="*/ 194310 w 501968"/>
                <a:gd name="connsiteY1" fmla="*/ 141920 h 169638"/>
                <a:gd name="connsiteX2" fmla="*/ 501968 w 501968"/>
                <a:gd name="connsiteY2" fmla="*/ 169638 h 169638"/>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1795"/>
                <a:gd name="connsiteX1" fmla="*/ 222885 w 501968"/>
                <a:gd name="connsiteY1" fmla="*/ 150207 h 171795"/>
                <a:gd name="connsiteX2" fmla="*/ 501968 w 501968"/>
                <a:gd name="connsiteY2" fmla="*/ 169638 h 171795"/>
              </a:gdLst>
              <a:ahLst/>
              <a:cxnLst>
                <a:cxn ang="0">
                  <a:pos x="connsiteX0" y="connsiteY0"/>
                </a:cxn>
                <a:cxn ang="0">
                  <a:pos x="connsiteX1" y="connsiteY1"/>
                </a:cxn>
                <a:cxn ang="0">
                  <a:pos x="connsiteX2" y="connsiteY2"/>
                </a:cxn>
              </a:cxnLst>
              <a:rect l="l" t="t" r="r" b="b"/>
              <a:pathLst>
                <a:path w="501968" h="171795">
                  <a:moveTo>
                    <a:pt x="0" y="0"/>
                  </a:moveTo>
                  <a:cubicBezTo>
                    <a:pt x="51118" y="47847"/>
                    <a:pt x="139224" y="121934"/>
                    <a:pt x="222885" y="150207"/>
                  </a:cubicBezTo>
                  <a:cubicBezTo>
                    <a:pt x="306546" y="178480"/>
                    <a:pt x="400369" y="171575"/>
                    <a:pt x="501968" y="169638"/>
                  </a:cubicBezTo>
                </a:path>
              </a:pathLst>
            </a:custGeom>
            <a:noFill/>
            <a:ln w="95250">
              <a:solidFill>
                <a:srgbClr val="F69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p:cNvSpPr/>
            <p:nvPr/>
          </p:nvSpPr>
          <p:spPr>
            <a:xfrm rot="5230970">
              <a:off x="6848475" y="3829050"/>
              <a:ext cx="219075" cy="185738"/>
            </a:xfrm>
            <a:prstGeom prst="triangle">
              <a:avLst/>
            </a:prstGeom>
            <a:solidFill>
              <a:srgbClr val="F69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fade">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500"/>
                                        <p:tgtEl>
                                          <p:spTgt spid="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fade">
                                      <p:cBhvr>
                                        <p:cTn id="42" dur="500"/>
                                        <p:tgtEl>
                                          <p:spTgt spid="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animEffect transition="in" filter="fade">
                                      <p:cBhvr>
                                        <p:cTn id="47" dur="500"/>
                                        <p:tgtEl>
                                          <p:spTgt spid="2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4" end="4"/>
                                            </p:txEl>
                                          </p:spTgt>
                                        </p:tgtEl>
                                        <p:attrNameLst>
                                          <p:attrName>style.visibility</p:attrName>
                                        </p:attrNameLst>
                                      </p:cBhvr>
                                      <p:to>
                                        <p:strVal val="visible"/>
                                      </p:to>
                                    </p:set>
                                    <p:animEffect transition="in" filter="fade">
                                      <p:cBhvr>
                                        <p:cTn id="52" dur="500"/>
                                        <p:tgtEl>
                                          <p:spTgt spid="1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xEl>
                                              <p:pRg st="5" end="5"/>
                                            </p:txEl>
                                          </p:spTgt>
                                        </p:tgtEl>
                                        <p:attrNameLst>
                                          <p:attrName>style.visibility</p:attrName>
                                        </p:attrNameLst>
                                      </p:cBhvr>
                                      <p:to>
                                        <p:strVal val="visible"/>
                                      </p:to>
                                    </p:set>
                                    <p:animEffect transition="in" filter="fade">
                                      <p:cBhvr>
                                        <p:cTn id="57" dur="500"/>
                                        <p:tgtEl>
                                          <p:spTgt spid="2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5" end="5"/>
                                            </p:txEl>
                                          </p:spTgt>
                                        </p:tgtEl>
                                        <p:attrNameLst>
                                          <p:attrName>style.visibility</p:attrName>
                                        </p:attrNameLst>
                                      </p:cBhvr>
                                      <p:to>
                                        <p:strVal val="visible"/>
                                      </p:to>
                                    </p:set>
                                    <p:animEffect transition="in" filter="fade">
                                      <p:cBhvr>
                                        <p:cTn id="62" dur="500"/>
                                        <p:tgtEl>
                                          <p:spTgt spid="12">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6" end="6"/>
                                            </p:txEl>
                                          </p:spTgt>
                                        </p:tgtEl>
                                        <p:attrNameLst>
                                          <p:attrName>style.visibility</p:attrName>
                                        </p:attrNameLst>
                                      </p:cBhvr>
                                      <p:to>
                                        <p:strVal val="visible"/>
                                      </p:to>
                                    </p:set>
                                    <p:animEffect transition="in" filter="fade">
                                      <p:cBhvr>
                                        <p:cTn id="67" dur="500"/>
                                        <p:tgtEl>
                                          <p:spTgt spid="12">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xEl>
                                              <p:pRg st="6" end="6"/>
                                            </p:txEl>
                                          </p:spTgt>
                                        </p:tgtEl>
                                        <p:attrNameLst>
                                          <p:attrName>style.visibility</p:attrName>
                                        </p:attrNameLst>
                                      </p:cBhvr>
                                      <p:to>
                                        <p:strVal val="visible"/>
                                      </p:to>
                                    </p:set>
                                    <p:animEffect transition="in" filter="fade">
                                      <p:cBhvr>
                                        <p:cTn id="72"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2929010"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7" name="Rectangle 6"/>
          <p:cNvSpPr/>
          <p:nvPr/>
        </p:nvSpPr>
        <p:spPr>
          <a:xfrm>
            <a:off x="445574" y="702863"/>
            <a:ext cx="248389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Find a Rule – Two Step</a:t>
            </a:r>
            <a:endParaRPr lang="en-GB" sz="1600" b="1" dirty="0">
              <a:solidFill>
                <a:schemeClr val="bg1"/>
              </a:solidFill>
            </a:endParaRPr>
          </a:p>
        </p:txBody>
      </p:sp>
      <p:cxnSp>
        <p:nvCxnSpPr>
          <p:cNvPr id="8" name="Straight Connector 7"/>
          <p:cNvCxnSpPr/>
          <p:nvPr/>
        </p:nvCxnSpPr>
        <p:spPr>
          <a:xfrm>
            <a:off x="2929010" y="679073"/>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1203475"/>
            <a:ext cx="3196517" cy="1107996"/>
          </a:xfrm>
          <a:prstGeom prst="rect">
            <a:avLst/>
          </a:prstGeom>
          <a:noFill/>
        </p:spPr>
        <p:txBody>
          <a:bodyPr wrap="square" lIns="0" tIns="0" rIns="0" bIns="0" rtlCol="0">
            <a:spAutoFit/>
          </a:bodyPr>
          <a:lstStyle/>
          <a:p>
            <a:r>
              <a:rPr lang="en-GB" dirty="0"/>
              <a:t>Emily and Jamal are thinking how they could change this </a:t>
            </a:r>
            <a:br>
              <a:rPr lang="en-GB" dirty="0"/>
            </a:br>
            <a:r>
              <a:rPr lang="en-GB" dirty="0"/>
              <a:t>two-step function machine into a one step-function machine. </a:t>
            </a:r>
          </a:p>
        </p:txBody>
      </p:sp>
      <p:sp>
        <p:nvSpPr>
          <p:cNvPr id="24" name="Rectangle 23"/>
          <p:cNvSpPr/>
          <p:nvPr/>
        </p:nvSpPr>
        <p:spPr>
          <a:xfrm>
            <a:off x="755651" y="2465496"/>
            <a:ext cx="7645206" cy="369332"/>
          </a:xfrm>
          <a:prstGeom prst="rect">
            <a:avLst/>
          </a:prstGeom>
          <a:solidFill>
            <a:srgbClr val="2AB99F"/>
          </a:solidFill>
        </p:spPr>
        <p:txBody>
          <a:bodyPr wrap="square">
            <a:spAutoFit/>
          </a:bodyPr>
          <a:lstStyle/>
          <a:p>
            <a:pPr algn="ctr"/>
            <a:r>
              <a:rPr lang="en-GB" dirty="0">
                <a:solidFill>
                  <a:schemeClr val="bg1"/>
                </a:solidFill>
              </a:rPr>
              <a:t>Do you agree or disagree with each child’s statement? Explain why. </a:t>
            </a:r>
          </a:p>
        </p:txBody>
      </p:sp>
      <p:sp>
        <p:nvSpPr>
          <p:cNvPr id="31" name="Rectangle 30"/>
          <p:cNvSpPr/>
          <p:nvPr/>
        </p:nvSpPr>
        <p:spPr>
          <a:xfrm>
            <a:off x="1963292" y="2937601"/>
            <a:ext cx="6426200" cy="923330"/>
          </a:xfrm>
          <a:prstGeom prst="rect">
            <a:avLst/>
          </a:prstGeom>
        </p:spPr>
        <p:txBody>
          <a:bodyPr wrap="square">
            <a:spAutoFit/>
          </a:bodyPr>
          <a:lstStyle/>
          <a:p>
            <a:r>
              <a:rPr lang="en-GB" b="1" dirty="0">
                <a:solidFill>
                  <a:srgbClr val="F69035"/>
                </a:solidFill>
              </a:rPr>
              <a:t>Emily: </a:t>
            </a:r>
            <a:r>
              <a:rPr lang="en-GB" dirty="0"/>
              <a:t>I think that this function machine could be changed to a one-step machine if we add the ×5 and ×2 together to make one function of ×7. The output would still be the same.</a:t>
            </a:r>
          </a:p>
        </p:txBody>
      </p:sp>
      <p:sp>
        <p:nvSpPr>
          <p:cNvPr id="34" name="Rectangle 33"/>
          <p:cNvSpPr/>
          <p:nvPr/>
        </p:nvSpPr>
        <p:spPr>
          <a:xfrm>
            <a:off x="1963293" y="4548863"/>
            <a:ext cx="6510781" cy="923330"/>
          </a:xfrm>
          <a:prstGeom prst="rect">
            <a:avLst/>
          </a:prstGeom>
        </p:spPr>
        <p:txBody>
          <a:bodyPr wrap="square">
            <a:spAutoFit/>
          </a:bodyPr>
          <a:lstStyle/>
          <a:p>
            <a:r>
              <a:rPr lang="en-GB" b="1" dirty="0">
                <a:solidFill>
                  <a:srgbClr val="9E73B2"/>
                </a:solidFill>
              </a:rPr>
              <a:t>Jamal: </a:t>
            </a:r>
            <a:r>
              <a:rPr lang="en-GB" dirty="0"/>
              <a:t>I think that this function machine could be changed to a one-step machine by having the function of ×10. It would then give the same answer as the two-step function machine.</a:t>
            </a:r>
          </a:p>
        </p:txBody>
      </p:sp>
      <p:grpSp>
        <p:nvGrpSpPr>
          <p:cNvPr id="35" name="Group 34"/>
          <p:cNvGrpSpPr/>
          <p:nvPr/>
        </p:nvGrpSpPr>
        <p:grpSpPr>
          <a:xfrm>
            <a:off x="3909779" y="1084862"/>
            <a:ext cx="4548228" cy="1220929"/>
            <a:chOff x="639471" y="1221420"/>
            <a:chExt cx="4548229" cy="1220929"/>
          </a:xfrm>
        </p:grpSpPr>
        <p:grpSp>
          <p:nvGrpSpPr>
            <p:cNvPr id="5" name="Group 4"/>
            <p:cNvGrpSpPr/>
            <p:nvPr/>
          </p:nvGrpSpPr>
          <p:grpSpPr>
            <a:xfrm>
              <a:off x="755651" y="1221420"/>
              <a:ext cx="4335018" cy="1220929"/>
              <a:chOff x="3020236" y="1164279"/>
              <a:chExt cx="5405224" cy="1522346"/>
            </a:xfrm>
          </p:grpSpPr>
          <p:grpSp>
            <p:nvGrpSpPr>
              <p:cNvPr id="10" name="Group 9"/>
              <p:cNvGrpSpPr/>
              <p:nvPr/>
            </p:nvGrpSpPr>
            <p:grpSpPr>
              <a:xfrm>
                <a:off x="4151375" y="1164279"/>
                <a:ext cx="2996122" cy="1522346"/>
                <a:chOff x="2523066" y="2282224"/>
                <a:chExt cx="4097867" cy="208215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066" y="2282224"/>
                  <a:ext cx="4097867" cy="2082150"/>
                </a:xfrm>
                <a:prstGeom prst="rect">
                  <a:avLst/>
                </a:prstGeom>
              </p:spPr>
            </p:pic>
            <p:sp>
              <p:nvSpPr>
                <p:cNvPr id="12" name="TextBox 11"/>
                <p:cNvSpPr txBox="1"/>
                <p:nvPr/>
              </p:nvSpPr>
              <p:spPr>
                <a:xfrm>
                  <a:off x="3217785" y="2655271"/>
                  <a:ext cx="1154648" cy="787315"/>
                </a:xfrm>
                <a:prstGeom prst="rect">
                  <a:avLst/>
                </a:prstGeom>
                <a:noFill/>
              </p:spPr>
              <p:txBody>
                <a:bodyPr wrap="square" rtlCol="0">
                  <a:spAutoFit/>
                </a:bodyPr>
                <a:lstStyle/>
                <a:p>
                  <a:pPr algn="ctr"/>
                  <a:r>
                    <a:rPr lang="en-GB" sz="2400" b="1" dirty="0">
                      <a:solidFill>
                        <a:srgbClr val="2AB99F"/>
                      </a:solidFill>
                    </a:rPr>
                    <a:t>×5</a:t>
                  </a:r>
                </a:p>
              </p:txBody>
            </p:sp>
            <p:sp>
              <p:nvSpPr>
                <p:cNvPr id="13" name="TextBox 12"/>
                <p:cNvSpPr txBox="1"/>
                <p:nvPr/>
              </p:nvSpPr>
              <p:spPr>
                <a:xfrm>
                  <a:off x="4780480" y="2641967"/>
                  <a:ext cx="1135295" cy="787315"/>
                </a:xfrm>
                <a:prstGeom prst="rect">
                  <a:avLst/>
                </a:prstGeom>
                <a:noFill/>
              </p:spPr>
              <p:txBody>
                <a:bodyPr wrap="square" rtlCol="0">
                  <a:spAutoFit/>
                </a:bodyPr>
                <a:lstStyle/>
                <a:p>
                  <a:pPr algn="ctr"/>
                  <a:r>
                    <a:rPr lang="en-GB" sz="2400" b="1" dirty="0">
                      <a:solidFill>
                        <a:srgbClr val="3FB1E5"/>
                      </a:solidFill>
                      <a:latin typeface="Open Sans" panose="020B0606030504020204" pitchFamily="34" charset="0"/>
                      <a:ea typeface="Open Sans" panose="020B0606030504020204" pitchFamily="34" charset="0"/>
                      <a:cs typeface="Open Sans" panose="020B0606030504020204" pitchFamily="34" charset="0"/>
                    </a:rPr>
                    <a:t>×2</a:t>
                  </a:r>
                  <a:endParaRPr lang="en-GB" sz="2400" b="1" dirty="0">
                    <a:solidFill>
                      <a:srgbClr val="3FB1E5"/>
                    </a:solidFill>
                  </a:endParaRPr>
                </a:p>
              </p:txBody>
            </p:sp>
          </p:grpSp>
          <p:sp>
            <p:nvSpPr>
              <p:cNvPr id="4" name="Oval 3"/>
              <p:cNvSpPr/>
              <p:nvPr/>
            </p:nvSpPr>
            <p:spPr>
              <a:xfrm>
                <a:off x="3020236" y="1234799"/>
                <a:ext cx="837535" cy="837535"/>
              </a:xfrm>
              <a:prstGeom prst="ellipse">
                <a:avLst/>
              </a:prstGeom>
              <a:solidFill>
                <a:schemeClr val="bg1"/>
              </a:solidFill>
              <a:ln w="31750">
                <a:solidFill>
                  <a:srgbClr val="7FC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Oval 24"/>
              <p:cNvSpPr/>
              <p:nvPr/>
            </p:nvSpPr>
            <p:spPr>
              <a:xfrm>
                <a:off x="7587925" y="1620327"/>
                <a:ext cx="837535" cy="837535"/>
              </a:xfrm>
              <a:prstGeom prst="ellipse">
                <a:avLst/>
              </a:prstGeom>
              <a:solidFill>
                <a:schemeClr val="bg1"/>
              </a:solidFill>
              <a:ln w="31750">
                <a:solidFill>
                  <a:srgbClr val="3F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14" name="Group 13"/>
              <p:cNvGrpSpPr/>
              <p:nvPr/>
            </p:nvGrpSpPr>
            <p:grpSpPr>
              <a:xfrm>
                <a:off x="7074661" y="1892489"/>
                <a:ext cx="498082" cy="256143"/>
                <a:chOff x="6487811" y="3777885"/>
                <a:chExt cx="536453" cy="256143"/>
              </a:xfrm>
            </p:grpSpPr>
            <p:sp>
              <p:nvSpPr>
                <p:cNvPr id="15" name="Freeform 14"/>
                <p:cNvSpPr/>
                <p:nvPr/>
              </p:nvSpPr>
              <p:spPr>
                <a:xfrm rot="21025142">
                  <a:off x="6487811" y="3777885"/>
                  <a:ext cx="387005" cy="176809"/>
                </a:xfrm>
                <a:custGeom>
                  <a:avLst/>
                  <a:gdLst>
                    <a:gd name="connsiteX0" fmla="*/ 0 w 495300"/>
                    <a:gd name="connsiteY0" fmla="*/ 0 h 144780"/>
                    <a:gd name="connsiteX1" fmla="*/ 175260 w 495300"/>
                    <a:gd name="connsiteY1" fmla="*/ 114300 h 144780"/>
                    <a:gd name="connsiteX2" fmla="*/ 495300 w 495300"/>
                    <a:gd name="connsiteY2" fmla="*/ 144780 h 144780"/>
                    <a:gd name="connsiteX3" fmla="*/ 495300 w 495300"/>
                    <a:gd name="connsiteY3" fmla="*/ 144780 h 144780"/>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205820"/>
                    <a:gd name="connsiteX1" fmla="*/ 175260 w 868680"/>
                    <a:gd name="connsiteY1" fmla="*/ 114300 h 205820"/>
                    <a:gd name="connsiteX2" fmla="*/ 426244 w 868680"/>
                    <a:gd name="connsiteY2" fmla="*/ 205542 h 205820"/>
                    <a:gd name="connsiteX3" fmla="*/ 868680 w 868680"/>
                    <a:gd name="connsiteY3" fmla="*/ 144780 h 205820"/>
                    <a:gd name="connsiteX0" fmla="*/ 0 w 868680"/>
                    <a:gd name="connsiteY0" fmla="*/ 0 h 144780"/>
                    <a:gd name="connsiteX1" fmla="*/ 175260 w 868680"/>
                    <a:gd name="connsiteY1" fmla="*/ 114300 h 144780"/>
                    <a:gd name="connsiteX2" fmla="*/ 868680 w 868680"/>
                    <a:gd name="connsiteY2" fmla="*/ 144780 h 144780"/>
                    <a:gd name="connsiteX0" fmla="*/ 0 w 868680"/>
                    <a:gd name="connsiteY0" fmla="*/ 0 h 201577"/>
                    <a:gd name="connsiteX1" fmla="*/ 234791 w 868680"/>
                    <a:gd name="connsiteY1" fmla="*/ 197159 h 201577"/>
                    <a:gd name="connsiteX2" fmla="*/ 868680 w 868680"/>
                    <a:gd name="connsiteY2" fmla="*/ 144780 h 201577"/>
                    <a:gd name="connsiteX0" fmla="*/ 0 w 868680"/>
                    <a:gd name="connsiteY0" fmla="*/ 0 h 201577"/>
                    <a:gd name="connsiteX1" fmla="*/ 234791 w 868680"/>
                    <a:gd name="connsiteY1" fmla="*/ 197159 h 201577"/>
                    <a:gd name="connsiteX2" fmla="*/ 868680 w 868680"/>
                    <a:gd name="connsiteY2" fmla="*/ 144780 h 201577"/>
                    <a:gd name="connsiteX0" fmla="*/ 0 w 625793"/>
                    <a:gd name="connsiteY0" fmla="*/ 0 h 233163"/>
                    <a:gd name="connsiteX1" fmla="*/ 234791 w 625793"/>
                    <a:gd name="connsiteY1" fmla="*/ 197159 h 233163"/>
                    <a:gd name="connsiteX2" fmla="*/ 625793 w 625793"/>
                    <a:gd name="connsiteY2" fmla="*/ 233163 h 233163"/>
                    <a:gd name="connsiteX0" fmla="*/ 0 w 628174"/>
                    <a:gd name="connsiteY0" fmla="*/ 0 h 222115"/>
                    <a:gd name="connsiteX1" fmla="*/ 234791 w 628174"/>
                    <a:gd name="connsiteY1" fmla="*/ 197159 h 222115"/>
                    <a:gd name="connsiteX2" fmla="*/ 628174 w 628174"/>
                    <a:gd name="connsiteY2" fmla="*/ 222115 h 222115"/>
                    <a:gd name="connsiteX0" fmla="*/ 0 w 628174"/>
                    <a:gd name="connsiteY0" fmla="*/ 0 h 223634"/>
                    <a:gd name="connsiteX1" fmla="*/ 234791 w 628174"/>
                    <a:gd name="connsiteY1" fmla="*/ 197159 h 223634"/>
                    <a:gd name="connsiteX2" fmla="*/ 628174 w 628174"/>
                    <a:gd name="connsiteY2" fmla="*/ 222115 h 223634"/>
                    <a:gd name="connsiteX0" fmla="*/ 0 w 628174"/>
                    <a:gd name="connsiteY0" fmla="*/ 0 h 223635"/>
                    <a:gd name="connsiteX1" fmla="*/ 234791 w 628174"/>
                    <a:gd name="connsiteY1" fmla="*/ 197159 h 223635"/>
                    <a:gd name="connsiteX2" fmla="*/ 628174 w 628174"/>
                    <a:gd name="connsiteY2" fmla="*/ 222115 h 223635"/>
                    <a:gd name="connsiteX0" fmla="*/ 0 w 628174"/>
                    <a:gd name="connsiteY0" fmla="*/ 0 h 223635"/>
                    <a:gd name="connsiteX1" fmla="*/ 234791 w 628174"/>
                    <a:gd name="connsiteY1" fmla="*/ 197159 h 223635"/>
                    <a:gd name="connsiteX2" fmla="*/ 628174 w 628174"/>
                    <a:gd name="connsiteY2" fmla="*/ 222115 h 223635"/>
                    <a:gd name="connsiteX0" fmla="*/ 0 w 644843"/>
                    <a:gd name="connsiteY0" fmla="*/ 0 h 177924"/>
                    <a:gd name="connsiteX1" fmla="*/ 251460 w 644843"/>
                    <a:gd name="connsiteY1" fmla="*/ 152968 h 177924"/>
                    <a:gd name="connsiteX2" fmla="*/ 644843 w 644843"/>
                    <a:gd name="connsiteY2" fmla="*/ 177924 h 177924"/>
                    <a:gd name="connsiteX0" fmla="*/ 0 w 644843"/>
                    <a:gd name="connsiteY0" fmla="*/ 0 h 177924"/>
                    <a:gd name="connsiteX1" fmla="*/ 251460 w 644843"/>
                    <a:gd name="connsiteY1" fmla="*/ 152968 h 177924"/>
                    <a:gd name="connsiteX2" fmla="*/ 644843 w 644843"/>
                    <a:gd name="connsiteY2" fmla="*/ 177924 h 177924"/>
                    <a:gd name="connsiteX0" fmla="*/ 0 w 501968"/>
                    <a:gd name="connsiteY0" fmla="*/ 0 h 171660"/>
                    <a:gd name="connsiteX1" fmla="*/ 251460 w 501968"/>
                    <a:gd name="connsiteY1" fmla="*/ 152968 h 171660"/>
                    <a:gd name="connsiteX2" fmla="*/ 501968 w 501968"/>
                    <a:gd name="connsiteY2" fmla="*/ 169638 h 171660"/>
                    <a:gd name="connsiteX0" fmla="*/ 0 w 501968"/>
                    <a:gd name="connsiteY0" fmla="*/ 0 h 169638"/>
                    <a:gd name="connsiteX1" fmla="*/ 194310 w 501968"/>
                    <a:gd name="connsiteY1" fmla="*/ 141920 h 169638"/>
                    <a:gd name="connsiteX2" fmla="*/ 501968 w 501968"/>
                    <a:gd name="connsiteY2" fmla="*/ 169638 h 169638"/>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1795"/>
                    <a:gd name="connsiteX1" fmla="*/ 222885 w 501968"/>
                    <a:gd name="connsiteY1" fmla="*/ 150207 h 171795"/>
                    <a:gd name="connsiteX2" fmla="*/ 501968 w 501968"/>
                    <a:gd name="connsiteY2" fmla="*/ 169638 h 171795"/>
                    <a:gd name="connsiteX0" fmla="*/ 0 w 515351"/>
                    <a:gd name="connsiteY0" fmla="*/ 0 h 205191"/>
                    <a:gd name="connsiteX1" fmla="*/ 222885 w 515351"/>
                    <a:gd name="connsiteY1" fmla="*/ 150207 h 205191"/>
                    <a:gd name="connsiteX2" fmla="*/ 515351 w 515351"/>
                    <a:gd name="connsiteY2" fmla="*/ 205076 h 205191"/>
                    <a:gd name="connsiteX0" fmla="*/ 0 w 515351"/>
                    <a:gd name="connsiteY0" fmla="*/ 0 h 205076"/>
                    <a:gd name="connsiteX1" fmla="*/ 222885 w 515351"/>
                    <a:gd name="connsiteY1" fmla="*/ 150207 h 205076"/>
                    <a:gd name="connsiteX2" fmla="*/ 515351 w 515351"/>
                    <a:gd name="connsiteY2" fmla="*/ 205076 h 205076"/>
                  </a:gdLst>
                  <a:ahLst/>
                  <a:cxnLst>
                    <a:cxn ang="0">
                      <a:pos x="connsiteX0" y="connsiteY0"/>
                    </a:cxn>
                    <a:cxn ang="0">
                      <a:pos x="connsiteX1" y="connsiteY1"/>
                    </a:cxn>
                    <a:cxn ang="0">
                      <a:pos x="connsiteX2" y="connsiteY2"/>
                    </a:cxn>
                  </a:cxnLst>
                  <a:rect l="l" t="t" r="r" b="b"/>
                  <a:pathLst>
                    <a:path w="515351" h="205076">
                      <a:moveTo>
                        <a:pt x="0" y="0"/>
                      </a:moveTo>
                      <a:cubicBezTo>
                        <a:pt x="51118" y="47847"/>
                        <a:pt x="136993" y="116028"/>
                        <a:pt x="222885" y="150207"/>
                      </a:cubicBezTo>
                      <a:cubicBezTo>
                        <a:pt x="308777" y="184386"/>
                        <a:pt x="394684" y="198808"/>
                        <a:pt x="515351" y="205076"/>
                      </a:cubicBezTo>
                    </a:path>
                  </a:pathLst>
                </a:custGeom>
                <a:noFill/>
                <a:ln w="95250">
                  <a:solidFill>
                    <a:srgbClr val="3F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5230970">
                  <a:off x="6821857" y="3831622"/>
                  <a:ext cx="219075" cy="185738"/>
                </a:xfrm>
                <a:prstGeom prst="triangle">
                  <a:avLst/>
                </a:prstGeom>
                <a:solidFill>
                  <a:srgbClr val="3F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p:cNvGrpSpPr/>
              <p:nvPr/>
            </p:nvGrpSpPr>
            <p:grpSpPr>
              <a:xfrm flipV="1">
                <a:off x="3785981" y="1209358"/>
                <a:ext cx="498082" cy="256143"/>
                <a:chOff x="6487811" y="3777885"/>
                <a:chExt cx="536453" cy="256143"/>
              </a:xfrm>
            </p:grpSpPr>
            <p:sp>
              <p:nvSpPr>
                <p:cNvPr id="27" name="Freeform 26"/>
                <p:cNvSpPr/>
                <p:nvPr/>
              </p:nvSpPr>
              <p:spPr>
                <a:xfrm rot="21025142">
                  <a:off x="6487811" y="3777885"/>
                  <a:ext cx="387005" cy="176809"/>
                </a:xfrm>
                <a:custGeom>
                  <a:avLst/>
                  <a:gdLst>
                    <a:gd name="connsiteX0" fmla="*/ 0 w 495300"/>
                    <a:gd name="connsiteY0" fmla="*/ 0 h 144780"/>
                    <a:gd name="connsiteX1" fmla="*/ 175260 w 495300"/>
                    <a:gd name="connsiteY1" fmla="*/ 114300 h 144780"/>
                    <a:gd name="connsiteX2" fmla="*/ 495300 w 495300"/>
                    <a:gd name="connsiteY2" fmla="*/ 144780 h 144780"/>
                    <a:gd name="connsiteX3" fmla="*/ 495300 w 495300"/>
                    <a:gd name="connsiteY3" fmla="*/ 144780 h 144780"/>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205820"/>
                    <a:gd name="connsiteX1" fmla="*/ 175260 w 868680"/>
                    <a:gd name="connsiteY1" fmla="*/ 114300 h 205820"/>
                    <a:gd name="connsiteX2" fmla="*/ 426244 w 868680"/>
                    <a:gd name="connsiteY2" fmla="*/ 205542 h 205820"/>
                    <a:gd name="connsiteX3" fmla="*/ 868680 w 868680"/>
                    <a:gd name="connsiteY3" fmla="*/ 144780 h 205820"/>
                    <a:gd name="connsiteX0" fmla="*/ 0 w 868680"/>
                    <a:gd name="connsiteY0" fmla="*/ 0 h 144780"/>
                    <a:gd name="connsiteX1" fmla="*/ 175260 w 868680"/>
                    <a:gd name="connsiteY1" fmla="*/ 114300 h 144780"/>
                    <a:gd name="connsiteX2" fmla="*/ 868680 w 868680"/>
                    <a:gd name="connsiteY2" fmla="*/ 144780 h 144780"/>
                    <a:gd name="connsiteX0" fmla="*/ 0 w 868680"/>
                    <a:gd name="connsiteY0" fmla="*/ 0 h 201577"/>
                    <a:gd name="connsiteX1" fmla="*/ 234791 w 868680"/>
                    <a:gd name="connsiteY1" fmla="*/ 197159 h 201577"/>
                    <a:gd name="connsiteX2" fmla="*/ 868680 w 868680"/>
                    <a:gd name="connsiteY2" fmla="*/ 144780 h 201577"/>
                    <a:gd name="connsiteX0" fmla="*/ 0 w 868680"/>
                    <a:gd name="connsiteY0" fmla="*/ 0 h 201577"/>
                    <a:gd name="connsiteX1" fmla="*/ 234791 w 868680"/>
                    <a:gd name="connsiteY1" fmla="*/ 197159 h 201577"/>
                    <a:gd name="connsiteX2" fmla="*/ 868680 w 868680"/>
                    <a:gd name="connsiteY2" fmla="*/ 144780 h 201577"/>
                    <a:gd name="connsiteX0" fmla="*/ 0 w 625793"/>
                    <a:gd name="connsiteY0" fmla="*/ 0 h 233163"/>
                    <a:gd name="connsiteX1" fmla="*/ 234791 w 625793"/>
                    <a:gd name="connsiteY1" fmla="*/ 197159 h 233163"/>
                    <a:gd name="connsiteX2" fmla="*/ 625793 w 625793"/>
                    <a:gd name="connsiteY2" fmla="*/ 233163 h 233163"/>
                    <a:gd name="connsiteX0" fmla="*/ 0 w 628174"/>
                    <a:gd name="connsiteY0" fmla="*/ 0 h 222115"/>
                    <a:gd name="connsiteX1" fmla="*/ 234791 w 628174"/>
                    <a:gd name="connsiteY1" fmla="*/ 197159 h 222115"/>
                    <a:gd name="connsiteX2" fmla="*/ 628174 w 628174"/>
                    <a:gd name="connsiteY2" fmla="*/ 222115 h 222115"/>
                    <a:gd name="connsiteX0" fmla="*/ 0 w 628174"/>
                    <a:gd name="connsiteY0" fmla="*/ 0 h 223634"/>
                    <a:gd name="connsiteX1" fmla="*/ 234791 w 628174"/>
                    <a:gd name="connsiteY1" fmla="*/ 197159 h 223634"/>
                    <a:gd name="connsiteX2" fmla="*/ 628174 w 628174"/>
                    <a:gd name="connsiteY2" fmla="*/ 222115 h 223634"/>
                    <a:gd name="connsiteX0" fmla="*/ 0 w 628174"/>
                    <a:gd name="connsiteY0" fmla="*/ 0 h 223635"/>
                    <a:gd name="connsiteX1" fmla="*/ 234791 w 628174"/>
                    <a:gd name="connsiteY1" fmla="*/ 197159 h 223635"/>
                    <a:gd name="connsiteX2" fmla="*/ 628174 w 628174"/>
                    <a:gd name="connsiteY2" fmla="*/ 222115 h 223635"/>
                    <a:gd name="connsiteX0" fmla="*/ 0 w 628174"/>
                    <a:gd name="connsiteY0" fmla="*/ 0 h 223635"/>
                    <a:gd name="connsiteX1" fmla="*/ 234791 w 628174"/>
                    <a:gd name="connsiteY1" fmla="*/ 197159 h 223635"/>
                    <a:gd name="connsiteX2" fmla="*/ 628174 w 628174"/>
                    <a:gd name="connsiteY2" fmla="*/ 222115 h 223635"/>
                    <a:gd name="connsiteX0" fmla="*/ 0 w 644843"/>
                    <a:gd name="connsiteY0" fmla="*/ 0 h 177924"/>
                    <a:gd name="connsiteX1" fmla="*/ 251460 w 644843"/>
                    <a:gd name="connsiteY1" fmla="*/ 152968 h 177924"/>
                    <a:gd name="connsiteX2" fmla="*/ 644843 w 644843"/>
                    <a:gd name="connsiteY2" fmla="*/ 177924 h 177924"/>
                    <a:gd name="connsiteX0" fmla="*/ 0 w 644843"/>
                    <a:gd name="connsiteY0" fmla="*/ 0 h 177924"/>
                    <a:gd name="connsiteX1" fmla="*/ 251460 w 644843"/>
                    <a:gd name="connsiteY1" fmla="*/ 152968 h 177924"/>
                    <a:gd name="connsiteX2" fmla="*/ 644843 w 644843"/>
                    <a:gd name="connsiteY2" fmla="*/ 177924 h 177924"/>
                    <a:gd name="connsiteX0" fmla="*/ 0 w 501968"/>
                    <a:gd name="connsiteY0" fmla="*/ 0 h 171660"/>
                    <a:gd name="connsiteX1" fmla="*/ 251460 w 501968"/>
                    <a:gd name="connsiteY1" fmla="*/ 152968 h 171660"/>
                    <a:gd name="connsiteX2" fmla="*/ 501968 w 501968"/>
                    <a:gd name="connsiteY2" fmla="*/ 169638 h 171660"/>
                    <a:gd name="connsiteX0" fmla="*/ 0 w 501968"/>
                    <a:gd name="connsiteY0" fmla="*/ 0 h 169638"/>
                    <a:gd name="connsiteX1" fmla="*/ 194310 w 501968"/>
                    <a:gd name="connsiteY1" fmla="*/ 141920 h 169638"/>
                    <a:gd name="connsiteX2" fmla="*/ 501968 w 501968"/>
                    <a:gd name="connsiteY2" fmla="*/ 169638 h 169638"/>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1795"/>
                    <a:gd name="connsiteX1" fmla="*/ 222885 w 501968"/>
                    <a:gd name="connsiteY1" fmla="*/ 150207 h 171795"/>
                    <a:gd name="connsiteX2" fmla="*/ 501968 w 501968"/>
                    <a:gd name="connsiteY2" fmla="*/ 169638 h 171795"/>
                    <a:gd name="connsiteX0" fmla="*/ 0 w 515351"/>
                    <a:gd name="connsiteY0" fmla="*/ 0 h 205191"/>
                    <a:gd name="connsiteX1" fmla="*/ 222885 w 515351"/>
                    <a:gd name="connsiteY1" fmla="*/ 150207 h 205191"/>
                    <a:gd name="connsiteX2" fmla="*/ 515351 w 515351"/>
                    <a:gd name="connsiteY2" fmla="*/ 205076 h 205191"/>
                    <a:gd name="connsiteX0" fmla="*/ 0 w 515351"/>
                    <a:gd name="connsiteY0" fmla="*/ 0 h 205076"/>
                    <a:gd name="connsiteX1" fmla="*/ 222885 w 515351"/>
                    <a:gd name="connsiteY1" fmla="*/ 150207 h 205076"/>
                    <a:gd name="connsiteX2" fmla="*/ 515351 w 515351"/>
                    <a:gd name="connsiteY2" fmla="*/ 205076 h 205076"/>
                  </a:gdLst>
                  <a:ahLst/>
                  <a:cxnLst>
                    <a:cxn ang="0">
                      <a:pos x="connsiteX0" y="connsiteY0"/>
                    </a:cxn>
                    <a:cxn ang="0">
                      <a:pos x="connsiteX1" y="connsiteY1"/>
                    </a:cxn>
                    <a:cxn ang="0">
                      <a:pos x="connsiteX2" y="connsiteY2"/>
                    </a:cxn>
                  </a:cxnLst>
                  <a:rect l="l" t="t" r="r" b="b"/>
                  <a:pathLst>
                    <a:path w="515351" h="205076">
                      <a:moveTo>
                        <a:pt x="0" y="0"/>
                      </a:moveTo>
                      <a:cubicBezTo>
                        <a:pt x="51118" y="47847"/>
                        <a:pt x="136993" y="116028"/>
                        <a:pt x="222885" y="150207"/>
                      </a:cubicBezTo>
                      <a:cubicBezTo>
                        <a:pt x="308777" y="184386"/>
                        <a:pt x="394684" y="198808"/>
                        <a:pt x="515351" y="205076"/>
                      </a:cubicBezTo>
                    </a:path>
                  </a:pathLst>
                </a:custGeom>
                <a:noFill/>
                <a:ln w="95250">
                  <a:solidFill>
                    <a:srgbClr val="7FC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p:cNvSpPr/>
                <p:nvPr/>
              </p:nvSpPr>
              <p:spPr>
                <a:xfrm rot="5230970">
                  <a:off x="6821857" y="3831622"/>
                  <a:ext cx="219075" cy="185738"/>
                </a:xfrm>
                <a:prstGeom prst="triangle">
                  <a:avLst/>
                </a:prstGeom>
                <a:solidFill>
                  <a:srgbClr val="7FC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2" name="TextBox 31"/>
            <p:cNvSpPr txBox="1"/>
            <p:nvPr/>
          </p:nvSpPr>
          <p:spPr>
            <a:xfrm>
              <a:off x="639471" y="1448095"/>
              <a:ext cx="881505" cy="338554"/>
            </a:xfrm>
            <a:prstGeom prst="rect">
              <a:avLst/>
            </a:prstGeom>
            <a:noFill/>
          </p:spPr>
          <p:txBody>
            <a:bodyPr wrap="square" rtlCol="0">
              <a:spAutoFit/>
            </a:bodyPr>
            <a:lstStyle/>
            <a:p>
              <a:pPr algn="ctr"/>
              <a:r>
                <a:rPr lang="en-GB" sz="1600" dirty="0">
                  <a:solidFill>
                    <a:srgbClr val="7FC348"/>
                  </a:solidFill>
                </a:rPr>
                <a:t>Input</a:t>
              </a:r>
            </a:p>
          </p:txBody>
        </p:sp>
        <p:sp>
          <p:nvSpPr>
            <p:cNvPr id="36" name="TextBox 35"/>
            <p:cNvSpPr txBox="1"/>
            <p:nvPr/>
          </p:nvSpPr>
          <p:spPr>
            <a:xfrm>
              <a:off x="4306195" y="1766025"/>
              <a:ext cx="881505" cy="307777"/>
            </a:xfrm>
            <a:prstGeom prst="rect">
              <a:avLst/>
            </a:prstGeom>
            <a:noFill/>
          </p:spPr>
          <p:txBody>
            <a:bodyPr wrap="square" rtlCol="0">
              <a:spAutoFit/>
            </a:bodyPr>
            <a:lstStyle/>
            <a:p>
              <a:pPr algn="ctr"/>
              <a:r>
                <a:rPr lang="en-GB" sz="1400" dirty="0">
                  <a:solidFill>
                    <a:srgbClr val="3FB1E5"/>
                  </a:solidFill>
                </a:rPr>
                <a:t>Output</a:t>
              </a:r>
            </a:p>
          </p:txBody>
        </p:sp>
      </p:grpSp>
      <p:sp>
        <p:nvSpPr>
          <p:cNvPr id="33" name="Oval 32"/>
          <p:cNvSpPr/>
          <p:nvPr/>
        </p:nvSpPr>
        <p:spPr>
          <a:xfrm>
            <a:off x="817860" y="4644113"/>
            <a:ext cx="923330" cy="923330"/>
          </a:xfrm>
          <a:prstGeom prst="ellipse">
            <a:avLst/>
          </a:prstGeom>
          <a:blipFill dpi="0" rotWithShape="1">
            <a:blip r:embed="rId4" cstate="print">
              <a:extLst>
                <a:ext uri="{28A0092B-C50C-407E-A947-70E740481C1C}">
                  <a14:useLocalDpi xmlns:a14="http://schemas.microsoft.com/office/drawing/2010/main" val="0"/>
                </a:ext>
              </a:extLst>
            </a:blip>
            <a:srcRect/>
            <a:stretch>
              <a:fillRect l="-21142" t="3637" r="-28182" b="-251549"/>
            </a:stretch>
          </a:blipFill>
          <a:ln w="25400">
            <a:solidFill>
              <a:srgbClr val="9E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817861" y="3018861"/>
            <a:ext cx="923330" cy="923330"/>
          </a:xfrm>
          <a:prstGeom prst="ellipse">
            <a:avLst/>
          </a:prstGeom>
          <a:blipFill dpi="0" rotWithShape="1">
            <a:blip r:embed="rId5" cstate="print">
              <a:extLst>
                <a:ext uri="{28A0092B-C50C-407E-A947-70E740481C1C}">
                  <a14:useLocalDpi xmlns:a14="http://schemas.microsoft.com/office/drawing/2010/main" val="0"/>
                </a:ext>
              </a:extLst>
            </a:blip>
            <a:srcRect/>
            <a:stretch>
              <a:fillRect l="-909" t="7648" r="909" b="-257806"/>
            </a:stretch>
          </a:blipFill>
          <a:ln w="25400">
            <a:solidFill>
              <a:srgbClr val="F69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963292" y="3777451"/>
            <a:ext cx="6510782" cy="830997"/>
          </a:xfrm>
          <a:prstGeom prst="rect">
            <a:avLst/>
          </a:prstGeom>
        </p:spPr>
        <p:txBody>
          <a:bodyPr wrap="square">
            <a:spAutoFit/>
          </a:bodyPr>
          <a:lstStyle/>
          <a:p>
            <a:r>
              <a:rPr lang="en-GB" sz="1600" dirty="0">
                <a:solidFill>
                  <a:srgbClr val="00B050"/>
                </a:solidFill>
              </a:rPr>
              <a:t>Emily is incorrect, as when we multiply a number by 5, then multiply it by 2, this is not the same as multiplying by 7. For example, if the input was two, then 2 × 5 × 2 = 20, whereas 2 × 7 = 14.</a:t>
            </a:r>
          </a:p>
        </p:txBody>
      </p:sp>
      <p:sp>
        <p:nvSpPr>
          <p:cNvPr id="42" name="Rectangle 41"/>
          <p:cNvSpPr/>
          <p:nvPr/>
        </p:nvSpPr>
        <p:spPr>
          <a:xfrm>
            <a:off x="1951930" y="5373779"/>
            <a:ext cx="6652320" cy="830997"/>
          </a:xfrm>
          <a:prstGeom prst="rect">
            <a:avLst/>
          </a:prstGeom>
        </p:spPr>
        <p:txBody>
          <a:bodyPr wrap="square">
            <a:spAutoFit/>
          </a:bodyPr>
          <a:lstStyle/>
          <a:p>
            <a:r>
              <a:rPr lang="en-GB" sz="1600" dirty="0">
                <a:solidFill>
                  <a:srgbClr val="00B050"/>
                </a:solidFill>
              </a:rPr>
              <a:t>Jamal is correct, as when we multiply by a number by 5, then multiply it by 2, this is the same as when we multiply by 10. For example, if the input was five, then 5 × 5 × 2 = 50 and 5 × 10 = 50.</a:t>
            </a:r>
          </a:p>
        </p:txBody>
      </p:sp>
      <p:sp>
        <p:nvSpPr>
          <p:cNvPr id="45" name="TextBox 44"/>
          <p:cNvSpPr txBox="1"/>
          <p:nvPr/>
        </p:nvSpPr>
        <p:spPr>
          <a:xfrm>
            <a:off x="5269816" y="747078"/>
            <a:ext cx="818443" cy="288147"/>
          </a:xfrm>
          <a:prstGeom prst="rect">
            <a:avLst/>
          </a:prstGeom>
          <a:solidFill>
            <a:srgbClr val="2AB99F"/>
          </a:solidFill>
          <a:ln w="31750">
            <a:solidFill>
              <a:srgbClr val="2AB99F"/>
            </a:solidFill>
            <a:miter lim="800000"/>
          </a:ln>
        </p:spPr>
        <p:txBody>
          <a:bodyPr wrap="square" lIns="36000" tIns="36000" rIns="36000" bIns="36000" rtlCol="0">
            <a:spAutoFit/>
          </a:bodyPr>
          <a:lstStyle/>
          <a:p>
            <a:pPr algn="ctr"/>
            <a:r>
              <a:rPr lang="en-GB" sz="1400" b="1" dirty="0">
                <a:solidFill>
                  <a:schemeClr val="bg1"/>
                </a:solidFill>
              </a:rPr>
              <a:t>Function</a:t>
            </a:r>
          </a:p>
        </p:txBody>
      </p:sp>
      <p:sp>
        <p:nvSpPr>
          <p:cNvPr id="46" name="TextBox 45"/>
          <p:cNvSpPr txBox="1"/>
          <p:nvPr/>
        </p:nvSpPr>
        <p:spPr>
          <a:xfrm>
            <a:off x="6176811" y="747077"/>
            <a:ext cx="818443" cy="288147"/>
          </a:xfrm>
          <a:prstGeom prst="rect">
            <a:avLst/>
          </a:prstGeom>
          <a:solidFill>
            <a:srgbClr val="3FB1E5"/>
          </a:solidFill>
          <a:ln w="31750">
            <a:solidFill>
              <a:srgbClr val="3FB1E5"/>
            </a:solidFill>
            <a:miter lim="800000"/>
          </a:ln>
        </p:spPr>
        <p:txBody>
          <a:bodyPr wrap="square" lIns="36000" tIns="36000" rIns="36000" bIns="36000" rtlCol="0">
            <a:spAutoFit/>
          </a:bodyPr>
          <a:lstStyle/>
          <a:p>
            <a:pPr algn="ctr"/>
            <a:r>
              <a:rPr lang="en-GB" sz="1400" b="1" dirty="0">
                <a:solidFill>
                  <a:schemeClr val="bg1"/>
                </a:solidFill>
              </a:rPr>
              <a:t>Function</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928554"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sp>
        <p:nvSpPr>
          <p:cNvPr id="8" name="Rectangle 7"/>
          <p:cNvSpPr/>
          <p:nvPr/>
        </p:nvSpPr>
        <p:spPr>
          <a:xfrm>
            <a:off x="445574" y="702863"/>
            <a:ext cx="248389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Find a Rule – Two Step</a:t>
            </a:r>
            <a:endParaRPr lang="en-GB" sz="1600" b="1" dirty="0">
              <a:solidFill>
                <a:schemeClr val="bg1"/>
              </a:solidFill>
            </a:endParaRPr>
          </a:p>
        </p:txBody>
      </p:sp>
      <p:cxnSp>
        <p:nvCxnSpPr>
          <p:cNvPr id="9" name="Straight Connector 8"/>
          <p:cNvCxnSpPr/>
          <p:nvPr/>
        </p:nvCxnSpPr>
        <p:spPr>
          <a:xfrm>
            <a:off x="2929010" y="679073"/>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499626" y="2456088"/>
            <a:ext cx="4153252" cy="2110292"/>
            <a:chOff x="2523066" y="2282224"/>
            <a:chExt cx="4097867" cy="208215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066" y="2282224"/>
              <a:ext cx="4097867" cy="2082150"/>
            </a:xfrm>
            <a:prstGeom prst="rect">
              <a:avLst/>
            </a:prstGeom>
          </p:spPr>
        </p:pic>
        <p:sp>
          <p:nvSpPr>
            <p:cNvPr id="12" name="TextBox 11"/>
            <p:cNvSpPr txBox="1"/>
            <p:nvPr/>
          </p:nvSpPr>
          <p:spPr>
            <a:xfrm>
              <a:off x="3239014" y="2589456"/>
              <a:ext cx="1085850" cy="814639"/>
            </a:xfrm>
            <a:prstGeom prst="rect">
              <a:avLst/>
            </a:prstGeom>
            <a:noFill/>
          </p:spPr>
          <p:txBody>
            <a:bodyPr wrap="square" rtlCol="0">
              <a:spAutoFit/>
            </a:bodyPr>
            <a:lstStyle/>
            <a:p>
              <a:pPr algn="ctr">
                <a:lnSpc>
                  <a:spcPts val="2000"/>
                </a:lnSpc>
              </a:pPr>
              <a:r>
                <a:rPr lang="en-GB" dirty="0">
                  <a:solidFill>
                    <a:srgbClr val="2AB99F"/>
                  </a:solidFill>
                </a:rPr>
                <a:t>× any multiple of 4</a:t>
              </a:r>
            </a:p>
          </p:txBody>
        </p:sp>
        <p:sp>
          <p:nvSpPr>
            <p:cNvPr id="13" name="TextBox 12"/>
            <p:cNvSpPr txBox="1"/>
            <p:nvPr/>
          </p:nvSpPr>
          <p:spPr>
            <a:xfrm>
              <a:off x="4812423" y="2589456"/>
              <a:ext cx="1038769" cy="814639"/>
            </a:xfrm>
            <a:prstGeom prst="rect">
              <a:avLst/>
            </a:prstGeom>
            <a:noFill/>
          </p:spPr>
          <p:txBody>
            <a:bodyPr wrap="square" rtlCol="0">
              <a:spAutoFit/>
            </a:bodyPr>
            <a:lstStyle/>
            <a:p>
              <a:pPr algn="ctr">
                <a:lnSpc>
                  <a:spcPts val="2000"/>
                </a:lnSpc>
              </a:pPr>
              <a:r>
                <a:rPr lang="en-GB" dirty="0">
                  <a:solidFill>
                    <a:srgbClr val="3FB1E5"/>
                  </a:solidFill>
                </a:rPr>
                <a:t>− any multiple of 6</a:t>
              </a:r>
            </a:p>
          </p:txBody>
        </p:sp>
      </p:grpSp>
      <p:sp>
        <p:nvSpPr>
          <p:cNvPr id="14" name="Rectangle 13"/>
          <p:cNvSpPr/>
          <p:nvPr/>
        </p:nvSpPr>
        <p:spPr>
          <a:xfrm>
            <a:off x="755649" y="2365746"/>
            <a:ext cx="1377950" cy="1445156"/>
          </a:xfrm>
          <a:prstGeom prst="rect">
            <a:avLst/>
          </a:prstGeom>
          <a:solidFill>
            <a:schemeClr val="bg1"/>
          </a:solidFill>
          <a:ln w="31750">
            <a:solidFill>
              <a:srgbClr val="F69035"/>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algn="ctr">
              <a:spcAft>
                <a:spcPts val="1200"/>
              </a:spcAft>
            </a:pPr>
            <a:r>
              <a:rPr lang="en-GB" dirty="0">
                <a:solidFill>
                  <a:schemeClr val="tx1">
                    <a:lumMod val="90000"/>
                    <a:lumOff val="10000"/>
                  </a:schemeClr>
                </a:solidFill>
              </a:rPr>
              <a:t>Any whole number up to 100</a:t>
            </a:r>
          </a:p>
        </p:txBody>
      </p:sp>
      <p:sp>
        <p:nvSpPr>
          <p:cNvPr id="15" name="Rectangle 14"/>
          <p:cNvSpPr/>
          <p:nvPr/>
        </p:nvSpPr>
        <p:spPr>
          <a:xfrm>
            <a:off x="7010400" y="3042021"/>
            <a:ext cx="1377950" cy="1437175"/>
          </a:xfrm>
          <a:prstGeom prst="rect">
            <a:avLst/>
          </a:prstGeom>
          <a:solidFill>
            <a:schemeClr val="bg1"/>
          </a:solidFill>
          <a:ln w="31750">
            <a:solidFill>
              <a:srgbClr val="7FC34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algn="ctr">
              <a:spcAft>
                <a:spcPts val="1200"/>
              </a:spcAft>
            </a:pPr>
            <a:r>
              <a:rPr lang="en-GB" dirty="0">
                <a:solidFill>
                  <a:schemeClr val="tx1">
                    <a:lumMod val="90000"/>
                    <a:lumOff val="10000"/>
                  </a:schemeClr>
                </a:solidFill>
              </a:rPr>
              <a:t>6</a:t>
            </a:r>
          </a:p>
          <a:p>
            <a:pPr algn="ctr">
              <a:spcAft>
                <a:spcPts val="1200"/>
              </a:spcAft>
            </a:pPr>
            <a:r>
              <a:rPr lang="en-GB" dirty="0">
                <a:solidFill>
                  <a:schemeClr val="tx1">
                    <a:lumMod val="90000"/>
                    <a:lumOff val="10000"/>
                  </a:schemeClr>
                </a:solidFill>
              </a:rPr>
              <a:t>18</a:t>
            </a:r>
          </a:p>
          <a:p>
            <a:pPr algn="ctr">
              <a:spcAft>
                <a:spcPts val="1200"/>
              </a:spcAft>
            </a:pPr>
            <a:r>
              <a:rPr lang="en-GB" dirty="0">
                <a:solidFill>
                  <a:schemeClr val="tx1">
                    <a:lumMod val="90000"/>
                    <a:lumOff val="10000"/>
                  </a:schemeClr>
                </a:solidFill>
              </a:rPr>
              <a:t>30</a:t>
            </a:r>
          </a:p>
        </p:txBody>
      </p:sp>
      <p:grpSp>
        <p:nvGrpSpPr>
          <p:cNvPr id="16" name="Group 15"/>
          <p:cNvGrpSpPr/>
          <p:nvPr/>
        </p:nvGrpSpPr>
        <p:grpSpPr>
          <a:xfrm>
            <a:off x="6487026" y="3596111"/>
            <a:ext cx="525489" cy="257009"/>
            <a:chOff x="6484910" y="3774447"/>
            <a:chExt cx="565972" cy="257009"/>
          </a:xfrm>
        </p:grpSpPr>
        <p:sp>
          <p:nvSpPr>
            <p:cNvPr id="17" name="Freeform 16"/>
            <p:cNvSpPr/>
            <p:nvPr/>
          </p:nvSpPr>
          <p:spPr>
            <a:xfrm>
              <a:off x="6484910" y="3774447"/>
              <a:ext cx="408809" cy="148115"/>
            </a:xfrm>
            <a:custGeom>
              <a:avLst/>
              <a:gdLst>
                <a:gd name="connsiteX0" fmla="*/ 0 w 495300"/>
                <a:gd name="connsiteY0" fmla="*/ 0 h 144780"/>
                <a:gd name="connsiteX1" fmla="*/ 175260 w 495300"/>
                <a:gd name="connsiteY1" fmla="*/ 114300 h 144780"/>
                <a:gd name="connsiteX2" fmla="*/ 495300 w 495300"/>
                <a:gd name="connsiteY2" fmla="*/ 144780 h 144780"/>
                <a:gd name="connsiteX3" fmla="*/ 495300 w 495300"/>
                <a:gd name="connsiteY3" fmla="*/ 144780 h 144780"/>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205820"/>
                <a:gd name="connsiteX1" fmla="*/ 175260 w 868680"/>
                <a:gd name="connsiteY1" fmla="*/ 114300 h 205820"/>
                <a:gd name="connsiteX2" fmla="*/ 426244 w 868680"/>
                <a:gd name="connsiteY2" fmla="*/ 205542 h 205820"/>
                <a:gd name="connsiteX3" fmla="*/ 868680 w 868680"/>
                <a:gd name="connsiteY3" fmla="*/ 144780 h 205820"/>
                <a:gd name="connsiteX0" fmla="*/ 0 w 868680"/>
                <a:gd name="connsiteY0" fmla="*/ 0 h 144780"/>
                <a:gd name="connsiteX1" fmla="*/ 175260 w 868680"/>
                <a:gd name="connsiteY1" fmla="*/ 114300 h 144780"/>
                <a:gd name="connsiteX2" fmla="*/ 868680 w 868680"/>
                <a:gd name="connsiteY2" fmla="*/ 144780 h 144780"/>
                <a:gd name="connsiteX0" fmla="*/ 0 w 868680"/>
                <a:gd name="connsiteY0" fmla="*/ 0 h 201577"/>
                <a:gd name="connsiteX1" fmla="*/ 234791 w 868680"/>
                <a:gd name="connsiteY1" fmla="*/ 197159 h 201577"/>
                <a:gd name="connsiteX2" fmla="*/ 868680 w 868680"/>
                <a:gd name="connsiteY2" fmla="*/ 144780 h 201577"/>
                <a:gd name="connsiteX0" fmla="*/ 0 w 868680"/>
                <a:gd name="connsiteY0" fmla="*/ 0 h 201577"/>
                <a:gd name="connsiteX1" fmla="*/ 234791 w 868680"/>
                <a:gd name="connsiteY1" fmla="*/ 197159 h 201577"/>
                <a:gd name="connsiteX2" fmla="*/ 868680 w 868680"/>
                <a:gd name="connsiteY2" fmla="*/ 144780 h 201577"/>
                <a:gd name="connsiteX0" fmla="*/ 0 w 625793"/>
                <a:gd name="connsiteY0" fmla="*/ 0 h 233163"/>
                <a:gd name="connsiteX1" fmla="*/ 234791 w 625793"/>
                <a:gd name="connsiteY1" fmla="*/ 197159 h 233163"/>
                <a:gd name="connsiteX2" fmla="*/ 625793 w 625793"/>
                <a:gd name="connsiteY2" fmla="*/ 233163 h 233163"/>
                <a:gd name="connsiteX0" fmla="*/ 0 w 628174"/>
                <a:gd name="connsiteY0" fmla="*/ 0 h 222115"/>
                <a:gd name="connsiteX1" fmla="*/ 234791 w 628174"/>
                <a:gd name="connsiteY1" fmla="*/ 197159 h 222115"/>
                <a:gd name="connsiteX2" fmla="*/ 628174 w 628174"/>
                <a:gd name="connsiteY2" fmla="*/ 222115 h 222115"/>
                <a:gd name="connsiteX0" fmla="*/ 0 w 628174"/>
                <a:gd name="connsiteY0" fmla="*/ 0 h 223634"/>
                <a:gd name="connsiteX1" fmla="*/ 234791 w 628174"/>
                <a:gd name="connsiteY1" fmla="*/ 197159 h 223634"/>
                <a:gd name="connsiteX2" fmla="*/ 628174 w 628174"/>
                <a:gd name="connsiteY2" fmla="*/ 222115 h 223634"/>
                <a:gd name="connsiteX0" fmla="*/ 0 w 628174"/>
                <a:gd name="connsiteY0" fmla="*/ 0 h 223635"/>
                <a:gd name="connsiteX1" fmla="*/ 234791 w 628174"/>
                <a:gd name="connsiteY1" fmla="*/ 197159 h 223635"/>
                <a:gd name="connsiteX2" fmla="*/ 628174 w 628174"/>
                <a:gd name="connsiteY2" fmla="*/ 222115 h 223635"/>
                <a:gd name="connsiteX0" fmla="*/ 0 w 628174"/>
                <a:gd name="connsiteY0" fmla="*/ 0 h 223635"/>
                <a:gd name="connsiteX1" fmla="*/ 234791 w 628174"/>
                <a:gd name="connsiteY1" fmla="*/ 197159 h 223635"/>
                <a:gd name="connsiteX2" fmla="*/ 628174 w 628174"/>
                <a:gd name="connsiteY2" fmla="*/ 222115 h 223635"/>
                <a:gd name="connsiteX0" fmla="*/ 0 w 644843"/>
                <a:gd name="connsiteY0" fmla="*/ 0 h 177924"/>
                <a:gd name="connsiteX1" fmla="*/ 251460 w 644843"/>
                <a:gd name="connsiteY1" fmla="*/ 152968 h 177924"/>
                <a:gd name="connsiteX2" fmla="*/ 644843 w 644843"/>
                <a:gd name="connsiteY2" fmla="*/ 177924 h 177924"/>
                <a:gd name="connsiteX0" fmla="*/ 0 w 644843"/>
                <a:gd name="connsiteY0" fmla="*/ 0 h 177924"/>
                <a:gd name="connsiteX1" fmla="*/ 251460 w 644843"/>
                <a:gd name="connsiteY1" fmla="*/ 152968 h 177924"/>
                <a:gd name="connsiteX2" fmla="*/ 644843 w 644843"/>
                <a:gd name="connsiteY2" fmla="*/ 177924 h 177924"/>
                <a:gd name="connsiteX0" fmla="*/ 0 w 501968"/>
                <a:gd name="connsiteY0" fmla="*/ 0 h 171660"/>
                <a:gd name="connsiteX1" fmla="*/ 251460 w 501968"/>
                <a:gd name="connsiteY1" fmla="*/ 152968 h 171660"/>
                <a:gd name="connsiteX2" fmla="*/ 501968 w 501968"/>
                <a:gd name="connsiteY2" fmla="*/ 169638 h 171660"/>
                <a:gd name="connsiteX0" fmla="*/ 0 w 501968"/>
                <a:gd name="connsiteY0" fmla="*/ 0 h 169638"/>
                <a:gd name="connsiteX1" fmla="*/ 194310 w 501968"/>
                <a:gd name="connsiteY1" fmla="*/ 141920 h 169638"/>
                <a:gd name="connsiteX2" fmla="*/ 501968 w 501968"/>
                <a:gd name="connsiteY2" fmla="*/ 169638 h 169638"/>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1795"/>
                <a:gd name="connsiteX1" fmla="*/ 222885 w 501968"/>
                <a:gd name="connsiteY1" fmla="*/ 150207 h 171795"/>
                <a:gd name="connsiteX2" fmla="*/ 501968 w 501968"/>
                <a:gd name="connsiteY2" fmla="*/ 169638 h 171795"/>
              </a:gdLst>
              <a:ahLst/>
              <a:cxnLst>
                <a:cxn ang="0">
                  <a:pos x="connsiteX0" y="connsiteY0"/>
                </a:cxn>
                <a:cxn ang="0">
                  <a:pos x="connsiteX1" y="connsiteY1"/>
                </a:cxn>
                <a:cxn ang="0">
                  <a:pos x="connsiteX2" y="connsiteY2"/>
                </a:cxn>
              </a:cxnLst>
              <a:rect l="l" t="t" r="r" b="b"/>
              <a:pathLst>
                <a:path w="501968" h="171795">
                  <a:moveTo>
                    <a:pt x="0" y="0"/>
                  </a:moveTo>
                  <a:cubicBezTo>
                    <a:pt x="51118" y="47847"/>
                    <a:pt x="139224" y="121934"/>
                    <a:pt x="222885" y="150207"/>
                  </a:cubicBezTo>
                  <a:cubicBezTo>
                    <a:pt x="306546" y="178480"/>
                    <a:pt x="400369" y="171575"/>
                    <a:pt x="501968" y="169638"/>
                  </a:cubicBezTo>
                </a:path>
              </a:pathLst>
            </a:custGeom>
            <a:noFill/>
            <a:ln w="95250">
              <a:solidFill>
                <a:srgbClr val="7FC3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rot="5230970">
              <a:off x="6848475" y="3829050"/>
              <a:ext cx="219075" cy="185738"/>
            </a:xfrm>
            <a:prstGeom prst="triangle">
              <a:avLst/>
            </a:prstGeom>
            <a:solidFill>
              <a:srgbClr val="7FC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rot="13255447" flipH="1">
            <a:off x="2141200" y="2443508"/>
            <a:ext cx="565972" cy="257009"/>
            <a:chOff x="6484910" y="3774447"/>
            <a:chExt cx="565972" cy="257009"/>
          </a:xfrm>
        </p:grpSpPr>
        <p:sp>
          <p:nvSpPr>
            <p:cNvPr id="20" name="Freeform 19"/>
            <p:cNvSpPr/>
            <p:nvPr/>
          </p:nvSpPr>
          <p:spPr>
            <a:xfrm>
              <a:off x="6484910" y="3774447"/>
              <a:ext cx="408809" cy="148115"/>
            </a:xfrm>
            <a:custGeom>
              <a:avLst/>
              <a:gdLst>
                <a:gd name="connsiteX0" fmla="*/ 0 w 495300"/>
                <a:gd name="connsiteY0" fmla="*/ 0 h 144780"/>
                <a:gd name="connsiteX1" fmla="*/ 175260 w 495300"/>
                <a:gd name="connsiteY1" fmla="*/ 114300 h 144780"/>
                <a:gd name="connsiteX2" fmla="*/ 495300 w 495300"/>
                <a:gd name="connsiteY2" fmla="*/ 144780 h 144780"/>
                <a:gd name="connsiteX3" fmla="*/ 495300 w 495300"/>
                <a:gd name="connsiteY3" fmla="*/ 144780 h 144780"/>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147037"/>
                <a:gd name="connsiteX1" fmla="*/ 175260 w 868680"/>
                <a:gd name="connsiteY1" fmla="*/ 114300 h 147037"/>
                <a:gd name="connsiteX2" fmla="*/ 495300 w 868680"/>
                <a:gd name="connsiteY2" fmla="*/ 144780 h 147037"/>
                <a:gd name="connsiteX3" fmla="*/ 868680 w 868680"/>
                <a:gd name="connsiteY3" fmla="*/ 144780 h 147037"/>
                <a:gd name="connsiteX0" fmla="*/ 0 w 868680"/>
                <a:gd name="connsiteY0" fmla="*/ 0 h 205820"/>
                <a:gd name="connsiteX1" fmla="*/ 175260 w 868680"/>
                <a:gd name="connsiteY1" fmla="*/ 114300 h 205820"/>
                <a:gd name="connsiteX2" fmla="*/ 426244 w 868680"/>
                <a:gd name="connsiteY2" fmla="*/ 205542 h 205820"/>
                <a:gd name="connsiteX3" fmla="*/ 868680 w 868680"/>
                <a:gd name="connsiteY3" fmla="*/ 144780 h 205820"/>
                <a:gd name="connsiteX0" fmla="*/ 0 w 868680"/>
                <a:gd name="connsiteY0" fmla="*/ 0 h 144780"/>
                <a:gd name="connsiteX1" fmla="*/ 175260 w 868680"/>
                <a:gd name="connsiteY1" fmla="*/ 114300 h 144780"/>
                <a:gd name="connsiteX2" fmla="*/ 868680 w 868680"/>
                <a:gd name="connsiteY2" fmla="*/ 144780 h 144780"/>
                <a:gd name="connsiteX0" fmla="*/ 0 w 868680"/>
                <a:gd name="connsiteY0" fmla="*/ 0 h 201577"/>
                <a:gd name="connsiteX1" fmla="*/ 234791 w 868680"/>
                <a:gd name="connsiteY1" fmla="*/ 197159 h 201577"/>
                <a:gd name="connsiteX2" fmla="*/ 868680 w 868680"/>
                <a:gd name="connsiteY2" fmla="*/ 144780 h 201577"/>
                <a:gd name="connsiteX0" fmla="*/ 0 w 868680"/>
                <a:gd name="connsiteY0" fmla="*/ 0 h 201577"/>
                <a:gd name="connsiteX1" fmla="*/ 234791 w 868680"/>
                <a:gd name="connsiteY1" fmla="*/ 197159 h 201577"/>
                <a:gd name="connsiteX2" fmla="*/ 868680 w 868680"/>
                <a:gd name="connsiteY2" fmla="*/ 144780 h 201577"/>
                <a:gd name="connsiteX0" fmla="*/ 0 w 625793"/>
                <a:gd name="connsiteY0" fmla="*/ 0 h 233163"/>
                <a:gd name="connsiteX1" fmla="*/ 234791 w 625793"/>
                <a:gd name="connsiteY1" fmla="*/ 197159 h 233163"/>
                <a:gd name="connsiteX2" fmla="*/ 625793 w 625793"/>
                <a:gd name="connsiteY2" fmla="*/ 233163 h 233163"/>
                <a:gd name="connsiteX0" fmla="*/ 0 w 628174"/>
                <a:gd name="connsiteY0" fmla="*/ 0 h 222115"/>
                <a:gd name="connsiteX1" fmla="*/ 234791 w 628174"/>
                <a:gd name="connsiteY1" fmla="*/ 197159 h 222115"/>
                <a:gd name="connsiteX2" fmla="*/ 628174 w 628174"/>
                <a:gd name="connsiteY2" fmla="*/ 222115 h 222115"/>
                <a:gd name="connsiteX0" fmla="*/ 0 w 628174"/>
                <a:gd name="connsiteY0" fmla="*/ 0 h 223634"/>
                <a:gd name="connsiteX1" fmla="*/ 234791 w 628174"/>
                <a:gd name="connsiteY1" fmla="*/ 197159 h 223634"/>
                <a:gd name="connsiteX2" fmla="*/ 628174 w 628174"/>
                <a:gd name="connsiteY2" fmla="*/ 222115 h 223634"/>
                <a:gd name="connsiteX0" fmla="*/ 0 w 628174"/>
                <a:gd name="connsiteY0" fmla="*/ 0 h 223635"/>
                <a:gd name="connsiteX1" fmla="*/ 234791 w 628174"/>
                <a:gd name="connsiteY1" fmla="*/ 197159 h 223635"/>
                <a:gd name="connsiteX2" fmla="*/ 628174 w 628174"/>
                <a:gd name="connsiteY2" fmla="*/ 222115 h 223635"/>
                <a:gd name="connsiteX0" fmla="*/ 0 w 628174"/>
                <a:gd name="connsiteY0" fmla="*/ 0 h 223635"/>
                <a:gd name="connsiteX1" fmla="*/ 234791 w 628174"/>
                <a:gd name="connsiteY1" fmla="*/ 197159 h 223635"/>
                <a:gd name="connsiteX2" fmla="*/ 628174 w 628174"/>
                <a:gd name="connsiteY2" fmla="*/ 222115 h 223635"/>
                <a:gd name="connsiteX0" fmla="*/ 0 w 644843"/>
                <a:gd name="connsiteY0" fmla="*/ 0 h 177924"/>
                <a:gd name="connsiteX1" fmla="*/ 251460 w 644843"/>
                <a:gd name="connsiteY1" fmla="*/ 152968 h 177924"/>
                <a:gd name="connsiteX2" fmla="*/ 644843 w 644843"/>
                <a:gd name="connsiteY2" fmla="*/ 177924 h 177924"/>
                <a:gd name="connsiteX0" fmla="*/ 0 w 644843"/>
                <a:gd name="connsiteY0" fmla="*/ 0 h 177924"/>
                <a:gd name="connsiteX1" fmla="*/ 251460 w 644843"/>
                <a:gd name="connsiteY1" fmla="*/ 152968 h 177924"/>
                <a:gd name="connsiteX2" fmla="*/ 644843 w 644843"/>
                <a:gd name="connsiteY2" fmla="*/ 177924 h 177924"/>
                <a:gd name="connsiteX0" fmla="*/ 0 w 501968"/>
                <a:gd name="connsiteY0" fmla="*/ 0 h 171660"/>
                <a:gd name="connsiteX1" fmla="*/ 251460 w 501968"/>
                <a:gd name="connsiteY1" fmla="*/ 152968 h 171660"/>
                <a:gd name="connsiteX2" fmla="*/ 501968 w 501968"/>
                <a:gd name="connsiteY2" fmla="*/ 169638 h 171660"/>
                <a:gd name="connsiteX0" fmla="*/ 0 w 501968"/>
                <a:gd name="connsiteY0" fmla="*/ 0 h 169638"/>
                <a:gd name="connsiteX1" fmla="*/ 194310 w 501968"/>
                <a:gd name="connsiteY1" fmla="*/ 141920 h 169638"/>
                <a:gd name="connsiteX2" fmla="*/ 501968 w 501968"/>
                <a:gd name="connsiteY2" fmla="*/ 169638 h 169638"/>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0586"/>
                <a:gd name="connsiteX1" fmla="*/ 222885 w 501968"/>
                <a:gd name="connsiteY1" fmla="*/ 150207 h 170586"/>
                <a:gd name="connsiteX2" fmla="*/ 501968 w 501968"/>
                <a:gd name="connsiteY2" fmla="*/ 169638 h 170586"/>
                <a:gd name="connsiteX0" fmla="*/ 0 w 501968"/>
                <a:gd name="connsiteY0" fmla="*/ 0 h 171795"/>
                <a:gd name="connsiteX1" fmla="*/ 222885 w 501968"/>
                <a:gd name="connsiteY1" fmla="*/ 150207 h 171795"/>
                <a:gd name="connsiteX2" fmla="*/ 501968 w 501968"/>
                <a:gd name="connsiteY2" fmla="*/ 169638 h 171795"/>
              </a:gdLst>
              <a:ahLst/>
              <a:cxnLst>
                <a:cxn ang="0">
                  <a:pos x="connsiteX0" y="connsiteY0"/>
                </a:cxn>
                <a:cxn ang="0">
                  <a:pos x="connsiteX1" y="connsiteY1"/>
                </a:cxn>
                <a:cxn ang="0">
                  <a:pos x="connsiteX2" y="connsiteY2"/>
                </a:cxn>
              </a:cxnLst>
              <a:rect l="l" t="t" r="r" b="b"/>
              <a:pathLst>
                <a:path w="501968" h="171795">
                  <a:moveTo>
                    <a:pt x="0" y="0"/>
                  </a:moveTo>
                  <a:cubicBezTo>
                    <a:pt x="51118" y="47847"/>
                    <a:pt x="139224" y="121934"/>
                    <a:pt x="222885" y="150207"/>
                  </a:cubicBezTo>
                  <a:cubicBezTo>
                    <a:pt x="306546" y="178480"/>
                    <a:pt x="400369" y="171575"/>
                    <a:pt x="501968" y="169638"/>
                  </a:cubicBezTo>
                </a:path>
              </a:pathLst>
            </a:custGeom>
            <a:noFill/>
            <a:ln w="95250">
              <a:solidFill>
                <a:srgbClr val="F69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5230970">
              <a:off x="6848475" y="3829050"/>
              <a:ext cx="219075" cy="185738"/>
            </a:xfrm>
            <a:prstGeom prst="triangle">
              <a:avLst/>
            </a:prstGeom>
            <a:solidFill>
              <a:srgbClr val="F69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6124505" y="2320953"/>
            <a:ext cx="2403351" cy="646331"/>
          </a:xfrm>
          <a:prstGeom prst="rect">
            <a:avLst/>
          </a:prstGeom>
        </p:spPr>
        <p:txBody>
          <a:bodyPr wrap="square">
            <a:spAutoFit/>
          </a:bodyPr>
          <a:lstStyle/>
          <a:p>
            <a:r>
              <a:rPr lang="en-GB" dirty="0">
                <a:solidFill>
                  <a:schemeClr val="tx1">
                    <a:lumMod val="90000"/>
                    <a:lumOff val="10000"/>
                  </a:schemeClr>
                </a:solidFill>
              </a:rPr>
              <a:t>Make each number in three different ways.</a:t>
            </a:r>
            <a:endParaRPr lang="en-GB" dirty="0"/>
          </a:p>
        </p:txBody>
      </p:sp>
      <p:sp>
        <p:nvSpPr>
          <p:cNvPr id="3" name="Rectangle 2"/>
          <p:cNvSpPr/>
          <p:nvPr/>
        </p:nvSpPr>
        <p:spPr>
          <a:xfrm>
            <a:off x="671659" y="4504264"/>
            <a:ext cx="1889548" cy="1661993"/>
          </a:xfrm>
          <a:prstGeom prst="rect">
            <a:avLst/>
          </a:prstGeom>
        </p:spPr>
        <p:txBody>
          <a:bodyPr wrap="square">
            <a:spAutoFit/>
          </a:bodyPr>
          <a:lstStyle/>
          <a:p>
            <a:pPr>
              <a:spcAft>
                <a:spcPts val="1200"/>
              </a:spcAft>
            </a:pPr>
            <a:r>
              <a:rPr lang="en-GB" dirty="0"/>
              <a:t>For example:</a:t>
            </a:r>
          </a:p>
          <a:p>
            <a:pPr>
              <a:spcAft>
                <a:spcPts val="1200"/>
              </a:spcAft>
            </a:pPr>
            <a:r>
              <a:rPr lang="en-GB" dirty="0"/>
              <a:t>3 × 4 – 6 = 6</a:t>
            </a:r>
          </a:p>
          <a:p>
            <a:pPr>
              <a:spcAft>
                <a:spcPts val="1200"/>
              </a:spcAft>
            </a:pPr>
            <a:r>
              <a:rPr lang="en-GB" dirty="0">
                <a:solidFill>
                  <a:srgbClr val="00B050"/>
                </a:solidFill>
              </a:rPr>
              <a:t>3 × 12 – 30 = 6</a:t>
            </a:r>
          </a:p>
          <a:p>
            <a:pPr>
              <a:spcAft>
                <a:spcPts val="1200"/>
              </a:spcAft>
            </a:pPr>
            <a:r>
              <a:rPr lang="en-GB" dirty="0">
                <a:solidFill>
                  <a:srgbClr val="00B050"/>
                </a:solidFill>
              </a:rPr>
              <a:t>3 × 18 – 48 = 6</a:t>
            </a:r>
          </a:p>
        </p:txBody>
      </p:sp>
      <p:sp>
        <p:nvSpPr>
          <p:cNvPr id="22" name="Rectangle 21"/>
          <p:cNvSpPr/>
          <p:nvPr/>
        </p:nvSpPr>
        <p:spPr>
          <a:xfrm>
            <a:off x="3590277" y="4935151"/>
            <a:ext cx="1971950" cy="1231106"/>
          </a:xfrm>
          <a:prstGeom prst="rect">
            <a:avLst/>
          </a:prstGeom>
        </p:spPr>
        <p:txBody>
          <a:bodyPr wrap="square">
            <a:spAutoFit/>
          </a:bodyPr>
          <a:lstStyle/>
          <a:p>
            <a:pPr>
              <a:spcAft>
                <a:spcPts val="1200"/>
              </a:spcAft>
            </a:pPr>
            <a:r>
              <a:rPr lang="en-GB" dirty="0">
                <a:solidFill>
                  <a:srgbClr val="00B050"/>
                </a:solidFill>
              </a:rPr>
              <a:t>3 × 12 – 18 = 18</a:t>
            </a:r>
          </a:p>
          <a:p>
            <a:pPr>
              <a:spcAft>
                <a:spcPts val="1200"/>
              </a:spcAft>
            </a:pPr>
            <a:r>
              <a:rPr lang="en-GB" dirty="0">
                <a:solidFill>
                  <a:srgbClr val="00B050"/>
                </a:solidFill>
              </a:rPr>
              <a:t>18 × 4 – 54 = 18</a:t>
            </a:r>
          </a:p>
          <a:p>
            <a:pPr>
              <a:spcAft>
                <a:spcPts val="1200"/>
              </a:spcAft>
            </a:pPr>
            <a:r>
              <a:rPr lang="en-GB" dirty="0">
                <a:solidFill>
                  <a:srgbClr val="00B050"/>
                </a:solidFill>
              </a:rPr>
              <a:t>6 × 12 – 54 = 18</a:t>
            </a:r>
          </a:p>
        </p:txBody>
      </p:sp>
      <p:sp>
        <p:nvSpPr>
          <p:cNvPr id="23" name="Rectangle 22"/>
          <p:cNvSpPr/>
          <p:nvPr/>
        </p:nvSpPr>
        <p:spPr>
          <a:xfrm>
            <a:off x="6610347" y="4935151"/>
            <a:ext cx="2039776" cy="1231106"/>
          </a:xfrm>
          <a:prstGeom prst="rect">
            <a:avLst/>
          </a:prstGeom>
        </p:spPr>
        <p:txBody>
          <a:bodyPr wrap="square">
            <a:spAutoFit/>
          </a:bodyPr>
          <a:lstStyle/>
          <a:p>
            <a:pPr>
              <a:spcAft>
                <a:spcPts val="1200"/>
              </a:spcAft>
            </a:pPr>
            <a:r>
              <a:rPr lang="en-GB" dirty="0">
                <a:solidFill>
                  <a:srgbClr val="00B050"/>
                </a:solidFill>
              </a:rPr>
              <a:t>9 × 4 – 6 = 30</a:t>
            </a:r>
          </a:p>
          <a:p>
            <a:pPr>
              <a:spcAft>
                <a:spcPts val="1200"/>
              </a:spcAft>
            </a:pPr>
            <a:r>
              <a:rPr lang="en-GB" dirty="0">
                <a:solidFill>
                  <a:srgbClr val="00B050"/>
                </a:solidFill>
              </a:rPr>
              <a:t>18 × 4 – 42 = 30</a:t>
            </a:r>
          </a:p>
          <a:p>
            <a:pPr>
              <a:spcAft>
                <a:spcPts val="1200"/>
              </a:spcAft>
            </a:pPr>
            <a:r>
              <a:rPr lang="en-GB" dirty="0">
                <a:solidFill>
                  <a:srgbClr val="00B050"/>
                </a:solidFill>
              </a:rPr>
              <a:t>6 × 12 – 42 = 30</a:t>
            </a:r>
          </a:p>
        </p:txBody>
      </p:sp>
      <p:sp>
        <p:nvSpPr>
          <p:cNvPr id="25" name="Rectangle 24"/>
          <p:cNvSpPr/>
          <p:nvPr/>
        </p:nvSpPr>
        <p:spPr>
          <a:xfrm>
            <a:off x="653140" y="1167864"/>
            <a:ext cx="7735209" cy="646331"/>
          </a:xfrm>
          <a:prstGeom prst="rect">
            <a:avLst/>
          </a:prstGeom>
        </p:spPr>
        <p:txBody>
          <a:bodyPr wrap="square">
            <a:spAutoFit/>
          </a:bodyPr>
          <a:lstStyle/>
          <a:p>
            <a:r>
              <a:rPr lang="en-GB" dirty="0"/>
              <a:t>Give an input number, two functions and an output that follow the rules set by the function machine. </a:t>
            </a:r>
          </a:p>
        </p:txBody>
      </p:sp>
      <p:sp>
        <p:nvSpPr>
          <p:cNvPr id="29" name="TextBox 28"/>
          <p:cNvSpPr txBox="1"/>
          <p:nvPr/>
        </p:nvSpPr>
        <p:spPr>
          <a:xfrm>
            <a:off x="7010399" y="1877126"/>
            <a:ext cx="1377950" cy="369332"/>
          </a:xfrm>
          <a:prstGeom prst="rect">
            <a:avLst/>
          </a:prstGeom>
          <a:solidFill>
            <a:srgbClr val="7FC348"/>
          </a:solidFill>
          <a:ln w="31750">
            <a:solidFill>
              <a:srgbClr val="7FC348"/>
            </a:solidFill>
            <a:miter lim="800000"/>
          </a:ln>
        </p:spPr>
        <p:txBody>
          <a:bodyPr wrap="square" rtlCol="0">
            <a:spAutoFit/>
          </a:bodyPr>
          <a:lstStyle/>
          <a:p>
            <a:pPr algn="ctr"/>
            <a:r>
              <a:rPr lang="en-GB" b="1" dirty="0">
                <a:solidFill>
                  <a:schemeClr val="bg1"/>
                </a:solidFill>
              </a:rPr>
              <a:t>Output</a:t>
            </a:r>
          </a:p>
        </p:txBody>
      </p:sp>
      <p:sp>
        <p:nvSpPr>
          <p:cNvPr id="30" name="TextBox 29"/>
          <p:cNvSpPr txBox="1"/>
          <p:nvPr/>
        </p:nvSpPr>
        <p:spPr>
          <a:xfrm>
            <a:off x="755650" y="1877126"/>
            <a:ext cx="1377950" cy="369332"/>
          </a:xfrm>
          <a:prstGeom prst="rect">
            <a:avLst/>
          </a:prstGeom>
          <a:solidFill>
            <a:srgbClr val="F69035"/>
          </a:solidFill>
          <a:ln w="31750">
            <a:solidFill>
              <a:srgbClr val="F69035"/>
            </a:solidFill>
            <a:miter lim="800000"/>
          </a:ln>
        </p:spPr>
        <p:txBody>
          <a:bodyPr wrap="square" rtlCol="0">
            <a:spAutoFit/>
          </a:bodyPr>
          <a:lstStyle/>
          <a:p>
            <a:pPr algn="ctr"/>
            <a:r>
              <a:rPr lang="en-GB" b="1" dirty="0">
                <a:solidFill>
                  <a:schemeClr val="bg1"/>
                </a:solidFill>
              </a:rPr>
              <a:t>Input</a:t>
            </a:r>
          </a:p>
        </p:txBody>
      </p:sp>
      <p:sp>
        <p:nvSpPr>
          <p:cNvPr id="31" name="TextBox 30"/>
          <p:cNvSpPr txBox="1"/>
          <p:nvPr/>
        </p:nvSpPr>
        <p:spPr>
          <a:xfrm>
            <a:off x="3088209" y="1877126"/>
            <a:ext cx="1377950" cy="369332"/>
          </a:xfrm>
          <a:prstGeom prst="rect">
            <a:avLst/>
          </a:prstGeom>
          <a:solidFill>
            <a:srgbClr val="2AB99F"/>
          </a:solidFill>
          <a:ln w="31750">
            <a:solidFill>
              <a:srgbClr val="2AB99F"/>
            </a:solidFill>
            <a:miter lim="800000"/>
          </a:ln>
        </p:spPr>
        <p:txBody>
          <a:bodyPr wrap="square" rtlCol="0">
            <a:spAutoFit/>
          </a:bodyPr>
          <a:lstStyle/>
          <a:p>
            <a:pPr algn="ctr"/>
            <a:r>
              <a:rPr lang="en-GB" b="1" dirty="0">
                <a:solidFill>
                  <a:schemeClr val="bg1"/>
                </a:solidFill>
              </a:rPr>
              <a:t>Function</a:t>
            </a:r>
          </a:p>
        </p:txBody>
      </p:sp>
      <p:sp>
        <p:nvSpPr>
          <p:cNvPr id="32" name="TextBox 31"/>
          <p:cNvSpPr txBox="1"/>
          <p:nvPr/>
        </p:nvSpPr>
        <p:spPr>
          <a:xfrm>
            <a:off x="4694774" y="1877126"/>
            <a:ext cx="1377950" cy="369332"/>
          </a:xfrm>
          <a:prstGeom prst="rect">
            <a:avLst/>
          </a:prstGeom>
          <a:solidFill>
            <a:srgbClr val="3FB1E5"/>
          </a:solidFill>
          <a:ln w="31750">
            <a:solidFill>
              <a:srgbClr val="3FB1E5"/>
            </a:solidFill>
            <a:miter lim="800000"/>
          </a:ln>
        </p:spPr>
        <p:txBody>
          <a:bodyPr wrap="square" rtlCol="0">
            <a:spAutoFit/>
          </a:bodyPr>
          <a:lstStyle/>
          <a:p>
            <a:pPr algn="ctr"/>
            <a:r>
              <a:rPr lang="en-GB" b="1" dirty="0">
                <a:solidFill>
                  <a:schemeClr val="bg1"/>
                </a:solidFill>
              </a:rPr>
              <a:t>Function</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fade">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fade">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Effect transition="in" filter="fade">
                                      <p:cBhvr>
                                        <p:cTn id="37" dur="500"/>
                                        <p:tgtEl>
                                          <p:spTgt spid="2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fade">
                                      <p:cBhvr>
                                        <p:cTn id="4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7"/>
            <a:ext cx="2722090" cy="3849436"/>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107"/>
            <a:ext cx="2722090" cy="3849436"/>
          </a:xfrm>
          <a:prstGeom prst="rect">
            <a:avLst/>
          </a:prstGeom>
          <a:effectLst>
            <a:outerShdw blurRad="63500" sx="102000" sy="102000" algn="ctr" rotWithShape="0">
              <a:prstClr val="black">
                <a:alpha val="20000"/>
              </a:prstClr>
            </a:outerShdw>
          </a:effectLst>
        </p:spPr>
      </p:pic>
      <p:sp>
        <p:nvSpPr>
          <p:cNvPr id="16" name="Rectangle 15"/>
          <p:cNvSpPr/>
          <p:nvPr/>
        </p:nvSpPr>
        <p:spPr>
          <a:xfrm>
            <a:off x="445574" y="702863"/>
            <a:ext cx="2483893"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Find a Rule – Two Step</a:t>
            </a:r>
            <a:endParaRPr lang="en-GB" sz="1600" b="1" dirty="0">
              <a:solidFill>
                <a:schemeClr val="bg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291" t="988" r="51048" b="49259"/>
          <a:stretch/>
        </p:blipFill>
        <p:spPr>
          <a:xfrm rot="1627605">
            <a:off x="2804863" y="3073400"/>
            <a:ext cx="720000" cy="1062857"/>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385" t="3457" r="3735" b="45803"/>
          <a:stretch/>
        </p:blipFill>
        <p:spPr>
          <a:xfrm rot="1572419">
            <a:off x="1152251" y="2411470"/>
            <a:ext cx="1440000" cy="1112481"/>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4"/>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37056"/>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882937"/>
            <a:ext cx="7632700" cy="430887"/>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Use simple formulae.</a:t>
            </a:r>
          </a:p>
        </p:txBody>
      </p:sp>
      <p:sp>
        <p:nvSpPr>
          <p:cNvPr id="24" name="Rectangle 23"/>
          <p:cNvSpPr/>
          <p:nvPr/>
        </p:nvSpPr>
        <p:spPr>
          <a:xfrm>
            <a:off x="3076674" y="1424396"/>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9983"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6174"/>
            <a:ext cx="3721934" cy="18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27BB997-074F-4A73-BCC3-A160949C16AA}" vid="{3779DEE8-1EA6-4D01-BADE-96D173D04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324</TotalTime>
  <Words>591</Words>
  <Application>Microsoft Office PowerPoint</Application>
  <PresentationFormat>On-screen Show (4:3)</PresentationFormat>
  <Paragraphs>81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Twinkl</vt:lpstr>
      <vt:lpstr>Arial</vt:lpstr>
      <vt:lpstr>Tuffy</vt:lpstr>
      <vt:lpstr>Tuffy-TTF</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Ford</dc:creator>
  <cp:lastModifiedBy>David McCarrell</cp:lastModifiedBy>
  <cp:revision>18</cp:revision>
  <dcterms:created xsi:type="dcterms:W3CDTF">2020-01-02T10:07:28Z</dcterms:created>
  <dcterms:modified xsi:type="dcterms:W3CDTF">2020-05-27T15:10:22Z</dcterms:modified>
</cp:coreProperties>
</file>