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4" r:id="rId3"/>
    <p:sldId id="274" r:id="rId4"/>
    <p:sldId id="275" r:id="rId5"/>
    <p:sldId id="267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inkl" panose="020B0604020202020204" charset="0"/>
      <p:regular r:id="rId13"/>
      <p:bold r:id="rId14"/>
    </p:embeddedFont>
    <p:embeddedFont>
      <p:font typeface="Twinkl Cursive Unlooped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3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440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Formal Letter Elements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1473201"/>
            <a:ext cx="7632700" cy="4530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Open Sans"/>
                <a:cs typeface="Open Sans"/>
              </a:rPr>
              <a:t>Your address </a:t>
            </a:r>
            <a:r>
              <a:rPr lang="en-US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Open Sans"/>
                <a:cs typeface="Open Sans"/>
              </a:rPr>
              <a:t>- Put your name and address in the top right corner.</a:t>
            </a:r>
            <a:endParaRPr lang="en-GB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marL="742950" lvl="1" indent="-285750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Open Sans"/>
                <a:cs typeface="Open Sans"/>
              </a:rPr>
              <a:t>Date</a:t>
            </a:r>
            <a:r>
              <a:rPr lang="en-US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Open Sans"/>
                <a:cs typeface="Open Sans"/>
              </a:rPr>
              <a:t> - Put today’s date under your address. Be sure to write out the month’s name, followed by the date, followed with a comma and the four-digit year.</a:t>
            </a:r>
            <a:endParaRPr lang="en-GB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marL="742950" lvl="1" indent="-285750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Open Sans"/>
                <a:cs typeface="Open Sans"/>
              </a:rPr>
              <a:t>Recipient’s address </a:t>
            </a:r>
            <a:r>
              <a:rPr lang="en-US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Open Sans"/>
                <a:cs typeface="Open Sans"/>
              </a:rPr>
              <a:t>- On the left side under the date, put the recipient’s name (with a formal title of Dr., Mr., Mrs., or Ms.) and the recipient’s address.</a:t>
            </a:r>
            <a:endParaRPr lang="en-GB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marL="742950" lvl="1" indent="-285750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Open Sans"/>
                <a:cs typeface="Open Sans"/>
              </a:rPr>
              <a:t>Greeting</a:t>
            </a:r>
            <a:r>
              <a:rPr lang="en-US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Open Sans"/>
                <a:cs typeface="Open Sans"/>
              </a:rPr>
              <a:t> - You may use “Dear”, or “To Whom It May Concern:” followed by the recipient’s name.</a:t>
            </a:r>
            <a:endParaRPr lang="en-GB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marL="742950" lvl="1" indent="-285750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Open Sans"/>
                <a:cs typeface="Open Sans"/>
              </a:rPr>
              <a:t>Main body of letter </a:t>
            </a:r>
            <a:r>
              <a:rPr lang="en-US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Open Sans"/>
                <a:cs typeface="Open Sans"/>
              </a:rPr>
              <a:t>- This is the actual letter with your words.</a:t>
            </a:r>
            <a:endParaRPr lang="en-GB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marL="742950" lvl="1" indent="-285750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Open Sans"/>
                <a:cs typeface="Open Sans"/>
              </a:rPr>
              <a:t>Closing</a:t>
            </a:r>
            <a:r>
              <a:rPr lang="en-US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Open Sans"/>
                <a:cs typeface="Open Sans"/>
              </a:rPr>
              <a:t> - You may close with “Sincerely,” “Yours sincerely,” or “Thankfully” followed with a comma. Then on the next line put your name.</a:t>
            </a:r>
            <a:endParaRPr lang="en-GB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Beginning Your Letter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51388" y="1390345"/>
            <a:ext cx="3394075" cy="4488168"/>
            <a:chOff x="4751388" y="1390345"/>
            <a:chExt cx="3394075" cy="4488168"/>
          </a:xfrm>
        </p:grpSpPr>
        <p:grpSp>
          <p:nvGrpSpPr>
            <p:cNvPr id="2" name="Group 1"/>
            <p:cNvGrpSpPr/>
            <p:nvPr/>
          </p:nvGrpSpPr>
          <p:grpSpPr>
            <a:xfrm>
              <a:off x="4751388" y="3298825"/>
              <a:ext cx="3394075" cy="2579688"/>
              <a:chOff x="4751388" y="3298825"/>
              <a:chExt cx="3394075" cy="2579688"/>
            </a:xfrm>
          </p:grpSpPr>
          <p:grpSp>
            <p:nvGrpSpPr>
              <p:cNvPr id="3" name="Group 2"/>
              <p:cNvGrpSpPr>
                <a:grpSpLocks/>
              </p:cNvGrpSpPr>
              <p:nvPr/>
            </p:nvGrpSpPr>
            <p:grpSpPr bwMode="auto">
              <a:xfrm>
                <a:off x="4751388" y="3298825"/>
                <a:ext cx="3394075" cy="2579688"/>
                <a:chOff x="4751388" y="3298825"/>
                <a:chExt cx="3394322" cy="2579688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4751388" y="3298825"/>
                  <a:ext cx="3394322" cy="2579688"/>
                </a:xfrm>
                <a:prstGeom prst="roundRect">
                  <a:avLst>
                    <a:gd name="adj" fmla="val 8001"/>
                  </a:avLst>
                </a:prstGeom>
                <a:solidFill>
                  <a:srgbClr val="FFDA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5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768850" y="3457575"/>
                  <a:ext cx="3376860" cy="1477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Sassoon Infant Rg" panose="02000503030000020003" pitchFamily="50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Sassoon Infant Rg" panose="02000503030000020003" pitchFamily="50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Sassoon Infant Rg" panose="02000503030000020003" pitchFamily="50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Sassoon Infant Rg" panose="02000503030000020003" pitchFamily="50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Sassoon Infant Rg" panose="02000503030000020003" pitchFamily="50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assoon Infant Rg" panose="02000503030000020003" pitchFamily="50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assoon Infant Rg" panose="02000503030000020003" pitchFamily="50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assoon Infant Rg" panose="02000503030000020003" pitchFamily="50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assoon Infant Rg" panose="02000503030000020003" pitchFamily="50" charset="0"/>
                    </a:defRPr>
                  </a:lvl9pPr>
                </a:lstStyle>
                <a:p>
                  <a:pPr algn="ctr"/>
                  <a:r>
                    <a:rPr lang="en-GB" altLang="en-US" dirty="0">
                      <a:latin typeface="Twinkl" pitchFamily="2" charset="0"/>
                    </a:rPr>
                    <a:t>If you know the name of the person you are writing to, then begin the letter with Mr., Mrs., or Ms. along with their </a:t>
                  </a:r>
                  <a:br>
                    <a:rPr lang="en-GB" altLang="en-US" dirty="0">
                      <a:latin typeface="Twinkl" pitchFamily="2" charset="0"/>
                    </a:rPr>
                  </a:br>
                  <a:r>
                    <a:rPr lang="en-GB" altLang="en-US" dirty="0">
                      <a:latin typeface="Twinkl" pitchFamily="2" charset="0"/>
                    </a:rPr>
                    <a:t>last name: </a:t>
                  </a:r>
                </a:p>
              </p:txBody>
            </p:sp>
          </p:grpSp>
          <p:sp>
            <p:nvSpPr>
              <p:cNvPr id="13" name="TextBox 9"/>
              <p:cNvSpPr txBox="1">
                <a:spLocks noChangeArrowheads="1"/>
              </p:cNvSpPr>
              <p:nvPr/>
            </p:nvSpPr>
            <p:spPr bwMode="auto">
              <a:xfrm>
                <a:off x="4787600" y="5145098"/>
                <a:ext cx="3341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9pPr>
              </a:lstStyle>
              <a:p>
                <a:pPr algn="ctr" eaLnBrk="1" hangingPunct="1"/>
                <a:r>
                  <a:rPr lang="en-GB" altLang="en-US" sz="2800" dirty="0">
                    <a:latin typeface="Twinkl Cursive Unlooped" panose="02000000000000000000" pitchFamily="2" charset="0"/>
                  </a:rPr>
                  <a:t>Dear Mr. Smith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331" y="1390345"/>
              <a:ext cx="1790188" cy="180021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23938" y="1395359"/>
            <a:ext cx="3359151" cy="4483154"/>
            <a:chOff x="1023938" y="1395359"/>
            <a:chExt cx="3359151" cy="448315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023938" y="3298825"/>
              <a:ext cx="3359151" cy="2579688"/>
            </a:xfrm>
            <a:prstGeom prst="roundRect">
              <a:avLst>
                <a:gd name="adj" fmla="val 8001"/>
              </a:avLst>
            </a:prstGeom>
            <a:solidFill>
              <a:srgbClr val="FFDA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1023938" y="3457575"/>
              <a:ext cx="334169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algn="ctr" eaLnBrk="1" hangingPunct="1"/>
              <a:r>
                <a:rPr lang="en-GB" altLang="en-US" dirty="0">
                  <a:latin typeface="Twinkl" pitchFamily="2" charset="0"/>
                </a:rPr>
                <a:t>If you don’t know who to address your letter to, then begin the letter with: </a:t>
              </a:r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1045599" y="5145098"/>
              <a:ext cx="33200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algn="ctr" eaLnBrk="1" hangingPunct="1"/>
              <a:r>
                <a:rPr lang="en-GB" altLang="en-US" sz="2800" dirty="0">
                  <a:latin typeface="Twinkl Cursive Unlooped" panose="02000000000000000000" pitchFamily="2" charset="0"/>
                </a:rPr>
                <a:t>Dear Sir or Madam,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911" y="1395359"/>
              <a:ext cx="1795203" cy="1795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92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Layout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011738" y="1546225"/>
            <a:ext cx="3008312" cy="2247900"/>
            <a:chOff x="5019595" y="2025823"/>
            <a:chExt cx="3008418" cy="2246471"/>
          </a:xfrm>
        </p:grpSpPr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5019595" y="2025823"/>
              <a:ext cx="2595653" cy="1400440"/>
              <a:chOff x="5019595" y="2025823"/>
              <a:chExt cx="2595653" cy="1400440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5019595" y="2025823"/>
                <a:ext cx="2595653" cy="1400872"/>
              </a:xfrm>
              <a:custGeom>
                <a:avLst/>
                <a:gdLst>
                  <a:gd name="connsiteX0" fmla="*/ 153362 w 2596017"/>
                  <a:gd name="connsiteY0" fmla="*/ 0 h 1595362"/>
                  <a:gd name="connsiteX1" fmla="*/ 2442655 w 2596017"/>
                  <a:gd name="connsiteY1" fmla="*/ 0 h 1595362"/>
                  <a:gd name="connsiteX2" fmla="*/ 2596017 w 2596017"/>
                  <a:gd name="connsiteY2" fmla="*/ 153362 h 1595362"/>
                  <a:gd name="connsiteX3" fmla="*/ 2596017 w 2596017"/>
                  <a:gd name="connsiteY3" fmla="*/ 1351640 h 1595362"/>
                  <a:gd name="connsiteX4" fmla="*/ 2593222 w 2596017"/>
                  <a:gd name="connsiteY4" fmla="*/ 1349333 h 1595362"/>
                  <a:gd name="connsiteX5" fmla="*/ 2410437 w 2596017"/>
                  <a:gd name="connsiteY5" fmla="*/ 1293500 h 1595362"/>
                  <a:gd name="connsiteX6" fmla="*/ 2090158 w 2596017"/>
                  <a:gd name="connsiteY6" fmla="*/ 1554535 h 1595362"/>
                  <a:gd name="connsiteX7" fmla="*/ 2086042 w 2596017"/>
                  <a:gd name="connsiteY7" fmla="*/ 1595362 h 1595362"/>
                  <a:gd name="connsiteX8" fmla="*/ 153362 w 2596017"/>
                  <a:gd name="connsiteY8" fmla="*/ 1595362 h 1595362"/>
                  <a:gd name="connsiteX9" fmla="*/ 0 w 2596017"/>
                  <a:gd name="connsiteY9" fmla="*/ 1442000 h 1595362"/>
                  <a:gd name="connsiteX10" fmla="*/ 0 w 2596017"/>
                  <a:gd name="connsiteY10" fmla="*/ 153362 h 1595362"/>
                  <a:gd name="connsiteX11" fmla="*/ 153362 w 2596017"/>
                  <a:gd name="connsiteY11" fmla="*/ 0 h 159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6017" h="1595362">
                    <a:moveTo>
                      <a:pt x="153362" y="0"/>
                    </a:moveTo>
                    <a:lnTo>
                      <a:pt x="2442655" y="0"/>
                    </a:lnTo>
                    <a:cubicBezTo>
                      <a:pt x="2527354" y="0"/>
                      <a:pt x="2596017" y="68663"/>
                      <a:pt x="2596017" y="153362"/>
                    </a:cubicBezTo>
                    <a:lnTo>
                      <a:pt x="2596017" y="1351640"/>
                    </a:lnTo>
                    <a:lnTo>
                      <a:pt x="2593222" y="1349333"/>
                    </a:lnTo>
                    <a:cubicBezTo>
                      <a:pt x="2541045" y="1314083"/>
                      <a:pt x="2478145" y="1293500"/>
                      <a:pt x="2410437" y="1293500"/>
                    </a:cubicBezTo>
                    <a:cubicBezTo>
                      <a:pt x="2252453" y="1293500"/>
                      <a:pt x="2120642" y="1405563"/>
                      <a:pt x="2090158" y="1554535"/>
                    </a:cubicBezTo>
                    <a:lnTo>
                      <a:pt x="2086042" y="1595362"/>
                    </a:lnTo>
                    <a:lnTo>
                      <a:pt x="153362" y="1595362"/>
                    </a:lnTo>
                    <a:cubicBezTo>
                      <a:pt x="68663" y="1595362"/>
                      <a:pt x="0" y="1526699"/>
                      <a:pt x="0" y="1442000"/>
                    </a:cubicBezTo>
                    <a:lnTo>
                      <a:pt x="0" y="153362"/>
                    </a:lnTo>
                    <a:cubicBezTo>
                      <a:pt x="0" y="68663"/>
                      <a:pt x="68663" y="0"/>
                      <a:pt x="153362" y="0"/>
                    </a:cubicBezTo>
                    <a:close/>
                  </a:path>
                </a:pathLst>
              </a:custGeom>
              <a:solidFill>
                <a:srgbClr val="FFDA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Twinkl" pitchFamily="2" charset="0"/>
                </a:endParaRPr>
              </a:p>
            </p:txBody>
          </p:sp>
          <p:sp>
            <p:nvSpPr>
              <p:cNvPr id="8" name="TextBox 66"/>
              <p:cNvSpPr txBox="1">
                <a:spLocks noChangeArrowheads="1"/>
              </p:cNvSpPr>
              <p:nvPr/>
            </p:nvSpPr>
            <p:spPr bwMode="auto">
              <a:xfrm>
                <a:off x="5075203" y="2103245"/>
                <a:ext cx="2484437" cy="1200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assoon Infant Rg" panose="02000503030000020003" pitchFamily="50" charset="0"/>
                  </a:defRPr>
                </a:lvl9pPr>
              </a:lstStyle>
              <a:p>
                <a:pPr algn="ctr" eaLnBrk="1" hangingPunct="1"/>
                <a:r>
                  <a:rPr lang="en-GB" altLang="en-US">
                    <a:latin typeface="Twinkl" pitchFamily="2" charset="0"/>
                  </a:rPr>
                  <a:t>Click on the coloured numbers to learn more about the layout of a formal letter. </a:t>
                </a:r>
              </a:p>
            </p:txBody>
          </p:sp>
        </p:grpSp>
        <p:pic>
          <p:nvPicPr>
            <p:cNvPr id="6" name="Picture 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994" y="3116035"/>
              <a:ext cx="936019" cy="1156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646613" y="1506569"/>
            <a:ext cx="2968625" cy="375087"/>
            <a:chOff x="4647344" y="1506919"/>
            <a:chExt cx="2968268" cy="374155"/>
          </a:xfrm>
        </p:grpSpPr>
        <p:sp>
          <p:nvSpPr>
            <p:cNvPr id="10" name="Freeform 9"/>
            <p:cNvSpPr/>
            <p:nvPr/>
          </p:nvSpPr>
          <p:spPr>
            <a:xfrm>
              <a:off x="4647344" y="1510184"/>
              <a:ext cx="2968268" cy="370890"/>
            </a:xfrm>
            <a:custGeom>
              <a:avLst/>
              <a:gdLst>
                <a:gd name="connsiteX0" fmla="*/ 381044 w 2968268"/>
                <a:gd name="connsiteY0" fmla="*/ 0 h 642904"/>
                <a:gd name="connsiteX1" fmla="*/ 2968268 w 2968268"/>
                <a:gd name="connsiteY1" fmla="*/ 0 h 642904"/>
                <a:gd name="connsiteX2" fmla="*/ 2968268 w 2968268"/>
                <a:gd name="connsiteY2" fmla="*/ 642904 h 642904"/>
                <a:gd name="connsiteX3" fmla="*/ 381044 w 2968268"/>
                <a:gd name="connsiteY3" fmla="*/ 642904 h 642904"/>
                <a:gd name="connsiteX4" fmla="*/ 0 w 2968268"/>
                <a:gd name="connsiteY4" fmla="*/ 321452 h 64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8268" h="642904">
                  <a:moveTo>
                    <a:pt x="381044" y="0"/>
                  </a:moveTo>
                  <a:lnTo>
                    <a:pt x="2968268" y="0"/>
                  </a:lnTo>
                  <a:lnTo>
                    <a:pt x="2968268" y="642904"/>
                  </a:lnTo>
                  <a:lnTo>
                    <a:pt x="381044" y="642904"/>
                  </a:lnTo>
                  <a:lnTo>
                    <a:pt x="0" y="321452"/>
                  </a:lnTo>
                  <a:close/>
                </a:path>
              </a:pathLst>
            </a:custGeom>
            <a:solidFill>
              <a:srgbClr val="AA30FE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5253241" y="1506919"/>
              <a:ext cx="15438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eaLnBrk="1" hangingPunct="1"/>
              <a:r>
                <a:rPr lang="en-GB" altLang="en-US" b="1" dirty="0">
                  <a:solidFill>
                    <a:schemeClr val="bg1"/>
                  </a:solidFill>
                  <a:latin typeface="Twinkl" pitchFamily="2" charset="0"/>
                </a:rPr>
                <a:t>Your address</a:t>
              </a:r>
            </a:p>
          </p:txBody>
        </p:sp>
      </p:grpSp>
      <p:sp>
        <p:nvSpPr>
          <p:cNvPr id="12" name="1"/>
          <p:cNvSpPr/>
          <p:nvPr/>
        </p:nvSpPr>
        <p:spPr>
          <a:xfrm>
            <a:off x="1112838" y="1603375"/>
            <a:ext cx="263525" cy="265113"/>
          </a:xfrm>
          <a:prstGeom prst="ellipse">
            <a:avLst/>
          </a:prstGeom>
          <a:solidFill>
            <a:srgbClr val="AA3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Twinkl" pitchFamily="2" charset="0"/>
              </a:rPr>
              <a:t>1</a:t>
            </a:r>
          </a:p>
        </p:txBody>
      </p:sp>
      <p:sp>
        <p:nvSpPr>
          <p:cNvPr id="13" name="2"/>
          <p:cNvSpPr/>
          <p:nvPr/>
        </p:nvSpPr>
        <p:spPr>
          <a:xfrm>
            <a:off x="1108075" y="2085975"/>
            <a:ext cx="265113" cy="263525"/>
          </a:xfrm>
          <a:prstGeom prst="ellipse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Twinkl" pitchFamily="2" charset="0"/>
              </a:rPr>
              <a:t>2</a:t>
            </a:r>
          </a:p>
        </p:txBody>
      </p:sp>
      <p:sp>
        <p:nvSpPr>
          <p:cNvPr id="14" name="3"/>
          <p:cNvSpPr/>
          <p:nvPr/>
        </p:nvSpPr>
        <p:spPr>
          <a:xfrm>
            <a:off x="1108075" y="2595563"/>
            <a:ext cx="265113" cy="263525"/>
          </a:xfrm>
          <a:prstGeom prst="ellipse">
            <a:avLst/>
          </a:prstGeom>
          <a:solidFill>
            <a:srgbClr val="369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Twinkl" pitchFamily="2" charset="0"/>
              </a:rPr>
              <a:t>3</a:t>
            </a:r>
          </a:p>
        </p:txBody>
      </p:sp>
      <p:sp>
        <p:nvSpPr>
          <p:cNvPr id="15" name="4"/>
          <p:cNvSpPr/>
          <p:nvPr/>
        </p:nvSpPr>
        <p:spPr>
          <a:xfrm>
            <a:off x="1108075" y="3016250"/>
            <a:ext cx="265113" cy="265113"/>
          </a:xfrm>
          <a:prstGeom prst="ellipse">
            <a:avLst/>
          </a:prstGeom>
          <a:solidFill>
            <a:srgbClr val="F6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Twinkl" pitchFamily="2" charset="0"/>
              </a:rPr>
              <a:t>4</a:t>
            </a:r>
          </a:p>
        </p:txBody>
      </p:sp>
      <p:sp>
        <p:nvSpPr>
          <p:cNvPr id="16" name="5"/>
          <p:cNvSpPr/>
          <p:nvPr/>
        </p:nvSpPr>
        <p:spPr>
          <a:xfrm>
            <a:off x="1104900" y="4191000"/>
            <a:ext cx="265113" cy="263525"/>
          </a:xfrm>
          <a:prstGeom prst="ellipse">
            <a:avLst/>
          </a:prstGeom>
          <a:solidFill>
            <a:srgbClr val="FD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Twinkl" pitchFamily="2" charset="0"/>
              </a:rPr>
              <a:t>5</a:t>
            </a:r>
          </a:p>
        </p:txBody>
      </p:sp>
      <p:sp>
        <p:nvSpPr>
          <p:cNvPr id="17" name="6"/>
          <p:cNvSpPr/>
          <p:nvPr/>
        </p:nvSpPr>
        <p:spPr>
          <a:xfrm>
            <a:off x="1104900" y="5181600"/>
            <a:ext cx="265113" cy="265113"/>
          </a:xfrm>
          <a:prstGeom prst="ellipse">
            <a:avLst/>
          </a:prstGeom>
          <a:solidFill>
            <a:srgbClr val="05A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Twinkl" pitchFamily="2" charset="0"/>
              </a:rPr>
              <a:t>6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646613" y="1908461"/>
            <a:ext cx="2968625" cy="404236"/>
            <a:chOff x="4647344" y="1998682"/>
            <a:chExt cx="2968268" cy="581736"/>
          </a:xfrm>
        </p:grpSpPr>
        <p:sp>
          <p:nvSpPr>
            <p:cNvPr id="19" name="Freeform 18"/>
            <p:cNvSpPr/>
            <p:nvPr/>
          </p:nvSpPr>
          <p:spPr>
            <a:xfrm>
              <a:off x="4647344" y="1998682"/>
              <a:ext cx="2968268" cy="581736"/>
            </a:xfrm>
            <a:custGeom>
              <a:avLst/>
              <a:gdLst>
                <a:gd name="connsiteX0" fmla="*/ 381044 w 2968268"/>
                <a:gd name="connsiteY0" fmla="*/ 0 h 642904"/>
                <a:gd name="connsiteX1" fmla="*/ 2968268 w 2968268"/>
                <a:gd name="connsiteY1" fmla="*/ 0 h 642904"/>
                <a:gd name="connsiteX2" fmla="*/ 2968268 w 2968268"/>
                <a:gd name="connsiteY2" fmla="*/ 642904 h 642904"/>
                <a:gd name="connsiteX3" fmla="*/ 381044 w 2968268"/>
                <a:gd name="connsiteY3" fmla="*/ 642904 h 642904"/>
                <a:gd name="connsiteX4" fmla="*/ 0 w 2968268"/>
                <a:gd name="connsiteY4" fmla="*/ 321452 h 64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8268" h="642904">
                  <a:moveTo>
                    <a:pt x="381044" y="0"/>
                  </a:moveTo>
                  <a:lnTo>
                    <a:pt x="2968268" y="0"/>
                  </a:lnTo>
                  <a:lnTo>
                    <a:pt x="2968268" y="642904"/>
                  </a:lnTo>
                  <a:lnTo>
                    <a:pt x="381044" y="642904"/>
                  </a:lnTo>
                  <a:lnTo>
                    <a:pt x="0" y="321452"/>
                  </a:lnTo>
                  <a:close/>
                </a:path>
              </a:pathLst>
            </a:custGeom>
            <a:solidFill>
              <a:srgbClr val="FF85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5253241" y="2036317"/>
              <a:ext cx="6928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eaLnBrk="1" hangingPunct="1"/>
              <a:r>
                <a:rPr lang="en-GB" altLang="en-US" b="1" dirty="0">
                  <a:solidFill>
                    <a:schemeClr val="bg1"/>
                  </a:solidFill>
                  <a:latin typeface="Twinkl" pitchFamily="2" charset="0"/>
                </a:rPr>
                <a:t>Date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646613" y="2332594"/>
            <a:ext cx="2968625" cy="371320"/>
            <a:chOff x="4647344" y="2536963"/>
            <a:chExt cx="2968268" cy="371674"/>
          </a:xfrm>
        </p:grpSpPr>
        <p:sp>
          <p:nvSpPr>
            <p:cNvPr id="23" name="Freeform 22"/>
            <p:cNvSpPr/>
            <p:nvPr/>
          </p:nvSpPr>
          <p:spPr>
            <a:xfrm>
              <a:off x="4647344" y="2537111"/>
              <a:ext cx="2968268" cy="371526"/>
            </a:xfrm>
            <a:custGeom>
              <a:avLst/>
              <a:gdLst>
                <a:gd name="connsiteX0" fmla="*/ 381044 w 2968268"/>
                <a:gd name="connsiteY0" fmla="*/ 0 h 642904"/>
                <a:gd name="connsiteX1" fmla="*/ 2968268 w 2968268"/>
                <a:gd name="connsiteY1" fmla="*/ 0 h 642904"/>
                <a:gd name="connsiteX2" fmla="*/ 2968268 w 2968268"/>
                <a:gd name="connsiteY2" fmla="*/ 642904 h 642904"/>
                <a:gd name="connsiteX3" fmla="*/ 381044 w 2968268"/>
                <a:gd name="connsiteY3" fmla="*/ 642904 h 642904"/>
                <a:gd name="connsiteX4" fmla="*/ 0 w 2968268"/>
                <a:gd name="connsiteY4" fmla="*/ 321452 h 64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8268" h="642904">
                  <a:moveTo>
                    <a:pt x="381044" y="0"/>
                  </a:moveTo>
                  <a:lnTo>
                    <a:pt x="2968268" y="0"/>
                  </a:lnTo>
                  <a:lnTo>
                    <a:pt x="2968268" y="642904"/>
                  </a:lnTo>
                  <a:lnTo>
                    <a:pt x="381044" y="642904"/>
                  </a:lnTo>
                  <a:lnTo>
                    <a:pt x="0" y="321452"/>
                  </a:lnTo>
                  <a:close/>
                </a:path>
              </a:pathLst>
            </a:custGeom>
            <a:solidFill>
              <a:srgbClr val="3691CA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24" name="Rectangle 51"/>
            <p:cNvSpPr>
              <a:spLocks noChangeArrowheads="1"/>
            </p:cNvSpPr>
            <p:nvPr/>
          </p:nvSpPr>
          <p:spPr bwMode="auto">
            <a:xfrm>
              <a:off x="5253241" y="2536963"/>
              <a:ext cx="2184951" cy="369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eaLnBrk="1" hangingPunct="1"/>
              <a:r>
                <a:rPr lang="en-GB" altLang="en-US" b="1" dirty="0">
                  <a:solidFill>
                    <a:schemeClr val="bg1"/>
                  </a:solidFill>
                  <a:latin typeface="Twinkl" pitchFamily="2" charset="0"/>
                </a:rPr>
                <a:t>Recipient's address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684010" y="2773897"/>
            <a:ext cx="2968625" cy="460375"/>
            <a:chOff x="4647344" y="3103036"/>
            <a:chExt cx="2968268" cy="460814"/>
          </a:xfrm>
        </p:grpSpPr>
        <p:sp>
          <p:nvSpPr>
            <p:cNvPr id="26" name="Freeform 25"/>
            <p:cNvSpPr/>
            <p:nvPr/>
          </p:nvSpPr>
          <p:spPr>
            <a:xfrm>
              <a:off x="4647344" y="3103036"/>
              <a:ext cx="2968268" cy="460814"/>
            </a:xfrm>
            <a:custGeom>
              <a:avLst/>
              <a:gdLst>
                <a:gd name="connsiteX0" fmla="*/ 381044 w 2968268"/>
                <a:gd name="connsiteY0" fmla="*/ 0 h 642904"/>
                <a:gd name="connsiteX1" fmla="*/ 2968268 w 2968268"/>
                <a:gd name="connsiteY1" fmla="*/ 0 h 642904"/>
                <a:gd name="connsiteX2" fmla="*/ 2968268 w 2968268"/>
                <a:gd name="connsiteY2" fmla="*/ 642904 h 642904"/>
                <a:gd name="connsiteX3" fmla="*/ 381044 w 2968268"/>
                <a:gd name="connsiteY3" fmla="*/ 642904 h 642904"/>
                <a:gd name="connsiteX4" fmla="*/ 0 w 2968268"/>
                <a:gd name="connsiteY4" fmla="*/ 321452 h 64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8268" h="642904">
                  <a:moveTo>
                    <a:pt x="381044" y="0"/>
                  </a:moveTo>
                  <a:lnTo>
                    <a:pt x="2968268" y="0"/>
                  </a:lnTo>
                  <a:lnTo>
                    <a:pt x="2968268" y="642904"/>
                  </a:lnTo>
                  <a:lnTo>
                    <a:pt x="381044" y="642904"/>
                  </a:lnTo>
                  <a:lnTo>
                    <a:pt x="0" y="321452"/>
                  </a:lnTo>
                  <a:close/>
                </a:path>
              </a:pathLst>
            </a:custGeom>
            <a:solidFill>
              <a:srgbClr val="F6333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27" name="Rectangle 54"/>
            <p:cNvSpPr>
              <a:spLocks noChangeArrowheads="1"/>
            </p:cNvSpPr>
            <p:nvPr/>
          </p:nvSpPr>
          <p:spPr bwMode="auto">
            <a:xfrm>
              <a:off x="5253241" y="3148777"/>
              <a:ext cx="10877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eaLnBrk="1" hangingPunct="1"/>
              <a:r>
                <a:rPr lang="en-GB" altLang="en-US" b="1" dirty="0">
                  <a:solidFill>
                    <a:schemeClr val="bg1"/>
                  </a:solidFill>
                  <a:latin typeface="Twinkl" pitchFamily="2" charset="0"/>
                </a:rPr>
                <a:t>Greeting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684011" y="3464219"/>
            <a:ext cx="2968625" cy="460375"/>
            <a:chOff x="4682756" y="4349329"/>
            <a:chExt cx="2968268" cy="460814"/>
          </a:xfrm>
        </p:grpSpPr>
        <p:sp>
          <p:nvSpPr>
            <p:cNvPr id="29" name="Freeform 28"/>
            <p:cNvSpPr/>
            <p:nvPr/>
          </p:nvSpPr>
          <p:spPr>
            <a:xfrm>
              <a:off x="4682756" y="4349329"/>
              <a:ext cx="2968268" cy="460814"/>
            </a:xfrm>
            <a:custGeom>
              <a:avLst/>
              <a:gdLst>
                <a:gd name="connsiteX0" fmla="*/ 381044 w 2968268"/>
                <a:gd name="connsiteY0" fmla="*/ 0 h 642904"/>
                <a:gd name="connsiteX1" fmla="*/ 2968268 w 2968268"/>
                <a:gd name="connsiteY1" fmla="*/ 0 h 642904"/>
                <a:gd name="connsiteX2" fmla="*/ 2968268 w 2968268"/>
                <a:gd name="connsiteY2" fmla="*/ 642904 h 642904"/>
                <a:gd name="connsiteX3" fmla="*/ 381044 w 2968268"/>
                <a:gd name="connsiteY3" fmla="*/ 642904 h 642904"/>
                <a:gd name="connsiteX4" fmla="*/ 0 w 2968268"/>
                <a:gd name="connsiteY4" fmla="*/ 321452 h 64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8268" h="642904">
                  <a:moveTo>
                    <a:pt x="381044" y="0"/>
                  </a:moveTo>
                  <a:lnTo>
                    <a:pt x="2968268" y="0"/>
                  </a:lnTo>
                  <a:lnTo>
                    <a:pt x="2968268" y="642904"/>
                  </a:lnTo>
                  <a:lnTo>
                    <a:pt x="381044" y="642904"/>
                  </a:lnTo>
                  <a:lnTo>
                    <a:pt x="0" y="321452"/>
                  </a:lnTo>
                  <a:close/>
                </a:path>
              </a:pathLst>
            </a:custGeom>
            <a:solidFill>
              <a:srgbClr val="FDC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5288653" y="4395070"/>
              <a:ext cx="1327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eaLnBrk="1" hangingPunct="1"/>
              <a:r>
                <a:rPr lang="en-GB" altLang="en-US" b="1" dirty="0">
                  <a:solidFill>
                    <a:schemeClr val="bg1"/>
                  </a:solidFill>
                  <a:latin typeface="Twinkl" pitchFamily="2" charset="0"/>
                </a:rPr>
                <a:t>Main body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646612" y="4908100"/>
            <a:ext cx="2968625" cy="460375"/>
            <a:chOff x="4647344" y="5608002"/>
            <a:chExt cx="2968268" cy="460814"/>
          </a:xfrm>
        </p:grpSpPr>
        <p:sp>
          <p:nvSpPr>
            <p:cNvPr id="32" name="Freeform 31"/>
            <p:cNvSpPr/>
            <p:nvPr/>
          </p:nvSpPr>
          <p:spPr>
            <a:xfrm>
              <a:off x="4647344" y="5608002"/>
              <a:ext cx="2968268" cy="460814"/>
            </a:xfrm>
            <a:custGeom>
              <a:avLst/>
              <a:gdLst>
                <a:gd name="connsiteX0" fmla="*/ 381044 w 2968268"/>
                <a:gd name="connsiteY0" fmla="*/ 0 h 642904"/>
                <a:gd name="connsiteX1" fmla="*/ 2968268 w 2968268"/>
                <a:gd name="connsiteY1" fmla="*/ 0 h 642904"/>
                <a:gd name="connsiteX2" fmla="*/ 2968268 w 2968268"/>
                <a:gd name="connsiteY2" fmla="*/ 642904 h 642904"/>
                <a:gd name="connsiteX3" fmla="*/ 381044 w 2968268"/>
                <a:gd name="connsiteY3" fmla="*/ 642904 h 642904"/>
                <a:gd name="connsiteX4" fmla="*/ 0 w 2968268"/>
                <a:gd name="connsiteY4" fmla="*/ 321452 h 64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8268" h="642904">
                  <a:moveTo>
                    <a:pt x="381044" y="0"/>
                  </a:moveTo>
                  <a:lnTo>
                    <a:pt x="2968268" y="0"/>
                  </a:lnTo>
                  <a:lnTo>
                    <a:pt x="2968268" y="642904"/>
                  </a:lnTo>
                  <a:lnTo>
                    <a:pt x="381044" y="642904"/>
                  </a:lnTo>
                  <a:lnTo>
                    <a:pt x="0" y="321452"/>
                  </a:lnTo>
                  <a:close/>
                </a:path>
              </a:pathLst>
            </a:custGeom>
            <a:solidFill>
              <a:srgbClr val="05AA9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5319341" y="5653743"/>
              <a:ext cx="955596" cy="369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eaLnBrk="1" hangingPunct="1"/>
              <a:r>
                <a:rPr lang="en-GB" altLang="en-US" b="1" dirty="0">
                  <a:solidFill>
                    <a:schemeClr val="bg1"/>
                  </a:solidFill>
                  <a:latin typeface="Twinkl" pitchFamily="2" charset="0"/>
                </a:rPr>
                <a:t>Closing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55" y="1483919"/>
            <a:ext cx="3245201" cy="459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854539AC-FA50-40BB-9D8D-A753FBF5E510}" vid="{8DACF810-3772-463E-B189-732B086EE0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us-l-651-learn-to-write-a-formal-letter-powerpoint</Template>
  <TotalTime>29</TotalTime>
  <Words>244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Open Sans</vt:lpstr>
      <vt:lpstr>Twinkl Cursive Unlooped</vt:lpstr>
      <vt:lpstr>Twinkl</vt:lpstr>
      <vt:lpstr>Arial Unicode MS</vt:lpstr>
      <vt:lpstr>Calibri</vt:lpstr>
      <vt:lpstr>Arial</vt:lpstr>
      <vt:lpstr>Office Theme</vt:lpstr>
      <vt:lpstr>PowerPoint Presentation</vt:lpstr>
      <vt:lpstr>Formal Letter Elements</vt:lpstr>
      <vt:lpstr>Beginning Your Letter</vt:lpstr>
      <vt:lpstr>Layout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Hopper, Lynsey</cp:lastModifiedBy>
  <cp:revision>14</cp:revision>
  <dcterms:created xsi:type="dcterms:W3CDTF">2019-05-16T10:48:56Z</dcterms:created>
  <dcterms:modified xsi:type="dcterms:W3CDTF">2020-05-26T18:55:57Z</dcterms:modified>
</cp:coreProperties>
</file>