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42B4A8D4-2033-4E37-9CAF-A1285DEFEB19}" type="datetimeFigureOut">
              <a:rPr lang="en-GB" smtClean="0">
                <a:solidFill>
                  <a:prstClr val="black">
                    <a:tint val="75000"/>
                  </a:prstClr>
                </a:solidFill>
              </a:rPr>
              <a:pPr/>
              <a:t>19/05/2020</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8AEF5984-DCF6-4DEA-B343-A78470375F0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9326496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2B4A8D4-2033-4E37-9CAF-A1285DEFEB19}" type="datetimeFigureOut">
              <a:rPr lang="en-GB" smtClean="0">
                <a:solidFill>
                  <a:prstClr val="black">
                    <a:tint val="75000"/>
                  </a:prstClr>
                </a:solidFill>
              </a:rPr>
              <a:pPr/>
              <a:t>19/05/2020</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8AEF5984-DCF6-4DEA-B343-A78470375F0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40247791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2B4A8D4-2033-4E37-9CAF-A1285DEFEB19}" type="datetimeFigureOut">
              <a:rPr lang="en-GB" smtClean="0">
                <a:solidFill>
                  <a:prstClr val="black">
                    <a:tint val="75000"/>
                  </a:prstClr>
                </a:solidFill>
              </a:rPr>
              <a:pPr/>
              <a:t>19/05/2020</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8AEF5984-DCF6-4DEA-B343-A78470375F0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20398575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2B4A8D4-2033-4E37-9CAF-A1285DEFEB19}" type="datetimeFigureOut">
              <a:rPr lang="en-GB" smtClean="0">
                <a:solidFill>
                  <a:prstClr val="black">
                    <a:tint val="75000"/>
                  </a:prstClr>
                </a:solidFill>
              </a:rPr>
              <a:pPr/>
              <a:t>19/05/2020</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8AEF5984-DCF6-4DEA-B343-A78470375F0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1552819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2B4A8D4-2033-4E37-9CAF-A1285DEFEB19}" type="datetimeFigureOut">
              <a:rPr lang="en-GB" smtClean="0">
                <a:solidFill>
                  <a:prstClr val="black">
                    <a:tint val="75000"/>
                  </a:prstClr>
                </a:solidFill>
              </a:rPr>
              <a:pPr/>
              <a:t>19/05/2020</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8AEF5984-DCF6-4DEA-B343-A78470375F0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37897384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42B4A8D4-2033-4E37-9CAF-A1285DEFEB19}" type="datetimeFigureOut">
              <a:rPr lang="en-GB" smtClean="0">
                <a:solidFill>
                  <a:prstClr val="black">
                    <a:tint val="75000"/>
                  </a:prstClr>
                </a:solidFill>
              </a:rPr>
              <a:pPr/>
              <a:t>19/05/2020</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8AEF5984-DCF6-4DEA-B343-A78470375F0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14571603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42B4A8D4-2033-4E37-9CAF-A1285DEFEB19}" type="datetimeFigureOut">
              <a:rPr lang="en-GB" smtClean="0">
                <a:solidFill>
                  <a:prstClr val="black">
                    <a:tint val="75000"/>
                  </a:prstClr>
                </a:solidFill>
              </a:rPr>
              <a:pPr/>
              <a:t>19/05/2020</a:t>
            </a:fld>
            <a:endParaRPr lang="en-GB"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GB"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8AEF5984-DCF6-4DEA-B343-A78470375F0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1387750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42B4A8D4-2033-4E37-9CAF-A1285DEFEB19}" type="datetimeFigureOut">
              <a:rPr lang="en-GB" smtClean="0">
                <a:solidFill>
                  <a:prstClr val="black">
                    <a:tint val="75000"/>
                  </a:prstClr>
                </a:solidFill>
              </a:rPr>
              <a:pPr/>
              <a:t>19/05/2020</a:t>
            </a:fld>
            <a:endParaRPr lang="en-GB"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GB"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8AEF5984-DCF6-4DEA-B343-A78470375F0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9299425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B4A8D4-2033-4E37-9CAF-A1285DEFEB19}" type="datetimeFigureOut">
              <a:rPr lang="en-GB" smtClean="0">
                <a:solidFill>
                  <a:prstClr val="black">
                    <a:tint val="75000"/>
                  </a:prstClr>
                </a:solidFill>
              </a:rPr>
              <a:pPr/>
              <a:t>19/05/2020</a:t>
            </a:fld>
            <a:endParaRPr lang="en-GB"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GB"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8AEF5984-DCF6-4DEA-B343-A78470375F0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8890705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2B4A8D4-2033-4E37-9CAF-A1285DEFEB19}" type="datetimeFigureOut">
              <a:rPr lang="en-GB" smtClean="0">
                <a:solidFill>
                  <a:prstClr val="black">
                    <a:tint val="75000"/>
                  </a:prstClr>
                </a:solidFill>
              </a:rPr>
              <a:pPr/>
              <a:t>19/05/2020</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8AEF5984-DCF6-4DEA-B343-A78470375F0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15262248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2B4A8D4-2033-4E37-9CAF-A1285DEFEB19}" type="datetimeFigureOut">
              <a:rPr lang="en-GB" smtClean="0">
                <a:solidFill>
                  <a:prstClr val="black">
                    <a:tint val="75000"/>
                  </a:prstClr>
                </a:solidFill>
              </a:rPr>
              <a:pPr/>
              <a:t>19/05/2020</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8AEF5984-DCF6-4DEA-B343-A78470375F0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30241829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b="-3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B4A8D4-2033-4E37-9CAF-A1285DEFEB19}" type="datetimeFigureOut">
              <a:rPr lang="en-GB" smtClean="0">
                <a:solidFill>
                  <a:prstClr val="black">
                    <a:tint val="75000"/>
                  </a:prstClr>
                </a:solidFill>
              </a:rPr>
              <a:pPr/>
              <a:t>19/05/2020</a:t>
            </a:fld>
            <a:endParaRPr lang="en-GB"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EF5984-DCF6-4DEA-B343-A78470375F0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19298619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image" Target="../media/image12.gif"/><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image" Target="../media/image14.jp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hyperlink" Target="http://creativecommons.org/licenses/by/3.0/" TargetMode="External"/><Relationship Id="rId2" Type="http://schemas.openxmlformats.org/officeDocument/2006/relationships/hyperlink" Target="http://www.bbc.co.uk/archive/titanic/index.shtml"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33139" y="188640"/>
            <a:ext cx="9144000" cy="6463308"/>
          </a:xfrm>
          <a:prstGeom prst="rect">
            <a:avLst/>
          </a:prstGeom>
          <a:noFill/>
        </p:spPr>
        <p:txBody>
          <a:bodyPr wrap="square" lIns="91440" tIns="45720" rIns="91440" bIns="45720">
            <a:spAutoFit/>
          </a:bodyPr>
          <a:lstStyle/>
          <a:p>
            <a:pPr algn="ctr"/>
            <a:r>
              <a:rPr lang="en-US" sz="13800" b="1" dirty="0">
                <a:ln w="38100" cmpd="sng">
                  <a:solidFill>
                    <a:prstClr val="black"/>
                  </a:solidFill>
                  <a:prstDash val="solid"/>
                </a:ln>
                <a:gradFill flip="none" rotWithShape="1">
                  <a:gsLst>
                    <a:gs pos="0">
                      <a:srgbClr val="EEECE1">
                        <a:shade val="30000"/>
                        <a:satMod val="115000"/>
                      </a:srgbClr>
                    </a:gs>
                    <a:gs pos="50000">
                      <a:srgbClr val="EEECE1">
                        <a:shade val="67500"/>
                        <a:satMod val="115000"/>
                      </a:srgbClr>
                    </a:gs>
                    <a:gs pos="100000">
                      <a:srgbClr val="EEECE1">
                        <a:shade val="100000"/>
                        <a:satMod val="115000"/>
                      </a:srgbClr>
                    </a:gs>
                  </a:gsLst>
                  <a:lin ang="10800000" scaled="1"/>
                  <a:tileRect/>
                </a:gradFill>
                <a:effectLst>
                  <a:glow rad="63500">
                    <a:prstClr val="black">
                      <a:alpha val="40000"/>
                    </a:prstClr>
                  </a:glow>
                  <a:outerShdw blurRad="50800" dist="38100" algn="l" rotWithShape="0">
                    <a:prstClr val="black">
                      <a:alpha val="40000"/>
                    </a:prstClr>
                  </a:outerShdw>
                </a:effectLst>
                <a:latin typeface="Georgia" pitchFamily="18" charset="0"/>
              </a:rPr>
              <a:t>Timeline of the voyage</a:t>
            </a:r>
          </a:p>
        </p:txBody>
      </p:sp>
    </p:spTree>
    <p:extLst>
      <p:ext uri="{BB962C8B-B14F-4D97-AF65-F5344CB8AC3E}">
        <p14:creationId xmlns:p14="http://schemas.microsoft.com/office/powerpoint/2010/main" val="2331510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179512" y="188640"/>
            <a:ext cx="8784976" cy="6552728"/>
          </a:xfrm>
          <a:prstGeom prst="roundRect">
            <a:avLst/>
          </a:prstGeom>
          <a:solidFill>
            <a:schemeClr val="accent1">
              <a:lumMod val="20000"/>
              <a:lumOff val="80000"/>
              <a:alpha val="89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5" name="Rectangle 4"/>
          <p:cNvSpPr/>
          <p:nvPr/>
        </p:nvSpPr>
        <p:spPr>
          <a:xfrm>
            <a:off x="1490300" y="404664"/>
            <a:ext cx="5868915" cy="923330"/>
          </a:xfrm>
          <a:prstGeom prst="rect">
            <a:avLst/>
          </a:prstGeom>
          <a:noFill/>
        </p:spPr>
        <p:txBody>
          <a:bodyPr wrap="none" lIns="91440" tIns="45720" rIns="91440" bIns="45720">
            <a:spAutoFit/>
          </a:bodyPr>
          <a:lstStyle/>
          <a:p>
            <a:pPr algn="ctr"/>
            <a:r>
              <a:rPr lang="en-US" sz="5400" dirty="0">
                <a:ln w="18415" cmpd="sng">
                  <a:solidFill>
                    <a:prstClr val="black"/>
                  </a:solidFill>
                  <a:prstDash val="solid"/>
                </a:ln>
                <a:solidFill>
                  <a:srgbClr val="FFFFFF"/>
                </a:solidFill>
                <a:effectLst>
                  <a:outerShdw blurRad="63500" dir="3600000" algn="tl" rotWithShape="0">
                    <a:srgbClr val="000000">
                      <a:alpha val="70000"/>
                    </a:srgbClr>
                  </a:outerShdw>
                </a:effectLst>
              </a:rPr>
              <a:t>Monday 15</a:t>
            </a:r>
            <a:r>
              <a:rPr lang="en-US" sz="5400" baseline="30000" dirty="0">
                <a:ln w="18415" cmpd="sng">
                  <a:solidFill>
                    <a:prstClr val="black"/>
                  </a:solidFill>
                  <a:prstDash val="solid"/>
                </a:ln>
                <a:solidFill>
                  <a:srgbClr val="FFFFFF"/>
                </a:solidFill>
                <a:effectLst>
                  <a:outerShdw blurRad="63500" dir="3600000" algn="tl" rotWithShape="0">
                    <a:srgbClr val="000000">
                      <a:alpha val="70000"/>
                    </a:srgbClr>
                  </a:outerShdw>
                </a:effectLst>
              </a:rPr>
              <a:t>th</a:t>
            </a:r>
            <a:r>
              <a:rPr lang="en-US" sz="5400" dirty="0">
                <a:ln w="18415" cmpd="sng">
                  <a:solidFill>
                    <a:prstClr val="black"/>
                  </a:solidFill>
                  <a:prstDash val="solid"/>
                </a:ln>
                <a:solidFill>
                  <a:srgbClr val="FFFFFF"/>
                </a:solidFill>
                <a:effectLst>
                  <a:outerShdw blurRad="63500" dir="3600000" algn="tl" rotWithShape="0">
                    <a:srgbClr val="000000">
                      <a:alpha val="70000"/>
                    </a:srgbClr>
                  </a:outerShdw>
                </a:effectLst>
              </a:rPr>
              <a:t> April</a:t>
            </a:r>
          </a:p>
        </p:txBody>
      </p:sp>
      <p:sp>
        <p:nvSpPr>
          <p:cNvPr id="2" name="TextBox 1"/>
          <p:cNvSpPr txBox="1"/>
          <p:nvPr/>
        </p:nvSpPr>
        <p:spPr>
          <a:xfrm>
            <a:off x="683568" y="1484784"/>
            <a:ext cx="5472608" cy="369332"/>
          </a:xfrm>
          <a:prstGeom prst="rect">
            <a:avLst/>
          </a:prstGeom>
          <a:noFill/>
        </p:spPr>
        <p:txBody>
          <a:bodyPr wrap="square" rtlCol="0">
            <a:spAutoFit/>
          </a:bodyPr>
          <a:lstStyle/>
          <a:p>
            <a:r>
              <a:rPr lang="en-GB" dirty="0">
                <a:solidFill>
                  <a:prstClr val="white"/>
                </a:solidFill>
              </a:rPr>
              <a:t>2:20 – 4:00 </a:t>
            </a:r>
          </a:p>
        </p:txBody>
      </p:sp>
      <p:sp>
        <p:nvSpPr>
          <p:cNvPr id="10" name="TextBox 9"/>
          <p:cNvSpPr txBox="1"/>
          <p:nvPr/>
        </p:nvSpPr>
        <p:spPr>
          <a:xfrm>
            <a:off x="683567" y="1854561"/>
            <a:ext cx="3312369" cy="923330"/>
          </a:xfrm>
          <a:prstGeom prst="rect">
            <a:avLst/>
          </a:prstGeom>
          <a:noFill/>
        </p:spPr>
        <p:txBody>
          <a:bodyPr wrap="square" rtlCol="0">
            <a:spAutoFit/>
          </a:bodyPr>
          <a:lstStyle/>
          <a:p>
            <a:r>
              <a:rPr lang="en-GB" dirty="0">
                <a:solidFill>
                  <a:prstClr val="black"/>
                </a:solidFill>
              </a:rPr>
              <a:t>The people in the lifeboats wait to be rescued. It is very cold and very dark.</a:t>
            </a:r>
          </a:p>
        </p:txBody>
      </p:sp>
      <p:sp>
        <p:nvSpPr>
          <p:cNvPr id="14" name="TextBox 13"/>
          <p:cNvSpPr txBox="1"/>
          <p:nvPr/>
        </p:nvSpPr>
        <p:spPr>
          <a:xfrm>
            <a:off x="683568" y="4376137"/>
            <a:ext cx="5472608" cy="369332"/>
          </a:xfrm>
          <a:prstGeom prst="rect">
            <a:avLst/>
          </a:prstGeom>
          <a:noFill/>
        </p:spPr>
        <p:txBody>
          <a:bodyPr wrap="square" rtlCol="0">
            <a:spAutoFit/>
          </a:bodyPr>
          <a:lstStyle/>
          <a:p>
            <a:r>
              <a:rPr lang="en-GB" dirty="0">
                <a:solidFill>
                  <a:prstClr val="white"/>
                </a:solidFill>
              </a:rPr>
              <a:t>4:05 </a:t>
            </a:r>
          </a:p>
        </p:txBody>
      </p:sp>
      <p:sp>
        <p:nvSpPr>
          <p:cNvPr id="9" name="TextBox 8"/>
          <p:cNvSpPr txBox="1"/>
          <p:nvPr/>
        </p:nvSpPr>
        <p:spPr>
          <a:xfrm>
            <a:off x="683567" y="4737918"/>
            <a:ext cx="3312369" cy="923330"/>
          </a:xfrm>
          <a:prstGeom prst="rect">
            <a:avLst/>
          </a:prstGeom>
          <a:noFill/>
        </p:spPr>
        <p:txBody>
          <a:bodyPr wrap="square" rtlCol="0">
            <a:spAutoFit/>
          </a:bodyPr>
          <a:lstStyle/>
          <a:p>
            <a:r>
              <a:rPr lang="en-GB" dirty="0">
                <a:solidFill>
                  <a:prstClr val="black"/>
                </a:solidFill>
              </a:rPr>
              <a:t>The rescue ship, the Carpathia arrives. She picks up all the survivors.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78350" y="1772816"/>
            <a:ext cx="4248472" cy="2267264"/>
          </a:xfrm>
          <a:prstGeom prst="rect">
            <a:avLst/>
          </a:prstGeom>
          <a:ln>
            <a:noFill/>
          </a:ln>
          <a:effectLst>
            <a:softEdge rad="112500"/>
          </a:effectLst>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24400" y="4293096"/>
            <a:ext cx="3048000" cy="2121408"/>
          </a:xfrm>
          <a:prstGeom prst="rect">
            <a:avLst/>
          </a:prstGeom>
          <a:ln>
            <a:noFill/>
          </a:ln>
          <a:effectLst>
            <a:softEdge rad="112500"/>
          </a:effectLst>
        </p:spPr>
      </p:pic>
    </p:spTree>
    <p:extLst>
      <p:ext uri="{BB962C8B-B14F-4D97-AF65-F5344CB8AC3E}">
        <p14:creationId xmlns:p14="http://schemas.microsoft.com/office/powerpoint/2010/main" val="3334076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lt">
                                    <p:tmAbs val="100"/>
                                  </p:iterate>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801"/>
                            </p:stCondLst>
                            <p:childTnLst>
                              <p:par>
                                <p:cTn id="8" presetID="10" presetClass="entr" presetSubtype="0" fill="hold" grpId="0" nodeType="after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250"/>
                                        <p:tgtEl>
                                          <p:spTgt spid="10"/>
                                        </p:tgtEl>
                                      </p:cBhvr>
                                    </p:animEffect>
                                  </p:childTnLst>
                                </p:cTn>
                              </p:par>
                              <p:par>
                                <p:cTn id="11" presetID="1" presetClass="entr" presetSubtype="0" fill="hold" nodeType="with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iterate type="lt">
                                    <p:tmAbs val="100"/>
                                  </p:iterate>
                                  <p:childTnLst>
                                    <p:set>
                                      <p:cBhvr>
                                        <p:cTn id="16" dur="1" fill="hold">
                                          <p:stCondLst>
                                            <p:cond delay="0"/>
                                          </p:stCondLst>
                                        </p:cTn>
                                        <p:tgtEl>
                                          <p:spTgt spid="14"/>
                                        </p:tgtEl>
                                        <p:attrNameLst>
                                          <p:attrName>style.visibility</p:attrName>
                                        </p:attrNameLst>
                                      </p:cBhvr>
                                      <p:to>
                                        <p:strVal val="visible"/>
                                      </p:to>
                                    </p:set>
                                  </p:childTnLst>
                                </p:cTn>
                              </p:par>
                            </p:childTnLst>
                          </p:cTn>
                        </p:par>
                        <p:par>
                          <p:cTn id="17" fill="hold">
                            <p:stCondLst>
                              <p:cond delay="301"/>
                            </p:stCondLst>
                            <p:childTnLst>
                              <p:par>
                                <p:cTn id="18" presetID="10" presetClass="entr" presetSubtype="0" fill="hold" grpId="0" nodeType="after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fade">
                                      <p:cBhvr>
                                        <p:cTn id="20" dur="250"/>
                                        <p:tgtEl>
                                          <p:spTgt spid="9"/>
                                        </p:tgtEl>
                                      </p:cBhvr>
                                    </p:animEffect>
                                  </p:childTnLst>
                                </p:cTn>
                              </p:par>
                              <p:par>
                                <p:cTn id="21" presetID="1" presetClass="entr" presetSubtype="0" fill="hold" nodeType="with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4" grpId="0"/>
      <p:bldP spid="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185611" y="188640"/>
            <a:ext cx="8784976" cy="6552728"/>
          </a:xfrm>
          <a:prstGeom prst="roundRect">
            <a:avLst/>
          </a:prstGeom>
          <a:solidFill>
            <a:schemeClr val="accent1">
              <a:lumMod val="20000"/>
              <a:lumOff val="80000"/>
              <a:alpha val="89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5" name="Rectangle 4"/>
          <p:cNvSpPr/>
          <p:nvPr/>
        </p:nvSpPr>
        <p:spPr>
          <a:xfrm>
            <a:off x="1490300" y="404664"/>
            <a:ext cx="5868915" cy="923330"/>
          </a:xfrm>
          <a:prstGeom prst="rect">
            <a:avLst/>
          </a:prstGeom>
          <a:noFill/>
        </p:spPr>
        <p:txBody>
          <a:bodyPr wrap="none" lIns="91440" tIns="45720" rIns="91440" bIns="45720">
            <a:spAutoFit/>
          </a:bodyPr>
          <a:lstStyle/>
          <a:p>
            <a:pPr algn="ctr"/>
            <a:r>
              <a:rPr lang="en-US" sz="5400" dirty="0">
                <a:ln w="18415" cmpd="sng">
                  <a:solidFill>
                    <a:prstClr val="black"/>
                  </a:solidFill>
                  <a:prstDash val="solid"/>
                </a:ln>
                <a:solidFill>
                  <a:srgbClr val="FFFFFF"/>
                </a:solidFill>
                <a:effectLst>
                  <a:outerShdw blurRad="63500" dir="3600000" algn="tl" rotWithShape="0">
                    <a:srgbClr val="000000">
                      <a:alpha val="70000"/>
                    </a:srgbClr>
                  </a:outerShdw>
                </a:effectLst>
              </a:rPr>
              <a:t>Monday 15</a:t>
            </a:r>
            <a:r>
              <a:rPr lang="en-US" sz="5400" baseline="30000" dirty="0">
                <a:ln w="18415" cmpd="sng">
                  <a:solidFill>
                    <a:prstClr val="black"/>
                  </a:solidFill>
                  <a:prstDash val="solid"/>
                </a:ln>
                <a:solidFill>
                  <a:srgbClr val="FFFFFF"/>
                </a:solidFill>
                <a:effectLst>
                  <a:outerShdw blurRad="63500" dir="3600000" algn="tl" rotWithShape="0">
                    <a:srgbClr val="000000">
                      <a:alpha val="70000"/>
                    </a:srgbClr>
                  </a:outerShdw>
                </a:effectLst>
              </a:rPr>
              <a:t>th</a:t>
            </a:r>
            <a:r>
              <a:rPr lang="en-US" sz="5400" dirty="0">
                <a:ln w="18415" cmpd="sng">
                  <a:solidFill>
                    <a:prstClr val="black"/>
                  </a:solidFill>
                  <a:prstDash val="solid"/>
                </a:ln>
                <a:solidFill>
                  <a:srgbClr val="FFFFFF"/>
                </a:solidFill>
                <a:effectLst>
                  <a:outerShdw blurRad="63500" dir="3600000" algn="tl" rotWithShape="0">
                    <a:srgbClr val="000000">
                      <a:alpha val="70000"/>
                    </a:srgbClr>
                  </a:outerShdw>
                </a:effectLst>
              </a:rPr>
              <a:t> April</a:t>
            </a:r>
          </a:p>
        </p:txBody>
      </p:sp>
      <p:sp>
        <p:nvSpPr>
          <p:cNvPr id="2" name="TextBox 1"/>
          <p:cNvSpPr txBox="1"/>
          <p:nvPr/>
        </p:nvSpPr>
        <p:spPr>
          <a:xfrm>
            <a:off x="683568" y="1835532"/>
            <a:ext cx="5472608" cy="369332"/>
          </a:xfrm>
          <a:prstGeom prst="rect">
            <a:avLst/>
          </a:prstGeom>
          <a:noFill/>
        </p:spPr>
        <p:txBody>
          <a:bodyPr wrap="square" rtlCol="0">
            <a:spAutoFit/>
          </a:bodyPr>
          <a:lstStyle/>
          <a:p>
            <a:r>
              <a:rPr lang="en-GB" dirty="0">
                <a:solidFill>
                  <a:prstClr val="white"/>
                </a:solidFill>
              </a:rPr>
              <a:t>8:50</a:t>
            </a:r>
          </a:p>
        </p:txBody>
      </p:sp>
      <p:sp>
        <p:nvSpPr>
          <p:cNvPr id="10" name="TextBox 9"/>
          <p:cNvSpPr txBox="1"/>
          <p:nvPr/>
        </p:nvSpPr>
        <p:spPr>
          <a:xfrm>
            <a:off x="608332" y="2206605"/>
            <a:ext cx="4395716" cy="646331"/>
          </a:xfrm>
          <a:prstGeom prst="rect">
            <a:avLst/>
          </a:prstGeom>
          <a:noFill/>
        </p:spPr>
        <p:txBody>
          <a:bodyPr wrap="square" rtlCol="0">
            <a:spAutoFit/>
          </a:bodyPr>
          <a:lstStyle/>
          <a:p>
            <a:r>
              <a:rPr lang="en-GB" dirty="0">
                <a:solidFill>
                  <a:prstClr val="black"/>
                </a:solidFill>
              </a:rPr>
              <a:t>The Carpathia leaves, taking 705 survivors to New York.</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04048" y="1816552"/>
            <a:ext cx="3468216" cy="1872836"/>
          </a:xfrm>
          <a:prstGeom prst="rect">
            <a:avLst/>
          </a:prstGeom>
          <a:ln>
            <a:noFill/>
          </a:ln>
          <a:effectLst>
            <a:softEdge rad="112500"/>
          </a:effectLst>
        </p:spPr>
      </p:pic>
      <p:sp>
        <p:nvSpPr>
          <p:cNvPr id="11" name="TextBox 10"/>
          <p:cNvSpPr txBox="1"/>
          <p:nvPr/>
        </p:nvSpPr>
        <p:spPr>
          <a:xfrm>
            <a:off x="4211960" y="4869160"/>
            <a:ext cx="3960440" cy="646331"/>
          </a:xfrm>
          <a:prstGeom prst="rect">
            <a:avLst/>
          </a:prstGeom>
          <a:noFill/>
        </p:spPr>
        <p:txBody>
          <a:bodyPr wrap="square" rtlCol="0">
            <a:spAutoFit/>
          </a:bodyPr>
          <a:lstStyle/>
          <a:p>
            <a:r>
              <a:rPr lang="en-GB" dirty="0">
                <a:solidFill>
                  <a:prstClr val="black"/>
                </a:solidFill>
              </a:rPr>
              <a:t>All that remains of the Titanic are its lifeboats.</a:t>
            </a: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2249" y="4053485"/>
            <a:ext cx="3327799" cy="2237945"/>
          </a:xfrm>
          <a:prstGeom prst="rect">
            <a:avLst/>
          </a:prstGeom>
          <a:ln>
            <a:noFill/>
          </a:ln>
          <a:effectLst>
            <a:softEdge rad="112500"/>
          </a:effectLst>
        </p:spPr>
      </p:pic>
    </p:spTree>
    <p:extLst>
      <p:ext uri="{BB962C8B-B14F-4D97-AF65-F5344CB8AC3E}">
        <p14:creationId xmlns:p14="http://schemas.microsoft.com/office/powerpoint/2010/main" val="218006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lt">
                                    <p:tmAbs val="100"/>
                                  </p:iterate>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301"/>
                            </p:stCondLst>
                            <p:childTnLst>
                              <p:par>
                                <p:cTn id="8" presetID="10" presetClass="entr" presetSubtype="0" fill="hold" grpId="0" nodeType="after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250"/>
                                        <p:tgtEl>
                                          <p:spTgt spid="10"/>
                                        </p:tgtEl>
                                      </p:cBhvr>
                                    </p:animEffect>
                                  </p:childTnLst>
                                </p:cTn>
                              </p:par>
                              <p:par>
                                <p:cTn id="11" presetID="1" presetClass="entr" presetSubtype="0" fill="hold"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250"/>
                                        <p:tgtEl>
                                          <p:spTgt spid="11"/>
                                        </p:tgtEl>
                                      </p:cBhvr>
                                    </p:animEffect>
                                  </p:childTnLst>
                                </p:cTn>
                              </p:par>
                              <p:par>
                                <p:cTn id="18" presetID="1" presetClass="entr" presetSubtype="0" fill="hold" nodeType="withEffect">
                                  <p:stCondLst>
                                    <p:cond delay="0"/>
                                  </p:stCondLst>
                                  <p:childTnLst>
                                    <p:set>
                                      <p:cBhvr>
                                        <p:cTn id="19"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179512" y="188640"/>
            <a:ext cx="8784976" cy="6552728"/>
          </a:xfrm>
          <a:prstGeom prst="roundRect">
            <a:avLst/>
          </a:prstGeom>
          <a:solidFill>
            <a:schemeClr val="accent1">
              <a:lumMod val="20000"/>
              <a:lumOff val="80000"/>
              <a:alpha val="89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5" name="Rectangle 4"/>
          <p:cNvSpPr/>
          <p:nvPr/>
        </p:nvSpPr>
        <p:spPr>
          <a:xfrm>
            <a:off x="2480948" y="404664"/>
            <a:ext cx="3887603" cy="923330"/>
          </a:xfrm>
          <a:prstGeom prst="rect">
            <a:avLst/>
          </a:prstGeom>
          <a:noFill/>
        </p:spPr>
        <p:txBody>
          <a:bodyPr wrap="none" lIns="91440" tIns="45720" rIns="91440" bIns="45720">
            <a:spAutoFit/>
          </a:bodyPr>
          <a:lstStyle/>
          <a:p>
            <a:pPr algn="ctr"/>
            <a:r>
              <a:rPr lang="en-US" sz="5400" dirty="0">
                <a:ln w="18415" cmpd="sng">
                  <a:solidFill>
                    <a:prstClr val="black"/>
                  </a:solidFill>
                  <a:prstDash val="solid"/>
                </a:ln>
                <a:solidFill>
                  <a:srgbClr val="FFFFFF"/>
                </a:solidFill>
                <a:effectLst>
                  <a:outerShdw blurRad="63500" dir="3600000" algn="tl" rotWithShape="0">
                    <a:srgbClr val="000000">
                      <a:alpha val="70000"/>
                    </a:srgbClr>
                  </a:outerShdw>
                </a:effectLst>
              </a:rPr>
              <a:t>Online links</a:t>
            </a:r>
          </a:p>
        </p:txBody>
      </p:sp>
      <p:sp>
        <p:nvSpPr>
          <p:cNvPr id="9" name="TextBox 8"/>
          <p:cNvSpPr txBox="1"/>
          <p:nvPr/>
        </p:nvSpPr>
        <p:spPr>
          <a:xfrm>
            <a:off x="755575" y="1854364"/>
            <a:ext cx="7200801" cy="923330"/>
          </a:xfrm>
          <a:prstGeom prst="rect">
            <a:avLst/>
          </a:prstGeom>
          <a:noFill/>
        </p:spPr>
        <p:txBody>
          <a:bodyPr wrap="square" rtlCol="0">
            <a:spAutoFit/>
          </a:bodyPr>
          <a:lstStyle/>
          <a:p>
            <a:r>
              <a:rPr lang="en-GB" dirty="0">
                <a:solidFill>
                  <a:prstClr val="black"/>
                </a:solidFill>
                <a:hlinkClick r:id="rId2"/>
              </a:rPr>
              <a:t>BBC – Survivors of the Titanic tell their stories</a:t>
            </a:r>
            <a:endParaRPr lang="en-GB" dirty="0">
              <a:solidFill>
                <a:prstClr val="black"/>
              </a:solidFill>
            </a:endParaRPr>
          </a:p>
          <a:p>
            <a:endParaRPr lang="en-GB" dirty="0">
              <a:solidFill>
                <a:prstClr val="black"/>
              </a:solidFill>
            </a:endParaRPr>
          </a:p>
          <a:p>
            <a:endParaRPr lang="en-GB" dirty="0">
              <a:solidFill>
                <a:prstClr val="black"/>
              </a:solidFill>
            </a:endParaRPr>
          </a:p>
        </p:txBody>
      </p:sp>
      <p:sp>
        <p:nvSpPr>
          <p:cNvPr id="6" name="TextBox 5"/>
          <p:cNvSpPr txBox="1"/>
          <p:nvPr/>
        </p:nvSpPr>
        <p:spPr>
          <a:xfrm>
            <a:off x="819544" y="6093296"/>
            <a:ext cx="7210410" cy="430887"/>
          </a:xfrm>
          <a:prstGeom prst="rect">
            <a:avLst/>
          </a:prstGeom>
          <a:noFill/>
        </p:spPr>
        <p:txBody>
          <a:bodyPr wrap="square" rtlCol="0">
            <a:spAutoFit/>
          </a:bodyPr>
          <a:lstStyle/>
          <a:p>
            <a:r>
              <a:rPr lang="en-GB" sz="1100" dirty="0">
                <a:solidFill>
                  <a:prstClr val="white"/>
                </a:solidFill>
              </a:rPr>
              <a:t>All acknowledged images used published under a </a:t>
            </a:r>
            <a:r>
              <a:rPr lang="en-GB" sz="1100" dirty="0">
                <a:solidFill>
                  <a:prstClr val="white"/>
                </a:solidFill>
                <a:hlinkClick r:id="rId3"/>
              </a:rPr>
              <a:t>Creative Commons Licence</a:t>
            </a:r>
            <a:endParaRPr lang="en-GB" sz="1100" dirty="0">
              <a:solidFill>
                <a:prstClr val="white"/>
              </a:solidFill>
            </a:endParaRPr>
          </a:p>
          <a:p>
            <a:r>
              <a:rPr lang="en-GB" sz="1100" dirty="0">
                <a:solidFill>
                  <a:prstClr val="white"/>
                </a:solidFill>
              </a:rPr>
              <a:t>All other images in the Public Domain</a:t>
            </a:r>
          </a:p>
        </p:txBody>
      </p:sp>
    </p:spTree>
    <p:extLst>
      <p:ext uri="{BB962C8B-B14F-4D97-AF65-F5344CB8AC3E}">
        <p14:creationId xmlns:p14="http://schemas.microsoft.com/office/powerpoint/2010/main" val="9250665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179512" y="188640"/>
            <a:ext cx="8784976" cy="6552728"/>
          </a:xfrm>
          <a:prstGeom prst="roundRect">
            <a:avLst/>
          </a:prstGeom>
          <a:solidFill>
            <a:schemeClr val="accent1">
              <a:lumMod val="20000"/>
              <a:lumOff val="80000"/>
              <a:alpha val="89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5" name="Rectangle 4"/>
          <p:cNvSpPr/>
          <p:nvPr/>
        </p:nvSpPr>
        <p:spPr>
          <a:xfrm>
            <a:off x="2472939" y="404664"/>
            <a:ext cx="3903634" cy="923330"/>
          </a:xfrm>
          <a:prstGeom prst="rect">
            <a:avLst/>
          </a:prstGeom>
          <a:noFill/>
        </p:spPr>
        <p:txBody>
          <a:bodyPr wrap="none" lIns="91440" tIns="45720" rIns="91440" bIns="45720">
            <a:spAutoFit/>
          </a:bodyPr>
          <a:lstStyle/>
          <a:p>
            <a:pPr algn="ctr"/>
            <a:r>
              <a:rPr lang="en-US" sz="5400" dirty="0">
                <a:ln w="18415" cmpd="sng">
                  <a:solidFill>
                    <a:prstClr val="black"/>
                  </a:solidFill>
                  <a:prstDash val="solid"/>
                </a:ln>
                <a:solidFill>
                  <a:srgbClr val="FFFFFF"/>
                </a:solidFill>
                <a:effectLst>
                  <a:outerShdw blurRad="63500" dir="3600000" algn="tl" rotWithShape="0">
                    <a:srgbClr val="000000">
                      <a:alpha val="70000"/>
                    </a:srgbClr>
                  </a:outerShdw>
                </a:effectLst>
              </a:rPr>
              <a:t>Setting sail</a:t>
            </a:r>
          </a:p>
        </p:txBody>
      </p:sp>
      <p:sp>
        <p:nvSpPr>
          <p:cNvPr id="2" name="TextBox 1"/>
          <p:cNvSpPr txBox="1"/>
          <p:nvPr/>
        </p:nvSpPr>
        <p:spPr>
          <a:xfrm>
            <a:off x="683568" y="1484784"/>
            <a:ext cx="5472608" cy="369332"/>
          </a:xfrm>
          <a:prstGeom prst="rect">
            <a:avLst/>
          </a:prstGeom>
          <a:noFill/>
        </p:spPr>
        <p:txBody>
          <a:bodyPr wrap="square" rtlCol="0">
            <a:spAutoFit/>
          </a:bodyPr>
          <a:lstStyle/>
          <a:p>
            <a:r>
              <a:rPr lang="en-GB" dirty="0">
                <a:solidFill>
                  <a:prstClr val="white"/>
                </a:solidFill>
              </a:rPr>
              <a:t>10</a:t>
            </a:r>
            <a:r>
              <a:rPr lang="en-GB" baseline="30000" dirty="0">
                <a:solidFill>
                  <a:prstClr val="white"/>
                </a:solidFill>
              </a:rPr>
              <a:t>th</a:t>
            </a:r>
            <a:r>
              <a:rPr lang="en-GB" dirty="0">
                <a:solidFill>
                  <a:prstClr val="white"/>
                </a:solidFill>
              </a:rPr>
              <a:t> APRIL 1912 9:30am</a:t>
            </a:r>
          </a:p>
        </p:txBody>
      </p:sp>
      <p:sp>
        <p:nvSpPr>
          <p:cNvPr id="10" name="TextBox 9"/>
          <p:cNvSpPr txBox="1"/>
          <p:nvPr/>
        </p:nvSpPr>
        <p:spPr>
          <a:xfrm>
            <a:off x="683567" y="1854561"/>
            <a:ext cx="7701337" cy="369332"/>
          </a:xfrm>
          <a:prstGeom prst="rect">
            <a:avLst/>
          </a:prstGeom>
          <a:noFill/>
        </p:spPr>
        <p:txBody>
          <a:bodyPr wrap="square" rtlCol="0">
            <a:spAutoFit/>
          </a:bodyPr>
          <a:lstStyle/>
          <a:p>
            <a:r>
              <a:rPr lang="en-GB" dirty="0">
                <a:solidFill>
                  <a:prstClr val="black"/>
                </a:solidFill>
              </a:rPr>
              <a:t>Passengers arrive in Southampton and start boarding the Titanic.</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25201" y="2352656"/>
            <a:ext cx="3751255" cy="2508508"/>
          </a:xfrm>
          <a:prstGeom prst="rect">
            <a:avLst/>
          </a:prstGeom>
          <a:ln>
            <a:noFill/>
          </a:ln>
          <a:effectLst>
            <a:softEdge rad="112500"/>
          </a:effectLst>
        </p:spPr>
      </p:pic>
      <p:sp>
        <p:nvSpPr>
          <p:cNvPr id="12" name="TextBox 11"/>
          <p:cNvSpPr txBox="1"/>
          <p:nvPr/>
        </p:nvSpPr>
        <p:spPr>
          <a:xfrm>
            <a:off x="683568" y="2492896"/>
            <a:ext cx="5472608" cy="369332"/>
          </a:xfrm>
          <a:prstGeom prst="rect">
            <a:avLst/>
          </a:prstGeom>
          <a:ln>
            <a:noFill/>
          </a:ln>
          <a:effectLst>
            <a:softEdge rad="112500"/>
          </a:effectLst>
        </p:spPr>
        <p:txBody>
          <a:bodyPr wrap="square" rtlCol="0">
            <a:spAutoFit/>
          </a:bodyPr>
          <a:lstStyle/>
          <a:p>
            <a:r>
              <a:rPr lang="en-GB" dirty="0">
                <a:solidFill>
                  <a:prstClr val="white"/>
                </a:solidFill>
              </a:rPr>
              <a:t>10</a:t>
            </a:r>
            <a:r>
              <a:rPr lang="en-GB" baseline="30000" dirty="0">
                <a:solidFill>
                  <a:prstClr val="white"/>
                </a:solidFill>
              </a:rPr>
              <a:t>th</a:t>
            </a:r>
            <a:r>
              <a:rPr lang="en-GB" dirty="0">
                <a:solidFill>
                  <a:prstClr val="white"/>
                </a:solidFill>
              </a:rPr>
              <a:t> APRIL 1912 Noon</a:t>
            </a:r>
          </a:p>
        </p:txBody>
      </p:sp>
      <p:sp>
        <p:nvSpPr>
          <p:cNvPr id="13" name="TextBox 12"/>
          <p:cNvSpPr txBox="1"/>
          <p:nvPr/>
        </p:nvSpPr>
        <p:spPr>
          <a:xfrm>
            <a:off x="683568" y="2862673"/>
            <a:ext cx="4464496" cy="646331"/>
          </a:xfrm>
          <a:prstGeom prst="rect">
            <a:avLst/>
          </a:prstGeom>
          <a:noFill/>
        </p:spPr>
        <p:txBody>
          <a:bodyPr wrap="square" rtlCol="0">
            <a:spAutoFit/>
          </a:bodyPr>
          <a:lstStyle/>
          <a:p>
            <a:r>
              <a:rPr lang="en-GB" dirty="0">
                <a:solidFill>
                  <a:prstClr val="black"/>
                </a:solidFill>
              </a:rPr>
              <a:t>The Titanic leaves Southampton, and begins her maiden voyage.</a:t>
            </a:r>
          </a:p>
        </p:txBody>
      </p:sp>
      <p:sp>
        <p:nvSpPr>
          <p:cNvPr id="14" name="TextBox 13"/>
          <p:cNvSpPr txBox="1"/>
          <p:nvPr/>
        </p:nvSpPr>
        <p:spPr>
          <a:xfrm>
            <a:off x="683568" y="3781044"/>
            <a:ext cx="5472608" cy="369332"/>
          </a:xfrm>
          <a:prstGeom prst="rect">
            <a:avLst/>
          </a:prstGeom>
          <a:noFill/>
        </p:spPr>
        <p:txBody>
          <a:bodyPr wrap="square" rtlCol="0">
            <a:spAutoFit/>
          </a:bodyPr>
          <a:lstStyle/>
          <a:p>
            <a:r>
              <a:rPr lang="en-GB" dirty="0">
                <a:solidFill>
                  <a:prstClr val="white"/>
                </a:solidFill>
              </a:rPr>
              <a:t>10</a:t>
            </a:r>
            <a:r>
              <a:rPr lang="en-GB" baseline="30000" dirty="0">
                <a:solidFill>
                  <a:prstClr val="white"/>
                </a:solidFill>
              </a:rPr>
              <a:t>th</a:t>
            </a:r>
            <a:r>
              <a:rPr lang="en-GB" dirty="0">
                <a:solidFill>
                  <a:prstClr val="white"/>
                </a:solidFill>
              </a:rPr>
              <a:t> APRIL 1912 6:30pm</a:t>
            </a:r>
          </a:p>
        </p:txBody>
      </p:sp>
      <p:sp>
        <p:nvSpPr>
          <p:cNvPr id="15" name="TextBox 14"/>
          <p:cNvSpPr txBox="1"/>
          <p:nvPr/>
        </p:nvSpPr>
        <p:spPr>
          <a:xfrm>
            <a:off x="683568" y="4150821"/>
            <a:ext cx="4464496" cy="646331"/>
          </a:xfrm>
          <a:prstGeom prst="rect">
            <a:avLst/>
          </a:prstGeom>
          <a:noFill/>
        </p:spPr>
        <p:txBody>
          <a:bodyPr wrap="square" rtlCol="0">
            <a:spAutoFit/>
          </a:bodyPr>
          <a:lstStyle/>
          <a:p>
            <a:r>
              <a:rPr lang="en-GB" dirty="0">
                <a:solidFill>
                  <a:prstClr val="black"/>
                </a:solidFill>
              </a:rPr>
              <a:t>More passengers are picked up from Cherbourg in France</a:t>
            </a:r>
          </a:p>
        </p:txBody>
      </p:sp>
      <p:sp>
        <p:nvSpPr>
          <p:cNvPr id="16" name="TextBox 15"/>
          <p:cNvSpPr txBox="1"/>
          <p:nvPr/>
        </p:nvSpPr>
        <p:spPr>
          <a:xfrm>
            <a:off x="683568" y="4994147"/>
            <a:ext cx="5472608" cy="369332"/>
          </a:xfrm>
          <a:prstGeom prst="rect">
            <a:avLst/>
          </a:prstGeom>
          <a:noFill/>
        </p:spPr>
        <p:txBody>
          <a:bodyPr wrap="square" rtlCol="0">
            <a:spAutoFit/>
          </a:bodyPr>
          <a:lstStyle/>
          <a:p>
            <a:r>
              <a:rPr lang="en-GB" dirty="0">
                <a:solidFill>
                  <a:prstClr val="white"/>
                </a:solidFill>
              </a:rPr>
              <a:t>11</a:t>
            </a:r>
            <a:r>
              <a:rPr lang="en-GB" baseline="30000" dirty="0">
                <a:solidFill>
                  <a:prstClr val="white"/>
                </a:solidFill>
              </a:rPr>
              <a:t>th</a:t>
            </a:r>
            <a:r>
              <a:rPr lang="en-GB" dirty="0">
                <a:solidFill>
                  <a:prstClr val="white"/>
                </a:solidFill>
              </a:rPr>
              <a:t> APRIL 1912 11:30am</a:t>
            </a:r>
          </a:p>
        </p:txBody>
      </p:sp>
      <p:sp>
        <p:nvSpPr>
          <p:cNvPr id="17" name="TextBox 16"/>
          <p:cNvSpPr txBox="1"/>
          <p:nvPr/>
        </p:nvSpPr>
        <p:spPr>
          <a:xfrm>
            <a:off x="683568" y="5363924"/>
            <a:ext cx="7992888" cy="369332"/>
          </a:xfrm>
          <a:prstGeom prst="rect">
            <a:avLst/>
          </a:prstGeom>
          <a:noFill/>
        </p:spPr>
        <p:txBody>
          <a:bodyPr wrap="square" rtlCol="0">
            <a:spAutoFit/>
          </a:bodyPr>
          <a:lstStyle/>
          <a:p>
            <a:r>
              <a:rPr lang="en-GB" dirty="0">
                <a:solidFill>
                  <a:prstClr val="black"/>
                </a:solidFill>
              </a:rPr>
              <a:t>More passengers are picked up from Queenstown, Ireland</a:t>
            </a:r>
          </a:p>
        </p:txBody>
      </p:sp>
    </p:spTree>
    <p:extLst>
      <p:ext uri="{BB962C8B-B14F-4D97-AF65-F5344CB8AC3E}">
        <p14:creationId xmlns:p14="http://schemas.microsoft.com/office/powerpoint/2010/main" val="2692444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lt">
                                    <p:tmAbs val="100"/>
                                  </p:iterate>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1801"/>
                            </p:stCondLst>
                            <p:childTnLst>
                              <p:par>
                                <p:cTn id="8" presetID="10" presetClass="entr" presetSubtype="0" fill="hold" grpId="0" nodeType="after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25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iterate type="lt">
                                    <p:tmAbs val="100"/>
                                  </p:iterate>
                                  <p:childTnLst>
                                    <p:set>
                                      <p:cBhvr>
                                        <p:cTn id="14" dur="1" fill="hold">
                                          <p:stCondLst>
                                            <p:cond delay="0"/>
                                          </p:stCondLst>
                                        </p:cTn>
                                        <p:tgtEl>
                                          <p:spTgt spid="12"/>
                                        </p:tgtEl>
                                        <p:attrNameLst>
                                          <p:attrName>style.visibility</p:attrName>
                                        </p:attrNameLst>
                                      </p:cBhvr>
                                      <p:to>
                                        <p:strVal val="visible"/>
                                      </p:to>
                                    </p:set>
                                  </p:childTnLst>
                                </p:cTn>
                              </p:par>
                            </p:childTnLst>
                          </p:cTn>
                        </p:par>
                        <p:par>
                          <p:cTn id="15" fill="hold">
                            <p:stCondLst>
                              <p:cond delay="1601"/>
                            </p:stCondLst>
                            <p:childTnLst>
                              <p:par>
                                <p:cTn id="16" presetID="10" presetClass="entr" presetSubtype="0" fill="hold" grpId="0" nodeType="after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fade">
                                      <p:cBhvr>
                                        <p:cTn id="18" dur="250"/>
                                        <p:tgtEl>
                                          <p:spTgt spid="13"/>
                                        </p:tgtEl>
                                      </p:cBhvr>
                                    </p:animEffec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iterate type="lt">
                                    <p:tmAbs val="100"/>
                                  </p:iterate>
                                  <p:childTnLst>
                                    <p:set>
                                      <p:cBhvr>
                                        <p:cTn id="22" dur="1" fill="hold">
                                          <p:stCondLst>
                                            <p:cond delay="0"/>
                                          </p:stCondLst>
                                        </p:cTn>
                                        <p:tgtEl>
                                          <p:spTgt spid="14"/>
                                        </p:tgtEl>
                                        <p:attrNameLst>
                                          <p:attrName>style.visibility</p:attrName>
                                        </p:attrNameLst>
                                      </p:cBhvr>
                                      <p:to>
                                        <p:strVal val="visible"/>
                                      </p:to>
                                    </p:set>
                                  </p:childTnLst>
                                </p:cTn>
                              </p:par>
                            </p:childTnLst>
                          </p:cTn>
                        </p:par>
                        <p:par>
                          <p:cTn id="23" fill="hold">
                            <p:stCondLst>
                              <p:cond delay="1801"/>
                            </p:stCondLst>
                            <p:childTnLst>
                              <p:par>
                                <p:cTn id="24" presetID="10" presetClass="entr" presetSubtype="0" fill="hold" grpId="0" nodeType="afterEffect">
                                  <p:stCondLst>
                                    <p:cond delay="0"/>
                                  </p:stCondLst>
                                  <p:childTnLst>
                                    <p:set>
                                      <p:cBhvr>
                                        <p:cTn id="25" dur="1" fill="hold">
                                          <p:stCondLst>
                                            <p:cond delay="0"/>
                                          </p:stCondLst>
                                        </p:cTn>
                                        <p:tgtEl>
                                          <p:spTgt spid="15"/>
                                        </p:tgtEl>
                                        <p:attrNameLst>
                                          <p:attrName>style.visibility</p:attrName>
                                        </p:attrNameLst>
                                      </p:cBhvr>
                                      <p:to>
                                        <p:strVal val="visible"/>
                                      </p:to>
                                    </p:set>
                                    <p:animEffect transition="in" filter="fade">
                                      <p:cBhvr>
                                        <p:cTn id="26" dur="250"/>
                                        <p:tgtEl>
                                          <p:spTgt spid="15"/>
                                        </p:tgtEl>
                                      </p:cBhvr>
                                    </p:animEffec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iterate type="lt">
                                    <p:tmAbs val="100"/>
                                  </p:iterate>
                                  <p:childTnLst>
                                    <p:set>
                                      <p:cBhvr>
                                        <p:cTn id="30" dur="1" fill="hold">
                                          <p:stCondLst>
                                            <p:cond delay="0"/>
                                          </p:stCondLst>
                                        </p:cTn>
                                        <p:tgtEl>
                                          <p:spTgt spid="16"/>
                                        </p:tgtEl>
                                        <p:attrNameLst>
                                          <p:attrName>style.visibility</p:attrName>
                                        </p:attrNameLst>
                                      </p:cBhvr>
                                      <p:to>
                                        <p:strVal val="visible"/>
                                      </p:to>
                                    </p:set>
                                  </p:childTnLst>
                                </p:cTn>
                              </p:par>
                            </p:childTnLst>
                          </p:cTn>
                        </p:par>
                        <p:par>
                          <p:cTn id="31" fill="hold">
                            <p:stCondLst>
                              <p:cond delay="1901"/>
                            </p:stCondLst>
                            <p:childTnLst>
                              <p:par>
                                <p:cTn id="32" presetID="10" presetClass="entr" presetSubtype="0" fill="hold" grpId="0" nodeType="afterEffect">
                                  <p:stCondLst>
                                    <p:cond delay="0"/>
                                  </p:stCondLst>
                                  <p:childTnLst>
                                    <p:set>
                                      <p:cBhvr>
                                        <p:cTn id="33" dur="1" fill="hold">
                                          <p:stCondLst>
                                            <p:cond delay="0"/>
                                          </p:stCondLst>
                                        </p:cTn>
                                        <p:tgtEl>
                                          <p:spTgt spid="17"/>
                                        </p:tgtEl>
                                        <p:attrNameLst>
                                          <p:attrName>style.visibility</p:attrName>
                                        </p:attrNameLst>
                                      </p:cBhvr>
                                      <p:to>
                                        <p:strVal val="visible"/>
                                      </p:to>
                                    </p:set>
                                    <p:animEffect transition="in" filter="fade">
                                      <p:cBhvr>
                                        <p:cTn id="34" dur="25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13" grpId="0"/>
      <p:bldP spid="14" grpId="0"/>
      <p:bldP spid="15" grpId="0"/>
      <p:bldP spid="16" grpId="0"/>
      <p:bldP spid="1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179512" y="188640"/>
            <a:ext cx="8784976" cy="6552728"/>
          </a:xfrm>
          <a:prstGeom prst="roundRect">
            <a:avLst/>
          </a:prstGeom>
          <a:solidFill>
            <a:schemeClr val="accent1">
              <a:lumMod val="20000"/>
              <a:lumOff val="80000"/>
              <a:alpha val="89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5" name="Rectangle 4"/>
          <p:cNvSpPr/>
          <p:nvPr/>
        </p:nvSpPr>
        <p:spPr>
          <a:xfrm>
            <a:off x="908417" y="404664"/>
            <a:ext cx="7032695" cy="923330"/>
          </a:xfrm>
          <a:prstGeom prst="rect">
            <a:avLst/>
          </a:prstGeom>
          <a:noFill/>
        </p:spPr>
        <p:txBody>
          <a:bodyPr wrap="none" lIns="91440" tIns="45720" rIns="91440" bIns="45720">
            <a:spAutoFit/>
          </a:bodyPr>
          <a:lstStyle/>
          <a:p>
            <a:pPr algn="ctr"/>
            <a:r>
              <a:rPr lang="en-US" sz="5400" dirty="0">
                <a:ln w="18415" cmpd="sng">
                  <a:solidFill>
                    <a:prstClr val="black"/>
                  </a:solidFill>
                  <a:prstDash val="solid"/>
                </a:ln>
                <a:solidFill>
                  <a:srgbClr val="FFFFFF"/>
                </a:solidFill>
                <a:effectLst>
                  <a:outerShdw blurRad="63500" dir="3600000" algn="tl" rotWithShape="0">
                    <a:srgbClr val="000000">
                      <a:alpha val="70000"/>
                    </a:srgbClr>
                  </a:outerShdw>
                </a:effectLst>
              </a:rPr>
              <a:t>Crossing the Atlantic</a:t>
            </a:r>
          </a:p>
        </p:txBody>
      </p:sp>
      <p:sp>
        <p:nvSpPr>
          <p:cNvPr id="2" name="TextBox 1"/>
          <p:cNvSpPr txBox="1"/>
          <p:nvPr/>
        </p:nvSpPr>
        <p:spPr>
          <a:xfrm>
            <a:off x="683568" y="1484784"/>
            <a:ext cx="5472608" cy="369332"/>
          </a:xfrm>
          <a:prstGeom prst="rect">
            <a:avLst/>
          </a:prstGeom>
          <a:noFill/>
        </p:spPr>
        <p:txBody>
          <a:bodyPr wrap="square" rtlCol="0">
            <a:spAutoFit/>
          </a:bodyPr>
          <a:lstStyle/>
          <a:p>
            <a:r>
              <a:rPr lang="en-GB" dirty="0">
                <a:solidFill>
                  <a:prstClr val="white"/>
                </a:solidFill>
              </a:rPr>
              <a:t>12</a:t>
            </a:r>
            <a:r>
              <a:rPr lang="en-GB" baseline="30000" dirty="0">
                <a:solidFill>
                  <a:prstClr val="white"/>
                </a:solidFill>
              </a:rPr>
              <a:t>th</a:t>
            </a:r>
            <a:r>
              <a:rPr lang="en-GB" dirty="0">
                <a:solidFill>
                  <a:prstClr val="white"/>
                </a:solidFill>
              </a:rPr>
              <a:t> – 13</a:t>
            </a:r>
            <a:r>
              <a:rPr lang="en-GB" baseline="30000" dirty="0">
                <a:solidFill>
                  <a:prstClr val="white"/>
                </a:solidFill>
              </a:rPr>
              <a:t>th</a:t>
            </a:r>
            <a:r>
              <a:rPr lang="en-GB" dirty="0">
                <a:solidFill>
                  <a:prstClr val="white"/>
                </a:solidFill>
              </a:rPr>
              <a:t>  APRIL 1912 </a:t>
            </a:r>
          </a:p>
        </p:txBody>
      </p:sp>
      <p:sp>
        <p:nvSpPr>
          <p:cNvPr id="10" name="TextBox 9"/>
          <p:cNvSpPr txBox="1"/>
          <p:nvPr/>
        </p:nvSpPr>
        <p:spPr>
          <a:xfrm>
            <a:off x="683567" y="1854561"/>
            <a:ext cx="7805187" cy="923330"/>
          </a:xfrm>
          <a:prstGeom prst="rect">
            <a:avLst/>
          </a:prstGeom>
          <a:noFill/>
        </p:spPr>
        <p:txBody>
          <a:bodyPr wrap="square" rtlCol="0">
            <a:spAutoFit/>
          </a:bodyPr>
          <a:lstStyle/>
          <a:p>
            <a:r>
              <a:rPr lang="en-GB" dirty="0">
                <a:solidFill>
                  <a:prstClr val="black"/>
                </a:solidFill>
              </a:rPr>
              <a:t>Titanic sails through calm waters. Experienced travellers comment on how smooth the Titanic was, and how much more comfortable it was than any other boat they had been on.</a:t>
            </a:r>
          </a:p>
        </p:txBody>
      </p:sp>
      <p:sp>
        <p:nvSpPr>
          <p:cNvPr id="12" name="TextBox 11"/>
          <p:cNvSpPr txBox="1"/>
          <p:nvPr/>
        </p:nvSpPr>
        <p:spPr>
          <a:xfrm>
            <a:off x="683568" y="3068960"/>
            <a:ext cx="5472608" cy="369332"/>
          </a:xfrm>
          <a:prstGeom prst="rect">
            <a:avLst/>
          </a:prstGeom>
          <a:noFill/>
        </p:spPr>
        <p:txBody>
          <a:bodyPr wrap="square" rtlCol="0">
            <a:spAutoFit/>
          </a:bodyPr>
          <a:lstStyle/>
          <a:p>
            <a:r>
              <a:rPr lang="en-GB" dirty="0">
                <a:solidFill>
                  <a:prstClr val="white"/>
                </a:solidFill>
              </a:rPr>
              <a:t>Sunday 14</a:t>
            </a:r>
            <a:r>
              <a:rPr lang="en-GB" baseline="30000" dirty="0">
                <a:solidFill>
                  <a:prstClr val="white"/>
                </a:solidFill>
              </a:rPr>
              <a:t>th</a:t>
            </a:r>
            <a:r>
              <a:rPr lang="en-GB" dirty="0">
                <a:solidFill>
                  <a:prstClr val="white"/>
                </a:solidFill>
              </a:rPr>
              <a:t> APRIL 1912</a:t>
            </a:r>
          </a:p>
        </p:txBody>
      </p:sp>
      <p:sp>
        <p:nvSpPr>
          <p:cNvPr id="13" name="TextBox 12"/>
          <p:cNvSpPr txBox="1"/>
          <p:nvPr/>
        </p:nvSpPr>
        <p:spPr>
          <a:xfrm>
            <a:off x="683568" y="3438737"/>
            <a:ext cx="3600400" cy="1754326"/>
          </a:xfrm>
          <a:prstGeom prst="rect">
            <a:avLst/>
          </a:prstGeom>
          <a:noFill/>
        </p:spPr>
        <p:txBody>
          <a:bodyPr wrap="square" rtlCol="0">
            <a:spAutoFit/>
          </a:bodyPr>
          <a:lstStyle/>
          <a:p>
            <a:r>
              <a:rPr lang="en-GB" dirty="0">
                <a:solidFill>
                  <a:prstClr val="black"/>
                </a:solidFill>
              </a:rPr>
              <a:t>The Titanic receives several messages from other ships about icebergs in the area.</a:t>
            </a:r>
          </a:p>
          <a:p>
            <a:r>
              <a:rPr lang="en-GB" dirty="0">
                <a:solidFill>
                  <a:prstClr val="black"/>
                </a:solidFill>
              </a:rPr>
              <a:t>Captain Edward Smith changes Titanic’s course to try to avoid the ice.</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91649" y="2924944"/>
            <a:ext cx="4197106" cy="2662539"/>
          </a:xfrm>
          <a:prstGeom prst="rect">
            <a:avLst/>
          </a:prstGeom>
          <a:ln>
            <a:noFill/>
          </a:ln>
          <a:effectLst>
            <a:softEdge rad="112500"/>
          </a:effectLst>
        </p:spPr>
      </p:pic>
    </p:spTree>
    <p:extLst>
      <p:ext uri="{BB962C8B-B14F-4D97-AF65-F5344CB8AC3E}">
        <p14:creationId xmlns:p14="http://schemas.microsoft.com/office/powerpoint/2010/main" val="214019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lt">
                                    <p:tmAbs val="100"/>
                                  </p:iterate>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1701"/>
                            </p:stCondLst>
                            <p:childTnLst>
                              <p:par>
                                <p:cTn id="8" presetID="10" presetClass="entr" presetSubtype="0" fill="hold" grpId="0" nodeType="after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25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iterate type="lt">
                                    <p:tmAbs val="100"/>
                                  </p:iterate>
                                  <p:childTnLst>
                                    <p:set>
                                      <p:cBhvr>
                                        <p:cTn id="14" dur="1" fill="hold">
                                          <p:stCondLst>
                                            <p:cond delay="0"/>
                                          </p:stCondLst>
                                        </p:cTn>
                                        <p:tgtEl>
                                          <p:spTgt spid="12"/>
                                        </p:tgtEl>
                                        <p:attrNameLst>
                                          <p:attrName>style.visibility</p:attrName>
                                        </p:attrNameLst>
                                      </p:cBhvr>
                                      <p:to>
                                        <p:strVal val="visible"/>
                                      </p:to>
                                    </p:set>
                                  </p:childTnLst>
                                </p:cTn>
                              </p:par>
                            </p:childTnLst>
                          </p:cTn>
                        </p:par>
                        <p:par>
                          <p:cTn id="15" fill="hold">
                            <p:stCondLst>
                              <p:cond delay="1801"/>
                            </p:stCondLst>
                            <p:childTnLst>
                              <p:par>
                                <p:cTn id="16" presetID="10" presetClass="entr" presetSubtype="0" fill="hold" grpId="0" nodeType="after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fade">
                                      <p:cBhvr>
                                        <p:cTn id="18" dur="25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1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179512" y="188640"/>
            <a:ext cx="8784976" cy="6552728"/>
          </a:xfrm>
          <a:prstGeom prst="roundRect">
            <a:avLst/>
          </a:prstGeom>
          <a:solidFill>
            <a:schemeClr val="accent1">
              <a:lumMod val="20000"/>
              <a:lumOff val="80000"/>
              <a:alpha val="89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5" name="Rectangle 4"/>
          <p:cNvSpPr/>
          <p:nvPr/>
        </p:nvSpPr>
        <p:spPr>
          <a:xfrm>
            <a:off x="1556826" y="404664"/>
            <a:ext cx="5735866" cy="923330"/>
          </a:xfrm>
          <a:prstGeom prst="rect">
            <a:avLst/>
          </a:prstGeom>
          <a:noFill/>
        </p:spPr>
        <p:txBody>
          <a:bodyPr wrap="none" lIns="91440" tIns="45720" rIns="91440" bIns="45720">
            <a:spAutoFit/>
          </a:bodyPr>
          <a:lstStyle/>
          <a:p>
            <a:pPr algn="ctr"/>
            <a:r>
              <a:rPr lang="en-US" sz="5400" dirty="0">
                <a:ln w="18415" cmpd="sng">
                  <a:solidFill>
                    <a:prstClr val="black"/>
                  </a:solidFill>
                  <a:prstDash val="solid"/>
                </a:ln>
                <a:solidFill>
                  <a:srgbClr val="FFFFFF"/>
                </a:solidFill>
                <a:effectLst>
                  <a:outerShdw blurRad="63500" dir="3600000" algn="tl" rotWithShape="0">
                    <a:srgbClr val="000000">
                      <a:alpha val="70000"/>
                    </a:srgbClr>
                  </a:outerShdw>
                </a:effectLst>
              </a:rPr>
              <a:t>Sunday 14</a:t>
            </a:r>
            <a:r>
              <a:rPr lang="en-US" sz="5400" baseline="30000" dirty="0">
                <a:ln w="18415" cmpd="sng">
                  <a:solidFill>
                    <a:prstClr val="black"/>
                  </a:solidFill>
                  <a:prstDash val="solid"/>
                </a:ln>
                <a:solidFill>
                  <a:srgbClr val="FFFFFF"/>
                </a:solidFill>
                <a:effectLst>
                  <a:outerShdw blurRad="63500" dir="3600000" algn="tl" rotWithShape="0">
                    <a:srgbClr val="000000">
                      <a:alpha val="70000"/>
                    </a:srgbClr>
                  </a:outerShdw>
                </a:effectLst>
              </a:rPr>
              <a:t>th</a:t>
            </a:r>
            <a:r>
              <a:rPr lang="en-US" sz="5400" dirty="0">
                <a:ln w="18415" cmpd="sng">
                  <a:solidFill>
                    <a:prstClr val="black"/>
                  </a:solidFill>
                  <a:prstDash val="solid"/>
                </a:ln>
                <a:solidFill>
                  <a:srgbClr val="FFFFFF"/>
                </a:solidFill>
                <a:effectLst>
                  <a:outerShdw blurRad="63500" dir="3600000" algn="tl" rotWithShape="0">
                    <a:srgbClr val="000000">
                      <a:alpha val="70000"/>
                    </a:srgbClr>
                  </a:outerShdw>
                </a:effectLst>
              </a:rPr>
              <a:t> April</a:t>
            </a:r>
          </a:p>
        </p:txBody>
      </p:sp>
      <p:sp>
        <p:nvSpPr>
          <p:cNvPr id="2" name="TextBox 1"/>
          <p:cNvSpPr txBox="1"/>
          <p:nvPr/>
        </p:nvSpPr>
        <p:spPr>
          <a:xfrm>
            <a:off x="683568" y="1484784"/>
            <a:ext cx="5472608" cy="369332"/>
          </a:xfrm>
          <a:prstGeom prst="rect">
            <a:avLst/>
          </a:prstGeom>
          <a:noFill/>
        </p:spPr>
        <p:txBody>
          <a:bodyPr wrap="square" rtlCol="0">
            <a:spAutoFit/>
          </a:bodyPr>
          <a:lstStyle/>
          <a:p>
            <a:r>
              <a:rPr lang="en-GB" dirty="0">
                <a:solidFill>
                  <a:prstClr val="white"/>
                </a:solidFill>
              </a:rPr>
              <a:t>11:40</a:t>
            </a:r>
          </a:p>
        </p:txBody>
      </p:sp>
      <p:sp>
        <p:nvSpPr>
          <p:cNvPr id="10" name="TextBox 9"/>
          <p:cNvSpPr txBox="1"/>
          <p:nvPr/>
        </p:nvSpPr>
        <p:spPr>
          <a:xfrm>
            <a:off x="683568" y="1854561"/>
            <a:ext cx="7560840" cy="1754326"/>
          </a:xfrm>
          <a:prstGeom prst="rect">
            <a:avLst/>
          </a:prstGeom>
          <a:noFill/>
        </p:spPr>
        <p:txBody>
          <a:bodyPr wrap="square" rtlCol="0">
            <a:spAutoFit/>
          </a:bodyPr>
          <a:lstStyle/>
          <a:p>
            <a:r>
              <a:rPr lang="en-GB" dirty="0">
                <a:solidFill>
                  <a:prstClr val="black"/>
                </a:solidFill>
              </a:rPr>
              <a:t>The lookout, Fred Fleet notices an iceberg in Titanic’s path. He sounds the warning bell and telephones the bridge saying:  “Iceberg right ahead!”  The iceberg is 18 metres high above the sea. First Officer William Murdoch orders the engine room to stop the engines, and calls “Hard-a-starboard” to the helmsman.</a:t>
            </a:r>
          </a:p>
          <a:p>
            <a:endParaRPr lang="en-GB" dirty="0">
              <a:solidFill>
                <a:prstClr val="black"/>
              </a:solidFill>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14893" y="3374802"/>
            <a:ext cx="2419731" cy="2778210"/>
          </a:xfrm>
          <a:prstGeom prst="ellipse">
            <a:avLst/>
          </a:prstGeom>
          <a:ln>
            <a:noFill/>
          </a:ln>
          <a:effectLst>
            <a:softEdge rad="112500"/>
          </a:effectLst>
        </p:spPr>
      </p:pic>
      <p:sp>
        <p:nvSpPr>
          <p:cNvPr id="4" name="TextBox 3"/>
          <p:cNvSpPr txBox="1"/>
          <p:nvPr/>
        </p:nvSpPr>
        <p:spPr>
          <a:xfrm>
            <a:off x="3794119" y="6117217"/>
            <a:ext cx="1555761" cy="523220"/>
          </a:xfrm>
          <a:prstGeom prst="rect">
            <a:avLst/>
          </a:prstGeom>
          <a:noFill/>
        </p:spPr>
        <p:txBody>
          <a:bodyPr wrap="square" rtlCol="0">
            <a:spAutoFit/>
          </a:bodyPr>
          <a:lstStyle/>
          <a:p>
            <a:pPr algn="ctr"/>
            <a:r>
              <a:rPr lang="en-GB" sz="1400" dirty="0">
                <a:solidFill>
                  <a:prstClr val="black"/>
                </a:solidFill>
              </a:rPr>
              <a:t>The Lookout - Fred Fleet</a:t>
            </a:r>
          </a:p>
        </p:txBody>
      </p:sp>
    </p:spTree>
    <p:extLst>
      <p:ext uri="{BB962C8B-B14F-4D97-AF65-F5344CB8AC3E}">
        <p14:creationId xmlns:p14="http://schemas.microsoft.com/office/powerpoint/2010/main" val="35208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lt">
                                    <p:tmAbs val="100"/>
                                  </p:iterate>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401"/>
                            </p:stCondLst>
                            <p:childTnLst>
                              <p:par>
                                <p:cTn id="8" presetID="10" presetClass="entr" presetSubtype="0" fill="hold" grpId="0" nodeType="after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25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179512" y="188640"/>
            <a:ext cx="8784976" cy="6552728"/>
          </a:xfrm>
          <a:prstGeom prst="roundRect">
            <a:avLst/>
          </a:prstGeom>
          <a:solidFill>
            <a:schemeClr val="accent1">
              <a:lumMod val="20000"/>
              <a:lumOff val="80000"/>
              <a:alpha val="89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5" name="Rectangle 4"/>
          <p:cNvSpPr/>
          <p:nvPr/>
        </p:nvSpPr>
        <p:spPr>
          <a:xfrm>
            <a:off x="1556826" y="404664"/>
            <a:ext cx="5735866" cy="923330"/>
          </a:xfrm>
          <a:prstGeom prst="rect">
            <a:avLst/>
          </a:prstGeom>
          <a:noFill/>
        </p:spPr>
        <p:txBody>
          <a:bodyPr wrap="none" lIns="91440" tIns="45720" rIns="91440" bIns="45720">
            <a:spAutoFit/>
          </a:bodyPr>
          <a:lstStyle/>
          <a:p>
            <a:pPr algn="ctr"/>
            <a:r>
              <a:rPr lang="en-US" sz="5400" dirty="0">
                <a:ln w="18415" cmpd="sng">
                  <a:solidFill>
                    <a:prstClr val="black"/>
                  </a:solidFill>
                  <a:prstDash val="solid"/>
                </a:ln>
                <a:solidFill>
                  <a:srgbClr val="FFFFFF"/>
                </a:solidFill>
                <a:effectLst>
                  <a:outerShdw blurRad="63500" dir="3600000" algn="tl" rotWithShape="0">
                    <a:srgbClr val="000000">
                      <a:alpha val="70000"/>
                    </a:srgbClr>
                  </a:outerShdw>
                </a:effectLst>
              </a:rPr>
              <a:t>Sunday 14</a:t>
            </a:r>
            <a:r>
              <a:rPr lang="en-US" sz="5400" baseline="30000" dirty="0">
                <a:ln w="18415" cmpd="sng">
                  <a:solidFill>
                    <a:prstClr val="black"/>
                  </a:solidFill>
                  <a:prstDash val="solid"/>
                </a:ln>
                <a:solidFill>
                  <a:srgbClr val="FFFFFF"/>
                </a:solidFill>
                <a:effectLst>
                  <a:outerShdw blurRad="63500" dir="3600000" algn="tl" rotWithShape="0">
                    <a:srgbClr val="000000">
                      <a:alpha val="70000"/>
                    </a:srgbClr>
                  </a:outerShdw>
                </a:effectLst>
              </a:rPr>
              <a:t>th</a:t>
            </a:r>
            <a:r>
              <a:rPr lang="en-US" sz="5400" dirty="0">
                <a:ln w="18415" cmpd="sng">
                  <a:solidFill>
                    <a:prstClr val="black"/>
                  </a:solidFill>
                  <a:prstDash val="solid"/>
                </a:ln>
                <a:solidFill>
                  <a:srgbClr val="FFFFFF"/>
                </a:solidFill>
                <a:effectLst>
                  <a:outerShdw blurRad="63500" dir="3600000" algn="tl" rotWithShape="0">
                    <a:srgbClr val="000000">
                      <a:alpha val="70000"/>
                    </a:srgbClr>
                  </a:outerShdw>
                </a:effectLst>
              </a:rPr>
              <a:t> April</a:t>
            </a:r>
          </a:p>
        </p:txBody>
      </p:sp>
      <p:sp>
        <p:nvSpPr>
          <p:cNvPr id="2" name="TextBox 1"/>
          <p:cNvSpPr txBox="1"/>
          <p:nvPr/>
        </p:nvSpPr>
        <p:spPr>
          <a:xfrm>
            <a:off x="683568" y="1484784"/>
            <a:ext cx="5472608" cy="369332"/>
          </a:xfrm>
          <a:prstGeom prst="rect">
            <a:avLst/>
          </a:prstGeom>
          <a:noFill/>
        </p:spPr>
        <p:txBody>
          <a:bodyPr wrap="square" rtlCol="0">
            <a:spAutoFit/>
          </a:bodyPr>
          <a:lstStyle/>
          <a:p>
            <a:r>
              <a:rPr lang="en-GB" dirty="0">
                <a:solidFill>
                  <a:prstClr val="white"/>
                </a:solidFill>
              </a:rPr>
              <a:t>11:41</a:t>
            </a:r>
          </a:p>
        </p:txBody>
      </p:sp>
      <p:sp>
        <p:nvSpPr>
          <p:cNvPr id="14" name="TextBox 13"/>
          <p:cNvSpPr txBox="1"/>
          <p:nvPr/>
        </p:nvSpPr>
        <p:spPr>
          <a:xfrm>
            <a:off x="683568" y="4797152"/>
            <a:ext cx="5472608" cy="369332"/>
          </a:xfrm>
          <a:prstGeom prst="rect">
            <a:avLst/>
          </a:prstGeom>
          <a:noFill/>
        </p:spPr>
        <p:txBody>
          <a:bodyPr wrap="square" rtlCol="0">
            <a:spAutoFit/>
          </a:bodyPr>
          <a:lstStyle/>
          <a:p>
            <a:r>
              <a:rPr lang="en-GB" dirty="0">
                <a:solidFill>
                  <a:prstClr val="white"/>
                </a:solidFill>
              </a:rPr>
              <a:t>11:50 </a:t>
            </a:r>
          </a:p>
        </p:txBody>
      </p:sp>
      <p:sp>
        <p:nvSpPr>
          <p:cNvPr id="15" name="TextBox 14"/>
          <p:cNvSpPr txBox="1"/>
          <p:nvPr/>
        </p:nvSpPr>
        <p:spPr>
          <a:xfrm>
            <a:off x="683568" y="5166929"/>
            <a:ext cx="7747854" cy="1477328"/>
          </a:xfrm>
          <a:prstGeom prst="rect">
            <a:avLst/>
          </a:prstGeom>
          <a:noFill/>
        </p:spPr>
        <p:txBody>
          <a:bodyPr wrap="square" rtlCol="0">
            <a:spAutoFit/>
          </a:bodyPr>
          <a:lstStyle/>
          <a:p>
            <a:r>
              <a:rPr lang="en-GB" dirty="0">
                <a:solidFill>
                  <a:prstClr val="black"/>
                </a:solidFill>
              </a:rPr>
              <a:t>Five watertight compartments begin to fill with water. Titanic was built to survive only four compartments full of water. Captain Smith, who was off duty, wakes up with the impact of the iceberg.</a:t>
            </a:r>
          </a:p>
          <a:p>
            <a:r>
              <a:rPr lang="en-GB" dirty="0">
                <a:solidFill>
                  <a:prstClr val="black"/>
                </a:solidFill>
              </a:rPr>
              <a:t>He should have ordered a full evacuation of the Titanic, but didn’t.</a:t>
            </a:r>
          </a:p>
          <a:p>
            <a:endParaRPr lang="en-GB" dirty="0">
              <a:solidFill>
                <a:prstClr val="black"/>
              </a:solidFill>
            </a:endParaRPr>
          </a:p>
        </p:txBody>
      </p:sp>
      <p:sp>
        <p:nvSpPr>
          <p:cNvPr id="18" name="TextBox 17"/>
          <p:cNvSpPr txBox="1"/>
          <p:nvPr/>
        </p:nvSpPr>
        <p:spPr>
          <a:xfrm>
            <a:off x="628334" y="1844824"/>
            <a:ext cx="7803088" cy="923330"/>
          </a:xfrm>
          <a:prstGeom prst="rect">
            <a:avLst/>
          </a:prstGeom>
          <a:noFill/>
        </p:spPr>
        <p:txBody>
          <a:bodyPr wrap="square" rtlCol="0">
            <a:spAutoFit/>
          </a:bodyPr>
          <a:lstStyle/>
          <a:p>
            <a:r>
              <a:rPr lang="en-GB" dirty="0">
                <a:solidFill>
                  <a:prstClr val="black"/>
                </a:solidFill>
              </a:rPr>
              <a:t>The warning comes too late. The iceberg was only 600 metres away, and it is too late for Titanic to turn and avoid it. She hits the iceberg. Some people feel and hear the impact.</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47435" y="2843705"/>
            <a:ext cx="3620120" cy="1801010"/>
          </a:xfrm>
          <a:prstGeom prst="rect">
            <a:avLst/>
          </a:prstGeom>
          <a:ln>
            <a:noFill/>
          </a:ln>
          <a:effectLst>
            <a:softEdge rad="112500"/>
          </a:effectLst>
        </p:spPr>
      </p:pic>
      <p:sp>
        <p:nvSpPr>
          <p:cNvPr id="12" name="TextBox 11"/>
          <p:cNvSpPr txBox="1"/>
          <p:nvPr/>
        </p:nvSpPr>
        <p:spPr>
          <a:xfrm>
            <a:off x="6367555" y="3266400"/>
            <a:ext cx="2063867" cy="738664"/>
          </a:xfrm>
          <a:prstGeom prst="rect">
            <a:avLst/>
          </a:prstGeom>
          <a:noFill/>
        </p:spPr>
        <p:txBody>
          <a:bodyPr wrap="square" rtlCol="0">
            <a:spAutoFit/>
          </a:bodyPr>
          <a:lstStyle/>
          <a:p>
            <a:pPr algn="ctr"/>
            <a:r>
              <a:rPr lang="en-GB" sz="1400" dirty="0">
                <a:solidFill>
                  <a:prstClr val="black"/>
                </a:solidFill>
              </a:rPr>
              <a:t>A photograph of the iceberg that the Titanic probably hit.</a:t>
            </a:r>
          </a:p>
        </p:txBody>
      </p:sp>
    </p:spTree>
    <p:extLst>
      <p:ext uri="{BB962C8B-B14F-4D97-AF65-F5344CB8AC3E}">
        <p14:creationId xmlns:p14="http://schemas.microsoft.com/office/powerpoint/2010/main" val="31737053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lt">
                                    <p:tmAbs val="100"/>
                                  </p:iterate>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401"/>
                            </p:stCondLst>
                            <p:childTnLst>
                              <p:par>
                                <p:cTn id="8" presetID="10" presetClass="entr" presetSubtype="0" fill="hold" grpId="0" nodeType="afterEffect">
                                  <p:stCondLst>
                                    <p:cond delay="0"/>
                                  </p:stCondLst>
                                  <p:childTnLst>
                                    <p:set>
                                      <p:cBhvr>
                                        <p:cTn id="9" dur="1" fill="hold">
                                          <p:stCondLst>
                                            <p:cond delay="0"/>
                                          </p:stCondLst>
                                        </p:cTn>
                                        <p:tgtEl>
                                          <p:spTgt spid="18"/>
                                        </p:tgtEl>
                                        <p:attrNameLst>
                                          <p:attrName>style.visibility</p:attrName>
                                        </p:attrNameLst>
                                      </p:cBhvr>
                                      <p:to>
                                        <p:strVal val="visible"/>
                                      </p:to>
                                    </p:set>
                                    <p:animEffect transition="in" filter="fade">
                                      <p:cBhvr>
                                        <p:cTn id="10" dur="250"/>
                                        <p:tgtEl>
                                          <p:spTgt spid="18"/>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iterate type="lt">
                                    <p:tmAbs val="100"/>
                                  </p:iterate>
                                  <p:childTnLst>
                                    <p:set>
                                      <p:cBhvr>
                                        <p:cTn id="14" dur="1" fill="hold">
                                          <p:stCondLst>
                                            <p:cond delay="0"/>
                                          </p:stCondLst>
                                        </p:cTn>
                                        <p:tgtEl>
                                          <p:spTgt spid="14"/>
                                        </p:tgtEl>
                                        <p:attrNameLst>
                                          <p:attrName>style.visibility</p:attrName>
                                        </p:attrNameLst>
                                      </p:cBhvr>
                                      <p:to>
                                        <p:strVal val="visible"/>
                                      </p:to>
                                    </p:set>
                                  </p:childTnLst>
                                </p:cTn>
                              </p:par>
                            </p:childTnLst>
                          </p:cTn>
                        </p:par>
                        <p:par>
                          <p:cTn id="15" fill="hold">
                            <p:stCondLst>
                              <p:cond delay="401"/>
                            </p:stCondLst>
                            <p:childTnLst>
                              <p:par>
                                <p:cTn id="16" presetID="10" presetClass="entr" presetSubtype="0" fill="hold" grpId="0" nodeType="afterEffect">
                                  <p:stCondLst>
                                    <p:cond delay="0"/>
                                  </p:stCondLst>
                                  <p:childTnLst>
                                    <p:set>
                                      <p:cBhvr>
                                        <p:cTn id="17" dur="1" fill="hold">
                                          <p:stCondLst>
                                            <p:cond delay="0"/>
                                          </p:stCondLst>
                                        </p:cTn>
                                        <p:tgtEl>
                                          <p:spTgt spid="15"/>
                                        </p:tgtEl>
                                        <p:attrNameLst>
                                          <p:attrName>style.visibility</p:attrName>
                                        </p:attrNameLst>
                                      </p:cBhvr>
                                      <p:to>
                                        <p:strVal val="visible"/>
                                      </p:to>
                                    </p:set>
                                    <p:animEffect transition="in" filter="fade">
                                      <p:cBhvr>
                                        <p:cTn id="18" dur="25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4" grpId="0"/>
      <p:bldP spid="15" grpId="0"/>
      <p:bldP spid="1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179512" y="188640"/>
            <a:ext cx="8784976" cy="6552728"/>
          </a:xfrm>
          <a:prstGeom prst="roundRect">
            <a:avLst/>
          </a:prstGeom>
          <a:solidFill>
            <a:schemeClr val="accent1">
              <a:lumMod val="20000"/>
              <a:lumOff val="80000"/>
              <a:alpha val="89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5" name="Rectangle 4"/>
          <p:cNvSpPr/>
          <p:nvPr/>
        </p:nvSpPr>
        <p:spPr>
          <a:xfrm>
            <a:off x="1490300" y="404664"/>
            <a:ext cx="5868915" cy="923330"/>
          </a:xfrm>
          <a:prstGeom prst="rect">
            <a:avLst/>
          </a:prstGeom>
          <a:noFill/>
        </p:spPr>
        <p:txBody>
          <a:bodyPr wrap="none" lIns="91440" tIns="45720" rIns="91440" bIns="45720">
            <a:spAutoFit/>
          </a:bodyPr>
          <a:lstStyle/>
          <a:p>
            <a:pPr algn="ctr"/>
            <a:r>
              <a:rPr lang="en-US" sz="5400" dirty="0">
                <a:ln w="18415" cmpd="sng">
                  <a:solidFill>
                    <a:prstClr val="black"/>
                  </a:solidFill>
                  <a:prstDash val="solid"/>
                </a:ln>
                <a:solidFill>
                  <a:srgbClr val="FFFFFF"/>
                </a:solidFill>
                <a:effectLst>
                  <a:outerShdw blurRad="63500" dir="3600000" algn="tl" rotWithShape="0">
                    <a:srgbClr val="000000">
                      <a:alpha val="70000"/>
                    </a:srgbClr>
                  </a:outerShdw>
                </a:effectLst>
              </a:rPr>
              <a:t>Monday 15</a:t>
            </a:r>
            <a:r>
              <a:rPr lang="en-US" sz="5400" baseline="30000" dirty="0">
                <a:ln w="18415" cmpd="sng">
                  <a:solidFill>
                    <a:prstClr val="black"/>
                  </a:solidFill>
                  <a:prstDash val="solid"/>
                </a:ln>
                <a:solidFill>
                  <a:srgbClr val="FFFFFF"/>
                </a:solidFill>
                <a:effectLst>
                  <a:outerShdw blurRad="63500" dir="3600000" algn="tl" rotWithShape="0">
                    <a:srgbClr val="000000">
                      <a:alpha val="70000"/>
                    </a:srgbClr>
                  </a:outerShdw>
                </a:effectLst>
              </a:rPr>
              <a:t>th</a:t>
            </a:r>
            <a:r>
              <a:rPr lang="en-US" sz="5400" dirty="0">
                <a:ln w="18415" cmpd="sng">
                  <a:solidFill>
                    <a:prstClr val="black"/>
                  </a:solidFill>
                  <a:prstDash val="solid"/>
                </a:ln>
                <a:solidFill>
                  <a:srgbClr val="FFFFFF"/>
                </a:solidFill>
                <a:effectLst>
                  <a:outerShdw blurRad="63500" dir="3600000" algn="tl" rotWithShape="0">
                    <a:srgbClr val="000000">
                      <a:alpha val="70000"/>
                    </a:srgbClr>
                  </a:outerShdw>
                </a:effectLst>
              </a:rPr>
              <a:t> April</a:t>
            </a:r>
          </a:p>
        </p:txBody>
      </p:sp>
      <p:sp>
        <p:nvSpPr>
          <p:cNvPr id="2" name="TextBox 1"/>
          <p:cNvSpPr txBox="1"/>
          <p:nvPr/>
        </p:nvSpPr>
        <p:spPr>
          <a:xfrm>
            <a:off x="683568" y="1484784"/>
            <a:ext cx="5472608" cy="369332"/>
          </a:xfrm>
          <a:prstGeom prst="rect">
            <a:avLst/>
          </a:prstGeom>
          <a:noFill/>
        </p:spPr>
        <p:txBody>
          <a:bodyPr wrap="square" rtlCol="0">
            <a:spAutoFit/>
          </a:bodyPr>
          <a:lstStyle/>
          <a:p>
            <a:r>
              <a:rPr lang="en-GB" dirty="0">
                <a:solidFill>
                  <a:prstClr val="white"/>
                </a:solidFill>
              </a:rPr>
              <a:t>12:00 </a:t>
            </a:r>
          </a:p>
        </p:txBody>
      </p:sp>
      <p:sp>
        <p:nvSpPr>
          <p:cNvPr id="10" name="TextBox 9"/>
          <p:cNvSpPr txBox="1"/>
          <p:nvPr/>
        </p:nvSpPr>
        <p:spPr>
          <a:xfrm>
            <a:off x="683567" y="1854561"/>
            <a:ext cx="2729723" cy="923330"/>
          </a:xfrm>
          <a:prstGeom prst="rect">
            <a:avLst/>
          </a:prstGeom>
          <a:noFill/>
        </p:spPr>
        <p:txBody>
          <a:bodyPr wrap="square" rtlCol="0">
            <a:spAutoFit/>
          </a:bodyPr>
          <a:lstStyle/>
          <a:p>
            <a:r>
              <a:rPr lang="en-GB" dirty="0">
                <a:solidFill>
                  <a:prstClr val="black"/>
                </a:solidFill>
              </a:rPr>
              <a:t>Titanic sends out distress calls to other ships in the area.</a:t>
            </a:r>
          </a:p>
        </p:txBody>
      </p:sp>
      <p:sp>
        <p:nvSpPr>
          <p:cNvPr id="14" name="TextBox 13"/>
          <p:cNvSpPr txBox="1"/>
          <p:nvPr/>
        </p:nvSpPr>
        <p:spPr>
          <a:xfrm>
            <a:off x="683568" y="3645024"/>
            <a:ext cx="5472608" cy="369332"/>
          </a:xfrm>
          <a:prstGeom prst="rect">
            <a:avLst/>
          </a:prstGeom>
          <a:noFill/>
        </p:spPr>
        <p:txBody>
          <a:bodyPr wrap="square" rtlCol="0">
            <a:spAutoFit/>
          </a:bodyPr>
          <a:lstStyle/>
          <a:p>
            <a:r>
              <a:rPr lang="en-GB" dirty="0">
                <a:solidFill>
                  <a:prstClr val="white"/>
                </a:solidFill>
              </a:rPr>
              <a:t>12:05  </a:t>
            </a:r>
          </a:p>
        </p:txBody>
      </p:sp>
      <p:sp>
        <p:nvSpPr>
          <p:cNvPr id="9" name="TextBox 8"/>
          <p:cNvSpPr txBox="1"/>
          <p:nvPr/>
        </p:nvSpPr>
        <p:spPr>
          <a:xfrm>
            <a:off x="683567" y="4006805"/>
            <a:ext cx="6052649" cy="1200329"/>
          </a:xfrm>
          <a:prstGeom prst="rect">
            <a:avLst/>
          </a:prstGeom>
          <a:noFill/>
        </p:spPr>
        <p:txBody>
          <a:bodyPr wrap="square" rtlCol="0">
            <a:spAutoFit/>
          </a:bodyPr>
          <a:lstStyle/>
          <a:p>
            <a:r>
              <a:rPr lang="en-GB" dirty="0">
                <a:solidFill>
                  <a:prstClr val="black"/>
                </a:solidFill>
              </a:rPr>
              <a:t>Thomas Andrews, the ship’s designer advises Captain Smith that the ship can only stay afloat for two hours. </a:t>
            </a:r>
          </a:p>
          <a:p>
            <a:r>
              <a:rPr lang="en-GB" dirty="0">
                <a:solidFill>
                  <a:prstClr val="black"/>
                </a:solidFill>
              </a:rPr>
              <a:t>Orders are given to uncover the lifeboats and get the passengers and crew ready on deck.</a:t>
            </a:r>
          </a:p>
        </p:txBody>
      </p:sp>
      <p:sp>
        <p:nvSpPr>
          <p:cNvPr id="11" name="TextBox 10"/>
          <p:cNvSpPr txBox="1"/>
          <p:nvPr/>
        </p:nvSpPr>
        <p:spPr>
          <a:xfrm>
            <a:off x="676986" y="5457998"/>
            <a:ext cx="5472608" cy="369332"/>
          </a:xfrm>
          <a:prstGeom prst="rect">
            <a:avLst/>
          </a:prstGeom>
          <a:noFill/>
        </p:spPr>
        <p:txBody>
          <a:bodyPr wrap="square" rtlCol="0">
            <a:spAutoFit/>
          </a:bodyPr>
          <a:lstStyle/>
          <a:p>
            <a:r>
              <a:rPr lang="en-GB" dirty="0">
                <a:solidFill>
                  <a:prstClr val="white"/>
                </a:solidFill>
              </a:rPr>
              <a:t>12:15 </a:t>
            </a:r>
          </a:p>
        </p:txBody>
      </p:sp>
      <p:sp>
        <p:nvSpPr>
          <p:cNvPr id="12" name="TextBox 11"/>
          <p:cNvSpPr txBox="1"/>
          <p:nvPr/>
        </p:nvSpPr>
        <p:spPr>
          <a:xfrm>
            <a:off x="676986" y="5746030"/>
            <a:ext cx="6127262" cy="923330"/>
          </a:xfrm>
          <a:prstGeom prst="rect">
            <a:avLst/>
          </a:prstGeom>
          <a:noFill/>
        </p:spPr>
        <p:txBody>
          <a:bodyPr wrap="square" rtlCol="0">
            <a:spAutoFit/>
          </a:bodyPr>
          <a:lstStyle/>
          <a:p>
            <a:r>
              <a:rPr lang="en-GB" dirty="0">
                <a:solidFill>
                  <a:prstClr val="black"/>
                </a:solidFill>
              </a:rPr>
              <a:t>Many ships receive the Titanic’s distress signals  and prepare to come to help her.</a:t>
            </a:r>
          </a:p>
          <a:p>
            <a:r>
              <a:rPr lang="en-GB" dirty="0">
                <a:solidFill>
                  <a:prstClr val="black"/>
                </a:solidFill>
              </a:rPr>
              <a:t>	</a:t>
            </a:r>
          </a:p>
        </p:txBody>
      </p:sp>
      <p:pic>
        <p:nvPicPr>
          <p:cNvPr id="4" name="Picture 3"/>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6877328" y="3899874"/>
            <a:ext cx="1438015" cy="1795554"/>
          </a:xfrm>
          <a:prstGeom prst="ellipse">
            <a:avLst/>
          </a:prstGeom>
          <a:ln>
            <a:noFill/>
          </a:ln>
          <a:effectLst>
            <a:softEdge rad="112500"/>
          </a:effectLst>
        </p:spPr>
      </p:pic>
      <p:sp>
        <p:nvSpPr>
          <p:cNvPr id="13" name="TextBox 12"/>
          <p:cNvSpPr txBox="1"/>
          <p:nvPr/>
        </p:nvSpPr>
        <p:spPr>
          <a:xfrm>
            <a:off x="6736217" y="5695428"/>
            <a:ext cx="1872208" cy="307777"/>
          </a:xfrm>
          <a:prstGeom prst="rect">
            <a:avLst/>
          </a:prstGeom>
          <a:noFill/>
        </p:spPr>
        <p:txBody>
          <a:bodyPr wrap="square" rtlCol="0">
            <a:spAutoFit/>
          </a:bodyPr>
          <a:lstStyle/>
          <a:p>
            <a:r>
              <a:rPr lang="en-GB" sz="1400" dirty="0">
                <a:solidFill>
                  <a:prstClr val="black"/>
                </a:solidFill>
              </a:rPr>
              <a:t>Thomas Andrews</a:t>
            </a: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19872" y="1572013"/>
            <a:ext cx="3059811" cy="2042424"/>
          </a:xfrm>
          <a:prstGeom prst="rect">
            <a:avLst/>
          </a:prstGeom>
        </p:spPr>
      </p:pic>
      <p:sp>
        <p:nvSpPr>
          <p:cNvPr id="16" name="TextBox 15"/>
          <p:cNvSpPr txBox="1"/>
          <p:nvPr/>
        </p:nvSpPr>
        <p:spPr>
          <a:xfrm>
            <a:off x="6810830" y="1579627"/>
            <a:ext cx="1872208" cy="1384995"/>
          </a:xfrm>
          <a:prstGeom prst="rect">
            <a:avLst/>
          </a:prstGeom>
          <a:noFill/>
        </p:spPr>
        <p:txBody>
          <a:bodyPr wrap="square" rtlCol="0">
            <a:spAutoFit/>
          </a:bodyPr>
          <a:lstStyle/>
          <a:p>
            <a:pPr algn="ctr"/>
            <a:r>
              <a:rPr lang="en-GB" sz="1200" dirty="0">
                <a:solidFill>
                  <a:prstClr val="black">
                    <a:lumMod val="65000"/>
                    <a:lumOff val="35000"/>
                  </a:prstClr>
                </a:solidFill>
              </a:rPr>
              <a:t>Harold Bride and Jack Phillips worked in a room like this on the Titanic. Their job was to send and receive messages by Morse code.</a:t>
            </a:r>
          </a:p>
        </p:txBody>
      </p:sp>
      <p:sp>
        <p:nvSpPr>
          <p:cNvPr id="17" name="TextBox 16"/>
          <p:cNvSpPr txBox="1"/>
          <p:nvPr/>
        </p:nvSpPr>
        <p:spPr>
          <a:xfrm>
            <a:off x="6649412" y="3320503"/>
            <a:ext cx="2296304" cy="430887"/>
          </a:xfrm>
          <a:prstGeom prst="rect">
            <a:avLst/>
          </a:prstGeom>
          <a:noFill/>
        </p:spPr>
        <p:txBody>
          <a:bodyPr wrap="square" rtlCol="0">
            <a:spAutoFit/>
          </a:bodyPr>
          <a:lstStyle/>
          <a:p>
            <a:r>
              <a:rPr lang="en-GB" sz="1100" dirty="0">
                <a:solidFill>
                  <a:prstClr val="white"/>
                </a:solidFill>
              </a:rPr>
              <a:t>Picture by Cliff1066, flickr, Creative Commons licence</a:t>
            </a:r>
          </a:p>
        </p:txBody>
      </p:sp>
    </p:spTree>
    <p:extLst>
      <p:ext uri="{BB962C8B-B14F-4D97-AF65-F5344CB8AC3E}">
        <p14:creationId xmlns:p14="http://schemas.microsoft.com/office/powerpoint/2010/main" val="1499765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lt">
                                    <p:tmAbs val="100"/>
                                  </p:iterate>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401"/>
                            </p:stCondLst>
                            <p:childTnLst>
                              <p:par>
                                <p:cTn id="8" presetID="10" presetClass="entr" presetSubtype="0" fill="hold" grpId="0" nodeType="after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250"/>
                                        <p:tgtEl>
                                          <p:spTgt spid="10"/>
                                        </p:tgtEl>
                                      </p:cBhvr>
                                    </p:animEffect>
                                  </p:childTnLst>
                                </p:cTn>
                              </p:par>
                              <p:par>
                                <p:cTn id="11" presetID="1" presetClass="entr" presetSubtype="0" fill="hold"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iterate type="lt">
                                    <p:tmAbs val="100"/>
                                  </p:iterate>
                                  <p:childTnLst>
                                    <p:set>
                                      <p:cBhvr>
                                        <p:cTn id="20" dur="1" fill="hold">
                                          <p:stCondLst>
                                            <p:cond delay="0"/>
                                          </p:stCondLst>
                                        </p:cTn>
                                        <p:tgtEl>
                                          <p:spTgt spid="14"/>
                                        </p:tgtEl>
                                        <p:attrNameLst>
                                          <p:attrName>style.visibility</p:attrName>
                                        </p:attrNameLst>
                                      </p:cBhvr>
                                      <p:to>
                                        <p:strVal val="visible"/>
                                      </p:to>
                                    </p:set>
                                  </p:childTnLst>
                                </p:cTn>
                              </p:par>
                            </p:childTnLst>
                          </p:cTn>
                        </p:par>
                        <p:par>
                          <p:cTn id="21" fill="hold">
                            <p:stCondLst>
                              <p:cond delay="401"/>
                            </p:stCondLst>
                            <p:childTnLst>
                              <p:par>
                                <p:cTn id="22" presetID="10" presetClass="entr" presetSubtype="0" fill="hold" grpId="0" nodeType="after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fade">
                                      <p:cBhvr>
                                        <p:cTn id="24" dur="250"/>
                                        <p:tgtEl>
                                          <p:spTgt spid="9"/>
                                        </p:tgtEl>
                                      </p:cBhvr>
                                    </p:animEffect>
                                  </p:childTnLst>
                                </p:cTn>
                              </p:par>
                              <p:par>
                                <p:cTn id="25" presetID="1" presetClass="entr" presetSubtype="0" fill="hold" nodeType="withEffect">
                                  <p:stCondLst>
                                    <p:cond delay="0"/>
                                  </p:stCondLst>
                                  <p:childTnLst>
                                    <p:set>
                                      <p:cBhvr>
                                        <p:cTn id="26" dur="1" fill="hold">
                                          <p:stCondLst>
                                            <p:cond delay="0"/>
                                          </p:stCondLst>
                                        </p:cTn>
                                        <p:tgtEl>
                                          <p:spTgt spid="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3"/>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iterate type="lt">
                                    <p:tmAbs val="100"/>
                                  </p:iterate>
                                  <p:childTnLst>
                                    <p:set>
                                      <p:cBhvr>
                                        <p:cTn id="32" dur="1" fill="hold">
                                          <p:stCondLst>
                                            <p:cond delay="0"/>
                                          </p:stCondLst>
                                        </p:cTn>
                                        <p:tgtEl>
                                          <p:spTgt spid="11"/>
                                        </p:tgtEl>
                                        <p:attrNameLst>
                                          <p:attrName>style.visibility</p:attrName>
                                        </p:attrNameLst>
                                      </p:cBhvr>
                                      <p:to>
                                        <p:strVal val="visible"/>
                                      </p:to>
                                    </p:set>
                                  </p:childTnLst>
                                </p:cTn>
                              </p:par>
                            </p:childTnLst>
                          </p:cTn>
                        </p:par>
                        <p:par>
                          <p:cTn id="33" fill="hold">
                            <p:stCondLst>
                              <p:cond delay="401"/>
                            </p:stCondLst>
                            <p:childTnLst>
                              <p:par>
                                <p:cTn id="34" presetID="10" presetClass="entr" presetSubtype="0" fill="hold" grpId="0" nodeType="afterEffect">
                                  <p:stCondLst>
                                    <p:cond delay="0"/>
                                  </p:stCondLst>
                                  <p:childTnLst>
                                    <p:set>
                                      <p:cBhvr>
                                        <p:cTn id="35" dur="1" fill="hold">
                                          <p:stCondLst>
                                            <p:cond delay="0"/>
                                          </p:stCondLst>
                                        </p:cTn>
                                        <p:tgtEl>
                                          <p:spTgt spid="12"/>
                                        </p:tgtEl>
                                        <p:attrNameLst>
                                          <p:attrName>style.visibility</p:attrName>
                                        </p:attrNameLst>
                                      </p:cBhvr>
                                      <p:to>
                                        <p:strVal val="visible"/>
                                      </p:to>
                                    </p:set>
                                    <p:animEffect transition="in" filter="fade">
                                      <p:cBhvr>
                                        <p:cTn id="36" dur="25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4" grpId="0"/>
      <p:bldP spid="9" grpId="0"/>
      <p:bldP spid="11" grpId="0"/>
      <p:bldP spid="12" grpId="0"/>
      <p:bldP spid="13" grpId="0"/>
      <p:bldP spid="16" grpId="0"/>
      <p:bldP spid="1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179512" y="188640"/>
            <a:ext cx="8784976" cy="6552728"/>
          </a:xfrm>
          <a:prstGeom prst="roundRect">
            <a:avLst/>
          </a:prstGeom>
          <a:solidFill>
            <a:schemeClr val="accent1">
              <a:lumMod val="20000"/>
              <a:lumOff val="80000"/>
              <a:alpha val="89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5" name="Rectangle 4"/>
          <p:cNvSpPr/>
          <p:nvPr/>
        </p:nvSpPr>
        <p:spPr>
          <a:xfrm>
            <a:off x="1490300" y="404664"/>
            <a:ext cx="5868915" cy="923330"/>
          </a:xfrm>
          <a:prstGeom prst="rect">
            <a:avLst/>
          </a:prstGeom>
          <a:noFill/>
        </p:spPr>
        <p:txBody>
          <a:bodyPr wrap="none" lIns="91440" tIns="45720" rIns="91440" bIns="45720">
            <a:spAutoFit/>
          </a:bodyPr>
          <a:lstStyle/>
          <a:p>
            <a:pPr algn="ctr"/>
            <a:r>
              <a:rPr lang="en-US" sz="5400" dirty="0">
                <a:ln w="18415" cmpd="sng">
                  <a:solidFill>
                    <a:prstClr val="black"/>
                  </a:solidFill>
                  <a:prstDash val="solid"/>
                </a:ln>
                <a:solidFill>
                  <a:srgbClr val="FFFFFF"/>
                </a:solidFill>
                <a:effectLst>
                  <a:outerShdw blurRad="63500" dir="3600000" algn="tl" rotWithShape="0">
                    <a:srgbClr val="000000">
                      <a:alpha val="70000"/>
                    </a:srgbClr>
                  </a:outerShdw>
                </a:effectLst>
              </a:rPr>
              <a:t>Monday 15</a:t>
            </a:r>
            <a:r>
              <a:rPr lang="en-US" sz="5400" baseline="30000" dirty="0">
                <a:ln w="18415" cmpd="sng">
                  <a:solidFill>
                    <a:prstClr val="black"/>
                  </a:solidFill>
                  <a:prstDash val="solid"/>
                </a:ln>
                <a:solidFill>
                  <a:srgbClr val="FFFFFF"/>
                </a:solidFill>
                <a:effectLst>
                  <a:outerShdw blurRad="63500" dir="3600000" algn="tl" rotWithShape="0">
                    <a:srgbClr val="000000">
                      <a:alpha val="70000"/>
                    </a:srgbClr>
                  </a:outerShdw>
                </a:effectLst>
              </a:rPr>
              <a:t>th</a:t>
            </a:r>
            <a:r>
              <a:rPr lang="en-US" sz="5400" dirty="0">
                <a:ln w="18415" cmpd="sng">
                  <a:solidFill>
                    <a:prstClr val="black"/>
                  </a:solidFill>
                  <a:prstDash val="solid"/>
                </a:ln>
                <a:solidFill>
                  <a:srgbClr val="FFFFFF"/>
                </a:solidFill>
                <a:effectLst>
                  <a:outerShdw blurRad="63500" dir="3600000" algn="tl" rotWithShape="0">
                    <a:srgbClr val="000000">
                      <a:alpha val="70000"/>
                    </a:srgbClr>
                  </a:outerShdw>
                </a:effectLst>
              </a:rPr>
              <a:t> April</a:t>
            </a:r>
          </a:p>
        </p:txBody>
      </p:sp>
      <p:sp>
        <p:nvSpPr>
          <p:cNvPr id="2" name="TextBox 1"/>
          <p:cNvSpPr txBox="1"/>
          <p:nvPr/>
        </p:nvSpPr>
        <p:spPr>
          <a:xfrm>
            <a:off x="683568" y="1484784"/>
            <a:ext cx="5472608" cy="369332"/>
          </a:xfrm>
          <a:prstGeom prst="rect">
            <a:avLst/>
          </a:prstGeom>
          <a:noFill/>
        </p:spPr>
        <p:txBody>
          <a:bodyPr wrap="square" rtlCol="0">
            <a:spAutoFit/>
          </a:bodyPr>
          <a:lstStyle/>
          <a:p>
            <a:r>
              <a:rPr lang="en-GB" dirty="0">
                <a:solidFill>
                  <a:prstClr val="white"/>
                </a:solidFill>
              </a:rPr>
              <a:t>12:25</a:t>
            </a:r>
          </a:p>
        </p:txBody>
      </p:sp>
      <p:sp>
        <p:nvSpPr>
          <p:cNvPr id="10" name="TextBox 9"/>
          <p:cNvSpPr txBox="1"/>
          <p:nvPr/>
        </p:nvSpPr>
        <p:spPr>
          <a:xfrm>
            <a:off x="683567" y="1854561"/>
            <a:ext cx="4320481" cy="646331"/>
          </a:xfrm>
          <a:prstGeom prst="rect">
            <a:avLst/>
          </a:prstGeom>
          <a:noFill/>
        </p:spPr>
        <p:txBody>
          <a:bodyPr wrap="square" rtlCol="0">
            <a:spAutoFit/>
          </a:bodyPr>
          <a:lstStyle/>
          <a:p>
            <a:r>
              <a:rPr lang="en-GB" dirty="0">
                <a:solidFill>
                  <a:prstClr val="black"/>
                </a:solidFill>
              </a:rPr>
              <a:t>The lifeboats start to be filled, with women and children first.</a:t>
            </a:r>
          </a:p>
        </p:txBody>
      </p:sp>
      <p:sp>
        <p:nvSpPr>
          <p:cNvPr id="14" name="TextBox 13"/>
          <p:cNvSpPr txBox="1"/>
          <p:nvPr/>
        </p:nvSpPr>
        <p:spPr>
          <a:xfrm>
            <a:off x="683568" y="2987660"/>
            <a:ext cx="5472608" cy="369332"/>
          </a:xfrm>
          <a:prstGeom prst="rect">
            <a:avLst/>
          </a:prstGeom>
          <a:noFill/>
        </p:spPr>
        <p:txBody>
          <a:bodyPr wrap="square" rtlCol="0">
            <a:spAutoFit/>
          </a:bodyPr>
          <a:lstStyle/>
          <a:p>
            <a:r>
              <a:rPr lang="en-GB" dirty="0">
                <a:solidFill>
                  <a:prstClr val="white"/>
                </a:solidFill>
              </a:rPr>
              <a:t>12:45  </a:t>
            </a:r>
          </a:p>
        </p:txBody>
      </p:sp>
      <p:sp>
        <p:nvSpPr>
          <p:cNvPr id="9" name="TextBox 8"/>
          <p:cNvSpPr txBox="1"/>
          <p:nvPr/>
        </p:nvSpPr>
        <p:spPr>
          <a:xfrm>
            <a:off x="683567" y="3280916"/>
            <a:ext cx="4104457" cy="2308324"/>
          </a:xfrm>
          <a:prstGeom prst="rect">
            <a:avLst/>
          </a:prstGeom>
          <a:noFill/>
        </p:spPr>
        <p:txBody>
          <a:bodyPr wrap="square" rtlCol="0">
            <a:spAutoFit/>
          </a:bodyPr>
          <a:lstStyle/>
          <a:p>
            <a:r>
              <a:rPr lang="en-GB" dirty="0">
                <a:solidFill>
                  <a:prstClr val="black"/>
                </a:solidFill>
              </a:rPr>
              <a:t>The first lifeboat is lowered into the sea. It leaves with only 28 people, and 37 empty seats. This may have been because the crew thought there were ships in the area coming to rescue them, so that the boats could return and pick up more passengers.</a:t>
            </a:r>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04048" y="1232347"/>
            <a:ext cx="3604377" cy="5119854"/>
          </a:xfrm>
          <a:prstGeom prst="rect">
            <a:avLst/>
          </a:prstGeom>
          <a:ln>
            <a:noFill/>
          </a:ln>
          <a:effectLst>
            <a:softEdge rad="112500"/>
          </a:effectLst>
        </p:spPr>
      </p:pic>
    </p:spTree>
    <p:extLst>
      <p:ext uri="{BB962C8B-B14F-4D97-AF65-F5344CB8AC3E}">
        <p14:creationId xmlns:p14="http://schemas.microsoft.com/office/powerpoint/2010/main" val="1398365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lt">
                                    <p:tmAbs val="100"/>
                                  </p:iterate>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401"/>
                            </p:stCondLst>
                            <p:childTnLst>
                              <p:par>
                                <p:cTn id="8" presetID="10" presetClass="entr" presetSubtype="0" fill="hold" grpId="0" nodeType="after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25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iterate type="lt">
                                    <p:tmAbs val="100"/>
                                  </p:iterate>
                                  <p:childTnLst>
                                    <p:set>
                                      <p:cBhvr>
                                        <p:cTn id="14" dur="1" fill="hold">
                                          <p:stCondLst>
                                            <p:cond delay="0"/>
                                          </p:stCondLst>
                                        </p:cTn>
                                        <p:tgtEl>
                                          <p:spTgt spid="14"/>
                                        </p:tgtEl>
                                        <p:attrNameLst>
                                          <p:attrName>style.visibility</p:attrName>
                                        </p:attrNameLst>
                                      </p:cBhvr>
                                      <p:to>
                                        <p:strVal val="visible"/>
                                      </p:to>
                                    </p:set>
                                  </p:childTnLst>
                                </p:cTn>
                              </p:par>
                            </p:childTnLst>
                          </p:cTn>
                        </p:par>
                        <p:par>
                          <p:cTn id="15" fill="hold">
                            <p:stCondLst>
                              <p:cond delay="401"/>
                            </p:stCondLst>
                            <p:childTnLst>
                              <p:par>
                                <p:cTn id="16" presetID="10" presetClass="entr" presetSubtype="0" fill="hold" grpId="0" nodeType="after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fade">
                                      <p:cBhvr>
                                        <p:cTn id="18" dur="25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4" grpId="0"/>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179512" y="188640"/>
            <a:ext cx="8784976" cy="6552728"/>
          </a:xfrm>
          <a:prstGeom prst="roundRect">
            <a:avLst/>
          </a:prstGeom>
          <a:solidFill>
            <a:schemeClr val="accent1">
              <a:lumMod val="20000"/>
              <a:lumOff val="80000"/>
              <a:alpha val="89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5" name="Rectangle 4"/>
          <p:cNvSpPr/>
          <p:nvPr/>
        </p:nvSpPr>
        <p:spPr>
          <a:xfrm>
            <a:off x="1490300" y="404664"/>
            <a:ext cx="5868915" cy="923330"/>
          </a:xfrm>
          <a:prstGeom prst="rect">
            <a:avLst/>
          </a:prstGeom>
          <a:noFill/>
        </p:spPr>
        <p:txBody>
          <a:bodyPr wrap="none" lIns="91440" tIns="45720" rIns="91440" bIns="45720">
            <a:spAutoFit/>
          </a:bodyPr>
          <a:lstStyle/>
          <a:p>
            <a:pPr algn="ctr"/>
            <a:r>
              <a:rPr lang="en-US" sz="5400" dirty="0">
                <a:ln w="18415" cmpd="sng">
                  <a:solidFill>
                    <a:prstClr val="black"/>
                  </a:solidFill>
                  <a:prstDash val="solid"/>
                </a:ln>
                <a:solidFill>
                  <a:srgbClr val="FFFFFF"/>
                </a:solidFill>
                <a:effectLst>
                  <a:outerShdw blurRad="63500" dir="3600000" algn="tl" rotWithShape="0">
                    <a:srgbClr val="000000">
                      <a:alpha val="70000"/>
                    </a:srgbClr>
                  </a:outerShdw>
                </a:effectLst>
              </a:rPr>
              <a:t>Monday 15</a:t>
            </a:r>
            <a:r>
              <a:rPr lang="en-US" sz="5400" baseline="30000" dirty="0">
                <a:ln w="18415" cmpd="sng">
                  <a:solidFill>
                    <a:prstClr val="black"/>
                  </a:solidFill>
                  <a:prstDash val="solid"/>
                </a:ln>
                <a:solidFill>
                  <a:srgbClr val="FFFFFF"/>
                </a:solidFill>
                <a:effectLst>
                  <a:outerShdw blurRad="63500" dir="3600000" algn="tl" rotWithShape="0">
                    <a:srgbClr val="000000">
                      <a:alpha val="70000"/>
                    </a:srgbClr>
                  </a:outerShdw>
                </a:effectLst>
              </a:rPr>
              <a:t>th</a:t>
            </a:r>
            <a:r>
              <a:rPr lang="en-US" sz="5400" dirty="0">
                <a:ln w="18415" cmpd="sng">
                  <a:solidFill>
                    <a:prstClr val="black"/>
                  </a:solidFill>
                  <a:prstDash val="solid"/>
                </a:ln>
                <a:solidFill>
                  <a:srgbClr val="FFFFFF"/>
                </a:solidFill>
                <a:effectLst>
                  <a:outerShdw blurRad="63500" dir="3600000" algn="tl" rotWithShape="0">
                    <a:srgbClr val="000000">
                      <a:alpha val="70000"/>
                    </a:srgbClr>
                  </a:outerShdw>
                </a:effectLst>
              </a:rPr>
              <a:t> April</a:t>
            </a:r>
          </a:p>
        </p:txBody>
      </p:sp>
      <p:sp>
        <p:nvSpPr>
          <p:cNvPr id="2" name="TextBox 1"/>
          <p:cNvSpPr txBox="1"/>
          <p:nvPr/>
        </p:nvSpPr>
        <p:spPr>
          <a:xfrm>
            <a:off x="683568" y="1484784"/>
            <a:ext cx="5472608" cy="369332"/>
          </a:xfrm>
          <a:prstGeom prst="rect">
            <a:avLst/>
          </a:prstGeom>
          <a:noFill/>
        </p:spPr>
        <p:txBody>
          <a:bodyPr wrap="square" rtlCol="0">
            <a:spAutoFit/>
          </a:bodyPr>
          <a:lstStyle/>
          <a:p>
            <a:r>
              <a:rPr lang="en-GB" dirty="0">
                <a:solidFill>
                  <a:prstClr val="white"/>
                </a:solidFill>
              </a:rPr>
              <a:t>12:00 </a:t>
            </a:r>
          </a:p>
        </p:txBody>
      </p:sp>
      <p:sp>
        <p:nvSpPr>
          <p:cNvPr id="10" name="TextBox 9"/>
          <p:cNvSpPr txBox="1"/>
          <p:nvPr/>
        </p:nvSpPr>
        <p:spPr>
          <a:xfrm>
            <a:off x="683567" y="1854561"/>
            <a:ext cx="5616625" cy="646331"/>
          </a:xfrm>
          <a:prstGeom prst="rect">
            <a:avLst/>
          </a:prstGeom>
          <a:noFill/>
        </p:spPr>
        <p:txBody>
          <a:bodyPr wrap="square" rtlCol="0">
            <a:spAutoFit/>
          </a:bodyPr>
          <a:lstStyle/>
          <a:p>
            <a:r>
              <a:rPr lang="en-GB" dirty="0">
                <a:solidFill>
                  <a:prstClr val="black"/>
                </a:solidFill>
              </a:rPr>
              <a:t>Rockets are fired to alert other ships to the danger the Titanic was in.</a:t>
            </a:r>
          </a:p>
        </p:txBody>
      </p:sp>
      <p:sp>
        <p:nvSpPr>
          <p:cNvPr id="14" name="TextBox 13"/>
          <p:cNvSpPr txBox="1"/>
          <p:nvPr/>
        </p:nvSpPr>
        <p:spPr>
          <a:xfrm>
            <a:off x="683568" y="2627620"/>
            <a:ext cx="5472608" cy="369332"/>
          </a:xfrm>
          <a:prstGeom prst="rect">
            <a:avLst/>
          </a:prstGeom>
          <a:noFill/>
        </p:spPr>
        <p:txBody>
          <a:bodyPr wrap="square" rtlCol="0">
            <a:spAutoFit/>
          </a:bodyPr>
          <a:lstStyle/>
          <a:p>
            <a:r>
              <a:rPr lang="en-GB" dirty="0">
                <a:solidFill>
                  <a:prstClr val="white"/>
                </a:solidFill>
              </a:rPr>
              <a:t>1:15  </a:t>
            </a:r>
          </a:p>
        </p:txBody>
      </p:sp>
      <p:sp>
        <p:nvSpPr>
          <p:cNvPr id="9" name="TextBox 8"/>
          <p:cNvSpPr txBox="1"/>
          <p:nvPr/>
        </p:nvSpPr>
        <p:spPr>
          <a:xfrm>
            <a:off x="683567" y="2948751"/>
            <a:ext cx="5256585" cy="1200329"/>
          </a:xfrm>
          <a:prstGeom prst="rect">
            <a:avLst/>
          </a:prstGeom>
          <a:noFill/>
        </p:spPr>
        <p:txBody>
          <a:bodyPr wrap="square" rtlCol="0">
            <a:spAutoFit/>
          </a:bodyPr>
          <a:lstStyle/>
          <a:p>
            <a:r>
              <a:rPr lang="en-GB" dirty="0">
                <a:solidFill>
                  <a:prstClr val="black"/>
                </a:solidFill>
              </a:rPr>
              <a:t>Water reaches the Titanic’s name on the bow. The ship is starting to sink.  The passengers, who had earlier been calm, are starting to panic. No rescue ship has yet appeared.</a:t>
            </a:r>
          </a:p>
        </p:txBody>
      </p:sp>
      <p:sp>
        <p:nvSpPr>
          <p:cNvPr id="11" name="TextBox 10"/>
          <p:cNvSpPr txBox="1"/>
          <p:nvPr/>
        </p:nvSpPr>
        <p:spPr>
          <a:xfrm>
            <a:off x="676986" y="4344779"/>
            <a:ext cx="5472608" cy="369332"/>
          </a:xfrm>
          <a:prstGeom prst="rect">
            <a:avLst/>
          </a:prstGeom>
          <a:noFill/>
        </p:spPr>
        <p:txBody>
          <a:bodyPr wrap="square" rtlCol="0">
            <a:spAutoFit/>
          </a:bodyPr>
          <a:lstStyle/>
          <a:p>
            <a:r>
              <a:rPr lang="en-GB" dirty="0">
                <a:solidFill>
                  <a:prstClr val="white"/>
                </a:solidFill>
              </a:rPr>
              <a:t>2:05</a:t>
            </a:r>
          </a:p>
        </p:txBody>
      </p:sp>
      <p:sp>
        <p:nvSpPr>
          <p:cNvPr id="12" name="TextBox 11"/>
          <p:cNvSpPr txBox="1"/>
          <p:nvPr/>
        </p:nvSpPr>
        <p:spPr>
          <a:xfrm>
            <a:off x="676986" y="4638035"/>
            <a:ext cx="5119150" cy="2031325"/>
          </a:xfrm>
          <a:prstGeom prst="rect">
            <a:avLst/>
          </a:prstGeom>
          <a:noFill/>
        </p:spPr>
        <p:txBody>
          <a:bodyPr wrap="square" rtlCol="0">
            <a:spAutoFit/>
          </a:bodyPr>
          <a:lstStyle/>
          <a:p>
            <a:r>
              <a:rPr lang="en-GB" dirty="0">
                <a:solidFill>
                  <a:prstClr val="black"/>
                </a:solidFill>
              </a:rPr>
              <a:t>The last of the lifeboats is lowered into the sea.  There are 1,500 people left on board the sinking ship.  The Titanic’s decks are tilting. The lifeboats frantically row away from the Titanic, thinking that she might take them down with her.</a:t>
            </a:r>
          </a:p>
          <a:p>
            <a:r>
              <a:rPr lang="en-GB" dirty="0">
                <a:solidFill>
                  <a:prstClr val="black"/>
                </a:solidFill>
              </a:rPr>
              <a:t>	</a:t>
            </a: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398981" y="1327994"/>
            <a:ext cx="1197353" cy="2006737"/>
          </a:xfrm>
          <a:prstGeom prst="rect">
            <a:avLst/>
          </a:prstGeom>
          <a:ln>
            <a:noFill/>
          </a:ln>
          <a:effectLst>
            <a:softEdge rad="112500"/>
          </a:effectLst>
        </p:spPr>
      </p:pic>
      <p:pic>
        <p:nvPicPr>
          <p:cNvPr id="15" name="Picture 1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58023" y="3683656"/>
            <a:ext cx="2279270" cy="2813914"/>
          </a:xfrm>
          <a:prstGeom prst="rect">
            <a:avLst/>
          </a:prstGeom>
          <a:ln>
            <a:noFill/>
          </a:ln>
          <a:effectLst>
            <a:softEdge rad="112500"/>
          </a:effectLst>
        </p:spPr>
      </p:pic>
    </p:spTree>
    <p:extLst>
      <p:ext uri="{BB962C8B-B14F-4D97-AF65-F5344CB8AC3E}">
        <p14:creationId xmlns:p14="http://schemas.microsoft.com/office/powerpoint/2010/main" val="2686130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lt">
                                    <p:tmAbs val="100"/>
                                  </p:iterate>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401"/>
                            </p:stCondLst>
                            <p:childTnLst>
                              <p:par>
                                <p:cTn id="8" presetID="10" presetClass="entr" presetSubtype="0" fill="hold" grpId="0" nodeType="after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250"/>
                                        <p:tgtEl>
                                          <p:spTgt spid="10"/>
                                        </p:tgtEl>
                                      </p:cBhvr>
                                    </p:animEffect>
                                  </p:childTnLst>
                                </p:cTn>
                              </p:par>
                              <p:par>
                                <p:cTn id="11" presetID="1" presetClass="entr" presetSubtype="0" fill="hold"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iterate type="lt">
                                    <p:tmAbs val="100"/>
                                  </p:iterate>
                                  <p:childTnLst>
                                    <p:set>
                                      <p:cBhvr>
                                        <p:cTn id="16" dur="1" fill="hold">
                                          <p:stCondLst>
                                            <p:cond delay="0"/>
                                          </p:stCondLst>
                                        </p:cTn>
                                        <p:tgtEl>
                                          <p:spTgt spid="14"/>
                                        </p:tgtEl>
                                        <p:attrNameLst>
                                          <p:attrName>style.visibility</p:attrName>
                                        </p:attrNameLst>
                                      </p:cBhvr>
                                      <p:to>
                                        <p:strVal val="visible"/>
                                      </p:to>
                                    </p:set>
                                  </p:childTnLst>
                                </p:cTn>
                              </p:par>
                            </p:childTnLst>
                          </p:cTn>
                        </p:par>
                        <p:par>
                          <p:cTn id="17" fill="hold">
                            <p:stCondLst>
                              <p:cond delay="301"/>
                            </p:stCondLst>
                            <p:childTnLst>
                              <p:par>
                                <p:cTn id="18" presetID="10" presetClass="entr" presetSubtype="0" fill="hold" grpId="0" nodeType="after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fade">
                                      <p:cBhvr>
                                        <p:cTn id="20" dur="250"/>
                                        <p:tgtEl>
                                          <p:spTgt spid="9"/>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iterate type="lt">
                                    <p:tmAbs val="100"/>
                                  </p:iterate>
                                  <p:childTnLst>
                                    <p:set>
                                      <p:cBhvr>
                                        <p:cTn id="24" dur="1" fill="hold">
                                          <p:stCondLst>
                                            <p:cond delay="0"/>
                                          </p:stCondLst>
                                        </p:cTn>
                                        <p:tgtEl>
                                          <p:spTgt spid="11"/>
                                        </p:tgtEl>
                                        <p:attrNameLst>
                                          <p:attrName>style.visibility</p:attrName>
                                        </p:attrNameLst>
                                      </p:cBhvr>
                                      <p:to>
                                        <p:strVal val="visible"/>
                                      </p:to>
                                    </p:set>
                                  </p:childTnLst>
                                </p:cTn>
                              </p:par>
                            </p:childTnLst>
                          </p:cTn>
                        </p:par>
                        <p:par>
                          <p:cTn id="25" fill="hold">
                            <p:stCondLst>
                              <p:cond delay="301"/>
                            </p:stCondLst>
                            <p:childTnLst>
                              <p:par>
                                <p:cTn id="26" presetID="10" presetClass="entr" presetSubtype="0" fill="hold" grpId="0" nodeType="after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fade">
                                      <p:cBhvr>
                                        <p:cTn id="28" dur="250"/>
                                        <p:tgtEl>
                                          <p:spTgt spid="12"/>
                                        </p:tgtEl>
                                      </p:cBhvr>
                                    </p:animEffect>
                                  </p:childTnLst>
                                </p:cTn>
                              </p:par>
                              <p:par>
                                <p:cTn id="29" presetID="1" presetClass="entr" presetSubtype="0" fill="hold" nodeType="with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4" grpId="0"/>
      <p:bldP spid="9" grpId="0"/>
      <p:bldP spid="11" grpId="0"/>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179512" y="188640"/>
            <a:ext cx="8784976" cy="6552728"/>
          </a:xfrm>
          <a:prstGeom prst="roundRect">
            <a:avLst/>
          </a:prstGeom>
          <a:solidFill>
            <a:schemeClr val="accent1">
              <a:lumMod val="20000"/>
              <a:lumOff val="80000"/>
              <a:alpha val="89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5" name="Rectangle 4"/>
          <p:cNvSpPr/>
          <p:nvPr/>
        </p:nvSpPr>
        <p:spPr>
          <a:xfrm>
            <a:off x="1490300" y="404664"/>
            <a:ext cx="5868915" cy="923330"/>
          </a:xfrm>
          <a:prstGeom prst="rect">
            <a:avLst/>
          </a:prstGeom>
          <a:noFill/>
        </p:spPr>
        <p:txBody>
          <a:bodyPr wrap="none" lIns="91440" tIns="45720" rIns="91440" bIns="45720">
            <a:spAutoFit/>
          </a:bodyPr>
          <a:lstStyle/>
          <a:p>
            <a:pPr algn="ctr"/>
            <a:r>
              <a:rPr lang="en-US" sz="5400" dirty="0">
                <a:ln w="18415" cmpd="sng">
                  <a:solidFill>
                    <a:prstClr val="black"/>
                  </a:solidFill>
                  <a:prstDash val="solid"/>
                </a:ln>
                <a:solidFill>
                  <a:srgbClr val="FFFFFF"/>
                </a:solidFill>
                <a:effectLst>
                  <a:outerShdw blurRad="63500" dir="3600000" algn="tl" rotWithShape="0">
                    <a:srgbClr val="000000">
                      <a:alpha val="70000"/>
                    </a:srgbClr>
                  </a:outerShdw>
                </a:effectLst>
              </a:rPr>
              <a:t>Monday 15</a:t>
            </a:r>
            <a:r>
              <a:rPr lang="en-US" sz="5400" baseline="30000" dirty="0">
                <a:ln w="18415" cmpd="sng">
                  <a:solidFill>
                    <a:prstClr val="black"/>
                  </a:solidFill>
                  <a:prstDash val="solid"/>
                </a:ln>
                <a:solidFill>
                  <a:srgbClr val="FFFFFF"/>
                </a:solidFill>
                <a:effectLst>
                  <a:outerShdw blurRad="63500" dir="3600000" algn="tl" rotWithShape="0">
                    <a:srgbClr val="000000">
                      <a:alpha val="70000"/>
                    </a:srgbClr>
                  </a:outerShdw>
                </a:effectLst>
              </a:rPr>
              <a:t>th</a:t>
            </a:r>
            <a:r>
              <a:rPr lang="en-US" sz="5400" dirty="0">
                <a:ln w="18415" cmpd="sng">
                  <a:solidFill>
                    <a:prstClr val="black"/>
                  </a:solidFill>
                  <a:prstDash val="solid"/>
                </a:ln>
                <a:solidFill>
                  <a:srgbClr val="FFFFFF"/>
                </a:solidFill>
                <a:effectLst>
                  <a:outerShdw blurRad="63500" dir="3600000" algn="tl" rotWithShape="0">
                    <a:srgbClr val="000000">
                      <a:alpha val="70000"/>
                    </a:srgbClr>
                  </a:outerShdw>
                </a:effectLst>
              </a:rPr>
              <a:t> April</a:t>
            </a:r>
          </a:p>
        </p:txBody>
      </p:sp>
      <p:sp>
        <p:nvSpPr>
          <p:cNvPr id="2" name="TextBox 1"/>
          <p:cNvSpPr txBox="1"/>
          <p:nvPr/>
        </p:nvSpPr>
        <p:spPr>
          <a:xfrm>
            <a:off x="683568" y="1484784"/>
            <a:ext cx="5472608" cy="369332"/>
          </a:xfrm>
          <a:prstGeom prst="rect">
            <a:avLst/>
          </a:prstGeom>
          <a:noFill/>
        </p:spPr>
        <p:txBody>
          <a:bodyPr wrap="square" rtlCol="0">
            <a:spAutoFit/>
          </a:bodyPr>
          <a:lstStyle/>
          <a:p>
            <a:r>
              <a:rPr lang="en-GB" dirty="0">
                <a:solidFill>
                  <a:prstClr val="white"/>
                </a:solidFill>
              </a:rPr>
              <a:t>2:18 </a:t>
            </a:r>
          </a:p>
        </p:txBody>
      </p:sp>
      <p:sp>
        <p:nvSpPr>
          <p:cNvPr id="10" name="TextBox 9"/>
          <p:cNvSpPr txBox="1"/>
          <p:nvPr/>
        </p:nvSpPr>
        <p:spPr>
          <a:xfrm>
            <a:off x="683567" y="1854561"/>
            <a:ext cx="3888433" cy="1754326"/>
          </a:xfrm>
          <a:prstGeom prst="rect">
            <a:avLst/>
          </a:prstGeom>
          <a:noFill/>
        </p:spPr>
        <p:txBody>
          <a:bodyPr wrap="square" rtlCol="0">
            <a:spAutoFit/>
          </a:bodyPr>
          <a:lstStyle/>
          <a:p>
            <a:r>
              <a:rPr lang="en-GB" dirty="0">
                <a:solidFill>
                  <a:prstClr val="black"/>
                </a:solidFill>
              </a:rPr>
              <a:t>Crashing noises are heard coming from the Titanic.</a:t>
            </a:r>
          </a:p>
          <a:p>
            <a:r>
              <a:rPr lang="en-GB" dirty="0">
                <a:solidFill>
                  <a:prstClr val="black"/>
                </a:solidFill>
              </a:rPr>
              <a:t>The lights on the ship blink, and then go out.</a:t>
            </a:r>
          </a:p>
          <a:p>
            <a:r>
              <a:rPr lang="en-GB" dirty="0">
                <a:solidFill>
                  <a:prstClr val="black"/>
                </a:solidFill>
              </a:rPr>
              <a:t>The ship breaks into two, and the bow sinks</a:t>
            </a:r>
          </a:p>
        </p:txBody>
      </p:sp>
      <p:sp>
        <p:nvSpPr>
          <p:cNvPr id="14" name="TextBox 13"/>
          <p:cNvSpPr txBox="1"/>
          <p:nvPr/>
        </p:nvSpPr>
        <p:spPr>
          <a:xfrm>
            <a:off x="683568" y="3573016"/>
            <a:ext cx="5472608" cy="369332"/>
          </a:xfrm>
          <a:prstGeom prst="rect">
            <a:avLst/>
          </a:prstGeom>
          <a:noFill/>
        </p:spPr>
        <p:txBody>
          <a:bodyPr wrap="square" rtlCol="0">
            <a:spAutoFit/>
          </a:bodyPr>
          <a:lstStyle/>
          <a:p>
            <a:r>
              <a:rPr lang="en-GB" dirty="0">
                <a:solidFill>
                  <a:prstClr val="white"/>
                </a:solidFill>
              </a:rPr>
              <a:t>2:20 </a:t>
            </a:r>
          </a:p>
        </p:txBody>
      </p:sp>
      <p:sp>
        <p:nvSpPr>
          <p:cNvPr id="9" name="TextBox 8"/>
          <p:cNvSpPr txBox="1"/>
          <p:nvPr/>
        </p:nvSpPr>
        <p:spPr>
          <a:xfrm>
            <a:off x="683567" y="3933056"/>
            <a:ext cx="3996445" cy="1477328"/>
          </a:xfrm>
          <a:prstGeom prst="rect">
            <a:avLst/>
          </a:prstGeom>
          <a:noFill/>
        </p:spPr>
        <p:txBody>
          <a:bodyPr wrap="square" rtlCol="0">
            <a:spAutoFit/>
          </a:bodyPr>
          <a:lstStyle/>
          <a:p>
            <a:r>
              <a:rPr lang="en-GB" dirty="0">
                <a:solidFill>
                  <a:prstClr val="black"/>
                </a:solidFill>
              </a:rPr>
              <a:t>The stern settles back in the water, and becomes level for a moment, until it fills with water and sinks. All the people on board are thrust into the icy Atlantic ocean.</a:t>
            </a:r>
          </a:p>
        </p:txBody>
      </p:sp>
      <p:pic>
        <p:nvPicPr>
          <p:cNvPr id="13" name="Picture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0" y="2204864"/>
            <a:ext cx="4230184" cy="2895032"/>
          </a:xfrm>
          <a:prstGeom prst="rect">
            <a:avLst/>
          </a:prstGeom>
          <a:ln>
            <a:noFill/>
          </a:ln>
          <a:effectLst>
            <a:softEdge rad="112500"/>
          </a:effectLst>
        </p:spPr>
      </p:pic>
      <p:sp>
        <p:nvSpPr>
          <p:cNvPr id="11" name="TextBox 10"/>
          <p:cNvSpPr txBox="1"/>
          <p:nvPr/>
        </p:nvSpPr>
        <p:spPr>
          <a:xfrm>
            <a:off x="683568" y="5301208"/>
            <a:ext cx="7992888" cy="1200329"/>
          </a:xfrm>
          <a:prstGeom prst="rect">
            <a:avLst/>
          </a:prstGeom>
          <a:noFill/>
        </p:spPr>
        <p:txBody>
          <a:bodyPr wrap="square" rtlCol="0">
            <a:spAutoFit/>
          </a:bodyPr>
          <a:lstStyle/>
          <a:p>
            <a:r>
              <a:rPr lang="en-GB" dirty="0">
                <a:solidFill>
                  <a:prstClr val="black"/>
                </a:solidFill>
              </a:rPr>
              <a:t>Screams can be heard by the people in the lifeboats. Slowly it becomes quiet, as the people in the icy water freeze to death. The lifeboats dare not row over to the people in the water in case they are swamped by the people in the sea, causing the lifeboats to sink.</a:t>
            </a:r>
          </a:p>
        </p:txBody>
      </p:sp>
    </p:spTree>
    <p:extLst>
      <p:ext uri="{BB962C8B-B14F-4D97-AF65-F5344CB8AC3E}">
        <p14:creationId xmlns:p14="http://schemas.microsoft.com/office/powerpoint/2010/main" val="1856402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lt">
                                    <p:tmAbs val="100"/>
                                  </p:iterate>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301"/>
                            </p:stCondLst>
                            <p:childTnLst>
                              <p:par>
                                <p:cTn id="8" presetID="10" presetClass="entr" presetSubtype="0" fill="hold" grpId="0" nodeType="after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25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iterate type="lt">
                                    <p:tmAbs val="100"/>
                                  </p:iterate>
                                  <p:childTnLst>
                                    <p:set>
                                      <p:cBhvr>
                                        <p:cTn id="14" dur="1" fill="hold">
                                          <p:stCondLst>
                                            <p:cond delay="0"/>
                                          </p:stCondLst>
                                        </p:cTn>
                                        <p:tgtEl>
                                          <p:spTgt spid="14"/>
                                        </p:tgtEl>
                                        <p:attrNameLst>
                                          <p:attrName>style.visibility</p:attrName>
                                        </p:attrNameLst>
                                      </p:cBhvr>
                                      <p:to>
                                        <p:strVal val="visible"/>
                                      </p:to>
                                    </p:set>
                                  </p:childTnLst>
                                </p:cTn>
                              </p:par>
                            </p:childTnLst>
                          </p:cTn>
                        </p:par>
                        <p:par>
                          <p:cTn id="15" fill="hold">
                            <p:stCondLst>
                              <p:cond delay="301"/>
                            </p:stCondLst>
                            <p:childTnLst>
                              <p:par>
                                <p:cTn id="16" presetID="10" presetClass="entr" presetSubtype="0" fill="hold" grpId="0" nodeType="after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fade">
                                      <p:cBhvr>
                                        <p:cTn id="18" dur="250"/>
                                        <p:tgtEl>
                                          <p:spTgt spid="9"/>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fade">
                                      <p:cBhvr>
                                        <p:cTn id="23" dur="25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4" grpId="0"/>
      <p:bldP spid="9" grpId="0"/>
      <p:bldP spid="11" grpId="0"/>
    </p:bld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omic">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816</Words>
  <Application>Microsoft Office PowerPoint</Application>
  <PresentationFormat>On-screen Show (4:3)</PresentationFormat>
  <Paragraphs>73</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Comic Sans MS</vt:lpstr>
      <vt:lpstr>Georgia</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Primary Teaching Tools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Jacqui Bannister</dc:creator>
  <cp:lastModifiedBy>Hopper, Lynsey</cp:lastModifiedBy>
  <cp:revision>2</cp:revision>
  <dcterms:created xsi:type="dcterms:W3CDTF">2011-01-12T14:00:26Z</dcterms:created>
  <dcterms:modified xsi:type="dcterms:W3CDTF">2020-05-19T18:15:23Z</dcterms:modified>
</cp:coreProperties>
</file>