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12/05/2020</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932649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12/05/2020</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024779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12/05/2020</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039857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12/05/2020</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55281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12/05/2020</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789738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2B4A8D4-2033-4E37-9CAF-A1285DEFEB19}" type="datetimeFigureOut">
              <a:rPr lang="en-GB" smtClean="0">
                <a:solidFill>
                  <a:prstClr val="black">
                    <a:tint val="75000"/>
                  </a:prstClr>
                </a:solidFill>
              </a:rPr>
              <a:pPr/>
              <a:t>12/05/2020</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457160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2B4A8D4-2033-4E37-9CAF-A1285DEFEB19}" type="datetimeFigureOut">
              <a:rPr lang="en-GB" smtClean="0">
                <a:solidFill>
                  <a:prstClr val="black">
                    <a:tint val="75000"/>
                  </a:prstClr>
                </a:solidFill>
              </a:rPr>
              <a:pPr/>
              <a:t>12/05/2020</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387750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2B4A8D4-2033-4E37-9CAF-A1285DEFEB19}" type="datetimeFigureOut">
              <a:rPr lang="en-GB" smtClean="0">
                <a:solidFill>
                  <a:prstClr val="black">
                    <a:tint val="75000"/>
                  </a:prstClr>
                </a:solidFill>
              </a:rPr>
              <a:pPr/>
              <a:t>12/05/2020</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929942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B4A8D4-2033-4E37-9CAF-A1285DEFEB19}" type="datetimeFigureOut">
              <a:rPr lang="en-GB" smtClean="0">
                <a:solidFill>
                  <a:prstClr val="black">
                    <a:tint val="75000"/>
                  </a:prstClr>
                </a:solidFill>
              </a:rPr>
              <a:pPr/>
              <a:t>12/05/2020</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889070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B4A8D4-2033-4E37-9CAF-A1285DEFEB19}" type="datetimeFigureOut">
              <a:rPr lang="en-GB" smtClean="0">
                <a:solidFill>
                  <a:prstClr val="black">
                    <a:tint val="75000"/>
                  </a:prstClr>
                </a:solidFill>
              </a:rPr>
              <a:pPr/>
              <a:t>12/05/2020</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526224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B4A8D4-2033-4E37-9CAF-A1285DEFEB19}" type="datetimeFigureOut">
              <a:rPr lang="en-GB" smtClean="0">
                <a:solidFill>
                  <a:prstClr val="black">
                    <a:tint val="75000"/>
                  </a:prstClr>
                </a:solidFill>
              </a:rPr>
              <a:pPr/>
              <a:t>12/05/2020</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024182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B4A8D4-2033-4E37-9CAF-A1285DEFEB19}" type="datetimeFigureOut">
              <a:rPr lang="en-GB" smtClean="0">
                <a:solidFill>
                  <a:prstClr val="black">
                    <a:tint val="75000"/>
                  </a:prstClr>
                </a:solidFill>
              </a:rPr>
              <a:pPr/>
              <a:t>12/05/2020</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9298619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33139" y="188640"/>
            <a:ext cx="9144000" cy="6463308"/>
          </a:xfrm>
          <a:prstGeom prst="rect">
            <a:avLst/>
          </a:prstGeom>
          <a:noFill/>
        </p:spPr>
        <p:txBody>
          <a:bodyPr wrap="square" lIns="91440" tIns="45720" rIns="91440" bIns="45720">
            <a:spAutoFit/>
          </a:bodyPr>
          <a:lstStyle/>
          <a:p>
            <a:pPr algn="ctr"/>
            <a:r>
              <a:rPr lang="en-US" sz="13800" b="1" dirty="0">
                <a:ln w="38100" cmpd="sng">
                  <a:solidFill>
                    <a:prstClr val="black"/>
                  </a:solidFill>
                  <a:prstDash val="solid"/>
                </a:ln>
                <a:gradFill flip="none" rotWithShape="1">
                  <a:gsLst>
                    <a:gs pos="0">
                      <a:srgbClr val="EEECE1">
                        <a:shade val="30000"/>
                        <a:satMod val="115000"/>
                      </a:srgbClr>
                    </a:gs>
                    <a:gs pos="50000">
                      <a:srgbClr val="EEECE1">
                        <a:shade val="67500"/>
                        <a:satMod val="115000"/>
                      </a:srgbClr>
                    </a:gs>
                    <a:gs pos="100000">
                      <a:srgbClr val="EEECE1">
                        <a:shade val="100000"/>
                        <a:satMod val="115000"/>
                      </a:srgbClr>
                    </a:gs>
                  </a:gsLst>
                  <a:lin ang="10800000" scaled="1"/>
                  <a:tileRect/>
                </a:gradFill>
                <a:effectLst>
                  <a:glow rad="63500">
                    <a:prstClr val="black">
                      <a:alpha val="40000"/>
                    </a:prstClr>
                  </a:glow>
                  <a:outerShdw blurRad="50800" dist="38100" algn="l" rotWithShape="0">
                    <a:prstClr val="black">
                      <a:alpha val="40000"/>
                    </a:prstClr>
                  </a:outerShdw>
                </a:effectLst>
                <a:latin typeface="Georgia" pitchFamily="18" charset="0"/>
              </a:rPr>
              <a:t>Timeline of the voyage</a:t>
            </a:r>
          </a:p>
        </p:txBody>
      </p:sp>
    </p:spTree>
    <p:extLst>
      <p:ext uri="{BB962C8B-B14F-4D97-AF65-F5344CB8AC3E}">
        <p14:creationId xmlns:p14="http://schemas.microsoft.com/office/powerpoint/2010/main" val="233151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2472939" y="404664"/>
            <a:ext cx="3903634"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Setting sail</a:t>
            </a:r>
          </a:p>
        </p:txBody>
      </p:sp>
      <p:sp>
        <p:nvSpPr>
          <p:cNvPr id="2" name="TextBox 1"/>
          <p:cNvSpPr txBox="1"/>
          <p:nvPr/>
        </p:nvSpPr>
        <p:spPr>
          <a:xfrm>
            <a:off x="683568" y="1484784"/>
            <a:ext cx="5472608" cy="369332"/>
          </a:xfrm>
          <a:prstGeom prst="rect">
            <a:avLst/>
          </a:prstGeom>
          <a:noFill/>
        </p:spPr>
        <p:txBody>
          <a:bodyPr wrap="square" rtlCol="0">
            <a:spAutoFit/>
          </a:bodyPr>
          <a:lstStyle/>
          <a:p>
            <a:r>
              <a:rPr lang="en-GB" dirty="0">
                <a:solidFill>
                  <a:prstClr val="white"/>
                </a:solidFill>
              </a:rPr>
              <a:t>10</a:t>
            </a:r>
            <a:r>
              <a:rPr lang="en-GB" baseline="30000" dirty="0">
                <a:solidFill>
                  <a:prstClr val="white"/>
                </a:solidFill>
              </a:rPr>
              <a:t>th</a:t>
            </a:r>
            <a:r>
              <a:rPr lang="en-GB" dirty="0">
                <a:solidFill>
                  <a:prstClr val="white"/>
                </a:solidFill>
              </a:rPr>
              <a:t> APRIL 1912 9:30am</a:t>
            </a:r>
          </a:p>
        </p:txBody>
      </p:sp>
      <p:sp>
        <p:nvSpPr>
          <p:cNvPr id="10" name="TextBox 9"/>
          <p:cNvSpPr txBox="1"/>
          <p:nvPr/>
        </p:nvSpPr>
        <p:spPr>
          <a:xfrm>
            <a:off x="683567" y="1854561"/>
            <a:ext cx="7701337" cy="369332"/>
          </a:xfrm>
          <a:prstGeom prst="rect">
            <a:avLst/>
          </a:prstGeom>
          <a:noFill/>
        </p:spPr>
        <p:txBody>
          <a:bodyPr wrap="square" rtlCol="0">
            <a:spAutoFit/>
          </a:bodyPr>
          <a:lstStyle/>
          <a:p>
            <a:r>
              <a:rPr lang="en-GB" dirty="0">
                <a:solidFill>
                  <a:prstClr val="black"/>
                </a:solidFill>
              </a:rPr>
              <a:t>Passengers arrive in Southampton and start boarding the Titanic.</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5201" y="2352656"/>
            <a:ext cx="3751255" cy="2508508"/>
          </a:xfrm>
          <a:prstGeom prst="rect">
            <a:avLst/>
          </a:prstGeom>
          <a:ln>
            <a:noFill/>
          </a:ln>
          <a:effectLst>
            <a:softEdge rad="112500"/>
          </a:effectLst>
        </p:spPr>
      </p:pic>
      <p:sp>
        <p:nvSpPr>
          <p:cNvPr id="12" name="TextBox 11"/>
          <p:cNvSpPr txBox="1"/>
          <p:nvPr/>
        </p:nvSpPr>
        <p:spPr>
          <a:xfrm>
            <a:off x="683568" y="2492896"/>
            <a:ext cx="5472608" cy="369332"/>
          </a:xfrm>
          <a:prstGeom prst="rect">
            <a:avLst/>
          </a:prstGeom>
          <a:ln>
            <a:noFill/>
          </a:ln>
          <a:effectLst>
            <a:softEdge rad="112500"/>
          </a:effectLst>
        </p:spPr>
        <p:txBody>
          <a:bodyPr wrap="square" rtlCol="0">
            <a:spAutoFit/>
          </a:bodyPr>
          <a:lstStyle/>
          <a:p>
            <a:r>
              <a:rPr lang="en-GB" dirty="0">
                <a:solidFill>
                  <a:prstClr val="white"/>
                </a:solidFill>
              </a:rPr>
              <a:t>10</a:t>
            </a:r>
            <a:r>
              <a:rPr lang="en-GB" baseline="30000" dirty="0">
                <a:solidFill>
                  <a:prstClr val="white"/>
                </a:solidFill>
              </a:rPr>
              <a:t>th</a:t>
            </a:r>
            <a:r>
              <a:rPr lang="en-GB" dirty="0">
                <a:solidFill>
                  <a:prstClr val="white"/>
                </a:solidFill>
              </a:rPr>
              <a:t> APRIL 1912 Noon</a:t>
            </a:r>
          </a:p>
        </p:txBody>
      </p:sp>
      <p:sp>
        <p:nvSpPr>
          <p:cNvPr id="13" name="TextBox 12"/>
          <p:cNvSpPr txBox="1"/>
          <p:nvPr/>
        </p:nvSpPr>
        <p:spPr>
          <a:xfrm>
            <a:off x="683568" y="2862673"/>
            <a:ext cx="4464496" cy="646331"/>
          </a:xfrm>
          <a:prstGeom prst="rect">
            <a:avLst/>
          </a:prstGeom>
          <a:noFill/>
        </p:spPr>
        <p:txBody>
          <a:bodyPr wrap="square" rtlCol="0">
            <a:spAutoFit/>
          </a:bodyPr>
          <a:lstStyle/>
          <a:p>
            <a:r>
              <a:rPr lang="en-GB" dirty="0">
                <a:solidFill>
                  <a:prstClr val="black"/>
                </a:solidFill>
              </a:rPr>
              <a:t>The Titanic leaves Southampton, and begins her maiden voyage.</a:t>
            </a:r>
          </a:p>
        </p:txBody>
      </p:sp>
      <p:sp>
        <p:nvSpPr>
          <p:cNvPr id="14" name="TextBox 13"/>
          <p:cNvSpPr txBox="1"/>
          <p:nvPr/>
        </p:nvSpPr>
        <p:spPr>
          <a:xfrm>
            <a:off x="683568" y="3781044"/>
            <a:ext cx="5472608" cy="369332"/>
          </a:xfrm>
          <a:prstGeom prst="rect">
            <a:avLst/>
          </a:prstGeom>
          <a:noFill/>
        </p:spPr>
        <p:txBody>
          <a:bodyPr wrap="square" rtlCol="0">
            <a:spAutoFit/>
          </a:bodyPr>
          <a:lstStyle/>
          <a:p>
            <a:r>
              <a:rPr lang="en-GB" dirty="0">
                <a:solidFill>
                  <a:prstClr val="white"/>
                </a:solidFill>
              </a:rPr>
              <a:t>10</a:t>
            </a:r>
            <a:r>
              <a:rPr lang="en-GB" baseline="30000" dirty="0">
                <a:solidFill>
                  <a:prstClr val="white"/>
                </a:solidFill>
              </a:rPr>
              <a:t>th</a:t>
            </a:r>
            <a:r>
              <a:rPr lang="en-GB" dirty="0">
                <a:solidFill>
                  <a:prstClr val="white"/>
                </a:solidFill>
              </a:rPr>
              <a:t> APRIL 1912 6:30pm</a:t>
            </a:r>
          </a:p>
        </p:txBody>
      </p:sp>
      <p:sp>
        <p:nvSpPr>
          <p:cNvPr id="15" name="TextBox 14"/>
          <p:cNvSpPr txBox="1"/>
          <p:nvPr/>
        </p:nvSpPr>
        <p:spPr>
          <a:xfrm>
            <a:off x="683568" y="4150821"/>
            <a:ext cx="4464496" cy="646331"/>
          </a:xfrm>
          <a:prstGeom prst="rect">
            <a:avLst/>
          </a:prstGeom>
          <a:noFill/>
        </p:spPr>
        <p:txBody>
          <a:bodyPr wrap="square" rtlCol="0">
            <a:spAutoFit/>
          </a:bodyPr>
          <a:lstStyle/>
          <a:p>
            <a:r>
              <a:rPr lang="en-GB" dirty="0">
                <a:solidFill>
                  <a:prstClr val="black"/>
                </a:solidFill>
              </a:rPr>
              <a:t>More passengers are picked up from Cherbourg in France</a:t>
            </a:r>
          </a:p>
        </p:txBody>
      </p:sp>
      <p:sp>
        <p:nvSpPr>
          <p:cNvPr id="16" name="TextBox 15"/>
          <p:cNvSpPr txBox="1"/>
          <p:nvPr/>
        </p:nvSpPr>
        <p:spPr>
          <a:xfrm>
            <a:off x="683568" y="4994147"/>
            <a:ext cx="5472608" cy="369332"/>
          </a:xfrm>
          <a:prstGeom prst="rect">
            <a:avLst/>
          </a:prstGeom>
          <a:noFill/>
        </p:spPr>
        <p:txBody>
          <a:bodyPr wrap="square" rtlCol="0">
            <a:spAutoFit/>
          </a:bodyPr>
          <a:lstStyle/>
          <a:p>
            <a:r>
              <a:rPr lang="en-GB" dirty="0">
                <a:solidFill>
                  <a:prstClr val="white"/>
                </a:solidFill>
              </a:rPr>
              <a:t>11</a:t>
            </a:r>
            <a:r>
              <a:rPr lang="en-GB" baseline="30000" dirty="0">
                <a:solidFill>
                  <a:prstClr val="white"/>
                </a:solidFill>
              </a:rPr>
              <a:t>th</a:t>
            </a:r>
            <a:r>
              <a:rPr lang="en-GB" dirty="0">
                <a:solidFill>
                  <a:prstClr val="white"/>
                </a:solidFill>
              </a:rPr>
              <a:t> APRIL 1912 11:30am</a:t>
            </a:r>
          </a:p>
        </p:txBody>
      </p:sp>
      <p:sp>
        <p:nvSpPr>
          <p:cNvPr id="17" name="TextBox 16"/>
          <p:cNvSpPr txBox="1"/>
          <p:nvPr/>
        </p:nvSpPr>
        <p:spPr>
          <a:xfrm>
            <a:off x="683568" y="5363924"/>
            <a:ext cx="7992888" cy="369332"/>
          </a:xfrm>
          <a:prstGeom prst="rect">
            <a:avLst/>
          </a:prstGeom>
          <a:noFill/>
        </p:spPr>
        <p:txBody>
          <a:bodyPr wrap="square" rtlCol="0">
            <a:spAutoFit/>
          </a:bodyPr>
          <a:lstStyle/>
          <a:p>
            <a:r>
              <a:rPr lang="en-GB" dirty="0">
                <a:solidFill>
                  <a:prstClr val="black"/>
                </a:solidFill>
              </a:rPr>
              <a:t>More passengers are picked up from Queenstown, Ireland</a:t>
            </a:r>
          </a:p>
        </p:txBody>
      </p:sp>
    </p:spTree>
    <p:extLst>
      <p:ext uri="{BB962C8B-B14F-4D97-AF65-F5344CB8AC3E}">
        <p14:creationId xmlns:p14="http://schemas.microsoft.com/office/powerpoint/2010/main" val="2692444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1801"/>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5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00"/>
                                  </p:iterate>
                                  <p:childTnLst>
                                    <p:set>
                                      <p:cBhvr>
                                        <p:cTn id="14" dur="1" fill="hold">
                                          <p:stCondLst>
                                            <p:cond delay="0"/>
                                          </p:stCondLst>
                                        </p:cTn>
                                        <p:tgtEl>
                                          <p:spTgt spid="12"/>
                                        </p:tgtEl>
                                        <p:attrNameLst>
                                          <p:attrName>style.visibility</p:attrName>
                                        </p:attrNameLst>
                                      </p:cBhvr>
                                      <p:to>
                                        <p:strVal val="visible"/>
                                      </p:to>
                                    </p:set>
                                  </p:childTnLst>
                                </p:cTn>
                              </p:par>
                            </p:childTnLst>
                          </p:cTn>
                        </p:par>
                        <p:par>
                          <p:cTn id="15" fill="hold">
                            <p:stCondLst>
                              <p:cond delay="1601"/>
                            </p:stCondLst>
                            <p:childTnLst>
                              <p:par>
                                <p:cTn id="16" presetID="10" presetClass="entr" presetSubtype="0"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25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lt">
                                    <p:tmAbs val="100"/>
                                  </p:iterate>
                                  <p:childTnLst>
                                    <p:set>
                                      <p:cBhvr>
                                        <p:cTn id="22" dur="1" fill="hold">
                                          <p:stCondLst>
                                            <p:cond delay="0"/>
                                          </p:stCondLst>
                                        </p:cTn>
                                        <p:tgtEl>
                                          <p:spTgt spid="14"/>
                                        </p:tgtEl>
                                        <p:attrNameLst>
                                          <p:attrName>style.visibility</p:attrName>
                                        </p:attrNameLst>
                                      </p:cBhvr>
                                      <p:to>
                                        <p:strVal val="visible"/>
                                      </p:to>
                                    </p:set>
                                  </p:childTnLst>
                                </p:cTn>
                              </p:par>
                            </p:childTnLst>
                          </p:cTn>
                        </p:par>
                        <p:par>
                          <p:cTn id="23" fill="hold">
                            <p:stCondLst>
                              <p:cond delay="1801"/>
                            </p:stCondLst>
                            <p:childTnLst>
                              <p:par>
                                <p:cTn id="24" presetID="10" presetClass="entr" presetSubtype="0" fill="hold" grpId="0"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25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iterate type="lt">
                                    <p:tmAbs val="100"/>
                                  </p:iterate>
                                  <p:childTnLst>
                                    <p:set>
                                      <p:cBhvr>
                                        <p:cTn id="30" dur="1" fill="hold">
                                          <p:stCondLst>
                                            <p:cond delay="0"/>
                                          </p:stCondLst>
                                        </p:cTn>
                                        <p:tgtEl>
                                          <p:spTgt spid="16"/>
                                        </p:tgtEl>
                                        <p:attrNameLst>
                                          <p:attrName>style.visibility</p:attrName>
                                        </p:attrNameLst>
                                      </p:cBhvr>
                                      <p:to>
                                        <p:strVal val="visible"/>
                                      </p:to>
                                    </p:set>
                                  </p:childTnLst>
                                </p:cTn>
                              </p:par>
                            </p:childTnLst>
                          </p:cTn>
                        </p:par>
                        <p:par>
                          <p:cTn id="31" fill="hold">
                            <p:stCondLst>
                              <p:cond delay="1901"/>
                            </p:stCondLst>
                            <p:childTnLst>
                              <p:par>
                                <p:cTn id="32" presetID="10" presetClass="entr" presetSubtype="0" fill="hold" grpId="0" nodeType="after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fade">
                                      <p:cBhvr>
                                        <p:cTn id="34" dur="25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13" grpId="0"/>
      <p:bldP spid="14" grpId="0"/>
      <p:bldP spid="15" grpId="0"/>
      <p:bldP spid="16" grpId="0"/>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908417" y="404664"/>
            <a:ext cx="7032695"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Crossing the Atlantic</a:t>
            </a:r>
          </a:p>
        </p:txBody>
      </p:sp>
      <p:sp>
        <p:nvSpPr>
          <p:cNvPr id="2" name="TextBox 1"/>
          <p:cNvSpPr txBox="1"/>
          <p:nvPr/>
        </p:nvSpPr>
        <p:spPr>
          <a:xfrm>
            <a:off x="683568" y="1484784"/>
            <a:ext cx="5472608" cy="369332"/>
          </a:xfrm>
          <a:prstGeom prst="rect">
            <a:avLst/>
          </a:prstGeom>
          <a:noFill/>
        </p:spPr>
        <p:txBody>
          <a:bodyPr wrap="square" rtlCol="0">
            <a:spAutoFit/>
          </a:bodyPr>
          <a:lstStyle/>
          <a:p>
            <a:r>
              <a:rPr lang="en-GB" dirty="0">
                <a:solidFill>
                  <a:prstClr val="white"/>
                </a:solidFill>
              </a:rPr>
              <a:t>12</a:t>
            </a:r>
            <a:r>
              <a:rPr lang="en-GB" baseline="30000" dirty="0">
                <a:solidFill>
                  <a:prstClr val="white"/>
                </a:solidFill>
              </a:rPr>
              <a:t>th</a:t>
            </a:r>
            <a:r>
              <a:rPr lang="en-GB" dirty="0">
                <a:solidFill>
                  <a:prstClr val="white"/>
                </a:solidFill>
              </a:rPr>
              <a:t> – 13</a:t>
            </a:r>
            <a:r>
              <a:rPr lang="en-GB" baseline="30000" dirty="0">
                <a:solidFill>
                  <a:prstClr val="white"/>
                </a:solidFill>
              </a:rPr>
              <a:t>th</a:t>
            </a:r>
            <a:r>
              <a:rPr lang="en-GB" dirty="0">
                <a:solidFill>
                  <a:prstClr val="white"/>
                </a:solidFill>
              </a:rPr>
              <a:t>  APRIL 1912 </a:t>
            </a:r>
          </a:p>
        </p:txBody>
      </p:sp>
      <p:sp>
        <p:nvSpPr>
          <p:cNvPr id="10" name="TextBox 9"/>
          <p:cNvSpPr txBox="1"/>
          <p:nvPr/>
        </p:nvSpPr>
        <p:spPr>
          <a:xfrm>
            <a:off x="683567" y="1854561"/>
            <a:ext cx="7805187" cy="923330"/>
          </a:xfrm>
          <a:prstGeom prst="rect">
            <a:avLst/>
          </a:prstGeom>
          <a:noFill/>
        </p:spPr>
        <p:txBody>
          <a:bodyPr wrap="square" rtlCol="0">
            <a:spAutoFit/>
          </a:bodyPr>
          <a:lstStyle/>
          <a:p>
            <a:r>
              <a:rPr lang="en-GB" dirty="0">
                <a:solidFill>
                  <a:prstClr val="black"/>
                </a:solidFill>
              </a:rPr>
              <a:t>Titanic sails through calm waters. Experienced travellers comment on how smooth the Titanic was, and how much more comfortable it was than any other boat they had been on.</a:t>
            </a:r>
          </a:p>
        </p:txBody>
      </p:sp>
      <p:sp>
        <p:nvSpPr>
          <p:cNvPr id="12" name="TextBox 11"/>
          <p:cNvSpPr txBox="1"/>
          <p:nvPr/>
        </p:nvSpPr>
        <p:spPr>
          <a:xfrm>
            <a:off x="683568" y="3068960"/>
            <a:ext cx="5472608" cy="369332"/>
          </a:xfrm>
          <a:prstGeom prst="rect">
            <a:avLst/>
          </a:prstGeom>
          <a:noFill/>
        </p:spPr>
        <p:txBody>
          <a:bodyPr wrap="square" rtlCol="0">
            <a:spAutoFit/>
          </a:bodyPr>
          <a:lstStyle/>
          <a:p>
            <a:r>
              <a:rPr lang="en-GB" dirty="0">
                <a:solidFill>
                  <a:prstClr val="white"/>
                </a:solidFill>
              </a:rPr>
              <a:t>Sunday 14</a:t>
            </a:r>
            <a:r>
              <a:rPr lang="en-GB" baseline="30000" dirty="0">
                <a:solidFill>
                  <a:prstClr val="white"/>
                </a:solidFill>
              </a:rPr>
              <a:t>th</a:t>
            </a:r>
            <a:r>
              <a:rPr lang="en-GB" dirty="0">
                <a:solidFill>
                  <a:prstClr val="white"/>
                </a:solidFill>
              </a:rPr>
              <a:t> APRIL 1912</a:t>
            </a:r>
          </a:p>
        </p:txBody>
      </p:sp>
      <p:sp>
        <p:nvSpPr>
          <p:cNvPr id="13" name="TextBox 12"/>
          <p:cNvSpPr txBox="1"/>
          <p:nvPr/>
        </p:nvSpPr>
        <p:spPr>
          <a:xfrm>
            <a:off x="683568" y="3438737"/>
            <a:ext cx="3600400" cy="1754326"/>
          </a:xfrm>
          <a:prstGeom prst="rect">
            <a:avLst/>
          </a:prstGeom>
          <a:noFill/>
        </p:spPr>
        <p:txBody>
          <a:bodyPr wrap="square" rtlCol="0">
            <a:spAutoFit/>
          </a:bodyPr>
          <a:lstStyle/>
          <a:p>
            <a:r>
              <a:rPr lang="en-GB" dirty="0">
                <a:solidFill>
                  <a:prstClr val="black"/>
                </a:solidFill>
              </a:rPr>
              <a:t>The Titanic receives several messages from other ships about icebergs in the area.</a:t>
            </a:r>
          </a:p>
          <a:p>
            <a:r>
              <a:rPr lang="en-GB" dirty="0">
                <a:solidFill>
                  <a:prstClr val="black"/>
                </a:solidFill>
              </a:rPr>
              <a:t>Captain Edward Smith changes Titanic’s course to try to avoid the ice.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91649" y="2924944"/>
            <a:ext cx="4197106" cy="2662539"/>
          </a:xfrm>
          <a:prstGeom prst="rect">
            <a:avLst/>
          </a:prstGeom>
          <a:ln>
            <a:noFill/>
          </a:ln>
          <a:effectLst>
            <a:softEdge rad="112500"/>
          </a:effectLst>
        </p:spPr>
      </p:pic>
    </p:spTree>
    <p:extLst>
      <p:ext uri="{BB962C8B-B14F-4D97-AF65-F5344CB8AC3E}">
        <p14:creationId xmlns:p14="http://schemas.microsoft.com/office/powerpoint/2010/main" val="214019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1701"/>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5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00"/>
                                  </p:iterate>
                                  <p:childTnLst>
                                    <p:set>
                                      <p:cBhvr>
                                        <p:cTn id="14" dur="1" fill="hold">
                                          <p:stCondLst>
                                            <p:cond delay="0"/>
                                          </p:stCondLst>
                                        </p:cTn>
                                        <p:tgtEl>
                                          <p:spTgt spid="12"/>
                                        </p:tgtEl>
                                        <p:attrNameLst>
                                          <p:attrName>style.visibility</p:attrName>
                                        </p:attrNameLst>
                                      </p:cBhvr>
                                      <p:to>
                                        <p:strVal val="visible"/>
                                      </p:to>
                                    </p:set>
                                  </p:childTnLst>
                                </p:cTn>
                              </p:par>
                            </p:childTnLst>
                          </p:cTn>
                        </p:par>
                        <p:par>
                          <p:cTn id="15" fill="hold">
                            <p:stCondLst>
                              <p:cond delay="1801"/>
                            </p:stCondLst>
                            <p:childTnLst>
                              <p:par>
                                <p:cTn id="16" presetID="10" presetClass="entr" presetSubtype="0"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2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556826" y="404664"/>
            <a:ext cx="5735866"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Sunday 14</a:t>
            </a:r>
            <a:r>
              <a:rPr lang="en-US" sz="5400" baseline="30000" dirty="0">
                <a:ln w="18415" cmpd="sng">
                  <a:solidFill>
                    <a:prstClr val="black"/>
                  </a:solidFill>
                  <a:prstDash val="solid"/>
                </a:ln>
                <a:solidFill>
                  <a:srgbClr val="FFFFFF"/>
                </a:solidFill>
                <a:effectLst>
                  <a:outerShdw blurRad="63500" dir="3600000" algn="tl" rotWithShape="0">
                    <a:srgbClr val="000000">
                      <a:alpha val="70000"/>
                    </a:srgbClr>
                  </a:outerShdw>
                </a:effectLst>
              </a:rPr>
              <a:t>th</a:t>
            </a: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 April</a:t>
            </a:r>
          </a:p>
        </p:txBody>
      </p:sp>
      <p:sp>
        <p:nvSpPr>
          <p:cNvPr id="2" name="TextBox 1"/>
          <p:cNvSpPr txBox="1"/>
          <p:nvPr/>
        </p:nvSpPr>
        <p:spPr>
          <a:xfrm>
            <a:off x="683568" y="1484784"/>
            <a:ext cx="5472608" cy="369332"/>
          </a:xfrm>
          <a:prstGeom prst="rect">
            <a:avLst/>
          </a:prstGeom>
          <a:noFill/>
        </p:spPr>
        <p:txBody>
          <a:bodyPr wrap="square" rtlCol="0">
            <a:spAutoFit/>
          </a:bodyPr>
          <a:lstStyle/>
          <a:p>
            <a:r>
              <a:rPr lang="en-GB" dirty="0">
                <a:solidFill>
                  <a:prstClr val="white"/>
                </a:solidFill>
              </a:rPr>
              <a:t>11:40</a:t>
            </a:r>
          </a:p>
        </p:txBody>
      </p:sp>
      <p:sp>
        <p:nvSpPr>
          <p:cNvPr id="10" name="TextBox 9"/>
          <p:cNvSpPr txBox="1"/>
          <p:nvPr/>
        </p:nvSpPr>
        <p:spPr>
          <a:xfrm>
            <a:off x="683568" y="1854561"/>
            <a:ext cx="7560840" cy="1754326"/>
          </a:xfrm>
          <a:prstGeom prst="rect">
            <a:avLst/>
          </a:prstGeom>
          <a:noFill/>
        </p:spPr>
        <p:txBody>
          <a:bodyPr wrap="square" rtlCol="0">
            <a:spAutoFit/>
          </a:bodyPr>
          <a:lstStyle/>
          <a:p>
            <a:r>
              <a:rPr lang="en-GB" dirty="0">
                <a:solidFill>
                  <a:prstClr val="black"/>
                </a:solidFill>
              </a:rPr>
              <a:t>The lookout, Fred Fleet notices an iceberg in Titanic’s path. He sounds the warning bell and telephones the bridge saying:  “Iceberg right ahead!”  The iceberg is 18 metres high above the sea. First Officer William Murdoch orders the engine room to stop the engines, and calls “Hard-a-starboard” to the helmsman.</a:t>
            </a:r>
          </a:p>
          <a:p>
            <a:endParaRPr lang="en-GB" dirty="0">
              <a:solidFill>
                <a:prstClr val="black"/>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4893" y="3374802"/>
            <a:ext cx="2419731" cy="2778210"/>
          </a:xfrm>
          <a:prstGeom prst="ellipse">
            <a:avLst/>
          </a:prstGeom>
          <a:ln>
            <a:noFill/>
          </a:ln>
          <a:effectLst>
            <a:softEdge rad="112500"/>
          </a:effectLst>
        </p:spPr>
      </p:pic>
      <p:sp>
        <p:nvSpPr>
          <p:cNvPr id="4" name="TextBox 3"/>
          <p:cNvSpPr txBox="1"/>
          <p:nvPr/>
        </p:nvSpPr>
        <p:spPr>
          <a:xfrm>
            <a:off x="3794119" y="6117217"/>
            <a:ext cx="1555761" cy="523220"/>
          </a:xfrm>
          <a:prstGeom prst="rect">
            <a:avLst/>
          </a:prstGeom>
          <a:noFill/>
        </p:spPr>
        <p:txBody>
          <a:bodyPr wrap="square" rtlCol="0">
            <a:spAutoFit/>
          </a:bodyPr>
          <a:lstStyle/>
          <a:p>
            <a:pPr algn="ctr"/>
            <a:r>
              <a:rPr lang="en-GB" sz="1400" dirty="0">
                <a:solidFill>
                  <a:prstClr val="black"/>
                </a:solidFill>
              </a:rPr>
              <a:t>The Lookout - Fred Fleet</a:t>
            </a:r>
          </a:p>
        </p:txBody>
      </p:sp>
    </p:spTree>
    <p:extLst>
      <p:ext uri="{BB962C8B-B14F-4D97-AF65-F5344CB8AC3E}">
        <p14:creationId xmlns:p14="http://schemas.microsoft.com/office/powerpoint/2010/main" val="3520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401"/>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556826" y="404664"/>
            <a:ext cx="5735866"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Sunday 14</a:t>
            </a:r>
            <a:r>
              <a:rPr lang="en-US" sz="5400" baseline="30000" dirty="0">
                <a:ln w="18415" cmpd="sng">
                  <a:solidFill>
                    <a:prstClr val="black"/>
                  </a:solidFill>
                  <a:prstDash val="solid"/>
                </a:ln>
                <a:solidFill>
                  <a:srgbClr val="FFFFFF"/>
                </a:solidFill>
                <a:effectLst>
                  <a:outerShdw blurRad="63500" dir="3600000" algn="tl" rotWithShape="0">
                    <a:srgbClr val="000000">
                      <a:alpha val="70000"/>
                    </a:srgbClr>
                  </a:outerShdw>
                </a:effectLst>
              </a:rPr>
              <a:t>th</a:t>
            </a: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 April</a:t>
            </a:r>
          </a:p>
        </p:txBody>
      </p:sp>
      <p:sp>
        <p:nvSpPr>
          <p:cNvPr id="2" name="TextBox 1"/>
          <p:cNvSpPr txBox="1"/>
          <p:nvPr/>
        </p:nvSpPr>
        <p:spPr>
          <a:xfrm>
            <a:off x="683568" y="1484784"/>
            <a:ext cx="5472608" cy="369332"/>
          </a:xfrm>
          <a:prstGeom prst="rect">
            <a:avLst/>
          </a:prstGeom>
          <a:noFill/>
        </p:spPr>
        <p:txBody>
          <a:bodyPr wrap="square" rtlCol="0">
            <a:spAutoFit/>
          </a:bodyPr>
          <a:lstStyle/>
          <a:p>
            <a:r>
              <a:rPr lang="en-GB" dirty="0">
                <a:solidFill>
                  <a:prstClr val="white"/>
                </a:solidFill>
              </a:rPr>
              <a:t>11:41</a:t>
            </a:r>
          </a:p>
        </p:txBody>
      </p:sp>
      <p:sp>
        <p:nvSpPr>
          <p:cNvPr id="14" name="TextBox 13"/>
          <p:cNvSpPr txBox="1"/>
          <p:nvPr/>
        </p:nvSpPr>
        <p:spPr>
          <a:xfrm>
            <a:off x="683568" y="4797152"/>
            <a:ext cx="5472608" cy="369332"/>
          </a:xfrm>
          <a:prstGeom prst="rect">
            <a:avLst/>
          </a:prstGeom>
          <a:noFill/>
        </p:spPr>
        <p:txBody>
          <a:bodyPr wrap="square" rtlCol="0">
            <a:spAutoFit/>
          </a:bodyPr>
          <a:lstStyle/>
          <a:p>
            <a:r>
              <a:rPr lang="en-GB" dirty="0">
                <a:solidFill>
                  <a:prstClr val="white"/>
                </a:solidFill>
              </a:rPr>
              <a:t>11:50 </a:t>
            </a:r>
          </a:p>
        </p:txBody>
      </p:sp>
      <p:sp>
        <p:nvSpPr>
          <p:cNvPr id="15" name="TextBox 14"/>
          <p:cNvSpPr txBox="1"/>
          <p:nvPr/>
        </p:nvSpPr>
        <p:spPr>
          <a:xfrm>
            <a:off x="683568" y="5166929"/>
            <a:ext cx="7747854" cy="1477328"/>
          </a:xfrm>
          <a:prstGeom prst="rect">
            <a:avLst/>
          </a:prstGeom>
          <a:noFill/>
        </p:spPr>
        <p:txBody>
          <a:bodyPr wrap="square" rtlCol="0">
            <a:spAutoFit/>
          </a:bodyPr>
          <a:lstStyle/>
          <a:p>
            <a:r>
              <a:rPr lang="en-GB" dirty="0">
                <a:solidFill>
                  <a:prstClr val="black"/>
                </a:solidFill>
              </a:rPr>
              <a:t>Five watertight compartments begin to fill with water. Titanic was built to survive only four compartments full of water. Captain Smith, who was off duty, wakes up with the impact of the iceberg.</a:t>
            </a:r>
          </a:p>
          <a:p>
            <a:r>
              <a:rPr lang="en-GB" dirty="0">
                <a:solidFill>
                  <a:prstClr val="black"/>
                </a:solidFill>
              </a:rPr>
              <a:t>He should have ordered a full evacuation of the Titanic, but didn’t.</a:t>
            </a:r>
          </a:p>
          <a:p>
            <a:endParaRPr lang="en-GB" dirty="0">
              <a:solidFill>
                <a:prstClr val="black"/>
              </a:solidFill>
            </a:endParaRPr>
          </a:p>
        </p:txBody>
      </p:sp>
      <p:sp>
        <p:nvSpPr>
          <p:cNvPr id="18" name="TextBox 17"/>
          <p:cNvSpPr txBox="1"/>
          <p:nvPr/>
        </p:nvSpPr>
        <p:spPr>
          <a:xfrm>
            <a:off x="628334" y="1844824"/>
            <a:ext cx="7803088" cy="923330"/>
          </a:xfrm>
          <a:prstGeom prst="rect">
            <a:avLst/>
          </a:prstGeom>
          <a:noFill/>
        </p:spPr>
        <p:txBody>
          <a:bodyPr wrap="square" rtlCol="0">
            <a:spAutoFit/>
          </a:bodyPr>
          <a:lstStyle/>
          <a:p>
            <a:r>
              <a:rPr lang="en-GB" dirty="0">
                <a:solidFill>
                  <a:prstClr val="black"/>
                </a:solidFill>
              </a:rPr>
              <a:t>The warning comes too late. The iceberg was only 600 metres away, and it is too late for Titanic to turn and avoid it. She hits the iceberg. Some people feel and hear the impact.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7435" y="2843705"/>
            <a:ext cx="3620120" cy="1801010"/>
          </a:xfrm>
          <a:prstGeom prst="rect">
            <a:avLst/>
          </a:prstGeom>
          <a:ln>
            <a:noFill/>
          </a:ln>
          <a:effectLst>
            <a:softEdge rad="112500"/>
          </a:effectLst>
        </p:spPr>
      </p:pic>
      <p:sp>
        <p:nvSpPr>
          <p:cNvPr id="12" name="TextBox 11"/>
          <p:cNvSpPr txBox="1"/>
          <p:nvPr/>
        </p:nvSpPr>
        <p:spPr>
          <a:xfrm>
            <a:off x="6367555" y="3266400"/>
            <a:ext cx="2063867" cy="738664"/>
          </a:xfrm>
          <a:prstGeom prst="rect">
            <a:avLst/>
          </a:prstGeom>
          <a:noFill/>
        </p:spPr>
        <p:txBody>
          <a:bodyPr wrap="square" rtlCol="0">
            <a:spAutoFit/>
          </a:bodyPr>
          <a:lstStyle/>
          <a:p>
            <a:pPr algn="ctr"/>
            <a:r>
              <a:rPr lang="en-GB" sz="1400" dirty="0">
                <a:solidFill>
                  <a:prstClr val="black"/>
                </a:solidFill>
              </a:rPr>
              <a:t>A photograph of the iceberg that the Titanic probably hit.</a:t>
            </a:r>
          </a:p>
        </p:txBody>
      </p:sp>
    </p:spTree>
    <p:extLst>
      <p:ext uri="{BB962C8B-B14F-4D97-AF65-F5344CB8AC3E}">
        <p14:creationId xmlns:p14="http://schemas.microsoft.com/office/powerpoint/2010/main" val="3173705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401"/>
                            </p:stCondLst>
                            <p:childTnLst>
                              <p:par>
                                <p:cTn id="8" presetID="10" presetClass="entr" presetSubtype="0" fill="hold" grpId="0" nodeType="after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250"/>
                                        <p:tgtEl>
                                          <p:spTgt spid="18"/>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00"/>
                                  </p:iterate>
                                  <p:childTnLst>
                                    <p:set>
                                      <p:cBhvr>
                                        <p:cTn id="14" dur="1" fill="hold">
                                          <p:stCondLst>
                                            <p:cond delay="0"/>
                                          </p:stCondLst>
                                        </p:cTn>
                                        <p:tgtEl>
                                          <p:spTgt spid="14"/>
                                        </p:tgtEl>
                                        <p:attrNameLst>
                                          <p:attrName>style.visibility</p:attrName>
                                        </p:attrNameLst>
                                      </p:cBhvr>
                                      <p:to>
                                        <p:strVal val="visible"/>
                                      </p:to>
                                    </p:set>
                                  </p:childTnLst>
                                </p:cTn>
                              </p:par>
                            </p:childTnLst>
                          </p:cTn>
                        </p:par>
                        <p:par>
                          <p:cTn id="15" fill="hold">
                            <p:stCondLst>
                              <p:cond delay="401"/>
                            </p:stCondLst>
                            <p:childTnLst>
                              <p:par>
                                <p:cTn id="16" presetID="10" presetClass="entr" presetSubtype="0" fill="hold" grpId="0" nodeType="after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2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p:bldP spid="15" grpId="0"/>
      <p:bldP spid="18" grpId="0"/>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mic">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309</Words>
  <Application>Microsoft Office PowerPoint</Application>
  <PresentationFormat>On-screen Show (4:3)</PresentationFormat>
  <Paragraphs>27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Comic Sans MS</vt:lpstr>
      <vt:lpstr>Georgia</vt:lpstr>
      <vt:lpstr>1_Office Theme</vt:lpstr>
      <vt:lpstr>PowerPoint Presentation</vt:lpstr>
      <vt:lpstr>PowerPoint Presentation</vt:lpstr>
      <vt:lpstr>PowerPoint Presentation</vt:lpstr>
      <vt:lpstr>PowerPoint Presentation</vt:lpstr>
      <vt:lpstr>PowerPoint Presentation</vt:lpstr>
    </vt:vector>
  </TitlesOfParts>
  <Company>Primary Teaching Tools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Jacqui Bannister</dc:creator>
  <cp:lastModifiedBy>Hopper, Lynsey</cp:lastModifiedBy>
  <cp:revision>4</cp:revision>
  <dcterms:created xsi:type="dcterms:W3CDTF">2011-01-12T14:00:26Z</dcterms:created>
  <dcterms:modified xsi:type="dcterms:W3CDTF">2020-05-12T12:38:20Z</dcterms:modified>
</cp:coreProperties>
</file>