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11/05/2020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4411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11/05/2020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041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11/05/2020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5595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11/05/2020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6398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B4A8D4-2033-4E37-9CAF-A1285DEFEB19}" type="datetimeFigureOut">
              <a:rPr lang="en-GB" smtClean="0">
                <a:solidFill>
                  <a:prstClr val="black">
                    <a:tint val="75000"/>
                  </a:prstClr>
                </a:solidFill>
              </a:rPr>
              <a:pPr/>
              <a:t>11/05/2020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8040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B4A8D4-2033-4E37-9CAF-A1285DEFEB19}" type="datetimeFigureOut">
              <a:rPr lang="en-GB" smtClean="0">
                <a:solidFill>
                  <a:prstClr val="black">
                    <a:tint val="75000"/>
                  </a:prstClr>
                </a:solidFill>
              </a:rPr>
              <a:pPr/>
              <a:t>11/05/2020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5193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B4A8D4-2033-4E37-9CAF-A1285DEFEB19}" type="datetimeFigureOut">
              <a:rPr lang="en-GB" smtClean="0">
                <a:solidFill>
                  <a:prstClr val="black">
                    <a:tint val="75000"/>
                  </a:prstClr>
                </a:solidFill>
              </a:rPr>
              <a:pPr/>
              <a:t>11/05/2020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1062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B4A8D4-2033-4E37-9CAF-A1285DEFEB19}" type="datetimeFigureOut">
              <a:rPr lang="en-GB" smtClean="0">
                <a:solidFill>
                  <a:prstClr val="black">
                    <a:tint val="75000"/>
                  </a:prstClr>
                </a:solidFill>
              </a:rPr>
              <a:pPr/>
              <a:t>11/05/2020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1045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4A8D4-2033-4E37-9CAF-A1285DEFEB19}" type="datetimeFigureOut">
              <a:rPr lang="en-GB" smtClean="0">
                <a:solidFill>
                  <a:prstClr val="black">
                    <a:tint val="75000"/>
                  </a:prstClr>
                </a:solidFill>
              </a:rPr>
              <a:pPr/>
              <a:t>11/05/2020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85314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B4A8D4-2033-4E37-9CAF-A1285DEFEB19}" type="datetimeFigureOut">
              <a:rPr lang="en-GB" smtClean="0">
                <a:solidFill>
                  <a:prstClr val="black">
                    <a:tint val="75000"/>
                  </a:prstClr>
                </a:solidFill>
              </a:rPr>
              <a:pPr/>
              <a:t>11/05/2020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65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B4A8D4-2033-4E37-9CAF-A1285DEFEB19}" type="datetimeFigureOut">
              <a:rPr lang="en-GB" smtClean="0">
                <a:solidFill>
                  <a:prstClr val="black">
                    <a:tint val="75000"/>
                  </a:prstClr>
                </a:solidFill>
              </a:rPr>
              <a:pPr/>
              <a:t>11/05/2020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6822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4A8D4-2033-4E37-9CAF-A1285DEFEB19}" type="datetimeFigureOut">
              <a:rPr lang="en-GB" smtClean="0">
                <a:solidFill>
                  <a:prstClr val="black">
                    <a:tint val="75000"/>
                  </a:prstClr>
                </a:solidFill>
              </a:rPr>
              <a:pPr/>
              <a:t>11/05/2020</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F5984-DCF6-4DEA-B343-A78470375F0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1152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titanic-whitestarships.com/MGY_Cutaway.htm"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keyflux.com/titanic/passlist.htm" TargetMode="External"/><Relationship Id="rId2" Type="http://schemas.openxmlformats.org/officeDocument/2006/relationships/hyperlink" Target="http://www.titanic-whitestarships.com/MGY_Cutaway.htm" TargetMode="External"/><Relationship Id="rId1" Type="http://schemas.openxmlformats.org/officeDocument/2006/relationships/slideLayout" Target="../slideLayouts/slideLayout6.xml"/><Relationship Id="rId5" Type="http://schemas.openxmlformats.org/officeDocument/2006/relationships/hyperlink" Target="http://creativecommons.org/licenses/by/3.0/" TargetMode="External"/><Relationship Id="rId4" Type="http://schemas.openxmlformats.org/officeDocument/2006/relationships/hyperlink" Target="http://www.titanic-whitestarships.com/MGY_Tech_Facts.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3139" y="188640"/>
            <a:ext cx="9144000" cy="6463308"/>
          </a:xfrm>
          <a:prstGeom prst="rect">
            <a:avLst/>
          </a:prstGeom>
          <a:noFill/>
        </p:spPr>
        <p:txBody>
          <a:bodyPr wrap="square" lIns="91440" tIns="45720" rIns="91440" bIns="45720">
            <a:spAutoFit/>
          </a:bodyPr>
          <a:lstStyle/>
          <a:p>
            <a:pPr algn="ctr"/>
            <a:r>
              <a:rPr lang="en-US" sz="13800" b="1" dirty="0">
                <a:ln w="38100" cmpd="sng">
                  <a:solidFill>
                    <a:prstClr val="black"/>
                  </a:solidFill>
                  <a:prstDash val="solid"/>
                </a:ln>
                <a:gradFill flip="none" rotWithShape="1">
                  <a:gsLst>
                    <a:gs pos="0">
                      <a:srgbClr val="EEECE1">
                        <a:shade val="30000"/>
                        <a:satMod val="115000"/>
                      </a:srgbClr>
                    </a:gs>
                    <a:gs pos="50000">
                      <a:srgbClr val="EEECE1">
                        <a:shade val="67500"/>
                        <a:satMod val="115000"/>
                      </a:srgbClr>
                    </a:gs>
                    <a:gs pos="100000">
                      <a:srgbClr val="EEECE1">
                        <a:shade val="100000"/>
                        <a:satMod val="115000"/>
                      </a:srgbClr>
                    </a:gs>
                  </a:gsLst>
                  <a:lin ang="10800000" scaled="1"/>
                  <a:tileRect/>
                </a:gradFill>
                <a:effectLst>
                  <a:glow rad="63500">
                    <a:prstClr val="black">
                      <a:alpha val="40000"/>
                    </a:prstClr>
                  </a:glow>
                  <a:outerShdw blurRad="50800" dist="38100" algn="l" rotWithShape="0">
                    <a:prstClr val="black">
                      <a:alpha val="40000"/>
                    </a:prstClr>
                  </a:outerShdw>
                </a:effectLst>
                <a:latin typeface="Georgia" pitchFamily="18" charset="0"/>
              </a:rPr>
              <a:t>On board the Titanic</a:t>
            </a:r>
          </a:p>
        </p:txBody>
      </p:sp>
    </p:spTree>
    <p:extLst>
      <p:ext uri="{BB962C8B-B14F-4D97-AF65-F5344CB8AC3E}">
        <p14:creationId xmlns:p14="http://schemas.microsoft.com/office/powerpoint/2010/main" val="1604003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977333" y="404664"/>
            <a:ext cx="689483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The Grand Staircase</a:t>
            </a:r>
          </a:p>
        </p:txBody>
      </p:sp>
      <p:sp>
        <p:nvSpPr>
          <p:cNvPr id="8" name="TextBox 7"/>
          <p:cNvSpPr txBox="1"/>
          <p:nvPr/>
        </p:nvSpPr>
        <p:spPr>
          <a:xfrm>
            <a:off x="683568" y="5445224"/>
            <a:ext cx="7863957" cy="1200329"/>
          </a:xfrm>
          <a:prstGeom prst="rect">
            <a:avLst/>
          </a:prstGeom>
          <a:noFill/>
        </p:spPr>
        <p:txBody>
          <a:bodyPr wrap="square" rtlCol="0">
            <a:spAutoFit/>
          </a:bodyPr>
          <a:lstStyle/>
          <a:p>
            <a:r>
              <a:rPr lang="en-GB" dirty="0">
                <a:solidFill>
                  <a:prstClr val="black"/>
                </a:solidFill>
              </a:rPr>
              <a:t>This is a picture of the Grand Staircase, with a crystal dome and clock. The staircase ran from the Boat Deck, to the spa complex on F Deck. </a:t>
            </a:r>
          </a:p>
          <a:p>
            <a:r>
              <a:rPr lang="en-GB" dirty="0">
                <a:solidFill>
                  <a:prstClr val="black"/>
                </a:solidFill>
              </a:rPr>
              <a:t>Behind the staircase were the First Class lifts, with lift attendants and sofas.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860550"/>
            <a:ext cx="5080000" cy="3136900"/>
          </a:xfrm>
          <a:prstGeom prst="rect">
            <a:avLst/>
          </a:prstGeom>
          <a:ln>
            <a:noFill/>
          </a:ln>
          <a:effectLst>
            <a:softEdge rad="112500"/>
          </a:effectLst>
        </p:spPr>
      </p:pic>
    </p:spTree>
    <p:extLst>
      <p:ext uri="{BB962C8B-B14F-4D97-AF65-F5344CB8AC3E}">
        <p14:creationId xmlns:p14="http://schemas.microsoft.com/office/powerpoint/2010/main" val="348234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341748" y="404664"/>
            <a:ext cx="8166018" cy="769441"/>
          </a:xfrm>
          <a:prstGeom prst="rect">
            <a:avLst/>
          </a:prstGeom>
          <a:noFill/>
        </p:spPr>
        <p:txBody>
          <a:bodyPr wrap="none" lIns="91440" tIns="45720" rIns="91440" bIns="45720">
            <a:spAutoFit/>
          </a:bodyPr>
          <a:lstStyle/>
          <a:p>
            <a:pPr algn="ctr"/>
            <a:r>
              <a:rPr lang="en-US" sz="4400" dirty="0">
                <a:ln w="18415" cmpd="sng">
                  <a:solidFill>
                    <a:prstClr val="black"/>
                  </a:solidFill>
                  <a:prstDash val="solid"/>
                </a:ln>
                <a:solidFill>
                  <a:srgbClr val="FFFFFF"/>
                </a:solidFill>
                <a:effectLst>
                  <a:outerShdw blurRad="63500" dir="3600000" algn="tl" rotWithShape="0">
                    <a:srgbClr val="000000">
                      <a:alpha val="70000"/>
                    </a:srgbClr>
                  </a:outerShdw>
                </a:effectLst>
              </a:rPr>
              <a:t>The Reading and Writing room</a:t>
            </a:r>
          </a:p>
        </p:txBody>
      </p:sp>
      <p:sp>
        <p:nvSpPr>
          <p:cNvPr id="8" name="TextBox 7"/>
          <p:cNvSpPr txBox="1"/>
          <p:nvPr/>
        </p:nvSpPr>
        <p:spPr>
          <a:xfrm>
            <a:off x="683568" y="5445224"/>
            <a:ext cx="7863957" cy="646331"/>
          </a:xfrm>
          <a:prstGeom prst="rect">
            <a:avLst/>
          </a:prstGeom>
          <a:noFill/>
        </p:spPr>
        <p:txBody>
          <a:bodyPr wrap="square" rtlCol="0">
            <a:spAutoFit/>
          </a:bodyPr>
          <a:lstStyle/>
          <a:p>
            <a:r>
              <a:rPr lang="en-GB" dirty="0">
                <a:solidFill>
                  <a:prstClr val="black"/>
                </a:solidFill>
              </a:rPr>
              <a:t>The Reading and Writing room was for the Titanic’s rich female passengers. They would spend time writing letters home, or reading.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656" y="1340768"/>
            <a:ext cx="4322688" cy="3731817"/>
          </a:xfrm>
          <a:prstGeom prst="rect">
            <a:avLst/>
          </a:prstGeom>
          <a:ln>
            <a:noFill/>
          </a:ln>
          <a:effectLst>
            <a:softEdge rad="112500"/>
          </a:effectLst>
        </p:spPr>
      </p:pic>
    </p:spTree>
    <p:extLst>
      <p:ext uri="{BB962C8B-B14F-4D97-AF65-F5344CB8AC3E}">
        <p14:creationId xmlns:p14="http://schemas.microsoft.com/office/powerpoint/2010/main" val="105626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645794" y="404664"/>
            <a:ext cx="5557933"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The Smoking Room</a:t>
            </a:r>
          </a:p>
        </p:txBody>
      </p:sp>
      <p:sp>
        <p:nvSpPr>
          <p:cNvPr id="8" name="TextBox 7"/>
          <p:cNvSpPr txBox="1"/>
          <p:nvPr/>
        </p:nvSpPr>
        <p:spPr>
          <a:xfrm>
            <a:off x="683568" y="5445224"/>
            <a:ext cx="7863957" cy="923330"/>
          </a:xfrm>
          <a:prstGeom prst="rect">
            <a:avLst/>
          </a:prstGeom>
          <a:noFill/>
        </p:spPr>
        <p:txBody>
          <a:bodyPr wrap="square" rtlCol="0">
            <a:spAutoFit/>
          </a:bodyPr>
          <a:lstStyle/>
          <a:p>
            <a:r>
              <a:rPr lang="en-GB" dirty="0">
                <a:solidFill>
                  <a:prstClr val="black"/>
                </a:solidFill>
              </a:rPr>
              <a:t>The Smoking room had stained glass windows and mahogany walls. It was a room for gentlemen only, and here they would play cards, drink brandy, and talk about politics or business affairs.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959" y="1412776"/>
            <a:ext cx="5365601" cy="3520753"/>
          </a:xfrm>
          <a:prstGeom prst="rect">
            <a:avLst/>
          </a:prstGeom>
          <a:ln>
            <a:noFill/>
          </a:ln>
          <a:effectLst>
            <a:softEdge rad="112500"/>
          </a:effectLst>
        </p:spPr>
      </p:pic>
    </p:spTree>
    <p:extLst>
      <p:ext uri="{BB962C8B-B14F-4D97-AF65-F5344CB8AC3E}">
        <p14:creationId xmlns:p14="http://schemas.microsoft.com/office/powerpoint/2010/main" val="241856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823734" y="404664"/>
            <a:ext cx="5202066"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Dining</a:t>
            </a:r>
          </a:p>
        </p:txBody>
      </p:sp>
      <p:sp>
        <p:nvSpPr>
          <p:cNvPr id="8" name="TextBox 7"/>
          <p:cNvSpPr txBox="1"/>
          <p:nvPr/>
        </p:nvSpPr>
        <p:spPr>
          <a:xfrm>
            <a:off x="4428254" y="1895992"/>
            <a:ext cx="4122759" cy="934363"/>
          </a:xfrm>
          <a:prstGeom prst="rect">
            <a:avLst/>
          </a:prstGeom>
          <a:noFill/>
        </p:spPr>
        <p:txBody>
          <a:bodyPr wrap="square" rtlCol="0">
            <a:spAutoFit/>
          </a:bodyPr>
          <a:lstStyle/>
          <a:p>
            <a:r>
              <a:rPr lang="en-GB" dirty="0">
                <a:solidFill>
                  <a:prstClr val="black"/>
                </a:solidFill>
              </a:rPr>
              <a:t>Dinner was served each evening at 7:00pm. The First Class passengers were served ten course meals.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93" y="1556792"/>
            <a:ext cx="3340179" cy="1612764"/>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275" y="3545183"/>
            <a:ext cx="3262716" cy="2574629"/>
          </a:xfrm>
          <a:prstGeom prst="rect">
            <a:avLst/>
          </a:prstGeom>
          <a:ln>
            <a:noFill/>
          </a:ln>
          <a:effectLst>
            <a:softEdge rad="112500"/>
          </a:effectLst>
        </p:spPr>
      </p:pic>
      <p:sp>
        <p:nvSpPr>
          <p:cNvPr id="9" name="TextBox 8"/>
          <p:cNvSpPr txBox="1"/>
          <p:nvPr/>
        </p:nvSpPr>
        <p:spPr>
          <a:xfrm>
            <a:off x="716493" y="4221088"/>
            <a:ext cx="4122759" cy="1200329"/>
          </a:xfrm>
          <a:prstGeom prst="rect">
            <a:avLst/>
          </a:prstGeom>
          <a:noFill/>
        </p:spPr>
        <p:txBody>
          <a:bodyPr wrap="square" rtlCol="0">
            <a:spAutoFit/>
          </a:bodyPr>
          <a:lstStyle/>
          <a:p>
            <a:r>
              <a:rPr lang="en-GB" dirty="0">
                <a:solidFill>
                  <a:prstClr val="black"/>
                </a:solidFill>
              </a:rPr>
              <a:t>First Class passengers could also eat at the Veranda Café, where they could order whatever they wanted from the menu. </a:t>
            </a:r>
          </a:p>
        </p:txBody>
      </p:sp>
    </p:spTree>
    <p:extLst>
      <p:ext uri="{BB962C8B-B14F-4D97-AF65-F5344CB8AC3E}">
        <p14:creationId xmlns:p14="http://schemas.microsoft.com/office/powerpoint/2010/main" val="253768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943158" y="404664"/>
            <a:ext cx="4963218"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Menu</a:t>
            </a:r>
          </a:p>
        </p:txBody>
      </p:sp>
      <p:sp>
        <p:nvSpPr>
          <p:cNvPr id="4" name="Rectangle 3"/>
          <p:cNvSpPr/>
          <p:nvPr/>
        </p:nvSpPr>
        <p:spPr>
          <a:xfrm>
            <a:off x="1547664"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1F497D">
                    <a:lumMod val="50000"/>
                  </a:srgbClr>
                </a:solidFill>
              </a:rPr>
              <a:t>First Class - April 14, 1912 </a:t>
            </a:r>
          </a:p>
          <a:p>
            <a:pPr algn="ctr"/>
            <a:r>
              <a:rPr lang="en-GB" sz="1400" dirty="0">
                <a:solidFill>
                  <a:srgbClr val="1F497D">
                    <a:lumMod val="50000"/>
                  </a:srgbClr>
                </a:solidFill>
              </a:rPr>
              <a:t>Hors Doeuvre</a:t>
            </a:r>
            <a:br>
              <a:rPr lang="en-GB" sz="1400" dirty="0">
                <a:solidFill>
                  <a:srgbClr val="1F497D">
                    <a:lumMod val="50000"/>
                  </a:srgbClr>
                </a:solidFill>
              </a:rPr>
            </a:br>
            <a:r>
              <a:rPr lang="en-GB" sz="1400" dirty="0">
                <a:solidFill>
                  <a:srgbClr val="1F497D">
                    <a:lumMod val="50000"/>
                  </a:srgbClr>
                </a:solidFill>
              </a:rPr>
              <a:t>Varies</a:t>
            </a:r>
            <a:br>
              <a:rPr lang="en-GB" sz="1400" dirty="0">
                <a:solidFill>
                  <a:srgbClr val="1F497D">
                    <a:lumMod val="50000"/>
                  </a:srgbClr>
                </a:solidFill>
              </a:rPr>
            </a:br>
            <a:r>
              <a:rPr lang="en-GB" sz="1400" dirty="0">
                <a:solidFill>
                  <a:srgbClr val="1F497D">
                    <a:lumMod val="50000"/>
                  </a:srgbClr>
                </a:solidFill>
              </a:rPr>
              <a:t>Oysters</a:t>
            </a:r>
            <a:br>
              <a:rPr lang="en-GB" sz="1400" dirty="0">
                <a:solidFill>
                  <a:srgbClr val="1F497D">
                    <a:lumMod val="50000"/>
                  </a:srgbClr>
                </a:solidFill>
              </a:rPr>
            </a:br>
            <a:r>
              <a:rPr lang="en-GB" sz="1400" dirty="0">
                <a:solidFill>
                  <a:srgbClr val="1F497D">
                    <a:lumMod val="50000"/>
                  </a:srgbClr>
                </a:solidFill>
              </a:rPr>
              <a:t>Consommé Olga</a:t>
            </a:r>
            <a:br>
              <a:rPr lang="en-GB" sz="1400" dirty="0">
                <a:solidFill>
                  <a:srgbClr val="1F497D">
                    <a:lumMod val="50000"/>
                  </a:srgbClr>
                </a:solidFill>
              </a:rPr>
            </a:br>
            <a:r>
              <a:rPr lang="en-GB" sz="1400" dirty="0">
                <a:solidFill>
                  <a:srgbClr val="1F497D">
                    <a:lumMod val="50000"/>
                  </a:srgbClr>
                </a:solidFill>
              </a:rPr>
              <a:t>Cream of Barley</a:t>
            </a:r>
            <a:br>
              <a:rPr lang="en-GB" sz="1400" dirty="0">
                <a:solidFill>
                  <a:srgbClr val="1F497D">
                    <a:lumMod val="50000"/>
                  </a:srgbClr>
                </a:solidFill>
              </a:rPr>
            </a:br>
            <a:r>
              <a:rPr lang="en-GB" sz="1400" dirty="0">
                <a:solidFill>
                  <a:srgbClr val="1F497D">
                    <a:lumMod val="50000"/>
                  </a:srgbClr>
                </a:solidFill>
              </a:rPr>
              <a:t>Salmon, Mousseline Sauce, Cucumber</a:t>
            </a:r>
            <a:br>
              <a:rPr lang="en-GB" sz="1400" dirty="0">
                <a:solidFill>
                  <a:srgbClr val="1F497D">
                    <a:lumMod val="50000"/>
                  </a:srgbClr>
                </a:solidFill>
              </a:rPr>
            </a:br>
            <a:br>
              <a:rPr lang="en-GB" sz="1400" dirty="0">
                <a:solidFill>
                  <a:srgbClr val="1F497D">
                    <a:lumMod val="50000"/>
                  </a:srgbClr>
                </a:solidFill>
              </a:rPr>
            </a:br>
            <a:endParaRPr lang="en-GB" sz="1400" dirty="0">
              <a:solidFill>
                <a:srgbClr val="1F497D">
                  <a:lumMod val="50000"/>
                </a:srgbClr>
              </a:solidFill>
            </a:endParaRPr>
          </a:p>
          <a:p>
            <a:pPr algn="ctr"/>
            <a:r>
              <a:rPr lang="en-GB" sz="1400" dirty="0">
                <a:solidFill>
                  <a:srgbClr val="1F497D">
                    <a:lumMod val="50000"/>
                  </a:srgbClr>
                </a:solidFill>
              </a:rPr>
              <a:t>Filet Mignons Lili</a:t>
            </a:r>
            <a:br>
              <a:rPr lang="en-GB" sz="1400" dirty="0">
                <a:solidFill>
                  <a:srgbClr val="1F497D">
                    <a:lumMod val="50000"/>
                  </a:srgbClr>
                </a:solidFill>
              </a:rPr>
            </a:br>
            <a:r>
              <a:rPr lang="en-GB" sz="1400" dirty="0">
                <a:solidFill>
                  <a:srgbClr val="1F497D">
                    <a:lumMod val="50000"/>
                  </a:srgbClr>
                </a:solidFill>
              </a:rPr>
              <a:t>Sauté of Chicken, Lyonnais</a:t>
            </a:r>
            <a:br>
              <a:rPr lang="en-GB" sz="1400" dirty="0">
                <a:solidFill>
                  <a:srgbClr val="1F497D">
                    <a:lumMod val="50000"/>
                  </a:srgbClr>
                </a:solidFill>
              </a:rPr>
            </a:br>
            <a:r>
              <a:rPr lang="en-GB" sz="1400" dirty="0">
                <a:solidFill>
                  <a:srgbClr val="1F497D">
                    <a:lumMod val="50000"/>
                  </a:srgbClr>
                </a:solidFill>
              </a:rPr>
              <a:t>Vegetable Marrow Farcie</a:t>
            </a:r>
            <a:br>
              <a:rPr lang="en-GB" sz="1400" dirty="0">
                <a:solidFill>
                  <a:srgbClr val="1F497D">
                    <a:lumMod val="50000"/>
                  </a:srgbClr>
                </a:solidFill>
              </a:rPr>
            </a:br>
            <a:br>
              <a:rPr lang="en-GB" sz="1400" dirty="0">
                <a:solidFill>
                  <a:srgbClr val="1F497D">
                    <a:lumMod val="50000"/>
                  </a:srgbClr>
                </a:solidFill>
              </a:rPr>
            </a:br>
            <a:endParaRPr lang="en-GB" sz="1400" dirty="0">
              <a:solidFill>
                <a:srgbClr val="1F497D">
                  <a:lumMod val="50000"/>
                </a:srgbClr>
              </a:solidFill>
            </a:endParaRPr>
          </a:p>
        </p:txBody>
      </p:sp>
      <p:sp>
        <p:nvSpPr>
          <p:cNvPr id="10" name="Rectangle 9"/>
          <p:cNvSpPr/>
          <p:nvPr/>
        </p:nvSpPr>
        <p:spPr>
          <a:xfrm>
            <a:off x="4424767"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sz="1400" dirty="0">
                <a:solidFill>
                  <a:srgbClr val="1F497D">
                    <a:lumMod val="50000"/>
                  </a:srgbClr>
                </a:solidFill>
              </a:rPr>
            </a:br>
            <a:br>
              <a:rPr lang="en-GB" sz="1400" dirty="0">
                <a:solidFill>
                  <a:srgbClr val="1F497D">
                    <a:lumMod val="50000"/>
                  </a:srgbClr>
                </a:solidFill>
              </a:rPr>
            </a:br>
            <a:endParaRPr lang="en-GB" sz="1400" dirty="0">
              <a:solidFill>
                <a:srgbClr val="1F497D">
                  <a:lumMod val="50000"/>
                </a:srgbClr>
              </a:solidFill>
            </a:endParaRPr>
          </a:p>
          <a:p>
            <a:pPr algn="ctr"/>
            <a:r>
              <a:rPr lang="en-GB" sz="1400" dirty="0">
                <a:solidFill>
                  <a:srgbClr val="1F497D">
                    <a:lumMod val="50000"/>
                  </a:srgbClr>
                </a:solidFill>
              </a:rPr>
              <a:t>Lamb, Mint Sauce</a:t>
            </a:r>
            <a:br>
              <a:rPr lang="en-GB" sz="1400" dirty="0">
                <a:solidFill>
                  <a:srgbClr val="1F497D">
                    <a:lumMod val="50000"/>
                  </a:srgbClr>
                </a:solidFill>
              </a:rPr>
            </a:br>
            <a:r>
              <a:rPr lang="en-GB" sz="1400" dirty="0">
                <a:solidFill>
                  <a:srgbClr val="1F497D">
                    <a:lumMod val="50000"/>
                  </a:srgbClr>
                </a:solidFill>
              </a:rPr>
              <a:t>Roast Duckling, Apple Sauce</a:t>
            </a:r>
            <a:br>
              <a:rPr lang="en-GB" sz="1400" dirty="0">
                <a:solidFill>
                  <a:srgbClr val="1F497D">
                    <a:lumMod val="50000"/>
                  </a:srgbClr>
                </a:solidFill>
              </a:rPr>
            </a:br>
            <a:r>
              <a:rPr lang="en-GB" sz="1400" dirty="0">
                <a:solidFill>
                  <a:srgbClr val="1F497D">
                    <a:lumMod val="50000"/>
                  </a:srgbClr>
                </a:solidFill>
              </a:rPr>
              <a:t>Sirloin of Beef, Chateau Potatoes</a:t>
            </a:r>
            <a:br>
              <a:rPr lang="en-GB" sz="1400" dirty="0">
                <a:solidFill>
                  <a:srgbClr val="1F497D">
                    <a:lumMod val="50000"/>
                  </a:srgbClr>
                </a:solidFill>
              </a:rPr>
            </a:br>
            <a:r>
              <a:rPr lang="en-GB" sz="1400" dirty="0">
                <a:solidFill>
                  <a:srgbClr val="1F497D">
                    <a:lumMod val="50000"/>
                  </a:srgbClr>
                </a:solidFill>
              </a:rPr>
              <a:t>Green Peas - - Creamed Carrots</a:t>
            </a:r>
            <a:br>
              <a:rPr lang="en-GB" sz="1400" dirty="0">
                <a:solidFill>
                  <a:srgbClr val="1F497D">
                    <a:lumMod val="50000"/>
                  </a:srgbClr>
                </a:solidFill>
              </a:rPr>
            </a:br>
            <a:r>
              <a:rPr lang="en-GB" sz="1400" dirty="0">
                <a:solidFill>
                  <a:srgbClr val="1F497D">
                    <a:lumMod val="50000"/>
                  </a:srgbClr>
                </a:solidFill>
              </a:rPr>
              <a:t>Boiled Rice</a:t>
            </a:r>
            <a:br>
              <a:rPr lang="en-GB" sz="1400" dirty="0">
                <a:solidFill>
                  <a:srgbClr val="1F497D">
                    <a:lumMod val="50000"/>
                  </a:srgbClr>
                </a:solidFill>
              </a:rPr>
            </a:br>
            <a:r>
              <a:rPr lang="en-GB" sz="1400" dirty="0">
                <a:solidFill>
                  <a:srgbClr val="1F497D">
                    <a:lumMod val="50000"/>
                  </a:srgbClr>
                </a:solidFill>
              </a:rPr>
              <a:t>Parmentier &amp; Boiled New Potatoes</a:t>
            </a:r>
            <a:br>
              <a:rPr lang="en-GB" sz="1400" dirty="0">
                <a:solidFill>
                  <a:srgbClr val="1F497D">
                    <a:lumMod val="50000"/>
                  </a:srgbClr>
                </a:solidFill>
              </a:rPr>
            </a:br>
            <a:r>
              <a:rPr lang="en-GB" sz="1400" dirty="0">
                <a:solidFill>
                  <a:srgbClr val="1F497D">
                    <a:lumMod val="50000"/>
                  </a:srgbClr>
                </a:solidFill>
              </a:rPr>
              <a:t>Punch Romaine</a:t>
            </a:r>
            <a:br>
              <a:rPr lang="en-GB" sz="1400" dirty="0">
                <a:solidFill>
                  <a:srgbClr val="1F497D">
                    <a:lumMod val="50000"/>
                  </a:srgbClr>
                </a:solidFill>
              </a:rPr>
            </a:br>
            <a:r>
              <a:rPr lang="en-GB" sz="1400" dirty="0">
                <a:solidFill>
                  <a:srgbClr val="1F497D">
                    <a:lumMod val="50000"/>
                  </a:srgbClr>
                </a:solidFill>
              </a:rPr>
              <a:t>Roast Squab &amp; Cress</a:t>
            </a:r>
            <a:br>
              <a:rPr lang="en-GB" sz="1400" dirty="0">
                <a:solidFill>
                  <a:srgbClr val="1F497D">
                    <a:lumMod val="50000"/>
                  </a:srgbClr>
                </a:solidFill>
              </a:rPr>
            </a:br>
            <a:r>
              <a:rPr lang="en-GB" sz="1400" dirty="0">
                <a:solidFill>
                  <a:srgbClr val="1F497D">
                    <a:lumMod val="50000"/>
                  </a:srgbClr>
                </a:solidFill>
              </a:rPr>
              <a:t>Cold Asparagus Vinaigrette</a:t>
            </a:r>
            <a:br>
              <a:rPr lang="en-GB" sz="1400" dirty="0">
                <a:solidFill>
                  <a:srgbClr val="1F497D">
                    <a:lumMod val="50000"/>
                  </a:srgbClr>
                </a:solidFill>
              </a:rPr>
            </a:br>
            <a:r>
              <a:rPr lang="en-GB" sz="1400" dirty="0">
                <a:solidFill>
                  <a:srgbClr val="1F497D">
                    <a:lumMod val="50000"/>
                  </a:srgbClr>
                </a:solidFill>
              </a:rPr>
              <a:t>Pate De Foie Gras</a:t>
            </a:r>
            <a:br>
              <a:rPr lang="en-GB" sz="1400" dirty="0">
                <a:solidFill>
                  <a:srgbClr val="1F497D">
                    <a:lumMod val="50000"/>
                  </a:srgbClr>
                </a:solidFill>
              </a:rPr>
            </a:br>
            <a:r>
              <a:rPr lang="en-GB" sz="1400" dirty="0">
                <a:solidFill>
                  <a:srgbClr val="1F497D">
                    <a:lumMod val="50000"/>
                  </a:srgbClr>
                </a:solidFill>
              </a:rPr>
              <a:t>Celery</a:t>
            </a:r>
            <a:br>
              <a:rPr lang="en-GB" sz="1400" dirty="0">
                <a:solidFill>
                  <a:srgbClr val="1F497D">
                    <a:lumMod val="50000"/>
                  </a:srgbClr>
                </a:solidFill>
              </a:rPr>
            </a:br>
            <a:r>
              <a:rPr lang="en-GB" sz="1400" dirty="0">
                <a:solidFill>
                  <a:srgbClr val="1F497D">
                    <a:lumMod val="50000"/>
                  </a:srgbClr>
                </a:solidFill>
              </a:rPr>
              <a:t>Waldorf Pudding</a:t>
            </a:r>
            <a:br>
              <a:rPr lang="en-GB" sz="1400" dirty="0">
                <a:solidFill>
                  <a:srgbClr val="1F497D">
                    <a:lumMod val="50000"/>
                  </a:srgbClr>
                </a:solidFill>
              </a:rPr>
            </a:br>
            <a:r>
              <a:rPr lang="en-GB" sz="1400" dirty="0">
                <a:solidFill>
                  <a:srgbClr val="1F497D">
                    <a:lumMod val="50000"/>
                  </a:srgbClr>
                </a:solidFill>
              </a:rPr>
              <a:t>Peaches in Chartreuse Jelly</a:t>
            </a:r>
          </a:p>
          <a:p>
            <a:pPr algn="ctr"/>
            <a:r>
              <a:rPr lang="en-GB" sz="1400" dirty="0">
                <a:solidFill>
                  <a:srgbClr val="1F497D">
                    <a:lumMod val="50000"/>
                  </a:srgbClr>
                </a:solidFill>
              </a:rPr>
              <a:t>Chocolate &amp; Vanilla Éclairs</a:t>
            </a:r>
            <a:br>
              <a:rPr lang="en-GB" sz="1400" dirty="0">
                <a:solidFill>
                  <a:srgbClr val="1F497D">
                    <a:lumMod val="50000"/>
                  </a:srgbClr>
                </a:solidFill>
              </a:rPr>
            </a:br>
            <a:r>
              <a:rPr lang="en-GB" sz="1400" dirty="0">
                <a:solidFill>
                  <a:srgbClr val="1F497D">
                    <a:lumMod val="50000"/>
                  </a:srgbClr>
                </a:solidFill>
              </a:rPr>
              <a:t>French Ice Cream</a:t>
            </a:r>
          </a:p>
        </p:txBody>
      </p:sp>
    </p:spTree>
    <p:extLst>
      <p:ext uri="{BB962C8B-B14F-4D97-AF65-F5344CB8AC3E}">
        <p14:creationId xmlns:p14="http://schemas.microsoft.com/office/powerpoint/2010/main" val="409200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121886" y="404664"/>
            <a:ext cx="4605748"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The Gymnasium</a:t>
            </a:r>
          </a:p>
        </p:txBody>
      </p:sp>
      <p:sp>
        <p:nvSpPr>
          <p:cNvPr id="8" name="TextBox 7"/>
          <p:cNvSpPr txBox="1"/>
          <p:nvPr/>
        </p:nvSpPr>
        <p:spPr>
          <a:xfrm>
            <a:off x="683568" y="5445224"/>
            <a:ext cx="7863957" cy="646331"/>
          </a:xfrm>
          <a:prstGeom prst="rect">
            <a:avLst/>
          </a:prstGeom>
          <a:noFill/>
        </p:spPr>
        <p:txBody>
          <a:bodyPr wrap="square" rtlCol="0">
            <a:spAutoFit/>
          </a:bodyPr>
          <a:lstStyle/>
          <a:p>
            <a:r>
              <a:rPr lang="en-GB" dirty="0">
                <a:solidFill>
                  <a:prstClr val="black"/>
                </a:solidFill>
              </a:rPr>
              <a:t>Inside the gymnasium was a gym instructor, who helped the First Class passengers to exercise.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615" y="1484784"/>
            <a:ext cx="4034290" cy="3751890"/>
          </a:xfrm>
          <a:prstGeom prst="rect">
            <a:avLst/>
          </a:prstGeom>
          <a:ln>
            <a:noFill/>
          </a:ln>
          <a:effectLst>
            <a:softEdge rad="112500"/>
          </a:effectLst>
        </p:spPr>
      </p:pic>
    </p:spTree>
    <p:extLst>
      <p:ext uri="{BB962C8B-B14F-4D97-AF65-F5344CB8AC3E}">
        <p14:creationId xmlns:p14="http://schemas.microsoft.com/office/powerpoint/2010/main" val="138947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237291" y="404664"/>
            <a:ext cx="437491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a:t>
            </a:r>
          </a:p>
        </p:txBody>
      </p:sp>
      <p:sp>
        <p:nvSpPr>
          <p:cNvPr id="2" name="TextBox 1"/>
          <p:cNvSpPr txBox="1"/>
          <p:nvPr/>
        </p:nvSpPr>
        <p:spPr>
          <a:xfrm>
            <a:off x="683568" y="1556792"/>
            <a:ext cx="7863956" cy="923330"/>
          </a:xfrm>
          <a:prstGeom prst="rect">
            <a:avLst/>
          </a:prstGeom>
          <a:noFill/>
        </p:spPr>
        <p:txBody>
          <a:bodyPr wrap="square" rtlCol="0">
            <a:spAutoFit/>
          </a:bodyPr>
          <a:lstStyle/>
          <a:p>
            <a:r>
              <a:rPr lang="en-GB" dirty="0">
                <a:solidFill>
                  <a:prstClr val="black"/>
                </a:solidFill>
              </a:rPr>
              <a:t>Second Class passengers on the Titanic would be as comfortable as First Class passengers on any other ship.</a:t>
            </a:r>
          </a:p>
          <a:p>
            <a:r>
              <a:rPr lang="en-GB" dirty="0">
                <a:solidFill>
                  <a:prstClr val="black"/>
                </a:solidFill>
              </a:rPr>
              <a:t>There was room for 564 Second Class passengers on board.</a:t>
            </a:r>
          </a:p>
        </p:txBody>
      </p:sp>
      <p:sp>
        <p:nvSpPr>
          <p:cNvPr id="9" name="TextBox 8"/>
          <p:cNvSpPr txBox="1"/>
          <p:nvPr/>
        </p:nvSpPr>
        <p:spPr>
          <a:xfrm>
            <a:off x="683568" y="2636912"/>
            <a:ext cx="4464496" cy="1477328"/>
          </a:xfrm>
          <a:prstGeom prst="rect">
            <a:avLst/>
          </a:prstGeom>
          <a:noFill/>
        </p:spPr>
        <p:txBody>
          <a:bodyPr wrap="square" rtlCol="0">
            <a:spAutoFit/>
          </a:bodyPr>
          <a:lstStyle/>
          <a:p>
            <a:r>
              <a:rPr lang="en-GB" dirty="0">
                <a:solidFill>
                  <a:prstClr val="black"/>
                </a:solidFill>
              </a:rPr>
              <a:t>There was a library and bars and an open deck so the Second Class passengers could walk around and look at the Atlantic ocean.</a:t>
            </a:r>
          </a:p>
          <a:p>
            <a:endParaRPr lang="en-GB" dirty="0">
              <a:solidFill>
                <a:prstClr val="black"/>
              </a:solidFill>
            </a:endParaRPr>
          </a:p>
        </p:txBody>
      </p:sp>
      <p:sp>
        <p:nvSpPr>
          <p:cNvPr id="10" name="TextBox 9"/>
          <p:cNvSpPr txBox="1"/>
          <p:nvPr/>
        </p:nvSpPr>
        <p:spPr>
          <a:xfrm>
            <a:off x="683568" y="5517232"/>
            <a:ext cx="7691597" cy="646331"/>
          </a:xfrm>
          <a:prstGeom prst="rect">
            <a:avLst/>
          </a:prstGeom>
          <a:noFill/>
        </p:spPr>
        <p:txBody>
          <a:bodyPr wrap="square" rtlCol="0">
            <a:spAutoFit/>
          </a:bodyPr>
          <a:lstStyle/>
          <a:p>
            <a:r>
              <a:rPr lang="en-GB" dirty="0">
                <a:solidFill>
                  <a:prstClr val="black"/>
                </a:solidFill>
              </a:rPr>
              <a:t>There were 285 Second Class passengers on board the Titanic; 118 of them survived.</a:t>
            </a:r>
          </a:p>
        </p:txBody>
      </p:sp>
      <p:sp>
        <p:nvSpPr>
          <p:cNvPr id="8" name="TextBox 7"/>
          <p:cNvSpPr txBox="1"/>
          <p:nvPr/>
        </p:nvSpPr>
        <p:spPr>
          <a:xfrm>
            <a:off x="683569" y="4114240"/>
            <a:ext cx="4499234" cy="1200329"/>
          </a:xfrm>
          <a:prstGeom prst="rect">
            <a:avLst/>
          </a:prstGeom>
          <a:noFill/>
        </p:spPr>
        <p:txBody>
          <a:bodyPr wrap="square" rtlCol="0">
            <a:spAutoFit/>
          </a:bodyPr>
          <a:lstStyle/>
          <a:p>
            <a:r>
              <a:rPr lang="en-GB" dirty="0">
                <a:solidFill>
                  <a:prstClr val="black"/>
                </a:solidFill>
              </a:rPr>
              <a:t>Second Class fares were much cheaper than First Class – a ticket would cost around £13, which would be around £950 today.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802" y="2624336"/>
            <a:ext cx="3192364" cy="2171676"/>
          </a:xfrm>
          <a:prstGeom prst="rect">
            <a:avLst/>
          </a:prstGeom>
          <a:ln>
            <a:noFill/>
          </a:ln>
          <a:effectLst>
            <a:softEdge rad="112500"/>
          </a:effectLst>
        </p:spPr>
      </p:pic>
    </p:spTree>
    <p:extLst>
      <p:ext uri="{BB962C8B-B14F-4D97-AF65-F5344CB8AC3E}">
        <p14:creationId xmlns:p14="http://schemas.microsoft.com/office/powerpoint/2010/main" val="9313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237291" y="404664"/>
            <a:ext cx="437491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a:t>
            </a:r>
          </a:p>
        </p:txBody>
      </p:sp>
      <p:sp>
        <p:nvSpPr>
          <p:cNvPr id="8" name="TextBox 7"/>
          <p:cNvSpPr txBox="1"/>
          <p:nvPr/>
        </p:nvSpPr>
        <p:spPr>
          <a:xfrm>
            <a:off x="683567" y="5157192"/>
            <a:ext cx="7863957" cy="1200329"/>
          </a:xfrm>
          <a:prstGeom prst="rect">
            <a:avLst/>
          </a:prstGeom>
          <a:noFill/>
        </p:spPr>
        <p:txBody>
          <a:bodyPr wrap="square" rtlCol="0">
            <a:spAutoFit/>
          </a:bodyPr>
          <a:lstStyle/>
          <a:p>
            <a:r>
              <a:rPr lang="en-GB" dirty="0">
                <a:solidFill>
                  <a:prstClr val="black"/>
                </a:solidFill>
              </a:rPr>
              <a:t>Second Class cabins were not as luxurious as the First Class rooms – they were very similar to Third Class cabins. They would contain bunk beds, unless it was a single room such as the one above, and sinks and mirrors.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5" y="2066925"/>
            <a:ext cx="4286250" cy="2724150"/>
          </a:xfrm>
          <a:prstGeom prst="rect">
            <a:avLst/>
          </a:prstGeom>
          <a:ln>
            <a:noFill/>
          </a:ln>
          <a:effectLst>
            <a:softEdge rad="112500"/>
          </a:effectLst>
        </p:spPr>
      </p:pic>
    </p:spTree>
    <p:extLst>
      <p:ext uri="{BB962C8B-B14F-4D97-AF65-F5344CB8AC3E}">
        <p14:creationId xmlns:p14="http://schemas.microsoft.com/office/powerpoint/2010/main" val="333967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647917" y="404664"/>
            <a:ext cx="7553671"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 staircase</a:t>
            </a:r>
          </a:p>
        </p:txBody>
      </p:sp>
      <p:sp>
        <p:nvSpPr>
          <p:cNvPr id="8" name="TextBox 7"/>
          <p:cNvSpPr txBox="1"/>
          <p:nvPr/>
        </p:nvSpPr>
        <p:spPr>
          <a:xfrm>
            <a:off x="683567" y="5157192"/>
            <a:ext cx="7863957" cy="923330"/>
          </a:xfrm>
          <a:prstGeom prst="rect">
            <a:avLst/>
          </a:prstGeom>
          <a:noFill/>
        </p:spPr>
        <p:txBody>
          <a:bodyPr wrap="square" rtlCol="0">
            <a:spAutoFit/>
          </a:bodyPr>
          <a:lstStyle/>
          <a:p>
            <a:r>
              <a:rPr lang="en-GB" dirty="0">
                <a:solidFill>
                  <a:prstClr val="black"/>
                </a:solidFill>
              </a:rPr>
              <a:t>Although the Second Class staircase on the Titanic was not as grand as the Grand Staircase, it was still well made from mahogany. There was also a lift for the Second Class passengers.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1756" y="1628799"/>
            <a:ext cx="4560488" cy="3102373"/>
          </a:xfrm>
          <a:prstGeom prst="rect">
            <a:avLst/>
          </a:prstGeom>
          <a:ln>
            <a:noFill/>
          </a:ln>
          <a:effectLst>
            <a:softEdge rad="112500"/>
          </a:effectLst>
        </p:spPr>
      </p:pic>
    </p:spTree>
    <p:extLst>
      <p:ext uri="{BB962C8B-B14F-4D97-AF65-F5344CB8AC3E}">
        <p14:creationId xmlns:p14="http://schemas.microsoft.com/office/powerpoint/2010/main" val="221086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950084" y="404664"/>
            <a:ext cx="694933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 Library</a:t>
            </a:r>
          </a:p>
        </p:txBody>
      </p:sp>
      <p:sp>
        <p:nvSpPr>
          <p:cNvPr id="8" name="TextBox 7"/>
          <p:cNvSpPr txBox="1"/>
          <p:nvPr/>
        </p:nvSpPr>
        <p:spPr>
          <a:xfrm>
            <a:off x="683567" y="5157192"/>
            <a:ext cx="7863957" cy="646331"/>
          </a:xfrm>
          <a:prstGeom prst="rect">
            <a:avLst/>
          </a:prstGeom>
          <a:noFill/>
        </p:spPr>
        <p:txBody>
          <a:bodyPr wrap="square" rtlCol="0">
            <a:spAutoFit/>
          </a:bodyPr>
          <a:lstStyle/>
          <a:p>
            <a:r>
              <a:rPr lang="en-GB" dirty="0">
                <a:solidFill>
                  <a:prstClr val="black"/>
                </a:solidFill>
              </a:rPr>
              <a:t>The Second Class library was for both men and women. Tea or coffee would be served here to passengers in the afternoons.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190" y="1772816"/>
            <a:ext cx="3667125" cy="2543175"/>
          </a:xfrm>
          <a:prstGeom prst="rect">
            <a:avLst/>
          </a:prstGeom>
          <a:ln>
            <a:noFill/>
          </a:ln>
          <a:effectLst>
            <a:softEdge rad="112500"/>
          </a:effectLst>
        </p:spPr>
      </p:pic>
    </p:spTree>
    <p:extLst>
      <p:ext uri="{BB962C8B-B14F-4D97-AF65-F5344CB8AC3E}">
        <p14:creationId xmlns:p14="http://schemas.microsoft.com/office/powerpoint/2010/main" val="64038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173974" y="404664"/>
            <a:ext cx="4501553"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The Officers</a:t>
            </a:r>
          </a:p>
        </p:txBody>
      </p:sp>
      <p:sp>
        <p:nvSpPr>
          <p:cNvPr id="10" name="TextBox 9"/>
          <p:cNvSpPr txBox="1"/>
          <p:nvPr/>
        </p:nvSpPr>
        <p:spPr>
          <a:xfrm>
            <a:off x="572322" y="1609050"/>
            <a:ext cx="7704855" cy="738664"/>
          </a:xfrm>
          <a:prstGeom prst="rect">
            <a:avLst/>
          </a:prstGeom>
          <a:noFill/>
        </p:spPr>
        <p:txBody>
          <a:bodyPr wrap="square" rtlCol="0">
            <a:spAutoFit/>
          </a:bodyPr>
          <a:lstStyle/>
          <a:p>
            <a:r>
              <a:rPr lang="en-GB" sz="1400" dirty="0">
                <a:solidFill>
                  <a:prstClr val="black"/>
                </a:solidFill>
              </a:rPr>
              <a:t>BACK ROW left to right:</a:t>
            </a:r>
          </a:p>
          <a:p>
            <a:r>
              <a:rPr lang="en-GB" sz="1400" dirty="0">
                <a:solidFill>
                  <a:prstClr val="black"/>
                </a:solidFill>
              </a:rPr>
              <a:t>Chief purser Herbert McElroy, 2</a:t>
            </a:r>
            <a:r>
              <a:rPr lang="en-GB" sz="1400" baseline="30000" dirty="0">
                <a:solidFill>
                  <a:prstClr val="black"/>
                </a:solidFill>
              </a:rPr>
              <a:t>nd</a:t>
            </a:r>
            <a:r>
              <a:rPr lang="en-GB" sz="1400" dirty="0">
                <a:solidFill>
                  <a:prstClr val="black"/>
                </a:solidFill>
              </a:rPr>
              <a:t> Officer Charles </a:t>
            </a:r>
            <a:r>
              <a:rPr lang="en-GB" sz="1400" dirty="0" err="1">
                <a:solidFill>
                  <a:prstClr val="black"/>
                </a:solidFill>
              </a:rPr>
              <a:t>Lightoller</a:t>
            </a:r>
            <a:r>
              <a:rPr lang="en-GB" sz="1400" dirty="0">
                <a:solidFill>
                  <a:prstClr val="black"/>
                </a:solidFill>
              </a:rPr>
              <a:t>, 3</a:t>
            </a:r>
            <a:r>
              <a:rPr lang="en-GB" sz="1400" baseline="30000" dirty="0">
                <a:solidFill>
                  <a:prstClr val="black"/>
                </a:solidFill>
              </a:rPr>
              <a:t>rd</a:t>
            </a:r>
            <a:r>
              <a:rPr lang="en-GB" sz="1400" dirty="0">
                <a:solidFill>
                  <a:prstClr val="black"/>
                </a:solidFill>
              </a:rPr>
              <a:t> Officer Herbert Pitman, 4</a:t>
            </a:r>
            <a:r>
              <a:rPr lang="en-GB" sz="1400" baseline="30000" dirty="0">
                <a:solidFill>
                  <a:prstClr val="black"/>
                </a:solidFill>
              </a:rPr>
              <a:t>th</a:t>
            </a:r>
            <a:r>
              <a:rPr lang="en-GB" sz="1400" dirty="0">
                <a:solidFill>
                  <a:prstClr val="black"/>
                </a:solidFill>
              </a:rPr>
              <a:t> Officer Joseph </a:t>
            </a:r>
            <a:r>
              <a:rPr lang="en-GB" sz="1400" dirty="0" err="1">
                <a:solidFill>
                  <a:prstClr val="black"/>
                </a:solidFill>
              </a:rPr>
              <a:t>Boxhall</a:t>
            </a:r>
            <a:r>
              <a:rPr lang="en-GB" sz="1400" dirty="0">
                <a:solidFill>
                  <a:prstClr val="black"/>
                </a:solidFill>
              </a:rPr>
              <a:t>, 5</a:t>
            </a:r>
            <a:r>
              <a:rPr lang="en-GB" sz="1400" baseline="30000" dirty="0">
                <a:solidFill>
                  <a:prstClr val="black"/>
                </a:solidFill>
              </a:rPr>
              <a:t>th</a:t>
            </a:r>
            <a:r>
              <a:rPr lang="en-GB" sz="1400" dirty="0">
                <a:solidFill>
                  <a:prstClr val="black"/>
                </a:solidFill>
              </a:rPr>
              <a:t> Officer Harold Lowe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6478" y="2348880"/>
            <a:ext cx="4896544" cy="2464927"/>
          </a:xfrm>
          <a:prstGeom prst="rect">
            <a:avLst/>
          </a:prstGeom>
          <a:ln>
            <a:noFill/>
          </a:ln>
          <a:effectLst>
            <a:softEdge rad="112500"/>
          </a:effectLst>
        </p:spPr>
      </p:pic>
      <p:sp>
        <p:nvSpPr>
          <p:cNvPr id="14" name="TextBox 13"/>
          <p:cNvSpPr txBox="1"/>
          <p:nvPr/>
        </p:nvSpPr>
        <p:spPr>
          <a:xfrm>
            <a:off x="539552" y="4850576"/>
            <a:ext cx="7704855" cy="738664"/>
          </a:xfrm>
          <a:prstGeom prst="rect">
            <a:avLst/>
          </a:prstGeom>
          <a:noFill/>
        </p:spPr>
        <p:txBody>
          <a:bodyPr wrap="square" rtlCol="0">
            <a:spAutoFit/>
          </a:bodyPr>
          <a:lstStyle/>
          <a:p>
            <a:r>
              <a:rPr lang="en-GB" sz="1400" dirty="0">
                <a:solidFill>
                  <a:prstClr val="black"/>
                </a:solidFill>
              </a:rPr>
              <a:t>FRONT ROW left to right:</a:t>
            </a:r>
          </a:p>
          <a:p>
            <a:r>
              <a:rPr lang="en-GB" sz="1400" dirty="0">
                <a:solidFill>
                  <a:prstClr val="black"/>
                </a:solidFill>
              </a:rPr>
              <a:t>6</a:t>
            </a:r>
            <a:r>
              <a:rPr lang="en-GB" sz="1400" baseline="30000" dirty="0">
                <a:solidFill>
                  <a:prstClr val="black"/>
                </a:solidFill>
              </a:rPr>
              <a:t>th</a:t>
            </a:r>
            <a:r>
              <a:rPr lang="en-GB" sz="1400" dirty="0">
                <a:solidFill>
                  <a:prstClr val="black"/>
                </a:solidFill>
              </a:rPr>
              <a:t> Officer James Moody, Chief Officer Henry Wilde, Captain Edward Smith, 1</a:t>
            </a:r>
            <a:r>
              <a:rPr lang="en-GB" sz="1400" baseline="30000" dirty="0">
                <a:solidFill>
                  <a:prstClr val="black"/>
                </a:solidFill>
              </a:rPr>
              <a:t>st</a:t>
            </a:r>
            <a:r>
              <a:rPr lang="en-GB" sz="1400" dirty="0">
                <a:solidFill>
                  <a:prstClr val="black"/>
                </a:solidFill>
              </a:rPr>
              <a:t> Officer William Murdoch</a:t>
            </a:r>
          </a:p>
        </p:txBody>
      </p:sp>
    </p:spTree>
    <p:extLst>
      <p:ext uri="{BB962C8B-B14F-4D97-AF65-F5344CB8AC3E}">
        <p14:creationId xmlns:p14="http://schemas.microsoft.com/office/powerpoint/2010/main" val="128595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237291" y="404664"/>
            <a:ext cx="437491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a:t>
            </a:r>
          </a:p>
        </p:txBody>
      </p:sp>
      <p:sp>
        <p:nvSpPr>
          <p:cNvPr id="8" name="TextBox 7"/>
          <p:cNvSpPr txBox="1"/>
          <p:nvPr/>
        </p:nvSpPr>
        <p:spPr>
          <a:xfrm>
            <a:off x="683567" y="5805264"/>
            <a:ext cx="7863957" cy="646331"/>
          </a:xfrm>
          <a:prstGeom prst="rect">
            <a:avLst/>
          </a:prstGeom>
          <a:noFill/>
        </p:spPr>
        <p:txBody>
          <a:bodyPr wrap="square" rtlCol="0">
            <a:spAutoFit/>
          </a:bodyPr>
          <a:lstStyle/>
          <a:p>
            <a:r>
              <a:rPr lang="en-GB" dirty="0">
                <a:solidFill>
                  <a:prstClr val="black"/>
                </a:solidFill>
              </a:rPr>
              <a:t>The Second Class boat deck, where passengers could walk around, or sit and relax.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073" y="1700808"/>
            <a:ext cx="5073352" cy="3805014"/>
          </a:xfrm>
          <a:prstGeom prst="rect">
            <a:avLst/>
          </a:prstGeom>
          <a:ln>
            <a:noFill/>
          </a:ln>
          <a:effectLst>
            <a:softEdge rad="112500"/>
          </a:effectLst>
        </p:spPr>
      </p:pic>
    </p:spTree>
    <p:extLst>
      <p:ext uri="{BB962C8B-B14F-4D97-AF65-F5344CB8AC3E}">
        <p14:creationId xmlns:p14="http://schemas.microsoft.com/office/powerpoint/2010/main" val="9816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190533" y="404664"/>
            <a:ext cx="6468437"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 dining</a:t>
            </a:r>
          </a:p>
        </p:txBody>
      </p:sp>
      <p:sp>
        <p:nvSpPr>
          <p:cNvPr id="8" name="TextBox 7"/>
          <p:cNvSpPr txBox="1"/>
          <p:nvPr/>
        </p:nvSpPr>
        <p:spPr>
          <a:xfrm>
            <a:off x="683567" y="5301208"/>
            <a:ext cx="7863957" cy="1200329"/>
          </a:xfrm>
          <a:prstGeom prst="rect">
            <a:avLst/>
          </a:prstGeom>
          <a:noFill/>
        </p:spPr>
        <p:txBody>
          <a:bodyPr wrap="square" rtlCol="0">
            <a:spAutoFit/>
          </a:bodyPr>
          <a:lstStyle/>
          <a:p>
            <a:r>
              <a:rPr lang="en-GB" dirty="0">
                <a:solidFill>
                  <a:prstClr val="black"/>
                </a:solidFill>
              </a:rPr>
              <a:t>The Second Class dining room consisted of long tables, fastened to the floor in case of stormy weather. The chairs were mahogany swivel chairs, and passengers would each be given a specific seat at the start of the voyage, which they would keep for the whole journey.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312" y="2009775"/>
            <a:ext cx="4143375" cy="2838450"/>
          </a:xfrm>
          <a:prstGeom prst="rect">
            <a:avLst/>
          </a:prstGeom>
          <a:ln>
            <a:noFill/>
          </a:ln>
          <a:effectLst>
            <a:softEdge rad="112500"/>
          </a:effectLst>
        </p:spPr>
      </p:pic>
    </p:spTree>
    <p:extLst>
      <p:ext uri="{BB962C8B-B14F-4D97-AF65-F5344CB8AC3E}">
        <p14:creationId xmlns:p14="http://schemas.microsoft.com/office/powerpoint/2010/main" val="167920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616150" y="404664"/>
            <a:ext cx="5617243"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Second Class Menu</a:t>
            </a:r>
          </a:p>
        </p:txBody>
      </p:sp>
      <p:sp>
        <p:nvSpPr>
          <p:cNvPr id="4" name="Rectangle 3"/>
          <p:cNvSpPr/>
          <p:nvPr/>
        </p:nvSpPr>
        <p:spPr>
          <a:xfrm>
            <a:off x="1547664"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1F497D">
                    <a:lumMod val="50000"/>
                  </a:srgbClr>
                </a:solidFill>
              </a:rPr>
              <a:t>Second Class April 14 1912</a:t>
            </a:r>
          </a:p>
          <a:p>
            <a:pPr algn="ctr"/>
            <a:endParaRPr lang="en-GB" sz="1400" dirty="0">
              <a:solidFill>
                <a:srgbClr val="1F497D">
                  <a:lumMod val="50000"/>
                </a:srgbClr>
              </a:solidFill>
            </a:endParaRPr>
          </a:p>
          <a:p>
            <a:pPr algn="ctr"/>
            <a:r>
              <a:rPr lang="en-GB" sz="1400" b="1" dirty="0">
                <a:solidFill>
                  <a:srgbClr val="1F497D">
                    <a:lumMod val="50000"/>
                  </a:srgbClr>
                </a:solidFill>
              </a:rPr>
              <a:t>Dinner</a:t>
            </a:r>
          </a:p>
          <a:p>
            <a:pPr algn="ctr"/>
            <a:r>
              <a:rPr lang="en-GB" sz="1400" dirty="0">
                <a:solidFill>
                  <a:srgbClr val="1F497D">
                    <a:lumMod val="50000"/>
                  </a:srgbClr>
                </a:solidFill>
              </a:rPr>
              <a:t>Consommé</a:t>
            </a:r>
          </a:p>
          <a:p>
            <a:pPr algn="ctr"/>
            <a:r>
              <a:rPr lang="en-GB" sz="1400" dirty="0">
                <a:solidFill>
                  <a:srgbClr val="1F497D">
                    <a:lumMod val="50000"/>
                  </a:srgbClr>
                </a:solidFill>
              </a:rPr>
              <a:t>Tapioca</a:t>
            </a:r>
          </a:p>
          <a:p>
            <a:pPr algn="ctr"/>
            <a:r>
              <a:rPr lang="en-GB" sz="1400" dirty="0">
                <a:solidFill>
                  <a:srgbClr val="1F497D">
                    <a:lumMod val="50000"/>
                  </a:srgbClr>
                </a:solidFill>
              </a:rPr>
              <a:t>Baked haddock</a:t>
            </a:r>
          </a:p>
          <a:p>
            <a:pPr algn="ctr"/>
            <a:r>
              <a:rPr lang="en-GB" sz="1400" dirty="0">
                <a:solidFill>
                  <a:srgbClr val="1F497D">
                    <a:lumMod val="50000"/>
                  </a:srgbClr>
                </a:solidFill>
              </a:rPr>
              <a:t>Sharp sauce</a:t>
            </a:r>
          </a:p>
          <a:p>
            <a:pPr algn="ctr"/>
            <a:r>
              <a:rPr lang="en-GB" sz="1400" dirty="0">
                <a:solidFill>
                  <a:srgbClr val="1F497D">
                    <a:lumMod val="50000"/>
                  </a:srgbClr>
                </a:solidFill>
              </a:rPr>
              <a:t>Curried chicken and rice</a:t>
            </a:r>
          </a:p>
          <a:p>
            <a:pPr algn="ctr"/>
            <a:r>
              <a:rPr lang="en-GB" sz="1400" dirty="0">
                <a:solidFill>
                  <a:srgbClr val="1F497D">
                    <a:lumMod val="50000"/>
                  </a:srgbClr>
                </a:solidFill>
              </a:rPr>
              <a:t>Spring lamb, mint sauce</a:t>
            </a:r>
          </a:p>
          <a:p>
            <a:pPr algn="ctr"/>
            <a:r>
              <a:rPr lang="en-GB" sz="1400" dirty="0">
                <a:solidFill>
                  <a:srgbClr val="1F497D">
                    <a:lumMod val="50000"/>
                  </a:srgbClr>
                </a:solidFill>
              </a:rPr>
              <a:t>Roast turkey, cranberry sauce</a:t>
            </a:r>
          </a:p>
          <a:p>
            <a:pPr algn="ctr"/>
            <a:r>
              <a:rPr lang="en-GB" sz="1400" dirty="0">
                <a:solidFill>
                  <a:srgbClr val="1F497D">
                    <a:lumMod val="50000"/>
                  </a:srgbClr>
                </a:solidFill>
              </a:rPr>
              <a:t>Boiled rice</a:t>
            </a:r>
          </a:p>
          <a:p>
            <a:pPr algn="ctr"/>
            <a:r>
              <a:rPr lang="en-GB" sz="1400" dirty="0">
                <a:solidFill>
                  <a:srgbClr val="1F497D">
                    <a:lumMod val="50000"/>
                  </a:srgbClr>
                </a:solidFill>
              </a:rPr>
              <a:t>Boiled and roast potatoes</a:t>
            </a:r>
          </a:p>
          <a:p>
            <a:pPr algn="ctr"/>
            <a:endParaRPr lang="en-GB" sz="1400" dirty="0">
              <a:solidFill>
                <a:srgbClr val="1F497D">
                  <a:lumMod val="50000"/>
                </a:srgbClr>
              </a:solidFill>
            </a:endParaRPr>
          </a:p>
        </p:txBody>
      </p:sp>
      <p:sp>
        <p:nvSpPr>
          <p:cNvPr id="10" name="Rectangle 9"/>
          <p:cNvSpPr/>
          <p:nvPr/>
        </p:nvSpPr>
        <p:spPr>
          <a:xfrm>
            <a:off x="4424767"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1F497D">
                    <a:lumMod val="50000"/>
                  </a:srgbClr>
                </a:solidFill>
              </a:rPr>
              <a:t>Plum pudding</a:t>
            </a:r>
          </a:p>
          <a:p>
            <a:pPr algn="ctr"/>
            <a:r>
              <a:rPr lang="en-GB" sz="1400" dirty="0">
                <a:solidFill>
                  <a:srgbClr val="1F497D">
                    <a:lumMod val="50000"/>
                  </a:srgbClr>
                </a:solidFill>
              </a:rPr>
              <a:t>Wine Jelly</a:t>
            </a:r>
          </a:p>
          <a:p>
            <a:pPr algn="ctr"/>
            <a:r>
              <a:rPr lang="en-GB" sz="1400" dirty="0">
                <a:solidFill>
                  <a:srgbClr val="1F497D">
                    <a:lumMod val="50000"/>
                  </a:srgbClr>
                </a:solidFill>
              </a:rPr>
              <a:t>Coconut sandwich</a:t>
            </a:r>
          </a:p>
          <a:p>
            <a:pPr algn="ctr"/>
            <a:r>
              <a:rPr lang="en-GB" sz="1400" dirty="0">
                <a:solidFill>
                  <a:srgbClr val="1F497D">
                    <a:lumMod val="50000"/>
                  </a:srgbClr>
                </a:solidFill>
              </a:rPr>
              <a:t>American ice cream</a:t>
            </a:r>
          </a:p>
          <a:p>
            <a:pPr algn="ctr"/>
            <a:r>
              <a:rPr lang="en-GB" sz="1400" dirty="0">
                <a:solidFill>
                  <a:srgbClr val="1F497D">
                    <a:lumMod val="50000"/>
                  </a:srgbClr>
                </a:solidFill>
              </a:rPr>
              <a:t>Nuts assorted</a:t>
            </a:r>
          </a:p>
          <a:p>
            <a:pPr algn="ctr"/>
            <a:r>
              <a:rPr lang="en-GB" sz="1400" dirty="0">
                <a:solidFill>
                  <a:srgbClr val="1F497D">
                    <a:lumMod val="50000"/>
                  </a:srgbClr>
                </a:solidFill>
              </a:rPr>
              <a:t>Fresh Fruit</a:t>
            </a:r>
          </a:p>
          <a:p>
            <a:pPr algn="ctr"/>
            <a:r>
              <a:rPr lang="en-GB" sz="1400" dirty="0">
                <a:solidFill>
                  <a:srgbClr val="1F497D">
                    <a:lumMod val="50000"/>
                  </a:srgbClr>
                </a:solidFill>
              </a:rPr>
              <a:t>Cheese and biscuits</a:t>
            </a:r>
          </a:p>
          <a:p>
            <a:pPr algn="ctr"/>
            <a:r>
              <a:rPr lang="en-GB" sz="1400" dirty="0">
                <a:solidFill>
                  <a:srgbClr val="1F497D">
                    <a:lumMod val="50000"/>
                  </a:srgbClr>
                </a:solidFill>
              </a:rPr>
              <a:t>Coffee</a:t>
            </a:r>
          </a:p>
        </p:txBody>
      </p:sp>
    </p:spTree>
    <p:extLst>
      <p:ext uri="{BB962C8B-B14F-4D97-AF65-F5344CB8AC3E}">
        <p14:creationId xmlns:p14="http://schemas.microsoft.com/office/powerpoint/2010/main" val="101589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09002" y="404664"/>
            <a:ext cx="383149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Third Class</a:t>
            </a:r>
          </a:p>
        </p:txBody>
      </p:sp>
      <p:sp>
        <p:nvSpPr>
          <p:cNvPr id="2" name="TextBox 1"/>
          <p:cNvSpPr txBox="1"/>
          <p:nvPr/>
        </p:nvSpPr>
        <p:spPr>
          <a:xfrm>
            <a:off x="683568" y="1340768"/>
            <a:ext cx="7704856" cy="1477328"/>
          </a:xfrm>
          <a:prstGeom prst="rect">
            <a:avLst/>
          </a:prstGeom>
          <a:noFill/>
        </p:spPr>
        <p:txBody>
          <a:bodyPr wrap="square" rtlCol="0">
            <a:spAutoFit/>
          </a:bodyPr>
          <a:lstStyle/>
          <a:p>
            <a:r>
              <a:rPr lang="en-GB" dirty="0">
                <a:solidFill>
                  <a:prstClr val="black"/>
                </a:solidFill>
              </a:rPr>
              <a:t>Most of the people travelling in the Third Class were emigrants from Ireland and Scandinavia. Many cities in Europe were overpopulated at the time,  and it was mainly the working classes who wanted to go and live in America, in search of a better life.</a:t>
            </a:r>
          </a:p>
          <a:p>
            <a:r>
              <a:rPr lang="en-GB" dirty="0">
                <a:solidFill>
                  <a:prstClr val="black"/>
                </a:solidFill>
              </a:rPr>
              <a:t>There was room on the Titanic for 1,134 Third Class passengers.</a:t>
            </a:r>
          </a:p>
        </p:txBody>
      </p:sp>
      <p:sp>
        <p:nvSpPr>
          <p:cNvPr id="9" name="TextBox 8"/>
          <p:cNvSpPr txBox="1"/>
          <p:nvPr/>
        </p:nvSpPr>
        <p:spPr>
          <a:xfrm>
            <a:off x="683568" y="2948751"/>
            <a:ext cx="4104456" cy="1200329"/>
          </a:xfrm>
          <a:prstGeom prst="rect">
            <a:avLst/>
          </a:prstGeom>
          <a:noFill/>
        </p:spPr>
        <p:txBody>
          <a:bodyPr wrap="square" rtlCol="0">
            <a:spAutoFit/>
          </a:bodyPr>
          <a:lstStyle/>
          <a:p>
            <a:r>
              <a:rPr lang="en-GB" dirty="0">
                <a:solidFill>
                  <a:prstClr val="black"/>
                </a:solidFill>
              </a:rPr>
              <a:t>Life on the lower decks was not as comfortable as above, but it was as good as Second Class on any other ship.</a:t>
            </a:r>
          </a:p>
        </p:txBody>
      </p:sp>
      <p:sp>
        <p:nvSpPr>
          <p:cNvPr id="10" name="TextBox 9"/>
          <p:cNvSpPr txBox="1"/>
          <p:nvPr/>
        </p:nvSpPr>
        <p:spPr>
          <a:xfrm>
            <a:off x="683568" y="5626114"/>
            <a:ext cx="7704856" cy="646331"/>
          </a:xfrm>
          <a:prstGeom prst="rect">
            <a:avLst/>
          </a:prstGeom>
          <a:noFill/>
        </p:spPr>
        <p:txBody>
          <a:bodyPr wrap="square" rtlCol="0">
            <a:spAutoFit/>
          </a:bodyPr>
          <a:lstStyle/>
          <a:p>
            <a:r>
              <a:rPr lang="en-GB" dirty="0">
                <a:solidFill>
                  <a:prstClr val="black"/>
                </a:solidFill>
              </a:rPr>
              <a:t>There were 706 Third Class passengers on the Titanic, but only 174 survived.</a:t>
            </a:r>
          </a:p>
        </p:txBody>
      </p:sp>
      <p:sp>
        <p:nvSpPr>
          <p:cNvPr id="8" name="TextBox 7"/>
          <p:cNvSpPr txBox="1"/>
          <p:nvPr/>
        </p:nvSpPr>
        <p:spPr>
          <a:xfrm>
            <a:off x="683567" y="4449886"/>
            <a:ext cx="4248474" cy="923330"/>
          </a:xfrm>
          <a:prstGeom prst="rect">
            <a:avLst/>
          </a:prstGeom>
          <a:noFill/>
        </p:spPr>
        <p:txBody>
          <a:bodyPr wrap="square" rtlCol="0">
            <a:spAutoFit/>
          </a:bodyPr>
          <a:lstStyle/>
          <a:p>
            <a:r>
              <a:rPr lang="en-GB" dirty="0">
                <a:solidFill>
                  <a:prstClr val="black"/>
                </a:solidFill>
              </a:rPr>
              <a:t>Third Class fares cost between £3 and £8 – that’s between £220 and £580 today.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605" y="2973980"/>
            <a:ext cx="3324139" cy="2274115"/>
          </a:xfrm>
          <a:prstGeom prst="rect">
            <a:avLst/>
          </a:prstGeom>
          <a:ln>
            <a:noFill/>
          </a:ln>
          <a:effectLst>
            <a:softEdge rad="112500"/>
          </a:effectLst>
        </p:spPr>
      </p:pic>
    </p:spTree>
    <p:extLst>
      <p:ext uri="{BB962C8B-B14F-4D97-AF65-F5344CB8AC3E}">
        <p14:creationId xmlns:p14="http://schemas.microsoft.com/office/powerpoint/2010/main" val="53299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09002" y="404664"/>
            <a:ext cx="383149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Third Class</a:t>
            </a:r>
          </a:p>
        </p:txBody>
      </p:sp>
      <p:sp>
        <p:nvSpPr>
          <p:cNvPr id="8" name="TextBox 7"/>
          <p:cNvSpPr txBox="1"/>
          <p:nvPr/>
        </p:nvSpPr>
        <p:spPr>
          <a:xfrm>
            <a:off x="683567" y="5157192"/>
            <a:ext cx="7863957" cy="923330"/>
          </a:xfrm>
          <a:prstGeom prst="rect">
            <a:avLst/>
          </a:prstGeom>
          <a:noFill/>
        </p:spPr>
        <p:txBody>
          <a:bodyPr wrap="square" rtlCol="0">
            <a:spAutoFit/>
          </a:bodyPr>
          <a:lstStyle/>
          <a:p>
            <a:r>
              <a:rPr lang="en-GB" dirty="0">
                <a:solidFill>
                  <a:prstClr val="black"/>
                </a:solidFill>
              </a:rPr>
              <a:t>Third Class passengers had a separate dining room. The passengers were impressed with the tablecloths, and the fact that their food was brought to them by waiters and waitresses.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184" y="1500187"/>
            <a:ext cx="4907632" cy="3357417"/>
          </a:xfrm>
          <a:prstGeom prst="rect">
            <a:avLst/>
          </a:prstGeom>
          <a:ln>
            <a:noFill/>
          </a:ln>
          <a:effectLst>
            <a:softEdge rad="112500"/>
          </a:effectLst>
        </p:spPr>
      </p:pic>
    </p:spTree>
    <p:extLst>
      <p:ext uri="{BB962C8B-B14F-4D97-AF65-F5344CB8AC3E}">
        <p14:creationId xmlns:p14="http://schemas.microsoft.com/office/powerpoint/2010/main" val="31446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856597" y="404664"/>
            <a:ext cx="5136342" cy="830997"/>
          </a:xfrm>
          <a:prstGeom prst="rect">
            <a:avLst/>
          </a:prstGeom>
          <a:noFill/>
        </p:spPr>
        <p:txBody>
          <a:bodyPr wrap="none" lIns="91440" tIns="45720" rIns="91440" bIns="45720">
            <a:spAutoFit/>
          </a:bodyPr>
          <a:lstStyle/>
          <a:p>
            <a:pPr algn="ctr"/>
            <a:r>
              <a:rPr lang="en-US" sz="4800" dirty="0">
                <a:ln w="18415" cmpd="sng">
                  <a:solidFill>
                    <a:prstClr val="black"/>
                  </a:solidFill>
                  <a:prstDash val="solid"/>
                </a:ln>
                <a:solidFill>
                  <a:srgbClr val="FFFFFF"/>
                </a:solidFill>
                <a:effectLst>
                  <a:outerShdw blurRad="63500" dir="3600000" algn="tl" rotWithShape="0">
                    <a:srgbClr val="000000">
                      <a:alpha val="70000"/>
                    </a:srgbClr>
                  </a:outerShdw>
                </a:effectLst>
              </a:rPr>
              <a:t>Third Class Menu</a:t>
            </a:r>
          </a:p>
        </p:txBody>
      </p:sp>
      <p:sp>
        <p:nvSpPr>
          <p:cNvPr id="4" name="Rectangle 3"/>
          <p:cNvSpPr/>
          <p:nvPr/>
        </p:nvSpPr>
        <p:spPr>
          <a:xfrm>
            <a:off x="1547664"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1F497D">
                    <a:lumMod val="50000"/>
                  </a:srgbClr>
                </a:solidFill>
              </a:rPr>
              <a:t>Third Class April 14 1912</a:t>
            </a:r>
          </a:p>
          <a:p>
            <a:pPr algn="ctr"/>
            <a:endParaRPr lang="en-GB" sz="1400" b="1" dirty="0">
              <a:solidFill>
                <a:srgbClr val="1F497D">
                  <a:lumMod val="50000"/>
                </a:srgbClr>
              </a:solidFill>
            </a:endParaRPr>
          </a:p>
          <a:p>
            <a:pPr algn="ctr"/>
            <a:r>
              <a:rPr lang="en-GB" sz="1400" b="1" dirty="0">
                <a:solidFill>
                  <a:srgbClr val="1F497D">
                    <a:lumMod val="50000"/>
                  </a:srgbClr>
                </a:solidFill>
              </a:rPr>
              <a:t>Breakfast</a:t>
            </a:r>
          </a:p>
          <a:p>
            <a:pPr algn="ctr"/>
            <a:r>
              <a:rPr lang="en-GB" sz="1400" dirty="0">
                <a:solidFill>
                  <a:srgbClr val="1F497D">
                    <a:lumMod val="50000"/>
                  </a:srgbClr>
                </a:solidFill>
              </a:rPr>
              <a:t>Oatmeal porridge and milk</a:t>
            </a:r>
          </a:p>
          <a:p>
            <a:pPr algn="ctr"/>
            <a:r>
              <a:rPr lang="en-GB" sz="1400" dirty="0">
                <a:solidFill>
                  <a:srgbClr val="1F497D">
                    <a:lumMod val="50000"/>
                  </a:srgbClr>
                </a:solidFill>
              </a:rPr>
              <a:t>Smoked herrings</a:t>
            </a:r>
          </a:p>
          <a:p>
            <a:pPr algn="ctr"/>
            <a:r>
              <a:rPr lang="en-GB" sz="1400" dirty="0">
                <a:solidFill>
                  <a:srgbClr val="1F497D">
                    <a:lumMod val="50000"/>
                  </a:srgbClr>
                </a:solidFill>
              </a:rPr>
              <a:t>Jacket potatoes</a:t>
            </a:r>
          </a:p>
          <a:p>
            <a:pPr algn="ctr"/>
            <a:r>
              <a:rPr lang="en-GB" sz="1400" dirty="0">
                <a:solidFill>
                  <a:srgbClr val="1F497D">
                    <a:lumMod val="50000"/>
                  </a:srgbClr>
                </a:solidFill>
              </a:rPr>
              <a:t>Ham and eggs</a:t>
            </a:r>
          </a:p>
          <a:p>
            <a:pPr algn="ctr"/>
            <a:r>
              <a:rPr lang="en-GB" sz="1400" dirty="0">
                <a:solidFill>
                  <a:srgbClr val="1F497D">
                    <a:lumMod val="50000"/>
                  </a:srgbClr>
                </a:solidFill>
              </a:rPr>
              <a:t>Bread and Butter</a:t>
            </a:r>
          </a:p>
          <a:p>
            <a:pPr algn="ctr"/>
            <a:r>
              <a:rPr lang="en-GB" sz="1400" dirty="0">
                <a:solidFill>
                  <a:srgbClr val="1F497D">
                    <a:lumMod val="50000"/>
                  </a:srgbClr>
                </a:solidFill>
              </a:rPr>
              <a:t>Marmalade</a:t>
            </a:r>
          </a:p>
          <a:p>
            <a:pPr algn="ctr"/>
            <a:r>
              <a:rPr lang="en-GB" sz="1400" dirty="0">
                <a:solidFill>
                  <a:srgbClr val="1F497D">
                    <a:lumMod val="50000"/>
                  </a:srgbClr>
                </a:solidFill>
              </a:rPr>
              <a:t>Tea or coffee</a:t>
            </a:r>
          </a:p>
          <a:p>
            <a:pPr algn="ctr"/>
            <a:endParaRPr lang="en-GB" sz="1400" dirty="0">
              <a:solidFill>
                <a:srgbClr val="1F497D">
                  <a:lumMod val="50000"/>
                </a:srgbClr>
              </a:solidFill>
            </a:endParaRPr>
          </a:p>
          <a:p>
            <a:pPr algn="ctr"/>
            <a:r>
              <a:rPr lang="en-GB" sz="1400" b="1" dirty="0">
                <a:solidFill>
                  <a:srgbClr val="1F497D">
                    <a:lumMod val="50000"/>
                  </a:srgbClr>
                </a:solidFill>
              </a:rPr>
              <a:t>Dinner</a:t>
            </a:r>
          </a:p>
          <a:p>
            <a:pPr algn="ctr"/>
            <a:r>
              <a:rPr lang="en-GB" sz="1400" dirty="0">
                <a:solidFill>
                  <a:srgbClr val="1F497D">
                    <a:lumMod val="50000"/>
                  </a:srgbClr>
                </a:solidFill>
              </a:rPr>
              <a:t>Rice Soup</a:t>
            </a:r>
          </a:p>
          <a:p>
            <a:pPr algn="ctr"/>
            <a:r>
              <a:rPr lang="en-GB" sz="1400" dirty="0">
                <a:solidFill>
                  <a:srgbClr val="1F497D">
                    <a:lumMod val="50000"/>
                  </a:srgbClr>
                </a:solidFill>
              </a:rPr>
              <a:t>Fresh Bread</a:t>
            </a:r>
          </a:p>
          <a:p>
            <a:pPr algn="ctr"/>
            <a:r>
              <a:rPr lang="en-GB" sz="1400" dirty="0">
                <a:solidFill>
                  <a:srgbClr val="1F497D">
                    <a:lumMod val="50000"/>
                  </a:srgbClr>
                </a:solidFill>
              </a:rPr>
              <a:t>Cabin biscuits</a:t>
            </a:r>
          </a:p>
          <a:p>
            <a:pPr algn="ctr"/>
            <a:r>
              <a:rPr lang="en-GB" sz="1400" dirty="0">
                <a:solidFill>
                  <a:srgbClr val="1F497D">
                    <a:lumMod val="50000"/>
                  </a:srgbClr>
                </a:solidFill>
              </a:rPr>
              <a:t>Roast beef</a:t>
            </a:r>
          </a:p>
          <a:p>
            <a:pPr algn="ctr"/>
            <a:r>
              <a:rPr lang="en-GB" sz="1400" dirty="0">
                <a:solidFill>
                  <a:srgbClr val="1F497D">
                    <a:lumMod val="50000"/>
                  </a:srgbClr>
                </a:solidFill>
              </a:rPr>
              <a:t>Brown gravy</a:t>
            </a:r>
          </a:p>
          <a:p>
            <a:pPr algn="ctr"/>
            <a:r>
              <a:rPr lang="en-GB" sz="1400" dirty="0">
                <a:solidFill>
                  <a:srgbClr val="1F497D">
                    <a:lumMod val="50000"/>
                  </a:srgbClr>
                </a:solidFill>
              </a:rPr>
              <a:t>Sweet corn</a:t>
            </a:r>
          </a:p>
          <a:p>
            <a:pPr algn="ctr"/>
            <a:r>
              <a:rPr lang="en-GB" sz="1400" dirty="0">
                <a:solidFill>
                  <a:srgbClr val="1F497D">
                    <a:lumMod val="50000"/>
                  </a:srgbClr>
                </a:solidFill>
              </a:rPr>
              <a:t>Boiled potatoes</a:t>
            </a:r>
          </a:p>
          <a:p>
            <a:pPr algn="ctr"/>
            <a:r>
              <a:rPr lang="en-GB" sz="1400" dirty="0">
                <a:solidFill>
                  <a:srgbClr val="1F497D">
                    <a:lumMod val="50000"/>
                  </a:srgbClr>
                </a:solidFill>
              </a:rPr>
              <a:t>Plum pudding</a:t>
            </a:r>
          </a:p>
          <a:p>
            <a:pPr algn="ctr"/>
            <a:r>
              <a:rPr lang="en-GB" sz="1400" dirty="0">
                <a:solidFill>
                  <a:srgbClr val="1F497D">
                    <a:lumMod val="50000"/>
                  </a:srgbClr>
                </a:solidFill>
              </a:rPr>
              <a:t>Sweet sauce</a:t>
            </a:r>
          </a:p>
          <a:p>
            <a:pPr algn="ctr"/>
            <a:r>
              <a:rPr lang="en-GB" sz="1400" dirty="0">
                <a:solidFill>
                  <a:srgbClr val="1F497D">
                    <a:lumMod val="50000"/>
                  </a:srgbClr>
                </a:solidFill>
              </a:rPr>
              <a:t>Fruit</a:t>
            </a:r>
          </a:p>
          <a:p>
            <a:pPr algn="ctr"/>
            <a:endParaRPr lang="en-GB" sz="1400" dirty="0">
              <a:solidFill>
                <a:srgbClr val="1F497D">
                  <a:lumMod val="50000"/>
                </a:srgbClr>
              </a:solidFill>
            </a:endParaRPr>
          </a:p>
        </p:txBody>
      </p:sp>
      <p:sp>
        <p:nvSpPr>
          <p:cNvPr id="10" name="Rectangle 9"/>
          <p:cNvSpPr/>
          <p:nvPr/>
        </p:nvSpPr>
        <p:spPr>
          <a:xfrm>
            <a:off x="4424767" y="1556792"/>
            <a:ext cx="2877103" cy="4896544"/>
          </a:xfrm>
          <a:prstGeom prst="rect">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1F497D">
                  <a:lumMod val="50000"/>
                </a:srgbClr>
              </a:solidFill>
            </a:endParaRPr>
          </a:p>
          <a:p>
            <a:pPr algn="ctr"/>
            <a:r>
              <a:rPr lang="en-GB" sz="1400" b="1" dirty="0">
                <a:solidFill>
                  <a:srgbClr val="1F497D">
                    <a:lumMod val="50000"/>
                  </a:srgbClr>
                </a:solidFill>
              </a:rPr>
              <a:t>Tea</a:t>
            </a:r>
          </a:p>
          <a:p>
            <a:pPr algn="ctr"/>
            <a:r>
              <a:rPr lang="en-GB" sz="1400" dirty="0">
                <a:solidFill>
                  <a:srgbClr val="1F497D">
                    <a:lumMod val="50000"/>
                  </a:srgbClr>
                </a:solidFill>
              </a:rPr>
              <a:t>Cold meat</a:t>
            </a:r>
          </a:p>
          <a:p>
            <a:pPr algn="ctr"/>
            <a:r>
              <a:rPr lang="en-GB" sz="1400" dirty="0">
                <a:solidFill>
                  <a:srgbClr val="1F497D">
                    <a:lumMod val="50000"/>
                  </a:srgbClr>
                </a:solidFill>
              </a:rPr>
              <a:t>Cheese</a:t>
            </a:r>
          </a:p>
          <a:p>
            <a:pPr algn="ctr"/>
            <a:r>
              <a:rPr lang="en-GB" sz="1400" dirty="0">
                <a:solidFill>
                  <a:srgbClr val="1F497D">
                    <a:lumMod val="50000"/>
                  </a:srgbClr>
                </a:solidFill>
              </a:rPr>
              <a:t>Pickles</a:t>
            </a:r>
          </a:p>
          <a:p>
            <a:pPr algn="ctr"/>
            <a:r>
              <a:rPr lang="en-GB" sz="1400" dirty="0">
                <a:solidFill>
                  <a:srgbClr val="1F497D">
                    <a:lumMod val="50000"/>
                  </a:srgbClr>
                </a:solidFill>
              </a:rPr>
              <a:t>Fresh bread and butter</a:t>
            </a:r>
          </a:p>
          <a:p>
            <a:pPr algn="ctr"/>
            <a:r>
              <a:rPr lang="en-GB" sz="1400" dirty="0">
                <a:solidFill>
                  <a:srgbClr val="1F497D">
                    <a:lumMod val="50000"/>
                  </a:srgbClr>
                </a:solidFill>
              </a:rPr>
              <a:t>Stewed figs and rice</a:t>
            </a:r>
          </a:p>
          <a:p>
            <a:pPr algn="ctr"/>
            <a:r>
              <a:rPr lang="en-GB" sz="1400" dirty="0">
                <a:solidFill>
                  <a:srgbClr val="1F497D">
                    <a:lumMod val="50000"/>
                  </a:srgbClr>
                </a:solidFill>
              </a:rPr>
              <a:t>Tea</a:t>
            </a:r>
          </a:p>
          <a:p>
            <a:pPr algn="ctr"/>
            <a:endParaRPr lang="en-GB" sz="1400" dirty="0">
              <a:solidFill>
                <a:srgbClr val="1F497D">
                  <a:lumMod val="50000"/>
                </a:srgbClr>
              </a:solidFill>
            </a:endParaRPr>
          </a:p>
          <a:p>
            <a:pPr algn="ctr"/>
            <a:r>
              <a:rPr lang="en-GB" sz="1400" b="1" dirty="0">
                <a:solidFill>
                  <a:srgbClr val="1F497D">
                    <a:lumMod val="50000"/>
                  </a:srgbClr>
                </a:solidFill>
              </a:rPr>
              <a:t>Supper</a:t>
            </a:r>
          </a:p>
          <a:p>
            <a:pPr algn="ctr"/>
            <a:r>
              <a:rPr lang="en-GB" sz="1400" dirty="0">
                <a:solidFill>
                  <a:srgbClr val="1F497D">
                    <a:lumMod val="50000"/>
                  </a:srgbClr>
                </a:solidFill>
              </a:rPr>
              <a:t>Gruel</a:t>
            </a:r>
          </a:p>
          <a:p>
            <a:pPr algn="ctr"/>
            <a:r>
              <a:rPr lang="en-GB" sz="1400" dirty="0">
                <a:solidFill>
                  <a:srgbClr val="1F497D">
                    <a:lumMod val="50000"/>
                  </a:srgbClr>
                </a:solidFill>
              </a:rPr>
              <a:t>Cabin biscuits</a:t>
            </a:r>
          </a:p>
          <a:p>
            <a:pPr algn="ctr"/>
            <a:r>
              <a:rPr lang="en-GB" sz="1400" dirty="0">
                <a:solidFill>
                  <a:srgbClr val="1F497D">
                    <a:lumMod val="50000"/>
                  </a:srgbClr>
                </a:solidFill>
              </a:rPr>
              <a:t>Cheese</a:t>
            </a:r>
          </a:p>
        </p:txBody>
      </p:sp>
    </p:spTree>
    <p:extLst>
      <p:ext uri="{BB962C8B-B14F-4D97-AF65-F5344CB8AC3E}">
        <p14:creationId xmlns:p14="http://schemas.microsoft.com/office/powerpoint/2010/main" val="55293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09002" y="404664"/>
            <a:ext cx="383149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Third Class</a:t>
            </a:r>
          </a:p>
        </p:txBody>
      </p:sp>
      <p:sp>
        <p:nvSpPr>
          <p:cNvPr id="8" name="TextBox 7"/>
          <p:cNvSpPr txBox="1"/>
          <p:nvPr/>
        </p:nvSpPr>
        <p:spPr>
          <a:xfrm>
            <a:off x="683567" y="5157192"/>
            <a:ext cx="7863957" cy="646331"/>
          </a:xfrm>
          <a:prstGeom prst="rect">
            <a:avLst/>
          </a:prstGeom>
          <a:noFill/>
        </p:spPr>
        <p:txBody>
          <a:bodyPr wrap="square" rtlCol="0">
            <a:spAutoFit/>
          </a:bodyPr>
          <a:lstStyle/>
          <a:p>
            <a:r>
              <a:rPr lang="en-GB" dirty="0">
                <a:solidFill>
                  <a:prstClr val="black"/>
                </a:solidFill>
              </a:rPr>
              <a:t>Third Class cabins would be for between 4 to 6 people,  with bunk beds and a sink. There would be a shared bathroom, with showers and toilets.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612" y="1757362"/>
            <a:ext cx="2390775" cy="3343275"/>
          </a:xfrm>
          <a:prstGeom prst="rect">
            <a:avLst/>
          </a:prstGeom>
          <a:ln>
            <a:noFill/>
          </a:ln>
          <a:effectLst>
            <a:softEdge rad="112500"/>
          </a:effectLst>
        </p:spPr>
      </p:pic>
    </p:spTree>
    <p:extLst>
      <p:ext uri="{BB962C8B-B14F-4D97-AF65-F5344CB8AC3E}">
        <p14:creationId xmlns:p14="http://schemas.microsoft.com/office/powerpoint/2010/main" val="17337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3359395" y="404664"/>
            <a:ext cx="2130711"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Decks</a:t>
            </a:r>
          </a:p>
        </p:txBody>
      </p:sp>
      <p:sp>
        <p:nvSpPr>
          <p:cNvPr id="10" name="TextBox 9"/>
          <p:cNvSpPr txBox="1"/>
          <p:nvPr/>
        </p:nvSpPr>
        <p:spPr>
          <a:xfrm>
            <a:off x="827584" y="1628800"/>
            <a:ext cx="7488832" cy="646331"/>
          </a:xfrm>
          <a:prstGeom prst="rect">
            <a:avLst/>
          </a:prstGeom>
          <a:noFill/>
        </p:spPr>
        <p:txBody>
          <a:bodyPr wrap="square" rtlCol="0">
            <a:spAutoFit/>
          </a:bodyPr>
          <a:lstStyle/>
          <a:p>
            <a:r>
              <a:rPr lang="en-GB" dirty="0">
                <a:solidFill>
                  <a:prstClr val="black"/>
                </a:solidFill>
              </a:rPr>
              <a:t>The Titanic consisted of ten decks. The lower three were for the crew, and the top seven for the passengers.</a:t>
            </a:r>
          </a:p>
        </p:txBody>
      </p:sp>
      <p:sp>
        <p:nvSpPr>
          <p:cNvPr id="2" name="Rounded Rectangle 1">
            <a:hlinkClick r:id="rId2"/>
          </p:cNvPr>
          <p:cNvSpPr/>
          <p:nvPr/>
        </p:nvSpPr>
        <p:spPr>
          <a:xfrm>
            <a:off x="3203848" y="5301208"/>
            <a:ext cx="2520280" cy="10801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solidFill>
                  <a:prstClr val="white"/>
                </a:solidFill>
              </a:rPr>
              <a:t>Click to view an online ‘cutaway’ of the Titanic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46" y="2780928"/>
            <a:ext cx="8138807" cy="1760017"/>
          </a:xfrm>
          <a:prstGeom prst="rect">
            <a:avLst/>
          </a:prstGeom>
        </p:spPr>
      </p:pic>
      <p:sp>
        <p:nvSpPr>
          <p:cNvPr id="8" name="TextBox 7"/>
          <p:cNvSpPr txBox="1"/>
          <p:nvPr/>
        </p:nvSpPr>
        <p:spPr>
          <a:xfrm>
            <a:off x="889982" y="4725144"/>
            <a:ext cx="7210410" cy="246221"/>
          </a:xfrm>
          <a:prstGeom prst="rect">
            <a:avLst/>
          </a:prstGeom>
          <a:noFill/>
        </p:spPr>
        <p:txBody>
          <a:bodyPr wrap="square" rtlCol="0">
            <a:spAutoFit/>
          </a:bodyPr>
          <a:lstStyle/>
          <a:p>
            <a:pPr algn="ctr"/>
            <a:r>
              <a:rPr lang="en-GB" sz="1000" dirty="0">
                <a:solidFill>
                  <a:srgbClr val="4F81BD">
                    <a:lumMod val="20000"/>
                    <a:lumOff val="80000"/>
                  </a:srgbClr>
                </a:solidFill>
              </a:rPr>
              <a:t>Image by </a:t>
            </a:r>
            <a:r>
              <a:rPr lang="en-GB" sz="1000" dirty="0" err="1">
                <a:solidFill>
                  <a:srgbClr val="4F81BD">
                    <a:lumMod val="20000"/>
                    <a:lumOff val="80000"/>
                  </a:srgbClr>
                </a:solidFill>
              </a:rPr>
              <a:t>Dfoerster</a:t>
            </a:r>
            <a:r>
              <a:rPr lang="en-GB" sz="1000" dirty="0">
                <a:solidFill>
                  <a:srgbClr val="4F81BD">
                    <a:lumMod val="20000"/>
                    <a:lumOff val="80000"/>
                  </a:srgbClr>
                </a:solidFill>
              </a:rPr>
              <a:t>, Creative Common Licence, Wikimedia Commons</a:t>
            </a:r>
          </a:p>
        </p:txBody>
      </p:sp>
    </p:spTree>
    <p:extLst>
      <p:ext uri="{BB962C8B-B14F-4D97-AF65-F5344CB8AC3E}">
        <p14:creationId xmlns:p14="http://schemas.microsoft.com/office/powerpoint/2010/main" val="389503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699" y="908720"/>
            <a:ext cx="6120680" cy="52556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7167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480948" y="404664"/>
            <a:ext cx="3887603"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Online links</a:t>
            </a:r>
          </a:p>
        </p:txBody>
      </p:sp>
      <p:sp>
        <p:nvSpPr>
          <p:cNvPr id="9" name="TextBox 8"/>
          <p:cNvSpPr txBox="1"/>
          <p:nvPr/>
        </p:nvSpPr>
        <p:spPr>
          <a:xfrm>
            <a:off x="730820" y="1854364"/>
            <a:ext cx="7200801" cy="1477328"/>
          </a:xfrm>
          <a:prstGeom prst="rect">
            <a:avLst/>
          </a:prstGeom>
          <a:noFill/>
        </p:spPr>
        <p:txBody>
          <a:bodyPr wrap="square" rtlCol="0">
            <a:spAutoFit/>
          </a:bodyPr>
          <a:lstStyle/>
          <a:p>
            <a:r>
              <a:rPr lang="en-GB" dirty="0">
                <a:solidFill>
                  <a:prstClr val="black"/>
                </a:solidFill>
                <a:hlinkClick r:id="rId2"/>
              </a:rPr>
              <a:t>A plan of the Titanic</a:t>
            </a:r>
            <a:endParaRPr lang="en-GB" dirty="0">
              <a:solidFill>
                <a:prstClr val="black"/>
              </a:solidFill>
            </a:endParaRPr>
          </a:p>
          <a:p>
            <a:endParaRPr lang="en-GB" dirty="0">
              <a:solidFill>
                <a:prstClr val="black"/>
              </a:solidFill>
            </a:endParaRPr>
          </a:p>
          <a:p>
            <a:r>
              <a:rPr lang="en-GB" dirty="0">
                <a:solidFill>
                  <a:prstClr val="black"/>
                </a:solidFill>
                <a:hlinkClick r:id="rId3"/>
              </a:rPr>
              <a:t>Titanic passenger list</a:t>
            </a:r>
            <a:endParaRPr lang="en-GB" dirty="0">
              <a:solidFill>
                <a:prstClr val="black"/>
              </a:solidFill>
            </a:endParaRPr>
          </a:p>
          <a:p>
            <a:endParaRPr lang="en-GB" dirty="0">
              <a:solidFill>
                <a:prstClr val="black"/>
              </a:solidFill>
            </a:endParaRPr>
          </a:p>
          <a:p>
            <a:r>
              <a:rPr lang="en-GB" dirty="0">
                <a:solidFill>
                  <a:prstClr val="black"/>
                </a:solidFill>
                <a:hlinkClick r:id="rId4"/>
              </a:rPr>
              <a:t>Titanic’s deck plans</a:t>
            </a:r>
            <a:endParaRPr lang="en-GB" dirty="0">
              <a:solidFill>
                <a:prstClr val="black"/>
              </a:solidFill>
            </a:endParaRPr>
          </a:p>
        </p:txBody>
      </p:sp>
      <p:sp>
        <p:nvSpPr>
          <p:cNvPr id="6" name="TextBox 5"/>
          <p:cNvSpPr txBox="1"/>
          <p:nvPr/>
        </p:nvSpPr>
        <p:spPr>
          <a:xfrm>
            <a:off x="819544" y="6093296"/>
            <a:ext cx="7210410" cy="430887"/>
          </a:xfrm>
          <a:prstGeom prst="rect">
            <a:avLst/>
          </a:prstGeom>
          <a:noFill/>
        </p:spPr>
        <p:txBody>
          <a:bodyPr wrap="square" rtlCol="0">
            <a:spAutoFit/>
          </a:bodyPr>
          <a:lstStyle/>
          <a:p>
            <a:r>
              <a:rPr lang="en-GB" sz="1100" dirty="0">
                <a:solidFill>
                  <a:prstClr val="white"/>
                </a:solidFill>
              </a:rPr>
              <a:t>All acknowledged images used published under a </a:t>
            </a:r>
            <a:r>
              <a:rPr lang="en-GB" sz="1100" dirty="0">
                <a:solidFill>
                  <a:prstClr val="white"/>
                </a:solidFill>
                <a:hlinkClick r:id="rId5"/>
              </a:rPr>
              <a:t>Creative Commons Licence</a:t>
            </a:r>
            <a:endParaRPr lang="en-GB" sz="1100" dirty="0">
              <a:solidFill>
                <a:prstClr val="white"/>
              </a:solidFill>
            </a:endParaRPr>
          </a:p>
          <a:p>
            <a:r>
              <a:rPr lang="en-GB" sz="1100" dirty="0">
                <a:solidFill>
                  <a:prstClr val="white"/>
                </a:solidFill>
              </a:rPr>
              <a:t>All other images in the Public Domain</a:t>
            </a:r>
          </a:p>
        </p:txBody>
      </p:sp>
    </p:spTree>
    <p:extLst>
      <p:ext uri="{BB962C8B-B14F-4D97-AF65-F5344CB8AC3E}">
        <p14:creationId xmlns:p14="http://schemas.microsoft.com/office/powerpoint/2010/main" val="27259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extBox 1"/>
          <p:cNvSpPr txBox="1"/>
          <p:nvPr/>
        </p:nvSpPr>
        <p:spPr>
          <a:xfrm>
            <a:off x="683568" y="1052736"/>
            <a:ext cx="5472608" cy="923330"/>
          </a:xfrm>
          <a:prstGeom prst="rect">
            <a:avLst/>
          </a:prstGeom>
          <a:noFill/>
        </p:spPr>
        <p:txBody>
          <a:bodyPr wrap="square" rtlCol="0">
            <a:spAutoFit/>
          </a:bodyPr>
          <a:lstStyle/>
          <a:p>
            <a:r>
              <a:rPr lang="en-GB" dirty="0">
                <a:solidFill>
                  <a:prstClr val="black"/>
                </a:solidFill>
              </a:rPr>
              <a:t>Captain Edward John Smith - the Titanic’s maiden voyage was to be Captain Smith’s last trip before he retired. He went down with his ship.</a:t>
            </a:r>
          </a:p>
        </p:txBody>
      </p:sp>
      <p:sp>
        <p:nvSpPr>
          <p:cNvPr id="10" name="TextBox 9"/>
          <p:cNvSpPr txBox="1"/>
          <p:nvPr/>
        </p:nvSpPr>
        <p:spPr>
          <a:xfrm>
            <a:off x="1115616" y="5373216"/>
            <a:ext cx="6840759" cy="923330"/>
          </a:xfrm>
          <a:prstGeom prst="rect">
            <a:avLst/>
          </a:prstGeom>
          <a:noFill/>
        </p:spPr>
        <p:txBody>
          <a:bodyPr wrap="square" rtlCol="0">
            <a:spAutoFit/>
          </a:bodyPr>
          <a:lstStyle/>
          <a:p>
            <a:r>
              <a:rPr lang="en-GB" dirty="0">
                <a:solidFill>
                  <a:prstClr val="black"/>
                </a:solidFill>
              </a:rPr>
              <a:t>The crew consisted of stewards, cooks, cleaners, waiters, etc.; 320 engineers, and 65 engaged in navigation – altogether there were 913 crew members.</a:t>
            </a:r>
          </a:p>
        </p:txBody>
      </p:sp>
      <p:sp>
        <p:nvSpPr>
          <p:cNvPr id="8" name="TextBox 7"/>
          <p:cNvSpPr txBox="1"/>
          <p:nvPr/>
        </p:nvSpPr>
        <p:spPr>
          <a:xfrm>
            <a:off x="683569" y="3482822"/>
            <a:ext cx="5365184" cy="369332"/>
          </a:xfrm>
          <a:prstGeom prst="rect">
            <a:avLst/>
          </a:prstGeom>
          <a:noFill/>
        </p:spPr>
        <p:txBody>
          <a:bodyPr wrap="square" rtlCol="0">
            <a:spAutoFit/>
          </a:bodyPr>
          <a:lstStyle/>
          <a:p>
            <a:r>
              <a:rPr lang="en-GB" dirty="0">
                <a:solidFill>
                  <a:prstClr val="black"/>
                </a:solidFill>
              </a:rPr>
              <a:t>Second Officer Lightoller.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764704"/>
            <a:ext cx="1814684" cy="1684621"/>
          </a:xfrm>
          <a:prstGeom prst="ellipse">
            <a:avLst/>
          </a:prstGeom>
          <a:ln>
            <a:noFill/>
          </a:ln>
          <a:effectLst>
            <a:softEdge rad="112500"/>
          </a:effectLst>
        </p:spPr>
      </p:pic>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3928" y="2184424"/>
            <a:ext cx="1574800" cy="1657350"/>
          </a:xfrm>
          <a:prstGeom prst="ellipse">
            <a:avLst/>
          </a:prstGeom>
          <a:ln>
            <a:noFill/>
          </a:ln>
          <a:effectLst>
            <a:softEdge rad="112500"/>
          </a:effectLst>
        </p:spPr>
      </p:pic>
      <p:sp>
        <p:nvSpPr>
          <p:cNvPr id="12" name="TextBox 11"/>
          <p:cNvSpPr txBox="1"/>
          <p:nvPr/>
        </p:nvSpPr>
        <p:spPr>
          <a:xfrm>
            <a:off x="1554206" y="4496163"/>
            <a:ext cx="5365184" cy="369332"/>
          </a:xfrm>
          <a:prstGeom prst="rect">
            <a:avLst/>
          </a:prstGeom>
          <a:noFill/>
        </p:spPr>
        <p:txBody>
          <a:bodyPr wrap="square" rtlCol="0">
            <a:spAutoFit/>
          </a:bodyPr>
          <a:lstStyle/>
          <a:p>
            <a:pPr algn="r"/>
            <a:r>
              <a:rPr lang="en-GB" dirty="0">
                <a:solidFill>
                  <a:prstClr val="black"/>
                </a:solidFill>
              </a:rPr>
              <a:t>Lookout Fred Fleet.</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9390" y="3513870"/>
            <a:ext cx="1209875" cy="1389116"/>
          </a:xfrm>
          <a:prstGeom prst="ellipse">
            <a:avLst/>
          </a:prstGeom>
          <a:ln>
            <a:noFill/>
          </a:ln>
          <a:effectLst>
            <a:softEdge rad="112500"/>
          </a:effectLst>
        </p:spPr>
      </p:pic>
    </p:spTree>
    <p:extLst>
      <p:ext uri="{BB962C8B-B14F-4D97-AF65-F5344CB8AC3E}">
        <p14:creationId xmlns:p14="http://schemas.microsoft.com/office/powerpoint/2010/main" val="81601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58694" y="404664"/>
            <a:ext cx="3732112"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Passengers</a:t>
            </a:r>
          </a:p>
        </p:txBody>
      </p:sp>
      <p:sp>
        <p:nvSpPr>
          <p:cNvPr id="2" name="TextBox 1"/>
          <p:cNvSpPr txBox="1"/>
          <p:nvPr/>
        </p:nvSpPr>
        <p:spPr>
          <a:xfrm>
            <a:off x="2339752" y="2279862"/>
            <a:ext cx="4464496" cy="1200329"/>
          </a:xfrm>
          <a:prstGeom prst="rect">
            <a:avLst/>
          </a:prstGeom>
          <a:noFill/>
        </p:spPr>
        <p:txBody>
          <a:bodyPr wrap="square" rtlCol="0">
            <a:spAutoFit/>
          </a:bodyPr>
          <a:lstStyle/>
          <a:p>
            <a:pPr algn="ctr"/>
            <a:r>
              <a:rPr lang="en-GB" dirty="0">
                <a:solidFill>
                  <a:prstClr val="black"/>
                </a:solidFill>
              </a:rPr>
              <a:t>First Class: 325</a:t>
            </a:r>
          </a:p>
          <a:p>
            <a:pPr algn="ctr"/>
            <a:r>
              <a:rPr lang="en-GB" dirty="0">
                <a:solidFill>
                  <a:prstClr val="black"/>
                </a:solidFill>
              </a:rPr>
              <a:t>Second Class : 285</a:t>
            </a:r>
          </a:p>
          <a:p>
            <a:pPr algn="ctr"/>
            <a:r>
              <a:rPr lang="en-GB" dirty="0">
                <a:solidFill>
                  <a:prstClr val="black"/>
                </a:solidFill>
              </a:rPr>
              <a:t>Third Class : 706</a:t>
            </a:r>
          </a:p>
          <a:p>
            <a:pPr algn="ctr"/>
            <a:r>
              <a:rPr lang="en-GB" dirty="0">
                <a:solidFill>
                  <a:prstClr val="black"/>
                </a:solidFill>
              </a:rPr>
              <a:t>Crew : 913</a:t>
            </a:r>
          </a:p>
        </p:txBody>
      </p:sp>
      <p:sp>
        <p:nvSpPr>
          <p:cNvPr id="10" name="TextBox 9"/>
          <p:cNvSpPr txBox="1"/>
          <p:nvPr/>
        </p:nvSpPr>
        <p:spPr>
          <a:xfrm>
            <a:off x="827584" y="1484784"/>
            <a:ext cx="7488832" cy="646331"/>
          </a:xfrm>
          <a:prstGeom prst="rect">
            <a:avLst/>
          </a:prstGeom>
          <a:noFill/>
        </p:spPr>
        <p:txBody>
          <a:bodyPr wrap="square" rtlCol="0">
            <a:spAutoFit/>
          </a:bodyPr>
          <a:lstStyle/>
          <a:p>
            <a:r>
              <a:rPr lang="en-GB" dirty="0">
                <a:solidFill>
                  <a:prstClr val="black"/>
                </a:solidFill>
              </a:rPr>
              <a:t>The Titanic could carry more than three thousand people on board, but for its maiden voyage,  2,229 people were on the ship.</a:t>
            </a:r>
          </a:p>
        </p:txBody>
      </p:sp>
      <p:sp>
        <p:nvSpPr>
          <p:cNvPr id="11" name="TextBox 10"/>
          <p:cNvSpPr txBox="1"/>
          <p:nvPr/>
        </p:nvSpPr>
        <p:spPr>
          <a:xfrm>
            <a:off x="640021" y="3495378"/>
            <a:ext cx="7863957" cy="923330"/>
          </a:xfrm>
          <a:prstGeom prst="rect">
            <a:avLst/>
          </a:prstGeom>
          <a:noFill/>
        </p:spPr>
        <p:txBody>
          <a:bodyPr wrap="square" rtlCol="0">
            <a:spAutoFit/>
          </a:bodyPr>
          <a:lstStyle/>
          <a:p>
            <a:pPr algn="ctr"/>
            <a:r>
              <a:rPr lang="en-GB" dirty="0">
                <a:solidFill>
                  <a:prstClr val="black"/>
                </a:solidFill>
              </a:rPr>
              <a:t>The different classes did not mix on the ship – the First Class passengers were on the top decks; the Second Class on the middle decks; the Third Class further down.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447" y="4390938"/>
            <a:ext cx="2963106" cy="2334366"/>
          </a:xfrm>
          <a:prstGeom prst="rect">
            <a:avLst/>
          </a:prstGeom>
          <a:ln>
            <a:noFill/>
          </a:ln>
          <a:effectLst>
            <a:softEdge rad="112500"/>
          </a:effectLst>
        </p:spPr>
      </p:pic>
      <p:sp>
        <p:nvSpPr>
          <p:cNvPr id="9" name="TextBox 8"/>
          <p:cNvSpPr txBox="1"/>
          <p:nvPr/>
        </p:nvSpPr>
        <p:spPr>
          <a:xfrm>
            <a:off x="6263397" y="2330877"/>
            <a:ext cx="2376264" cy="1169551"/>
          </a:xfrm>
          <a:prstGeom prst="rect">
            <a:avLst/>
          </a:prstGeom>
          <a:noFill/>
        </p:spPr>
        <p:txBody>
          <a:bodyPr wrap="square" rtlCol="0">
            <a:spAutoFit/>
          </a:bodyPr>
          <a:lstStyle/>
          <a:p>
            <a:pPr algn="ctr"/>
            <a:r>
              <a:rPr lang="en-GB" sz="1400" dirty="0">
                <a:solidFill>
                  <a:srgbClr val="4F81BD">
                    <a:lumMod val="20000"/>
                    <a:lumOff val="80000"/>
                  </a:srgbClr>
                </a:solidFill>
              </a:rPr>
              <a:t>(* These numbers may not be exact, as there are conflicting reports of numbers of survivors and passenger numbers)</a:t>
            </a:r>
          </a:p>
        </p:txBody>
      </p:sp>
    </p:spTree>
    <p:extLst>
      <p:ext uri="{BB962C8B-B14F-4D97-AF65-F5344CB8AC3E}">
        <p14:creationId xmlns:p14="http://schemas.microsoft.com/office/powerpoint/2010/main" val="82982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558694" y="404664"/>
            <a:ext cx="3732112"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Passengers</a:t>
            </a:r>
          </a:p>
        </p:txBody>
      </p:sp>
      <p:sp>
        <p:nvSpPr>
          <p:cNvPr id="12" name="TextBox 11"/>
          <p:cNvSpPr txBox="1"/>
          <p:nvPr/>
        </p:nvSpPr>
        <p:spPr>
          <a:xfrm>
            <a:off x="683568" y="4422011"/>
            <a:ext cx="7488832" cy="2031325"/>
          </a:xfrm>
          <a:prstGeom prst="rect">
            <a:avLst/>
          </a:prstGeom>
          <a:noFill/>
        </p:spPr>
        <p:txBody>
          <a:bodyPr wrap="square" rtlCol="0">
            <a:spAutoFit/>
          </a:bodyPr>
          <a:lstStyle/>
          <a:p>
            <a:r>
              <a:rPr lang="en-GB" dirty="0">
                <a:solidFill>
                  <a:prstClr val="black"/>
                </a:solidFill>
              </a:rPr>
              <a:t>White Star realised that they could make a lot of money from Third Class passengers. (Third Class was also known as ‘Steerage’.)</a:t>
            </a:r>
          </a:p>
          <a:p>
            <a:r>
              <a:rPr lang="en-GB" dirty="0">
                <a:solidFill>
                  <a:prstClr val="black"/>
                </a:solidFill>
              </a:rPr>
              <a:t>Other ships at the time did not provide comfortable living quarters for Third Class passengers, but by providing comfortable accommodation on the Titanic, White Star believed that it would be recommended to friends and family who would join those who had already emigrated.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006" y="1336225"/>
            <a:ext cx="3621956" cy="2853415"/>
          </a:xfrm>
          <a:prstGeom prst="rect">
            <a:avLst/>
          </a:prstGeom>
          <a:ln>
            <a:noFill/>
          </a:ln>
          <a:effectLst>
            <a:softEdge rad="112500"/>
          </a:effectLst>
        </p:spPr>
      </p:pic>
    </p:spTree>
    <p:extLst>
      <p:ext uri="{BB962C8B-B14F-4D97-AF65-F5344CB8AC3E}">
        <p14:creationId xmlns:p14="http://schemas.microsoft.com/office/powerpoint/2010/main" val="33618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2606782" y="404664"/>
            <a:ext cx="3635932"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a:t>
            </a:r>
          </a:p>
        </p:txBody>
      </p:sp>
      <p:sp>
        <p:nvSpPr>
          <p:cNvPr id="2" name="TextBox 1"/>
          <p:cNvSpPr txBox="1"/>
          <p:nvPr/>
        </p:nvSpPr>
        <p:spPr>
          <a:xfrm>
            <a:off x="683568" y="1484784"/>
            <a:ext cx="4896544" cy="1200329"/>
          </a:xfrm>
          <a:prstGeom prst="rect">
            <a:avLst/>
          </a:prstGeom>
          <a:noFill/>
        </p:spPr>
        <p:txBody>
          <a:bodyPr wrap="square" rtlCol="0">
            <a:spAutoFit/>
          </a:bodyPr>
          <a:lstStyle/>
          <a:p>
            <a:r>
              <a:rPr lang="en-GB" dirty="0">
                <a:solidFill>
                  <a:prstClr val="black"/>
                </a:solidFill>
              </a:rPr>
              <a:t>First Class passengers could swim in the pool, work out in the gymnasium, play squash, have a Turkish bath, or tan themselves on sunbeds.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829396"/>
            <a:ext cx="2967413" cy="2759694"/>
          </a:xfrm>
          <a:prstGeom prst="rect">
            <a:avLst/>
          </a:prstGeom>
          <a:ln>
            <a:noFill/>
          </a:ln>
          <a:effectLst>
            <a:softEdge rad="112500"/>
          </a:effectLst>
        </p:spPr>
      </p:pic>
      <p:sp>
        <p:nvSpPr>
          <p:cNvPr id="9" name="TextBox 8"/>
          <p:cNvSpPr txBox="1"/>
          <p:nvPr/>
        </p:nvSpPr>
        <p:spPr>
          <a:xfrm>
            <a:off x="683568" y="2804734"/>
            <a:ext cx="4896544" cy="923330"/>
          </a:xfrm>
          <a:prstGeom prst="rect">
            <a:avLst/>
          </a:prstGeom>
          <a:noFill/>
        </p:spPr>
        <p:txBody>
          <a:bodyPr wrap="square" rtlCol="0">
            <a:spAutoFit/>
          </a:bodyPr>
          <a:lstStyle/>
          <a:p>
            <a:r>
              <a:rPr lang="en-GB" dirty="0">
                <a:solidFill>
                  <a:prstClr val="black"/>
                </a:solidFill>
              </a:rPr>
              <a:t>Rooms for First Class passengers were decorated with wood panelling and expensive furniture.</a:t>
            </a:r>
          </a:p>
        </p:txBody>
      </p:sp>
      <p:sp>
        <p:nvSpPr>
          <p:cNvPr id="10" name="TextBox 9"/>
          <p:cNvSpPr txBox="1"/>
          <p:nvPr/>
        </p:nvSpPr>
        <p:spPr>
          <a:xfrm>
            <a:off x="683568" y="3790780"/>
            <a:ext cx="4896544" cy="646331"/>
          </a:xfrm>
          <a:prstGeom prst="rect">
            <a:avLst/>
          </a:prstGeom>
          <a:noFill/>
        </p:spPr>
        <p:txBody>
          <a:bodyPr wrap="square" rtlCol="0">
            <a:spAutoFit/>
          </a:bodyPr>
          <a:lstStyle/>
          <a:p>
            <a:r>
              <a:rPr lang="en-GB" dirty="0">
                <a:solidFill>
                  <a:prstClr val="black"/>
                </a:solidFill>
              </a:rPr>
              <a:t>There were also libraries, French cafés, hairdressers and barbers.</a:t>
            </a:r>
          </a:p>
        </p:txBody>
      </p:sp>
      <p:sp>
        <p:nvSpPr>
          <p:cNvPr id="8" name="TextBox 7"/>
          <p:cNvSpPr txBox="1"/>
          <p:nvPr/>
        </p:nvSpPr>
        <p:spPr>
          <a:xfrm>
            <a:off x="683568" y="4653136"/>
            <a:ext cx="7863957" cy="923330"/>
          </a:xfrm>
          <a:prstGeom prst="rect">
            <a:avLst/>
          </a:prstGeom>
          <a:noFill/>
        </p:spPr>
        <p:txBody>
          <a:bodyPr wrap="square" rtlCol="0">
            <a:spAutoFit/>
          </a:bodyPr>
          <a:lstStyle/>
          <a:p>
            <a:r>
              <a:rPr lang="en-GB" dirty="0">
                <a:solidFill>
                  <a:prstClr val="black"/>
                </a:solidFill>
              </a:rPr>
              <a:t>First Class luxury came at a high cost – the  top price of a First Class ticket for a parlour suite was £875, which would be more like £64,000 today! A smaller First Class berth cost £30 - £2,200 today.</a:t>
            </a:r>
          </a:p>
        </p:txBody>
      </p:sp>
      <p:sp>
        <p:nvSpPr>
          <p:cNvPr id="11" name="TextBox 10"/>
          <p:cNvSpPr txBox="1"/>
          <p:nvPr/>
        </p:nvSpPr>
        <p:spPr>
          <a:xfrm>
            <a:off x="683568" y="5853465"/>
            <a:ext cx="7863957" cy="646331"/>
          </a:xfrm>
          <a:prstGeom prst="rect">
            <a:avLst/>
          </a:prstGeom>
          <a:noFill/>
        </p:spPr>
        <p:txBody>
          <a:bodyPr wrap="square" rtlCol="0">
            <a:spAutoFit/>
          </a:bodyPr>
          <a:lstStyle/>
          <a:p>
            <a:r>
              <a:rPr lang="en-GB" dirty="0">
                <a:solidFill>
                  <a:prstClr val="black"/>
                </a:solidFill>
              </a:rPr>
              <a:t>There were 325 First Class passengers on the Titanic – 200 of them survived.</a:t>
            </a:r>
          </a:p>
        </p:txBody>
      </p:sp>
    </p:spTree>
    <p:extLst>
      <p:ext uri="{BB962C8B-B14F-4D97-AF65-F5344CB8AC3E}">
        <p14:creationId xmlns:p14="http://schemas.microsoft.com/office/powerpoint/2010/main" val="289795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729669" y="404664"/>
            <a:ext cx="7390165"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Passengers</a:t>
            </a:r>
          </a:p>
        </p:txBody>
      </p:sp>
      <p:sp>
        <p:nvSpPr>
          <p:cNvPr id="2" name="TextBox 1"/>
          <p:cNvSpPr txBox="1"/>
          <p:nvPr/>
        </p:nvSpPr>
        <p:spPr>
          <a:xfrm>
            <a:off x="729669" y="1300118"/>
            <a:ext cx="7704856" cy="369332"/>
          </a:xfrm>
          <a:prstGeom prst="rect">
            <a:avLst/>
          </a:prstGeom>
          <a:noFill/>
        </p:spPr>
        <p:txBody>
          <a:bodyPr wrap="square" rtlCol="0">
            <a:spAutoFit/>
          </a:bodyPr>
          <a:lstStyle/>
          <a:p>
            <a:r>
              <a:rPr lang="en-GB" dirty="0">
                <a:solidFill>
                  <a:prstClr val="black"/>
                </a:solidFill>
              </a:rPr>
              <a:t>Some important people of the time were travelling in First Class.</a:t>
            </a:r>
          </a:p>
        </p:txBody>
      </p:sp>
      <p:sp>
        <p:nvSpPr>
          <p:cNvPr id="9" name="TextBox 8"/>
          <p:cNvSpPr txBox="1"/>
          <p:nvPr/>
        </p:nvSpPr>
        <p:spPr>
          <a:xfrm>
            <a:off x="2267743" y="1844824"/>
            <a:ext cx="6166781" cy="1477328"/>
          </a:xfrm>
          <a:prstGeom prst="rect">
            <a:avLst/>
          </a:prstGeom>
          <a:noFill/>
        </p:spPr>
        <p:txBody>
          <a:bodyPr wrap="square" rtlCol="0">
            <a:spAutoFit/>
          </a:bodyPr>
          <a:lstStyle/>
          <a:p>
            <a:r>
              <a:rPr lang="en-GB" dirty="0"/>
              <a:t>John Jacob Astor IV and his wife.</a:t>
            </a:r>
          </a:p>
          <a:p>
            <a:r>
              <a:rPr lang="en-GB" dirty="0">
                <a:solidFill>
                  <a:prstClr val="black"/>
                </a:solidFill>
              </a:rPr>
              <a:t>Astor was an American millionaire businessman. They were travelling back home to America with their dog Kitty, and maid Rosalie Bidois.</a:t>
            </a:r>
          </a:p>
          <a:p>
            <a:endParaRPr lang="en-GB" dirty="0">
              <a:solidFill>
                <a:prstClr val="black"/>
              </a:solidFill>
            </a:endParaRPr>
          </a:p>
        </p:txBody>
      </p:sp>
      <p:sp>
        <p:nvSpPr>
          <p:cNvPr id="10" name="TextBox 9"/>
          <p:cNvSpPr txBox="1"/>
          <p:nvPr/>
        </p:nvSpPr>
        <p:spPr>
          <a:xfrm>
            <a:off x="899592" y="5485991"/>
            <a:ext cx="4623493" cy="1200329"/>
          </a:xfrm>
          <a:prstGeom prst="rect">
            <a:avLst/>
          </a:prstGeom>
          <a:noFill/>
        </p:spPr>
        <p:txBody>
          <a:bodyPr wrap="square" rtlCol="0">
            <a:spAutoFit/>
          </a:bodyPr>
          <a:lstStyle/>
          <a:p>
            <a:r>
              <a:rPr lang="en-GB" dirty="0">
                <a:solidFill>
                  <a:prstClr val="black"/>
                </a:solidFill>
              </a:rPr>
              <a:t>Benjamin Guggenheim was an American  businessman  who was travelling back to America with several servants.</a:t>
            </a:r>
          </a:p>
          <a:p>
            <a:endParaRPr lang="en-GB" dirty="0">
              <a:solidFill>
                <a:prstClr val="black"/>
              </a:solidFill>
            </a:endParaRPr>
          </a:p>
        </p:txBody>
      </p:sp>
      <p:sp>
        <p:nvSpPr>
          <p:cNvPr id="8" name="TextBox 7"/>
          <p:cNvSpPr txBox="1"/>
          <p:nvPr/>
        </p:nvSpPr>
        <p:spPr>
          <a:xfrm>
            <a:off x="4427984" y="3247816"/>
            <a:ext cx="2640709" cy="1477328"/>
          </a:xfrm>
          <a:prstGeom prst="rect">
            <a:avLst/>
          </a:prstGeom>
          <a:noFill/>
        </p:spPr>
        <p:txBody>
          <a:bodyPr wrap="square" rtlCol="0">
            <a:spAutoFit/>
          </a:bodyPr>
          <a:lstStyle/>
          <a:p>
            <a:r>
              <a:rPr lang="en-GB" dirty="0">
                <a:solidFill>
                  <a:prstClr val="black"/>
                </a:solidFill>
              </a:rPr>
              <a:t>Lady Duff Gordon was a famous fashion designer, and designed clothes for the royal family.</a:t>
            </a:r>
          </a:p>
        </p:txBody>
      </p:sp>
      <p:sp>
        <p:nvSpPr>
          <p:cNvPr id="11" name="TextBox 10"/>
          <p:cNvSpPr txBox="1"/>
          <p:nvPr/>
        </p:nvSpPr>
        <p:spPr>
          <a:xfrm>
            <a:off x="1842560" y="3524738"/>
            <a:ext cx="2297391" cy="1477328"/>
          </a:xfrm>
          <a:prstGeom prst="rect">
            <a:avLst/>
          </a:prstGeom>
          <a:noFill/>
        </p:spPr>
        <p:txBody>
          <a:bodyPr wrap="square" rtlCol="0">
            <a:spAutoFit/>
          </a:bodyPr>
          <a:lstStyle/>
          <a:p>
            <a:r>
              <a:rPr lang="en-GB" dirty="0">
                <a:solidFill>
                  <a:prstClr val="black"/>
                </a:solidFill>
              </a:rPr>
              <a:t>Isidor Straus was the owner of Macy’s; a well-known department store in America.</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5327"/>
          <a:stretch/>
        </p:blipFill>
        <p:spPr>
          <a:xfrm>
            <a:off x="660212" y="1772816"/>
            <a:ext cx="1584176" cy="1556034"/>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833" y="4725144"/>
            <a:ext cx="1349440" cy="1962310"/>
          </a:xfrm>
          <a:prstGeom prst="ellipse">
            <a:avLst/>
          </a:prstGeom>
          <a:ln>
            <a:noFill/>
          </a:ln>
          <a:effectLst>
            <a:softEdge rad="112500"/>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69" y="3429000"/>
            <a:ext cx="1209278" cy="1668804"/>
          </a:xfrm>
          <a:prstGeom prst="rect">
            <a:avLst/>
          </a:prstGeom>
          <a:ln>
            <a:noFill/>
          </a:ln>
          <a:effectLst>
            <a:softEdge rad="112500"/>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322" y="2825922"/>
            <a:ext cx="1736879" cy="2230152"/>
          </a:xfrm>
          <a:prstGeom prst="rect">
            <a:avLst/>
          </a:prstGeom>
          <a:ln>
            <a:noFill/>
          </a:ln>
          <a:effectLst>
            <a:softEdge rad="112500"/>
          </a:effectLst>
        </p:spPr>
      </p:pic>
    </p:spTree>
    <p:extLst>
      <p:ext uri="{BB962C8B-B14F-4D97-AF65-F5344CB8AC3E}">
        <p14:creationId xmlns:p14="http://schemas.microsoft.com/office/powerpoint/2010/main" val="261630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768942" y="404664"/>
            <a:ext cx="7311618"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Stateroom</a:t>
            </a:r>
          </a:p>
        </p:txBody>
      </p:sp>
      <p:sp>
        <p:nvSpPr>
          <p:cNvPr id="8" name="TextBox 7"/>
          <p:cNvSpPr txBox="1"/>
          <p:nvPr/>
        </p:nvSpPr>
        <p:spPr>
          <a:xfrm>
            <a:off x="683568" y="5741961"/>
            <a:ext cx="7863957" cy="646331"/>
          </a:xfrm>
          <a:prstGeom prst="rect">
            <a:avLst/>
          </a:prstGeom>
          <a:noFill/>
        </p:spPr>
        <p:txBody>
          <a:bodyPr wrap="square" rtlCol="0">
            <a:spAutoFit/>
          </a:bodyPr>
          <a:lstStyle/>
          <a:p>
            <a:r>
              <a:rPr lang="en-GB" dirty="0">
                <a:solidFill>
                  <a:prstClr val="black"/>
                </a:solidFill>
              </a:rPr>
              <a:t>First Class cabins were very luxurious. First Class passengers could choose from a cabin,  a suite, or a stateroom.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7724" y="1430778"/>
            <a:ext cx="4968552" cy="3726414"/>
          </a:xfrm>
          <a:prstGeom prst="rect">
            <a:avLst/>
          </a:prstGeom>
          <a:ln>
            <a:noFill/>
          </a:ln>
          <a:effectLst>
            <a:softEdge rad="112500"/>
          </a:effectLst>
        </p:spPr>
      </p:pic>
    </p:spTree>
    <p:extLst>
      <p:ext uri="{BB962C8B-B14F-4D97-AF65-F5344CB8AC3E}">
        <p14:creationId xmlns:p14="http://schemas.microsoft.com/office/powerpoint/2010/main" val="321025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512" y="188640"/>
            <a:ext cx="8784976" cy="6552728"/>
          </a:xfrm>
          <a:prstGeom prst="roundRect">
            <a:avLst/>
          </a:prstGeom>
          <a:solidFill>
            <a:schemeClr val="accent1">
              <a:lumMod val="20000"/>
              <a:lumOff val="80000"/>
              <a:alpha val="8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ectangle 4"/>
          <p:cNvSpPr/>
          <p:nvPr/>
        </p:nvSpPr>
        <p:spPr>
          <a:xfrm>
            <a:off x="1395715" y="404664"/>
            <a:ext cx="6058070" cy="923330"/>
          </a:xfrm>
          <a:prstGeom prst="rect">
            <a:avLst/>
          </a:prstGeom>
          <a:noFill/>
        </p:spPr>
        <p:txBody>
          <a:bodyPr wrap="none" lIns="91440" tIns="45720" rIns="91440" bIns="45720">
            <a:spAutoFit/>
          </a:bodyPr>
          <a:lstStyle/>
          <a:p>
            <a:pPr algn="ctr"/>
            <a:r>
              <a:rPr lang="en-US" sz="5400" dirty="0">
                <a:ln w="18415" cmpd="sng">
                  <a:solidFill>
                    <a:prstClr val="black"/>
                  </a:solidFill>
                  <a:prstDash val="solid"/>
                </a:ln>
                <a:solidFill>
                  <a:srgbClr val="FFFFFF"/>
                </a:solidFill>
                <a:effectLst>
                  <a:outerShdw blurRad="63500" dir="3600000" algn="tl" rotWithShape="0">
                    <a:srgbClr val="000000">
                      <a:alpha val="70000"/>
                    </a:srgbClr>
                  </a:outerShdw>
                </a:effectLst>
              </a:rPr>
              <a:t>First Class Lounge</a:t>
            </a:r>
          </a:p>
        </p:txBody>
      </p:sp>
      <p:sp>
        <p:nvSpPr>
          <p:cNvPr id="8" name="TextBox 7"/>
          <p:cNvSpPr txBox="1"/>
          <p:nvPr/>
        </p:nvSpPr>
        <p:spPr>
          <a:xfrm>
            <a:off x="683568" y="5445224"/>
            <a:ext cx="7863957" cy="923330"/>
          </a:xfrm>
          <a:prstGeom prst="rect">
            <a:avLst/>
          </a:prstGeom>
          <a:noFill/>
        </p:spPr>
        <p:txBody>
          <a:bodyPr wrap="square" rtlCol="0">
            <a:spAutoFit/>
          </a:bodyPr>
          <a:lstStyle/>
          <a:p>
            <a:r>
              <a:rPr lang="en-GB" dirty="0">
                <a:solidFill>
                  <a:prstClr val="black"/>
                </a:solidFill>
              </a:rPr>
              <a:t>Afternoon tea was served in the First Class Lounge, and passengers could relax in front of the marble fireplace, or sit by the bay windows, looking out at the sea view.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204" y="1327994"/>
            <a:ext cx="5545092" cy="4117230"/>
          </a:xfrm>
          <a:prstGeom prst="rect">
            <a:avLst/>
          </a:prstGeom>
          <a:ln>
            <a:noFill/>
          </a:ln>
          <a:effectLst>
            <a:softEdge rad="112500"/>
          </a:effectLst>
        </p:spPr>
      </p:pic>
    </p:spTree>
    <p:extLst>
      <p:ext uri="{BB962C8B-B14F-4D97-AF65-F5344CB8AC3E}">
        <p14:creationId xmlns:p14="http://schemas.microsoft.com/office/powerpoint/2010/main" val="132312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ic">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1539</Words>
  <Application>Microsoft Office PowerPoint</Application>
  <PresentationFormat>On-screen Show (4:3)</PresentationFormat>
  <Paragraphs>152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Comic Sans MS</vt:lpstr>
      <vt:lpstr>Georgia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Primary Teaching Tools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 Bannister</dc:creator>
  <cp:lastModifiedBy>Hopper, Lynsey</cp:lastModifiedBy>
  <cp:revision>3</cp:revision>
  <dcterms:created xsi:type="dcterms:W3CDTF">2011-01-12T13:59:24Z</dcterms:created>
  <dcterms:modified xsi:type="dcterms:W3CDTF">2020-05-11T06:48:21Z</dcterms:modified>
</cp:coreProperties>
</file>