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70" r:id="rId4"/>
    <p:sldId id="277" r:id="rId5"/>
    <p:sldId id="278" r:id="rId6"/>
    <p:sldId id="280" r:id="rId7"/>
    <p:sldId id="281" r:id="rId8"/>
    <p:sldId id="282" r:id="rId9"/>
    <p:sldId id="283" r:id="rId10"/>
    <p:sldId id="284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11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12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95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8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40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93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2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5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31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5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22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05/05/2020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5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yflux.com/titanic/passlist.htm" TargetMode="External"/><Relationship Id="rId2" Type="http://schemas.openxmlformats.org/officeDocument/2006/relationships/hyperlink" Target="http://www.titanic-whitestarships.com/MGY_Cutaway.htm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reativecommons.org/licenses/by/3.0/" TargetMode="External"/><Relationship Id="rId4" Type="http://schemas.openxmlformats.org/officeDocument/2006/relationships/hyperlink" Target="http://www.titanic-whitestarships.com/MGY_Tech_Facts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titanic-whitestarships.com/MGY_Cutaway.ht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139" y="188640"/>
            <a:ext cx="9144000" cy="64633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38100" cmpd="sng">
                  <a:solidFill>
                    <a:prstClr val="black"/>
                  </a:solidFill>
                  <a:prstDash val="solid"/>
                </a:ln>
                <a:gradFill flip="none" rotWithShape="1">
                  <a:gsLst>
                    <a:gs pos="0">
                      <a:srgbClr val="EEECE1">
                        <a:shade val="30000"/>
                        <a:satMod val="115000"/>
                      </a:srgbClr>
                    </a:gs>
                    <a:gs pos="50000">
                      <a:srgbClr val="EEECE1">
                        <a:shade val="67500"/>
                        <a:satMod val="115000"/>
                      </a:srgbClr>
                    </a:gs>
                    <a:gs pos="100000">
                      <a:srgbClr val="EEECE1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effectLst>
                  <a:glow rad="63500">
                    <a:prstClr val="black">
                      <a:alpha val="40000"/>
                    </a:prst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Georgia" pitchFamily="18" charset="0"/>
              </a:rPr>
              <a:t>On board the Titanic</a:t>
            </a:r>
          </a:p>
        </p:txBody>
      </p:sp>
    </p:spTree>
    <p:extLst>
      <p:ext uri="{BB962C8B-B14F-4D97-AF65-F5344CB8AC3E}">
        <p14:creationId xmlns:p14="http://schemas.microsoft.com/office/powerpoint/2010/main" val="1604003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699" y="908720"/>
            <a:ext cx="6120680" cy="5255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716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80948" y="404664"/>
            <a:ext cx="3887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Online links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0820" y="1854364"/>
            <a:ext cx="72008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hlinkClick r:id="rId2"/>
              </a:rPr>
              <a:t>A plan of the Titanic</a:t>
            </a:r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  <a:hlinkClick r:id="rId3"/>
              </a:rPr>
              <a:t>Titanic passenger list</a:t>
            </a:r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r>
              <a:rPr lang="en-GB" dirty="0">
                <a:solidFill>
                  <a:prstClr val="black"/>
                </a:solidFill>
                <a:hlinkClick r:id="rId4"/>
              </a:rPr>
              <a:t>Titanic’s deck plans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9544" y="6093296"/>
            <a:ext cx="7210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white"/>
                </a:solidFill>
              </a:rPr>
              <a:t>All acknowledged images used published under a </a:t>
            </a:r>
            <a:r>
              <a:rPr lang="en-GB" sz="1100" dirty="0">
                <a:solidFill>
                  <a:prstClr val="white"/>
                </a:solidFill>
                <a:hlinkClick r:id="rId5"/>
              </a:rPr>
              <a:t>Creative Commons Licence</a:t>
            </a:r>
            <a:endParaRPr lang="en-GB" sz="1100" dirty="0">
              <a:solidFill>
                <a:prstClr val="white"/>
              </a:solidFill>
            </a:endParaRPr>
          </a:p>
          <a:p>
            <a:r>
              <a:rPr lang="en-GB" sz="1100" dirty="0">
                <a:solidFill>
                  <a:prstClr val="white"/>
                </a:solidFill>
              </a:rPr>
              <a:t>All other images in the 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259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3734" y="404664"/>
            <a:ext cx="52020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 Class Dining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28254" y="1895992"/>
            <a:ext cx="4122759" cy="934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Dinner was served each evening at 7:00pm. The First Class passengers were served ten course meals.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93" y="1556792"/>
            <a:ext cx="3340179" cy="16127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275" y="3545183"/>
            <a:ext cx="3262716" cy="25746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716493" y="4221088"/>
            <a:ext cx="41227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First Class passengers could also eat at the Veranda Café, where they could order whatever they wanted from the menu. </a:t>
            </a:r>
          </a:p>
        </p:txBody>
      </p:sp>
    </p:spTree>
    <p:extLst>
      <p:ext uri="{BB962C8B-B14F-4D97-AF65-F5344CB8AC3E}">
        <p14:creationId xmlns:p14="http://schemas.microsoft.com/office/powerpoint/2010/main" val="253768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43158" y="404664"/>
            <a:ext cx="496321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 Class Menu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7664" y="1556792"/>
            <a:ext cx="2877103" cy="489654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1F497D">
                    <a:lumMod val="50000"/>
                  </a:srgbClr>
                </a:solidFill>
              </a:rPr>
              <a:t>First Class - April 14, 1912 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Hors Doeuvre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Varies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Oysters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Consommé Olga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Cream of Barley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Salmon, Mousseline Sauce, Cucumber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Filet Mignons Lili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Sauté of Chicken, Lyonnais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Vegetable Marrow Farcie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24767" y="1556792"/>
            <a:ext cx="2877103" cy="489654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Lamb, Mint Sauce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Roast Duckling, Apple Sauce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Sirloin of Beef, Chateau Potatoes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Green Peas - - Creamed Carrots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Boiled Rice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Parmentier &amp; Boiled New Potatoes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Punch Romaine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Roast Squab &amp; Cress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Cold Asparagus Vinaigrette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Pate De Foie Gras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Celery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Waldorf Pudding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Peaches in Chartreuse Jelly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Chocolate &amp; Vanilla Éclairs</a:t>
            </a:r>
            <a:br>
              <a:rPr lang="en-GB" sz="1400" dirty="0">
                <a:solidFill>
                  <a:srgbClr val="1F497D">
                    <a:lumMod val="50000"/>
                  </a:srgbClr>
                </a:solidFill>
              </a:rPr>
            </a:br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French Ice Cream</a:t>
            </a:r>
          </a:p>
        </p:txBody>
      </p:sp>
    </p:spTree>
    <p:extLst>
      <p:ext uri="{BB962C8B-B14F-4D97-AF65-F5344CB8AC3E}">
        <p14:creationId xmlns:p14="http://schemas.microsoft.com/office/powerpoint/2010/main" val="409200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0533" y="404664"/>
            <a:ext cx="6468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 Class dining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7" y="5301208"/>
            <a:ext cx="7863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Second Class dining room consisted of long tables, fastened to the floor in case of stormy weather. The chairs were mahogany swivel chairs, and passengers would each be given a specific seat at the start of the voyage, which they would keep for the whole journey.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2" y="2009775"/>
            <a:ext cx="4143375" cy="2838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7920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6150" y="404664"/>
            <a:ext cx="561724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 Class Menu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7664" y="1556792"/>
            <a:ext cx="2877103" cy="489654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1F497D">
                    <a:lumMod val="50000"/>
                  </a:srgbClr>
                </a:solidFill>
              </a:rPr>
              <a:t>Second Class April 14 1912</a:t>
            </a:r>
          </a:p>
          <a:p>
            <a:pPr algn="ctr"/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  <a:p>
            <a:pPr algn="ctr"/>
            <a:r>
              <a:rPr lang="en-GB" sz="1400" b="1" dirty="0">
                <a:solidFill>
                  <a:srgbClr val="1F497D">
                    <a:lumMod val="50000"/>
                  </a:srgbClr>
                </a:solidFill>
              </a:rPr>
              <a:t>Dinner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Consommé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Tapioca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Baked haddock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Sharp sauce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Curried chicken and rice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Spring lamb, mint sauce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Roast turkey, cranberry sauce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Boiled rice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Boiled and roast potatoes</a:t>
            </a:r>
          </a:p>
          <a:p>
            <a:pPr algn="ctr"/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24767" y="1556792"/>
            <a:ext cx="2877103" cy="489654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Plum pudding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Wine Jelly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Coconut sandwich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American ice cream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Nuts assorted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Fresh Fruit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Cheese and biscuits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Coffee</a:t>
            </a:r>
          </a:p>
        </p:txBody>
      </p:sp>
    </p:spTree>
    <p:extLst>
      <p:ext uri="{BB962C8B-B14F-4D97-AF65-F5344CB8AC3E}">
        <p14:creationId xmlns:p14="http://schemas.microsoft.com/office/powerpoint/2010/main" val="101589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9002" y="404664"/>
            <a:ext cx="3831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Third Class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7" y="5157192"/>
            <a:ext cx="7863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Third Class passengers had a separate dining room. The passengers were impressed with the tablecloths, and the fact that their food was brought to them by waiters and waitresses.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184" y="1500187"/>
            <a:ext cx="4907632" cy="3357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461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56597" y="404664"/>
            <a:ext cx="51363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Third Class Menu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7664" y="1556792"/>
            <a:ext cx="2877103" cy="489654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1F497D">
                    <a:lumMod val="50000"/>
                  </a:srgbClr>
                </a:solidFill>
              </a:rPr>
              <a:t>Third Class April 14 1912</a:t>
            </a:r>
          </a:p>
          <a:p>
            <a:pPr algn="ctr"/>
            <a:endParaRPr lang="en-GB" sz="1400" b="1" dirty="0">
              <a:solidFill>
                <a:srgbClr val="1F497D">
                  <a:lumMod val="50000"/>
                </a:srgbClr>
              </a:solidFill>
            </a:endParaRPr>
          </a:p>
          <a:p>
            <a:pPr algn="ctr"/>
            <a:r>
              <a:rPr lang="en-GB" sz="1400" b="1" dirty="0">
                <a:solidFill>
                  <a:srgbClr val="1F497D">
                    <a:lumMod val="50000"/>
                  </a:srgbClr>
                </a:solidFill>
              </a:rPr>
              <a:t>Breakfast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Oatmeal porridge and milk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Smoked herrings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Jacket potatoes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Ham and eggs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Bread and Butter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Marmalade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Tea or coffee</a:t>
            </a:r>
          </a:p>
          <a:p>
            <a:pPr algn="ctr"/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  <a:p>
            <a:pPr algn="ctr"/>
            <a:r>
              <a:rPr lang="en-GB" sz="1400" b="1" dirty="0">
                <a:solidFill>
                  <a:srgbClr val="1F497D">
                    <a:lumMod val="50000"/>
                  </a:srgbClr>
                </a:solidFill>
              </a:rPr>
              <a:t>Dinner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Rice Soup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Fresh Bread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Cabin biscuits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Roast beef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Brown gravy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Sweet corn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Boiled potatoes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Plum pudding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Sweet sauce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Fruit</a:t>
            </a:r>
          </a:p>
          <a:p>
            <a:pPr algn="ctr"/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24767" y="1556792"/>
            <a:ext cx="2877103" cy="4896544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  <a:p>
            <a:pPr algn="ctr"/>
            <a:r>
              <a:rPr lang="en-GB" sz="1400" b="1" dirty="0">
                <a:solidFill>
                  <a:srgbClr val="1F497D">
                    <a:lumMod val="50000"/>
                  </a:srgbClr>
                </a:solidFill>
              </a:rPr>
              <a:t>Tea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Cold meat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Cheese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Pickles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Fresh bread and butter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Stewed figs and rice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Tea</a:t>
            </a:r>
          </a:p>
          <a:p>
            <a:pPr algn="ctr"/>
            <a:endParaRPr lang="en-GB" sz="1400" dirty="0">
              <a:solidFill>
                <a:srgbClr val="1F497D">
                  <a:lumMod val="50000"/>
                </a:srgbClr>
              </a:solidFill>
            </a:endParaRPr>
          </a:p>
          <a:p>
            <a:pPr algn="ctr"/>
            <a:r>
              <a:rPr lang="en-GB" sz="1400" b="1" dirty="0">
                <a:solidFill>
                  <a:srgbClr val="1F497D">
                    <a:lumMod val="50000"/>
                  </a:srgbClr>
                </a:solidFill>
              </a:rPr>
              <a:t>Supper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Gruel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Cabin biscuits</a:t>
            </a:r>
          </a:p>
          <a:p>
            <a:pPr algn="ctr"/>
            <a:r>
              <a:rPr lang="en-GB" sz="1400" dirty="0">
                <a:solidFill>
                  <a:srgbClr val="1F497D">
                    <a:lumMod val="50000"/>
                  </a:srgbClr>
                </a:solidFill>
              </a:rPr>
              <a:t>Cheese</a:t>
            </a:r>
          </a:p>
        </p:txBody>
      </p:sp>
    </p:spTree>
    <p:extLst>
      <p:ext uri="{BB962C8B-B14F-4D97-AF65-F5344CB8AC3E}">
        <p14:creationId xmlns:p14="http://schemas.microsoft.com/office/powerpoint/2010/main" val="55293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09002" y="404664"/>
            <a:ext cx="3831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Third Class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7" y="5157192"/>
            <a:ext cx="7863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Third Class cabins would be for between 4 to 6 people,  with bunk beds and a sink. There would be a shared bathroom, with showers and toilets.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612" y="1757362"/>
            <a:ext cx="2390775" cy="3343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337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9395" y="404664"/>
            <a:ext cx="2130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Decks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4" y="162880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Titanic consisted of ten decks. The lower three were for the crew, and the top seven for the passengers.</a:t>
            </a:r>
          </a:p>
        </p:txBody>
      </p:sp>
      <p:sp>
        <p:nvSpPr>
          <p:cNvPr id="2" name="Rounded Rectangle 1">
            <a:hlinkClick r:id="rId2"/>
          </p:cNvPr>
          <p:cNvSpPr/>
          <p:nvPr/>
        </p:nvSpPr>
        <p:spPr>
          <a:xfrm>
            <a:off x="3203848" y="5301208"/>
            <a:ext cx="2520280" cy="10801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prstClr val="white"/>
                </a:solidFill>
              </a:rPr>
              <a:t>Click to view an online ‘cutaway’ of the Titanic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46" y="2780928"/>
            <a:ext cx="8138807" cy="17600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89982" y="4725144"/>
            <a:ext cx="7210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rgbClr val="4F81BD">
                    <a:lumMod val="20000"/>
                    <a:lumOff val="80000"/>
                  </a:srgbClr>
                </a:solidFill>
              </a:rPr>
              <a:t>Image by </a:t>
            </a:r>
            <a:r>
              <a:rPr lang="en-GB" sz="1000" dirty="0" err="1">
                <a:solidFill>
                  <a:srgbClr val="4F81BD">
                    <a:lumMod val="20000"/>
                    <a:lumOff val="80000"/>
                  </a:srgbClr>
                </a:solidFill>
              </a:rPr>
              <a:t>Dfoerster</a:t>
            </a:r>
            <a:r>
              <a:rPr lang="en-GB" sz="1000" dirty="0">
                <a:solidFill>
                  <a:srgbClr val="4F81BD">
                    <a:lumMod val="20000"/>
                    <a:lumOff val="80000"/>
                  </a:srgbClr>
                </a:solidFill>
              </a:rPr>
              <a:t>, Creative Common Licence, Wikimedia Commons</a:t>
            </a:r>
          </a:p>
        </p:txBody>
      </p:sp>
    </p:spTree>
    <p:extLst>
      <p:ext uri="{BB962C8B-B14F-4D97-AF65-F5344CB8AC3E}">
        <p14:creationId xmlns:p14="http://schemas.microsoft.com/office/powerpoint/2010/main" val="389503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479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Georgia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Primary Teaching Tools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Bannister</dc:creator>
  <cp:lastModifiedBy>Nicola Rainey</cp:lastModifiedBy>
  <cp:revision>4</cp:revision>
  <dcterms:created xsi:type="dcterms:W3CDTF">2011-01-12T13:59:24Z</dcterms:created>
  <dcterms:modified xsi:type="dcterms:W3CDTF">2020-05-05T08:15:02Z</dcterms:modified>
</cp:coreProperties>
</file>