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194622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100739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15187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072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550723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3303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060188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087288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567543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0602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18351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4A8D4-2033-4E37-9CAF-A1285DEFEB19}" type="datetimeFigureOut">
              <a:rPr lang="en-GB" smtClean="0">
                <a:solidFill>
                  <a:prstClr val="black">
                    <a:tint val="75000"/>
                  </a:prstClr>
                </a:solidFill>
              </a:rPr>
              <a:pPr/>
              <a:t>20/04/2020</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23343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bbc.co.uk/learningzone/clips/the-day-i-saw-the-titanic/6867.html" TargetMode="External"/><Relationship Id="rId2" Type="http://schemas.openxmlformats.org/officeDocument/2006/relationships/hyperlink" Target="http://www.bbc.co.uk/learningzone/clips/building-the-titanic/6868.html" TargetMode="External"/><Relationship Id="rId1" Type="http://schemas.openxmlformats.org/officeDocument/2006/relationships/slideLayout" Target="../slideLayouts/slideLayout6.xml"/><Relationship Id="rId4" Type="http://schemas.openxmlformats.org/officeDocument/2006/relationships/hyperlink" Target="http://creativecommons.org/licenses/by/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3139" y="188640"/>
            <a:ext cx="9144000" cy="6463308"/>
          </a:xfrm>
          <a:prstGeom prst="rect">
            <a:avLst/>
          </a:prstGeom>
          <a:noFill/>
        </p:spPr>
        <p:txBody>
          <a:bodyPr wrap="square" lIns="91440" tIns="45720" rIns="91440" bIns="45720">
            <a:spAutoFit/>
          </a:bodyPr>
          <a:lstStyle/>
          <a:p>
            <a:pPr algn="ctr"/>
            <a:r>
              <a:rPr lang="en-US" sz="13800" b="1" dirty="0">
                <a:ln w="38100" cmpd="sng">
                  <a:solidFill>
                    <a:prstClr val="black"/>
                  </a:solidFill>
                  <a:prstDash val="solid"/>
                </a:ln>
                <a:gradFill flip="none" rotWithShape="1">
                  <a:gsLst>
                    <a:gs pos="0">
                      <a:srgbClr val="EEECE1">
                        <a:shade val="30000"/>
                        <a:satMod val="115000"/>
                      </a:srgbClr>
                    </a:gs>
                    <a:gs pos="50000">
                      <a:srgbClr val="EEECE1">
                        <a:shade val="67500"/>
                        <a:satMod val="115000"/>
                      </a:srgbClr>
                    </a:gs>
                    <a:gs pos="100000">
                      <a:srgbClr val="EEECE1">
                        <a:shade val="100000"/>
                        <a:satMod val="115000"/>
                      </a:srgbClr>
                    </a:gs>
                  </a:gsLst>
                  <a:lin ang="10800000" scaled="1"/>
                  <a:tileRect/>
                </a:gradFill>
                <a:effectLst>
                  <a:glow rad="63500">
                    <a:prstClr val="black">
                      <a:alpha val="40000"/>
                    </a:prstClr>
                  </a:glow>
                  <a:outerShdw blurRad="50800" dist="38100" algn="l" rotWithShape="0">
                    <a:prstClr val="black">
                      <a:alpha val="40000"/>
                    </a:prstClr>
                  </a:outerShdw>
                </a:effectLst>
                <a:latin typeface="Georgia" pitchFamily="18" charset="0"/>
              </a:rPr>
              <a:t>Building of the Titanic</a:t>
            </a:r>
          </a:p>
        </p:txBody>
      </p:sp>
    </p:spTree>
    <p:extLst>
      <p:ext uri="{BB962C8B-B14F-4D97-AF65-F5344CB8AC3E}">
        <p14:creationId xmlns:p14="http://schemas.microsoft.com/office/powerpoint/2010/main" val="65892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467544" y="836712"/>
            <a:ext cx="3812607" cy="1754326"/>
          </a:xfrm>
          <a:prstGeom prst="rect">
            <a:avLst/>
          </a:prstGeom>
          <a:noFill/>
        </p:spPr>
        <p:txBody>
          <a:bodyPr wrap="square" rtlCol="0">
            <a:spAutoFit/>
          </a:bodyPr>
          <a:lstStyle/>
          <a:p>
            <a:r>
              <a:rPr lang="en-GB" dirty="0">
                <a:solidFill>
                  <a:prstClr val="black"/>
                </a:solidFill>
              </a:rPr>
              <a:t>The Titanic was built by the White Star Line in England. The company  wanted to build ships that were bigger and more luxurious than any others that were sailing at the time.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0151" y="476672"/>
            <a:ext cx="4017181" cy="5688632"/>
          </a:xfrm>
          <a:prstGeom prst="rect">
            <a:avLst/>
          </a:prstGeom>
        </p:spPr>
      </p:pic>
      <p:sp>
        <p:nvSpPr>
          <p:cNvPr id="11" name="TextBox 10"/>
          <p:cNvSpPr txBox="1"/>
          <p:nvPr/>
        </p:nvSpPr>
        <p:spPr>
          <a:xfrm>
            <a:off x="467544" y="2924944"/>
            <a:ext cx="3505015" cy="3139321"/>
          </a:xfrm>
          <a:prstGeom prst="rect">
            <a:avLst/>
          </a:prstGeom>
          <a:noFill/>
        </p:spPr>
        <p:txBody>
          <a:bodyPr wrap="square" rtlCol="0">
            <a:spAutoFit/>
          </a:bodyPr>
          <a:lstStyle/>
          <a:p>
            <a:r>
              <a:rPr lang="en-GB" dirty="0">
                <a:solidFill>
                  <a:prstClr val="black"/>
                </a:solidFill>
              </a:rPr>
              <a:t>The building of the Titanic began in Belfast, at the Harland and Wolff shipyard, in March 1909, and was famous even before it was completed. </a:t>
            </a:r>
          </a:p>
          <a:p>
            <a:r>
              <a:rPr lang="en-GB" dirty="0">
                <a:solidFill>
                  <a:prstClr val="black"/>
                </a:solidFill>
              </a:rPr>
              <a:t>Her sister ship, the Olympic was finished the year before Titanic, and White Star added many luxuries to the Titanic, making her a thousand tons heavier than the Olympic.</a:t>
            </a:r>
          </a:p>
        </p:txBody>
      </p:sp>
    </p:spTree>
    <p:extLst>
      <p:ext uri="{BB962C8B-B14F-4D97-AF65-F5344CB8AC3E}">
        <p14:creationId xmlns:p14="http://schemas.microsoft.com/office/powerpoint/2010/main" val="139987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601871" y="788773"/>
            <a:ext cx="5040560" cy="2585323"/>
          </a:xfrm>
          <a:prstGeom prst="rect">
            <a:avLst/>
          </a:prstGeom>
          <a:noFill/>
        </p:spPr>
        <p:txBody>
          <a:bodyPr wrap="square" rtlCol="0">
            <a:spAutoFit/>
          </a:bodyPr>
          <a:lstStyle/>
          <a:p>
            <a:r>
              <a:rPr lang="en-GB" dirty="0">
                <a:solidFill>
                  <a:prstClr val="black"/>
                </a:solidFill>
              </a:rPr>
              <a:t>Thomas Andrews was in charge of the design. He made scale drawings of the Titanic to work from. </a:t>
            </a:r>
          </a:p>
          <a:p>
            <a:r>
              <a:rPr lang="en-GB" dirty="0">
                <a:solidFill>
                  <a:prstClr val="black"/>
                </a:solidFill>
              </a:rPr>
              <a:t>It took over eleven thousand people  more than two years to build the Titanic.</a:t>
            </a:r>
          </a:p>
          <a:p>
            <a:r>
              <a:rPr lang="en-GB" dirty="0">
                <a:solidFill>
                  <a:prstClr val="black"/>
                </a:solidFill>
              </a:rPr>
              <a:t>Skilled shipyard workers would earn £2 a week, and unskilled workers would earn less than £1 a week.</a:t>
            </a:r>
          </a:p>
          <a:p>
            <a:endParaRPr lang="en-GB" dirty="0">
              <a:solidFill>
                <a:prstClr val="black"/>
              </a:solidFill>
            </a:endParaRPr>
          </a:p>
        </p:txBody>
      </p:sp>
      <p:sp>
        <p:nvSpPr>
          <p:cNvPr id="11" name="TextBox 10"/>
          <p:cNvSpPr txBox="1"/>
          <p:nvPr/>
        </p:nvSpPr>
        <p:spPr>
          <a:xfrm>
            <a:off x="776363" y="4221088"/>
            <a:ext cx="4536504" cy="1754326"/>
          </a:xfrm>
          <a:prstGeom prst="rect">
            <a:avLst/>
          </a:prstGeom>
          <a:noFill/>
        </p:spPr>
        <p:txBody>
          <a:bodyPr wrap="square" rtlCol="0">
            <a:spAutoFit/>
          </a:bodyPr>
          <a:lstStyle/>
          <a:p>
            <a:r>
              <a:rPr lang="en-GB" dirty="0">
                <a:solidFill>
                  <a:prstClr val="black"/>
                </a:solidFill>
              </a:rPr>
              <a:t>When the ship was finished, in May 1911, she was launched into the sea, ready for the inside to be fitted out.</a:t>
            </a:r>
          </a:p>
          <a:p>
            <a:r>
              <a:rPr lang="en-GB" dirty="0">
                <a:solidFill>
                  <a:prstClr val="black"/>
                </a:solidFill>
              </a:rPr>
              <a:t>The final cost was almost £5 million, which today would be more like £255 million.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2117" y="3727434"/>
            <a:ext cx="2664296" cy="2708701"/>
          </a:xfrm>
          <a:prstGeom prst="rect">
            <a:avLst/>
          </a:prstGeom>
          <a:ln>
            <a:noFill/>
          </a:ln>
          <a:effectLst>
            <a:softEdge rad="112500"/>
          </a:effectLst>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2160" y="613285"/>
            <a:ext cx="1864210" cy="2936301"/>
          </a:xfrm>
          <a:prstGeom prst="rect">
            <a:avLst/>
          </a:prstGeom>
          <a:ln>
            <a:noFill/>
          </a:ln>
          <a:effectLst>
            <a:softEdge rad="112500"/>
          </a:effectLst>
        </p:spPr>
      </p:pic>
    </p:spTree>
    <p:extLst>
      <p:ext uri="{BB962C8B-B14F-4D97-AF65-F5344CB8AC3E}">
        <p14:creationId xmlns:p14="http://schemas.microsoft.com/office/powerpoint/2010/main" val="36170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611559" y="764704"/>
            <a:ext cx="7920881" cy="369332"/>
          </a:xfrm>
          <a:prstGeom prst="rect">
            <a:avLst/>
          </a:prstGeom>
          <a:noFill/>
        </p:spPr>
        <p:txBody>
          <a:bodyPr wrap="square" rtlCol="0">
            <a:spAutoFit/>
          </a:bodyPr>
          <a:lstStyle/>
          <a:p>
            <a:r>
              <a:rPr lang="en-GB" dirty="0">
                <a:solidFill>
                  <a:prstClr val="black"/>
                </a:solidFill>
              </a:rPr>
              <a:t>The Titanic was built using the best technologies available at the time.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656" y="1665080"/>
            <a:ext cx="5838216" cy="4356207"/>
          </a:xfrm>
          <a:prstGeom prst="rect">
            <a:avLst/>
          </a:prstGeom>
          <a:ln>
            <a:noFill/>
          </a:ln>
          <a:effectLst>
            <a:softEdge rad="112500"/>
          </a:effectLst>
        </p:spPr>
      </p:pic>
    </p:spTree>
    <p:extLst>
      <p:ext uri="{BB962C8B-B14F-4D97-AF65-F5344CB8AC3E}">
        <p14:creationId xmlns:p14="http://schemas.microsoft.com/office/powerpoint/2010/main" val="101995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611559" y="764704"/>
            <a:ext cx="7920881" cy="923330"/>
          </a:xfrm>
          <a:prstGeom prst="rect">
            <a:avLst/>
          </a:prstGeom>
          <a:noFill/>
        </p:spPr>
        <p:txBody>
          <a:bodyPr wrap="square" rtlCol="0">
            <a:spAutoFit/>
          </a:bodyPr>
          <a:lstStyle/>
          <a:p>
            <a:r>
              <a:rPr lang="en-GB" dirty="0">
                <a:solidFill>
                  <a:prstClr val="black"/>
                </a:solidFill>
              </a:rPr>
              <a:t>She had a double-bottomed hull that was divided into 16 watertight compartments. Four of these could be flooded without the risk of sinking. This is why the Titanic was called ‘unsinkable’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9409" y="2132856"/>
            <a:ext cx="5405181" cy="4248472"/>
          </a:xfrm>
          <a:prstGeom prst="rect">
            <a:avLst/>
          </a:prstGeom>
          <a:ln>
            <a:noFill/>
          </a:ln>
          <a:effectLst>
            <a:softEdge rad="112500"/>
          </a:effectLst>
        </p:spPr>
      </p:pic>
    </p:spTree>
    <p:extLst>
      <p:ext uri="{BB962C8B-B14F-4D97-AF65-F5344CB8AC3E}">
        <p14:creationId xmlns:p14="http://schemas.microsoft.com/office/powerpoint/2010/main" val="263575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611559" y="764704"/>
            <a:ext cx="7920881" cy="1477328"/>
          </a:xfrm>
          <a:prstGeom prst="rect">
            <a:avLst/>
          </a:prstGeom>
          <a:noFill/>
        </p:spPr>
        <p:txBody>
          <a:bodyPr wrap="square" rtlCol="0">
            <a:spAutoFit/>
          </a:bodyPr>
          <a:lstStyle/>
          <a:p>
            <a:r>
              <a:rPr lang="en-GB" dirty="0">
                <a:solidFill>
                  <a:prstClr val="black"/>
                </a:solidFill>
              </a:rPr>
              <a:t>Inside, the Titanic had four electric lifts, and two Marconi radios, allowing the passengers to keep in touch with friends and relatives.</a:t>
            </a:r>
          </a:p>
          <a:p>
            <a:r>
              <a:rPr lang="en-GB" dirty="0">
                <a:solidFill>
                  <a:prstClr val="black"/>
                </a:solidFill>
              </a:rPr>
              <a:t>The ship was 270 metres long, almost 20 metres wide, and 30 metres high (to the level of the bridge).  The picture below demonstrates just how big she was!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3058158"/>
            <a:ext cx="8640960" cy="2603089"/>
          </a:xfrm>
          <a:prstGeom prst="rect">
            <a:avLst/>
          </a:prstGeom>
        </p:spPr>
      </p:pic>
      <p:sp>
        <p:nvSpPr>
          <p:cNvPr id="6" name="TextBox 5"/>
          <p:cNvSpPr txBox="1"/>
          <p:nvPr/>
        </p:nvSpPr>
        <p:spPr>
          <a:xfrm>
            <a:off x="2051720" y="6263734"/>
            <a:ext cx="5328592" cy="261610"/>
          </a:xfrm>
          <a:prstGeom prst="rect">
            <a:avLst/>
          </a:prstGeom>
          <a:noFill/>
        </p:spPr>
        <p:txBody>
          <a:bodyPr wrap="square" rtlCol="0">
            <a:spAutoFit/>
          </a:bodyPr>
          <a:lstStyle/>
          <a:p>
            <a:pPr algn="ctr"/>
            <a:r>
              <a:rPr lang="en-GB" sz="1100" dirty="0">
                <a:solidFill>
                  <a:srgbClr val="1F497D">
                    <a:lumMod val="40000"/>
                    <a:lumOff val="60000"/>
                  </a:srgbClr>
                </a:solidFill>
              </a:rPr>
              <a:t>Image by Yzmo, GNU Free documentation licence, Wikimedia Commons</a:t>
            </a:r>
          </a:p>
        </p:txBody>
      </p:sp>
    </p:spTree>
    <p:extLst>
      <p:ext uri="{BB962C8B-B14F-4D97-AF65-F5344CB8AC3E}">
        <p14:creationId xmlns:p14="http://schemas.microsoft.com/office/powerpoint/2010/main" val="66456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754267" y="404664"/>
            <a:ext cx="3340979"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Sea trials</a:t>
            </a:r>
          </a:p>
        </p:txBody>
      </p:sp>
      <p:sp>
        <p:nvSpPr>
          <p:cNvPr id="2" name="TextBox 1"/>
          <p:cNvSpPr txBox="1"/>
          <p:nvPr/>
        </p:nvSpPr>
        <p:spPr>
          <a:xfrm>
            <a:off x="683568" y="1484784"/>
            <a:ext cx="7616334" cy="1477328"/>
          </a:xfrm>
          <a:prstGeom prst="rect">
            <a:avLst/>
          </a:prstGeom>
          <a:noFill/>
        </p:spPr>
        <p:txBody>
          <a:bodyPr wrap="square" rtlCol="0">
            <a:spAutoFit/>
          </a:bodyPr>
          <a:lstStyle/>
          <a:p>
            <a:r>
              <a:rPr lang="en-GB" dirty="0">
                <a:solidFill>
                  <a:prstClr val="black"/>
                </a:solidFill>
              </a:rPr>
              <a:t>Before setting off on her maiden journey, the Titanic had to undergo sea trials. These happened on Tuesday 2</a:t>
            </a:r>
            <a:r>
              <a:rPr lang="en-GB" baseline="30000" dirty="0">
                <a:solidFill>
                  <a:prstClr val="black"/>
                </a:solidFill>
              </a:rPr>
              <a:t>nd</a:t>
            </a:r>
            <a:r>
              <a:rPr lang="en-GB" dirty="0">
                <a:solidFill>
                  <a:prstClr val="black"/>
                </a:solidFill>
              </a:rPr>
              <a:t> April, just eight days before she was due to leave Southampton. She passed, and was deemed sea-worthy. The picture shows her at the beginning of her sea trial.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476" y="2780928"/>
            <a:ext cx="4897492" cy="3510148"/>
          </a:xfrm>
          <a:prstGeom prst="rect">
            <a:avLst/>
          </a:prstGeom>
          <a:ln>
            <a:noFill/>
          </a:ln>
          <a:effectLst>
            <a:softEdge rad="112500"/>
          </a:effectLst>
        </p:spPr>
      </p:pic>
    </p:spTree>
    <p:extLst>
      <p:ext uri="{BB962C8B-B14F-4D97-AF65-F5344CB8AC3E}">
        <p14:creationId xmlns:p14="http://schemas.microsoft.com/office/powerpoint/2010/main" val="702706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480948" y="404664"/>
            <a:ext cx="3887603"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Online links</a:t>
            </a:r>
          </a:p>
        </p:txBody>
      </p:sp>
      <p:sp>
        <p:nvSpPr>
          <p:cNvPr id="9" name="TextBox 8"/>
          <p:cNvSpPr txBox="1"/>
          <p:nvPr/>
        </p:nvSpPr>
        <p:spPr>
          <a:xfrm>
            <a:off x="683567" y="1854364"/>
            <a:ext cx="4464496" cy="1477328"/>
          </a:xfrm>
          <a:prstGeom prst="rect">
            <a:avLst/>
          </a:prstGeom>
          <a:noFill/>
        </p:spPr>
        <p:txBody>
          <a:bodyPr wrap="square" rtlCol="0">
            <a:spAutoFit/>
          </a:bodyPr>
          <a:lstStyle/>
          <a:p>
            <a:r>
              <a:rPr lang="en-GB" dirty="0">
                <a:solidFill>
                  <a:prstClr val="black"/>
                </a:solidFill>
                <a:hlinkClick r:id="rId2"/>
              </a:rPr>
              <a:t>Building the Titanic – BBC LZB</a:t>
            </a:r>
            <a:endParaRPr lang="en-GB" dirty="0">
              <a:solidFill>
                <a:prstClr val="black"/>
              </a:solidFill>
            </a:endParaRPr>
          </a:p>
          <a:p>
            <a:endParaRPr lang="en-GB" dirty="0">
              <a:solidFill>
                <a:prstClr val="black"/>
              </a:solidFill>
            </a:endParaRPr>
          </a:p>
          <a:p>
            <a:r>
              <a:rPr lang="en-GB" dirty="0">
                <a:solidFill>
                  <a:prstClr val="black"/>
                </a:solidFill>
                <a:hlinkClick r:id="rId3"/>
              </a:rPr>
              <a:t>The day I saw the Titanic – BBC LZB</a:t>
            </a:r>
            <a:endParaRPr lang="en-GB" dirty="0">
              <a:solidFill>
                <a:prstClr val="black"/>
              </a:solidFill>
            </a:endParaRPr>
          </a:p>
          <a:p>
            <a:endParaRPr lang="en-GB" dirty="0">
              <a:solidFill>
                <a:prstClr val="black"/>
              </a:solidFill>
            </a:endParaRPr>
          </a:p>
          <a:p>
            <a:endParaRPr lang="en-GB" dirty="0">
              <a:solidFill>
                <a:prstClr val="black"/>
              </a:solidFill>
            </a:endParaRPr>
          </a:p>
        </p:txBody>
      </p:sp>
      <p:sp>
        <p:nvSpPr>
          <p:cNvPr id="6" name="TextBox 5"/>
          <p:cNvSpPr txBox="1"/>
          <p:nvPr/>
        </p:nvSpPr>
        <p:spPr>
          <a:xfrm>
            <a:off x="819544" y="6093296"/>
            <a:ext cx="7210410" cy="430887"/>
          </a:xfrm>
          <a:prstGeom prst="rect">
            <a:avLst/>
          </a:prstGeom>
          <a:noFill/>
        </p:spPr>
        <p:txBody>
          <a:bodyPr wrap="square" rtlCol="0">
            <a:spAutoFit/>
          </a:bodyPr>
          <a:lstStyle/>
          <a:p>
            <a:r>
              <a:rPr lang="en-GB" sz="1100" dirty="0">
                <a:solidFill>
                  <a:prstClr val="white"/>
                </a:solidFill>
              </a:rPr>
              <a:t>All acknowledged images used published under a </a:t>
            </a:r>
            <a:r>
              <a:rPr lang="en-GB" sz="1100" dirty="0">
                <a:solidFill>
                  <a:prstClr val="white"/>
                </a:solidFill>
                <a:hlinkClick r:id="rId4"/>
              </a:rPr>
              <a:t>Creative Commons Licence</a:t>
            </a:r>
            <a:endParaRPr lang="en-GB" sz="1100" dirty="0">
              <a:solidFill>
                <a:prstClr val="white"/>
              </a:solidFill>
            </a:endParaRPr>
          </a:p>
          <a:p>
            <a:r>
              <a:rPr lang="en-GB" sz="1100" dirty="0">
                <a:solidFill>
                  <a:prstClr val="white"/>
                </a:solidFill>
              </a:rPr>
              <a:t>All other images in the Public Domain</a:t>
            </a:r>
          </a:p>
        </p:txBody>
      </p:sp>
    </p:spTree>
    <p:extLst>
      <p:ext uri="{BB962C8B-B14F-4D97-AF65-F5344CB8AC3E}">
        <p14:creationId xmlns:p14="http://schemas.microsoft.com/office/powerpoint/2010/main" val="15152347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ic">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411</Words>
  <Application>Microsoft Office PowerPoint</Application>
  <PresentationFormat>On-screen Show (4:3)</PresentationFormat>
  <Paragraphs>22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Comic Sans MS</vt:lpstr>
      <vt:lpstr>Georgia</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Primary Teaching Tools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Jacqui Bannister</dc:creator>
  <cp:lastModifiedBy>Nicola Rainey</cp:lastModifiedBy>
  <cp:revision>2</cp:revision>
  <dcterms:created xsi:type="dcterms:W3CDTF">2011-01-12T13:58:45Z</dcterms:created>
  <dcterms:modified xsi:type="dcterms:W3CDTF">2020-04-20T10:03:40Z</dcterms:modified>
</cp:coreProperties>
</file>