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9"/>
  </p:handoutMasterIdLst>
  <p:sldIdLst>
    <p:sldId id="256" r:id="rId2"/>
    <p:sldId id="257" r:id="rId3"/>
    <p:sldId id="261" r:id="rId4"/>
    <p:sldId id="259" r:id="rId5"/>
    <p:sldId id="264" r:id="rId6"/>
    <p:sldId id="262" r:id="rId7"/>
    <p:sldId id="258" r:id="rId8"/>
  </p:sldIdLst>
  <p:sldSz cx="9144000" cy="6858000" type="screen4x3"/>
  <p:notesSz cx="6858000" cy="9144000"/>
  <p:embeddedFontLst>
    <p:embeddedFont>
      <p:font typeface="Adobe Gothic Std B" panose="020B0800000000000000" charset="-128"/>
      <p:bold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Open Sans" panose="020B060402020202020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59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5488" userDrawn="1">
          <p15:clr>
            <a:srgbClr val="A4A3A4"/>
          </p15:clr>
        </p15:guide>
        <p15:guide id="4" pos="272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orient="horz" pos="4042" userDrawn="1">
          <p15:clr>
            <a:srgbClr val="A4A3A4"/>
          </p15:clr>
        </p15:guide>
        <p15:guide id="7" userDrawn="1">
          <p15:clr>
            <a:srgbClr val="A4A3A4"/>
          </p15:clr>
        </p15:guide>
        <p15:guide id="8" pos="5760" userDrawn="1">
          <p15:clr>
            <a:srgbClr val="A4A3A4"/>
          </p15:clr>
        </p15:guide>
        <p15:guide id="9" orient="horz" userDrawn="1">
          <p15:clr>
            <a:srgbClr val="A4A3A4"/>
          </p15:clr>
        </p15:guide>
        <p15:guide id="10" orient="horz" pos="4320" userDrawn="1">
          <p15:clr>
            <a:srgbClr val="A4A3A4"/>
          </p15:clr>
        </p15:guide>
        <p15:guide id="12" orient="horz" pos="686" userDrawn="1">
          <p15:clr>
            <a:srgbClr val="A4A3A4"/>
          </p15:clr>
        </p15:guide>
        <p15:guide id="13" orient="horz" pos="86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A23D"/>
    <a:srgbClr val="D79F4D"/>
    <a:srgbClr val="52795F"/>
    <a:srgbClr val="333366"/>
    <a:srgbClr val="9E2C2C"/>
    <a:srgbClr val="9F2B57"/>
    <a:srgbClr val="9F2B4C"/>
    <a:srgbClr val="9F2B3C"/>
    <a:srgbClr val="DC9328"/>
    <a:srgbClr val="357F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308" y="78"/>
      </p:cViewPr>
      <p:guideLst>
        <p:guide orient="horz" pos="459"/>
        <p:guide pos="2880"/>
        <p:guide pos="5488"/>
        <p:guide pos="272"/>
        <p:guide orient="horz" pos="2160"/>
        <p:guide orient="horz" pos="4042"/>
        <p:guide/>
        <p:guide pos="5760"/>
        <p:guide orient="horz"/>
        <p:guide orient="horz" pos="4320"/>
        <p:guide orient="horz" pos="686"/>
        <p:guide orient="horz" pos="86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0" d="100"/>
          <a:sy n="90" d="100"/>
        </p:scale>
        <p:origin x="369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font" Target="fonts/font5.fntdata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3E23B0-7AFB-419F-88ED-9863E094EC0D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115618-F096-47F9-A2E0-5659E59688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2401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% Whi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896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% Whi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57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% Whi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98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% Whi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39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% Whi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5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% Whi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60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064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7546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C5A4305-8538-4AC5-A69B-BA0518FA21B2}" type="datetimeFigureOut">
              <a:rPr lang="en-GB"/>
              <a:pPr>
                <a:defRPr/>
              </a:pPr>
              <a:t>24/03/2020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7" r:id="rId2"/>
    <p:sldLayoutId id="2147483712" r:id="rId3"/>
    <p:sldLayoutId id="2147483713" r:id="rId4"/>
    <p:sldLayoutId id="2147483716" r:id="rId5"/>
    <p:sldLayoutId id="2147483714" r:id="rId6"/>
    <p:sldLayoutId id="2147483715" r:id="rId7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daily-debate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daily-debate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17763" y="1701800"/>
            <a:ext cx="4319587" cy="2806700"/>
          </a:xfrm>
          <a:prstGeom prst="rect">
            <a:avLst/>
          </a:prstGeom>
          <a:solidFill>
            <a:srgbClr val="D79F4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417763" y="2858943"/>
            <a:ext cx="4319587" cy="87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Should School </a:t>
            </a:r>
            <a:br>
              <a:rPr lang="en-US" altLang="en-US" sz="2800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sz="2800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Meals Go Vegan?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417763" y="2338878"/>
            <a:ext cx="431958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en-US" sz="2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821430" y="2783010"/>
            <a:ext cx="150114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555875" y="1846263"/>
            <a:ext cx="4032250" cy="251936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Rectangle 1">
            <a:hlinkClick r:id="rId3"/>
          </p:cNvPr>
          <p:cNvSpPr/>
          <p:nvPr/>
        </p:nvSpPr>
        <p:spPr>
          <a:xfrm>
            <a:off x="3821430" y="5626100"/>
            <a:ext cx="1501140" cy="58420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0" y="728663"/>
            <a:ext cx="9144000" cy="62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z="3600" b="1" dirty="0">
                <a:solidFill>
                  <a:srgbClr val="E7A2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Vegan School Meals: The Context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24931" y="1516813"/>
            <a:ext cx="4968811" cy="437812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600"/>
              </a:spcAft>
              <a:defRPr/>
            </a:pPr>
            <a:r>
              <a:rPr lang="en-US" sz="155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Veganism is a way of living that aims to completely avoid using animal products in a person’s daily life – this includes food, cosmetics and clothing where possible. In 2018, it was reported that 600,000 people identified as vegan in the UK – a rise from 150,000 in 2006.</a:t>
            </a:r>
          </a:p>
          <a:p>
            <a:pPr algn="l" fontAlgn="auto">
              <a:spcAft>
                <a:spcPts val="600"/>
              </a:spcAft>
              <a:defRPr/>
            </a:pPr>
            <a:r>
              <a:rPr lang="en-US" sz="155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Many people choose to go vegan as a result of animal welfare, environmental and health concerns. As more and more people are ’going vegan’ or trying to eat more vegan meals as a result of awareness months such as ‘</a:t>
            </a:r>
            <a:r>
              <a:rPr lang="en-US" sz="15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Veganuary</a:t>
            </a:r>
            <a:r>
              <a:rPr lang="en-US" sz="155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’, vegan options in restaurants and stores are on the rise.</a:t>
            </a:r>
          </a:p>
          <a:p>
            <a:pPr algn="l" fontAlgn="auto">
              <a:spcAft>
                <a:spcPts val="600"/>
              </a:spcAft>
              <a:defRPr/>
            </a:pPr>
            <a:r>
              <a:rPr lang="en-US" sz="155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Schools cater to many different dietary requirements for medical and religious reasons, but there isn’t a requirement for schools to cater to individuals who have chosen to go vegan.</a:t>
            </a:r>
          </a:p>
          <a:p>
            <a:pPr algn="l" fontAlgn="auto">
              <a:spcAft>
                <a:spcPts val="600"/>
              </a:spcAft>
              <a:defRPr/>
            </a:pPr>
            <a:r>
              <a:rPr lang="en-US" sz="15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What do you think? Should school meals go vegan?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t="10159" r="9395" b="7777"/>
          <a:stretch/>
        </p:blipFill>
        <p:spPr>
          <a:xfrm>
            <a:off x="639271" y="1610314"/>
            <a:ext cx="2791752" cy="418358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773113" y="2600325"/>
            <a:ext cx="75596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3600" b="1" dirty="0">
                <a:solidFill>
                  <a:srgbClr val="E7A2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Do You Think?</a:t>
            </a:r>
            <a:br>
              <a:rPr lang="en-GB" altLang="en-US" sz="3600" b="1" dirty="0">
                <a:solidFill>
                  <a:srgbClr val="80914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Open Sans" panose="020B0606030504020204" pitchFamily="34" charset="0"/>
              </a:rPr>
            </a:b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Who do you agree </a:t>
            </a:r>
            <a:b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with? Why?</a:t>
            </a:r>
            <a:r>
              <a:rPr lang="en-GB" sz="2400" b="1" dirty="0">
                <a:solidFill>
                  <a:srgbClr val="80914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br>
              <a:rPr lang="en-GB" sz="3600" b="1" dirty="0">
                <a:solidFill>
                  <a:srgbClr val="80914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endParaRPr lang="en-GB" altLang="en-US" sz="3600" b="1" dirty="0">
              <a:solidFill>
                <a:srgbClr val="809141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Open Sans" panose="020B0606030504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773113" y="4888971"/>
            <a:ext cx="7561262" cy="1108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en-US" sz="3600" b="1" dirty="0">
                <a:solidFill>
                  <a:srgbClr val="E7A2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Do You Think?</a:t>
            </a:r>
          </a:p>
          <a:p>
            <a:pPr algn="ctr" eaLnBrk="1" hangingPunct="1"/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Who do you agree with? Why? </a:t>
            </a:r>
          </a:p>
          <a:p>
            <a:pPr algn="ctr" eaLnBrk="1" hangingPunct="1"/>
            <a:endParaRPr lang="en-GB" altLang="en-US" sz="3600" b="1" dirty="0">
              <a:solidFill>
                <a:srgbClr val="DBA139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Open Sans" panose="020B0606030504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55428" y="873760"/>
            <a:ext cx="7532363" cy="3556000"/>
            <a:chOff x="755428" y="873760"/>
            <a:chExt cx="7532363" cy="3556000"/>
          </a:xfrm>
        </p:grpSpPr>
        <p:sp>
          <p:nvSpPr>
            <p:cNvPr id="12" name="Rectangle 11"/>
            <p:cNvSpPr/>
            <p:nvPr/>
          </p:nvSpPr>
          <p:spPr>
            <a:xfrm>
              <a:off x="755428" y="873760"/>
              <a:ext cx="4542811" cy="35560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 cap="sq">
              <a:solidFill>
                <a:srgbClr val="E7A23D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rIns="252000" anchor="ctr"/>
            <a:lstStyle/>
            <a:p>
              <a:pPr>
                <a:defRPr/>
              </a:pPr>
              <a:r>
                <a:rPr lang="en-US" sz="170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“Schools should cater to every type of diet where possible, not just individuals with religious or health considerations. Veganism is a growing dietary choice and people do it for a range of reasons. It would be great to see schools making healthier, environmentally-friendly conscious choices in the future.”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52" t="18261" r="9364" b="40013"/>
            <a:stretch/>
          </p:blipFill>
          <p:spPr>
            <a:xfrm>
              <a:off x="5427134" y="1253067"/>
              <a:ext cx="2860657" cy="286065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773113" y="873760"/>
            <a:ext cx="7655866" cy="3556000"/>
            <a:chOff x="773113" y="873760"/>
            <a:chExt cx="7655866" cy="3556000"/>
          </a:xfrm>
        </p:grpSpPr>
        <p:sp>
          <p:nvSpPr>
            <p:cNvPr id="6" name="Rectangle 5"/>
            <p:cNvSpPr/>
            <p:nvPr/>
          </p:nvSpPr>
          <p:spPr>
            <a:xfrm>
              <a:off x="3886168" y="873760"/>
              <a:ext cx="4542811" cy="35560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 cap="sq">
              <a:solidFill>
                <a:srgbClr val="E7A23D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rIns="252000" anchor="ctr"/>
            <a:lstStyle/>
            <a:p>
              <a:pPr>
                <a:defRPr/>
              </a:pPr>
              <a:r>
                <a:rPr lang="en-US" sz="170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“Schools already offer vegetarian meals for the most-part and vegan cooking can be expensive. Many schools struggle to find funding for the basics, so catering to vegan diets is a long way off. It’s also worth noting that some people simply don’t want to eat </a:t>
              </a:r>
              <a:br>
                <a:rPr lang="en-US" sz="170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US" sz="170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vegan meals”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45" t="18261" r="59471" b="40013"/>
            <a:stretch/>
          </p:blipFill>
          <p:spPr>
            <a:xfrm>
              <a:off x="773113" y="1285435"/>
              <a:ext cx="2860657" cy="2860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576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1492765" y="1475606"/>
            <a:ext cx="6158470" cy="62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GB" altLang="en-US" sz="3600" b="1" dirty="0">
                <a:solidFill>
                  <a:srgbClr val="E7A2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Research Activity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92764" y="2015039"/>
            <a:ext cx="6158470" cy="3370153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600"/>
              </a:spcAft>
              <a:defRPr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Veganism is growing in popularity in countries such as the UK and the USA, but has been incredibly popular around the world for a number of years. Using the Internet of your mobile phone, research the following:</a:t>
            </a:r>
          </a:p>
          <a:p>
            <a:pPr marL="285750" indent="-193675" algn="l" fontAlgn="auto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Which 5 countries have the most vegans? What percentage of the population is this?</a:t>
            </a:r>
          </a:p>
          <a:p>
            <a:pPr marL="285750" indent="-193675" algn="l" fontAlgn="auto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How many people signed up to take part in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Veganuary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in 2020? How does this compare to 2019?</a:t>
            </a:r>
          </a:p>
          <a:p>
            <a:pPr marL="285750" indent="-193675" algn="l" fontAlgn="auto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Find three restaurants or fast food chains that now offer vegan alternatives – list what they offer and how popular these choices have been.</a:t>
            </a:r>
          </a:p>
        </p:txBody>
      </p:sp>
    </p:spTree>
    <p:extLst>
      <p:ext uri="{BB962C8B-B14F-4D97-AF65-F5344CB8AC3E}">
        <p14:creationId xmlns:p14="http://schemas.microsoft.com/office/powerpoint/2010/main" val="2172967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304800" y="1841415"/>
            <a:ext cx="4769708" cy="62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GB" altLang="en-US" sz="3600" b="1" dirty="0">
                <a:solidFill>
                  <a:srgbClr val="E7A2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Personal Response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31800" y="2484590"/>
            <a:ext cx="4502665" cy="2385268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600"/>
              </a:spcAft>
              <a:defRPr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Do you think your school could do more to encourage vegan eating? Do you believe that schools should offer vegan alternatives to meat-based dishes? Do you feel as if vegans should provide meals from home instead?</a:t>
            </a:r>
          </a:p>
          <a:p>
            <a:pPr algn="l" fontAlgn="auto">
              <a:spcAft>
                <a:spcPts val="600"/>
              </a:spcAft>
              <a:defRPr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Write down your thoughts and feelings on the matter.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809" y="0"/>
            <a:ext cx="3773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0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860854" y="2217085"/>
            <a:ext cx="7422292" cy="62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z="3600" b="1" dirty="0">
                <a:solidFill>
                  <a:srgbClr val="E7A2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Big Question: </a:t>
            </a:r>
            <a:br>
              <a:rPr lang="en-GB" altLang="en-US" sz="2800" b="1" dirty="0">
                <a:solidFill>
                  <a:srgbClr val="E7A2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sz="2800" b="1" dirty="0">
                <a:solidFill>
                  <a:srgbClr val="E7A2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Should School Meals Go Vegan?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14383" y="3296645"/>
            <a:ext cx="5515233" cy="120032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600"/>
              </a:spcAft>
              <a:defRPr/>
            </a:pP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Working with your group, prepare a speech or presentation to tackle the question above. Consider the pros and cons and come to a conclusion that you can present to the rest of your class.</a:t>
            </a:r>
          </a:p>
        </p:txBody>
      </p:sp>
    </p:spTree>
    <p:extLst>
      <p:ext uri="{BB962C8B-B14F-4D97-AF65-F5344CB8AC3E}">
        <p14:creationId xmlns:p14="http://schemas.microsoft.com/office/powerpoint/2010/main" val="2163778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/>
        </p:nvSpPr>
        <p:spPr>
          <a:xfrm>
            <a:off x="3821430" y="3136900"/>
            <a:ext cx="1501140" cy="58420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yond - Debate PowerPoint Template.pptx" id="{30448F45-DA48-40AE-868D-A96382622756}" vid="{6D0B319D-50FA-4C37-8FF2-BC9C82F6D1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Beyond - Debate PowerPoint Template</Template>
  <TotalTime>292</TotalTime>
  <Words>504</Words>
  <Application>Microsoft Office PowerPoint</Application>
  <PresentationFormat>On-screen Show (4:3)</PresentationFormat>
  <Paragraphs>22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Calibri</vt:lpstr>
      <vt:lpstr>Adobe Gothic Std B</vt:lpstr>
      <vt:lpstr>Arial</vt:lpstr>
      <vt:lpstr>Open Sans</vt:lpstr>
      <vt:lpstr>Office Theme</vt:lpstr>
      <vt:lpstr>PowerPoint Presentation</vt:lpstr>
      <vt:lpstr>Vegan School Meals: The Context</vt:lpstr>
      <vt:lpstr>PowerPoint Presentation</vt:lpstr>
      <vt:lpstr>Research Activity</vt:lpstr>
      <vt:lpstr>Personal Response</vt:lpstr>
      <vt:lpstr>The Big Question:  Should School Meals Go Vegan?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Robertshaw</dc:creator>
  <cp:lastModifiedBy>Hopper, Lynsey</cp:lastModifiedBy>
  <cp:revision>19</cp:revision>
  <dcterms:created xsi:type="dcterms:W3CDTF">2019-05-02T10:09:24Z</dcterms:created>
  <dcterms:modified xsi:type="dcterms:W3CDTF">2020-03-24T08:08:32Z</dcterms:modified>
</cp:coreProperties>
</file>