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1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2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95" r:id="rId3"/>
    <p:sldMasterId id="2147483707" r:id="rId4"/>
    <p:sldMasterId id="2147483719" r:id="rId5"/>
    <p:sldMasterId id="2147483731" r:id="rId6"/>
    <p:sldMasterId id="2147483743" r:id="rId7"/>
    <p:sldMasterId id="2147483755" r:id="rId8"/>
    <p:sldMasterId id="2147483767" r:id="rId9"/>
    <p:sldMasterId id="2147483779" r:id="rId10"/>
    <p:sldMasterId id="2147483791" r:id="rId11"/>
    <p:sldMasterId id="2147483803" r:id="rId12"/>
    <p:sldMasterId id="2147483815" r:id="rId13"/>
  </p:sldMasterIdLst>
  <p:notesMasterIdLst>
    <p:notesMasterId r:id="rId122"/>
  </p:notesMasterIdLst>
  <p:sldIdLst>
    <p:sldId id="263" r:id="rId14"/>
    <p:sldId id="340" r:id="rId15"/>
    <p:sldId id="264" r:id="rId16"/>
    <p:sldId id="271" r:id="rId17"/>
    <p:sldId id="266" r:id="rId18"/>
    <p:sldId id="270" r:id="rId19"/>
    <p:sldId id="268" r:id="rId20"/>
    <p:sldId id="273" r:id="rId21"/>
    <p:sldId id="275" r:id="rId22"/>
    <p:sldId id="276" r:id="rId23"/>
    <p:sldId id="278" r:id="rId24"/>
    <p:sldId id="280" r:id="rId25"/>
    <p:sldId id="281" r:id="rId26"/>
    <p:sldId id="282" r:id="rId27"/>
    <p:sldId id="284" r:id="rId28"/>
    <p:sldId id="285" r:id="rId29"/>
    <p:sldId id="287" r:id="rId30"/>
    <p:sldId id="289" r:id="rId31"/>
    <p:sldId id="290" r:id="rId32"/>
    <p:sldId id="291" r:id="rId33"/>
    <p:sldId id="309" r:id="rId34"/>
    <p:sldId id="310" r:id="rId35"/>
    <p:sldId id="317" r:id="rId36"/>
    <p:sldId id="293" r:id="rId37"/>
    <p:sldId id="294" r:id="rId38"/>
    <p:sldId id="312" r:id="rId39"/>
    <p:sldId id="297" r:id="rId40"/>
    <p:sldId id="298" r:id="rId41"/>
    <p:sldId id="314" r:id="rId42"/>
    <p:sldId id="301" r:id="rId43"/>
    <p:sldId id="302" r:id="rId44"/>
    <p:sldId id="315" r:id="rId45"/>
    <p:sldId id="305" r:id="rId46"/>
    <p:sldId id="306" r:id="rId47"/>
    <p:sldId id="316" r:id="rId48"/>
    <p:sldId id="320" r:id="rId49"/>
    <p:sldId id="321" r:id="rId50"/>
    <p:sldId id="339" r:id="rId51"/>
    <p:sldId id="345" r:id="rId52"/>
    <p:sldId id="346" r:id="rId53"/>
    <p:sldId id="348" r:id="rId54"/>
    <p:sldId id="324" r:id="rId55"/>
    <p:sldId id="325" r:id="rId56"/>
    <p:sldId id="341" r:id="rId57"/>
    <p:sldId id="328" r:id="rId58"/>
    <p:sldId id="329" r:id="rId59"/>
    <p:sldId id="342" r:id="rId60"/>
    <p:sldId id="332" r:id="rId61"/>
    <p:sldId id="333" r:id="rId62"/>
    <p:sldId id="343" r:id="rId63"/>
    <p:sldId id="349" r:id="rId64"/>
    <p:sldId id="350" r:id="rId65"/>
    <p:sldId id="351" r:id="rId66"/>
    <p:sldId id="352" r:id="rId67"/>
    <p:sldId id="353" r:id="rId68"/>
    <p:sldId id="354" r:id="rId69"/>
    <p:sldId id="355" r:id="rId70"/>
    <p:sldId id="356" r:id="rId71"/>
    <p:sldId id="357" r:id="rId72"/>
    <p:sldId id="358" r:id="rId73"/>
    <p:sldId id="359" r:id="rId74"/>
    <p:sldId id="360" r:id="rId75"/>
    <p:sldId id="361" r:id="rId76"/>
    <p:sldId id="374" r:id="rId77"/>
    <p:sldId id="375" r:id="rId78"/>
    <p:sldId id="376" r:id="rId79"/>
    <p:sldId id="377" r:id="rId80"/>
    <p:sldId id="378" r:id="rId81"/>
    <p:sldId id="379" r:id="rId82"/>
    <p:sldId id="380" r:id="rId83"/>
    <p:sldId id="381" r:id="rId84"/>
    <p:sldId id="382" r:id="rId85"/>
    <p:sldId id="384" r:id="rId86"/>
    <p:sldId id="385" r:id="rId87"/>
    <p:sldId id="387" r:id="rId88"/>
    <p:sldId id="388" r:id="rId89"/>
    <p:sldId id="363" r:id="rId90"/>
    <p:sldId id="389" r:id="rId91"/>
    <p:sldId id="367" r:id="rId92"/>
    <p:sldId id="390" r:id="rId93"/>
    <p:sldId id="371" r:id="rId94"/>
    <p:sldId id="391" r:id="rId95"/>
    <p:sldId id="392" r:id="rId96"/>
    <p:sldId id="393" r:id="rId97"/>
    <p:sldId id="395" r:id="rId98"/>
    <p:sldId id="396" r:id="rId99"/>
    <p:sldId id="398" r:id="rId100"/>
    <p:sldId id="399" r:id="rId101"/>
    <p:sldId id="402" r:id="rId102"/>
    <p:sldId id="405" r:id="rId103"/>
    <p:sldId id="408" r:id="rId104"/>
    <p:sldId id="411" r:id="rId105"/>
    <p:sldId id="414" r:id="rId106"/>
    <p:sldId id="417" r:id="rId107"/>
    <p:sldId id="420" r:id="rId108"/>
    <p:sldId id="423" r:id="rId109"/>
    <p:sldId id="426" r:id="rId110"/>
    <p:sldId id="429" r:id="rId111"/>
    <p:sldId id="432" r:id="rId112"/>
    <p:sldId id="435" r:id="rId113"/>
    <p:sldId id="437" r:id="rId114"/>
    <p:sldId id="438" r:id="rId115"/>
    <p:sldId id="440" r:id="rId116"/>
    <p:sldId id="441" r:id="rId117"/>
    <p:sldId id="443" r:id="rId118"/>
    <p:sldId id="444" r:id="rId119"/>
    <p:sldId id="446" r:id="rId120"/>
    <p:sldId id="447" r:id="rId1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117" Type="http://schemas.openxmlformats.org/officeDocument/2006/relationships/slide" Target="slides/slide104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84" Type="http://schemas.openxmlformats.org/officeDocument/2006/relationships/slide" Target="slides/slide71.xml"/><Relationship Id="rId89" Type="http://schemas.openxmlformats.org/officeDocument/2006/relationships/slide" Target="slides/slide76.xml"/><Relationship Id="rId112" Type="http://schemas.openxmlformats.org/officeDocument/2006/relationships/slide" Target="slides/slide99.xml"/><Relationship Id="rId16" Type="http://schemas.openxmlformats.org/officeDocument/2006/relationships/slide" Target="slides/slide3.xml"/><Relationship Id="rId107" Type="http://schemas.openxmlformats.org/officeDocument/2006/relationships/slide" Target="slides/slide9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102" Type="http://schemas.openxmlformats.org/officeDocument/2006/relationships/slide" Target="slides/slide89.xml"/><Relationship Id="rId12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90" Type="http://schemas.openxmlformats.org/officeDocument/2006/relationships/slide" Target="slides/slide77.xml"/><Relationship Id="rId95" Type="http://schemas.openxmlformats.org/officeDocument/2006/relationships/slide" Target="slides/slide82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100" Type="http://schemas.openxmlformats.org/officeDocument/2006/relationships/slide" Target="slides/slide87.xml"/><Relationship Id="rId105" Type="http://schemas.openxmlformats.org/officeDocument/2006/relationships/slide" Target="slides/slide92.xml"/><Relationship Id="rId113" Type="http://schemas.openxmlformats.org/officeDocument/2006/relationships/slide" Target="slides/slide100.xml"/><Relationship Id="rId118" Type="http://schemas.openxmlformats.org/officeDocument/2006/relationships/slide" Target="slides/slide105.xml"/><Relationship Id="rId12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93" Type="http://schemas.openxmlformats.org/officeDocument/2006/relationships/slide" Target="slides/slide80.xml"/><Relationship Id="rId98" Type="http://schemas.openxmlformats.org/officeDocument/2006/relationships/slide" Target="slides/slide85.xml"/><Relationship Id="rId121" Type="http://schemas.openxmlformats.org/officeDocument/2006/relationships/slide" Target="slides/slide10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103" Type="http://schemas.openxmlformats.org/officeDocument/2006/relationships/slide" Target="slides/slide90.xml"/><Relationship Id="rId108" Type="http://schemas.openxmlformats.org/officeDocument/2006/relationships/slide" Target="slides/slide95.xml"/><Relationship Id="rId116" Type="http://schemas.openxmlformats.org/officeDocument/2006/relationships/slide" Target="slides/slide103.xml"/><Relationship Id="rId124" Type="http://schemas.openxmlformats.org/officeDocument/2006/relationships/viewProps" Target="view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91" Type="http://schemas.openxmlformats.org/officeDocument/2006/relationships/slide" Target="slides/slide78.xml"/><Relationship Id="rId96" Type="http://schemas.openxmlformats.org/officeDocument/2006/relationships/slide" Target="slides/slide83.xml"/><Relationship Id="rId111" Type="http://schemas.openxmlformats.org/officeDocument/2006/relationships/slide" Target="slides/slide9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6" Type="http://schemas.openxmlformats.org/officeDocument/2006/relationships/slide" Target="slides/slide93.xml"/><Relationship Id="rId114" Type="http://schemas.openxmlformats.org/officeDocument/2006/relationships/slide" Target="slides/slide101.xml"/><Relationship Id="rId119" Type="http://schemas.openxmlformats.org/officeDocument/2006/relationships/slide" Target="slides/slide10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94" Type="http://schemas.openxmlformats.org/officeDocument/2006/relationships/slide" Target="slides/slide81.xml"/><Relationship Id="rId99" Type="http://schemas.openxmlformats.org/officeDocument/2006/relationships/slide" Target="slides/slide86.xml"/><Relationship Id="rId101" Type="http://schemas.openxmlformats.org/officeDocument/2006/relationships/slide" Target="slides/slide88.xml"/><Relationship Id="rId12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109" Type="http://schemas.openxmlformats.org/officeDocument/2006/relationships/slide" Target="slides/slide9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97" Type="http://schemas.openxmlformats.org/officeDocument/2006/relationships/slide" Target="slides/slide84.xml"/><Relationship Id="rId104" Type="http://schemas.openxmlformats.org/officeDocument/2006/relationships/slide" Target="slides/slide91.xml"/><Relationship Id="rId120" Type="http://schemas.openxmlformats.org/officeDocument/2006/relationships/slide" Target="slides/slide107.xml"/><Relationship Id="rId12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slide" Target="slides/slide7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Relationship Id="rId87" Type="http://schemas.openxmlformats.org/officeDocument/2006/relationships/slide" Target="slides/slide74.xml"/><Relationship Id="rId110" Type="http://schemas.openxmlformats.org/officeDocument/2006/relationships/slide" Target="slides/slide97.xml"/><Relationship Id="rId115" Type="http://schemas.openxmlformats.org/officeDocument/2006/relationships/slide" Target="slides/slide10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63DA9-1CCD-48FA-8405-E61109C4704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0EA59-C498-4993-8351-B3235909F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61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33F4F-12C7-450D-B454-64F2727CE805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1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33F4F-12C7-450D-B454-64F2727CE805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33F4F-12C7-450D-B454-64F2727CE805}" type="slidenum">
              <a:rPr lang="en-GB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15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33F4F-12C7-450D-B454-64F2727CE805}" type="slidenum">
              <a:rPr lang="en-GB" smtClean="0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9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33F4F-12C7-450D-B454-64F2727CE805}" type="slidenum">
              <a:rPr lang="en-GB" smtClean="0">
                <a:solidFill>
                  <a:prstClr val="black"/>
                </a:solidFill>
              </a:rPr>
              <a:pPr/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2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90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C7ED59-B325-4BAC-8970-DFBCCCF9DB3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257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933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029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604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980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403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564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703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419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624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1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504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348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864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064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241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888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642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463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360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079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7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1731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972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713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201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11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2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886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96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36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97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51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686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877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976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453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612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654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55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477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2260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6688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88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7575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781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4627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98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12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2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9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73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4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509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63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04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11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34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14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01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72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44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34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5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16113"/>
            <a:ext cx="5384800" cy="4179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16113"/>
            <a:ext cx="5384800" cy="4179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76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62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85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05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45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424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061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33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2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65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4224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478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48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21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08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750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790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72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35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916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8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0943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322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98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20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607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86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735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90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294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302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4376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50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970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2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983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505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853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797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608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987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1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3486" y="142852"/>
            <a:ext cx="11906333" cy="59531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3355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059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930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037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110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469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194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078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818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356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3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9185" y="1268413"/>
            <a:ext cx="11713633" cy="4830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71997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154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200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239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653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689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515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358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478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61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2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16113"/>
            <a:ext cx="5384800" cy="4179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16113"/>
            <a:ext cx="5384800" cy="4179887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15752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403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859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945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181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345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08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282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624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045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1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4">
                <a:lumMod val="10000"/>
              </a:schemeClr>
            </a:gs>
            <a:gs pos="20000">
              <a:srgbClr val="41164A"/>
            </a:gs>
            <a:gs pos="50000">
              <a:srgbClr val="4C2658"/>
            </a:gs>
            <a:gs pos="75000">
              <a:srgbClr val="8B06A6">
                <a:alpha val="93000"/>
              </a:srgbClr>
            </a:gs>
            <a:gs pos="89999">
              <a:srgbClr val="8D498F"/>
            </a:gs>
            <a:gs pos="100000">
              <a:srgbClr val="A764BC"/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0000"/>
                  <a:alpha val="75000"/>
                </a:schemeClr>
              </a:gs>
              <a:gs pos="100000">
                <a:srgbClr val="A764BC">
                  <a:alpha val="0"/>
                </a:srgb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67AFBD"/>
              </a:buClr>
              <a:buSzPct val="70000"/>
              <a:buFont typeface="Wingdings" pitchFamily="2" charset="2"/>
              <a:buNone/>
              <a:defRPr/>
            </a:pPr>
            <a:endParaRPr lang="en-GB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65218" name="Freeform 2"/>
          <p:cNvSpPr>
            <a:spLocks/>
          </p:cNvSpPr>
          <p:nvPr/>
        </p:nvSpPr>
        <p:spPr bwMode="hidden">
          <a:xfrm>
            <a:off x="0" y="6215082"/>
            <a:ext cx="12192000" cy="35719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flip="none" rotWithShape="1">
            <a:gsLst>
              <a:gs pos="0">
                <a:srgbClr val="8D498F">
                  <a:alpha val="33000"/>
                </a:srgbClr>
              </a:gs>
              <a:gs pos="100000">
                <a:srgbClr val="EAEAEA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67AFBD"/>
              </a:buClr>
              <a:buSzPct val="70000"/>
              <a:buFont typeface="Wingdings" pitchFamily="2" charset="2"/>
              <a:buNone/>
              <a:defRPr/>
            </a:pPr>
            <a:r>
              <a:rPr lang="en-GB" sz="2400" dirty="0">
                <a:solidFill>
                  <a:srgbClr val="4C2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</a:t>
            </a:r>
            <a:r>
              <a:rPr lang="en-GB" sz="2400" b="1" dirty="0">
                <a:solidFill>
                  <a:srgbClr val="4C2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www.andrelleducation.com</a:t>
            </a:r>
          </a:p>
        </p:txBody>
      </p:sp>
      <p:sp>
        <p:nvSpPr>
          <p:cNvPr id="26523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6523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16113"/>
            <a:ext cx="10972800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89090" name="Picture 2" descr="\\SERVER02\Shared\Andrell\General Office\Editing &amp; Design\LOGOS\Jpgs\logo2.jpg"/>
          <p:cNvPicPr>
            <a:picLocks noChangeAspect="1" noChangeArrowheads="1"/>
          </p:cNvPicPr>
          <p:nvPr/>
        </p:nvPicPr>
        <p:blipFill>
          <a:blip r:embed="rId12" cstate="print">
            <a:lum bright="-12000"/>
          </a:blip>
          <a:srcRect/>
          <a:stretch>
            <a:fillRect/>
          </a:stretch>
        </p:blipFill>
        <p:spPr bwMode="auto">
          <a:xfrm>
            <a:off x="9924128" y="6215082"/>
            <a:ext cx="2267873" cy="357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30424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Cocon" pitchFamily="2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Cocon" pitchFamily="2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Cocon" pitchFamily="2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Cocon" pitchFamily="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9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9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4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1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2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6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0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9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0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6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5608-7BF9-4C98-87CF-C3C347174A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6E2E5-732E-4EC1-A309-EBDD368661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4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47727" y="5560912"/>
            <a:ext cx="6762728" cy="856420"/>
            <a:chOff x="4716016" y="5553236"/>
            <a:chExt cx="6739355" cy="85642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5468362" y="5553236"/>
              <a:ext cx="5987009" cy="85642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I can find </a:t>
              </a:r>
              <a:r>
                <a:rPr lang="en-GB" sz="2000" b="1" dirty="0" err="1">
                  <a:solidFill>
                    <a:prstClr val="black"/>
                  </a:solidFill>
                  <a:latin typeface="Segoe Print" panose="02000600000000000000" pitchFamily="2" charset="0"/>
                </a:rPr>
                <a:t>Mully</a:t>
              </a:r>
              <a:r>
                <a:rPr lang="en-GB" sz="20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 using my tables.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716016" y="5553236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600" dirty="0">
                  <a:solidFill>
                    <a:prstClr val="white"/>
                  </a:solidFill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71230" y="4510724"/>
            <a:ext cx="6739225" cy="862492"/>
            <a:chOff x="4716144" y="5603820"/>
            <a:chExt cx="6739226" cy="877844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5420962" y="5603820"/>
              <a:ext cx="6034408" cy="87784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I can find </a:t>
              </a:r>
              <a:r>
                <a:rPr lang="en-GB" sz="2000" b="1" dirty="0" err="1">
                  <a:solidFill>
                    <a:prstClr val="black"/>
                  </a:solidFill>
                  <a:latin typeface="Segoe Print" panose="02000600000000000000" pitchFamily="2" charset="0"/>
                </a:rPr>
                <a:t>Mully</a:t>
              </a:r>
              <a:r>
                <a:rPr lang="en-GB" sz="20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 using 10 lots and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a Tables Fact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716144" y="5656816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600" dirty="0">
                  <a:solidFill>
                    <a:prstClr val="white"/>
                  </a:solidFill>
                  <a:latin typeface="Verdana" pitchFamily="34" charset="0"/>
                </a:rPr>
                <a:t>2</a:t>
              </a:r>
            </a:p>
          </p:txBody>
        </p:sp>
      </p:grpSp>
      <p:pic>
        <p:nvPicPr>
          <p:cNvPr id="15" name="Picture 4" descr="C:\Users\Roger.Bird\Desktop\Big Maths Characters 2013\Count_Fourway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659" y="4615557"/>
            <a:ext cx="1886664" cy="266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671230" y="2555028"/>
            <a:ext cx="6679839" cy="792088"/>
            <a:chOff x="4775530" y="5704306"/>
            <a:chExt cx="6679839" cy="792088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5518610" y="5737066"/>
              <a:ext cx="5936759" cy="74459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I can </a:t>
              </a:r>
              <a:r>
                <a:rPr lang="en-GB" sz="2000" b="1" dirty="0" err="1">
                  <a:solidFill>
                    <a:prstClr val="black"/>
                  </a:solidFill>
                  <a:latin typeface="Segoe Print" panose="02000600000000000000" pitchFamily="2" charset="0"/>
                </a:rPr>
                <a:t>Mully</a:t>
              </a:r>
              <a:r>
                <a:rPr lang="en-GB" sz="20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 using Smile Multiplication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and Tables Facts.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775530" y="5704306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200" dirty="0">
                  <a:solidFill>
                    <a:prstClr val="white"/>
                  </a:solidFill>
                  <a:latin typeface="Verdana" pitchFamily="34" charset="0"/>
                </a:rPr>
                <a:t>4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71230" y="3495087"/>
            <a:ext cx="6700963" cy="801730"/>
            <a:chOff x="4739517" y="5720686"/>
            <a:chExt cx="6700963" cy="80173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5482598" y="5720686"/>
              <a:ext cx="5957882" cy="74459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I can find </a:t>
              </a:r>
              <a:r>
                <a:rPr lang="en-GB" sz="2000" b="1" dirty="0" err="1">
                  <a:solidFill>
                    <a:prstClr val="black"/>
                  </a:solidFill>
                  <a:latin typeface="Segoe Print" panose="02000600000000000000" pitchFamily="2" charset="0"/>
                </a:rPr>
                <a:t>Mully</a:t>
              </a:r>
              <a:r>
                <a:rPr lang="en-GB" sz="20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 using Smile Multiplication.</a:t>
              </a: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4739517" y="5730328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200" dirty="0">
                  <a:solidFill>
                    <a:prstClr val="white"/>
                  </a:solidFill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40251" y="1519571"/>
            <a:ext cx="6679839" cy="792088"/>
            <a:chOff x="4775530" y="5704306"/>
            <a:chExt cx="6679839" cy="792088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5518610" y="5737066"/>
              <a:ext cx="5936759" cy="74459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I can find </a:t>
              </a:r>
              <a:r>
                <a:rPr lang="en-GB" sz="2000" b="1" dirty="0" err="1">
                  <a:solidFill>
                    <a:prstClr val="black"/>
                  </a:solidFill>
                  <a:latin typeface="Segoe Print" panose="02000600000000000000" pitchFamily="2" charset="0"/>
                </a:rPr>
                <a:t>Mully</a:t>
              </a:r>
              <a:r>
                <a:rPr lang="en-GB" sz="20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 using Coin Multiplication.</a:t>
              </a: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775530" y="5704306"/>
              <a:ext cx="792088" cy="7920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600" dirty="0">
                  <a:solidFill>
                    <a:prstClr val="white"/>
                  </a:solidFill>
                  <a:latin typeface="Verdana" pitchFamily="34" charset="0"/>
                </a:rPr>
                <a:t>5</a:t>
              </a:r>
            </a:p>
          </p:txBody>
        </p:sp>
      </p:grpSp>
      <p:sp>
        <p:nvSpPr>
          <p:cNvPr id="26" name="Rounded Rectangular Callout 25"/>
          <p:cNvSpPr/>
          <p:nvPr/>
        </p:nvSpPr>
        <p:spPr bwMode="auto">
          <a:xfrm>
            <a:off x="1600660" y="2006493"/>
            <a:ext cx="1895709" cy="2290325"/>
          </a:xfrm>
          <a:prstGeom prst="wedgeRoundRectCallout">
            <a:avLst>
              <a:gd name="adj1" fmla="val -7222"/>
              <a:gd name="adj2" fmla="val 7137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prstClr val="black"/>
                </a:solidFill>
                <a:latin typeface="Segoe Print" panose="02000600000000000000" pitchFamily="2" charset="0"/>
              </a:rPr>
              <a:t>A five step Progress Drive</a:t>
            </a:r>
            <a:endParaRPr lang="en-GB" sz="2800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4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35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94516" y="2358871"/>
            <a:ext cx="2994051" cy="1872208"/>
          </a:xfrm>
          <a:prstGeom prst="wedgeRoundRectCallout">
            <a:avLst>
              <a:gd name="adj1" fmla="val -18762"/>
              <a:gd name="adj2" fmla="val 6415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Because 7x5=35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755737" y="4869160"/>
            <a:ext cx="2994051" cy="1658922"/>
          </a:xfrm>
          <a:prstGeom prst="wedgeRoundRectCallout">
            <a:avLst>
              <a:gd name="adj1" fmla="val 65095"/>
              <a:gd name="adj2" fmla="val -1200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And 8x5=40</a:t>
            </a:r>
          </a:p>
        </p:txBody>
      </p:sp>
    </p:spTree>
    <p:extLst>
      <p:ext uri="{BB962C8B-B14F-4D97-AF65-F5344CB8AC3E}">
        <p14:creationId xmlns:p14="http://schemas.microsoft.com/office/powerpoint/2010/main" val="2999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600" b="1" dirty="0">
                  <a:solidFill>
                    <a:prstClr val="black"/>
                  </a:solidFill>
                  <a:latin typeface="Segoe Print" pitchFamily="2" charset="0"/>
                </a:rPr>
                <a:t>480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978557" y="4899362"/>
            <a:ext cx="3645925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6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x8=48</a:t>
            </a:r>
          </a:p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60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x8=480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12458" y="1896035"/>
            <a:ext cx="3064109" cy="2122434"/>
          </a:xfrm>
          <a:prstGeom prst="wedgeRoundRectCallout">
            <a:avLst>
              <a:gd name="adj1" fmla="val -3940"/>
              <a:gd name="adj2" fmla="val 8147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Which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Multiple? </a:t>
            </a:r>
          </a:p>
        </p:txBody>
      </p:sp>
      <p:sp>
        <p:nvSpPr>
          <p:cNvPr id="3" name="Oval 2"/>
          <p:cNvSpPr/>
          <p:nvPr/>
        </p:nvSpPr>
        <p:spPr>
          <a:xfrm>
            <a:off x="4303059" y="5540188"/>
            <a:ext cx="909356" cy="7530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20491033">
            <a:off x="350026" y="1386372"/>
            <a:ext cx="1331500" cy="8202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Segoe Print" panose="02000600000000000000" pitchFamily="2" charset="0"/>
              </a:rPr>
              <a:t>60</a:t>
            </a:r>
            <a:r>
              <a:rPr lang="en-GB" sz="3600" b="1" baseline="30000" dirty="0">
                <a:latin typeface="Segoe Print" panose="02000600000000000000" pitchFamily="2" charset="0"/>
              </a:rPr>
              <a:t>th</a:t>
            </a:r>
            <a:r>
              <a:rPr lang="en-GB" sz="3600" b="1" dirty="0">
                <a:latin typeface="Segoe Print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605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4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48241" y="5215087"/>
            <a:ext cx="4047563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725</a:t>
            </a:r>
          </a:p>
        </p:txBody>
      </p:sp>
    </p:spTree>
    <p:extLst>
      <p:ext uri="{BB962C8B-B14F-4D97-AF65-F5344CB8AC3E}">
        <p14:creationId xmlns:p14="http://schemas.microsoft.com/office/powerpoint/2010/main" val="54740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600" b="1" dirty="0">
                  <a:solidFill>
                    <a:prstClr val="black"/>
                  </a:solidFill>
                  <a:latin typeface="Segoe Print" pitchFamily="2" charset="0"/>
                </a:rPr>
                <a:t>720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978557" y="4899362"/>
            <a:ext cx="3645925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9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x8=72</a:t>
            </a:r>
          </a:p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90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x8=720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12458" y="1896035"/>
            <a:ext cx="3064109" cy="2122434"/>
          </a:xfrm>
          <a:prstGeom prst="wedgeRoundRectCallout">
            <a:avLst>
              <a:gd name="adj1" fmla="val -3940"/>
              <a:gd name="adj2" fmla="val 8147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Which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Multiple? </a:t>
            </a:r>
          </a:p>
        </p:txBody>
      </p:sp>
      <p:sp>
        <p:nvSpPr>
          <p:cNvPr id="3" name="Oval 2"/>
          <p:cNvSpPr/>
          <p:nvPr/>
        </p:nvSpPr>
        <p:spPr>
          <a:xfrm>
            <a:off x="4303059" y="5540188"/>
            <a:ext cx="909356" cy="7530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20491033">
            <a:off x="350026" y="1386372"/>
            <a:ext cx="1331500" cy="8202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Segoe Print" panose="02000600000000000000" pitchFamily="2" charset="0"/>
              </a:rPr>
              <a:t>90</a:t>
            </a:r>
            <a:r>
              <a:rPr lang="en-GB" sz="3600" b="1" baseline="30000" dirty="0">
                <a:latin typeface="Segoe Print" panose="02000600000000000000" pitchFamily="2" charset="0"/>
              </a:rPr>
              <a:t>th</a:t>
            </a:r>
            <a:r>
              <a:rPr lang="en-GB" sz="3600" b="1" dirty="0">
                <a:latin typeface="Segoe Print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94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4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48241" y="5215087"/>
            <a:ext cx="4047563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367</a:t>
            </a:r>
          </a:p>
        </p:txBody>
      </p:sp>
    </p:spTree>
    <p:extLst>
      <p:ext uri="{BB962C8B-B14F-4D97-AF65-F5344CB8AC3E}">
        <p14:creationId xmlns:p14="http://schemas.microsoft.com/office/powerpoint/2010/main" val="4964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600" b="1" dirty="0">
                  <a:solidFill>
                    <a:prstClr val="black"/>
                  </a:solidFill>
                  <a:latin typeface="Segoe Print" pitchFamily="2" charset="0"/>
                </a:rPr>
                <a:t>360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978557" y="4899362"/>
            <a:ext cx="3645925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4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x9=36</a:t>
            </a:r>
          </a:p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40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x9=360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12458" y="1896035"/>
            <a:ext cx="3064109" cy="2122434"/>
          </a:xfrm>
          <a:prstGeom prst="wedgeRoundRectCallout">
            <a:avLst>
              <a:gd name="adj1" fmla="val -3940"/>
              <a:gd name="adj2" fmla="val 8147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Which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Multiple? </a:t>
            </a:r>
          </a:p>
        </p:txBody>
      </p:sp>
      <p:sp>
        <p:nvSpPr>
          <p:cNvPr id="3" name="Oval 2"/>
          <p:cNvSpPr/>
          <p:nvPr/>
        </p:nvSpPr>
        <p:spPr>
          <a:xfrm>
            <a:off x="4303059" y="5540188"/>
            <a:ext cx="909356" cy="7530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20491033">
            <a:off x="350026" y="1386372"/>
            <a:ext cx="1331500" cy="8202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Segoe Print" panose="02000600000000000000" pitchFamily="2" charset="0"/>
              </a:rPr>
              <a:t>40</a:t>
            </a:r>
            <a:r>
              <a:rPr lang="en-GB" sz="3600" b="1" baseline="30000" dirty="0">
                <a:latin typeface="Segoe Print" panose="02000600000000000000" pitchFamily="2" charset="0"/>
              </a:rPr>
              <a:t>th</a:t>
            </a:r>
            <a:r>
              <a:rPr lang="en-GB" sz="3600" b="1" dirty="0">
                <a:latin typeface="Segoe Print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637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4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48241" y="5215087"/>
            <a:ext cx="4047563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453</a:t>
            </a:r>
          </a:p>
        </p:txBody>
      </p:sp>
    </p:spTree>
    <p:extLst>
      <p:ext uri="{BB962C8B-B14F-4D97-AF65-F5344CB8AC3E}">
        <p14:creationId xmlns:p14="http://schemas.microsoft.com/office/powerpoint/2010/main" val="386539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600" b="1" dirty="0">
                  <a:solidFill>
                    <a:prstClr val="black"/>
                  </a:solidFill>
                  <a:latin typeface="Segoe Print" pitchFamily="2" charset="0"/>
                </a:rPr>
                <a:t>450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978557" y="4899362"/>
            <a:ext cx="3645925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5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x9=45</a:t>
            </a:r>
          </a:p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50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x9=450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12458" y="1896035"/>
            <a:ext cx="3064109" cy="2122434"/>
          </a:xfrm>
          <a:prstGeom prst="wedgeRoundRectCallout">
            <a:avLst>
              <a:gd name="adj1" fmla="val -3940"/>
              <a:gd name="adj2" fmla="val 8147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Which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Multiple? </a:t>
            </a:r>
          </a:p>
        </p:txBody>
      </p:sp>
      <p:sp>
        <p:nvSpPr>
          <p:cNvPr id="3" name="Oval 2"/>
          <p:cNvSpPr/>
          <p:nvPr/>
        </p:nvSpPr>
        <p:spPr>
          <a:xfrm>
            <a:off x="4303059" y="5540188"/>
            <a:ext cx="909356" cy="7530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20491033">
            <a:off x="350026" y="1386372"/>
            <a:ext cx="1331500" cy="8202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Segoe Print" panose="02000600000000000000" pitchFamily="2" charset="0"/>
              </a:rPr>
              <a:t>50</a:t>
            </a:r>
            <a:r>
              <a:rPr lang="en-GB" sz="3600" b="1" baseline="30000" dirty="0">
                <a:latin typeface="Segoe Print" panose="02000600000000000000" pitchFamily="2" charset="0"/>
              </a:rPr>
              <a:t>th</a:t>
            </a:r>
            <a:r>
              <a:rPr lang="en-GB" sz="3600" b="1" dirty="0">
                <a:latin typeface="Segoe Print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93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48241" y="5215087"/>
            <a:ext cx="4047563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636</a:t>
            </a:r>
          </a:p>
        </p:txBody>
      </p:sp>
    </p:spTree>
    <p:extLst>
      <p:ext uri="{BB962C8B-B14F-4D97-AF65-F5344CB8AC3E}">
        <p14:creationId xmlns:p14="http://schemas.microsoft.com/office/powerpoint/2010/main" val="164537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600" b="1" dirty="0">
                  <a:solidFill>
                    <a:prstClr val="black"/>
                  </a:solidFill>
                  <a:latin typeface="Segoe Print" pitchFamily="2" charset="0"/>
                </a:rPr>
                <a:t>630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978557" y="4899362"/>
            <a:ext cx="3645925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7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x9=63</a:t>
            </a:r>
          </a:p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70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x9=630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12458" y="1896035"/>
            <a:ext cx="3064109" cy="2122434"/>
          </a:xfrm>
          <a:prstGeom prst="wedgeRoundRectCallout">
            <a:avLst>
              <a:gd name="adj1" fmla="val -3940"/>
              <a:gd name="adj2" fmla="val 8147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Which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Multiple? </a:t>
            </a:r>
          </a:p>
        </p:txBody>
      </p:sp>
      <p:sp>
        <p:nvSpPr>
          <p:cNvPr id="3" name="Oval 2"/>
          <p:cNvSpPr/>
          <p:nvPr/>
        </p:nvSpPr>
        <p:spPr>
          <a:xfrm>
            <a:off x="4303059" y="5540188"/>
            <a:ext cx="909356" cy="7530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20491033">
            <a:off x="350026" y="1386372"/>
            <a:ext cx="1331500" cy="8202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Segoe Print" panose="02000600000000000000" pitchFamily="2" charset="0"/>
              </a:rPr>
              <a:t>70</a:t>
            </a:r>
            <a:r>
              <a:rPr lang="en-GB" sz="3600" b="1" baseline="30000" dirty="0">
                <a:latin typeface="Segoe Print" panose="02000600000000000000" pitchFamily="2" charset="0"/>
              </a:rPr>
              <a:t>th</a:t>
            </a:r>
            <a:r>
              <a:rPr lang="en-GB" sz="3600" b="1" dirty="0">
                <a:latin typeface="Segoe Print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043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415228"/>
              </p:ext>
            </p:extLst>
          </p:nvPr>
        </p:nvGraphicFramePr>
        <p:xfrm>
          <a:off x="1233318" y="1135418"/>
          <a:ext cx="9558920" cy="3705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8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58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58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58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58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6381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381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381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381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/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4988859" y="3845858"/>
            <a:ext cx="1116105" cy="111610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330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84960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15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94516" y="2358871"/>
            <a:ext cx="2994051" cy="1872208"/>
          </a:xfrm>
          <a:prstGeom prst="wedgeRoundRectCallout">
            <a:avLst>
              <a:gd name="adj1" fmla="val -18762"/>
              <a:gd name="adj2" fmla="val 6415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Because 3x5=15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755737" y="4869160"/>
            <a:ext cx="2994051" cy="1658922"/>
          </a:xfrm>
          <a:prstGeom prst="wedgeRoundRectCallout">
            <a:avLst>
              <a:gd name="adj1" fmla="val 65095"/>
              <a:gd name="adj2" fmla="val -1200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And 4x5=20</a:t>
            </a:r>
          </a:p>
        </p:txBody>
      </p:sp>
    </p:spTree>
    <p:extLst>
      <p:ext uri="{BB962C8B-B14F-4D97-AF65-F5344CB8AC3E}">
        <p14:creationId xmlns:p14="http://schemas.microsoft.com/office/powerpoint/2010/main" val="202386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466901"/>
              </p:ext>
            </p:extLst>
          </p:nvPr>
        </p:nvGraphicFramePr>
        <p:xfrm>
          <a:off x="1233318" y="1135418"/>
          <a:ext cx="9558920" cy="1852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8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58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58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58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58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6381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381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chemeClr val="tx1"/>
                        </a:solidFill>
                      </a:endParaRPr>
                    </a:p>
                  </a:txBody>
                  <a:tcPr marL="177649" marR="177649" marT="88824" marB="888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4975412" y="1990163"/>
            <a:ext cx="1116105" cy="111610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654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08129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45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94516" y="2358871"/>
            <a:ext cx="2994051" cy="1872208"/>
          </a:xfrm>
          <a:prstGeom prst="wedgeRoundRectCallout">
            <a:avLst>
              <a:gd name="adj1" fmla="val -18762"/>
              <a:gd name="adj2" fmla="val 6415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Because 9x5=45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755737" y="4869160"/>
            <a:ext cx="2994051" cy="1658922"/>
          </a:xfrm>
          <a:prstGeom prst="wedgeRoundRectCallout">
            <a:avLst>
              <a:gd name="adj1" fmla="val 65095"/>
              <a:gd name="adj2" fmla="val -1200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And 8x5=40</a:t>
            </a:r>
          </a:p>
        </p:txBody>
      </p:sp>
    </p:spTree>
    <p:extLst>
      <p:ext uri="{BB962C8B-B14F-4D97-AF65-F5344CB8AC3E}">
        <p14:creationId xmlns:p14="http://schemas.microsoft.com/office/powerpoint/2010/main" val="339038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740426"/>
              </p:ext>
            </p:extLst>
          </p:nvPr>
        </p:nvGraphicFramePr>
        <p:xfrm>
          <a:off x="1488813" y="624430"/>
          <a:ext cx="9201180" cy="445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01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01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01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01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201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91712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712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712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712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712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069541" y="4074457"/>
            <a:ext cx="1116105" cy="111610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227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04567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30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94516" y="2358871"/>
            <a:ext cx="2994051" cy="1872208"/>
          </a:xfrm>
          <a:prstGeom prst="wedgeRoundRectCallout">
            <a:avLst>
              <a:gd name="adj1" fmla="val -18762"/>
              <a:gd name="adj2" fmla="val 6415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Because 6x5=30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755737" y="4869160"/>
            <a:ext cx="2994051" cy="1658922"/>
          </a:xfrm>
          <a:prstGeom prst="wedgeRoundRectCallout">
            <a:avLst>
              <a:gd name="adj1" fmla="val 65095"/>
              <a:gd name="adj2" fmla="val -1200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And 7x5=35</a:t>
            </a:r>
          </a:p>
        </p:txBody>
      </p:sp>
    </p:spTree>
    <p:extLst>
      <p:ext uri="{BB962C8B-B14F-4D97-AF65-F5344CB8AC3E}">
        <p14:creationId xmlns:p14="http://schemas.microsoft.com/office/powerpoint/2010/main" val="69785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15" name="Picture 4" descr="C:\Users\Roger.Bird\Desktop\Big Maths Characters 2013\Count_Fourway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659" y="4615557"/>
            <a:ext cx="1886664" cy="266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ular Callout 25"/>
          <p:cNvSpPr/>
          <p:nvPr/>
        </p:nvSpPr>
        <p:spPr bwMode="auto">
          <a:xfrm>
            <a:off x="4195482" y="1963270"/>
            <a:ext cx="5432612" cy="3348317"/>
          </a:xfrm>
          <a:prstGeom prst="wedgeRoundRectCallout">
            <a:avLst>
              <a:gd name="adj1" fmla="val -65885"/>
              <a:gd name="adj2" fmla="val 4381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prstClr val="black"/>
                </a:solidFill>
                <a:latin typeface="Segoe Print" panose="02000600000000000000" pitchFamily="2" charset="0"/>
              </a:rPr>
              <a:t>Number grids are used here to provide scaffolding. This can be gradually reduced until the children don’t need to see the numbers in front of them.</a:t>
            </a:r>
            <a:endParaRPr lang="en-GB" sz="2800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834004"/>
              </p:ext>
            </p:extLst>
          </p:nvPr>
        </p:nvGraphicFramePr>
        <p:xfrm>
          <a:off x="1394684" y="1264023"/>
          <a:ext cx="9201180" cy="3516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01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01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01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01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201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90001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712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712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712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71000" marR="171000" marT="85500" marB="85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9574307" y="2891116"/>
            <a:ext cx="1116105" cy="111610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937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2032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9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94516" y="2358871"/>
            <a:ext cx="2994051" cy="1872208"/>
          </a:xfrm>
          <a:prstGeom prst="wedgeRoundRectCallout">
            <a:avLst>
              <a:gd name="adj1" fmla="val -18762"/>
              <a:gd name="adj2" fmla="val 6415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Because 3x3=9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755737" y="4869160"/>
            <a:ext cx="2994051" cy="1658922"/>
          </a:xfrm>
          <a:prstGeom prst="wedgeRoundRectCallout">
            <a:avLst>
              <a:gd name="adj1" fmla="val 65095"/>
              <a:gd name="adj2" fmla="val -1200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And 4x3=12</a:t>
            </a:r>
          </a:p>
        </p:txBody>
      </p:sp>
    </p:spTree>
    <p:extLst>
      <p:ext uri="{BB962C8B-B14F-4D97-AF65-F5344CB8AC3E}">
        <p14:creationId xmlns:p14="http://schemas.microsoft.com/office/powerpoint/2010/main" val="126930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746976"/>
              </p:ext>
            </p:extLst>
          </p:nvPr>
        </p:nvGraphicFramePr>
        <p:xfrm>
          <a:off x="1246765" y="1525383"/>
          <a:ext cx="9405030" cy="1822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0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0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0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05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05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05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1146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74789" marR="174789" marT="87394" marB="873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74789" marR="174789" marT="87394" marB="873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74789" marR="174789" marT="87394" marB="873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74789" marR="174789" marT="87394" marB="873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74789" marR="174789" marT="87394" marB="873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74789" marR="174789" marT="87394" marB="873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174789" marR="174789" marT="87394" marB="873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174789" marR="174789" marT="87394" marB="873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74789" marR="174789" marT="87394" marB="873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74789" marR="174789" marT="87394" marB="873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467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174789" marR="174789" marT="87394" marB="873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74789" marR="174789" marT="87394" marB="873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74789" marR="174789" marT="87394" marB="873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74789" marR="174789" marT="87394" marB="873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74789" marR="174789" marT="87394" marB="873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74789" marR="174789" marT="87394" marB="873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74789" marR="174789" marT="87394" marB="873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74789" marR="174789" marT="87394" marB="873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74789" marR="174789" marT="87394" marB="873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74789" marR="174789" marT="87394" marB="873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8686800" y="1411939"/>
            <a:ext cx="1116105" cy="111610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887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07227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18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94516" y="2358871"/>
            <a:ext cx="2994051" cy="1872208"/>
          </a:xfrm>
          <a:prstGeom prst="wedgeRoundRectCallout">
            <a:avLst>
              <a:gd name="adj1" fmla="val -18762"/>
              <a:gd name="adj2" fmla="val 6415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Because 6x3=18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755737" y="4869160"/>
            <a:ext cx="2994051" cy="1658922"/>
          </a:xfrm>
          <a:prstGeom prst="wedgeRoundRectCallout">
            <a:avLst>
              <a:gd name="adj1" fmla="val 65095"/>
              <a:gd name="adj2" fmla="val -1200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And 7x3=21</a:t>
            </a:r>
          </a:p>
        </p:txBody>
      </p:sp>
    </p:spTree>
    <p:extLst>
      <p:ext uri="{BB962C8B-B14F-4D97-AF65-F5344CB8AC3E}">
        <p14:creationId xmlns:p14="http://schemas.microsoft.com/office/powerpoint/2010/main" val="427048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060303"/>
              </p:ext>
            </p:extLst>
          </p:nvPr>
        </p:nvGraphicFramePr>
        <p:xfrm>
          <a:off x="1435025" y="1458147"/>
          <a:ext cx="9368870" cy="1815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07963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963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7906870" y="2286000"/>
            <a:ext cx="1116105" cy="111610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492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4779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12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94516" y="2358871"/>
            <a:ext cx="2994051" cy="1872208"/>
          </a:xfrm>
          <a:prstGeom prst="wedgeRoundRectCallout">
            <a:avLst>
              <a:gd name="adj1" fmla="val -18762"/>
              <a:gd name="adj2" fmla="val 6415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Because 4x3=12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755737" y="4869160"/>
            <a:ext cx="2994051" cy="1658922"/>
          </a:xfrm>
          <a:prstGeom prst="wedgeRoundRectCallout">
            <a:avLst>
              <a:gd name="adj1" fmla="val 65095"/>
              <a:gd name="adj2" fmla="val -1200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And 5x3=15</a:t>
            </a:r>
          </a:p>
        </p:txBody>
      </p:sp>
    </p:spTree>
    <p:extLst>
      <p:ext uri="{BB962C8B-B14F-4D97-AF65-F5344CB8AC3E}">
        <p14:creationId xmlns:p14="http://schemas.microsoft.com/office/powerpoint/2010/main" val="266676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158477"/>
              </p:ext>
            </p:extLst>
          </p:nvPr>
        </p:nvGraphicFramePr>
        <p:xfrm>
          <a:off x="1435025" y="1458147"/>
          <a:ext cx="9368870" cy="1815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07963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963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2285999" y="2286000"/>
            <a:ext cx="1116105" cy="111610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2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5560" y="620688"/>
            <a:ext cx="8136904" cy="3528392"/>
          </a:xfrm>
        </p:spPr>
        <p:txBody>
          <a:bodyPr>
            <a:normAutofit fontScale="90000"/>
          </a:bodyPr>
          <a:lstStyle/>
          <a:p>
            <a:r>
              <a:rPr lang="en-GB" sz="11500" b="1" dirty="0">
                <a:latin typeface="Segoe Print" pitchFamily="2" charset="0"/>
              </a:rPr>
              <a:t>Its Nothing New</a:t>
            </a:r>
          </a:p>
        </p:txBody>
      </p:sp>
      <p:grpSp>
        <p:nvGrpSpPr>
          <p:cNvPr id="9" name="Group 8"/>
          <p:cNvGrpSpPr/>
          <p:nvPr/>
        </p:nvGrpSpPr>
        <p:grpSpPr>
          <a:xfrm rot="21224608">
            <a:off x="6384024" y="4831486"/>
            <a:ext cx="1784907" cy="1751755"/>
            <a:chOff x="337037" y="4581128"/>
            <a:chExt cx="2016224" cy="1978775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37037" y="4903719"/>
              <a:ext cx="2016224" cy="165618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prstClr val="black"/>
                  </a:solidFill>
                  <a:latin typeface="Segoe Print" pitchFamily="2" charset="0"/>
                </a:rPr>
                <a:t>It’s Nothing New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115616" y="4581128"/>
              <a:ext cx="576064" cy="57606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200" b="1" dirty="0">
                  <a:solidFill>
                    <a:prstClr val="black"/>
                  </a:solidFill>
                  <a:latin typeface="Segoe Print" pitchFamily="2" charset="0"/>
                </a:rPr>
                <a:t>I</a:t>
              </a:r>
            </a:p>
          </p:txBody>
        </p:sp>
      </p:grpSp>
      <p:pic>
        <p:nvPicPr>
          <p:cNvPr id="8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742648" y="3902125"/>
            <a:ext cx="2232248" cy="1368152"/>
          </a:xfrm>
          <a:prstGeom prst="wedgeRoundRectCallout">
            <a:avLst>
              <a:gd name="adj1" fmla="val -68739"/>
              <a:gd name="adj2" fmla="val 2511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prstClr val="black"/>
                </a:solidFill>
                <a:latin typeface="Segoe Print" panose="02000600000000000000" pitchFamily="2" charset="0"/>
              </a:rPr>
              <a:t>Where’s </a:t>
            </a:r>
            <a:r>
              <a:rPr lang="en-GB" sz="3200" dirty="0" err="1">
                <a:solidFill>
                  <a:prstClr val="black"/>
                </a:solidFill>
                <a:latin typeface="Segoe Print" panose="02000600000000000000" pitchFamily="2" charset="0"/>
              </a:rPr>
              <a:t>Mully</a:t>
            </a:r>
            <a:r>
              <a:rPr lang="en-GB" sz="3200" dirty="0">
                <a:solidFill>
                  <a:prstClr val="black"/>
                </a:solidFill>
                <a:latin typeface="Segoe Print" panose="02000600000000000000" pitchFamily="2" charset="0"/>
              </a:rPr>
              <a:t>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7701" y="2523706"/>
            <a:ext cx="1573650" cy="1625374"/>
            <a:chOff x="317701" y="2523706"/>
            <a:chExt cx="1573650" cy="1625374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317701" y="2523706"/>
              <a:ext cx="1573650" cy="1625374"/>
            </a:xfrm>
            <a:prstGeom prst="wedgeRoundRectCallout">
              <a:avLst>
                <a:gd name="adj1" fmla="val 43031"/>
                <a:gd name="adj2" fmla="val 78559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Step</a:t>
              </a:r>
            </a:p>
            <a:p>
              <a:pPr algn="ctr"/>
              <a:endParaRPr lang="en-GB" sz="3200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  <a:p>
              <a:pPr algn="ctr"/>
              <a:endParaRPr lang="en-GB" sz="3200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07108" y="3179761"/>
              <a:ext cx="794835" cy="792088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600" kern="0" dirty="0">
                  <a:solidFill>
                    <a:prstClr val="white"/>
                  </a:solidFill>
                  <a:latin typeface="Verdana" pitchFamily="34" charset="0"/>
                  <a:cs typeface="Arial"/>
                </a:rPr>
                <a:t>1</a:t>
              </a:r>
            </a:p>
          </p:txBody>
        </p:sp>
      </p:grpSp>
      <p:pic>
        <p:nvPicPr>
          <p:cNvPr id="13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1" y="6038442"/>
            <a:ext cx="885397" cy="885397"/>
          </a:xfrm>
          <a:prstGeom prst="rect">
            <a:avLst/>
          </a:prstGeom>
        </p:spPr>
      </p:pic>
      <p:pic>
        <p:nvPicPr>
          <p:cNvPr id="15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42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2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19368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24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94516" y="2358871"/>
            <a:ext cx="2994051" cy="1872208"/>
          </a:xfrm>
          <a:prstGeom prst="wedgeRoundRectCallout">
            <a:avLst>
              <a:gd name="adj1" fmla="val -18762"/>
              <a:gd name="adj2" fmla="val 6415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Because 8x3=24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755737" y="4869160"/>
            <a:ext cx="2994051" cy="1658922"/>
          </a:xfrm>
          <a:prstGeom prst="wedgeRoundRectCallout">
            <a:avLst>
              <a:gd name="adj1" fmla="val 65095"/>
              <a:gd name="adj2" fmla="val -1200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And 9x3=27</a:t>
            </a:r>
          </a:p>
        </p:txBody>
      </p:sp>
    </p:spTree>
    <p:extLst>
      <p:ext uri="{BB962C8B-B14F-4D97-AF65-F5344CB8AC3E}">
        <p14:creationId xmlns:p14="http://schemas.microsoft.com/office/powerpoint/2010/main" val="41642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241570"/>
              </p:ext>
            </p:extLst>
          </p:nvPr>
        </p:nvGraphicFramePr>
        <p:xfrm>
          <a:off x="1340895" y="1417806"/>
          <a:ext cx="9230120" cy="2683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3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3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30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30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30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230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94516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516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516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71538" marR="171538" marT="85769" marB="85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3993777" y="3106269"/>
            <a:ext cx="1116105" cy="111610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480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2863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27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94516" y="2358871"/>
            <a:ext cx="2994051" cy="1872208"/>
          </a:xfrm>
          <a:prstGeom prst="wedgeRoundRectCallout">
            <a:avLst>
              <a:gd name="adj1" fmla="val -18762"/>
              <a:gd name="adj2" fmla="val 6415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Because 9x3=27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755737" y="4869160"/>
            <a:ext cx="2994051" cy="1658922"/>
          </a:xfrm>
          <a:prstGeom prst="wedgeRoundRectCallout">
            <a:avLst>
              <a:gd name="adj1" fmla="val 65095"/>
              <a:gd name="adj2" fmla="val -1200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And 10x3=30</a:t>
            </a:r>
          </a:p>
        </p:txBody>
      </p:sp>
    </p:spTree>
    <p:extLst>
      <p:ext uri="{BB962C8B-B14F-4D97-AF65-F5344CB8AC3E}">
        <p14:creationId xmlns:p14="http://schemas.microsoft.com/office/powerpoint/2010/main" val="11966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808371"/>
              </p:ext>
            </p:extLst>
          </p:nvPr>
        </p:nvGraphicFramePr>
        <p:xfrm>
          <a:off x="1502260" y="1108524"/>
          <a:ext cx="9368870" cy="2723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68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07963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963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963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chemeClr val="tx1"/>
                        </a:solidFill>
                      </a:endParaRPr>
                    </a:p>
                  </a:txBody>
                  <a:tcPr marL="174117" marR="174117" marT="87058" marB="87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7005918" y="2850774"/>
            <a:ext cx="1116105" cy="111610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847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84651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16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94516" y="2358871"/>
            <a:ext cx="2994051" cy="1872208"/>
          </a:xfrm>
          <a:prstGeom prst="wedgeRoundRectCallout">
            <a:avLst>
              <a:gd name="adj1" fmla="val -18762"/>
              <a:gd name="adj2" fmla="val 6415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Because 4x4=16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755737" y="4869160"/>
            <a:ext cx="2994051" cy="1658922"/>
          </a:xfrm>
          <a:prstGeom prst="wedgeRoundRectCallout">
            <a:avLst>
              <a:gd name="adj1" fmla="val 65095"/>
              <a:gd name="adj2" fmla="val -1200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And 5x4=16</a:t>
            </a:r>
          </a:p>
        </p:txBody>
      </p:sp>
    </p:spTree>
    <p:extLst>
      <p:ext uri="{BB962C8B-B14F-4D97-AF65-F5344CB8AC3E}">
        <p14:creationId xmlns:p14="http://schemas.microsoft.com/office/powerpoint/2010/main" val="57940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116102"/>
              </p:ext>
            </p:extLst>
          </p:nvPr>
        </p:nvGraphicFramePr>
        <p:xfrm>
          <a:off x="843351" y="1054736"/>
          <a:ext cx="10411840" cy="2018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1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1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11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11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11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09039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93500" marR="193500" marT="96750" marB="96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93500" marR="193500" marT="96750" marB="96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93500" marR="193500" marT="96750" marB="96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93500" marR="193500" marT="96750" marB="96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93500" marR="193500" marT="96750" marB="96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93500" marR="193500" marT="96750" marB="96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193500" marR="193500" marT="96750" marB="96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193500" marR="193500" marT="96750" marB="96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93500" marR="193500" marT="96750" marB="96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93500" marR="193500" marT="96750" marB="96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039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193500" marR="193500" marT="96750" marB="96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193500" marR="193500" marT="96750" marB="96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193500" marR="193500" marT="96750" marB="96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193500" marR="193500" marT="96750" marB="96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193500" marR="193500" marT="96750" marB="96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193500" marR="193500" marT="96750" marB="96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193500" marR="193500" marT="96750" marB="96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193500" marR="193500" marT="96750" marB="96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 marL="193500" marR="193500" marT="96750" marB="96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 marL="193500" marR="193500" marT="96750" marB="96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037729" y="2030504"/>
            <a:ext cx="1116105" cy="111610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192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29489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tx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solidFill>
                  <a:schemeClr val="bg2"/>
                </a:solidFill>
                <a:latin typeface="Arial Rounded MT Bold" panose="020F07040305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02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20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94516" y="2358871"/>
            <a:ext cx="2994051" cy="1872208"/>
          </a:xfrm>
          <a:prstGeom prst="wedgeRoundRectCallout">
            <a:avLst>
              <a:gd name="adj1" fmla="val -18762"/>
              <a:gd name="adj2" fmla="val 6415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Because 5x4=20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755737" y="4869160"/>
            <a:ext cx="2994051" cy="1658922"/>
          </a:xfrm>
          <a:prstGeom prst="wedgeRoundRectCallout">
            <a:avLst>
              <a:gd name="adj1" fmla="val 65095"/>
              <a:gd name="adj2" fmla="val -1200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And 6x4=24</a:t>
            </a:r>
          </a:p>
        </p:txBody>
      </p:sp>
    </p:spTree>
    <p:extLst>
      <p:ext uri="{BB962C8B-B14F-4D97-AF65-F5344CB8AC3E}">
        <p14:creationId xmlns:p14="http://schemas.microsoft.com/office/powerpoint/2010/main" val="423834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51396"/>
              </p:ext>
            </p:extLst>
          </p:nvPr>
        </p:nvGraphicFramePr>
        <p:xfrm>
          <a:off x="803013" y="758900"/>
          <a:ext cx="10252690" cy="2980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5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5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52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52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52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93616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616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616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0004612" y="1667433"/>
            <a:ext cx="1116105" cy="111610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99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01043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24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94516" y="2358871"/>
            <a:ext cx="2994051" cy="1872208"/>
          </a:xfrm>
          <a:prstGeom prst="wedgeRoundRectCallout">
            <a:avLst>
              <a:gd name="adj1" fmla="val -18762"/>
              <a:gd name="adj2" fmla="val 6415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Because 6x4=24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755737" y="4869160"/>
            <a:ext cx="2994051" cy="1658922"/>
          </a:xfrm>
          <a:prstGeom prst="wedgeRoundRectCallout">
            <a:avLst>
              <a:gd name="adj1" fmla="val 65095"/>
              <a:gd name="adj2" fmla="val -1200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And 7x4=28</a:t>
            </a:r>
          </a:p>
        </p:txBody>
      </p:sp>
    </p:spTree>
    <p:extLst>
      <p:ext uri="{BB962C8B-B14F-4D97-AF65-F5344CB8AC3E}">
        <p14:creationId xmlns:p14="http://schemas.microsoft.com/office/powerpoint/2010/main" val="119594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560994"/>
              </p:ext>
            </p:extLst>
          </p:nvPr>
        </p:nvGraphicFramePr>
        <p:xfrm>
          <a:off x="950930" y="1175759"/>
          <a:ext cx="10293900" cy="299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9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93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93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93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93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93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97610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6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61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/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 marL="191308" marR="191308" marT="95654" marB="956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3980329" y="3133165"/>
            <a:ext cx="1116105" cy="111610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5049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88277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32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94516" y="2358871"/>
            <a:ext cx="2994051" cy="1872208"/>
          </a:xfrm>
          <a:prstGeom prst="wedgeRoundRectCallout">
            <a:avLst>
              <a:gd name="adj1" fmla="val -18762"/>
              <a:gd name="adj2" fmla="val 6415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Because 8x4=32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755737" y="4869160"/>
            <a:ext cx="2994051" cy="1658922"/>
          </a:xfrm>
          <a:prstGeom prst="wedgeRoundRectCallout">
            <a:avLst>
              <a:gd name="adj1" fmla="val 65095"/>
              <a:gd name="adj2" fmla="val -1200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And 9x4=36</a:t>
            </a:r>
          </a:p>
        </p:txBody>
      </p:sp>
    </p:spTree>
    <p:extLst>
      <p:ext uri="{BB962C8B-B14F-4D97-AF65-F5344CB8AC3E}">
        <p14:creationId xmlns:p14="http://schemas.microsoft.com/office/powerpoint/2010/main" val="49184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665443"/>
              </p:ext>
            </p:extLst>
          </p:nvPr>
        </p:nvGraphicFramePr>
        <p:xfrm>
          <a:off x="1206424" y="1095077"/>
          <a:ext cx="9662990" cy="3745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6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62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62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6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62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62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36466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466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466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466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/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/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/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/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179582" marR="179582" marT="89791" marB="89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2084293" y="3818965"/>
            <a:ext cx="1116105" cy="111610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184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64710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36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94516" y="2358871"/>
            <a:ext cx="2994051" cy="1872208"/>
          </a:xfrm>
          <a:prstGeom prst="wedgeRoundRectCallout">
            <a:avLst>
              <a:gd name="adj1" fmla="val -18762"/>
              <a:gd name="adj2" fmla="val 6415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Because 9x4=36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755737" y="4869160"/>
            <a:ext cx="2994051" cy="1658922"/>
          </a:xfrm>
          <a:prstGeom prst="wedgeRoundRectCallout">
            <a:avLst>
              <a:gd name="adj1" fmla="val 65095"/>
              <a:gd name="adj2" fmla="val -1200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And 10x4=40</a:t>
            </a:r>
          </a:p>
        </p:txBody>
      </p:sp>
    </p:spTree>
    <p:extLst>
      <p:ext uri="{BB962C8B-B14F-4D97-AF65-F5344CB8AC3E}">
        <p14:creationId xmlns:p14="http://schemas.microsoft.com/office/powerpoint/2010/main" val="389720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918544" y="2276872"/>
            <a:ext cx="5760640" cy="3600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200" b="1" dirty="0">
                <a:solidFill>
                  <a:prstClr val="black"/>
                </a:solidFill>
                <a:latin typeface="Segoe Print" pitchFamily="2" charset="0"/>
              </a:rPr>
              <a:t>Get your whiteboards ready!!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5" y="458605"/>
            <a:ext cx="3481877" cy="2196374"/>
          </a:xfrm>
          <a:prstGeom prst="rect">
            <a:avLst/>
          </a:prstGeom>
        </p:spPr>
      </p:pic>
      <p:pic>
        <p:nvPicPr>
          <p:cNvPr id="5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732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702053"/>
              </p:ext>
            </p:extLst>
          </p:nvPr>
        </p:nvGraphicFramePr>
        <p:xfrm>
          <a:off x="803013" y="758900"/>
          <a:ext cx="10252690" cy="3974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5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5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52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52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52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93616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616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616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616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chemeClr val="tx1"/>
                        </a:solidFill>
                      </a:endParaRPr>
                    </a:p>
                  </a:txBody>
                  <a:tcPr marL="190542" marR="190542" marT="95271" marB="952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876365" y="3671045"/>
            <a:ext cx="1116105" cy="111610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3710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5560" y="620688"/>
            <a:ext cx="8136904" cy="3528392"/>
          </a:xfrm>
        </p:spPr>
        <p:txBody>
          <a:bodyPr>
            <a:normAutofit fontScale="90000"/>
          </a:bodyPr>
          <a:lstStyle/>
          <a:p>
            <a:r>
              <a:rPr lang="en-GB" sz="11500" b="1" dirty="0">
                <a:latin typeface="Segoe Print" pitchFamily="2" charset="0"/>
              </a:rPr>
              <a:t>Its Nothing New</a:t>
            </a:r>
          </a:p>
        </p:txBody>
      </p:sp>
      <p:grpSp>
        <p:nvGrpSpPr>
          <p:cNvPr id="9" name="Group 8"/>
          <p:cNvGrpSpPr/>
          <p:nvPr/>
        </p:nvGrpSpPr>
        <p:grpSpPr>
          <a:xfrm rot="21224608">
            <a:off x="6384024" y="4831486"/>
            <a:ext cx="1784907" cy="1751755"/>
            <a:chOff x="337037" y="4581128"/>
            <a:chExt cx="2016224" cy="1978775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37037" y="4903719"/>
              <a:ext cx="2016224" cy="165618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prstClr val="black"/>
                  </a:solidFill>
                  <a:latin typeface="Segoe Print" pitchFamily="2" charset="0"/>
                </a:rPr>
                <a:t>It’s Nothing New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115616" y="4581128"/>
              <a:ext cx="576064" cy="57606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200" b="1" dirty="0">
                  <a:solidFill>
                    <a:prstClr val="black"/>
                  </a:solidFill>
                  <a:latin typeface="Segoe Print" pitchFamily="2" charset="0"/>
                </a:rPr>
                <a:t>I</a:t>
              </a:r>
            </a:p>
          </p:txBody>
        </p:sp>
      </p:grpSp>
      <p:pic>
        <p:nvPicPr>
          <p:cNvPr id="8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742648" y="3902125"/>
            <a:ext cx="2232248" cy="1368152"/>
          </a:xfrm>
          <a:prstGeom prst="wedgeRoundRectCallout">
            <a:avLst>
              <a:gd name="adj1" fmla="val -68739"/>
              <a:gd name="adj2" fmla="val 2511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prstClr val="black"/>
                </a:solidFill>
                <a:latin typeface="Segoe Print" panose="02000600000000000000" pitchFamily="2" charset="0"/>
              </a:rPr>
              <a:t>Where’s </a:t>
            </a:r>
            <a:r>
              <a:rPr lang="en-GB" sz="3200" dirty="0" err="1">
                <a:solidFill>
                  <a:prstClr val="black"/>
                </a:solidFill>
                <a:latin typeface="Segoe Print" panose="02000600000000000000" pitchFamily="2" charset="0"/>
              </a:rPr>
              <a:t>Mully</a:t>
            </a:r>
            <a:r>
              <a:rPr lang="en-GB" sz="3200" dirty="0">
                <a:solidFill>
                  <a:prstClr val="black"/>
                </a:solidFill>
                <a:latin typeface="Segoe Print" panose="02000600000000000000" pitchFamily="2" charset="0"/>
              </a:rPr>
              <a:t>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7701" y="2523706"/>
            <a:ext cx="1573650" cy="1625374"/>
            <a:chOff x="317701" y="2523706"/>
            <a:chExt cx="1573650" cy="1625374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317701" y="2523706"/>
              <a:ext cx="1573650" cy="1625374"/>
            </a:xfrm>
            <a:prstGeom prst="wedgeRoundRectCallout">
              <a:avLst>
                <a:gd name="adj1" fmla="val 43031"/>
                <a:gd name="adj2" fmla="val 78559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Step</a:t>
              </a:r>
            </a:p>
            <a:p>
              <a:pPr algn="ctr"/>
              <a:endParaRPr lang="en-GB" sz="3200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  <a:p>
              <a:pPr algn="ctr"/>
              <a:endParaRPr lang="en-GB" sz="3200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07108" y="3179761"/>
              <a:ext cx="794835" cy="792088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600" kern="0" dirty="0">
                  <a:solidFill>
                    <a:prstClr val="white"/>
                  </a:solidFill>
                  <a:latin typeface="Verdana" pitchFamily="34" charset="0"/>
                  <a:cs typeface="Arial"/>
                </a:rPr>
                <a:t>2</a:t>
              </a:r>
            </a:p>
          </p:txBody>
        </p:sp>
      </p:grpSp>
      <p:pic>
        <p:nvPicPr>
          <p:cNvPr id="13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1" y="6038442"/>
            <a:ext cx="885397" cy="885397"/>
          </a:xfrm>
          <a:prstGeom prst="rect">
            <a:avLst/>
          </a:prstGeom>
        </p:spPr>
      </p:pic>
      <p:pic>
        <p:nvPicPr>
          <p:cNvPr id="15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347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2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tx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solidFill>
                  <a:schemeClr val="bg2"/>
                </a:solidFill>
                <a:latin typeface="Arial Rounded MT Bold" panose="020F07040305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340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3767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36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572001" y="4869160"/>
            <a:ext cx="3052481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10x3=30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2x3=6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12458" y="1464733"/>
            <a:ext cx="2994051" cy="2468742"/>
            <a:chOff x="-65759" y="2567392"/>
            <a:chExt cx="2994051" cy="2468742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-65759" y="2567392"/>
              <a:ext cx="2994051" cy="2468742"/>
            </a:xfrm>
            <a:prstGeom prst="wedgeRoundRectCallout">
              <a:avLst>
                <a:gd name="adj1" fmla="val -3940"/>
                <a:gd name="adj2" fmla="val 81477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4000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7046" y="2840642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schemeClr val="tx1"/>
                  </a:solidFill>
                  <a:latin typeface="Segoe Print" panose="02000600000000000000" pitchFamily="2" charset="0"/>
                </a:rPr>
                <a:t>37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541" y="4119587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schemeClr val="tx1"/>
                  </a:solidFill>
                  <a:latin typeface="Segoe Print" panose="02000600000000000000" pitchFamily="2" charset="0"/>
                </a:rPr>
                <a:t>30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70089" y="4048671"/>
              <a:ext cx="799175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schemeClr val="tx1"/>
                  </a:solidFill>
                  <a:latin typeface="Segoe Print" panose="02000600000000000000" pitchFamily="2" charset="0"/>
                </a:rPr>
                <a:t>7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733469" y="3517544"/>
              <a:ext cx="434630" cy="59563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35855" y="3498500"/>
              <a:ext cx="405011" cy="5442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992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44635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42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572001" y="4733366"/>
            <a:ext cx="3052481" cy="1627094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10x3=30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4x3=12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12458" y="1464733"/>
            <a:ext cx="2994051" cy="2468742"/>
            <a:chOff x="-65759" y="2567392"/>
            <a:chExt cx="2994051" cy="2468742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-65759" y="2567392"/>
              <a:ext cx="2994051" cy="2468742"/>
            </a:xfrm>
            <a:prstGeom prst="wedgeRoundRectCallout">
              <a:avLst>
                <a:gd name="adj1" fmla="val -3940"/>
                <a:gd name="adj2" fmla="val 81477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4000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7046" y="2840642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43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541" y="4119587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30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62848" y="4125991"/>
              <a:ext cx="1298915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13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733469" y="3517544"/>
              <a:ext cx="434630" cy="59563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35855" y="3498500"/>
              <a:ext cx="405011" cy="5442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685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55813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48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572001" y="4746812"/>
            <a:ext cx="3052481" cy="1613647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10x3=30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6x3=18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12458" y="1464733"/>
            <a:ext cx="2994051" cy="2468742"/>
            <a:chOff x="-65759" y="2567392"/>
            <a:chExt cx="2994051" cy="2468742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-65759" y="2567392"/>
              <a:ext cx="2994051" cy="2468742"/>
            </a:xfrm>
            <a:prstGeom prst="wedgeRoundRectCallout">
              <a:avLst>
                <a:gd name="adj1" fmla="val -3940"/>
                <a:gd name="adj2" fmla="val 81477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4000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7046" y="2840642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50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541" y="4119587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30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62848" y="4125991"/>
              <a:ext cx="1298915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20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733469" y="3517544"/>
              <a:ext cx="434630" cy="59563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35855" y="3498500"/>
              <a:ext cx="405011" cy="5442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822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11642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tx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solidFill>
                  <a:schemeClr val="bg2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425751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54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572001" y="4869160"/>
            <a:ext cx="3052481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10x3=30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8x3=24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12458" y="1464733"/>
            <a:ext cx="2994051" cy="2468742"/>
            <a:chOff x="-65759" y="2567392"/>
            <a:chExt cx="2994051" cy="2468742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-65759" y="2567392"/>
              <a:ext cx="2994051" cy="2468742"/>
            </a:xfrm>
            <a:prstGeom prst="wedgeRoundRectCallout">
              <a:avLst>
                <a:gd name="adj1" fmla="val -3940"/>
                <a:gd name="adj2" fmla="val 81477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4000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7046" y="2840642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55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541" y="4119587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30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62848" y="4125991"/>
              <a:ext cx="1298915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25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733469" y="3517544"/>
              <a:ext cx="434630" cy="59563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35855" y="3498500"/>
              <a:ext cx="405011" cy="5442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445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22241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57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572001" y="4773706"/>
            <a:ext cx="3052481" cy="1586753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10x3=30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9x3=27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12458" y="1464733"/>
            <a:ext cx="2994051" cy="2468742"/>
            <a:chOff x="-65759" y="2567392"/>
            <a:chExt cx="2994051" cy="2468742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-65759" y="2567392"/>
              <a:ext cx="2994051" cy="2468742"/>
            </a:xfrm>
            <a:prstGeom prst="wedgeRoundRectCallout">
              <a:avLst>
                <a:gd name="adj1" fmla="val -3940"/>
                <a:gd name="adj2" fmla="val 81477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4000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7046" y="2840642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59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541" y="4119587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30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62848" y="4125991"/>
              <a:ext cx="1298915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29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733469" y="3517544"/>
              <a:ext cx="434630" cy="59563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35855" y="3498500"/>
              <a:ext cx="405011" cy="5442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62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0122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44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572001" y="4869160"/>
            <a:ext cx="3052481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10x4=40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1x4=4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12458" y="1464733"/>
            <a:ext cx="2994051" cy="2468742"/>
            <a:chOff x="-65759" y="2567392"/>
            <a:chExt cx="2994051" cy="2468742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-65759" y="2567392"/>
              <a:ext cx="2994051" cy="2468742"/>
            </a:xfrm>
            <a:prstGeom prst="wedgeRoundRectCallout">
              <a:avLst>
                <a:gd name="adj1" fmla="val -3940"/>
                <a:gd name="adj2" fmla="val 81477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4000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7046" y="2840642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45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541" y="4119587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40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62848" y="4125991"/>
              <a:ext cx="1298915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5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733469" y="3517544"/>
              <a:ext cx="434630" cy="59563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35855" y="3498500"/>
              <a:ext cx="405011" cy="5442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467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8140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48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572001" y="4869160"/>
            <a:ext cx="3052481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10x4=40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2x4=8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12458" y="1464733"/>
            <a:ext cx="2994051" cy="2468742"/>
            <a:chOff x="-65759" y="2567392"/>
            <a:chExt cx="2994051" cy="2468742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-65759" y="2567392"/>
              <a:ext cx="2994051" cy="2468742"/>
            </a:xfrm>
            <a:prstGeom prst="wedgeRoundRectCallout">
              <a:avLst>
                <a:gd name="adj1" fmla="val -3940"/>
                <a:gd name="adj2" fmla="val 81477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4000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7046" y="2840642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50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541" y="4119587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40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62848" y="4125991"/>
              <a:ext cx="1298915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10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733469" y="3517544"/>
              <a:ext cx="434630" cy="59563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35855" y="3498500"/>
              <a:ext cx="405011" cy="5442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343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268662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60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572001" y="4869160"/>
            <a:ext cx="3052481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10x4=40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5x4=20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12458" y="1464733"/>
            <a:ext cx="2994051" cy="2468742"/>
            <a:chOff x="-65759" y="2567392"/>
            <a:chExt cx="2994051" cy="2468742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-65759" y="2567392"/>
              <a:ext cx="2994051" cy="2468742"/>
            </a:xfrm>
            <a:prstGeom prst="wedgeRoundRectCallout">
              <a:avLst>
                <a:gd name="adj1" fmla="val -3940"/>
                <a:gd name="adj2" fmla="val 81477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4000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7046" y="2840642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61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541" y="4119587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40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62848" y="4125991"/>
              <a:ext cx="1298915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21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733469" y="3517544"/>
              <a:ext cx="434630" cy="59563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35855" y="3498500"/>
              <a:ext cx="405011" cy="5442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742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76961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20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94516" y="2358871"/>
            <a:ext cx="2994051" cy="1872208"/>
          </a:xfrm>
          <a:prstGeom prst="wedgeRoundRectCallout">
            <a:avLst>
              <a:gd name="adj1" fmla="val -18762"/>
              <a:gd name="adj2" fmla="val 6415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Because 4x5=20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755737" y="4869160"/>
            <a:ext cx="2994051" cy="1658922"/>
          </a:xfrm>
          <a:prstGeom prst="wedgeRoundRectCallout">
            <a:avLst>
              <a:gd name="adj1" fmla="val 65095"/>
              <a:gd name="adj2" fmla="val -1200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And 5x5=25</a:t>
            </a:r>
          </a:p>
        </p:txBody>
      </p:sp>
    </p:spTree>
    <p:extLst>
      <p:ext uri="{BB962C8B-B14F-4D97-AF65-F5344CB8AC3E}">
        <p14:creationId xmlns:p14="http://schemas.microsoft.com/office/powerpoint/2010/main" val="208251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68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572001" y="4869160"/>
            <a:ext cx="3052481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10x4=40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7x4=28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12458" y="1464733"/>
            <a:ext cx="2994051" cy="2468742"/>
            <a:chOff x="-65759" y="2567392"/>
            <a:chExt cx="2994051" cy="2468742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-65759" y="2567392"/>
              <a:ext cx="2994051" cy="2468742"/>
            </a:xfrm>
            <a:prstGeom prst="wedgeRoundRectCallout">
              <a:avLst>
                <a:gd name="adj1" fmla="val -3940"/>
                <a:gd name="adj2" fmla="val 81477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4000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7046" y="2840642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70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541" y="4119587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40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62848" y="4125991"/>
              <a:ext cx="1298915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30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733469" y="3517544"/>
              <a:ext cx="434630" cy="59563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35855" y="3498500"/>
              <a:ext cx="405011" cy="5442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884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243700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76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572001" y="4773706"/>
            <a:ext cx="3052481" cy="1586753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10x4=40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9x4=36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12458" y="1464733"/>
            <a:ext cx="2994051" cy="2468742"/>
            <a:chOff x="-65759" y="2567392"/>
            <a:chExt cx="2994051" cy="2468742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-65759" y="2567392"/>
              <a:ext cx="2994051" cy="2468742"/>
            </a:xfrm>
            <a:prstGeom prst="wedgeRoundRectCallout">
              <a:avLst>
                <a:gd name="adj1" fmla="val -3940"/>
                <a:gd name="adj2" fmla="val 81477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4000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7046" y="2840642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77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541" y="4119587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40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62848" y="4125991"/>
              <a:ext cx="1298915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37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733469" y="3517544"/>
              <a:ext cx="434630" cy="59563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35855" y="3498500"/>
              <a:ext cx="405011" cy="5442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92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380979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66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572001" y="4869160"/>
            <a:ext cx="3052481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10x6=60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1x6=6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12458" y="1464733"/>
            <a:ext cx="2994051" cy="2468742"/>
            <a:chOff x="-65759" y="2567392"/>
            <a:chExt cx="2994051" cy="2468742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-65759" y="2567392"/>
              <a:ext cx="2994051" cy="2468742"/>
            </a:xfrm>
            <a:prstGeom prst="wedgeRoundRectCallout">
              <a:avLst>
                <a:gd name="adj1" fmla="val -3940"/>
                <a:gd name="adj2" fmla="val 81477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4000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7046" y="2840642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70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541" y="4119587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60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62848" y="4125991"/>
              <a:ext cx="1298915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10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733469" y="3517544"/>
              <a:ext cx="434630" cy="59563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35855" y="3498500"/>
              <a:ext cx="405011" cy="5442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48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11304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78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572001" y="4869160"/>
            <a:ext cx="3052481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10x6=60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3x6=18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12458" y="1464733"/>
            <a:ext cx="2994051" cy="2468742"/>
            <a:chOff x="-65759" y="2567392"/>
            <a:chExt cx="2994051" cy="2468742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-65759" y="2567392"/>
              <a:ext cx="2994051" cy="2468742"/>
            </a:xfrm>
            <a:prstGeom prst="wedgeRoundRectCallout">
              <a:avLst>
                <a:gd name="adj1" fmla="val -3940"/>
                <a:gd name="adj2" fmla="val 81477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4000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7046" y="2840642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80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541" y="4119587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60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62848" y="4125991"/>
              <a:ext cx="1298915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20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733469" y="3517544"/>
              <a:ext cx="434630" cy="59563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35855" y="3498500"/>
              <a:ext cx="405011" cy="5442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918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91</a:t>
            </a:r>
          </a:p>
        </p:txBody>
      </p:sp>
    </p:spTree>
    <p:extLst>
      <p:ext uri="{BB962C8B-B14F-4D97-AF65-F5344CB8AC3E}">
        <p14:creationId xmlns:p14="http://schemas.microsoft.com/office/powerpoint/2010/main" val="375569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>
                  <a:solidFill>
                    <a:prstClr val="black"/>
                  </a:solidFill>
                  <a:latin typeface="Segoe Print" pitchFamily="2" charset="0"/>
                </a:rPr>
                <a:t>90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572001" y="4869160"/>
            <a:ext cx="3052481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10x6=60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5x6=30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12458" y="1464733"/>
            <a:ext cx="2994051" cy="2468742"/>
            <a:chOff x="-65759" y="2567392"/>
            <a:chExt cx="2994051" cy="2468742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-65759" y="2567392"/>
              <a:ext cx="2994051" cy="2468742"/>
            </a:xfrm>
            <a:prstGeom prst="wedgeRoundRectCallout">
              <a:avLst>
                <a:gd name="adj1" fmla="val -3940"/>
                <a:gd name="adj2" fmla="val 81477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4000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7046" y="2840642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91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541" y="4119587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60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62848" y="4125991"/>
              <a:ext cx="1298915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31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733469" y="3517544"/>
              <a:ext cx="434630" cy="59563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35855" y="3498500"/>
              <a:ext cx="405011" cy="5442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607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60160" y="5157143"/>
            <a:ext cx="3630706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105</a:t>
            </a:r>
          </a:p>
        </p:txBody>
      </p:sp>
    </p:spTree>
    <p:extLst>
      <p:ext uri="{BB962C8B-B14F-4D97-AF65-F5344CB8AC3E}">
        <p14:creationId xmlns:p14="http://schemas.microsoft.com/office/powerpoint/2010/main" val="39899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305740"/>
              </p:ext>
            </p:extLst>
          </p:nvPr>
        </p:nvGraphicFramePr>
        <p:xfrm>
          <a:off x="1461919" y="1740536"/>
          <a:ext cx="8906350" cy="258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0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06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06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06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63139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139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139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65521" marR="165521" marT="82760" marB="82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9359153" y="2460811"/>
            <a:ext cx="1116105" cy="1116106"/>
          </a:xfrm>
          <a:prstGeom prst="ellipse">
            <a:avLst/>
          </a:prstGeom>
          <a:noFill/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3812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600" b="1" dirty="0">
                  <a:solidFill>
                    <a:prstClr val="black"/>
                  </a:solidFill>
                  <a:latin typeface="Segoe Print" pitchFamily="2" charset="0"/>
                </a:rPr>
                <a:t>102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572001" y="4773706"/>
            <a:ext cx="3052481" cy="1586753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10x6=60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7x6=42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12458" y="1464733"/>
            <a:ext cx="2994051" cy="2468742"/>
            <a:chOff x="-65759" y="2567392"/>
            <a:chExt cx="2994051" cy="2468742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-65759" y="2567392"/>
              <a:ext cx="2994051" cy="2468742"/>
            </a:xfrm>
            <a:prstGeom prst="wedgeRoundRectCallout">
              <a:avLst>
                <a:gd name="adj1" fmla="val -3940"/>
                <a:gd name="adj2" fmla="val 81477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4000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4011" y="2832647"/>
              <a:ext cx="1774510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105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541" y="4119587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60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62848" y="4125991"/>
              <a:ext cx="1298915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45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733469" y="3517544"/>
              <a:ext cx="434630" cy="59563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35855" y="3498500"/>
              <a:ext cx="405011" cy="5442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363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08077" y="5206724"/>
            <a:ext cx="33348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115</a:t>
            </a:r>
          </a:p>
        </p:txBody>
      </p:sp>
    </p:spTree>
    <p:extLst>
      <p:ext uri="{BB962C8B-B14F-4D97-AF65-F5344CB8AC3E}">
        <p14:creationId xmlns:p14="http://schemas.microsoft.com/office/powerpoint/2010/main" val="89014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600" b="1" dirty="0">
                  <a:solidFill>
                    <a:prstClr val="black"/>
                  </a:solidFill>
                  <a:latin typeface="Segoe Print" pitchFamily="2" charset="0"/>
                </a:rPr>
                <a:t>114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572001" y="4746812"/>
            <a:ext cx="3052481" cy="1613647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10x6=60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9x6=54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12458" y="1464733"/>
            <a:ext cx="2994051" cy="2468742"/>
            <a:chOff x="-65759" y="2567392"/>
            <a:chExt cx="2994051" cy="2468742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-65759" y="2567392"/>
              <a:ext cx="2994051" cy="2468742"/>
            </a:xfrm>
            <a:prstGeom prst="wedgeRoundRectCallout">
              <a:avLst>
                <a:gd name="adj1" fmla="val -3940"/>
                <a:gd name="adj2" fmla="val 81477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4000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3680" y="2832647"/>
              <a:ext cx="1735172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115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541" y="4119587"/>
              <a:ext cx="1411941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60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62848" y="4125991"/>
              <a:ext cx="1298915" cy="753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prstClr val="black"/>
                  </a:solidFill>
                  <a:latin typeface="Segoe Print" panose="02000600000000000000" pitchFamily="2" charset="0"/>
                </a:rPr>
                <a:t>55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733469" y="3517544"/>
              <a:ext cx="434630" cy="59563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35855" y="3498500"/>
              <a:ext cx="405011" cy="5442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41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48241" y="5215087"/>
            <a:ext cx="4047563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123</a:t>
            </a:r>
          </a:p>
        </p:txBody>
      </p:sp>
    </p:spTree>
    <p:extLst>
      <p:ext uri="{BB962C8B-B14F-4D97-AF65-F5344CB8AC3E}">
        <p14:creationId xmlns:p14="http://schemas.microsoft.com/office/powerpoint/2010/main" val="404732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600" b="1" dirty="0">
                  <a:solidFill>
                    <a:prstClr val="black"/>
                  </a:solidFill>
                  <a:latin typeface="Segoe Print" pitchFamily="2" charset="0"/>
                </a:rPr>
                <a:t>120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978557" y="4899362"/>
            <a:ext cx="3645925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3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x4=12</a:t>
            </a:r>
          </a:p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30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x4=120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12458" y="1896035"/>
            <a:ext cx="3064109" cy="2122434"/>
          </a:xfrm>
          <a:prstGeom prst="wedgeRoundRectCallout">
            <a:avLst>
              <a:gd name="adj1" fmla="val -3940"/>
              <a:gd name="adj2" fmla="val 8147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The </a:t>
            </a:r>
            <a:r>
              <a:rPr lang="en-GB" sz="4400" b="1" dirty="0">
                <a:solidFill>
                  <a:prstClr val="black"/>
                </a:solidFill>
                <a:latin typeface="Segoe Print" panose="02000600000000000000" pitchFamily="2" charset="0"/>
              </a:rPr>
              <a:t>30</a:t>
            </a:r>
            <a:r>
              <a:rPr lang="en-GB" sz="4400" b="1" baseline="30000" dirty="0">
                <a:solidFill>
                  <a:prstClr val="black"/>
                </a:solidFill>
                <a:latin typeface="Segoe Print" panose="02000600000000000000" pitchFamily="2" charset="0"/>
              </a:rPr>
              <a:t>th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 multiple </a:t>
            </a:r>
          </a:p>
        </p:txBody>
      </p:sp>
    </p:spTree>
    <p:extLst>
      <p:ext uri="{BB962C8B-B14F-4D97-AF65-F5344CB8AC3E}">
        <p14:creationId xmlns:p14="http://schemas.microsoft.com/office/powerpoint/2010/main" val="249604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48241" y="5215087"/>
            <a:ext cx="4047563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281</a:t>
            </a:r>
          </a:p>
        </p:txBody>
      </p:sp>
    </p:spTree>
    <p:extLst>
      <p:ext uri="{BB962C8B-B14F-4D97-AF65-F5344CB8AC3E}">
        <p14:creationId xmlns:p14="http://schemas.microsoft.com/office/powerpoint/2010/main" val="135652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600" b="1" dirty="0">
                  <a:solidFill>
                    <a:prstClr val="black"/>
                  </a:solidFill>
                  <a:latin typeface="Segoe Print" pitchFamily="2" charset="0"/>
                </a:rPr>
                <a:t>280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978557" y="4899362"/>
            <a:ext cx="3645925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7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x4=28</a:t>
            </a:r>
          </a:p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70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x4=280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12458" y="1896035"/>
            <a:ext cx="3064109" cy="2122434"/>
          </a:xfrm>
          <a:prstGeom prst="wedgeRoundRectCallout">
            <a:avLst>
              <a:gd name="adj1" fmla="val -3940"/>
              <a:gd name="adj2" fmla="val 8147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The </a:t>
            </a:r>
            <a:r>
              <a:rPr lang="en-GB" sz="4400" b="1" dirty="0">
                <a:solidFill>
                  <a:prstClr val="black"/>
                </a:solidFill>
                <a:latin typeface="Segoe Print" panose="02000600000000000000" pitchFamily="2" charset="0"/>
              </a:rPr>
              <a:t>70</a:t>
            </a:r>
            <a:r>
              <a:rPr lang="en-GB" sz="4400" b="1" baseline="30000" dirty="0">
                <a:solidFill>
                  <a:prstClr val="black"/>
                </a:solidFill>
                <a:latin typeface="Segoe Print" panose="02000600000000000000" pitchFamily="2" charset="0"/>
              </a:rPr>
              <a:t>th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 multiple </a:t>
            </a:r>
          </a:p>
        </p:txBody>
      </p:sp>
    </p:spTree>
    <p:extLst>
      <p:ext uri="{BB962C8B-B14F-4D97-AF65-F5344CB8AC3E}">
        <p14:creationId xmlns:p14="http://schemas.microsoft.com/office/powerpoint/2010/main" val="38220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48241" y="5215087"/>
            <a:ext cx="4047563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152</a:t>
            </a:r>
          </a:p>
        </p:txBody>
      </p:sp>
    </p:spTree>
    <p:extLst>
      <p:ext uri="{BB962C8B-B14F-4D97-AF65-F5344CB8AC3E}">
        <p14:creationId xmlns:p14="http://schemas.microsoft.com/office/powerpoint/2010/main" val="210496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600" b="1" dirty="0">
                  <a:solidFill>
                    <a:prstClr val="black"/>
                  </a:solidFill>
                  <a:latin typeface="Segoe Print" pitchFamily="2" charset="0"/>
                </a:rPr>
                <a:t>150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978557" y="4899362"/>
            <a:ext cx="3645925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5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x3=15</a:t>
            </a:r>
          </a:p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50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x3=150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12458" y="1896035"/>
            <a:ext cx="3064109" cy="2122434"/>
          </a:xfrm>
          <a:prstGeom prst="wedgeRoundRectCallout">
            <a:avLst>
              <a:gd name="adj1" fmla="val -3940"/>
              <a:gd name="adj2" fmla="val 8147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The </a:t>
            </a:r>
            <a:r>
              <a:rPr lang="en-GB" sz="4400" b="1" dirty="0">
                <a:solidFill>
                  <a:prstClr val="black"/>
                </a:solidFill>
                <a:latin typeface="Segoe Print" panose="02000600000000000000" pitchFamily="2" charset="0"/>
              </a:rPr>
              <a:t>50</a:t>
            </a:r>
            <a:r>
              <a:rPr lang="en-GB" sz="4400" b="1" baseline="30000" dirty="0">
                <a:solidFill>
                  <a:prstClr val="black"/>
                </a:solidFill>
                <a:latin typeface="Segoe Print" panose="02000600000000000000" pitchFamily="2" charset="0"/>
              </a:rPr>
              <a:t>th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 multiple </a:t>
            </a:r>
          </a:p>
        </p:txBody>
      </p:sp>
    </p:spTree>
    <p:extLst>
      <p:ext uri="{BB962C8B-B14F-4D97-AF65-F5344CB8AC3E}">
        <p14:creationId xmlns:p14="http://schemas.microsoft.com/office/powerpoint/2010/main" val="249635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600" b="1" dirty="0">
                  <a:solidFill>
                    <a:prstClr val="black"/>
                  </a:solidFill>
                  <a:latin typeface="Segoe Print" pitchFamily="2" charset="0"/>
                </a:rPr>
                <a:t>270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978557" y="4899362"/>
            <a:ext cx="3645925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9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x3=27</a:t>
            </a:r>
          </a:p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90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x3=270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12458" y="1896035"/>
            <a:ext cx="3064109" cy="2122434"/>
          </a:xfrm>
          <a:prstGeom prst="wedgeRoundRectCallout">
            <a:avLst>
              <a:gd name="adj1" fmla="val -3940"/>
              <a:gd name="adj2" fmla="val 8147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The </a:t>
            </a:r>
            <a:r>
              <a:rPr lang="en-GB" sz="4400" b="1" dirty="0">
                <a:solidFill>
                  <a:prstClr val="black"/>
                </a:solidFill>
                <a:latin typeface="Segoe Print" panose="02000600000000000000" pitchFamily="2" charset="0"/>
              </a:rPr>
              <a:t>90</a:t>
            </a:r>
            <a:r>
              <a:rPr lang="en-GB" sz="4400" b="1" baseline="30000" dirty="0">
                <a:solidFill>
                  <a:prstClr val="black"/>
                </a:solidFill>
                <a:latin typeface="Segoe Print" panose="02000600000000000000" pitchFamily="2" charset="0"/>
              </a:rPr>
              <a:t>th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 multiple </a:t>
            </a:r>
          </a:p>
        </p:txBody>
      </p:sp>
    </p:spTree>
    <p:extLst>
      <p:ext uri="{BB962C8B-B14F-4D97-AF65-F5344CB8AC3E}">
        <p14:creationId xmlns:p14="http://schemas.microsoft.com/office/powerpoint/2010/main" val="44954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57" y="70156"/>
            <a:ext cx="10972800" cy="1143000"/>
          </a:xfrm>
        </p:spPr>
        <p:txBody>
          <a:bodyPr/>
          <a:lstStyle/>
          <a:p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Where’s </a:t>
            </a:r>
            <a:r>
              <a:rPr lang="en-GB" sz="5400" b="1" dirty="0" err="1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Mully</a:t>
            </a:r>
            <a:r>
              <a:rPr lang="en-GB" sz="5400" b="1" dirty="0">
                <a:solidFill>
                  <a:schemeClr val="bg2"/>
                </a:solidFill>
                <a:effectLst/>
                <a:latin typeface="Segoe Print" panose="02000600000000000000" pitchFamily="2" charset="0"/>
              </a:rPr>
              <a:t>?</a:t>
            </a:r>
          </a:p>
        </p:txBody>
      </p:sp>
      <p:pic>
        <p:nvPicPr>
          <p:cNvPr id="9" name="Picture 2" descr="C:\Users\Roger.Bird\Desktop\Big Maths Characters 2013\Mu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69" y="2660435"/>
            <a:ext cx="2341653" cy="3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03185" y="1148267"/>
            <a:ext cx="60590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He’s hiding behind the biggest multiple of ...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03512" y="4005064"/>
            <a:ext cx="677165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…without going past…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73410" y="2618575"/>
            <a:ext cx="4636717" cy="1535789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62577" y="5215087"/>
            <a:ext cx="4618892" cy="1512168"/>
          </a:xfrm>
          <a:prstGeom prst="roundRect">
            <a:avLst/>
          </a:prstGeom>
          <a:solidFill>
            <a:srgbClr val="FFCCCC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6" name="WheresMul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5886042"/>
            <a:ext cx="885397" cy="885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7556" y="2589153"/>
            <a:ext cx="1235914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775095" y="4315803"/>
            <a:ext cx="2041728" cy="19370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8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55141" y="5183242"/>
            <a:ext cx="2877671" cy="15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>
                <a:solidFill>
                  <a:prstClr val="black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67817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600" b="1" dirty="0">
                  <a:solidFill>
                    <a:prstClr val="black"/>
                  </a:solidFill>
                  <a:latin typeface="Segoe Print" pitchFamily="2" charset="0"/>
                </a:rPr>
                <a:t>350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978557" y="4899362"/>
            <a:ext cx="3645925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7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x5=35</a:t>
            </a:r>
          </a:p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70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x5=350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12458" y="1896035"/>
            <a:ext cx="3064109" cy="2122434"/>
          </a:xfrm>
          <a:prstGeom prst="wedgeRoundRectCallout">
            <a:avLst>
              <a:gd name="adj1" fmla="val -3940"/>
              <a:gd name="adj2" fmla="val 8147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The </a:t>
            </a:r>
            <a:r>
              <a:rPr lang="en-GB" sz="4400" b="1" dirty="0">
                <a:solidFill>
                  <a:prstClr val="black"/>
                </a:solidFill>
                <a:latin typeface="Segoe Print" panose="02000600000000000000" pitchFamily="2" charset="0"/>
              </a:rPr>
              <a:t>70</a:t>
            </a:r>
            <a:r>
              <a:rPr lang="en-GB" sz="4400" b="1" baseline="30000" dirty="0">
                <a:solidFill>
                  <a:prstClr val="black"/>
                </a:solidFill>
                <a:latin typeface="Segoe Print" panose="02000600000000000000" pitchFamily="2" charset="0"/>
              </a:rPr>
              <a:t>th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 multiple </a:t>
            </a:r>
          </a:p>
        </p:txBody>
      </p:sp>
    </p:spTree>
    <p:extLst>
      <p:ext uri="{BB962C8B-B14F-4D97-AF65-F5344CB8AC3E}">
        <p14:creationId xmlns:p14="http://schemas.microsoft.com/office/powerpoint/2010/main" val="176389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600" b="1" dirty="0">
                  <a:solidFill>
                    <a:prstClr val="black"/>
                  </a:solidFill>
                  <a:latin typeface="Segoe Print" pitchFamily="2" charset="0"/>
                </a:rPr>
                <a:t>400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978557" y="4899362"/>
            <a:ext cx="3645925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8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x5=40</a:t>
            </a:r>
          </a:p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80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x5=400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12458" y="1896035"/>
            <a:ext cx="3064109" cy="2122434"/>
          </a:xfrm>
          <a:prstGeom prst="wedgeRoundRectCallout">
            <a:avLst>
              <a:gd name="adj1" fmla="val -3940"/>
              <a:gd name="adj2" fmla="val 8147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The </a:t>
            </a:r>
            <a:r>
              <a:rPr lang="en-GB" sz="4400" b="1" dirty="0">
                <a:solidFill>
                  <a:prstClr val="black"/>
                </a:solidFill>
                <a:latin typeface="Segoe Print" panose="02000600000000000000" pitchFamily="2" charset="0"/>
              </a:rPr>
              <a:t>80</a:t>
            </a:r>
            <a:r>
              <a:rPr lang="en-GB" sz="4400" b="1" baseline="30000" dirty="0">
                <a:solidFill>
                  <a:prstClr val="black"/>
                </a:solidFill>
                <a:latin typeface="Segoe Print" panose="02000600000000000000" pitchFamily="2" charset="0"/>
              </a:rPr>
              <a:t>th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 multiple </a:t>
            </a:r>
          </a:p>
        </p:txBody>
      </p:sp>
    </p:spTree>
    <p:extLst>
      <p:ext uri="{BB962C8B-B14F-4D97-AF65-F5344CB8AC3E}">
        <p14:creationId xmlns:p14="http://schemas.microsoft.com/office/powerpoint/2010/main" val="68299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600" b="1" dirty="0">
                  <a:solidFill>
                    <a:prstClr val="black"/>
                  </a:solidFill>
                  <a:latin typeface="Segoe Print" pitchFamily="2" charset="0"/>
                </a:rPr>
                <a:t>180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978557" y="4899362"/>
            <a:ext cx="3645925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3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x6=18</a:t>
            </a:r>
          </a:p>
          <a:p>
            <a:pPr algn="ctr"/>
            <a:r>
              <a:rPr lang="en-GB" sz="4000" b="1">
                <a:solidFill>
                  <a:prstClr val="black"/>
                </a:solidFill>
                <a:latin typeface="Segoe Print" panose="02000600000000000000" pitchFamily="2" charset="0"/>
              </a:rPr>
              <a:t>30</a:t>
            </a:r>
            <a:r>
              <a:rPr lang="en-GB" sz="4000">
                <a:solidFill>
                  <a:prstClr val="black"/>
                </a:solidFill>
                <a:latin typeface="Segoe Print" panose="02000600000000000000" pitchFamily="2" charset="0"/>
              </a:rPr>
              <a:t>x6=180</a:t>
            </a:r>
            <a:endParaRPr lang="en-GB" sz="4000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312458" y="1896035"/>
            <a:ext cx="3064109" cy="2122434"/>
          </a:xfrm>
          <a:prstGeom prst="wedgeRoundRectCallout">
            <a:avLst>
              <a:gd name="adj1" fmla="val -3940"/>
              <a:gd name="adj2" fmla="val 8147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Which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Multiple? </a:t>
            </a:r>
          </a:p>
        </p:txBody>
      </p:sp>
      <p:sp>
        <p:nvSpPr>
          <p:cNvPr id="3" name="Oval 2"/>
          <p:cNvSpPr/>
          <p:nvPr/>
        </p:nvSpPr>
        <p:spPr>
          <a:xfrm>
            <a:off x="4303059" y="5540188"/>
            <a:ext cx="909356" cy="7530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20491033">
            <a:off x="350026" y="1386372"/>
            <a:ext cx="1331500" cy="8202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Segoe Print" panose="02000600000000000000" pitchFamily="2" charset="0"/>
              </a:rPr>
              <a:t>30</a:t>
            </a:r>
            <a:r>
              <a:rPr lang="en-GB" sz="3600" b="1" baseline="30000" dirty="0">
                <a:latin typeface="Segoe Print" panose="02000600000000000000" pitchFamily="2" charset="0"/>
              </a:rPr>
              <a:t>th</a:t>
            </a:r>
            <a:r>
              <a:rPr lang="en-GB" sz="3600" b="1" dirty="0">
                <a:latin typeface="Segoe Print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919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600" b="1" dirty="0">
                  <a:solidFill>
                    <a:prstClr val="black"/>
                  </a:solidFill>
                  <a:latin typeface="Segoe Print" pitchFamily="2" charset="0"/>
                </a:rPr>
                <a:t>420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978557" y="4899362"/>
            <a:ext cx="3645925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7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x6=42</a:t>
            </a:r>
          </a:p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70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x6=420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12458" y="1896035"/>
            <a:ext cx="3064109" cy="2122434"/>
          </a:xfrm>
          <a:prstGeom prst="wedgeRoundRectCallout">
            <a:avLst>
              <a:gd name="adj1" fmla="val -3940"/>
              <a:gd name="adj2" fmla="val 8147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Which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Multiple? </a:t>
            </a:r>
          </a:p>
        </p:txBody>
      </p:sp>
      <p:sp>
        <p:nvSpPr>
          <p:cNvPr id="3" name="Oval 2"/>
          <p:cNvSpPr/>
          <p:nvPr/>
        </p:nvSpPr>
        <p:spPr>
          <a:xfrm>
            <a:off x="4303059" y="5540188"/>
            <a:ext cx="909356" cy="7530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20491033">
            <a:off x="350026" y="1386372"/>
            <a:ext cx="1331500" cy="8202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Segoe Print" panose="02000600000000000000" pitchFamily="2" charset="0"/>
              </a:rPr>
              <a:t>70</a:t>
            </a:r>
            <a:r>
              <a:rPr lang="en-GB" sz="3600" b="1" baseline="30000" dirty="0">
                <a:latin typeface="Segoe Print" panose="02000600000000000000" pitchFamily="2" charset="0"/>
              </a:rPr>
              <a:t>th</a:t>
            </a:r>
            <a:r>
              <a:rPr lang="en-GB" sz="3600" b="1" dirty="0">
                <a:latin typeface="Segoe Print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581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600" b="1" dirty="0">
                  <a:solidFill>
                    <a:prstClr val="black"/>
                  </a:solidFill>
                  <a:latin typeface="Segoe Print" pitchFamily="2" charset="0"/>
                </a:rPr>
                <a:t>240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978557" y="4899362"/>
            <a:ext cx="3645925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4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x6=24</a:t>
            </a:r>
          </a:p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40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x6=240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12458" y="1896035"/>
            <a:ext cx="3064109" cy="2122434"/>
          </a:xfrm>
          <a:prstGeom prst="wedgeRoundRectCallout">
            <a:avLst>
              <a:gd name="adj1" fmla="val -3940"/>
              <a:gd name="adj2" fmla="val 8147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Which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Multiple? </a:t>
            </a:r>
          </a:p>
        </p:txBody>
      </p:sp>
      <p:sp>
        <p:nvSpPr>
          <p:cNvPr id="3" name="Oval 2"/>
          <p:cNvSpPr/>
          <p:nvPr/>
        </p:nvSpPr>
        <p:spPr>
          <a:xfrm>
            <a:off x="4303059" y="5540188"/>
            <a:ext cx="909356" cy="7530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20491033">
            <a:off x="350026" y="1386372"/>
            <a:ext cx="1331500" cy="8202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Segoe Print" panose="02000600000000000000" pitchFamily="2" charset="0"/>
              </a:rPr>
              <a:t>40</a:t>
            </a:r>
            <a:r>
              <a:rPr lang="en-GB" sz="3600" b="1" baseline="30000" dirty="0">
                <a:latin typeface="Segoe Print" panose="02000600000000000000" pitchFamily="2" charset="0"/>
              </a:rPr>
              <a:t>th</a:t>
            </a:r>
            <a:r>
              <a:rPr lang="en-GB" sz="3600" b="1" dirty="0">
                <a:latin typeface="Segoe Print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942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600" b="1" dirty="0">
                  <a:solidFill>
                    <a:prstClr val="black"/>
                  </a:solidFill>
                  <a:latin typeface="Segoe Print" pitchFamily="2" charset="0"/>
                </a:rPr>
                <a:t>540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978557" y="4899362"/>
            <a:ext cx="3645925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9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x6=54</a:t>
            </a:r>
          </a:p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90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x6=540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12458" y="1896035"/>
            <a:ext cx="3064109" cy="2122434"/>
          </a:xfrm>
          <a:prstGeom prst="wedgeRoundRectCallout">
            <a:avLst>
              <a:gd name="adj1" fmla="val -3940"/>
              <a:gd name="adj2" fmla="val 8147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Which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Multiple? </a:t>
            </a:r>
          </a:p>
        </p:txBody>
      </p:sp>
      <p:sp>
        <p:nvSpPr>
          <p:cNvPr id="3" name="Oval 2"/>
          <p:cNvSpPr/>
          <p:nvPr/>
        </p:nvSpPr>
        <p:spPr>
          <a:xfrm>
            <a:off x="4303059" y="5540188"/>
            <a:ext cx="909356" cy="7530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20491033">
            <a:off x="350026" y="1386372"/>
            <a:ext cx="1331500" cy="8202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Segoe Print" panose="02000600000000000000" pitchFamily="2" charset="0"/>
              </a:rPr>
              <a:t>90</a:t>
            </a:r>
            <a:r>
              <a:rPr lang="en-GB" sz="3600" b="1" baseline="30000" dirty="0">
                <a:latin typeface="Segoe Print" panose="02000600000000000000" pitchFamily="2" charset="0"/>
              </a:rPr>
              <a:t>th</a:t>
            </a:r>
            <a:r>
              <a:rPr lang="en-GB" sz="3600" b="1" dirty="0">
                <a:latin typeface="Segoe Print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258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600" b="1" dirty="0">
                  <a:solidFill>
                    <a:prstClr val="black"/>
                  </a:solidFill>
                  <a:latin typeface="Segoe Print" pitchFamily="2" charset="0"/>
                </a:rPr>
                <a:t>140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978557" y="4899362"/>
            <a:ext cx="3645925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2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x7=14</a:t>
            </a:r>
          </a:p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20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x7=140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12458" y="1896035"/>
            <a:ext cx="3064109" cy="2122434"/>
          </a:xfrm>
          <a:prstGeom prst="wedgeRoundRectCallout">
            <a:avLst>
              <a:gd name="adj1" fmla="val -3940"/>
              <a:gd name="adj2" fmla="val 8147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Which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Multiple? </a:t>
            </a:r>
          </a:p>
        </p:txBody>
      </p:sp>
      <p:sp>
        <p:nvSpPr>
          <p:cNvPr id="3" name="Oval 2"/>
          <p:cNvSpPr/>
          <p:nvPr/>
        </p:nvSpPr>
        <p:spPr>
          <a:xfrm>
            <a:off x="4303059" y="5540188"/>
            <a:ext cx="909356" cy="7530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20491033">
            <a:off x="350026" y="1386372"/>
            <a:ext cx="1331500" cy="8202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Segoe Print" panose="02000600000000000000" pitchFamily="2" charset="0"/>
              </a:rPr>
              <a:t>20</a:t>
            </a:r>
            <a:r>
              <a:rPr lang="en-GB" sz="3600" b="1" baseline="30000" dirty="0">
                <a:latin typeface="Segoe Print" panose="02000600000000000000" pitchFamily="2" charset="0"/>
              </a:rPr>
              <a:t>th</a:t>
            </a:r>
            <a:r>
              <a:rPr lang="en-GB" sz="3600" b="1" dirty="0">
                <a:latin typeface="Segoe Print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536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600" b="1" dirty="0">
                  <a:solidFill>
                    <a:prstClr val="black"/>
                  </a:solidFill>
                  <a:latin typeface="Segoe Print" pitchFamily="2" charset="0"/>
                </a:rPr>
                <a:t>350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978557" y="4899362"/>
            <a:ext cx="3645925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5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x7=35</a:t>
            </a:r>
          </a:p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50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x7=350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12458" y="1896035"/>
            <a:ext cx="3064109" cy="2122434"/>
          </a:xfrm>
          <a:prstGeom prst="wedgeRoundRectCallout">
            <a:avLst>
              <a:gd name="adj1" fmla="val -3940"/>
              <a:gd name="adj2" fmla="val 8147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Which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Multiple? </a:t>
            </a:r>
          </a:p>
        </p:txBody>
      </p:sp>
      <p:sp>
        <p:nvSpPr>
          <p:cNvPr id="3" name="Oval 2"/>
          <p:cNvSpPr/>
          <p:nvPr/>
        </p:nvSpPr>
        <p:spPr>
          <a:xfrm>
            <a:off x="4303059" y="5540188"/>
            <a:ext cx="909356" cy="7530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20491033">
            <a:off x="350026" y="1386372"/>
            <a:ext cx="1331500" cy="8202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Segoe Print" panose="02000600000000000000" pitchFamily="2" charset="0"/>
              </a:rPr>
              <a:t>50</a:t>
            </a:r>
            <a:r>
              <a:rPr lang="en-GB" sz="3600" b="1" baseline="30000" dirty="0">
                <a:latin typeface="Segoe Print" panose="02000600000000000000" pitchFamily="2" charset="0"/>
              </a:rPr>
              <a:t>th</a:t>
            </a:r>
            <a:r>
              <a:rPr lang="en-GB" sz="3600" b="1" dirty="0">
                <a:latin typeface="Segoe Print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14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600" b="1" dirty="0">
                  <a:solidFill>
                    <a:prstClr val="black"/>
                  </a:solidFill>
                  <a:latin typeface="Segoe Print" pitchFamily="2" charset="0"/>
                </a:rPr>
                <a:t>560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978557" y="4899362"/>
            <a:ext cx="3645925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8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x7=56</a:t>
            </a:r>
          </a:p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80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x7=560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12458" y="1896035"/>
            <a:ext cx="3064109" cy="2122434"/>
          </a:xfrm>
          <a:prstGeom prst="wedgeRoundRectCallout">
            <a:avLst>
              <a:gd name="adj1" fmla="val -3940"/>
              <a:gd name="adj2" fmla="val 8147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Which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Multiple? </a:t>
            </a:r>
          </a:p>
        </p:txBody>
      </p:sp>
      <p:sp>
        <p:nvSpPr>
          <p:cNvPr id="3" name="Oval 2"/>
          <p:cNvSpPr/>
          <p:nvPr/>
        </p:nvSpPr>
        <p:spPr>
          <a:xfrm>
            <a:off x="4303059" y="5540188"/>
            <a:ext cx="909356" cy="7530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20491033">
            <a:off x="350026" y="1386372"/>
            <a:ext cx="1331500" cy="8202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Segoe Print" panose="02000600000000000000" pitchFamily="2" charset="0"/>
              </a:rPr>
              <a:t>80</a:t>
            </a:r>
            <a:r>
              <a:rPr lang="en-GB" sz="3600" b="1" baseline="30000" dirty="0">
                <a:latin typeface="Segoe Print" panose="02000600000000000000" pitchFamily="2" charset="0"/>
              </a:rPr>
              <a:t>th</a:t>
            </a:r>
            <a:r>
              <a:rPr lang="en-GB" sz="3600" b="1" dirty="0">
                <a:latin typeface="Segoe Print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741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48306" y="466816"/>
            <a:ext cx="8208912" cy="5178196"/>
            <a:chOff x="624306" y="466816"/>
            <a:chExt cx="8208912" cy="517819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06" y="466816"/>
              <a:ext cx="8208912" cy="51781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84446" y="1075694"/>
              <a:ext cx="5688632" cy="3960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600" b="1" dirty="0">
                  <a:solidFill>
                    <a:prstClr val="black"/>
                  </a:solidFill>
                  <a:latin typeface="Segoe Print" pitchFamily="2" charset="0"/>
                </a:rPr>
                <a:t>240</a:t>
              </a:r>
            </a:p>
          </p:txBody>
        </p:sp>
      </p:grpSp>
      <p:pic>
        <p:nvPicPr>
          <p:cNvPr id="9" name="Picture 8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7" y="4535518"/>
            <a:ext cx="1642770" cy="23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978557" y="4899362"/>
            <a:ext cx="3645925" cy="1491299"/>
          </a:xfrm>
          <a:prstGeom prst="wedgeRoundRectCallout">
            <a:avLst>
              <a:gd name="adj1" fmla="val 67738"/>
              <a:gd name="adj2" fmla="val -279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3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x8=24</a:t>
            </a:r>
          </a:p>
          <a:p>
            <a:pPr algn="ctr"/>
            <a:r>
              <a:rPr lang="en-GB" sz="4000" b="1" dirty="0">
                <a:solidFill>
                  <a:prstClr val="black"/>
                </a:solidFill>
                <a:latin typeface="Segoe Print" panose="02000600000000000000" pitchFamily="2" charset="0"/>
              </a:rPr>
              <a:t>30</a:t>
            </a:r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x8=240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12458" y="1896035"/>
            <a:ext cx="3064109" cy="2122434"/>
          </a:xfrm>
          <a:prstGeom prst="wedgeRoundRectCallout">
            <a:avLst>
              <a:gd name="adj1" fmla="val -3940"/>
              <a:gd name="adj2" fmla="val 8147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Which</a:t>
            </a:r>
          </a:p>
          <a:p>
            <a:pPr algn="ctr"/>
            <a:r>
              <a:rPr lang="en-GB" sz="4000" dirty="0">
                <a:solidFill>
                  <a:prstClr val="black"/>
                </a:solidFill>
                <a:latin typeface="Segoe Print" panose="02000600000000000000" pitchFamily="2" charset="0"/>
              </a:rPr>
              <a:t>Multiple? </a:t>
            </a:r>
          </a:p>
        </p:txBody>
      </p:sp>
      <p:sp>
        <p:nvSpPr>
          <p:cNvPr id="3" name="Oval 2"/>
          <p:cNvSpPr/>
          <p:nvPr/>
        </p:nvSpPr>
        <p:spPr>
          <a:xfrm>
            <a:off x="4303059" y="5540188"/>
            <a:ext cx="909356" cy="7530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20491033">
            <a:off x="350026" y="1386372"/>
            <a:ext cx="1331500" cy="8202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Segoe Print" panose="02000600000000000000" pitchFamily="2" charset="0"/>
              </a:rPr>
              <a:t>30</a:t>
            </a:r>
            <a:r>
              <a:rPr lang="en-GB" sz="3600" b="1" baseline="30000" dirty="0">
                <a:latin typeface="Segoe Print" panose="02000600000000000000" pitchFamily="2" charset="0"/>
              </a:rPr>
              <a:t>th</a:t>
            </a:r>
            <a:r>
              <a:rPr lang="en-GB" sz="3600" b="1" dirty="0">
                <a:latin typeface="Segoe Print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126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3_Mountain Top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1_Mountain Top">
      <a:majorFont>
        <a:latin typeface="Cocon"/>
        <a:ea typeface=""/>
        <a:cs typeface="Arial"/>
      </a:majorFont>
      <a:minorFont>
        <a:latin typeface="Coco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1550</Words>
  <Application>Microsoft Office PowerPoint</Application>
  <PresentationFormat>Widescreen</PresentationFormat>
  <Paragraphs>899</Paragraphs>
  <Slides>108</Slides>
  <Notes>5</Notes>
  <HiddenSlides>0</HiddenSlides>
  <MMClips>41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108</vt:i4>
      </vt:variant>
    </vt:vector>
  </HeadingPairs>
  <TitlesOfParts>
    <vt:vector size="128" baseType="lpstr">
      <vt:lpstr>Arial</vt:lpstr>
      <vt:lpstr>Arial Rounded MT Bold</vt:lpstr>
      <vt:lpstr>Calibri</vt:lpstr>
      <vt:lpstr>Cocon</vt:lpstr>
      <vt:lpstr>Segoe Print</vt:lpstr>
      <vt:lpstr>Verdana</vt:lpstr>
      <vt:lpstr>Wingdings</vt:lpstr>
      <vt:lpstr>3_Mountain Top</vt:lpstr>
      <vt:lpstr>Office Theme</vt:lpstr>
      <vt:lpstr>2_Office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Where’s Mully?</vt:lpstr>
      <vt:lpstr>Where’s Mully?</vt:lpstr>
      <vt:lpstr>Its Nothing New</vt:lpstr>
      <vt:lpstr>Where’s Mully?</vt:lpstr>
      <vt:lpstr>PowerPoint Presentation</vt:lpstr>
      <vt:lpstr>Where’s Mully?</vt:lpstr>
      <vt:lpstr>PowerPoint Presentation</vt:lpstr>
      <vt:lpstr>PowerPoint Presentation</vt:lpstr>
      <vt:lpstr>Where’s Mully?</vt:lpstr>
      <vt:lpstr>PowerPoint Presentation</vt:lpstr>
      <vt:lpstr>PowerPoint Presentation</vt:lpstr>
      <vt:lpstr>Where’s Mully?</vt:lpstr>
      <vt:lpstr>PowerPoint Presentation</vt:lpstr>
      <vt:lpstr>PowerPoint Presentation</vt:lpstr>
      <vt:lpstr>Where’s Mully?</vt:lpstr>
      <vt:lpstr>PowerPoint Presentation</vt:lpstr>
      <vt:lpstr>PowerPoint Presentation</vt:lpstr>
      <vt:lpstr>Where’s Mully?</vt:lpstr>
      <vt:lpstr>PowerPoint Presentation</vt:lpstr>
      <vt:lpstr>PowerPoint Presentation</vt:lpstr>
      <vt:lpstr>Where’s Mully?</vt:lpstr>
      <vt:lpstr>PowerPoint Presentation</vt:lpstr>
      <vt:lpstr>PowerPoint Presentation</vt:lpstr>
      <vt:lpstr>Where’s Mully?</vt:lpstr>
      <vt:lpstr>PowerPoint Presentation</vt:lpstr>
      <vt:lpstr>PowerPoint Presentation</vt:lpstr>
      <vt:lpstr>Where’s Mully?</vt:lpstr>
      <vt:lpstr>PowerPoint Presentation</vt:lpstr>
      <vt:lpstr>PowerPoint Presentation</vt:lpstr>
      <vt:lpstr>Where’s Mully?</vt:lpstr>
      <vt:lpstr>PowerPoint Presentation</vt:lpstr>
      <vt:lpstr>PowerPoint Presentation</vt:lpstr>
      <vt:lpstr>Where’s Mully?</vt:lpstr>
      <vt:lpstr>PowerPoint Presentation</vt:lpstr>
      <vt:lpstr>PowerPoint Presentation</vt:lpstr>
      <vt:lpstr>Where’s Mully?</vt:lpstr>
      <vt:lpstr>PowerPoint Presentation</vt:lpstr>
      <vt:lpstr>PowerPoint Presentation</vt:lpstr>
      <vt:lpstr>Where’s Mully?</vt:lpstr>
      <vt:lpstr>PowerPoint Presentation</vt:lpstr>
      <vt:lpstr>PowerPoint Presentation</vt:lpstr>
      <vt:lpstr>Where’s Mully?</vt:lpstr>
      <vt:lpstr>PowerPoint Presentation</vt:lpstr>
      <vt:lpstr>PowerPoint Presentation</vt:lpstr>
      <vt:lpstr>Where’s Mully?</vt:lpstr>
      <vt:lpstr>PowerPoint Presentation</vt:lpstr>
      <vt:lpstr>PowerPoint Presentation</vt:lpstr>
      <vt:lpstr>Where’s Mully?</vt:lpstr>
      <vt:lpstr>PowerPoint Presentation</vt:lpstr>
      <vt:lpstr>PowerPoint Presentation</vt:lpstr>
      <vt:lpstr>Its Nothing New</vt:lpstr>
      <vt:lpstr>Where’s Mully?</vt:lpstr>
      <vt:lpstr>Where’s Mully?</vt:lpstr>
      <vt:lpstr>PowerPoint Presentation</vt:lpstr>
      <vt:lpstr>Where’s Mully?</vt:lpstr>
      <vt:lpstr>PowerPoint Presentation</vt:lpstr>
      <vt:lpstr>Where’s Mully?</vt:lpstr>
      <vt:lpstr>PowerPoint Presentation</vt:lpstr>
      <vt:lpstr>Where’s Mully?</vt:lpstr>
      <vt:lpstr>PowerPoint Presentation</vt:lpstr>
      <vt:lpstr>Where’s Mully?</vt:lpstr>
      <vt:lpstr>PowerPoint Presentation</vt:lpstr>
      <vt:lpstr>Where’s Mully?</vt:lpstr>
      <vt:lpstr>PowerPoint Presentation</vt:lpstr>
      <vt:lpstr>Where’s Mully?</vt:lpstr>
      <vt:lpstr>PowerPoint Presentation</vt:lpstr>
      <vt:lpstr>Where’s Mully?</vt:lpstr>
      <vt:lpstr>PowerPoint Presentation</vt:lpstr>
      <vt:lpstr>Where’s Mully?</vt:lpstr>
      <vt:lpstr>PowerPoint Presentation</vt:lpstr>
      <vt:lpstr>Where’s Mully?</vt:lpstr>
      <vt:lpstr>PowerPoint Presentation</vt:lpstr>
      <vt:lpstr>Where’s Mully?</vt:lpstr>
      <vt:lpstr>PowerPoint Presentation</vt:lpstr>
      <vt:lpstr>Where’s Mully?</vt:lpstr>
      <vt:lpstr>PowerPoint Presentation</vt:lpstr>
      <vt:lpstr>Where’s Mully?</vt:lpstr>
      <vt:lpstr>PowerPoint Presentation</vt:lpstr>
      <vt:lpstr>Where’s Mully?</vt:lpstr>
      <vt:lpstr>PowerPoint Presentation</vt:lpstr>
      <vt:lpstr>Where’s Mully?</vt:lpstr>
      <vt:lpstr>PowerPoint Presentation</vt:lpstr>
      <vt:lpstr>Where’s Mully?</vt:lpstr>
      <vt:lpstr>PowerPoint Presentation</vt:lpstr>
      <vt:lpstr>Where’s Mully?</vt:lpstr>
      <vt:lpstr>PowerPoint Presentation</vt:lpstr>
      <vt:lpstr>Where’s Mully?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Where’s Mully?</vt:lpstr>
      <vt:lpstr>PowerPoint Presentation</vt:lpstr>
      <vt:lpstr>Where’s Mully?</vt:lpstr>
      <vt:lpstr>PowerPoint Presentation</vt:lpstr>
      <vt:lpstr>Where’s Mully?</vt:lpstr>
      <vt:lpstr>PowerPoint Presentation</vt:lpstr>
      <vt:lpstr>Where’s Mully?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Where’s Mully?</dc:title>
  <dc:creator>Roger</dc:creator>
  <cp:lastModifiedBy>Park, Emma</cp:lastModifiedBy>
  <cp:revision>12</cp:revision>
  <dcterms:created xsi:type="dcterms:W3CDTF">2013-10-17T12:22:53Z</dcterms:created>
  <dcterms:modified xsi:type="dcterms:W3CDTF">2020-03-22T20:50:03Z</dcterms:modified>
</cp:coreProperties>
</file>