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0" r:id="rId1"/>
  </p:sldMasterIdLst>
  <p:sldIdLst>
    <p:sldId id="257"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0"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7200" cap="none"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75D13B1-7BEB-4F86-B4DF-69E4530CF6A8}" type="datetimeFigureOut">
              <a:rPr lang="en-GB" smtClean="0"/>
              <a:t>21/04/2026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b="0"/>
            </a:lvl1pPr>
          </a:lstStyle>
          <a:p>
            <a:fld id="{06055D8D-5FEA-4FFB-AEAF-B23480A9855A}" type="slidenum">
              <a:rPr lang="en-GB" smtClean="0"/>
              <a:t>‹#›</a:t>
            </a:fld>
            <a:endParaRPr lang="en-GB" dirty="0"/>
          </a:p>
        </p:txBody>
      </p:sp>
    </p:spTree>
    <p:extLst>
      <p:ext uri="{BB962C8B-B14F-4D97-AF65-F5344CB8AC3E}">
        <p14:creationId xmlns:p14="http://schemas.microsoft.com/office/powerpoint/2010/main" val="1599226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5D13B1-7BEB-4F86-B4DF-69E4530CF6A8}" type="datetimeFigureOut">
              <a:rPr lang="en-GB" smtClean="0"/>
              <a:t>21/04/2026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6055D8D-5FEA-4FFB-AEAF-B23480A9855A}" type="slidenum">
              <a:rPr lang="en-GB" smtClean="0"/>
              <a:t>‹#›</a:t>
            </a:fld>
            <a:endParaRPr lang="en-GB" dirty="0"/>
          </a:p>
        </p:txBody>
      </p:sp>
    </p:spTree>
    <p:extLst>
      <p:ext uri="{BB962C8B-B14F-4D97-AF65-F5344CB8AC3E}">
        <p14:creationId xmlns:p14="http://schemas.microsoft.com/office/powerpoint/2010/main" val="3894271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5D13B1-7BEB-4F86-B4DF-69E4530CF6A8}" type="datetimeFigureOut">
              <a:rPr lang="en-GB" smtClean="0"/>
              <a:t>21/04/2026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6055D8D-5FEA-4FFB-AEAF-B23480A9855A}" type="slidenum">
              <a:rPr lang="en-GB" smtClean="0"/>
              <a:t>‹#›</a:t>
            </a:fld>
            <a:endParaRPr lang="en-GB" dirty="0"/>
          </a:p>
        </p:txBody>
      </p:sp>
    </p:spTree>
    <p:extLst>
      <p:ext uri="{BB962C8B-B14F-4D97-AF65-F5344CB8AC3E}">
        <p14:creationId xmlns:p14="http://schemas.microsoft.com/office/powerpoint/2010/main" val="3610696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5D13B1-7BEB-4F86-B4DF-69E4530CF6A8}" type="datetimeFigureOut">
              <a:rPr lang="en-GB" smtClean="0"/>
              <a:t>21/04/2026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6055D8D-5FEA-4FFB-AEAF-B23480A9855A}" type="slidenum">
              <a:rPr lang="en-GB" smtClean="0"/>
              <a:t>‹#›</a:t>
            </a:fld>
            <a:endParaRPr lang="en-GB" dirty="0"/>
          </a:p>
        </p:txBody>
      </p:sp>
    </p:spTree>
    <p:extLst>
      <p:ext uri="{BB962C8B-B14F-4D97-AF65-F5344CB8AC3E}">
        <p14:creationId xmlns:p14="http://schemas.microsoft.com/office/powerpoint/2010/main" val="11295627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72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475D13B1-7BEB-4F86-B4DF-69E4530CF6A8}" type="datetimeFigureOut">
              <a:rPr lang="en-GB" smtClean="0"/>
              <a:t>21/04/2026</a:t>
            </a:fld>
            <a:endParaRPr lang="en-GB" dirty="0"/>
          </a:p>
        </p:txBody>
      </p:sp>
      <p:sp>
        <p:nvSpPr>
          <p:cNvPr id="5" name="Footer Placeholder 4"/>
          <p:cNvSpPr>
            <a:spLocks noGrp="1"/>
          </p:cNvSpPr>
          <p:nvPr>
            <p:ph type="ftr" sz="quarter" idx="11"/>
          </p:nvPr>
        </p:nvSpPr>
        <p:spPr>
          <a:xfrm>
            <a:off x="2182708" y="6272784"/>
            <a:ext cx="6327648" cy="365125"/>
          </a:xfrm>
        </p:spPr>
        <p:txBody>
          <a:bodyPr/>
          <a:lstStyle/>
          <a:p>
            <a:endParaRPr lang="en-GB"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06055D8D-5FEA-4FFB-AEAF-B23480A9855A}" type="slidenum">
              <a:rPr lang="en-GB" smtClean="0"/>
              <a:t>‹#›</a:t>
            </a:fld>
            <a:endParaRPr lang="en-GB" dirty="0"/>
          </a:p>
        </p:txBody>
      </p:sp>
    </p:spTree>
    <p:extLst>
      <p:ext uri="{BB962C8B-B14F-4D97-AF65-F5344CB8AC3E}">
        <p14:creationId xmlns:p14="http://schemas.microsoft.com/office/powerpoint/2010/main" val="59557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75D13B1-7BEB-4F86-B4DF-69E4530CF6A8}" type="datetimeFigureOut">
              <a:rPr lang="en-GB" smtClean="0"/>
              <a:t>21/04/2026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06055D8D-5FEA-4FFB-AEAF-B23480A9855A}" type="slidenum">
              <a:rPr lang="en-GB" smtClean="0"/>
              <a:t>‹#›</a:t>
            </a:fld>
            <a:endParaRPr lang="en-GB" dirty="0"/>
          </a:p>
        </p:txBody>
      </p:sp>
    </p:spTree>
    <p:extLst>
      <p:ext uri="{BB962C8B-B14F-4D97-AF65-F5344CB8AC3E}">
        <p14:creationId xmlns:p14="http://schemas.microsoft.com/office/powerpoint/2010/main" val="193473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75D13B1-7BEB-4F86-B4DF-69E4530CF6A8}" type="datetimeFigureOut">
              <a:rPr lang="en-GB" smtClean="0"/>
              <a:t>21/04/2026</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06055D8D-5FEA-4FFB-AEAF-B23480A9855A}" type="slidenum">
              <a:rPr lang="en-GB" smtClean="0"/>
              <a:t>‹#›</a:t>
            </a:fld>
            <a:endParaRPr lang="en-GB" dirty="0"/>
          </a:p>
        </p:txBody>
      </p:sp>
    </p:spTree>
    <p:extLst>
      <p:ext uri="{BB962C8B-B14F-4D97-AF65-F5344CB8AC3E}">
        <p14:creationId xmlns:p14="http://schemas.microsoft.com/office/powerpoint/2010/main" val="1725799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75D13B1-7BEB-4F86-B4DF-69E4530CF6A8}" type="datetimeFigureOut">
              <a:rPr lang="en-GB" smtClean="0"/>
              <a:t>21/04/2026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06055D8D-5FEA-4FFB-AEAF-B23480A9855A}" type="slidenum">
              <a:rPr lang="en-GB" smtClean="0"/>
              <a:t>‹#›</a:t>
            </a:fld>
            <a:endParaRPr lang="en-GB" dirty="0"/>
          </a:p>
        </p:txBody>
      </p:sp>
    </p:spTree>
    <p:extLst>
      <p:ext uri="{BB962C8B-B14F-4D97-AF65-F5344CB8AC3E}">
        <p14:creationId xmlns:p14="http://schemas.microsoft.com/office/powerpoint/2010/main" val="2847103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5D13B1-7BEB-4F86-B4DF-69E4530CF6A8}" type="datetimeFigureOut">
              <a:rPr lang="en-GB" smtClean="0"/>
              <a:t>21/04/2026</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06055D8D-5FEA-4FFB-AEAF-B23480A9855A}" type="slidenum">
              <a:rPr lang="en-GB" smtClean="0"/>
              <a:t>‹#›</a:t>
            </a:fld>
            <a:endParaRPr lang="en-GB" dirty="0"/>
          </a:p>
        </p:txBody>
      </p:sp>
    </p:spTree>
    <p:extLst>
      <p:ext uri="{BB962C8B-B14F-4D97-AF65-F5344CB8AC3E}">
        <p14:creationId xmlns:p14="http://schemas.microsoft.com/office/powerpoint/2010/main" val="2039127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0"/>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75D13B1-7BEB-4F86-B4DF-69E4530CF6A8}" type="datetimeFigureOut">
              <a:rPr lang="en-GB" smtClean="0"/>
              <a:t>21/04/2026</a:t>
            </a:fld>
            <a:endParaRPr lang="en-GB" dirty="0"/>
          </a:p>
        </p:txBody>
      </p:sp>
      <p:sp>
        <p:nvSpPr>
          <p:cNvPr id="6" name="Footer Placeholder 5"/>
          <p:cNvSpPr>
            <a:spLocks noGrp="1"/>
          </p:cNvSpPr>
          <p:nvPr>
            <p:ph type="ftr" sz="quarter" idx="11"/>
          </p:nvPr>
        </p:nvSpPr>
        <p:spPr/>
        <p:txBody>
          <a:bodyPr/>
          <a:lstStyle/>
          <a:p>
            <a:endParaRPr lang="en-GB"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06055D8D-5FEA-4FFB-AEAF-B23480A9855A}" type="slidenum">
              <a:rPr lang="en-GB" smtClean="0"/>
              <a:t>‹#›</a:t>
            </a:fld>
            <a:endParaRPr lang="en-GB" dirty="0"/>
          </a:p>
        </p:txBody>
      </p:sp>
    </p:spTree>
    <p:extLst>
      <p:ext uri="{BB962C8B-B14F-4D97-AF65-F5344CB8AC3E}">
        <p14:creationId xmlns:p14="http://schemas.microsoft.com/office/powerpoint/2010/main" val="13546382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75D13B1-7BEB-4F86-B4DF-69E4530CF6A8}" type="datetimeFigureOut">
              <a:rPr lang="en-GB" smtClean="0"/>
              <a:t>21/04/2026</a:t>
            </a:fld>
            <a:endParaRPr lang="en-GB"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06055D8D-5FEA-4FFB-AEAF-B23480A9855A}" type="slidenum">
              <a:rPr lang="en-GB" smtClean="0"/>
              <a:t>‹#›</a:t>
            </a:fld>
            <a:endParaRPr lang="en-GB" dirty="0"/>
          </a:p>
        </p:txBody>
      </p:sp>
    </p:spTree>
    <p:extLst>
      <p:ext uri="{BB962C8B-B14F-4D97-AF65-F5344CB8AC3E}">
        <p14:creationId xmlns:p14="http://schemas.microsoft.com/office/powerpoint/2010/main" val="1720788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475D13B1-7BEB-4F86-B4DF-69E4530CF6A8}" type="datetimeFigureOut">
              <a:rPr lang="en-GB" smtClean="0"/>
              <a:t>21/04/2026</a:t>
            </a:fld>
            <a:endParaRPr lang="en-GB"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GB"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0">
                <a:solidFill>
                  <a:srgbClr val="FFFFFF"/>
                </a:solidFill>
                <a:latin typeface="+mj-lt"/>
              </a:defRPr>
            </a:lvl1pPr>
          </a:lstStyle>
          <a:p>
            <a:fld id="{06055D8D-5FEA-4FFB-AEAF-B23480A9855A}" type="slidenum">
              <a:rPr lang="en-GB" smtClean="0"/>
              <a:t>‹#›</a:t>
            </a:fld>
            <a:endParaRPr lang="en-GB" dirty="0"/>
          </a:p>
        </p:txBody>
      </p:sp>
      <p:sp>
        <p:nvSpPr>
          <p:cNvPr id="11" name="TextBox 10">
            <a:extLst>
              <a:ext uri="{FF2B5EF4-FFF2-40B4-BE49-F238E27FC236}">
                <a16:creationId xmlns:a16="http://schemas.microsoft.com/office/drawing/2014/main" id="{F2A2724D-7448-8F70-A6A4-5F67E4828878}"/>
              </a:ext>
            </a:extLst>
          </p:cNvPr>
          <p:cNvSpPr txBox="1"/>
          <p:nvPr userDrawn="1">
            <p:extLst>
              <p:ext uri="{1162E1C5-73C7-4A58-AE30-91384D911F3F}">
                <p184:classification xmlns:p184="http://schemas.microsoft.com/office/powerpoint/2018/4/main" val="hdr"/>
              </p:ext>
            </p:extLst>
          </p:nvPr>
        </p:nvSpPr>
        <p:spPr>
          <a:xfrm>
            <a:off x="5491163" y="63500"/>
            <a:ext cx="1244600" cy="182880"/>
          </a:xfrm>
          <a:prstGeom prst="rect">
            <a:avLst/>
          </a:prstGeom>
        </p:spPr>
        <p:txBody>
          <a:bodyPr horzOverflow="overflow" lIns="0" tIns="0" rIns="0" bIns="0">
            <a:spAutoFit/>
          </a:bodyPr>
          <a:lstStyle/>
          <a:p>
            <a:pPr algn="l"/>
            <a:r>
              <a:rPr lang="en-GB" sz="1200" dirty="0">
                <a:solidFill>
                  <a:srgbClr val="FF0000">
                    <a:alpha val="50000"/>
                  </a:srgbClr>
                </a:solidFill>
                <a:latin typeface="Calibri" panose="020F0502020204030204" pitchFamily="34" charset="0"/>
                <a:ea typeface="Calibri" panose="020F0502020204030204" pitchFamily="34" charset="0"/>
                <a:cs typeface="Calibri" panose="020F0502020204030204" pitchFamily="34" charset="0"/>
              </a:rPr>
              <a:t>OFFICIAL SENSITIVE</a:t>
            </a:r>
          </a:p>
        </p:txBody>
      </p:sp>
    </p:spTree>
    <p:extLst>
      <p:ext uri="{BB962C8B-B14F-4D97-AF65-F5344CB8AC3E}">
        <p14:creationId xmlns:p14="http://schemas.microsoft.com/office/powerpoint/2010/main" val="3836999999"/>
      </p:ext>
    </p:extLst>
  </p:cSld>
  <p:clrMap bg1="lt1" tx1="dk1" bg2="lt2" tx2="dk2" accent1="accent1" accent2="accent2" accent3="accent3" accent4="accent4" accent5="accent5" accent6="accent6" hlink="hlink" folHlink="folHlink"/>
  <p:sldLayoutIdLst>
    <p:sldLayoutId id="2147483831" r:id="rId1"/>
    <p:sldLayoutId id="2147483832" r:id="rId2"/>
    <p:sldLayoutId id="2147483833" r:id="rId3"/>
    <p:sldLayoutId id="2147483834" r:id="rId4"/>
    <p:sldLayoutId id="2147483835" r:id="rId5"/>
    <p:sldLayoutId id="2147483836" r:id="rId6"/>
    <p:sldLayoutId id="2147483837" r:id="rId7"/>
    <p:sldLayoutId id="2147483838" r:id="rId8"/>
    <p:sldLayoutId id="2147483839" r:id="rId9"/>
    <p:sldLayoutId id="2147483840" r:id="rId10"/>
    <p:sldLayoutId id="2147483841" r:id="rId11"/>
  </p:sldLayoutIdLst>
  <p:txStyles>
    <p:titleStyle>
      <a:lvl1pPr algn="l" defTabSz="914400" rtl="0" eaLnBrk="1" latinLnBrk="0" hangingPunct="1">
        <a:lnSpc>
          <a:spcPct val="90000"/>
        </a:lnSpc>
        <a:spcBef>
          <a:spcPct val="0"/>
        </a:spcBef>
        <a:buNone/>
        <a:defRPr sz="4800" kern="1200" cap="none"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2.png"/><Relationship Id="rId4" Type="http://schemas.microsoft.com/office/2007/relationships/hdphoto" Target="../media/hdphoto3.wdp"/></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alphaModFix amt="30000"/>
          </a:blip>
          <a:tile tx="0" ty="0" sx="100000" sy="100000" flip="none" algn="tl"/>
        </a:blipFill>
        <a:effectLst/>
      </p:bgPr>
    </p:bg>
    <p:spTree>
      <p:nvGrpSpPr>
        <p:cNvPr id="1" name=""/>
        <p:cNvGrpSpPr/>
        <p:nvPr/>
      </p:nvGrpSpPr>
      <p:grpSpPr>
        <a:xfrm>
          <a:off x="0" y="0"/>
          <a:ext cx="0" cy="0"/>
          <a:chOff x="0" y="0"/>
          <a:chExt cx="0" cy="0"/>
        </a:xfrm>
      </p:grpSpPr>
      <p:sp>
        <p:nvSpPr>
          <p:cNvPr id="44" name="Rectangle 43">
            <a:extLst>
              <a:ext uri="{FF2B5EF4-FFF2-40B4-BE49-F238E27FC236}">
                <a16:creationId xmlns:a16="http://schemas.microsoft.com/office/drawing/2014/main" id="{A486648D-901F-431C-8FFE-6455ADDACF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72" y="0"/>
            <a:ext cx="12188656" cy="6858000"/>
          </a:xfrm>
          <a:prstGeom prst="rect">
            <a:avLst/>
          </a:prstGeom>
          <a:blipFill dpi="0" rotWithShape="1">
            <a:blip r:embed="rId3">
              <a:duotone>
                <a:schemeClr val="accent1">
                  <a:shade val="45000"/>
                  <a:satMod val="135000"/>
                </a:schemeClr>
                <a:prstClr val="white"/>
              </a:duotone>
              <a:extLst>
                <a:ext uri="{BEBA8EAE-BF5A-486C-A8C5-ECC9F3942E4B}">
                  <a14:imgProps xmlns:a14="http://schemas.microsoft.com/office/drawing/2010/main">
                    <a14:imgLayer r:embed="rId4">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algn="ctr" defTabSz="914400"/>
            <a:endParaRPr lang="en-US" sz="2000" kern="0" dirty="0">
              <a:solidFill>
                <a:prstClr val="white"/>
              </a:solidFill>
              <a:latin typeface="Rockwell Extra Bold" pitchFamily="18" charset="0"/>
            </a:endParaRPr>
          </a:p>
        </p:txBody>
      </p:sp>
      <p:sp>
        <p:nvSpPr>
          <p:cNvPr id="2" name="Title 1">
            <a:extLst>
              <a:ext uri="{FF2B5EF4-FFF2-40B4-BE49-F238E27FC236}">
                <a16:creationId xmlns:a16="http://schemas.microsoft.com/office/drawing/2014/main" id="{A20F74E7-BE36-6294-81C6-496C58AC6B9F}"/>
              </a:ext>
            </a:extLst>
          </p:cNvPr>
          <p:cNvSpPr>
            <a:spLocks noGrp="1"/>
          </p:cNvSpPr>
          <p:nvPr>
            <p:ph type="title"/>
          </p:nvPr>
        </p:nvSpPr>
        <p:spPr>
          <a:xfrm>
            <a:off x="1003346" y="232757"/>
            <a:ext cx="10058400" cy="1346661"/>
          </a:xfrm>
        </p:spPr>
        <p:txBody>
          <a:bodyPr>
            <a:noAutofit/>
          </a:bodyPr>
          <a:lstStyle/>
          <a:p>
            <a:pPr algn="ctr"/>
            <a:r>
              <a:rPr lang="en-GB" sz="4000" b="1" dirty="0" err="1">
                <a:solidFill>
                  <a:srgbClr val="FFFFFF"/>
                </a:solidFill>
                <a:latin typeface="Lucida Calligraphy" panose="03010101010101010101" pitchFamily="66" charset="0"/>
              </a:rPr>
              <a:t>Williamsburgh</a:t>
            </a:r>
            <a:r>
              <a:rPr lang="en-GB" sz="4000" b="1" dirty="0">
                <a:solidFill>
                  <a:srgbClr val="FFFFFF"/>
                </a:solidFill>
                <a:latin typeface="Lucida Calligraphy" panose="03010101010101010101" pitchFamily="66" charset="0"/>
              </a:rPr>
              <a:t> ELCC 25-26</a:t>
            </a:r>
            <a:br>
              <a:rPr lang="en-GB" sz="4000" b="1" dirty="0">
                <a:solidFill>
                  <a:srgbClr val="FFFFFF"/>
                </a:solidFill>
                <a:latin typeface="Lucida Calligraphy" panose="03010101010101010101" pitchFamily="66" charset="0"/>
              </a:rPr>
            </a:br>
            <a:r>
              <a:rPr lang="en-GB" sz="4000" b="1" dirty="0">
                <a:solidFill>
                  <a:srgbClr val="FFFFFF"/>
                </a:solidFill>
                <a:latin typeface="Lucida Calligraphy" panose="03010101010101010101" pitchFamily="66" charset="0"/>
              </a:rPr>
              <a:t>Term 4 -  What we will be learning</a:t>
            </a:r>
          </a:p>
        </p:txBody>
      </p:sp>
      <p:sp>
        <p:nvSpPr>
          <p:cNvPr id="46" name="Oval 45">
            <a:extLst>
              <a:ext uri="{FF2B5EF4-FFF2-40B4-BE49-F238E27FC236}">
                <a16:creationId xmlns:a16="http://schemas.microsoft.com/office/drawing/2014/main" id="{328E7ECE-D1D9-4A45-83E3-B3AAC21AF5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5">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48" name="Oval 47">
            <a:extLst>
              <a:ext uri="{FF2B5EF4-FFF2-40B4-BE49-F238E27FC236}">
                <a16:creationId xmlns:a16="http://schemas.microsoft.com/office/drawing/2014/main" id="{F2299C5D-8E7A-4F30-B5A0-E61C1AF51D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
        <p:nvSpPr>
          <p:cNvPr id="35" name="Rectangle 34">
            <a:extLst>
              <a:ext uri="{FF2B5EF4-FFF2-40B4-BE49-F238E27FC236}">
                <a16:creationId xmlns:a16="http://schemas.microsoft.com/office/drawing/2014/main" id="{9D7395D4-4C34-CF6D-70EA-CA75E7A65963}"/>
              </a:ext>
            </a:extLst>
          </p:cNvPr>
          <p:cNvSpPr/>
          <p:nvPr/>
        </p:nvSpPr>
        <p:spPr>
          <a:xfrm>
            <a:off x="231607" y="1579418"/>
            <a:ext cx="11728786" cy="5107463"/>
          </a:xfrm>
          <a:custGeom>
            <a:avLst/>
            <a:gdLst>
              <a:gd name="connsiteX0" fmla="*/ 0 w 11728786"/>
              <a:gd name="connsiteY0" fmla="*/ 0 h 5107463"/>
              <a:gd name="connsiteX1" fmla="*/ 11728786 w 11728786"/>
              <a:gd name="connsiteY1" fmla="*/ 0 h 5107463"/>
              <a:gd name="connsiteX2" fmla="*/ 11728786 w 11728786"/>
              <a:gd name="connsiteY2" fmla="*/ 5107463 h 5107463"/>
              <a:gd name="connsiteX3" fmla="*/ 0 w 11728786"/>
              <a:gd name="connsiteY3" fmla="*/ 5107463 h 5107463"/>
              <a:gd name="connsiteX4" fmla="*/ 0 w 11728786"/>
              <a:gd name="connsiteY4" fmla="*/ 0 h 5107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728786" h="5107463" fill="none" extrusionOk="0">
                <a:moveTo>
                  <a:pt x="0" y="0"/>
                </a:moveTo>
                <a:cubicBezTo>
                  <a:pt x="5375186" y="-49533"/>
                  <a:pt x="9186124" y="-14809"/>
                  <a:pt x="11728786" y="0"/>
                </a:cubicBezTo>
                <a:cubicBezTo>
                  <a:pt x="11816425" y="2118962"/>
                  <a:pt x="11656107" y="3058590"/>
                  <a:pt x="11728786" y="5107463"/>
                </a:cubicBezTo>
                <a:cubicBezTo>
                  <a:pt x="9855640" y="5059232"/>
                  <a:pt x="3108709" y="5191918"/>
                  <a:pt x="0" y="5107463"/>
                </a:cubicBezTo>
                <a:cubicBezTo>
                  <a:pt x="-38581" y="2558956"/>
                  <a:pt x="63341" y="586513"/>
                  <a:pt x="0" y="0"/>
                </a:cubicBezTo>
                <a:close/>
              </a:path>
              <a:path w="11728786" h="5107463" stroke="0" extrusionOk="0">
                <a:moveTo>
                  <a:pt x="0" y="0"/>
                </a:moveTo>
                <a:cubicBezTo>
                  <a:pt x="3483296" y="118645"/>
                  <a:pt x="6906229" y="116012"/>
                  <a:pt x="11728786" y="0"/>
                </a:cubicBezTo>
                <a:cubicBezTo>
                  <a:pt x="11595904" y="1287262"/>
                  <a:pt x="11813737" y="4100885"/>
                  <a:pt x="11728786" y="5107463"/>
                </a:cubicBezTo>
                <a:cubicBezTo>
                  <a:pt x="9796604" y="5242063"/>
                  <a:pt x="2869606" y="4950267"/>
                  <a:pt x="0" y="5107463"/>
                </a:cubicBezTo>
                <a:cubicBezTo>
                  <a:pt x="-20187" y="3090028"/>
                  <a:pt x="-152480" y="865036"/>
                  <a:pt x="0" y="0"/>
                </a:cubicBezTo>
                <a:close/>
              </a:path>
            </a:pathLst>
          </a:custGeom>
          <a:blipFill dpi="0" rotWithShape="1">
            <a:blip r:embed="rId2">
              <a:alphaModFix amt="97000"/>
            </a:blip>
            <a:srcRect/>
            <a:tile tx="0" ty="0" sx="100000" sy="100000" flip="none" algn="tl"/>
          </a:blipFill>
          <a:ln w="0">
            <a:solidFill>
              <a:schemeClr val="accent1"/>
            </a:solidFill>
            <a:extLst>
              <a:ext uri="{C807C97D-BFC1-408E-A445-0C87EB9F89A2}">
                <ask:lineSketchStyleProps xmlns:ask="http://schemas.microsoft.com/office/drawing/2018/sketchyshapes" sd="1219033472">
                  <a:prstGeom prst="rect">
                    <a:avLst/>
                  </a:prstGeom>
                  <ask:type>
                    <ask:lineSketchCurved/>
                  </ask:type>
                </ask:lineSketchStyleProps>
              </a:ext>
            </a:extLst>
          </a:ln>
          <a:effectLst>
            <a:softEdge rad="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Content Placeholder 2">
            <a:extLst>
              <a:ext uri="{FF2B5EF4-FFF2-40B4-BE49-F238E27FC236}">
                <a16:creationId xmlns:a16="http://schemas.microsoft.com/office/drawing/2014/main" id="{5494239E-5C2C-B41B-90AA-97C090BAEC42}"/>
              </a:ext>
            </a:extLst>
          </p:cNvPr>
          <p:cNvSpPr>
            <a:spLocks noGrp="1"/>
          </p:cNvSpPr>
          <p:nvPr>
            <p:ph idx="1"/>
          </p:nvPr>
        </p:nvSpPr>
        <p:spPr>
          <a:xfrm>
            <a:off x="599993" y="1812175"/>
            <a:ext cx="10992013" cy="4549436"/>
          </a:xfrm>
          <a:custGeom>
            <a:avLst/>
            <a:gdLst>
              <a:gd name="connsiteX0" fmla="*/ 0 w 10992013"/>
              <a:gd name="connsiteY0" fmla="*/ 0 h 4549436"/>
              <a:gd name="connsiteX1" fmla="*/ 10992013 w 10992013"/>
              <a:gd name="connsiteY1" fmla="*/ 0 h 4549436"/>
              <a:gd name="connsiteX2" fmla="*/ 10992013 w 10992013"/>
              <a:gd name="connsiteY2" fmla="*/ 4549436 h 4549436"/>
              <a:gd name="connsiteX3" fmla="*/ 0 w 10992013"/>
              <a:gd name="connsiteY3" fmla="*/ 4549436 h 4549436"/>
              <a:gd name="connsiteX4" fmla="*/ 0 w 10992013"/>
              <a:gd name="connsiteY4" fmla="*/ 0 h 45494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92013" h="4549436" fill="none" extrusionOk="0">
                <a:moveTo>
                  <a:pt x="0" y="0"/>
                </a:moveTo>
                <a:cubicBezTo>
                  <a:pt x="5102280" y="65292"/>
                  <a:pt x="7000918" y="-18159"/>
                  <a:pt x="10992013" y="0"/>
                </a:cubicBezTo>
                <a:cubicBezTo>
                  <a:pt x="11112232" y="1826751"/>
                  <a:pt x="11023583" y="3338329"/>
                  <a:pt x="10992013" y="4549436"/>
                </a:cubicBezTo>
                <a:cubicBezTo>
                  <a:pt x="9067202" y="4437326"/>
                  <a:pt x="2595748" y="4397968"/>
                  <a:pt x="0" y="4549436"/>
                </a:cubicBezTo>
                <a:cubicBezTo>
                  <a:pt x="-132783" y="3094391"/>
                  <a:pt x="113146" y="1693570"/>
                  <a:pt x="0" y="0"/>
                </a:cubicBezTo>
                <a:close/>
              </a:path>
              <a:path w="10992013" h="4549436" stroke="0" extrusionOk="0">
                <a:moveTo>
                  <a:pt x="0" y="0"/>
                </a:moveTo>
                <a:cubicBezTo>
                  <a:pt x="3432486" y="-14215"/>
                  <a:pt x="5530340" y="113053"/>
                  <a:pt x="10992013" y="0"/>
                </a:cubicBezTo>
                <a:cubicBezTo>
                  <a:pt x="11143053" y="909088"/>
                  <a:pt x="10914274" y="2510490"/>
                  <a:pt x="10992013" y="4549436"/>
                </a:cubicBezTo>
                <a:cubicBezTo>
                  <a:pt x="5858374" y="4713318"/>
                  <a:pt x="1928124" y="4704641"/>
                  <a:pt x="0" y="4549436"/>
                </a:cubicBezTo>
                <a:cubicBezTo>
                  <a:pt x="33041" y="3250485"/>
                  <a:pt x="-163199" y="725333"/>
                  <a:pt x="0" y="0"/>
                </a:cubicBezTo>
                <a:close/>
              </a:path>
            </a:pathLst>
          </a:custGeom>
          <a:solidFill>
            <a:schemeClr val="tx1"/>
          </a:solidFill>
          <a:ln>
            <a:solidFill>
              <a:schemeClr val="tx1"/>
            </a:solidFill>
            <a:extLst>
              <a:ext uri="{C807C97D-BFC1-408E-A445-0C87EB9F89A2}">
                <ask:lineSketchStyleProps xmlns:ask="http://schemas.microsoft.com/office/drawing/2018/sketchyshapes" sd="2091704458">
                  <ask:type>
                    <ask:lineSketchCurved/>
                  </ask:type>
                </ask:lineSketchStyleProps>
              </a:ext>
            </a:extLst>
          </a:ln>
        </p:spPr>
        <p:txBody>
          <a:bodyPr>
            <a:normAutofit lnSpcReduction="10000"/>
          </a:bodyPr>
          <a:lstStyle/>
          <a:p>
            <a:pPr marL="0" indent="0">
              <a:buNone/>
            </a:pPr>
            <a:endParaRPr lang="en-GB" sz="1600" dirty="0">
              <a:solidFill>
                <a:schemeClr val="bg1"/>
              </a:solidFill>
            </a:endParaRPr>
          </a:p>
          <a:p>
            <a:pPr marL="0" indent="0">
              <a:buNone/>
            </a:pPr>
            <a:r>
              <a:rPr lang="en-GB" sz="1600" dirty="0">
                <a:solidFill>
                  <a:schemeClr val="bg1"/>
                </a:solidFill>
              </a:rPr>
              <a:t>The children will be developing their skills and strategies within this term, relating to change and transitions. They will be continuing to develop relationships with children and adults within the nursery, recognising how themselves and others feel. How change can affect how we feel and who to talk to in challenging situations. There will be lots of opportunity to understand the positive things about friendships and relationships, celebrating similarities and interests with others.</a:t>
            </a:r>
          </a:p>
          <a:p>
            <a:pPr marL="0" indent="0">
              <a:buNone/>
            </a:pPr>
            <a:r>
              <a:rPr lang="en-GB" sz="1600" dirty="0">
                <a:solidFill>
                  <a:schemeClr val="bg1"/>
                </a:solidFill>
              </a:rPr>
              <a:t>Through lots of energetic play, the children will be exploring movement, describing what they have learnt about it and being aware of the changes they feel. There will be opportunities to explore different food, learning about healthy choices and where to source different foods. Children will continue to develop their risk assessing skills, demonstrating how to keep themselves and others safe. </a:t>
            </a:r>
          </a:p>
          <a:p>
            <a:pPr marL="0" indent="0">
              <a:buNone/>
            </a:pPr>
            <a:r>
              <a:rPr lang="en-GB" sz="1600" dirty="0">
                <a:solidFill>
                  <a:schemeClr val="bg1"/>
                </a:solidFill>
              </a:rPr>
              <a:t>The children will be exploring number processes throughout the nursery environment indoor and out, we will be developing their awareness of how money is used, recognising its worth and using it within their play. Through their natural exploration, children will be encouraged to ask curious questions to deepen understanding, gather new information and learn to record and share their findings in a variety of interesting ways including charts and signs. </a:t>
            </a:r>
          </a:p>
          <a:p>
            <a:pPr marL="0" indent="0">
              <a:buNone/>
            </a:pPr>
            <a:r>
              <a:rPr lang="en-GB" sz="1600" dirty="0">
                <a:solidFill>
                  <a:schemeClr val="bg1"/>
                </a:solidFill>
              </a:rPr>
              <a:t>Within our literacy rich environment, children will be exploring and playing with patterns and sounds of language, sharing experiences and communicating their ideas in their own way. Taking part in conversations and discussions, learning new words and linking these to what they already know.</a:t>
            </a:r>
          </a:p>
          <a:p>
            <a:pPr marL="0" indent="0">
              <a:buNone/>
            </a:pPr>
            <a:r>
              <a:rPr lang="en-GB" sz="1600" b="1" dirty="0">
                <a:solidFill>
                  <a:schemeClr val="bg1"/>
                </a:solidFill>
              </a:rPr>
              <a:t>UNCRC – Wellbeing </a:t>
            </a:r>
            <a:r>
              <a:rPr lang="en-GB" sz="1600" dirty="0">
                <a:solidFill>
                  <a:schemeClr val="bg1"/>
                </a:solidFill>
              </a:rPr>
              <a:t>– </a:t>
            </a:r>
            <a:r>
              <a:rPr lang="en-GB" sz="1600">
                <a:solidFill>
                  <a:schemeClr val="bg1"/>
                </a:solidFill>
              </a:rPr>
              <a:t>Given time </a:t>
            </a:r>
            <a:r>
              <a:rPr lang="en-GB" sz="1600" dirty="0">
                <a:solidFill>
                  <a:schemeClr val="bg1"/>
                </a:solidFill>
              </a:rPr>
              <a:t>to relax, play, enjoy creative arts, rest and be healthy.</a:t>
            </a:r>
          </a:p>
          <a:p>
            <a:pPr marL="0" indent="0" algn="ctr">
              <a:buNone/>
            </a:pPr>
            <a:r>
              <a:rPr lang="en-GB" sz="1600" b="1" dirty="0">
                <a:solidFill>
                  <a:schemeClr val="bg1"/>
                </a:solidFill>
              </a:rPr>
              <a:t>Articles 22,24,25,28</a:t>
            </a:r>
          </a:p>
          <a:p>
            <a:pPr marL="360000" indent="0">
              <a:lnSpc>
                <a:spcPct val="110000"/>
              </a:lnSpc>
              <a:buNone/>
            </a:pPr>
            <a:endParaRPr lang="en-GB" sz="1700" dirty="0">
              <a:solidFill>
                <a:schemeClr val="bg1"/>
              </a:solidFill>
              <a:latin typeface="Comic Sans MS" panose="030F0702030302020204" pitchFamily="66" charset="0"/>
            </a:endParaRPr>
          </a:p>
        </p:txBody>
      </p:sp>
    </p:spTree>
    <p:extLst>
      <p:ext uri="{BB962C8B-B14F-4D97-AF65-F5344CB8AC3E}">
        <p14:creationId xmlns:p14="http://schemas.microsoft.com/office/powerpoint/2010/main" val="3672010836"/>
      </p:ext>
    </p:extLst>
  </p:cSld>
  <p:clrMapOvr>
    <a:overrideClrMapping bg1="dk1" tx1="lt1" bg2="dk2" tx2="lt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514949"/>
      </a:dk2>
      <a:lt2>
        <a:srgbClr val="E1E1DB"/>
      </a:lt2>
      <a:accent1>
        <a:srgbClr val="9DBFBE"/>
      </a:accent1>
      <a:accent2>
        <a:srgbClr val="DB8631"/>
      </a:accent2>
      <a:accent3>
        <a:srgbClr val="E3CC5A"/>
      </a:accent3>
      <a:accent4>
        <a:srgbClr val="ACADA8"/>
      </a:accent4>
      <a:accent5>
        <a:srgbClr val="927C61"/>
      </a:accent5>
      <a:accent6>
        <a:srgbClr val="B3B435"/>
      </a:accent6>
      <a:hlink>
        <a:srgbClr val="0000FF"/>
      </a:hlink>
      <a:folHlink>
        <a:srgbClr val="800080"/>
      </a:folHlink>
    </a:clrScheme>
    <a:fontScheme name="Wood Type">
      <a:majorFont>
        <a:latin typeface="Arial Black" panose="020B0A04020102020204"/>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panose="020B0604020202020204"/>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BE1B6DD8-9976-4550-A6F4-B2DD4EA939DA}"/>
    </a:ext>
  </a:extLst>
</a:theme>
</file>

<file path=docProps/app.xml><?xml version="1.0" encoding="utf-8"?>
<Properties xmlns="http://schemas.openxmlformats.org/officeDocument/2006/extended-properties" xmlns:vt="http://schemas.openxmlformats.org/officeDocument/2006/docPropsVTypes">
  <Template>TM03090434[[fn=Wood Type]]</Template>
  <TotalTime>4278</TotalTime>
  <Words>307</Words>
  <Application>Microsoft Office PowerPoint</Application>
  <PresentationFormat>Widescreen</PresentationFormat>
  <Paragraphs>8</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Arial Black</vt:lpstr>
      <vt:lpstr>Calibri</vt:lpstr>
      <vt:lpstr>Comic Sans MS</vt:lpstr>
      <vt:lpstr>Lucida Calligraphy</vt:lpstr>
      <vt:lpstr>Rockwell Extra Bold</vt:lpstr>
      <vt:lpstr>Wingdings</vt:lpstr>
      <vt:lpstr>Wood Type</vt:lpstr>
      <vt:lpstr>Williamsburgh ELCC 25-26 Term 4 -  What we will be learning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claire Greig</dc:creator>
  <cp:lastModifiedBy>claire Greig</cp:lastModifiedBy>
  <cp:revision>24</cp:revision>
  <dcterms:created xsi:type="dcterms:W3CDTF">2025-06-30T15:15:29Z</dcterms:created>
  <dcterms:modified xsi:type="dcterms:W3CDTF">2026-04-22T07:42:27Z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5d4972-9941-4d9b-984b-fdbe5fd06847_Enabled">
    <vt:lpwstr>true</vt:lpwstr>
  </property>
  <property fmtid="{D5CDD505-2E9C-101B-9397-08002B2CF9AE}" pid="3" name="MSIP_Label_d85d4972-9941-4d9b-984b-fdbe5fd06847_SetDate">
    <vt:lpwstr>2026-01-12T16:04:07Z</vt:lpwstr>
  </property>
  <property fmtid="{D5CDD505-2E9C-101B-9397-08002B2CF9AE}" pid="4" name="MSIP_Label_d85d4972-9941-4d9b-984b-fdbe5fd06847_Method">
    <vt:lpwstr>Privileged</vt:lpwstr>
  </property>
  <property fmtid="{D5CDD505-2E9C-101B-9397-08002B2CF9AE}" pid="5" name="MSIP_Label_d85d4972-9941-4d9b-984b-fdbe5fd06847_Name">
    <vt:lpwstr>Official Sensitive</vt:lpwstr>
  </property>
  <property fmtid="{D5CDD505-2E9C-101B-9397-08002B2CF9AE}" pid="6" name="MSIP_Label_d85d4972-9941-4d9b-984b-fdbe5fd06847_SiteId">
    <vt:lpwstr>0da1dde9-5598-47fe-891e-370cb713d6b0</vt:lpwstr>
  </property>
  <property fmtid="{D5CDD505-2E9C-101B-9397-08002B2CF9AE}" pid="7" name="MSIP_Label_d85d4972-9941-4d9b-984b-fdbe5fd06847_ActionId">
    <vt:lpwstr>af513404-a0ad-43f6-bcf5-6133261fb325</vt:lpwstr>
  </property>
  <property fmtid="{D5CDD505-2E9C-101B-9397-08002B2CF9AE}" pid="8" name="MSIP_Label_d85d4972-9941-4d9b-984b-fdbe5fd06847_ContentBits">
    <vt:lpwstr>1</vt:lpwstr>
  </property>
  <property fmtid="{D5CDD505-2E9C-101B-9397-08002B2CF9AE}" pid="9" name="MSIP_Label_d85d4972-9941-4d9b-984b-fdbe5fd06847_Tag">
    <vt:lpwstr>10, 0, 1, 1</vt:lpwstr>
  </property>
  <property fmtid="{D5CDD505-2E9C-101B-9397-08002B2CF9AE}" pid="10" name="ClassificationContentMarkingHeaderLocations">
    <vt:lpwstr>Wood Type:11</vt:lpwstr>
  </property>
  <property fmtid="{D5CDD505-2E9C-101B-9397-08002B2CF9AE}" pid="11" name="ClassificationContentMarkingHeaderText">
    <vt:lpwstr>OFFICIAL SENSITIVE</vt:lpwstr>
  </property>
</Properties>
</file>