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sldIdLst>
    <p:sldId id="288" r:id="rId2"/>
    <p:sldId id="287" r:id="rId3"/>
    <p:sldId id="362" r:id="rId4"/>
    <p:sldId id="289" r:id="rId5"/>
    <p:sldId id="363" r:id="rId6"/>
    <p:sldId id="358" r:id="rId7"/>
    <p:sldId id="364" r:id="rId8"/>
    <p:sldId id="350" r:id="rId9"/>
    <p:sldId id="351" r:id="rId10"/>
    <p:sldId id="368" r:id="rId11"/>
    <p:sldId id="369" r:id="rId12"/>
    <p:sldId id="370" r:id="rId13"/>
    <p:sldId id="371" r:id="rId14"/>
    <p:sldId id="372" r:id="rId15"/>
    <p:sldId id="374" r:id="rId16"/>
    <p:sldId id="352" r:id="rId17"/>
    <p:sldId id="365" r:id="rId18"/>
    <p:sldId id="353" r:id="rId19"/>
    <p:sldId id="354" r:id="rId20"/>
    <p:sldId id="355" r:id="rId21"/>
    <p:sldId id="367" r:id="rId22"/>
    <p:sldId id="359" r:id="rId23"/>
    <p:sldId id="356" r:id="rId24"/>
    <p:sldId id="373"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CC"/>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9" autoAdjust="0"/>
    <p:restoredTop sz="94660"/>
  </p:normalViewPr>
  <p:slideViewPr>
    <p:cSldViewPr snapToGrid="0">
      <p:cViewPr varScale="1">
        <p:scale>
          <a:sx n="73" d="100"/>
          <a:sy n="73"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BB1EA6-CA76-4BCC-BB4B-510E952FFA3E}" type="datetimeFigureOut">
              <a:rPr lang="en-GB" smtClean="0"/>
              <a:t>27/05/2020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CF4D3E-E0E4-4265-9DEF-B3C022A274FB}" type="slidenum">
              <a:rPr lang="en-GB" smtClean="0"/>
              <a:t>‹#›</a:t>
            </a:fld>
            <a:endParaRPr lang="en-GB"/>
          </a:p>
        </p:txBody>
      </p:sp>
    </p:spTree>
    <p:extLst>
      <p:ext uri="{BB962C8B-B14F-4D97-AF65-F5344CB8AC3E}">
        <p14:creationId xmlns:p14="http://schemas.microsoft.com/office/powerpoint/2010/main" val="20440056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7AFA427-9F74-4E9F-BC3F-29FFBC0CF234}" type="slidenum">
              <a:rPr lang="en-US" smtClean="0"/>
              <a:pPr/>
              <a:t>3</a:t>
            </a:fld>
            <a:endParaRPr lang="en-US"/>
          </a:p>
        </p:txBody>
      </p:sp>
    </p:spTree>
    <p:extLst>
      <p:ext uri="{BB962C8B-B14F-4D97-AF65-F5344CB8AC3E}">
        <p14:creationId xmlns:p14="http://schemas.microsoft.com/office/powerpoint/2010/main" val="14195147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81339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05BE1E9-F3A7-4F54-B831-0F12DB64FB8D}" type="datetimeFigureOut">
              <a:rPr lang="en-GB" smtClean="0"/>
              <a:t>27/05/2020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D72CC64-A15D-46EB-90B8-285B56A5ED2E}" type="slidenum">
              <a:rPr lang="en-GB" smtClean="0"/>
              <a:t>‹#›</a:t>
            </a:fld>
            <a:endParaRPr lang="en-GB"/>
          </a:p>
        </p:txBody>
      </p:sp>
    </p:spTree>
    <p:extLst>
      <p:ext uri="{BB962C8B-B14F-4D97-AF65-F5344CB8AC3E}">
        <p14:creationId xmlns:p14="http://schemas.microsoft.com/office/powerpoint/2010/main" val="3141544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05BE1E9-F3A7-4F54-B831-0F12DB64FB8D}" type="datetimeFigureOut">
              <a:rPr lang="en-GB" smtClean="0"/>
              <a:t>27/05/2020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D72CC64-A15D-46EB-90B8-285B56A5ED2E}" type="slidenum">
              <a:rPr lang="en-GB" smtClean="0"/>
              <a:t>‹#›</a:t>
            </a:fld>
            <a:endParaRPr lang="en-GB"/>
          </a:p>
        </p:txBody>
      </p:sp>
    </p:spTree>
    <p:extLst>
      <p:ext uri="{BB962C8B-B14F-4D97-AF65-F5344CB8AC3E}">
        <p14:creationId xmlns:p14="http://schemas.microsoft.com/office/powerpoint/2010/main" val="1733610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05BE1E9-F3A7-4F54-B831-0F12DB64FB8D}" type="datetimeFigureOut">
              <a:rPr lang="en-GB" smtClean="0"/>
              <a:t>27/05/2020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D72CC64-A15D-46EB-90B8-285B56A5ED2E}" type="slidenum">
              <a:rPr lang="en-GB" smtClean="0"/>
              <a:t>‹#›</a:t>
            </a:fld>
            <a:endParaRPr lang="en-GB"/>
          </a:p>
        </p:txBody>
      </p:sp>
    </p:spTree>
    <p:extLst>
      <p:ext uri="{BB962C8B-B14F-4D97-AF65-F5344CB8AC3E}">
        <p14:creationId xmlns:p14="http://schemas.microsoft.com/office/powerpoint/2010/main" val="350726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05BE1E9-F3A7-4F54-B831-0F12DB64FB8D}" type="datetimeFigureOut">
              <a:rPr lang="en-GB" smtClean="0"/>
              <a:t>27/05/2020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D72CC64-A15D-46EB-90B8-285B56A5ED2E}" type="slidenum">
              <a:rPr lang="en-GB" smtClean="0"/>
              <a:t>‹#›</a:t>
            </a:fld>
            <a:endParaRPr lang="en-GB"/>
          </a:p>
        </p:txBody>
      </p:sp>
    </p:spTree>
    <p:extLst>
      <p:ext uri="{BB962C8B-B14F-4D97-AF65-F5344CB8AC3E}">
        <p14:creationId xmlns:p14="http://schemas.microsoft.com/office/powerpoint/2010/main" val="4185752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D05BE1E9-F3A7-4F54-B831-0F12DB64FB8D}" type="datetimeFigureOut">
              <a:rPr lang="en-GB" smtClean="0"/>
              <a:t>27/05/2020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D72CC64-A15D-46EB-90B8-285B56A5ED2E}" type="slidenum">
              <a:rPr lang="en-GB" smtClean="0"/>
              <a:t>‹#›</a:t>
            </a:fld>
            <a:endParaRPr lang="en-GB"/>
          </a:p>
        </p:txBody>
      </p:sp>
    </p:spTree>
    <p:extLst>
      <p:ext uri="{BB962C8B-B14F-4D97-AF65-F5344CB8AC3E}">
        <p14:creationId xmlns:p14="http://schemas.microsoft.com/office/powerpoint/2010/main" val="103281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D05BE1E9-F3A7-4F54-B831-0F12DB64FB8D}" type="datetimeFigureOut">
              <a:rPr lang="en-GB" smtClean="0"/>
              <a:t>27/05/2020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D72CC64-A15D-46EB-90B8-285B56A5ED2E}" type="slidenum">
              <a:rPr lang="en-GB" smtClean="0"/>
              <a:t>‹#›</a:t>
            </a:fld>
            <a:endParaRPr lang="en-GB"/>
          </a:p>
        </p:txBody>
      </p:sp>
    </p:spTree>
    <p:extLst>
      <p:ext uri="{BB962C8B-B14F-4D97-AF65-F5344CB8AC3E}">
        <p14:creationId xmlns:p14="http://schemas.microsoft.com/office/powerpoint/2010/main" val="882950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D05BE1E9-F3A7-4F54-B831-0F12DB64FB8D}" type="datetimeFigureOut">
              <a:rPr lang="en-GB" smtClean="0"/>
              <a:t>27/05/2020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D72CC64-A15D-46EB-90B8-285B56A5ED2E}" type="slidenum">
              <a:rPr lang="en-GB" smtClean="0"/>
              <a:t>‹#›</a:t>
            </a:fld>
            <a:endParaRPr lang="en-GB"/>
          </a:p>
        </p:txBody>
      </p:sp>
    </p:spTree>
    <p:extLst>
      <p:ext uri="{BB962C8B-B14F-4D97-AF65-F5344CB8AC3E}">
        <p14:creationId xmlns:p14="http://schemas.microsoft.com/office/powerpoint/2010/main" val="1283108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5BE1E9-F3A7-4F54-B831-0F12DB64FB8D}" type="datetimeFigureOut">
              <a:rPr lang="en-GB" smtClean="0"/>
              <a:t>27/05/2020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D72CC64-A15D-46EB-90B8-285B56A5ED2E}" type="slidenum">
              <a:rPr lang="en-GB" smtClean="0"/>
              <a:t>‹#›</a:t>
            </a:fld>
            <a:endParaRPr lang="en-GB"/>
          </a:p>
        </p:txBody>
      </p:sp>
    </p:spTree>
    <p:extLst>
      <p:ext uri="{BB962C8B-B14F-4D97-AF65-F5344CB8AC3E}">
        <p14:creationId xmlns:p14="http://schemas.microsoft.com/office/powerpoint/2010/main" val="2381462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05BE1E9-F3A7-4F54-B831-0F12DB64FB8D}" type="datetimeFigureOut">
              <a:rPr lang="en-GB" smtClean="0"/>
              <a:t>27/05/2020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D72CC64-A15D-46EB-90B8-285B56A5ED2E}" type="slidenum">
              <a:rPr lang="en-GB" smtClean="0"/>
              <a:t>‹#›</a:t>
            </a:fld>
            <a:endParaRPr lang="en-GB"/>
          </a:p>
        </p:txBody>
      </p:sp>
    </p:spTree>
    <p:extLst>
      <p:ext uri="{BB962C8B-B14F-4D97-AF65-F5344CB8AC3E}">
        <p14:creationId xmlns:p14="http://schemas.microsoft.com/office/powerpoint/2010/main" val="735064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05BE1E9-F3A7-4F54-B831-0F12DB64FB8D}" type="datetimeFigureOut">
              <a:rPr lang="en-GB" smtClean="0"/>
              <a:t>27/05/2020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D72CC64-A15D-46EB-90B8-285B56A5ED2E}" type="slidenum">
              <a:rPr lang="en-GB" smtClean="0"/>
              <a:t>‹#›</a:t>
            </a:fld>
            <a:endParaRPr lang="en-GB"/>
          </a:p>
        </p:txBody>
      </p:sp>
    </p:spTree>
    <p:extLst>
      <p:ext uri="{BB962C8B-B14F-4D97-AF65-F5344CB8AC3E}">
        <p14:creationId xmlns:p14="http://schemas.microsoft.com/office/powerpoint/2010/main" val="3714074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b="-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5BE1E9-F3A7-4F54-B831-0F12DB64FB8D}" type="datetimeFigureOut">
              <a:rPr lang="en-GB" smtClean="0"/>
              <a:t>27/05/2020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72CC64-A15D-46EB-90B8-285B56A5ED2E}" type="slidenum">
              <a:rPr lang="en-GB" smtClean="0"/>
              <a:t>‹#›</a:t>
            </a:fld>
            <a:endParaRPr lang="en-GB"/>
          </a:p>
        </p:txBody>
      </p:sp>
    </p:spTree>
    <p:extLst>
      <p:ext uri="{BB962C8B-B14F-4D97-AF65-F5344CB8AC3E}">
        <p14:creationId xmlns:p14="http://schemas.microsoft.com/office/powerpoint/2010/main" val="16389143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4.jfif"/><Relationship Id="rId2" Type="http://schemas.openxmlformats.org/officeDocument/2006/relationships/image" Target="../media/image13.jf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jfif"/></Relationships>
</file>

<file path=ppt/slides/_rels/slide12.xml.rels><?xml version="1.0" encoding="UTF-8" standalone="yes"?>
<Relationships xmlns="http://schemas.openxmlformats.org/package/2006/relationships"><Relationship Id="rId3" Type="http://schemas.openxmlformats.org/officeDocument/2006/relationships/image" Target="../media/image19.jfif"/><Relationship Id="rId2" Type="http://schemas.openxmlformats.org/officeDocument/2006/relationships/image" Target="../media/image18.jfif"/><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2.jfif"/><Relationship Id="rId2" Type="http://schemas.openxmlformats.org/officeDocument/2006/relationships/image" Target="../media/image21.jfif"/><Relationship Id="rId1" Type="http://schemas.openxmlformats.org/officeDocument/2006/relationships/slideLayout" Target="../slideLayouts/slideLayout2.xml"/><Relationship Id="rId4" Type="http://schemas.openxmlformats.org/officeDocument/2006/relationships/image" Target="../media/image23.jfif"/></Relationships>
</file>

<file path=ppt/slides/_rels/slide14.xml.rels><?xml version="1.0" encoding="UTF-8" standalone="yes"?>
<Relationships xmlns="http://schemas.openxmlformats.org/package/2006/relationships"><Relationship Id="rId3" Type="http://schemas.openxmlformats.org/officeDocument/2006/relationships/image" Target="../media/image25.jfif"/><Relationship Id="rId2" Type="http://schemas.openxmlformats.org/officeDocument/2006/relationships/image" Target="../media/image24.jf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hyperlink" Target="https://www.academyuniformsltd.co.uk/"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schoolwearmadeeasy.com/" TargetMode="External"/><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 Id="rId5" Type="http://schemas.openxmlformats.org/officeDocument/2006/relationships/image" Target="../media/image35.jpeg"/><Relationship Id="rId4" Type="http://schemas.openxmlformats.org/officeDocument/2006/relationships/image" Target="../media/image34.jpeg"/></Relationships>
</file>

<file path=ppt/slides/_rels/slide21.xml.rels><?xml version="1.0" encoding="UTF-8" standalone="yes"?>
<Relationships xmlns="http://schemas.openxmlformats.org/package/2006/relationships"><Relationship Id="rId3" Type="http://schemas.openxmlformats.org/officeDocument/2006/relationships/image" Target="../media/image37.jfif"/><Relationship Id="rId2" Type="http://schemas.openxmlformats.org/officeDocument/2006/relationships/image" Target="../media/image36.jfif"/><Relationship Id="rId1" Type="http://schemas.openxmlformats.org/officeDocument/2006/relationships/slideLayout" Target="../slideLayouts/slideLayout2.xml"/><Relationship Id="rId6" Type="http://schemas.openxmlformats.org/officeDocument/2006/relationships/image" Target="../media/image40.jfif"/><Relationship Id="rId5" Type="http://schemas.openxmlformats.org/officeDocument/2006/relationships/image" Target="../media/image39.jfif"/><Relationship Id="rId4" Type="http://schemas.openxmlformats.org/officeDocument/2006/relationships/image" Target="../media/image38.jfif"/></Relationships>
</file>

<file path=ppt/slides/_rels/slide22.xml.rels><?xml version="1.0" encoding="UTF-8" standalone="yes"?>
<Relationships xmlns="http://schemas.openxmlformats.org/package/2006/relationships"><Relationship Id="rId2" Type="http://schemas.openxmlformats.org/officeDocument/2006/relationships/hyperlink" Target="http://www.renfrewshire.gov.uk/"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3.jfif"/><Relationship Id="rId2" Type="http://schemas.openxmlformats.org/officeDocument/2006/relationships/hyperlink" Target="mailto:paisleygrammarenquiries@renfrewshire.gov.uk"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7.jfif"/><Relationship Id="rId2" Type="http://schemas.openxmlformats.org/officeDocument/2006/relationships/image" Target="../media/image6.jfif"/><Relationship Id="rId1" Type="http://schemas.openxmlformats.org/officeDocument/2006/relationships/slideLayout" Target="../slideLayouts/slideLayout2.xml"/><Relationship Id="rId6" Type="http://schemas.openxmlformats.org/officeDocument/2006/relationships/image" Target="../media/image10.jfif"/><Relationship Id="rId5" Type="http://schemas.openxmlformats.org/officeDocument/2006/relationships/image" Target="../media/image9.jfif"/><Relationship Id="rId4" Type="http://schemas.openxmlformats.org/officeDocument/2006/relationships/image" Target="../media/image8.jfi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itunes.apple.com/gb/app/paisley-grammar-school/id1065257681?mt=8" TargetMode="External"/><Relationship Id="rId2" Type="http://schemas.openxmlformats.org/officeDocument/2006/relationships/hyperlink" Target="https://play.google.com/store/apps/details?id=com.jigsawschoolapps.android.paisleygs&amp;hl=en_GB" TargetMode="Externa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24E2EB-84C4-4A89-A702-BC12AFA0FCA5}"/>
              </a:ext>
            </a:extLst>
          </p:cNvPr>
          <p:cNvSpPr>
            <a:spLocks noGrp="1"/>
          </p:cNvSpPr>
          <p:nvPr>
            <p:ph type="title"/>
          </p:nvPr>
        </p:nvSpPr>
        <p:spPr>
          <a:xfrm>
            <a:off x="2536473" y="465667"/>
            <a:ext cx="10515600" cy="2852737"/>
          </a:xfrm>
        </p:spPr>
        <p:txBody>
          <a:bodyPr/>
          <a:lstStyle/>
          <a:p>
            <a:r>
              <a:rPr lang="en-GB" b="1" dirty="0">
                <a:solidFill>
                  <a:srgbClr val="0070C0"/>
                </a:solidFill>
              </a:rPr>
              <a:t>Paisley Grammar School</a:t>
            </a:r>
          </a:p>
        </p:txBody>
      </p:sp>
      <p:sp>
        <p:nvSpPr>
          <p:cNvPr id="3" name="Text Placeholder 2">
            <a:extLst>
              <a:ext uri="{FF2B5EF4-FFF2-40B4-BE49-F238E27FC236}">
                <a16:creationId xmlns:a16="http://schemas.microsoft.com/office/drawing/2014/main" id="{F0BDE8E7-461E-4612-AD49-1B53D28F6F96}"/>
              </a:ext>
            </a:extLst>
          </p:cNvPr>
          <p:cNvSpPr>
            <a:spLocks noGrp="1"/>
          </p:cNvSpPr>
          <p:nvPr>
            <p:ph type="body" idx="1"/>
          </p:nvPr>
        </p:nvSpPr>
        <p:spPr>
          <a:xfrm>
            <a:off x="956028" y="3539596"/>
            <a:ext cx="10515600" cy="1500187"/>
          </a:xfrm>
        </p:spPr>
        <p:txBody>
          <a:bodyPr>
            <a:normAutofit fontScale="85000" lnSpcReduction="20000"/>
          </a:bodyPr>
          <a:lstStyle/>
          <a:p>
            <a:pPr algn="ctr"/>
            <a:endParaRPr lang="en-GB" sz="4000" b="1" dirty="0">
              <a:solidFill>
                <a:srgbClr val="0070C0"/>
              </a:solidFill>
            </a:endParaRPr>
          </a:p>
          <a:p>
            <a:pPr algn="ctr"/>
            <a:r>
              <a:rPr lang="en-GB" sz="4000" b="1" dirty="0">
                <a:solidFill>
                  <a:srgbClr val="0070C0"/>
                </a:solidFill>
              </a:rPr>
              <a:t>Information for our new S1 Pupils</a:t>
            </a:r>
          </a:p>
          <a:p>
            <a:pPr algn="ctr"/>
            <a:r>
              <a:rPr lang="en-GB" sz="4000" b="1" dirty="0">
                <a:solidFill>
                  <a:srgbClr val="0070C0"/>
                </a:solidFill>
              </a:rPr>
              <a:t>May 2020</a:t>
            </a:r>
          </a:p>
        </p:txBody>
      </p:sp>
    </p:spTree>
    <p:extLst>
      <p:ext uri="{BB962C8B-B14F-4D97-AF65-F5344CB8AC3E}">
        <p14:creationId xmlns:p14="http://schemas.microsoft.com/office/powerpoint/2010/main" val="3515069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47F87EA-D86C-4B92-97E2-2EFDAA5479EA}"/>
              </a:ext>
            </a:extLst>
          </p:cNvPr>
          <p:cNvSpPr>
            <a:spLocks noGrp="1"/>
          </p:cNvSpPr>
          <p:nvPr>
            <p:ph type="title"/>
          </p:nvPr>
        </p:nvSpPr>
        <p:spPr>
          <a:xfrm>
            <a:off x="5027655" y="593075"/>
            <a:ext cx="6487670" cy="13255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ormAutofit/>
          </a:bodyPr>
          <a:lstStyle/>
          <a:p>
            <a:pPr>
              <a:defRPr/>
            </a:pPr>
            <a:r>
              <a:rPr lang="en-US" sz="4100" b="1" dirty="0">
                <a:ln w="10541" cmpd="sng">
                  <a:solidFill>
                    <a:schemeClr val="accent1">
                      <a:shade val="88000"/>
                      <a:satMod val="110000"/>
                    </a:schemeClr>
                  </a:solidFill>
                  <a:prstDash val="solid"/>
                </a:ln>
              </a:rPr>
              <a:t>Some information about the subjects you will study……… </a:t>
            </a:r>
          </a:p>
        </p:txBody>
      </p:sp>
      <p:pic>
        <p:nvPicPr>
          <p:cNvPr id="6" name="Picture 5" descr="A picture containing table&#10;&#10;Description automatically generated">
            <a:extLst>
              <a:ext uri="{FF2B5EF4-FFF2-40B4-BE49-F238E27FC236}">
                <a16:creationId xmlns:a16="http://schemas.microsoft.com/office/drawing/2014/main" id="{13E7AAC0-734C-4959-9459-59E7207905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2768" y="281401"/>
            <a:ext cx="2891708" cy="3010006"/>
          </a:xfrm>
          <a:prstGeom prst="rect">
            <a:avLst/>
          </a:prstGeom>
        </p:spPr>
      </p:pic>
      <p:pic>
        <p:nvPicPr>
          <p:cNvPr id="8" name="Picture 7" descr="A picture containing necklace&#10;&#10;Description automatically generated">
            <a:extLst>
              <a:ext uri="{FF2B5EF4-FFF2-40B4-BE49-F238E27FC236}">
                <a16:creationId xmlns:a16="http://schemas.microsoft.com/office/drawing/2014/main" id="{D5B9B603-07B4-43F7-B9C3-056C3245EE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5950" y="3566593"/>
            <a:ext cx="3105346" cy="3010007"/>
          </a:xfrm>
          <a:prstGeom prst="rect">
            <a:avLst/>
          </a:prstGeom>
        </p:spPr>
      </p:pic>
      <p:sp>
        <p:nvSpPr>
          <p:cNvPr id="3" name="Content Placeholder 2">
            <a:extLst>
              <a:ext uri="{FF2B5EF4-FFF2-40B4-BE49-F238E27FC236}">
                <a16:creationId xmlns:a16="http://schemas.microsoft.com/office/drawing/2014/main" id="{87FDD794-9367-43E2-85C4-42FF008D0343}"/>
              </a:ext>
            </a:extLst>
          </p:cNvPr>
          <p:cNvSpPr>
            <a:spLocks noGrp="1"/>
          </p:cNvSpPr>
          <p:nvPr>
            <p:ph idx="1"/>
          </p:nvPr>
        </p:nvSpPr>
        <p:spPr>
          <a:xfrm>
            <a:off x="5027655" y="2053575"/>
            <a:ext cx="6487670" cy="4208548"/>
          </a:xfrm>
        </p:spPr>
        <p:txBody>
          <a:bodyPr>
            <a:normAutofit fontScale="92500" lnSpcReduction="20000"/>
          </a:bodyPr>
          <a:lstStyle/>
          <a:p>
            <a:pPr marL="0" indent="0" algn="just">
              <a:buNone/>
            </a:pPr>
            <a:r>
              <a:rPr lang="en-GB" sz="1800" b="1" u="sng" dirty="0">
                <a:solidFill>
                  <a:schemeClr val="accent5"/>
                </a:solidFill>
              </a:rPr>
              <a:t>English:</a:t>
            </a:r>
            <a:r>
              <a:rPr lang="en-GB" sz="1800" dirty="0">
                <a:solidFill>
                  <a:schemeClr val="accent5"/>
                </a:solidFill>
              </a:rPr>
              <a:t/>
            </a:r>
            <a:br>
              <a:rPr lang="en-GB" sz="1800" dirty="0">
                <a:solidFill>
                  <a:schemeClr val="accent5"/>
                </a:solidFill>
              </a:rPr>
            </a:br>
            <a:r>
              <a:rPr lang="en-GB" sz="1800" dirty="0">
                <a:solidFill>
                  <a:schemeClr val="accent5"/>
                </a:solidFill>
              </a:rPr>
              <a:t>In the English Department, you are given the opportunity to explore a variety of poems, plays, novels and films. During the ‘Childhood Unit’ you will be encouraged to reflect upon and write about your own experiences. The English Department also does an S1 project on Health Inequalities in Scotland. This is an Interdisciplinary Learning Project, meaning that you will do related work in other departments.</a:t>
            </a:r>
          </a:p>
          <a:p>
            <a:pPr marL="0" indent="0" algn="just">
              <a:buNone/>
            </a:pPr>
            <a:endParaRPr lang="en-GB" sz="1800" dirty="0">
              <a:solidFill>
                <a:schemeClr val="accent5"/>
              </a:solidFill>
            </a:endParaRPr>
          </a:p>
          <a:p>
            <a:pPr marL="0" indent="0" algn="just">
              <a:buNone/>
            </a:pPr>
            <a:endParaRPr lang="en-GB" sz="1500" dirty="0">
              <a:solidFill>
                <a:schemeClr val="accent5"/>
              </a:solidFill>
            </a:endParaRPr>
          </a:p>
          <a:p>
            <a:pPr marL="0" indent="0" algn="just">
              <a:buNone/>
            </a:pPr>
            <a:r>
              <a:rPr lang="en-GB" sz="1900" b="1" u="sng" dirty="0">
                <a:solidFill>
                  <a:schemeClr val="accent5"/>
                </a:solidFill>
              </a:rPr>
              <a:t>RME:</a:t>
            </a:r>
            <a:r>
              <a:rPr lang="en-GB" sz="1900" dirty="0">
                <a:solidFill>
                  <a:schemeClr val="accent5"/>
                </a:solidFill>
              </a:rPr>
              <a:t/>
            </a:r>
            <a:br>
              <a:rPr lang="en-GB" sz="1900" dirty="0">
                <a:solidFill>
                  <a:schemeClr val="accent5"/>
                </a:solidFill>
              </a:rPr>
            </a:br>
            <a:r>
              <a:rPr lang="en-GB" sz="1900" dirty="0">
                <a:solidFill>
                  <a:schemeClr val="accent5"/>
                </a:solidFill>
              </a:rPr>
              <a:t>The Religious and Moral Education Department will encourage you to reflect upon the beliefs, values and practices of religious people across the globe. In S1 you will learn about two of the world’s religions: Christianity and Hinduism. You will learn about the philosopher Aristotle and you will ponder some of the Ultimate Questions. ‘What makes humans different from other animals?’ for example.</a:t>
            </a:r>
          </a:p>
          <a:p>
            <a:pPr marL="0" indent="0">
              <a:buNone/>
            </a:pPr>
            <a:r>
              <a:rPr lang="en-GB" sz="1500" dirty="0"/>
              <a:t/>
            </a:r>
            <a:br>
              <a:rPr lang="en-GB" sz="1500" dirty="0"/>
            </a:br>
            <a:r>
              <a:rPr lang="en-GB" sz="1500" dirty="0"/>
              <a:t/>
            </a:r>
            <a:br>
              <a:rPr lang="en-GB" sz="1500" dirty="0"/>
            </a:br>
            <a:endParaRPr lang="en-GB" sz="1500" dirty="0"/>
          </a:p>
        </p:txBody>
      </p:sp>
    </p:spTree>
    <p:extLst>
      <p:ext uri="{BB962C8B-B14F-4D97-AF65-F5344CB8AC3E}">
        <p14:creationId xmlns:p14="http://schemas.microsoft.com/office/powerpoint/2010/main" val="2397975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 name="Picture 11" descr="A picture containing drawing&#10;&#10;Description automatically generated">
            <a:extLst>
              <a:ext uri="{FF2B5EF4-FFF2-40B4-BE49-F238E27FC236}">
                <a16:creationId xmlns:a16="http://schemas.microsoft.com/office/drawing/2014/main" id="{03033F7B-E549-4A39-8903-95A15F308F62}"/>
              </a:ext>
            </a:extLst>
          </p:cNvPr>
          <p:cNvPicPr>
            <a:picLocks noChangeAspect="1"/>
          </p:cNvPicPr>
          <p:nvPr/>
        </p:nvPicPr>
        <p:blipFill rotWithShape="1">
          <a:blip r:embed="rId2">
            <a:extLst>
              <a:ext uri="{28A0092B-C50C-407E-A947-70E740481C1C}">
                <a14:useLocalDpi xmlns:a14="http://schemas.microsoft.com/office/drawing/2010/main" val="0"/>
              </a:ext>
            </a:extLst>
          </a:blip>
          <a:srcRect l="12222" r="17181" b="3"/>
          <a:stretch/>
        </p:blipFill>
        <p:spPr>
          <a:xfrm>
            <a:off x="20" y="10"/>
            <a:ext cx="2889484" cy="3410702"/>
          </a:xfrm>
          <a:prstGeom prst="rect">
            <a:avLst/>
          </a:prstGeom>
        </p:spPr>
      </p:pic>
      <p:pic>
        <p:nvPicPr>
          <p:cNvPr id="8" name="Picture 7" descr="A close up of a computer&#10;&#10;Description automatically generated">
            <a:extLst>
              <a:ext uri="{FF2B5EF4-FFF2-40B4-BE49-F238E27FC236}">
                <a16:creationId xmlns:a16="http://schemas.microsoft.com/office/drawing/2014/main" id="{EFAD632B-09ED-4F20-AFB0-1668F1546708}"/>
              </a:ext>
            </a:extLst>
          </p:cNvPr>
          <p:cNvPicPr>
            <a:picLocks noChangeAspect="1"/>
          </p:cNvPicPr>
          <p:nvPr/>
        </p:nvPicPr>
        <p:blipFill rotWithShape="1">
          <a:blip r:embed="rId3">
            <a:extLst>
              <a:ext uri="{28A0092B-C50C-407E-A947-70E740481C1C}">
                <a14:useLocalDpi xmlns:a14="http://schemas.microsoft.com/office/drawing/2010/main" val="0"/>
              </a:ext>
            </a:extLst>
          </a:blip>
          <a:srcRect l="22145" r="24079" b="-1"/>
          <a:stretch/>
        </p:blipFill>
        <p:spPr>
          <a:xfrm>
            <a:off x="3035808" y="10"/>
            <a:ext cx="2889504" cy="3410702"/>
          </a:xfrm>
          <a:prstGeom prst="rect">
            <a:avLst/>
          </a:prstGeom>
        </p:spPr>
      </p:pic>
      <p:pic>
        <p:nvPicPr>
          <p:cNvPr id="6" name="Picture 5" descr="A close up of a logo&#10;&#10;Description automatically generated">
            <a:extLst>
              <a:ext uri="{FF2B5EF4-FFF2-40B4-BE49-F238E27FC236}">
                <a16:creationId xmlns:a16="http://schemas.microsoft.com/office/drawing/2014/main" id="{2332E4A2-F062-4492-897B-8942B9DD7F7C}"/>
              </a:ext>
            </a:extLst>
          </p:cNvPr>
          <p:cNvPicPr>
            <a:picLocks noChangeAspect="1"/>
          </p:cNvPicPr>
          <p:nvPr/>
        </p:nvPicPr>
        <p:blipFill rotWithShape="1">
          <a:blip r:embed="rId4">
            <a:extLst>
              <a:ext uri="{28A0092B-C50C-407E-A947-70E740481C1C}">
                <a14:useLocalDpi xmlns:a14="http://schemas.microsoft.com/office/drawing/2010/main" val="0"/>
              </a:ext>
            </a:extLst>
          </a:blip>
          <a:srcRect l="3719" r="3245" b="-1"/>
          <a:stretch/>
        </p:blipFill>
        <p:spPr>
          <a:xfrm>
            <a:off x="20" y="3551068"/>
            <a:ext cx="5925292" cy="3306932"/>
          </a:xfrm>
          <a:prstGeom prst="rect">
            <a:avLst/>
          </a:prstGeom>
        </p:spPr>
      </p:pic>
      <p:sp>
        <p:nvSpPr>
          <p:cNvPr id="3" name="Content Placeholder 2">
            <a:extLst>
              <a:ext uri="{FF2B5EF4-FFF2-40B4-BE49-F238E27FC236}">
                <a16:creationId xmlns:a16="http://schemas.microsoft.com/office/drawing/2014/main" id="{89819A11-CA74-4E05-891B-628A64952A45}"/>
              </a:ext>
            </a:extLst>
          </p:cNvPr>
          <p:cNvSpPr>
            <a:spLocks noGrp="1"/>
          </p:cNvSpPr>
          <p:nvPr>
            <p:ph idx="1"/>
          </p:nvPr>
        </p:nvSpPr>
        <p:spPr>
          <a:xfrm>
            <a:off x="6400800" y="414338"/>
            <a:ext cx="5303520" cy="6313840"/>
          </a:xfrm>
        </p:spPr>
        <p:txBody>
          <a:bodyPr>
            <a:normAutofit fontScale="92500" lnSpcReduction="10000"/>
          </a:bodyPr>
          <a:lstStyle/>
          <a:p>
            <a:pPr marL="0" indent="0" algn="ctr">
              <a:buNone/>
            </a:pPr>
            <a:r>
              <a:rPr lang="en-GB" sz="1600" b="1" u="sng" dirty="0" err="1">
                <a:solidFill>
                  <a:schemeClr val="accent5"/>
                </a:solidFill>
              </a:rPr>
              <a:t>ModernLanguages</a:t>
            </a:r>
            <a:r>
              <a:rPr lang="en-GB" sz="1600" b="1" u="sng" dirty="0">
                <a:solidFill>
                  <a:schemeClr val="accent5"/>
                </a:solidFill>
              </a:rPr>
              <a:t>:</a:t>
            </a:r>
          </a:p>
          <a:p>
            <a:pPr marL="0" indent="0" algn="just">
              <a:buNone/>
            </a:pPr>
            <a:r>
              <a:rPr lang="en-GB" sz="1600" dirty="0">
                <a:solidFill>
                  <a:schemeClr val="accent5"/>
                </a:solidFill>
              </a:rPr>
              <a:t/>
            </a:r>
            <a:br>
              <a:rPr lang="en-GB" sz="1600" dirty="0">
                <a:solidFill>
                  <a:schemeClr val="accent5"/>
                </a:solidFill>
              </a:rPr>
            </a:br>
            <a:r>
              <a:rPr lang="en-GB" sz="1600" dirty="0">
                <a:solidFill>
                  <a:schemeClr val="accent5"/>
                </a:solidFill>
              </a:rPr>
              <a:t>In the Modern Languages Department you will have the opportunity to develop language skills in French, German and Spanish. Working in thirteen week blocks, you will develop the ability to speak, read, write and listen in each language. The department will also teach you about the countries and cultures where these languages are spoken.</a:t>
            </a:r>
          </a:p>
          <a:p>
            <a:pPr marL="0" indent="0" algn="just">
              <a:buNone/>
            </a:pPr>
            <a:endParaRPr lang="en-GB" sz="1600" dirty="0">
              <a:solidFill>
                <a:schemeClr val="accent5"/>
              </a:solidFill>
            </a:endParaRPr>
          </a:p>
          <a:p>
            <a:pPr marL="0" indent="0" algn="just">
              <a:buNone/>
            </a:pPr>
            <a:endParaRPr lang="en-GB" sz="1600" b="1" dirty="0">
              <a:solidFill>
                <a:schemeClr val="accent5"/>
              </a:solidFill>
            </a:endParaRPr>
          </a:p>
          <a:p>
            <a:pPr marL="0" indent="0" algn="just">
              <a:buNone/>
            </a:pPr>
            <a:r>
              <a:rPr lang="en-GB" sz="1600" b="1" u="sng" dirty="0">
                <a:solidFill>
                  <a:schemeClr val="accent5"/>
                </a:solidFill>
              </a:rPr>
              <a:t>ICT:</a:t>
            </a:r>
            <a:r>
              <a:rPr lang="en-GB" sz="1600" dirty="0">
                <a:solidFill>
                  <a:schemeClr val="accent5"/>
                </a:solidFill>
              </a:rPr>
              <a:t/>
            </a:r>
            <a:br>
              <a:rPr lang="en-GB" sz="1600" dirty="0">
                <a:solidFill>
                  <a:schemeClr val="accent5"/>
                </a:solidFill>
              </a:rPr>
            </a:br>
            <a:r>
              <a:rPr lang="en-GB" sz="1600" dirty="0">
                <a:solidFill>
                  <a:schemeClr val="accent5"/>
                </a:solidFill>
              </a:rPr>
              <a:t>The ICT department will help you to develop a wide range of computer skills that will be useful throughout the school and in everyday life. You will attend twice per week and learn everything from word-processing and presentation software to Photoshop and webpage creation. You will also be introduced to basic coding, creating your own simple game using the Scratch Program.</a:t>
            </a:r>
          </a:p>
          <a:p>
            <a:pPr marL="0" indent="0" algn="just">
              <a:buNone/>
            </a:pPr>
            <a:endParaRPr lang="en-GB" sz="1600" b="1" dirty="0">
              <a:solidFill>
                <a:schemeClr val="accent5"/>
              </a:solidFill>
            </a:endParaRPr>
          </a:p>
          <a:p>
            <a:pPr marL="0" indent="0" algn="ctr">
              <a:buNone/>
            </a:pPr>
            <a:r>
              <a:rPr lang="en-GB" sz="1600" b="1" u="sng" dirty="0">
                <a:solidFill>
                  <a:schemeClr val="accent5"/>
                </a:solidFill>
              </a:rPr>
              <a:t>Maths:</a:t>
            </a:r>
          </a:p>
          <a:p>
            <a:pPr marL="0" indent="0" algn="just">
              <a:buNone/>
            </a:pPr>
            <a:r>
              <a:rPr lang="en-GB" sz="1600" dirty="0">
                <a:solidFill>
                  <a:schemeClr val="accent5"/>
                </a:solidFill>
              </a:rPr>
              <a:t>In the maths department you will learn about whole numbers, fractions, decimals, percentages, time, probability, negative numbers, data-handling, angles, symmetry, area and volume – huge range of interesting and useful topics. You will also use the Numeracy Ninjas and </a:t>
            </a:r>
            <a:r>
              <a:rPr lang="en-GB" sz="1600" dirty="0" err="1">
                <a:solidFill>
                  <a:schemeClr val="accent5"/>
                </a:solidFill>
              </a:rPr>
              <a:t>Sumdog</a:t>
            </a:r>
            <a:r>
              <a:rPr lang="en-GB" sz="1600" dirty="0">
                <a:solidFill>
                  <a:schemeClr val="accent5"/>
                </a:solidFill>
              </a:rPr>
              <a:t> programs to improve your abilities by playing games and completing tasks.  </a:t>
            </a:r>
          </a:p>
          <a:p>
            <a:pPr marL="0" indent="0" algn="just">
              <a:buNone/>
            </a:pPr>
            <a:r>
              <a:rPr lang="en-GB" sz="1100" dirty="0"/>
              <a:t/>
            </a:r>
            <a:br>
              <a:rPr lang="en-GB" sz="1100" dirty="0"/>
            </a:br>
            <a:endParaRPr lang="en-GB" sz="1100" dirty="0"/>
          </a:p>
        </p:txBody>
      </p:sp>
    </p:spTree>
    <p:extLst>
      <p:ext uri="{BB962C8B-B14F-4D97-AF65-F5344CB8AC3E}">
        <p14:creationId xmlns:p14="http://schemas.microsoft.com/office/powerpoint/2010/main" val="2152475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A drawing of a cartoon character&#10;&#10;Description automatically generated">
            <a:extLst>
              <a:ext uri="{FF2B5EF4-FFF2-40B4-BE49-F238E27FC236}">
                <a16:creationId xmlns:a16="http://schemas.microsoft.com/office/drawing/2014/main" id="{9C271090-3574-427B-9252-7D5D492BAF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7627" y="431309"/>
            <a:ext cx="1963740" cy="2887230"/>
          </a:xfrm>
          <a:prstGeom prst="rect">
            <a:avLst/>
          </a:prstGeom>
        </p:spPr>
      </p:pic>
      <p:pic>
        <p:nvPicPr>
          <p:cNvPr id="9" name="Picture 8" descr="A drawing of a face&#10;&#10;Description automatically generated">
            <a:extLst>
              <a:ext uri="{FF2B5EF4-FFF2-40B4-BE49-F238E27FC236}">
                <a16:creationId xmlns:a16="http://schemas.microsoft.com/office/drawing/2014/main" id="{A1FD1F98-A977-4865-BE02-9897D12755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94121" y="1142047"/>
            <a:ext cx="2496896" cy="1465754"/>
          </a:xfrm>
          <a:prstGeom prst="rect">
            <a:avLst/>
          </a:prstGeom>
        </p:spPr>
      </p:pic>
      <p:pic>
        <p:nvPicPr>
          <p:cNvPr id="5" name="Picture 4" descr="A drawing of a face&#10;&#10;Description automatically generated">
            <a:extLst>
              <a:ext uri="{FF2B5EF4-FFF2-40B4-BE49-F238E27FC236}">
                <a16:creationId xmlns:a16="http://schemas.microsoft.com/office/drawing/2014/main" id="{1B2AFBF2-8B83-494A-B652-3277A1EFB77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0249" y="3539462"/>
            <a:ext cx="5079567" cy="2747963"/>
          </a:xfrm>
          <a:prstGeom prst="rect">
            <a:avLst/>
          </a:prstGeom>
        </p:spPr>
      </p:pic>
      <p:sp>
        <p:nvSpPr>
          <p:cNvPr id="3" name="Content Placeholder 2">
            <a:extLst>
              <a:ext uri="{FF2B5EF4-FFF2-40B4-BE49-F238E27FC236}">
                <a16:creationId xmlns:a16="http://schemas.microsoft.com/office/drawing/2014/main" id="{4EA4BCAD-E51E-4381-97B8-2845A4395151}"/>
              </a:ext>
            </a:extLst>
          </p:cNvPr>
          <p:cNvSpPr>
            <a:spLocks noGrp="1"/>
          </p:cNvSpPr>
          <p:nvPr>
            <p:ph idx="1"/>
          </p:nvPr>
        </p:nvSpPr>
        <p:spPr>
          <a:xfrm>
            <a:off x="5631872" y="600075"/>
            <a:ext cx="5721928" cy="6071658"/>
          </a:xfrm>
        </p:spPr>
        <p:txBody>
          <a:bodyPr>
            <a:normAutofit/>
          </a:bodyPr>
          <a:lstStyle/>
          <a:p>
            <a:pPr marL="0" indent="0" algn="ctr">
              <a:buNone/>
            </a:pPr>
            <a:r>
              <a:rPr lang="en-GB" sz="1600" b="1" u="sng" dirty="0">
                <a:solidFill>
                  <a:schemeClr val="accent5"/>
                </a:solidFill>
              </a:rPr>
              <a:t>Technical:</a:t>
            </a:r>
            <a:endParaRPr lang="en-GB" sz="1600" u="sng" dirty="0">
              <a:solidFill>
                <a:schemeClr val="accent5"/>
              </a:solidFill>
            </a:endParaRPr>
          </a:p>
          <a:p>
            <a:pPr marL="0" indent="0" algn="just">
              <a:buNone/>
            </a:pPr>
            <a:r>
              <a:rPr lang="en-GB" sz="1600" dirty="0">
                <a:solidFill>
                  <a:schemeClr val="accent5"/>
                </a:solidFill>
              </a:rPr>
              <a:t>The Technical Department will introduce you to both Graphic Communication and Design and Manufacture. In Graphic Communication you will learn hand-drawing and rendering techniques as a well as computer-aided design and desktop publishing. Through a series of Design and manufacturing projects you will learn how to safely use workshop tools to make objects out of wood, plastic and metal. </a:t>
            </a:r>
          </a:p>
          <a:p>
            <a:pPr marL="0" indent="0" algn="ctr">
              <a:buNone/>
            </a:pPr>
            <a:r>
              <a:rPr lang="en-GB" sz="1600" b="1" u="sng" dirty="0">
                <a:solidFill>
                  <a:schemeClr val="accent5"/>
                </a:solidFill>
              </a:rPr>
              <a:t>Art:</a:t>
            </a:r>
          </a:p>
          <a:p>
            <a:pPr marL="0" indent="0" algn="just">
              <a:buNone/>
            </a:pPr>
            <a:r>
              <a:rPr lang="en-GB" sz="1600" dirty="0">
                <a:solidFill>
                  <a:schemeClr val="accent5"/>
                </a:solidFill>
              </a:rPr>
              <a:t>The Art and Design Department will introduce you to a wide variety of drawing and painting techniques and teach you how to develop design ideas. In your first year you will learn how to create decorative patterns based on the famous Paisley pattern. You will also be introduced to portraiture, learning how to draw a face and render it with tone and colour. Your painting skills will improve when you paint a forest scene inspired by the artist Henri Rousseau.</a:t>
            </a:r>
          </a:p>
          <a:p>
            <a:pPr marL="0" indent="0" algn="ctr">
              <a:buNone/>
            </a:pPr>
            <a:r>
              <a:rPr lang="en-GB" sz="1600" b="1" u="sng" dirty="0">
                <a:solidFill>
                  <a:schemeClr val="accent5"/>
                </a:solidFill>
              </a:rPr>
              <a:t>Science:</a:t>
            </a:r>
          </a:p>
          <a:p>
            <a:pPr marL="0" indent="0" algn="just">
              <a:buNone/>
            </a:pPr>
            <a:r>
              <a:rPr lang="en-GB" sz="1600" dirty="0">
                <a:solidFill>
                  <a:schemeClr val="accent5"/>
                </a:solidFill>
              </a:rPr>
              <a:t>In first year you will learn about the three main areas of science: biology, physics and chemistry. These three subjects will be taught in one classroom by the same teacher. You will learn about volcanoes, the cells that make up your body, optics (the study of light), reproduction and the environment.</a:t>
            </a:r>
          </a:p>
          <a:p>
            <a:endParaRPr lang="en-GB" sz="1100" dirty="0"/>
          </a:p>
        </p:txBody>
      </p:sp>
    </p:spTree>
    <p:extLst>
      <p:ext uri="{BB962C8B-B14F-4D97-AF65-F5344CB8AC3E}">
        <p14:creationId xmlns:p14="http://schemas.microsoft.com/office/powerpoint/2010/main" val="2011945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A close up of a sign&#10;&#10;Description automatically generated">
            <a:extLst>
              <a:ext uri="{FF2B5EF4-FFF2-40B4-BE49-F238E27FC236}">
                <a16:creationId xmlns:a16="http://schemas.microsoft.com/office/drawing/2014/main" id="{428FC36B-95B7-4A1A-8540-E754EAF1DC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2949" y="456255"/>
            <a:ext cx="2496896" cy="2704970"/>
          </a:xfrm>
          <a:prstGeom prst="rect">
            <a:avLst/>
          </a:prstGeom>
        </p:spPr>
      </p:pic>
      <p:pic>
        <p:nvPicPr>
          <p:cNvPr id="9" name="Picture 8" descr="A drawing of a face&#10;&#10;Description automatically generated">
            <a:extLst>
              <a:ext uri="{FF2B5EF4-FFF2-40B4-BE49-F238E27FC236}">
                <a16:creationId xmlns:a16="http://schemas.microsoft.com/office/drawing/2014/main" id="{5981D0FB-2672-4357-9F22-8315B91C5E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34976" y="959612"/>
            <a:ext cx="2496896" cy="1698256"/>
          </a:xfrm>
          <a:prstGeom prst="rect">
            <a:avLst/>
          </a:prstGeom>
        </p:spPr>
      </p:pic>
      <p:pic>
        <p:nvPicPr>
          <p:cNvPr id="5" name="Picture 4" descr="A picture containing drawing&#10;&#10;Description automatically generated">
            <a:extLst>
              <a:ext uri="{FF2B5EF4-FFF2-40B4-BE49-F238E27FC236}">
                <a16:creationId xmlns:a16="http://schemas.microsoft.com/office/drawing/2014/main" id="{43FA74E0-2CEA-4607-A4FB-5F2B47DE258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1176" y="3429000"/>
            <a:ext cx="5192469" cy="2747963"/>
          </a:xfrm>
          <a:prstGeom prst="rect">
            <a:avLst/>
          </a:prstGeom>
        </p:spPr>
      </p:pic>
      <p:sp>
        <p:nvSpPr>
          <p:cNvPr id="3" name="Content Placeholder 2">
            <a:extLst>
              <a:ext uri="{FF2B5EF4-FFF2-40B4-BE49-F238E27FC236}">
                <a16:creationId xmlns:a16="http://schemas.microsoft.com/office/drawing/2014/main" id="{4E187E33-0096-4849-8E4D-A09CC5D86E57}"/>
              </a:ext>
            </a:extLst>
          </p:cNvPr>
          <p:cNvSpPr>
            <a:spLocks noGrp="1"/>
          </p:cNvSpPr>
          <p:nvPr>
            <p:ph idx="1"/>
          </p:nvPr>
        </p:nvSpPr>
        <p:spPr>
          <a:xfrm>
            <a:off x="6096000" y="571500"/>
            <a:ext cx="5257800" cy="6077656"/>
          </a:xfrm>
        </p:spPr>
        <p:txBody>
          <a:bodyPr>
            <a:normAutofit lnSpcReduction="10000"/>
          </a:bodyPr>
          <a:lstStyle/>
          <a:p>
            <a:pPr marL="0" indent="0" algn="ctr">
              <a:buNone/>
            </a:pPr>
            <a:r>
              <a:rPr lang="en-GB" sz="1600" b="1" u="sng" dirty="0">
                <a:solidFill>
                  <a:schemeClr val="accent5"/>
                </a:solidFill>
              </a:rPr>
              <a:t>Music</a:t>
            </a:r>
            <a:r>
              <a:rPr lang="en-GB" sz="1600" u="sng" dirty="0">
                <a:solidFill>
                  <a:schemeClr val="accent5"/>
                </a:solidFill>
              </a:rPr>
              <a:t>:</a:t>
            </a:r>
          </a:p>
          <a:p>
            <a:pPr marL="0" indent="0" algn="just">
              <a:buNone/>
            </a:pPr>
            <a:r>
              <a:rPr lang="en-GB" sz="1600" dirty="0">
                <a:solidFill>
                  <a:schemeClr val="accent5"/>
                </a:solidFill>
              </a:rPr>
              <a:t>The Music Department will introduce you to a wide variety of instruments in S1: tuned percussion, keyboard, guitar, drum kit, bass guitar and </a:t>
            </a:r>
            <a:r>
              <a:rPr lang="en-GB" sz="1600" dirty="0" err="1">
                <a:solidFill>
                  <a:schemeClr val="accent5"/>
                </a:solidFill>
              </a:rPr>
              <a:t>uckele</a:t>
            </a:r>
            <a:r>
              <a:rPr lang="en-GB" sz="1600" dirty="0">
                <a:solidFill>
                  <a:schemeClr val="accent5"/>
                </a:solidFill>
              </a:rPr>
              <a:t>. You will also learn about music notation, rhythm and performing techniques. Your music teacher will teach how to listen to music, how to identify instruments of the orchestra and explain how instruments are used to tell a story. The department also offers free tuition, subject to availability.</a:t>
            </a:r>
          </a:p>
          <a:p>
            <a:pPr marL="0" indent="0" algn="ctr">
              <a:buNone/>
            </a:pPr>
            <a:r>
              <a:rPr lang="en-GB" sz="1600" b="1" u="sng" dirty="0">
                <a:solidFill>
                  <a:schemeClr val="accent5"/>
                </a:solidFill>
              </a:rPr>
              <a:t>Drama:</a:t>
            </a:r>
            <a:endParaRPr lang="en-GB" sz="1600" u="sng" dirty="0">
              <a:solidFill>
                <a:schemeClr val="accent5"/>
              </a:solidFill>
            </a:endParaRPr>
          </a:p>
          <a:p>
            <a:pPr marL="0" indent="0" algn="just">
              <a:buNone/>
            </a:pPr>
            <a:r>
              <a:rPr lang="en-GB" sz="1600" dirty="0">
                <a:solidFill>
                  <a:schemeClr val="accent5"/>
                </a:solidFill>
              </a:rPr>
              <a:t>In S1, the drama department will give you the opportunity to explore drama through movement, voice. Language and characterisation. You will be provided with interesting scenarios to explore, such as the story of </a:t>
            </a:r>
            <a:r>
              <a:rPr lang="en-GB" sz="1600" dirty="0" err="1">
                <a:solidFill>
                  <a:schemeClr val="accent5"/>
                </a:solidFill>
              </a:rPr>
              <a:t>Thesus</a:t>
            </a:r>
            <a:r>
              <a:rPr lang="en-GB" sz="1600" dirty="0">
                <a:solidFill>
                  <a:schemeClr val="accent5"/>
                </a:solidFill>
              </a:rPr>
              <a:t> and the Minotaur. To encourage your dramatic creativity, you will take part in a murder mystery story. In the drama department you will be encouraged to reflect upon and evaluate your own work and the work of others.</a:t>
            </a:r>
          </a:p>
          <a:p>
            <a:pPr marL="0" indent="0" algn="ctr">
              <a:buNone/>
            </a:pPr>
            <a:r>
              <a:rPr lang="en-GB" sz="1600" b="1" u="sng" dirty="0">
                <a:solidFill>
                  <a:schemeClr val="accent5"/>
                </a:solidFill>
              </a:rPr>
              <a:t>Social Subjects:</a:t>
            </a:r>
            <a:endParaRPr lang="en-GB" sz="1600" u="sng" dirty="0">
              <a:solidFill>
                <a:schemeClr val="accent5"/>
              </a:solidFill>
            </a:endParaRPr>
          </a:p>
          <a:p>
            <a:pPr marL="0" indent="0" algn="just">
              <a:buNone/>
            </a:pPr>
            <a:r>
              <a:rPr lang="en-GB" sz="1600" dirty="0">
                <a:solidFill>
                  <a:schemeClr val="accent5"/>
                </a:solidFill>
              </a:rPr>
              <a:t>The Social Subjects Department will introduce you to a wide variety of topics, ranging across history, geography and politics. In S1 you will learn about Scottish history, climates across the globe, children’s rights and voting in the UK. In collaboration with the English and Science departments, Social Subjects will teach you about health in Scotland. </a:t>
            </a:r>
          </a:p>
          <a:p>
            <a:endParaRPr lang="en-GB" sz="1100" dirty="0"/>
          </a:p>
        </p:txBody>
      </p:sp>
    </p:spTree>
    <p:extLst>
      <p:ext uri="{BB962C8B-B14F-4D97-AF65-F5344CB8AC3E}">
        <p14:creationId xmlns:p14="http://schemas.microsoft.com/office/powerpoint/2010/main" val="4065916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picture containing drawing&#10;&#10;Description automatically generated">
            <a:extLst>
              <a:ext uri="{FF2B5EF4-FFF2-40B4-BE49-F238E27FC236}">
                <a16:creationId xmlns:a16="http://schemas.microsoft.com/office/drawing/2014/main" id="{205CD824-6AB6-4D5D-AE71-5E3CB6D47A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0032" y="281401"/>
            <a:ext cx="2337181" cy="3010006"/>
          </a:xfrm>
          <a:prstGeom prst="rect">
            <a:avLst/>
          </a:prstGeom>
        </p:spPr>
      </p:pic>
      <p:pic>
        <p:nvPicPr>
          <p:cNvPr id="7" name="Picture 6" descr="A picture containing game&#10;&#10;Description automatically generated">
            <a:extLst>
              <a:ext uri="{FF2B5EF4-FFF2-40B4-BE49-F238E27FC236}">
                <a16:creationId xmlns:a16="http://schemas.microsoft.com/office/drawing/2014/main" id="{051EE647-997C-4533-A8F8-47374CEEEE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0812" y="4017735"/>
            <a:ext cx="3995623" cy="2107723"/>
          </a:xfrm>
          <a:prstGeom prst="rect">
            <a:avLst/>
          </a:prstGeom>
        </p:spPr>
      </p:pic>
      <p:sp>
        <p:nvSpPr>
          <p:cNvPr id="3" name="Content Placeholder 2">
            <a:extLst>
              <a:ext uri="{FF2B5EF4-FFF2-40B4-BE49-F238E27FC236}">
                <a16:creationId xmlns:a16="http://schemas.microsoft.com/office/drawing/2014/main" id="{3E2A2C53-5EA6-4D93-A3D3-3E4128DE925C}"/>
              </a:ext>
            </a:extLst>
          </p:cNvPr>
          <p:cNvSpPr>
            <a:spLocks noGrp="1"/>
          </p:cNvSpPr>
          <p:nvPr>
            <p:ph idx="1"/>
          </p:nvPr>
        </p:nvSpPr>
        <p:spPr>
          <a:xfrm>
            <a:off x="5027655" y="500063"/>
            <a:ext cx="6487670" cy="5762060"/>
          </a:xfrm>
        </p:spPr>
        <p:txBody>
          <a:bodyPr>
            <a:normAutofit/>
          </a:bodyPr>
          <a:lstStyle/>
          <a:p>
            <a:pPr marL="0" indent="0" algn="ctr">
              <a:buNone/>
            </a:pPr>
            <a:r>
              <a:rPr lang="en-GB" sz="2000" b="1" u="sng" dirty="0">
                <a:solidFill>
                  <a:schemeClr val="accent5"/>
                </a:solidFill>
              </a:rPr>
              <a:t>Health and Food Technology:</a:t>
            </a:r>
            <a:endParaRPr lang="en-GB" sz="2000" u="sng" dirty="0">
              <a:solidFill>
                <a:schemeClr val="accent5"/>
              </a:solidFill>
            </a:endParaRPr>
          </a:p>
          <a:p>
            <a:pPr marL="0" indent="0" algn="just">
              <a:buNone/>
            </a:pPr>
            <a:r>
              <a:rPr lang="en-GB" sz="2000" dirty="0">
                <a:solidFill>
                  <a:schemeClr val="accent5"/>
                </a:solidFill>
              </a:rPr>
              <a:t>The Health and Food Technology Department will teach you a range of topics related to health, wellbeing and nutrition. In S1 you will learn about kitchen safety and hygiene and develop your practical cookery skills by following a range of recipes.</a:t>
            </a:r>
          </a:p>
          <a:p>
            <a:pPr marL="0" indent="0" algn="just">
              <a:buNone/>
            </a:pPr>
            <a:endParaRPr lang="en-GB" sz="2000" dirty="0">
              <a:solidFill>
                <a:schemeClr val="accent5"/>
              </a:solidFill>
            </a:endParaRPr>
          </a:p>
          <a:p>
            <a:pPr marL="0" indent="0" algn="ctr">
              <a:buNone/>
            </a:pPr>
            <a:r>
              <a:rPr lang="en-GB" sz="2000" b="1" u="sng" dirty="0">
                <a:solidFill>
                  <a:schemeClr val="accent5"/>
                </a:solidFill>
              </a:rPr>
              <a:t>Physical Education </a:t>
            </a:r>
          </a:p>
          <a:p>
            <a:pPr marL="0" indent="0" algn="just">
              <a:buNone/>
            </a:pPr>
            <a:r>
              <a:rPr lang="en-GB" sz="2000" dirty="0">
                <a:solidFill>
                  <a:schemeClr val="accent5"/>
                </a:solidFill>
              </a:rPr>
              <a:t>In S1 you will have the opportunity to learn and develop a range of skills and movements throughout a number of individual and team sporting activities.  You will be taught about varying aspects of fitness and how these are transferable across all activities.  You will also be given the opportunity to develop your creativity skills both during class time and during our wide range of extra curricular sporting clubs.</a:t>
            </a:r>
          </a:p>
          <a:p>
            <a:endParaRPr lang="en-GB" sz="1700" dirty="0"/>
          </a:p>
          <a:p>
            <a:endParaRPr lang="en-GB" sz="1700" dirty="0"/>
          </a:p>
        </p:txBody>
      </p:sp>
    </p:spTree>
    <p:extLst>
      <p:ext uri="{BB962C8B-B14F-4D97-AF65-F5344CB8AC3E}">
        <p14:creationId xmlns:p14="http://schemas.microsoft.com/office/powerpoint/2010/main" val="887095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FBEB65E-3CF0-492D-B798-FA7F8E01E3F7}"/>
              </a:ext>
            </a:extLst>
          </p:cNvPr>
          <p:cNvSpPr/>
          <p:nvPr/>
        </p:nvSpPr>
        <p:spPr>
          <a:xfrm>
            <a:off x="225287" y="887896"/>
            <a:ext cx="8918713" cy="5086329"/>
          </a:xfrm>
          <a:prstGeom prst="rect">
            <a:avLst/>
          </a:prstGeom>
        </p:spPr>
        <p:txBody>
          <a:bodyPr wrap="square">
            <a:spAutoFit/>
          </a:bodyPr>
          <a:lstStyle/>
          <a:p>
            <a:pPr>
              <a:lnSpc>
                <a:spcPct val="118000"/>
              </a:lnSpc>
              <a:spcAft>
                <a:spcPts val="600"/>
              </a:spcAft>
            </a:pPr>
            <a:endParaRPr lang="en-GB" sz="1200" kern="14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8000"/>
              </a:lnSpc>
              <a:spcAft>
                <a:spcPts val="600"/>
              </a:spcAft>
            </a:pPr>
            <a:r>
              <a:rPr lang="en-US" kern="1400" dirty="0">
                <a:solidFill>
                  <a:schemeClr val="accent5"/>
                </a:solidFill>
                <a:latin typeface="Segoe UI" panose="020B0502040204020203" pitchFamily="34" charset="0"/>
                <a:ea typeface="Times New Roman" panose="02020603050405020304" pitchFamily="18" charset="0"/>
                <a:cs typeface="Times New Roman" panose="02020603050405020304" pitchFamily="18" charset="0"/>
              </a:rPr>
              <a:t>At your school library you can borrow books, do your schoolwork and </a:t>
            </a:r>
            <a:br>
              <a:rPr lang="en-US" kern="1400" dirty="0">
                <a:solidFill>
                  <a:schemeClr val="accent5"/>
                </a:solidFill>
                <a:latin typeface="Segoe UI" panose="020B0502040204020203" pitchFamily="34" charset="0"/>
                <a:ea typeface="Times New Roman" panose="02020603050405020304" pitchFamily="18" charset="0"/>
                <a:cs typeface="Times New Roman" panose="02020603050405020304" pitchFamily="18" charset="0"/>
              </a:rPr>
            </a:br>
            <a:r>
              <a:rPr lang="en-US" kern="1400" dirty="0">
                <a:solidFill>
                  <a:schemeClr val="accent5"/>
                </a:solidFill>
                <a:latin typeface="Segoe UI" panose="020B0502040204020203" pitchFamily="34" charset="0"/>
                <a:ea typeface="Times New Roman" panose="02020603050405020304" pitchFamily="18" charset="0"/>
                <a:cs typeface="Times New Roman" panose="02020603050405020304" pitchFamily="18" charset="0"/>
              </a:rPr>
              <a:t>participate in events and clubs. </a:t>
            </a:r>
            <a:endParaRPr lang="en-GB" sz="1200" kern="1400" dirty="0">
              <a:solidFill>
                <a:schemeClr val="accent5"/>
              </a:solidFill>
              <a:latin typeface="Calibri" panose="020F0502020204030204" pitchFamily="34" charset="0"/>
              <a:ea typeface="Times New Roman" panose="02020603050405020304" pitchFamily="18" charset="0"/>
              <a:cs typeface="Times New Roman" panose="02020603050405020304" pitchFamily="18" charset="0"/>
            </a:endParaRPr>
          </a:p>
          <a:p>
            <a:pPr>
              <a:lnSpc>
                <a:spcPct val="118000"/>
              </a:lnSpc>
              <a:spcAft>
                <a:spcPts val="600"/>
              </a:spcAft>
            </a:pPr>
            <a:r>
              <a:rPr lang="en-US" b="1" u="sng" kern="1400" dirty="0">
                <a:solidFill>
                  <a:schemeClr val="accent5"/>
                </a:solidFill>
                <a:latin typeface="Segoe UI" panose="020B0502040204020203" pitchFamily="34" charset="0"/>
                <a:ea typeface="Times New Roman" panose="02020603050405020304" pitchFamily="18" charset="0"/>
                <a:cs typeface="Times New Roman" panose="02020603050405020304" pitchFamily="18" charset="0"/>
              </a:rPr>
              <a:t>Clubs at the Library</a:t>
            </a:r>
          </a:p>
          <a:p>
            <a:pPr>
              <a:lnSpc>
                <a:spcPct val="118000"/>
              </a:lnSpc>
              <a:spcAft>
                <a:spcPts val="600"/>
              </a:spcAft>
            </a:pPr>
            <a:endParaRPr lang="en-GB" sz="1200" kern="1400" dirty="0">
              <a:solidFill>
                <a:schemeClr val="accent5"/>
              </a:solidFill>
              <a:latin typeface="Calibri" panose="020F0502020204030204" pitchFamily="34" charset="0"/>
              <a:ea typeface="Times New Roman" panose="02020603050405020304" pitchFamily="18" charset="0"/>
              <a:cs typeface="Times New Roman" panose="02020603050405020304" pitchFamily="18" charset="0"/>
            </a:endParaRPr>
          </a:p>
          <a:p>
            <a:pPr>
              <a:lnSpc>
                <a:spcPct val="118000"/>
              </a:lnSpc>
              <a:spcAft>
                <a:spcPts val="600"/>
              </a:spcAft>
            </a:pPr>
            <a:r>
              <a:rPr lang="en-US" kern="1400" dirty="0">
                <a:solidFill>
                  <a:schemeClr val="accent5"/>
                </a:solidFill>
                <a:latin typeface="Segoe UI" panose="020B0502040204020203" pitchFamily="34" charset="0"/>
                <a:ea typeface="Times New Roman" panose="02020603050405020304" pitchFamily="18" charset="0"/>
                <a:cs typeface="Times New Roman" panose="02020603050405020304" pitchFamily="18" charset="0"/>
              </a:rPr>
              <a:t>Book Club / Comic Club / Dungeons and Dragons</a:t>
            </a:r>
          </a:p>
          <a:p>
            <a:pPr>
              <a:lnSpc>
                <a:spcPct val="118000"/>
              </a:lnSpc>
              <a:spcAft>
                <a:spcPts val="600"/>
              </a:spcAft>
            </a:pPr>
            <a:endParaRPr lang="en-GB" sz="1200" kern="1400" dirty="0">
              <a:solidFill>
                <a:schemeClr val="accent5"/>
              </a:solidFill>
              <a:latin typeface="Calibri" panose="020F0502020204030204" pitchFamily="34" charset="0"/>
              <a:ea typeface="Times New Roman" panose="02020603050405020304" pitchFamily="18" charset="0"/>
              <a:cs typeface="Times New Roman" panose="02020603050405020304" pitchFamily="18" charset="0"/>
            </a:endParaRPr>
          </a:p>
          <a:p>
            <a:pPr>
              <a:lnSpc>
                <a:spcPct val="118000"/>
              </a:lnSpc>
              <a:spcAft>
                <a:spcPts val="600"/>
              </a:spcAft>
            </a:pPr>
            <a:r>
              <a:rPr lang="en-US" b="1" u="sng" kern="1400" dirty="0">
                <a:solidFill>
                  <a:schemeClr val="accent5"/>
                </a:solidFill>
                <a:latin typeface="Segoe UI" panose="020B0502040204020203" pitchFamily="34" charset="0"/>
                <a:ea typeface="Times New Roman" panose="02020603050405020304" pitchFamily="18" charset="0"/>
                <a:cs typeface="Times New Roman" panose="02020603050405020304" pitchFamily="18" charset="0"/>
              </a:rPr>
              <a:t>Library Hours</a:t>
            </a:r>
            <a:endParaRPr lang="en-GB" sz="1200" kern="1400" dirty="0">
              <a:solidFill>
                <a:schemeClr val="accent5"/>
              </a:solidFill>
              <a:latin typeface="Calibri" panose="020F0502020204030204" pitchFamily="34" charset="0"/>
              <a:ea typeface="Times New Roman" panose="02020603050405020304" pitchFamily="18" charset="0"/>
              <a:cs typeface="Times New Roman" panose="02020603050405020304" pitchFamily="18" charset="0"/>
            </a:endParaRPr>
          </a:p>
          <a:p>
            <a:pPr>
              <a:lnSpc>
                <a:spcPct val="118000"/>
              </a:lnSpc>
              <a:spcAft>
                <a:spcPts val="0"/>
              </a:spcAft>
            </a:pPr>
            <a:r>
              <a:rPr lang="en-US" kern="1400" dirty="0">
                <a:solidFill>
                  <a:schemeClr val="accent5"/>
                </a:solidFill>
                <a:latin typeface="Segoe UI" panose="020B0502040204020203" pitchFamily="34" charset="0"/>
                <a:ea typeface="Times New Roman" panose="02020603050405020304" pitchFamily="18" charset="0"/>
                <a:cs typeface="Times New Roman" panose="02020603050405020304" pitchFamily="18" charset="0"/>
              </a:rPr>
              <a:t>Tuesday, Thursday: 8:30am – 4:15pm</a:t>
            </a:r>
            <a:endParaRPr lang="en-GB" sz="1200" kern="1400" dirty="0">
              <a:solidFill>
                <a:schemeClr val="accent5"/>
              </a:solidFill>
              <a:latin typeface="Calibri" panose="020F0502020204030204" pitchFamily="34" charset="0"/>
              <a:ea typeface="Times New Roman" panose="02020603050405020304" pitchFamily="18" charset="0"/>
              <a:cs typeface="Times New Roman" panose="02020603050405020304" pitchFamily="18" charset="0"/>
            </a:endParaRPr>
          </a:p>
          <a:p>
            <a:pPr>
              <a:lnSpc>
                <a:spcPct val="118000"/>
              </a:lnSpc>
              <a:spcAft>
                <a:spcPts val="600"/>
              </a:spcAft>
            </a:pPr>
            <a:r>
              <a:rPr lang="en-US" kern="1400" dirty="0">
                <a:solidFill>
                  <a:schemeClr val="accent5"/>
                </a:solidFill>
                <a:latin typeface="Segoe UI" panose="020B0502040204020203" pitchFamily="34" charset="0"/>
                <a:ea typeface="Times New Roman" panose="02020603050405020304" pitchFamily="18" charset="0"/>
                <a:cs typeface="Times New Roman" panose="02020603050405020304" pitchFamily="18" charset="0"/>
              </a:rPr>
              <a:t>Wednesday: 8:30am – 4:00pm</a:t>
            </a:r>
            <a:endParaRPr lang="en-GB" sz="1200" kern="1400" dirty="0">
              <a:solidFill>
                <a:schemeClr val="accent5"/>
              </a:solidFill>
              <a:latin typeface="Calibri" panose="020F0502020204030204" pitchFamily="34" charset="0"/>
              <a:ea typeface="Times New Roman" panose="02020603050405020304" pitchFamily="18" charset="0"/>
              <a:cs typeface="Times New Roman" panose="02020603050405020304" pitchFamily="18" charset="0"/>
            </a:endParaRPr>
          </a:p>
          <a:p>
            <a:pPr>
              <a:lnSpc>
                <a:spcPct val="118000"/>
              </a:lnSpc>
              <a:spcAft>
                <a:spcPts val="600"/>
              </a:spcAft>
            </a:pPr>
            <a:r>
              <a:rPr lang="en-US" kern="1400" dirty="0">
                <a:solidFill>
                  <a:schemeClr val="accent5"/>
                </a:solidFill>
                <a:latin typeface="Segoe UI" panose="020B0502040204020203" pitchFamily="34" charset="0"/>
                <a:ea typeface="Times New Roman" panose="02020603050405020304" pitchFamily="18" charset="0"/>
                <a:cs typeface="Times New Roman" panose="02020603050405020304" pitchFamily="18" charset="0"/>
              </a:rPr>
              <a:t>Open during break and the last 20 minutes of lunch.</a:t>
            </a:r>
            <a:endParaRPr lang="en-GB" sz="1200" kern="1400" dirty="0">
              <a:solidFill>
                <a:schemeClr val="accent5"/>
              </a:solidFill>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8000"/>
              </a:lnSpc>
              <a:spcAft>
                <a:spcPts val="300"/>
              </a:spcAft>
            </a:pPr>
            <a:r>
              <a:rPr lang="en-US" kern="1400" dirty="0">
                <a:solidFill>
                  <a:schemeClr val="accent5"/>
                </a:solidFill>
                <a:latin typeface="Segoe UI" panose="020B0502040204020203" pitchFamily="34" charset="0"/>
                <a:ea typeface="Times New Roman" panose="02020603050405020304" pitchFamily="18" charset="0"/>
                <a:cs typeface="Times New Roman" panose="02020603050405020304" pitchFamily="18" charset="0"/>
              </a:rPr>
              <a:t>To search the library catalogue go to renfrewshirelibraries.co.uk and select ‘Paisley Grammar’ under ‘School Pages’.</a:t>
            </a:r>
            <a:r>
              <a:rPr lang="en-US" sz="2000" kern="1400" dirty="0">
                <a:solidFill>
                  <a:schemeClr val="accent5"/>
                </a:solidFill>
                <a:latin typeface="Segoe UI" panose="020B0502040204020203" pitchFamily="34" charset="0"/>
                <a:ea typeface="Times New Roman" panose="02020603050405020304" pitchFamily="18" charset="0"/>
                <a:cs typeface="Times New Roman" panose="02020603050405020304" pitchFamily="18" charset="0"/>
              </a:rPr>
              <a:t> </a:t>
            </a:r>
            <a:endParaRPr lang="en-GB" sz="1200" kern="1400" dirty="0">
              <a:solidFill>
                <a:schemeClr val="accent5"/>
              </a:solidFill>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8000"/>
              </a:lnSpc>
              <a:spcAft>
                <a:spcPts val="300"/>
              </a:spcAft>
            </a:pPr>
            <a:r>
              <a:rPr lang="en-US" kern="1400" dirty="0">
                <a:solidFill>
                  <a:schemeClr val="accent5"/>
                </a:solidFill>
                <a:latin typeface="Segoe UI" panose="020B0502040204020203" pitchFamily="34" charset="0"/>
                <a:ea typeface="Times New Roman" panose="02020603050405020304" pitchFamily="18" charset="0"/>
                <a:cs typeface="Times New Roman" panose="02020603050405020304" pitchFamily="18" charset="0"/>
              </a:rPr>
              <a:t>Follow the library on Twitter at: @</a:t>
            </a:r>
            <a:r>
              <a:rPr lang="en-US" kern="1400" dirty="0" err="1">
                <a:solidFill>
                  <a:schemeClr val="accent5"/>
                </a:solidFill>
                <a:latin typeface="Segoe UI" panose="020B0502040204020203" pitchFamily="34" charset="0"/>
                <a:ea typeface="Times New Roman" panose="02020603050405020304" pitchFamily="18" charset="0"/>
                <a:cs typeface="Times New Roman" panose="02020603050405020304" pitchFamily="18" charset="0"/>
              </a:rPr>
              <a:t>pgs_library</a:t>
            </a:r>
            <a:r>
              <a:rPr lang="en-US" kern="1400" dirty="0">
                <a:solidFill>
                  <a:schemeClr val="accent5"/>
                </a:solidFill>
                <a:latin typeface="Segoe UI" panose="020B0502040204020203" pitchFamily="34" charset="0"/>
                <a:ea typeface="Times New Roman" panose="02020603050405020304" pitchFamily="18" charset="0"/>
                <a:cs typeface="Times New Roman" panose="02020603050405020304" pitchFamily="18" charset="0"/>
              </a:rPr>
              <a:t> </a:t>
            </a:r>
            <a:endParaRPr lang="en-GB" sz="1200" kern="1400" dirty="0">
              <a:solidFill>
                <a:schemeClr val="accent5"/>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9A31673C-2D6A-4D45-BB27-786510EEC014}"/>
              </a:ext>
            </a:extLst>
          </p:cNvPr>
          <p:cNvSpPr/>
          <p:nvPr/>
        </p:nvSpPr>
        <p:spPr>
          <a:xfrm>
            <a:off x="2969652" y="194282"/>
            <a:ext cx="6172200" cy="838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PGS School Library</a:t>
            </a:r>
          </a:p>
        </p:txBody>
      </p:sp>
      <p:pic>
        <p:nvPicPr>
          <p:cNvPr id="5" name="Picture 4" descr="A drawing of a cartoon character&#10;&#10;Description automatically generated">
            <a:extLst>
              <a:ext uri="{FF2B5EF4-FFF2-40B4-BE49-F238E27FC236}">
                <a16:creationId xmlns:a16="http://schemas.microsoft.com/office/drawing/2014/main" id="{C747C2AD-D76A-4807-A5EF-FC14D8F110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86737" y="5156749"/>
            <a:ext cx="3779975" cy="997012"/>
          </a:xfrm>
          <a:prstGeom prst="rect">
            <a:avLst/>
          </a:prstGeom>
        </p:spPr>
      </p:pic>
      <p:pic>
        <p:nvPicPr>
          <p:cNvPr id="7" name="Picture 6" descr="A picture containing drawing&#10;&#10;Description automatically generated">
            <a:extLst>
              <a:ext uri="{FF2B5EF4-FFF2-40B4-BE49-F238E27FC236}">
                <a16:creationId xmlns:a16="http://schemas.microsoft.com/office/drawing/2014/main" id="{1CA569CD-98BC-4429-911B-A9451813E7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15288" y="1697646"/>
            <a:ext cx="3545914" cy="1895475"/>
          </a:xfrm>
          <a:prstGeom prst="rect">
            <a:avLst/>
          </a:prstGeom>
        </p:spPr>
      </p:pic>
    </p:spTree>
    <p:extLst>
      <p:ext uri="{BB962C8B-B14F-4D97-AF65-F5344CB8AC3E}">
        <p14:creationId xmlns:p14="http://schemas.microsoft.com/office/powerpoint/2010/main" val="3392106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idx="1"/>
          </p:nvPr>
        </p:nvSpPr>
        <p:spPr>
          <a:xfrm>
            <a:off x="288472" y="1293739"/>
            <a:ext cx="6569528" cy="2167918"/>
          </a:xfrm>
          <a:ln>
            <a:solidFill>
              <a:srgbClr val="00B050"/>
            </a:solidFill>
          </a:ln>
        </p:spPr>
        <p:style>
          <a:lnRef idx="2">
            <a:schemeClr val="accent1"/>
          </a:lnRef>
          <a:fillRef idx="1">
            <a:schemeClr val="lt1"/>
          </a:fillRef>
          <a:effectRef idx="0">
            <a:schemeClr val="accent1"/>
          </a:effectRef>
          <a:fontRef idx="minor">
            <a:schemeClr val="dk1"/>
          </a:fontRef>
        </p:style>
        <p:txBody>
          <a:bodyPr>
            <a:normAutofit lnSpcReduction="10000"/>
          </a:bodyPr>
          <a:lstStyle/>
          <a:p>
            <a:pPr>
              <a:defRPr/>
            </a:pPr>
            <a:r>
              <a:rPr lang="en-GB" sz="1800" dirty="0"/>
              <a:t>At Paisley Grammar school all pupils wear school uniform.</a:t>
            </a:r>
          </a:p>
          <a:p>
            <a:pPr>
              <a:defRPr/>
            </a:pPr>
            <a:r>
              <a:rPr lang="en-GB" sz="1800" dirty="0"/>
              <a:t>School Uniform consists of:</a:t>
            </a:r>
          </a:p>
          <a:p>
            <a:pPr lvl="1">
              <a:defRPr/>
            </a:pPr>
            <a:r>
              <a:rPr lang="en-GB" sz="1800" dirty="0"/>
              <a:t>White Shirt</a:t>
            </a:r>
          </a:p>
          <a:p>
            <a:pPr lvl="1">
              <a:defRPr/>
            </a:pPr>
            <a:r>
              <a:rPr lang="en-GB" sz="1800" dirty="0"/>
              <a:t>School Tie</a:t>
            </a:r>
          </a:p>
          <a:p>
            <a:pPr lvl="1">
              <a:defRPr/>
            </a:pPr>
            <a:r>
              <a:rPr lang="en-GB" sz="1800" dirty="0"/>
              <a:t>Black Trousers/Skirt</a:t>
            </a:r>
          </a:p>
          <a:p>
            <a:pPr lvl="1">
              <a:defRPr/>
            </a:pPr>
            <a:r>
              <a:rPr lang="en-GB" sz="1800" dirty="0"/>
              <a:t>Black Shoes</a:t>
            </a:r>
          </a:p>
          <a:p>
            <a:pPr lvl="1">
              <a:defRPr/>
            </a:pPr>
            <a:r>
              <a:rPr lang="en-GB" sz="1800" dirty="0"/>
              <a:t>Paisley Grammar Blazer</a:t>
            </a:r>
          </a:p>
          <a:p>
            <a:pPr lvl="1">
              <a:defRPr/>
            </a:pPr>
            <a:endParaRPr lang="en-US" sz="1600" dirty="0"/>
          </a:p>
        </p:txBody>
      </p:sp>
      <p:sp>
        <p:nvSpPr>
          <p:cNvPr id="6" name="TextBox 5"/>
          <p:cNvSpPr txBox="1"/>
          <p:nvPr/>
        </p:nvSpPr>
        <p:spPr>
          <a:xfrm>
            <a:off x="5078186" y="3722914"/>
            <a:ext cx="6678385" cy="2308324"/>
          </a:xfrm>
          <a:prstGeom prst="rect">
            <a:avLst/>
          </a:prstGeom>
          <a:noFill/>
          <a:ln>
            <a:solidFill>
              <a:srgbClr val="FF0000"/>
            </a:solidFill>
          </a:ln>
        </p:spPr>
        <p:txBody>
          <a:bodyPr wrap="square" rtlCol="0">
            <a:spAutoFit/>
          </a:bodyPr>
          <a:lstStyle/>
          <a:p>
            <a:pPr marL="285750" indent="-285750">
              <a:buFont typeface="Arial" panose="020B0604020202020204" pitchFamily="34" charset="0"/>
              <a:buChar char="•"/>
            </a:pPr>
            <a:r>
              <a:rPr lang="en-GB" dirty="0"/>
              <a:t>The following items of clothing are unsuitable for school wear:</a:t>
            </a:r>
          </a:p>
          <a:p>
            <a:endParaRPr lang="en-GB" dirty="0"/>
          </a:p>
          <a:p>
            <a:pPr marL="285750" indent="-285750">
              <a:buFont typeface="Arial" panose="020B0604020202020204" pitchFamily="34" charset="0"/>
              <a:buChar char="•"/>
            </a:pPr>
            <a:r>
              <a:rPr lang="en-GB" dirty="0"/>
              <a:t> Denim jeans or jacket</a:t>
            </a:r>
          </a:p>
          <a:p>
            <a:pPr marL="285750" indent="-285750">
              <a:buFont typeface="Arial" panose="020B0604020202020204" pitchFamily="34" charset="0"/>
              <a:buChar char="•"/>
            </a:pPr>
            <a:r>
              <a:rPr lang="en-GB" dirty="0"/>
              <a:t>Track suits</a:t>
            </a:r>
          </a:p>
          <a:p>
            <a:pPr marL="285750" indent="-285750">
              <a:buFont typeface="Arial" panose="020B0604020202020204" pitchFamily="34" charset="0"/>
              <a:buChar char="•"/>
            </a:pPr>
            <a:r>
              <a:rPr lang="en-GB" dirty="0"/>
              <a:t>Baseball caps</a:t>
            </a:r>
          </a:p>
          <a:p>
            <a:pPr marL="285750" indent="-285750">
              <a:buFont typeface="Arial" panose="020B0604020202020204" pitchFamily="34" charset="0"/>
              <a:buChar char="•"/>
            </a:pPr>
            <a:r>
              <a:rPr lang="en-GB" dirty="0"/>
              <a:t>Football colours</a:t>
            </a:r>
          </a:p>
          <a:p>
            <a:pPr marL="285750" indent="-285750">
              <a:buFont typeface="Arial" panose="020B0604020202020204" pitchFamily="34" charset="0"/>
              <a:buChar char="•"/>
            </a:pPr>
            <a:r>
              <a:rPr lang="en-GB" dirty="0"/>
              <a:t>Extremes of fashion</a:t>
            </a:r>
            <a:br>
              <a:rPr lang="en-GB" dirty="0"/>
            </a:br>
            <a:endParaRPr lang="en-GB"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37614" y="1046442"/>
            <a:ext cx="2453205" cy="2453205"/>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69652" y="4215769"/>
            <a:ext cx="1822521" cy="1815469"/>
          </a:xfrm>
          <a:prstGeom prst="rect">
            <a:avLst/>
          </a:prstGeom>
        </p:spPr>
      </p:pic>
      <p:sp>
        <p:nvSpPr>
          <p:cNvPr id="11" name="Rectangle 10"/>
          <p:cNvSpPr/>
          <p:nvPr/>
        </p:nvSpPr>
        <p:spPr>
          <a:xfrm>
            <a:off x="2969652" y="194282"/>
            <a:ext cx="6172200" cy="838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School Uniform</a:t>
            </a:r>
          </a:p>
        </p:txBody>
      </p:sp>
    </p:spTree>
    <p:extLst>
      <p:ext uri="{BB962C8B-B14F-4D97-AF65-F5344CB8AC3E}">
        <p14:creationId xmlns:p14="http://schemas.microsoft.com/office/powerpoint/2010/main" val="2718815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0630" y="828574"/>
            <a:ext cx="9290739" cy="5223429"/>
          </a:xfrm>
          <a:prstGeom prst="rect">
            <a:avLst/>
          </a:prstGeom>
        </p:spPr>
      </p:pic>
      <p:sp>
        <p:nvSpPr>
          <p:cNvPr id="3" name="Rectangle 2">
            <a:extLst>
              <a:ext uri="{FF2B5EF4-FFF2-40B4-BE49-F238E27FC236}">
                <a16:creationId xmlns:a16="http://schemas.microsoft.com/office/drawing/2014/main" id="{388F536C-CC67-4690-A3BD-0BFC5566AF60}"/>
              </a:ext>
            </a:extLst>
          </p:cNvPr>
          <p:cNvSpPr/>
          <p:nvPr/>
        </p:nvSpPr>
        <p:spPr>
          <a:xfrm>
            <a:off x="2789030" y="90310"/>
            <a:ext cx="6172200" cy="55834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School Uniform</a:t>
            </a:r>
          </a:p>
        </p:txBody>
      </p:sp>
    </p:spTree>
    <p:extLst>
      <p:ext uri="{BB962C8B-B14F-4D97-AF65-F5344CB8AC3E}">
        <p14:creationId xmlns:p14="http://schemas.microsoft.com/office/powerpoint/2010/main" val="1615662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93045" y="1080004"/>
            <a:ext cx="10270067" cy="4697992"/>
          </a:xfrm>
        </p:spPr>
        <p:txBody>
          <a:bodyPr>
            <a:normAutofit fontScale="92500" lnSpcReduction="10000"/>
          </a:bodyPr>
          <a:lstStyle/>
          <a:p>
            <a:r>
              <a:rPr lang="en-GB" dirty="0">
                <a:solidFill>
                  <a:schemeClr val="accent5"/>
                </a:solidFill>
              </a:rPr>
              <a:t>At Paisley Grammar School we actively encourage pupils to wear our agreed uniform, including a blazer</a:t>
            </a:r>
          </a:p>
          <a:p>
            <a:pPr marL="0" indent="0">
              <a:buNone/>
            </a:pPr>
            <a:endParaRPr lang="en-GB" dirty="0">
              <a:solidFill>
                <a:schemeClr val="accent5"/>
              </a:solidFill>
            </a:endParaRPr>
          </a:p>
          <a:p>
            <a:r>
              <a:rPr lang="en-GB" dirty="0">
                <a:solidFill>
                  <a:schemeClr val="accent5"/>
                </a:solidFill>
              </a:rPr>
              <a:t>Academy Uniforms will be in contact with the school in due course regarding the ordering of school blazers.  This information will be shared with you as soon as we receive further information. Academy Uniforms can be contacted directly via their website; </a:t>
            </a:r>
          </a:p>
          <a:p>
            <a:pPr marL="0" indent="0">
              <a:buNone/>
            </a:pPr>
            <a:endParaRPr lang="en-GB" dirty="0">
              <a:solidFill>
                <a:schemeClr val="accent5"/>
              </a:solidFill>
            </a:endParaRPr>
          </a:p>
          <a:p>
            <a:r>
              <a:rPr lang="en-GB" dirty="0">
                <a:solidFill>
                  <a:schemeClr val="accent5"/>
                </a:solidFill>
              </a:rPr>
              <a:t> </a:t>
            </a:r>
            <a:r>
              <a:rPr lang="en-GB" altLang="en-US" dirty="0">
                <a:latin typeface="Calibri" panose="020F0502020204030204" pitchFamily="34" charset="0"/>
                <a:ea typeface="Times New Roman" panose="02020603050405020304" pitchFamily="18" charset="0"/>
                <a:cs typeface="Segoe UI" panose="020B0502040204020203" pitchFamily="34" charset="0"/>
                <a:hlinkClick r:id="rId2"/>
              </a:rPr>
              <a:t>https://www.academyuniformsltd.co.uk</a:t>
            </a:r>
            <a:endParaRPr lang="en-GB" altLang="en-US" dirty="0">
              <a:latin typeface="Calibri" panose="020F0502020204030204" pitchFamily="34" charset="0"/>
              <a:ea typeface="Times New Roman" panose="02020603050405020304" pitchFamily="18" charset="0"/>
              <a:cs typeface="Segoe UI" panose="020B0502040204020203" pitchFamily="34" charset="0"/>
            </a:endParaRPr>
          </a:p>
          <a:p>
            <a:pPr marL="0" indent="0">
              <a:buNone/>
            </a:pPr>
            <a:endParaRPr lang="en-GB" dirty="0">
              <a:solidFill>
                <a:schemeClr val="accent5"/>
              </a:solidFill>
            </a:endParaRPr>
          </a:p>
          <a:p>
            <a:r>
              <a:rPr lang="en-GB" dirty="0">
                <a:solidFill>
                  <a:schemeClr val="accent5"/>
                </a:solidFill>
              </a:rPr>
              <a:t>Please note however, that blazers can be purchased from other suppliers.</a:t>
            </a:r>
          </a:p>
          <a:p>
            <a:endParaRPr lang="en-GB" dirty="0"/>
          </a:p>
        </p:txBody>
      </p:sp>
      <p:sp>
        <p:nvSpPr>
          <p:cNvPr id="5" name="Rectangle 4">
            <a:extLst>
              <a:ext uri="{FF2B5EF4-FFF2-40B4-BE49-F238E27FC236}">
                <a16:creationId xmlns:a16="http://schemas.microsoft.com/office/drawing/2014/main" id="{87D2B88C-D601-4DD7-AACC-19B1A6801968}"/>
              </a:ext>
            </a:extLst>
          </p:cNvPr>
          <p:cNvSpPr/>
          <p:nvPr/>
        </p:nvSpPr>
        <p:spPr>
          <a:xfrm>
            <a:off x="2766453" y="235401"/>
            <a:ext cx="6172200" cy="55834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School Uniform</a:t>
            </a:r>
          </a:p>
        </p:txBody>
      </p:sp>
    </p:spTree>
    <p:extLst>
      <p:ext uri="{BB962C8B-B14F-4D97-AF65-F5344CB8AC3E}">
        <p14:creationId xmlns:p14="http://schemas.microsoft.com/office/powerpoint/2010/main" val="971401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356519"/>
            <a:ext cx="10515600" cy="4351338"/>
          </a:xfrm>
        </p:spPr>
        <p:txBody>
          <a:bodyPr>
            <a:normAutofit/>
          </a:bodyPr>
          <a:lstStyle/>
          <a:p>
            <a:pPr marL="0" indent="0" algn="ctr">
              <a:buNone/>
            </a:pPr>
            <a:r>
              <a:rPr lang="en-US" sz="4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p>
          <a:p>
            <a:r>
              <a:rPr lang="en-GB" dirty="0">
                <a:solidFill>
                  <a:schemeClr val="accent5"/>
                </a:solidFill>
              </a:rPr>
              <a:t>All pupils expected to wear our PGS PE T-Shirt</a:t>
            </a:r>
          </a:p>
          <a:p>
            <a:pPr marL="0" indent="0">
              <a:buNone/>
            </a:pPr>
            <a:endParaRPr lang="en-GB" dirty="0">
              <a:solidFill>
                <a:schemeClr val="accent5"/>
              </a:solidFill>
            </a:endParaRPr>
          </a:p>
          <a:p>
            <a:r>
              <a:rPr lang="en-GB" dirty="0">
                <a:solidFill>
                  <a:schemeClr val="accent5"/>
                </a:solidFill>
              </a:rPr>
              <a:t>PE Tops can be purchased online from School Wear Made Easy: </a:t>
            </a:r>
          </a:p>
          <a:p>
            <a:pPr marL="0" indent="0">
              <a:buNone/>
            </a:pPr>
            <a:endParaRPr lang="en-GB" dirty="0">
              <a:solidFill>
                <a:schemeClr val="accent5"/>
              </a:solidFill>
            </a:endParaRPr>
          </a:p>
          <a:p>
            <a:pPr marL="0" indent="0">
              <a:buNone/>
            </a:pPr>
            <a:endParaRPr lang="en-GB" dirty="0">
              <a:solidFill>
                <a:schemeClr val="accent5"/>
              </a:solidFill>
            </a:endParaRPr>
          </a:p>
          <a:p>
            <a:r>
              <a:rPr lang="en-GB" dirty="0">
                <a:solidFill>
                  <a:schemeClr val="accent5"/>
                </a:solidFill>
              </a:rPr>
              <a:t>Ties are £7 and can be purchased from our school office when the schools reopen.</a:t>
            </a:r>
          </a:p>
          <a:p>
            <a:endParaRPr lang="en-GB" dirty="0"/>
          </a:p>
        </p:txBody>
      </p:sp>
      <p:pic>
        <p:nvPicPr>
          <p:cNvPr id="1026" name="x_7D4BFECD-32BF-4224-AC34-F301A2712BD0" descr="7D4BFECD-32BF-4224-AC34-F301A2712BD0"/>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10306557" y="3219063"/>
            <a:ext cx="1569354" cy="1177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2808918" y="388721"/>
            <a:ext cx="6172200" cy="838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PE Uniform and School Tie</a:t>
            </a:r>
          </a:p>
        </p:txBody>
      </p:sp>
      <p:sp>
        <p:nvSpPr>
          <p:cNvPr id="5" name="Rectangle 3">
            <a:extLst>
              <a:ext uri="{FF2B5EF4-FFF2-40B4-BE49-F238E27FC236}">
                <a16:creationId xmlns:a16="http://schemas.microsoft.com/office/drawing/2014/main" id="{C96F68FA-4280-4535-A596-5C8E5ED8050D}"/>
              </a:ext>
            </a:extLst>
          </p:cNvPr>
          <p:cNvSpPr>
            <a:spLocks noChangeArrowheads="1"/>
          </p:cNvSpPr>
          <p:nvPr/>
        </p:nvSpPr>
        <p:spPr bwMode="auto">
          <a:xfrm>
            <a:off x="3228444" y="3686967"/>
            <a:ext cx="535111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400" b="0" i="0" u="none" strike="noStrike" cap="none" normalizeH="0" baseline="0" dirty="0">
                <a:ln>
                  <a:noFill/>
                </a:ln>
                <a:solidFill>
                  <a:srgbClr val="201F1E"/>
                </a:solidFill>
                <a:effectLst/>
                <a:latin typeface="Calibri" panose="020F0502020204030204" pitchFamily="34" charset="0"/>
                <a:ea typeface="Times New Roman" panose="02020603050405020304" pitchFamily="18" charset="0"/>
                <a:cs typeface="Segoe UI" panose="020B0502040204020203" pitchFamily="34" charset="0"/>
              </a:rPr>
              <a:t> </a:t>
            </a:r>
            <a:r>
              <a:rPr kumimoji="0" lang="en-GB" altLang="en-US" sz="2400" b="1" i="0" u="none" strike="noStrike" cap="none" normalizeH="0" baseline="0" dirty="0">
                <a:ln>
                  <a:noFill/>
                </a:ln>
                <a:solidFill>
                  <a:schemeClr val="tx1">
                    <a:lumMod val="95000"/>
                    <a:lumOff val="5000"/>
                  </a:schemeClr>
                </a:solidFill>
                <a:effectLst/>
                <a:latin typeface="Calibri" panose="020F0502020204030204" pitchFamily="34" charset="0"/>
                <a:ea typeface="Times New Roman" panose="02020603050405020304" pitchFamily="18" charset="0"/>
                <a:cs typeface="Segoe UI" panose="020B0502040204020203" pitchFamily="34" charset="0"/>
                <a:hlinkClick r:id="rId3"/>
              </a:rPr>
              <a:t>www.schoolwearmadeeasy.com</a:t>
            </a:r>
            <a:endParaRPr kumimoji="0" lang="en-GB" altLang="en-US" sz="1800" b="1" i="0" u="none" strike="noStrike" cap="none" normalizeH="0" baseline="0" dirty="0">
              <a:ln>
                <a:noFill/>
              </a:ln>
              <a:solidFill>
                <a:schemeClr val="tx1">
                  <a:lumMod val="95000"/>
                  <a:lumOff val="5000"/>
                </a:schemeClr>
              </a:solidFill>
              <a:effectLst/>
              <a:latin typeface="Arial" panose="020B0604020202020204" pitchFamily="34" charset="0"/>
            </a:endParaRPr>
          </a:p>
        </p:txBody>
      </p:sp>
    </p:spTree>
    <p:extLst>
      <p:ext uri="{BB962C8B-B14F-4D97-AF65-F5344CB8AC3E}">
        <p14:creationId xmlns:p14="http://schemas.microsoft.com/office/powerpoint/2010/main" val="102931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A73246-4F70-4387-A873-94D61AC5CA07}"/>
              </a:ext>
            </a:extLst>
          </p:cNvPr>
          <p:cNvSpPr>
            <a:spLocks noGrp="1"/>
          </p:cNvSpPr>
          <p:nvPr>
            <p:ph type="title"/>
          </p:nvPr>
        </p:nvSpPr>
        <p:spPr/>
        <p:txBody>
          <a:bodyPr>
            <a:normAutofit/>
          </a:bodyPr>
          <a:lstStyle/>
          <a:p>
            <a:pPr algn="ctr"/>
            <a:endParaRPr lang="en-GB" sz="5400" b="1" dirty="0"/>
          </a:p>
        </p:txBody>
      </p:sp>
      <p:sp>
        <p:nvSpPr>
          <p:cNvPr id="3" name="Content Placeholder 2">
            <a:extLst>
              <a:ext uri="{FF2B5EF4-FFF2-40B4-BE49-F238E27FC236}">
                <a16:creationId xmlns:a16="http://schemas.microsoft.com/office/drawing/2014/main" id="{A815C32B-31FA-41B1-A3FC-E09E2AB51CF1}"/>
              </a:ext>
            </a:extLst>
          </p:cNvPr>
          <p:cNvSpPr>
            <a:spLocks noGrp="1"/>
          </p:cNvSpPr>
          <p:nvPr>
            <p:ph idx="1"/>
          </p:nvPr>
        </p:nvSpPr>
        <p:spPr/>
        <p:txBody>
          <a:bodyPr>
            <a:normAutofit/>
          </a:bodyPr>
          <a:lstStyle/>
          <a:p>
            <a:pPr marL="0" indent="0" algn="just">
              <a:buNone/>
            </a:pPr>
            <a:r>
              <a:rPr lang="en-GB" dirty="0">
                <a:solidFill>
                  <a:schemeClr val="accent1"/>
                </a:solidFill>
              </a:rPr>
              <a:t>Welcome to our essential guide to starting S1. We are eagerly awaiting your arrival and are excited to see all of you again soon.</a:t>
            </a:r>
          </a:p>
          <a:p>
            <a:pPr marL="0" indent="0" algn="just">
              <a:buNone/>
            </a:pPr>
            <a:r>
              <a:rPr lang="en-GB" dirty="0">
                <a:solidFill>
                  <a:schemeClr val="accent1"/>
                </a:solidFill>
              </a:rPr>
              <a:t> </a:t>
            </a:r>
            <a:br>
              <a:rPr lang="en-GB" dirty="0">
                <a:solidFill>
                  <a:schemeClr val="accent1"/>
                </a:solidFill>
              </a:rPr>
            </a:br>
            <a:r>
              <a:rPr lang="en-GB" dirty="0">
                <a:solidFill>
                  <a:schemeClr val="accent1"/>
                </a:solidFill>
              </a:rPr>
              <a:t>In this Power Point you will find lots of information about our school.  You might already know some of the information from your visits, however given our current situation it won’t do any harm to remind you. </a:t>
            </a:r>
          </a:p>
          <a:p>
            <a:pPr marL="0" indent="0" algn="just">
              <a:buNone/>
            </a:pPr>
            <a:endParaRPr lang="en-GB" dirty="0">
              <a:solidFill>
                <a:schemeClr val="accent1"/>
              </a:solidFill>
            </a:endParaRPr>
          </a:p>
          <a:p>
            <a:pPr marL="0" indent="0" algn="just">
              <a:buNone/>
            </a:pPr>
            <a:r>
              <a:rPr lang="en-GB" dirty="0">
                <a:solidFill>
                  <a:schemeClr val="accent1"/>
                </a:solidFill>
              </a:rPr>
              <a:t>On the following slide you will our school values and these are at the heart of everything we do at Paisley Grammar School. </a:t>
            </a:r>
            <a:endParaRPr lang="en-GB" dirty="0"/>
          </a:p>
        </p:txBody>
      </p:sp>
      <p:pic>
        <p:nvPicPr>
          <p:cNvPr id="4" name="Picture 3" descr="A picture containing drawing&#10;&#10;Description automatically generated">
            <a:extLst>
              <a:ext uri="{FF2B5EF4-FFF2-40B4-BE49-F238E27FC236}">
                <a16:creationId xmlns:a16="http://schemas.microsoft.com/office/drawing/2014/main" id="{541B1BFB-2DC0-49C7-87AC-17F6DB6355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13785"/>
            <a:ext cx="2904067" cy="1476903"/>
          </a:xfrm>
          <a:prstGeom prst="rect">
            <a:avLst/>
          </a:prstGeom>
        </p:spPr>
      </p:pic>
      <p:sp>
        <p:nvSpPr>
          <p:cNvPr id="5" name="Rectangle 4">
            <a:extLst>
              <a:ext uri="{FF2B5EF4-FFF2-40B4-BE49-F238E27FC236}">
                <a16:creationId xmlns:a16="http://schemas.microsoft.com/office/drawing/2014/main" id="{0A83F700-6EB8-44FD-8902-C4EB720E17F5}"/>
              </a:ext>
            </a:extLst>
          </p:cNvPr>
          <p:cNvSpPr/>
          <p:nvPr/>
        </p:nvSpPr>
        <p:spPr>
          <a:xfrm>
            <a:off x="3151542" y="681037"/>
            <a:ext cx="6172200" cy="838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Introduction </a:t>
            </a:r>
          </a:p>
        </p:txBody>
      </p:sp>
    </p:spTree>
    <p:extLst>
      <p:ext uri="{BB962C8B-B14F-4D97-AF65-F5344CB8AC3E}">
        <p14:creationId xmlns:p14="http://schemas.microsoft.com/office/powerpoint/2010/main" val="1023450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3068" y="1390326"/>
            <a:ext cx="3925093" cy="4573914"/>
          </a:xfrm>
        </p:spPr>
        <p:style>
          <a:lnRef idx="2">
            <a:schemeClr val="accent1"/>
          </a:lnRef>
          <a:fillRef idx="1">
            <a:schemeClr val="lt1"/>
          </a:fillRef>
          <a:effectRef idx="0">
            <a:schemeClr val="accent1"/>
          </a:effectRef>
          <a:fontRef idx="minor">
            <a:schemeClr val="dk1"/>
          </a:fontRef>
        </p:style>
        <p:txBody>
          <a:bodyPr rtlCol="0">
            <a:normAutofit fontScale="55000" lnSpcReduction="20000"/>
          </a:bodyPr>
          <a:lstStyle/>
          <a:p>
            <a:pPr>
              <a:buNone/>
              <a:defRPr/>
            </a:pPr>
            <a:r>
              <a:rPr lang="en-GB" b="1" dirty="0">
                <a:solidFill>
                  <a:schemeClr val="accent5"/>
                </a:solidFill>
              </a:rPr>
              <a:t>	In  Paisley Grammar there are a lots of clubs and extra curricular activities, such as:</a:t>
            </a:r>
          </a:p>
          <a:p>
            <a:pPr>
              <a:defRPr/>
            </a:pPr>
            <a:r>
              <a:rPr lang="en-GB" b="1" dirty="0">
                <a:solidFill>
                  <a:schemeClr val="accent5"/>
                </a:solidFill>
              </a:rPr>
              <a:t>Drama Club</a:t>
            </a:r>
          </a:p>
          <a:p>
            <a:pPr>
              <a:defRPr/>
            </a:pPr>
            <a:r>
              <a:rPr lang="en-GB" b="1" dirty="0">
                <a:solidFill>
                  <a:schemeClr val="accent5"/>
                </a:solidFill>
              </a:rPr>
              <a:t>Drop in Club</a:t>
            </a:r>
          </a:p>
          <a:p>
            <a:pPr>
              <a:defRPr/>
            </a:pPr>
            <a:r>
              <a:rPr lang="en-GB" b="1" dirty="0">
                <a:solidFill>
                  <a:schemeClr val="accent5"/>
                </a:solidFill>
              </a:rPr>
              <a:t>Choir</a:t>
            </a:r>
          </a:p>
          <a:p>
            <a:pPr>
              <a:defRPr/>
            </a:pPr>
            <a:r>
              <a:rPr lang="en-GB" b="1" dirty="0">
                <a:solidFill>
                  <a:schemeClr val="accent5"/>
                </a:solidFill>
              </a:rPr>
              <a:t>Basketball</a:t>
            </a:r>
          </a:p>
          <a:p>
            <a:pPr>
              <a:defRPr/>
            </a:pPr>
            <a:r>
              <a:rPr lang="en-GB" b="1" dirty="0">
                <a:solidFill>
                  <a:schemeClr val="accent5"/>
                </a:solidFill>
              </a:rPr>
              <a:t>Football</a:t>
            </a:r>
          </a:p>
          <a:p>
            <a:pPr>
              <a:defRPr/>
            </a:pPr>
            <a:r>
              <a:rPr lang="en-GB" b="1" dirty="0">
                <a:solidFill>
                  <a:schemeClr val="accent5"/>
                </a:solidFill>
              </a:rPr>
              <a:t>Science Club</a:t>
            </a:r>
          </a:p>
          <a:p>
            <a:pPr>
              <a:defRPr/>
            </a:pPr>
            <a:r>
              <a:rPr lang="en-GB" b="1" dirty="0">
                <a:solidFill>
                  <a:schemeClr val="accent5"/>
                </a:solidFill>
              </a:rPr>
              <a:t>Guitar Club</a:t>
            </a:r>
          </a:p>
          <a:p>
            <a:pPr>
              <a:defRPr/>
            </a:pPr>
            <a:r>
              <a:rPr lang="en-GB" b="1" dirty="0">
                <a:solidFill>
                  <a:schemeClr val="accent5"/>
                </a:solidFill>
              </a:rPr>
              <a:t>School Show</a:t>
            </a:r>
          </a:p>
          <a:p>
            <a:pPr>
              <a:defRPr/>
            </a:pPr>
            <a:r>
              <a:rPr lang="en-GB" b="1" dirty="0">
                <a:solidFill>
                  <a:schemeClr val="accent5"/>
                </a:solidFill>
              </a:rPr>
              <a:t>School of Rugby</a:t>
            </a:r>
          </a:p>
          <a:p>
            <a:pPr>
              <a:defRPr/>
            </a:pPr>
            <a:r>
              <a:rPr lang="en-GB" b="1" dirty="0">
                <a:solidFill>
                  <a:schemeClr val="accent5"/>
                </a:solidFill>
              </a:rPr>
              <a:t>Fair-trade</a:t>
            </a:r>
          </a:p>
          <a:p>
            <a:pPr>
              <a:defRPr/>
            </a:pPr>
            <a:r>
              <a:rPr lang="en-GB" b="1" dirty="0">
                <a:solidFill>
                  <a:schemeClr val="accent5"/>
                </a:solidFill>
              </a:rPr>
              <a:t>Eco Council</a:t>
            </a:r>
          </a:p>
          <a:p>
            <a:pPr>
              <a:defRPr/>
            </a:pPr>
            <a:r>
              <a:rPr lang="en-GB" b="1" dirty="0">
                <a:solidFill>
                  <a:schemeClr val="accent5"/>
                </a:solidFill>
              </a:rPr>
              <a:t>Rights Respecting School</a:t>
            </a:r>
          </a:p>
          <a:p>
            <a:pPr>
              <a:defRPr/>
            </a:pPr>
            <a:r>
              <a:rPr lang="en-GB" b="1" dirty="0">
                <a:solidFill>
                  <a:schemeClr val="accent5"/>
                </a:solidFill>
              </a:rPr>
              <a:t>School Trips</a:t>
            </a:r>
          </a:p>
        </p:txBody>
      </p:sp>
      <p:sp>
        <p:nvSpPr>
          <p:cNvPr id="9" name="Rectangle 8"/>
          <p:cNvSpPr/>
          <p:nvPr/>
        </p:nvSpPr>
        <p:spPr>
          <a:xfrm>
            <a:off x="3052083" y="338136"/>
            <a:ext cx="6172200" cy="838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Extra Curricular</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11446" y="1390326"/>
            <a:ext cx="3480231" cy="2610173"/>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85591" y="3690257"/>
            <a:ext cx="3119061" cy="2339295"/>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73386" y="4168096"/>
            <a:ext cx="2394857" cy="1796143"/>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831036" y="1176336"/>
            <a:ext cx="1738993" cy="2318657"/>
          </a:xfrm>
          <a:prstGeom prst="rect">
            <a:avLst/>
          </a:prstGeom>
        </p:spPr>
      </p:pic>
    </p:spTree>
    <p:extLst>
      <p:ext uri="{BB962C8B-B14F-4D97-AF65-F5344CB8AC3E}">
        <p14:creationId xmlns:p14="http://schemas.microsoft.com/office/powerpoint/2010/main" val="3600781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p:cNvSpPr/>
          <p:nvPr/>
        </p:nvSpPr>
        <p:spPr>
          <a:xfrm>
            <a:off x="8017254" y="525439"/>
            <a:ext cx="3336545" cy="16576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p>
            <a:pPr algn="ctr">
              <a:lnSpc>
                <a:spcPct val="90000"/>
              </a:lnSpc>
              <a:spcBef>
                <a:spcPct val="0"/>
              </a:spcBef>
              <a:spcAft>
                <a:spcPts val="600"/>
              </a:spcAft>
              <a:defRPr/>
            </a:pPr>
            <a:r>
              <a:rPr lang="en-US" sz="4000" b="1" kern="1200" dirty="0">
                <a:ln w="10541" cmpd="sng">
                  <a:solidFill>
                    <a:schemeClr val="accent1">
                      <a:shade val="88000"/>
                      <a:satMod val="110000"/>
                    </a:schemeClr>
                  </a:solidFill>
                  <a:prstDash val="solid"/>
                </a:ln>
                <a:solidFill>
                  <a:schemeClr val="tx1"/>
                </a:solidFill>
                <a:latin typeface="+mj-lt"/>
                <a:ea typeface="+mj-ea"/>
                <a:cs typeface="+mj-cs"/>
              </a:rPr>
              <a:t>Extra Curricular </a:t>
            </a:r>
            <a:r>
              <a:rPr lang="en-US" sz="4000" b="1" dirty="0">
                <a:ln w="10541" cmpd="sng">
                  <a:solidFill>
                    <a:schemeClr val="accent1">
                      <a:shade val="88000"/>
                      <a:satMod val="110000"/>
                    </a:schemeClr>
                  </a:solidFill>
                  <a:prstDash val="solid"/>
                </a:ln>
                <a:solidFill>
                  <a:schemeClr val="tx1"/>
                </a:solidFill>
                <a:latin typeface="+mj-lt"/>
                <a:ea typeface="+mj-ea"/>
                <a:cs typeface="+mj-cs"/>
              </a:rPr>
              <a:t>Clubs</a:t>
            </a:r>
            <a:endParaRPr lang="en-US" sz="4000" b="1" kern="1200" dirty="0">
              <a:ln w="10541" cmpd="sng">
                <a:solidFill>
                  <a:schemeClr val="accent1">
                    <a:shade val="88000"/>
                    <a:satMod val="110000"/>
                  </a:schemeClr>
                </a:solidFill>
                <a:prstDash val="solid"/>
              </a:ln>
              <a:solidFill>
                <a:schemeClr val="tx1"/>
              </a:solidFill>
              <a:latin typeface="+mj-lt"/>
              <a:ea typeface="+mj-ea"/>
              <a:cs typeface="+mj-cs"/>
            </a:endParaRPr>
          </a:p>
        </p:txBody>
      </p:sp>
      <p:pic>
        <p:nvPicPr>
          <p:cNvPr id="15" name="Picture 14" descr="A group of people in a room&#10;&#10;Description automatically generated">
            <a:extLst>
              <a:ext uri="{FF2B5EF4-FFF2-40B4-BE49-F238E27FC236}">
                <a16:creationId xmlns:a16="http://schemas.microsoft.com/office/drawing/2014/main" id="{48A71D06-379C-4B0E-9E9E-71DECD8EB481}"/>
              </a:ext>
            </a:extLst>
          </p:cNvPr>
          <p:cNvPicPr>
            <a:picLocks noChangeAspect="1"/>
          </p:cNvPicPr>
          <p:nvPr/>
        </p:nvPicPr>
        <p:blipFill rotWithShape="1">
          <a:blip r:embed="rId2">
            <a:extLst>
              <a:ext uri="{28A0092B-C50C-407E-A947-70E740481C1C}">
                <a14:useLocalDpi xmlns:a14="http://schemas.microsoft.com/office/drawing/2010/main" val="0"/>
              </a:ext>
            </a:extLst>
          </a:blip>
          <a:srcRect t="4110" b="22484"/>
          <a:stretch/>
        </p:blipFill>
        <p:spPr>
          <a:xfrm>
            <a:off x="20" y="-1"/>
            <a:ext cx="4613982" cy="4515954"/>
          </a:xfrm>
          <a:prstGeom prst="rect">
            <a:avLst/>
          </a:prstGeom>
        </p:spPr>
      </p:pic>
      <p:pic>
        <p:nvPicPr>
          <p:cNvPr id="17" name="Picture 16" descr="A group of people standing in a room&#10;&#10;Description automatically generated">
            <a:extLst>
              <a:ext uri="{FF2B5EF4-FFF2-40B4-BE49-F238E27FC236}">
                <a16:creationId xmlns:a16="http://schemas.microsoft.com/office/drawing/2014/main" id="{3147BAAB-8290-4599-8EF8-B8B31C8126C1}"/>
              </a:ext>
            </a:extLst>
          </p:cNvPr>
          <p:cNvPicPr>
            <a:picLocks noChangeAspect="1"/>
          </p:cNvPicPr>
          <p:nvPr/>
        </p:nvPicPr>
        <p:blipFill rotWithShape="1">
          <a:blip r:embed="rId3">
            <a:extLst>
              <a:ext uri="{28A0092B-C50C-407E-A947-70E740481C1C}">
                <a14:useLocalDpi xmlns:a14="http://schemas.microsoft.com/office/drawing/2010/main" val="0"/>
              </a:ext>
            </a:extLst>
          </a:blip>
          <a:srcRect t="28195" r="3" b="13936"/>
          <a:stretch/>
        </p:blipFill>
        <p:spPr>
          <a:xfrm>
            <a:off x="4705442" y="-1"/>
            <a:ext cx="2829214" cy="2183054"/>
          </a:xfrm>
          <a:prstGeom prst="rect">
            <a:avLst/>
          </a:prstGeom>
        </p:spPr>
      </p:pic>
      <p:pic>
        <p:nvPicPr>
          <p:cNvPr id="8" name="Picture 7">
            <a:extLst>
              <a:ext uri="{FF2B5EF4-FFF2-40B4-BE49-F238E27FC236}">
                <a16:creationId xmlns:a16="http://schemas.microsoft.com/office/drawing/2014/main" id="{E9825F68-E144-4E0B-8D67-8FD5DA366543}"/>
              </a:ext>
            </a:extLst>
          </p:cNvPr>
          <p:cNvPicPr>
            <a:picLocks noChangeAspect="1"/>
          </p:cNvPicPr>
          <p:nvPr/>
        </p:nvPicPr>
        <p:blipFill rotWithShape="1">
          <a:blip r:embed="rId4">
            <a:extLst>
              <a:ext uri="{28A0092B-C50C-407E-A947-70E740481C1C}">
                <a14:useLocalDpi xmlns:a14="http://schemas.microsoft.com/office/drawing/2010/main" val="0"/>
              </a:ext>
            </a:extLst>
          </a:blip>
          <a:srcRect t="26484" r="-3" b="14017"/>
          <a:stretch/>
        </p:blipFill>
        <p:spPr>
          <a:xfrm>
            <a:off x="4705442" y="2274491"/>
            <a:ext cx="2825496" cy="2241463"/>
          </a:xfrm>
          <a:prstGeom prst="rect">
            <a:avLst/>
          </a:prstGeom>
        </p:spPr>
      </p:pic>
      <p:pic>
        <p:nvPicPr>
          <p:cNvPr id="11" name="Picture 10">
            <a:extLst>
              <a:ext uri="{FF2B5EF4-FFF2-40B4-BE49-F238E27FC236}">
                <a16:creationId xmlns:a16="http://schemas.microsoft.com/office/drawing/2014/main" id="{51B50773-4599-4124-8627-D1552279B759}"/>
              </a:ext>
            </a:extLst>
          </p:cNvPr>
          <p:cNvPicPr>
            <a:picLocks noChangeAspect="1"/>
          </p:cNvPicPr>
          <p:nvPr/>
        </p:nvPicPr>
        <p:blipFill rotWithShape="1">
          <a:blip r:embed="rId5">
            <a:extLst>
              <a:ext uri="{28A0092B-C50C-407E-A947-70E740481C1C}">
                <a14:useLocalDpi xmlns:a14="http://schemas.microsoft.com/office/drawing/2010/main" val="0"/>
              </a:ext>
            </a:extLst>
          </a:blip>
          <a:srcRect t="30733" r="3" b="9849"/>
          <a:stretch/>
        </p:blipFill>
        <p:spPr>
          <a:xfrm>
            <a:off x="-3717" y="4616536"/>
            <a:ext cx="2829212" cy="2241464"/>
          </a:xfrm>
          <a:prstGeom prst="rect">
            <a:avLst/>
          </a:prstGeom>
        </p:spPr>
      </p:pic>
      <p:pic>
        <p:nvPicPr>
          <p:cNvPr id="13" name="Picture 12" descr="A picture containing table, paper, food, computer&#10;&#10;Description automatically generated">
            <a:extLst>
              <a:ext uri="{FF2B5EF4-FFF2-40B4-BE49-F238E27FC236}">
                <a16:creationId xmlns:a16="http://schemas.microsoft.com/office/drawing/2014/main" id="{D1B5860B-32C5-4B2F-9D59-5C3F5E8297FD}"/>
              </a:ext>
            </a:extLst>
          </p:cNvPr>
          <p:cNvPicPr>
            <a:picLocks noChangeAspect="1"/>
          </p:cNvPicPr>
          <p:nvPr/>
        </p:nvPicPr>
        <p:blipFill rotWithShape="1">
          <a:blip r:embed="rId6">
            <a:extLst>
              <a:ext uri="{28A0092B-C50C-407E-A947-70E740481C1C}">
                <a14:useLocalDpi xmlns:a14="http://schemas.microsoft.com/office/drawing/2010/main" val="0"/>
              </a:ext>
            </a:extLst>
          </a:blip>
          <a:srcRect t="41973" b="21444"/>
          <a:stretch/>
        </p:blipFill>
        <p:spPr>
          <a:xfrm>
            <a:off x="2913221" y="4607393"/>
            <a:ext cx="4614002" cy="2250607"/>
          </a:xfrm>
          <a:prstGeom prst="rect">
            <a:avLst/>
          </a:prstGeom>
        </p:spPr>
      </p:pic>
      <p:sp>
        <p:nvSpPr>
          <p:cNvPr id="3" name="Content Placeholder 2"/>
          <p:cNvSpPr>
            <a:spLocks noGrp="1"/>
          </p:cNvSpPr>
          <p:nvPr>
            <p:ph idx="1"/>
          </p:nvPr>
        </p:nvSpPr>
        <p:spPr>
          <a:xfrm>
            <a:off x="8017254" y="2274491"/>
            <a:ext cx="3336546" cy="3902472"/>
          </a:xfrm>
        </p:spPr>
        <p:style>
          <a:lnRef idx="2">
            <a:schemeClr val="accent1"/>
          </a:lnRef>
          <a:fillRef idx="1">
            <a:schemeClr val="lt1"/>
          </a:fillRef>
          <a:effectRef idx="0">
            <a:schemeClr val="accent1"/>
          </a:effectRef>
          <a:fontRef idx="minor">
            <a:schemeClr val="dk1"/>
          </a:fontRef>
        </p:style>
        <p:txBody>
          <a:bodyPr vert="horz" lIns="91440" tIns="45720" rIns="91440" bIns="45720" rtlCol="0">
            <a:noAutofit/>
          </a:bodyPr>
          <a:lstStyle/>
          <a:p>
            <a:pPr marL="0" indent="0" algn="ctr">
              <a:buNone/>
              <a:defRPr/>
            </a:pPr>
            <a:r>
              <a:rPr lang="en-US" sz="2400" b="1" dirty="0">
                <a:solidFill>
                  <a:schemeClr val="accent5"/>
                </a:solidFill>
              </a:rPr>
              <a:t>Our ‘Extra Curricular Roadshow’ is an opportunity for our S1 pupils to find out more information about all the lunch time and afterschool clubs running in the school and a chance to sign up for those you are interested in.  You will told more about this  when you come to PGS.</a:t>
            </a:r>
          </a:p>
        </p:txBody>
      </p:sp>
    </p:spTree>
    <p:extLst>
      <p:ext uri="{BB962C8B-B14F-4D97-AF65-F5344CB8AC3E}">
        <p14:creationId xmlns:p14="http://schemas.microsoft.com/office/powerpoint/2010/main" val="4236046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9867" y="1192446"/>
            <a:ext cx="10193866" cy="5105400"/>
          </a:xfrm>
        </p:spPr>
        <p:txBody>
          <a:bodyPr>
            <a:normAutofit lnSpcReduction="10000"/>
          </a:bodyPr>
          <a:lstStyle/>
          <a:p>
            <a:pPr marL="0" indent="0">
              <a:buNone/>
            </a:pPr>
            <a:endParaRPr lang="en-GB" dirty="0"/>
          </a:p>
          <a:p>
            <a:r>
              <a:rPr lang="en-GB" sz="2400" dirty="0">
                <a:solidFill>
                  <a:schemeClr val="accent5"/>
                </a:solidFill>
              </a:rPr>
              <a:t>You may be aware of Pupil Equity Fund.</a:t>
            </a:r>
          </a:p>
          <a:p>
            <a:pPr marL="0" indent="0">
              <a:buNone/>
            </a:pPr>
            <a:endParaRPr lang="en-GB" sz="2400" dirty="0">
              <a:solidFill>
                <a:schemeClr val="accent5"/>
              </a:solidFill>
            </a:endParaRPr>
          </a:p>
          <a:p>
            <a:r>
              <a:rPr lang="en-GB" sz="2400" dirty="0">
                <a:solidFill>
                  <a:schemeClr val="accent5"/>
                </a:solidFill>
              </a:rPr>
              <a:t>Schools receive funding relative to the number of pupils who are registered for Free School Meals.</a:t>
            </a:r>
          </a:p>
          <a:p>
            <a:pPr marL="0" indent="0">
              <a:buNone/>
            </a:pPr>
            <a:endParaRPr lang="en-GB" sz="2400" dirty="0">
              <a:solidFill>
                <a:schemeClr val="accent5"/>
              </a:solidFill>
            </a:endParaRPr>
          </a:p>
          <a:p>
            <a:r>
              <a:rPr lang="en-GB" sz="2400" dirty="0">
                <a:solidFill>
                  <a:schemeClr val="accent5"/>
                </a:solidFill>
              </a:rPr>
              <a:t>It is important for your child that they are receiving their entitlements and the additional funding allows us to further support young people in school.</a:t>
            </a:r>
          </a:p>
          <a:p>
            <a:endParaRPr lang="en-GB" sz="2400" dirty="0">
              <a:solidFill>
                <a:schemeClr val="accent5"/>
              </a:solidFill>
            </a:endParaRPr>
          </a:p>
          <a:p>
            <a:r>
              <a:rPr lang="en-GB" sz="2400" dirty="0">
                <a:solidFill>
                  <a:schemeClr val="accent5"/>
                </a:solidFill>
              </a:rPr>
              <a:t>More Information regarding FME and School Clothing Grants can be found on the Renfrewshire Council Website – </a:t>
            </a:r>
            <a:r>
              <a:rPr lang="en-GB" sz="2400" dirty="0">
                <a:solidFill>
                  <a:schemeClr val="accent5"/>
                </a:solidFill>
                <a:hlinkClick r:id="rId2"/>
              </a:rPr>
              <a:t>www.renfrewshire.gov.uk</a:t>
            </a:r>
            <a:endParaRPr lang="en-GB" sz="2400" dirty="0">
              <a:solidFill>
                <a:schemeClr val="accent5"/>
              </a:solidFill>
            </a:endParaRPr>
          </a:p>
          <a:p>
            <a:pPr marL="0" indent="0">
              <a:buNone/>
            </a:pPr>
            <a:r>
              <a:rPr lang="en-GB" sz="2400" dirty="0">
                <a:solidFill>
                  <a:schemeClr val="accent5"/>
                </a:solidFill>
              </a:rPr>
              <a:t>   </a:t>
            </a:r>
          </a:p>
        </p:txBody>
      </p:sp>
      <p:sp>
        <p:nvSpPr>
          <p:cNvPr id="6" name="Rectangle 5"/>
          <p:cNvSpPr/>
          <p:nvPr/>
        </p:nvSpPr>
        <p:spPr>
          <a:xfrm>
            <a:off x="2661356" y="382525"/>
            <a:ext cx="6172200" cy="838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FME</a:t>
            </a:r>
          </a:p>
        </p:txBody>
      </p:sp>
    </p:spTree>
    <p:extLst>
      <p:ext uri="{BB962C8B-B14F-4D97-AF65-F5344CB8AC3E}">
        <p14:creationId xmlns:p14="http://schemas.microsoft.com/office/powerpoint/2010/main" val="2750982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iStock%20Debate%20it%20Out%20logo.jpg"/>
          <p:cNvPicPr>
            <a:picLocks noChangeAspect="1"/>
          </p:cNvPicPr>
          <p:nvPr/>
        </p:nvPicPr>
        <p:blipFill>
          <a:blip r:embed="rId2" cstate="print"/>
          <a:srcRect b="28731"/>
          <a:stretch>
            <a:fillRect/>
          </a:stretch>
        </p:blipFill>
        <p:spPr>
          <a:xfrm>
            <a:off x="6241143" y="1654175"/>
            <a:ext cx="4648200" cy="22066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6" name="Picture 15" descr="Have your say.jpg"/>
          <p:cNvPicPr>
            <a:picLocks noChangeAspect="1"/>
          </p:cNvPicPr>
          <p:nvPr/>
        </p:nvPicPr>
        <p:blipFill>
          <a:blip r:embed="rId3" cstate="print"/>
          <a:stretch>
            <a:fillRect/>
          </a:stretch>
        </p:blipFill>
        <p:spPr>
          <a:xfrm>
            <a:off x="2391229" y="1651000"/>
            <a:ext cx="2255838" cy="2209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TextBox 1"/>
          <p:cNvSpPr txBox="1"/>
          <p:nvPr/>
        </p:nvSpPr>
        <p:spPr>
          <a:xfrm>
            <a:off x="2699657" y="4252686"/>
            <a:ext cx="6879772" cy="954107"/>
          </a:xfrm>
          <a:prstGeom prst="rect">
            <a:avLst/>
          </a:prstGeom>
          <a:noFill/>
        </p:spPr>
        <p:txBody>
          <a:bodyPr wrap="square" rtlCol="0">
            <a:spAutoFit/>
          </a:bodyPr>
          <a:lstStyle/>
          <a:p>
            <a:pPr algn="ctr"/>
            <a:r>
              <a:rPr lang="en-GB" sz="2800" b="1" dirty="0"/>
              <a:t>Meets the first Monday of every month, new members always welcome.</a:t>
            </a:r>
          </a:p>
        </p:txBody>
      </p:sp>
      <p:sp>
        <p:nvSpPr>
          <p:cNvPr id="6" name="Rectangle 5"/>
          <p:cNvSpPr/>
          <p:nvPr/>
        </p:nvSpPr>
        <p:spPr>
          <a:xfrm>
            <a:off x="2929265" y="420914"/>
            <a:ext cx="6172200" cy="838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Parent Council</a:t>
            </a:r>
          </a:p>
        </p:txBody>
      </p:sp>
    </p:spTree>
    <p:extLst>
      <p:ext uri="{BB962C8B-B14F-4D97-AF65-F5344CB8AC3E}">
        <p14:creationId xmlns:p14="http://schemas.microsoft.com/office/powerpoint/2010/main" val="1865238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FD0C341-6193-447D-826E-FCE84B9547EE}"/>
              </a:ext>
            </a:extLst>
          </p:cNvPr>
          <p:cNvSpPr>
            <a:spLocks noGrp="1"/>
          </p:cNvSpPr>
          <p:nvPr>
            <p:ph idx="1"/>
          </p:nvPr>
        </p:nvSpPr>
        <p:spPr/>
        <p:txBody>
          <a:bodyPr>
            <a:normAutofit fontScale="92500" lnSpcReduction="10000"/>
          </a:bodyPr>
          <a:lstStyle/>
          <a:p>
            <a:r>
              <a:rPr lang="en-GB" dirty="0">
                <a:solidFill>
                  <a:schemeClr val="accent5"/>
                </a:solidFill>
              </a:rPr>
              <a:t>All parents/carers will receive a letter with more information around the arrangements for pupils starting S1 when we have clearer information on this.  All information will also be uploaded to our school app.</a:t>
            </a:r>
          </a:p>
          <a:p>
            <a:endParaRPr lang="en-GB" dirty="0">
              <a:solidFill>
                <a:schemeClr val="accent5"/>
              </a:solidFill>
            </a:endParaRPr>
          </a:p>
          <a:p>
            <a:r>
              <a:rPr lang="en-GB" dirty="0">
                <a:solidFill>
                  <a:schemeClr val="accent5"/>
                </a:solidFill>
              </a:rPr>
              <a:t> If you have any immediate concerns regarding transitions then please email  our Schools Enquiries - Paisley Grammar </a:t>
            </a:r>
          </a:p>
          <a:p>
            <a:pPr marL="0" indent="0" algn="ctr">
              <a:buNone/>
            </a:pPr>
            <a:r>
              <a:rPr lang="en-GB" dirty="0">
                <a:solidFill>
                  <a:schemeClr val="accent5"/>
                </a:solidFill>
                <a:hlinkClick r:id="rId2"/>
              </a:rPr>
              <a:t>paisleygrammarenquiries@renfrewshire.gov.uk</a:t>
            </a:r>
            <a:endParaRPr lang="en-GB" dirty="0">
              <a:solidFill>
                <a:schemeClr val="accent5"/>
              </a:solidFill>
            </a:endParaRPr>
          </a:p>
          <a:p>
            <a:pPr marL="0" indent="0" algn="ctr">
              <a:buNone/>
            </a:pPr>
            <a:endParaRPr lang="en-GB" dirty="0">
              <a:solidFill>
                <a:schemeClr val="accent5"/>
              </a:solidFill>
            </a:endParaRPr>
          </a:p>
          <a:p>
            <a:pPr marL="0" indent="0" algn="just">
              <a:buNone/>
            </a:pPr>
            <a:r>
              <a:rPr lang="en-GB" dirty="0">
                <a:solidFill>
                  <a:schemeClr val="accent5"/>
                </a:solidFill>
              </a:rPr>
              <a:t>We hope you have found this information useful.  </a:t>
            </a:r>
          </a:p>
          <a:p>
            <a:pPr marL="0" indent="0" algn="just">
              <a:buNone/>
            </a:pPr>
            <a:r>
              <a:rPr lang="en-GB" dirty="0">
                <a:solidFill>
                  <a:schemeClr val="accent5"/>
                </a:solidFill>
              </a:rPr>
              <a:t>Stay safe and looking forward to seeing you soon.</a:t>
            </a:r>
          </a:p>
          <a:p>
            <a:pPr marL="0" indent="0" algn="ctr">
              <a:buNone/>
            </a:pPr>
            <a:endParaRPr lang="en-GB" dirty="0">
              <a:solidFill>
                <a:schemeClr val="accent5"/>
              </a:solidFill>
            </a:endParaRPr>
          </a:p>
          <a:p>
            <a:pPr marL="0" indent="0" algn="ctr">
              <a:buNone/>
            </a:pPr>
            <a:endParaRPr lang="en-GB" dirty="0">
              <a:solidFill>
                <a:schemeClr val="accent5"/>
              </a:solidFill>
            </a:endParaRPr>
          </a:p>
          <a:p>
            <a:pPr marL="0" indent="0" algn="ctr">
              <a:buNone/>
            </a:pPr>
            <a:endParaRPr lang="en-GB" dirty="0">
              <a:solidFill>
                <a:schemeClr val="accent5"/>
              </a:solidFill>
            </a:endParaRPr>
          </a:p>
          <a:p>
            <a:pPr marL="0" indent="0">
              <a:buNone/>
            </a:pPr>
            <a:endParaRPr lang="en-GB" dirty="0">
              <a:solidFill>
                <a:schemeClr val="accent5"/>
              </a:solidFill>
            </a:endParaRPr>
          </a:p>
        </p:txBody>
      </p:sp>
      <p:sp>
        <p:nvSpPr>
          <p:cNvPr id="4" name="Title 3">
            <a:extLst>
              <a:ext uri="{FF2B5EF4-FFF2-40B4-BE49-F238E27FC236}">
                <a16:creationId xmlns:a16="http://schemas.microsoft.com/office/drawing/2014/main" id="{1003B632-9EF0-4305-A263-D4307DD38E65}"/>
              </a:ext>
            </a:extLst>
          </p:cNvPr>
          <p:cNvSpPr>
            <a:spLocks noGrp="1"/>
          </p:cNvSpPr>
          <p:nvPr>
            <p:ph type="title"/>
          </p:nvPr>
        </p:nvSpPr>
        <p:spPr>
          <a:xfrm>
            <a:off x="2148508" y="431386"/>
            <a:ext cx="7894983" cy="99985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We look forward to seeing you!</a:t>
            </a:r>
          </a:p>
        </p:txBody>
      </p:sp>
      <p:pic>
        <p:nvPicPr>
          <p:cNvPr id="6" name="Picture 5" descr="A picture containing drawing&#10;&#10;Description automatically generated">
            <a:extLst>
              <a:ext uri="{FF2B5EF4-FFF2-40B4-BE49-F238E27FC236}">
                <a16:creationId xmlns:a16="http://schemas.microsoft.com/office/drawing/2014/main" id="{11119F98-1F7F-4B5A-8A16-ECA0DD21DA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2731" y="4638261"/>
            <a:ext cx="1996973" cy="1323560"/>
          </a:xfrm>
          <a:prstGeom prst="rect">
            <a:avLst/>
          </a:prstGeom>
        </p:spPr>
      </p:pic>
    </p:spTree>
    <p:extLst>
      <p:ext uri="{BB962C8B-B14F-4D97-AF65-F5344CB8AC3E}">
        <p14:creationId xmlns:p14="http://schemas.microsoft.com/office/powerpoint/2010/main" val="47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399823" y="2029139"/>
            <a:ext cx="3693206" cy="2615659"/>
          </a:xfrm>
          <a:prstGeom prst="rect">
            <a:avLst/>
          </a:prstGeom>
        </p:spPr>
      </p:pic>
      <p:pic>
        <p:nvPicPr>
          <p:cNvPr id="7" name="Picture 6"/>
          <p:cNvPicPr>
            <a:picLocks noChangeAspect="1"/>
          </p:cNvPicPr>
          <p:nvPr/>
        </p:nvPicPr>
        <p:blipFill>
          <a:blip r:embed="rId4"/>
          <a:stretch>
            <a:fillRect/>
          </a:stretch>
        </p:blipFill>
        <p:spPr>
          <a:xfrm>
            <a:off x="4401004" y="3230298"/>
            <a:ext cx="3639911" cy="2580406"/>
          </a:xfrm>
          <a:prstGeom prst="rect">
            <a:avLst/>
          </a:prstGeom>
        </p:spPr>
      </p:pic>
      <p:pic>
        <p:nvPicPr>
          <p:cNvPr id="8" name="Picture 7"/>
          <p:cNvPicPr>
            <a:picLocks noChangeAspect="1"/>
          </p:cNvPicPr>
          <p:nvPr/>
        </p:nvPicPr>
        <p:blipFill>
          <a:blip r:embed="rId5"/>
          <a:stretch>
            <a:fillRect/>
          </a:stretch>
        </p:blipFill>
        <p:spPr>
          <a:xfrm>
            <a:off x="8348890" y="2002988"/>
            <a:ext cx="3738907" cy="2641810"/>
          </a:xfrm>
          <a:prstGeom prst="rect">
            <a:avLst/>
          </a:prstGeom>
        </p:spPr>
      </p:pic>
      <p:sp>
        <p:nvSpPr>
          <p:cNvPr id="9" name="Rectangle 8"/>
          <p:cNvSpPr/>
          <p:nvPr/>
        </p:nvSpPr>
        <p:spPr>
          <a:xfrm>
            <a:off x="2879271" y="837406"/>
            <a:ext cx="6172200" cy="838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Our School Values</a:t>
            </a:r>
          </a:p>
        </p:txBody>
      </p:sp>
    </p:spTree>
    <p:extLst>
      <p:ext uri="{BB962C8B-B14F-4D97-AF65-F5344CB8AC3E}">
        <p14:creationId xmlns:p14="http://schemas.microsoft.com/office/powerpoint/2010/main" val="35906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FF0D655-A6BA-4EF9-B4E1-14AAFF9E8E93}"/>
              </a:ext>
            </a:extLst>
          </p:cNvPr>
          <p:cNvSpPr>
            <a:spLocks noGrp="1"/>
          </p:cNvSpPr>
          <p:nvPr>
            <p:ph idx="1"/>
          </p:nvPr>
        </p:nvSpPr>
        <p:spPr>
          <a:xfrm>
            <a:off x="384574" y="850689"/>
            <a:ext cx="11549062" cy="5346700"/>
          </a:xfrm>
          <a:noFill/>
        </p:spPr>
        <p:txBody>
          <a:bodyPr/>
          <a:lstStyle/>
          <a:p>
            <a:pPr marL="0" indent="0">
              <a:buNone/>
            </a:pPr>
            <a:endParaRPr lang="en-GB" b="1" dirty="0"/>
          </a:p>
          <a:p>
            <a:pPr marL="0" indent="0">
              <a:buNone/>
            </a:pPr>
            <a:endParaRPr lang="en-GB" b="1" dirty="0"/>
          </a:p>
          <a:p>
            <a:pPr marL="0" indent="0">
              <a:buNone/>
            </a:pPr>
            <a:r>
              <a:rPr lang="en-GB" b="1" dirty="0"/>
              <a:t> </a:t>
            </a:r>
          </a:p>
          <a:p>
            <a:pPr marL="0" indent="0">
              <a:buNone/>
            </a:pPr>
            <a:endParaRPr lang="en-GB" dirty="0"/>
          </a:p>
          <a:p>
            <a:pPr marL="0" indent="0">
              <a:buNone/>
            </a:pPr>
            <a:endParaRPr lang="en-GB" dirty="0"/>
          </a:p>
          <a:p>
            <a:pPr marL="0" indent="0">
              <a:buNone/>
            </a:pPr>
            <a:endParaRPr lang="en-GB" b="1" dirty="0"/>
          </a:p>
          <a:p>
            <a:pPr marL="0" indent="0">
              <a:buNone/>
            </a:pPr>
            <a:endParaRPr lang="en-GB" sz="1800" dirty="0"/>
          </a:p>
        </p:txBody>
      </p:sp>
      <p:pic>
        <p:nvPicPr>
          <p:cNvPr id="5" name="Picture 4" descr="A person sitting at a table in a restaurant&#10;&#10;Description automatically generated">
            <a:extLst>
              <a:ext uri="{FF2B5EF4-FFF2-40B4-BE49-F238E27FC236}">
                <a16:creationId xmlns:a16="http://schemas.microsoft.com/office/drawing/2014/main" id="{6D9F9D6D-F11E-48EF-A3A0-75953C0A84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26677" y="1000124"/>
            <a:ext cx="2145673" cy="214312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9" name="Rectangle 8">
            <a:extLst>
              <a:ext uri="{FF2B5EF4-FFF2-40B4-BE49-F238E27FC236}">
                <a16:creationId xmlns:a16="http://schemas.microsoft.com/office/drawing/2014/main" id="{40BBE30D-77CC-49E2-9420-08C1D9C5B9D0}"/>
              </a:ext>
            </a:extLst>
          </p:cNvPr>
          <p:cNvSpPr/>
          <p:nvPr/>
        </p:nvSpPr>
        <p:spPr>
          <a:xfrm>
            <a:off x="2971800" y="15875"/>
            <a:ext cx="5895030" cy="61872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Senior Leadership Team </a:t>
            </a:r>
          </a:p>
        </p:txBody>
      </p:sp>
      <p:pic>
        <p:nvPicPr>
          <p:cNvPr id="7" name="Picture 6" descr="A person smiling for the camera&#10;&#10;Description automatically generated">
            <a:extLst>
              <a:ext uri="{FF2B5EF4-FFF2-40B4-BE49-F238E27FC236}">
                <a16:creationId xmlns:a16="http://schemas.microsoft.com/office/drawing/2014/main" id="{4D41FA8E-CA8B-4E16-A50D-B38E7241AA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8091" y="3756963"/>
            <a:ext cx="1502254" cy="216750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1" name="Picture 10" descr="A person smiling for the camera&#10;&#10;Description automatically generated">
            <a:extLst>
              <a:ext uri="{FF2B5EF4-FFF2-40B4-BE49-F238E27FC236}">
                <a16:creationId xmlns:a16="http://schemas.microsoft.com/office/drawing/2014/main" id="{62CEB04A-6FC5-43C0-B41F-A08668B0CB4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27437" y="3643233"/>
            <a:ext cx="1628758" cy="228123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5" name="Picture 14" descr="A person smiling for the camera&#10;&#10;Description automatically generated">
            <a:extLst>
              <a:ext uri="{FF2B5EF4-FFF2-40B4-BE49-F238E27FC236}">
                <a16:creationId xmlns:a16="http://schemas.microsoft.com/office/drawing/2014/main" id="{1824BD32-F620-4932-B919-7B9D044D89A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79452" y="3716507"/>
            <a:ext cx="1628758" cy="232324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7" name="Picture 16" descr="A person smiling for the camera&#10;&#10;Description automatically generated">
            <a:extLst>
              <a:ext uri="{FF2B5EF4-FFF2-40B4-BE49-F238E27FC236}">
                <a16:creationId xmlns:a16="http://schemas.microsoft.com/office/drawing/2014/main" id="{8E65347B-7DA7-4A55-972F-834E416291B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143403" y="3643233"/>
            <a:ext cx="1628759" cy="231054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18" name="TextBox 17">
            <a:extLst>
              <a:ext uri="{FF2B5EF4-FFF2-40B4-BE49-F238E27FC236}">
                <a16:creationId xmlns:a16="http://schemas.microsoft.com/office/drawing/2014/main" id="{B1D2E161-D570-4042-8BD7-FA2B67DAE13A}"/>
              </a:ext>
            </a:extLst>
          </p:cNvPr>
          <p:cNvSpPr txBox="1"/>
          <p:nvPr/>
        </p:nvSpPr>
        <p:spPr>
          <a:xfrm rot="19788861">
            <a:off x="-118461" y="3853497"/>
            <a:ext cx="1710854" cy="830997"/>
          </a:xfrm>
          <a:prstGeom prst="rect">
            <a:avLst/>
          </a:prstGeom>
          <a:noFill/>
        </p:spPr>
        <p:txBody>
          <a:bodyPr wrap="square" rtlCol="0">
            <a:spAutoFit/>
          </a:bodyPr>
          <a:lstStyle/>
          <a:p>
            <a:pPr algn="ctr"/>
            <a:r>
              <a:rPr lang="en-GB" sz="2400" b="1" dirty="0">
                <a:solidFill>
                  <a:srgbClr val="FF0000"/>
                </a:solidFill>
              </a:rPr>
              <a:t>Mrs Hood</a:t>
            </a:r>
          </a:p>
          <a:p>
            <a:pPr algn="ctr"/>
            <a:r>
              <a:rPr lang="en-GB" sz="2400" b="1" dirty="0">
                <a:solidFill>
                  <a:srgbClr val="FF0000"/>
                </a:solidFill>
              </a:rPr>
              <a:t>DHT</a:t>
            </a:r>
          </a:p>
        </p:txBody>
      </p:sp>
      <p:sp>
        <p:nvSpPr>
          <p:cNvPr id="21" name="TextBox 20">
            <a:extLst>
              <a:ext uri="{FF2B5EF4-FFF2-40B4-BE49-F238E27FC236}">
                <a16:creationId xmlns:a16="http://schemas.microsoft.com/office/drawing/2014/main" id="{D81E20CF-6093-47FC-BB12-96DA9B508AA7}"/>
              </a:ext>
            </a:extLst>
          </p:cNvPr>
          <p:cNvSpPr txBox="1"/>
          <p:nvPr/>
        </p:nvSpPr>
        <p:spPr>
          <a:xfrm rot="623415">
            <a:off x="2439988" y="4783850"/>
            <a:ext cx="2213056" cy="830997"/>
          </a:xfrm>
          <a:prstGeom prst="rect">
            <a:avLst/>
          </a:prstGeom>
          <a:noFill/>
        </p:spPr>
        <p:txBody>
          <a:bodyPr wrap="square" rtlCol="0">
            <a:spAutoFit/>
          </a:bodyPr>
          <a:lstStyle/>
          <a:p>
            <a:pPr algn="ctr"/>
            <a:r>
              <a:rPr lang="en-GB" sz="2400" b="1" dirty="0">
                <a:solidFill>
                  <a:srgbClr val="7030A0"/>
                </a:solidFill>
              </a:rPr>
              <a:t>  Mr Crawford</a:t>
            </a:r>
          </a:p>
          <a:p>
            <a:pPr algn="ctr"/>
            <a:r>
              <a:rPr lang="en-GB" sz="2400" b="1" dirty="0">
                <a:solidFill>
                  <a:srgbClr val="7030A0"/>
                </a:solidFill>
              </a:rPr>
              <a:t>DHT</a:t>
            </a:r>
          </a:p>
        </p:txBody>
      </p:sp>
      <p:sp>
        <p:nvSpPr>
          <p:cNvPr id="22" name="TextBox 21">
            <a:extLst>
              <a:ext uri="{FF2B5EF4-FFF2-40B4-BE49-F238E27FC236}">
                <a16:creationId xmlns:a16="http://schemas.microsoft.com/office/drawing/2014/main" id="{DA9D612E-4083-44BE-A7DC-94A917133169}"/>
              </a:ext>
            </a:extLst>
          </p:cNvPr>
          <p:cNvSpPr txBox="1"/>
          <p:nvPr/>
        </p:nvSpPr>
        <p:spPr>
          <a:xfrm>
            <a:off x="5550694" y="2971800"/>
            <a:ext cx="914400" cy="914400"/>
          </a:xfrm>
          <a:prstGeom prst="rect">
            <a:avLst/>
          </a:prstGeom>
          <a:noFill/>
        </p:spPr>
        <p:txBody>
          <a:bodyPr wrap="square" rtlCol="0">
            <a:spAutoFit/>
          </a:bodyPr>
          <a:lstStyle/>
          <a:p>
            <a:endParaRPr lang="en-GB" dirty="0"/>
          </a:p>
        </p:txBody>
      </p:sp>
      <p:sp>
        <p:nvSpPr>
          <p:cNvPr id="23" name="TextBox 22">
            <a:extLst>
              <a:ext uri="{FF2B5EF4-FFF2-40B4-BE49-F238E27FC236}">
                <a16:creationId xmlns:a16="http://schemas.microsoft.com/office/drawing/2014/main" id="{28410C89-4EE5-46E3-878C-0DCD0AAE3E77}"/>
              </a:ext>
            </a:extLst>
          </p:cNvPr>
          <p:cNvSpPr txBox="1"/>
          <p:nvPr/>
        </p:nvSpPr>
        <p:spPr>
          <a:xfrm rot="20679267">
            <a:off x="5797664" y="3966567"/>
            <a:ext cx="1745779" cy="1200329"/>
          </a:xfrm>
          <a:prstGeom prst="rect">
            <a:avLst/>
          </a:prstGeom>
          <a:noFill/>
        </p:spPr>
        <p:txBody>
          <a:bodyPr wrap="square" rtlCol="0">
            <a:spAutoFit/>
          </a:bodyPr>
          <a:lstStyle/>
          <a:p>
            <a:pPr algn="ctr"/>
            <a:r>
              <a:rPr lang="en-GB" sz="2400" b="1" dirty="0">
                <a:solidFill>
                  <a:srgbClr val="0070C0"/>
                </a:solidFill>
              </a:rPr>
              <a:t>Mrs McCrory</a:t>
            </a:r>
          </a:p>
          <a:p>
            <a:pPr algn="ctr"/>
            <a:r>
              <a:rPr lang="en-GB" sz="2400" b="1" dirty="0">
                <a:solidFill>
                  <a:srgbClr val="0070C0"/>
                </a:solidFill>
              </a:rPr>
              <a:t>DHT</a:t>
            </a:r>
          </a:p>
        </p:txBody>
      </p:sp>
      <p:sp>
        <p:nvSpPr>
          <p:cNvPr id="24" name="TextBox 23">
            <a:extLst>
              <a:ext uri="{FF2B5EF4-FFF2-40B4-BE49-F238E27FC236}">
                <a16:creationId xmlns:a16="http://schemas.microsoft.com/office/drawing/2014/main" id="{3E6CF04C-5578-4EA9-9059-28DFAA5497EE}"/>
              </a:ext>
            </a:extLst>
          </p:cNvPr>
          <p:cNvSpPr txBox="1"/>
          <p:nvPr/>
        </p:nvSpPr>
        <p:spPr>
          <a:xfrm rot="1249109">
            <a:off x="8669594" y="4812742"/>
            <a:ext cx="1783305" cy="1200329"/>
          </a:xfrm>
          <a:prstGeom prst="rect">
            <a:avLst/>
          </a:prstGeom>
          <a:noFill/>
        </p:spPr>
        <p:txBody>
          <a:bodyPr wrap="square" rtlCol="0">
            <a:spAutoFit/>
          </a:bodyPr>
          <a:lstStyle/>
          <a:p>
            <a:pPr algn="ctr"/>
            <a:r>
              <a:rPr lang="en-GB" sz="2400" b="1" dirty="0">
                <a:solidFill>
                  <a:schemeClr val="accent6"/>
                </a:solidFill>
              </a:rPr>
              <a:t>Mrs McDiarmid</a:t>
            </a:r>
          </a:p>
          <a:p>
            <a:pPr algn="ctr"/>
            <a:r>
              <a:rPr lang="en-GB" sz="2400" b="1" dirty="0">
                <a:solidFill>
                  <a:schemeClr val="accent6"/>
                </a:solidFill>
              </a:rPr>
              <a:t>DHT</a:t>
            </a:r>
          </a:p>
        </p:txBody>
      </p:sp>
      <p:sp>
        <p:nvSpPr>
          <p:cNvPr id="26" name="TextBox 25">
            <a:extLst>
              <a:ext uri="{FF2B5EF4-FFF2-40B4-BE49-F238E27FC236}">
                <a16:creationId xmlns:a16="http://schemas.microsoft.com/office/drawing/2014/main" id="{038C356B-0B92-4793-9DD6-3F2085B59A5B}"/>
              </a:ext>
            </a:extLst>
          </p:cNvPr>
          <p:cNvSpPr txBox="1"/>
          <p:nvPr/>
        </p:nvSpPr>
        <p:spPr>
          <a:xfrm rot="20838664">
            <a:off x="836779" y="1099502"/>
            <a:ext cx="4592709" cy="1446550"/>
          </a:xfrm>
          <a:prstGeom prst="rect">
            <a:avLst/>
          </a:prstGeom>
          <a:noFill/>
        </p:spPr>
        <p:txBody>
          <a:bodyPr wrap="square" rtlCol="0">
            <a:spAutoFit/>
          </a:bodyPr>
          <a:lstStyle/>
          <a:p>
            <a:pPr algn="ctr"/>
            <a:r>
              <a:rPr lang="en-GB" sz="4400" b="1" dirty="0">
                <a:solidFill>
                  <a:srgbClr val="FF6600"/>
                </a:solidFill>
              </a:rPr>
              <a:t>Head Teacher </a:t>
            </a:r>
          </a:p>
          <a:p>
            <a:pPr algn="ctr"/>
            <a:r>
              <a:rPr lang="en-GB" sz="4400" b="1" dirty="0">
                <a:solidFill>
                  <a:srgbClr val="FF6600"/>
                </a:solidFill>
              </a:rPr>
              <a:t>Ms Levens</a:t>
            </a:r>
          </a:p>
        </p:txBody>
      </p:sp>
    </p:spTree>
    <p:extLst>
      <p:ext uri="{BB962C8B-B14F-4D97-AF65-F5344CB8AC3E}">
        <p14:creationId xmlns:p14="http://schemas.microsoft.com/office/powerpoint/2010/main" val="3165934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159B564-8967-43AE-ACD1-FB643686D27E}"/>
              </a:ext>
            </a:extLst>
          </p:cNvPr>
          <p:cNvSpPr>
            <a:spLocks noGrp="1"/>
          </p:cNvSpPr>
          <p:nvPr>
            <p:ph idx="1"/>
          </p:nvPr>
        </p:nvSpPr>
        <p:spPr/>
        <p:txBody>
          <a:bodyPr>
            <a:normAutofit fontScale="70000" lnSpcReduction="20000"/>
          </a:bodyPr>
          <a:lstStyle/>
          <a:p>
            <a:r>
              <a:rPr lang="en-GB" dirty="0">
                <a:solidFill>
                  <a:schemeClr val="accent1"/>
                </a:solidFill>
              </a:rPr>
              <a:t>We have 3 Island Teams in Paisley Grammar School; </a:t>
            </a:r>
          </a:p>
          <a:p>
            <a:pPr marL="0" indent="0">
              <a:buNone/>
            </a:pPr>
            <a:r>
              <a:rPr lang="en-GB" dirty="0">
                <a:solidFill>
                  <a:schemeClr val="accent1"/>
                </a:solidFill>
              </a:rPr>
              <a:t>		</a:t>
            </a:r>
            <a:r>
              <a:rPr lang="en-GB" b="1" dirty="0">
                <a:solidFill>
                  <a:schemeClr val="accent5"/>
                </a:solidFill>
              </a:rPr>
              <a:t>Iona</a:t>
            </a:r>
            <a:r>
              <a:rPr lang="en-GB" b="1" dirty="0">
                <a:solidFill>
                  <a:schemeClr val="accent1"/>
                </a:solidFill>
              </a:rPr>
              <a:t>, </a:t>
            </a:r>
            <a:r>
              <a:rPr lang="en-GB" b="1" dirty="0">
                <a:solidFill>
                  <a:srgbClr val="FF0000"/>
                </a:solidFill>
              </a:rPr>
              <a:t>Mull</a:t>
            </a:r>
            <a:r>
              <a:rPr lang="en-GB" dirty="0">
                <a:solidFill>
                  <a:schemeClr val="accent1"/>
                </a:solidFill>
              </a:rPr>
              <a:t> and </a:t>
            </a:r>
            <a:r>
              <a:rPr lang="en-GB" b="1" dirty="0">
                <a:solidFill>
                  <a:srgbClr val="7030A0"/>
                </a:solidFill>
              </a:rPr>
              <a:t>Skye </a:t>
            </a:r>
          </a:p>
          <a:p>
            <a:pPr marL="0" indent="0">
              <a:buNone/>
            </a:pPr>
            <a:endParaRPr lang="en-GB" dirty="0">
              <a:solidFill>
                <a:schemeClr val="accent1"/>
              </a:solidFill>
            </a:endParaRPr>
          </a:p>
          <a:p>
            <a:r>
              <a:rPr lang="en-GB" dirty="0">
                <a:solidFill>
                  <a:schemeClr val="accent1"/>
                </a:solidFill>
              </a:rPr>
              <a:t>Classes are split into these Island Teams.</a:t>
            </a:r>
          </a:p>
          <a:p>
            <a:pPr marL="0" indent="0">
              <a:buNone/>
            </a:pPr>
            <a:endParaRPr lang="en-GB" dirty="0">
              <a:solidFill>
                <a:schemeClr val="accent1"/>
              </a:solidFill>
            </a:endParaRPr>
          </a:p>
          <a:p>
            <a:pPr marL="285750" lvl="0" indent="-285750"/>
            <a:r>
              <a:rPr lang="en-GB" dirty="0">
                <a:solidFill>
                  <a:schemeClr val="accent1"/>
                </a:solidFill>
              </a:rPr>
              <a:t>If you have a sibling in Paisley Grammar then we aim to keep you in the same Island Team.</a:t>
            </a:r>
          </a:p>
          <a:p>
            <a:pPr marL="0" lvl="0" indent="0">
              <a:buNone/>
            </a:pPr>
            <a:endParaRPr lang="en-GB" dirty="0">
              <a:solidFill>
                <a:schemeClr val="accent1"/>
              </a:solidFill>
            </a:endParaRPr>
          </a:p>
          <a:p>
            <a:pPr marL="285750" lvl="0" indent="-285750"/>
            <a:r>
              <a:rPr lang="en-GB" dirty="0">
                <a:solidFill>
                  <a:schemeClr val="accent1"/>
                </a:solidFill>
              </a:rPr>
              <a:t>Each Island has their own Island Head, Principal Teacher of Pupil Support and 2 Leaders Of Learning.</a:t>
            </a:r>
          </a:p>
          <a:p>
            <a:pPr marL="285750" lvl="0" indent="-285750"/>
            <a:endParaRPr lang="en-GB" dirty="0">
              <a:solidFill>
                <a:schemeClr val="accent1"/>
              </a:solidFill>
            </a:endParaRPr>
          </a:p>
          <a:p>
            <a:pPr marL="285750" lvl="0" indent="-285750"/>
            <a:r>
              <a:rPr lang="en-GB" dirty="0">
                <a:solidFill>
                  <a:schemeClr val="accent1"/>
                </a:solidFill>
              </a:rPr>
              <a:t>All the staff within each of the island teams are there to support you with you learning, attendance, timekeeping and al aspects of your wellbeing.  On the next slide you will see the staff who will be supporting you. </a:t>
            </a:r>
          </a:p>
          <a:p>
            <a:endParaRPr lang="en-GB" dirty="0"/>
          </a:p>
        </p:txBody>
      </p:sp>
      <p:sp>
        <p:nvSpPr>
          <p:cNvPr id="5" name="Title 12">
            <a:extLst>
              <a:ext uri="{FF2B5EF4-FFF2-40B4-BE49-F238E27FC236}">
                <a16:creationId xmlns:a16="http://schemas.microsoft.com/office/drawing/2014/main" id="{95D8032B-83BE-4434-8B11-D3F24EC8F76F}"/>
              </a:ext>
            </a:extLst>
          </p:cNvPr>
          <p:cNvSpPr txBox="1">
            <a:spLocks/>
          </p:cNvSpPr>
          <p:nvPr/>
        </p:nvSpPr>
        <p:spPr>
          <a:xfrm>
            <a:off x="1930928" y="689681"/>
            <a:ext cx="7584185" cy="76944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defRPr/>
            </a:pPr>
            <a:r>
              <a:rPr lang="en-US" sz="4000" b="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PGS Island Teams </a:t>
            </a:r>
            <a:endParaRPr lang="en-US" sz="4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Tree>
    <p:extLst>
      <p:ext uri="{BB962C8B-B14F-4D97-AF65-F5344CB8AC3E}">
        <p14:creationId xmlns:p14="http://schemas.microsoft.com/office/powerpoint/2010/main" val="2709386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849912" y="2160576"/>
            <a:ext cx="1377212" cy="769441"/>
          </a:xfrm>
          <a:prstGeom prst="rect">
            <a:avLst/>
          </a:prstGeom>
          <a:solidFill>
            <a:srgbClr val="FF0000"/>
          </a:solidFill>
        </p:spPr>
        <p:txBody>
          <a:bodyPr wrap="square">
            <a:spAutoFit/>
          </a:bodyPr>
          <a:lstStyle/>
          <a:p>
            <a:pPr algn="ctr">
              <a:defRPr/>
            </a:pPr>
            <a:r>
              <a:rPr lang="en-US" sz="4400" dirty="0">
                <a:ln w="18415" cmpd="sng">
                  <a:solidFill>
                    <a:srgbClr val="FFFFFF"/>
                  </a:solidFill>
                  <a:prstDash val="solid"/>
                </a:ln>
                <a:solidFill>
                  <a:srgbClr val="FFFFFF"/>
                </a:solidFill>
                <a:effectLst>
                  <a:glow rad="228600">
                    <a:schemeClr val="accent5">
                      <a:satMod val="175000"/>
                      <a:alpha val="40000"/>
                    </a:schemeClr>
                  </a:glow>
                  <a:outerShdw blurRad="63500" dir="3600000" algn="tl" rotWithShape="0">
                    <a:srgbClr val="000000">
                      <a:alpha val="70000"/>
                    </a:srgbClr>
                  </a:outerShdw>
                </a:effectLst>
              </a:rPr>
              <a:t>Mull</a:t>
            </a:r>
          </a:p>
        </p:txBody>
      </p:sp>
      <p:sp>
        <p:nvSpPr>
          <p:cNvPr id="8" name="Rectangle 7"/>
          <p:cNvSpPr/>
          <p:nvPr/>
        </p:nvSpPr>
        <p:spPr>
          <a:xfrm>
            <a:off x="5562591" y="2159798"/>
            <a:ext cx="1192955" cy="769441"/>
          </a:xfrm>
          <a:prstGeom prst="rect">
            <a:avLst/>
          </a:prstGeom>
          <a:solidFill>
            <a:schemeClr val="accent1"/>
          </a:solidFill>
        </p:spPr>
        <p:txBody>
          <a:bodyPr wrap="none">
            <a:spAutoFit/>
          </a:bodyPr>
          <a:lstStyle/>
          <a:p>
            <a:pPr algn="ctr">
              <a:defRPr/>
            </a:pPr>
            <a:r>
              <a:rPr lang="en-US" sz="4400" dirty="0">
                <a:ln w="18415" cmpd="sng">
                  <a:solidFill>
                    <a:srgbClr val="FFFFFF"/>
                  </a:solidFill>
                  <a:prstDash val="solid"/>
                </a:ln>
                <a:solidFill>
                  <a:srgbClr val="FFFFFF"/>
                </a:solidFill>
                <a:effectLst>
                  <a:glow rad="228600">
                    <a:schemeClr val="accent5">
                      <a:satMod val="175000"/>
                      <a:alpha val="40000"/>
                    </a:schemeClr>
                  </a:glow>
                  <a:outerShdw blurRad="63500" dir="3600000" algn="tl" rotWithShape="0">
                    <a:srgbClr val="000000">
                      <a:alpha val="70000"/>
                    </a:srgbClr>
                  </a:outerShdw>
                </a:effectLst>
              </a:rPr>
              <a:t>Iona</a:t>
            </a:r>
          </a:p>
        </p:txBody>
      </p:sp>
      <p:sp>
        <p:nvSpPr>
          <p:cNvPr id="10" name="Rectangle 9"/>
          <p:cNvSpPr/>
          <p:nvPr/>
        </p:nvSpPr>
        <p:spPr>
          <a:xfrm>
            <a:off x="9455522" y="2162183"/>
            <a:ext cx="1229376" cy="769441"/>
          </a:xfrm>
          <a:prstGeom prst="rect">
            <a:avLst/>
          </a:prstGeom>
          <a:solidFill>
            <a:schemeClr val="accent4">
              <a:lumMod val="75000"/>
            </a:schemeClr>
          </a:solidFill>
        </p:spPr>
        <p:txBody>
          <a:bodyPr wrap="none">
            <a:spAutoFit/>
          </a:bodyPr>
          <a:lstStyle/>
          <a:p>
            <a:pPr algn="ctr">
              <a:defRPr/>
            </a:pPr>
            <a:r>
              <a:rPr lang="en-US" sz="4400" dirty="0">
                <a:ln w="18415" cmpd="sng">
                  <a:solidFill>
                    <a:srgbClr val="FFFFFF"/>
                  </a:solidFill>
                  <a:prstDash val="solid"/>
                </a:ln>
                <a:solidFill>
                  <a:srgbClr val="FFFFFF"/>
                </a:solidFill>
                <a:effectLst>
                  <a:glow rad="228600">
                    <a:schemeClr val="accent5">
                      <a:satMod val="175000"/>
                      <a:alpha val="40000"/>
                    </a:schemeClr>
                  </a:glow>
                  <a:outerShdw blurRad="63500" dir="3600000" algn="tl" rotWithShape="0">
                    <a:srgbClr val="000000">
                      <a:alpha val="70000"/>
                    </a:srgbClr>
                  </a:outerShdw>
                </a:effectLst>
                <a:highlight>
                  <a:srgbClr val="9900CC"/>
                </a:highlight>
              </a:rPr>
              <a:t>Skye</a:t>
            </a:r>
          </a:p>
        </p:txBody>
      </p:sp>
      <p:sp>
        <p:nvSpPr>
          <p:cNvPr id="11" name="Rectangle 10"/>
          <p:cNvSpPr/>
          <p:nvPr/>
        </p:nvSpPr>
        <p:spPr>
          <a:xfrm>
            <a:off x="1274854" y="2929238"/>
            <a:ext cx="2763769" cy="2677656"/>
          </a:xfrm>
          <a:prstGeom prst="rect">
            <a:avLst/>
          </a:prstGeom>
          <a:noFill/>
        </p:spPr>
        <p:txBody>
          <a:bodyPr wrap="none">
            <a:spAutoFit/>
          </a:bodyPr>
          <a:lstStyle/>
          <a:p>
            <a:pPr algn="ctr">
              <a:defRPr/>
            </a:pPr>
            <a:endParaRPr lang="en-US" sz="2800" dirty="0">
              <a:ln w="18415" cmpd="sng">
                <a:solidFill>
                  <a:srgbClr val="FFFFFF"/>
                </a:solidFill>
                <a:prstDash val="solid"/>
              </a:ln>
              <a:solidFill>
                <a:srgbClr val="FFFFFF"/>
              </a:solidFill>
              <a:effectLst>
                <a:glow rad="228600">
                  <a:schemeClr val="accent5">
                    <a:satMod val="175000"/>
                    <a:alpha val="40000"/>
                  </a:schemeClr>
                </a:glow>
                <a:outerShdw blurRad="63500" dir="3600000" algn="tl" rotWithShape="0">
                  <a:srgbClr val="000000">
                    <a:alpha val="70000"/>
                  </a:srgbClr>
                </a:outerShdw>
              </a:effectLst>
            </a:endParaRPr>
          </a:p>
          <a:p>
            <a:pPr algn="ctr">
              <a:defRPr/>
            </a:pPr>
            <a:r>
              <a:rPr lang="en-US" sz="2800" dirty="0">
                <a:ln w="18415" cmpd="sng">
                  <a:solidFill>
                    <a:srgbClr val="FFFFFF"/>
                  </a:solidFill>
                  <a:prstDash val="solid"/>
                </a:ln>
                <a:solidFill>
                  <a:srgbClr val="FFFFFF"/>
                </a:solidFill>
                <a:effectLst>
                  <a:glow rad="228600">
                    <a:schemeClr val="accent5">
                      <a:satMod val="175000"/>
                      <a:alpha val="40000"/>
                    </a:schemeClr>
                  </a:glow>
                  <a:outerShdw blurRad="63500" dir="3600000" algn="tl" rotWithShape="0">
                    <a:srgbClr val="000000">
                      <a:alpha val="70000"/>
                    </a:srgbClr>
                  </a:outerShdw>
                </a:effectLst>
              </a:rPr>
              <a:t>DHT Mrs Hood</a:t>
            </a:r>
          </a:p>
          <a:p>
            <a:pPr algn="ctr">
              <a:defRPr/>
            </a:pPr>
            <a:r>
              <a:rPr lang="en-US" sz="2800" dirty="0">
                <a:ln w="18415" cmpd="sng">
                  <a:solidFill>
                    <a:srgbClr val="FFFFFF"/>
                  </a:solidFill>
                  <a:prstDash val="solid"/>
                </a:ln>
                <a:solidFill>
                  <a:srgbClr val="FFFFFF"/>
                </a:solidFill>
                <a:effectLst>
                  <a:glow rad="228600">
                    <a:schemeClr val="accent5">
                      <a:satMod val="175000"/>
                      <a:alpha val="40000"/>
                    </a:schemeClr>
                  </a:glow>
                  <a:outerShdw blurRad="63500" dir="3600000" algn="tl" rotWithShape="0">
                    <a:srgbClr val="000000">
                      <a:alpha val="70000"/>
                    </a:srgbClr>
                  </a:outerShdw>
                </a:effectLst>
              </a:rPr>
              <a:t>PT PS Mrs Hewitt </a:t>
            </a:r>
          </a:p>
          <a:p>
            <a:pPr algn="ctr">
              <a:defRPr/>
            </a:pPr>
            <a:r>
              <a:rPr lang="en-US" sz="2800" dirty="0">
                <a:ln w="18415" cmpd="sng">
                  <a:solidFill>
                    <a:srgbClr val="FFFFFF"/>
                  </a:solidFill>
                  <a:prstDash val="solid"/>
                </a:ln>
                <a:solidFill>
                  <a:srgbClr val="FFFFFF"/>
                </a:solidFill>
                <a:effectLst>
                  <a:glow rad="228600">
                    <a:schemeClr val="accent5">
                      <a:satMod val="175000"/>
                      <a:alpha val="40000"/>
                    </a:schemeClr>
                  </a:glow>
                  <a:outerShdw blurRad="63500" dir="3600000" algn="tl" rotWithShape="0">
                    <a:srgbClr val="000000">
                      <a:alpha val="70000"/>
                    </a:srgbClr>
                  </a:outerShdw>
                </a:effectLst>
              </a:rPr>
              <a:t>LOL Mr Singh &amp;</a:t>
            </a:r>
          </a:p>
          <a:p>
            <a:pPr algn="ctr">
              <a:defRPr/>
            </a:pPr>
            <a:r>
              <a:rPr lang="en-US" sz="2800" dirty="0">
                <a:ln w="18415" cmpd="sng">
                  <a:solidFill>
                    <a:srgbClr val="FFFFFF"/>
                  </a:solidFill>
                  <a:prstDash val="solid"/>
                </a:ln>
                <a:solidFill>
                  <a:srgbClr val="FFFFFF"/>
                </a:solidFill>
                <a:effectLst>
                  <a:glow rad="228600">
                    <a:schemeClr val="accent5">
                      <a:satMod val="175000"/>
                      <a:alpha val="40000"/>
                    </a:schemeClr>
                  </a:glow>
                  <a:outerShdw blurRad="63500" dir="3600000" algn="tl" rotWithShape="0">
                    <a:srgbClr val="000000">
                      <a:alpha val="70000"/>
                    </a:srgbClr>
                  </a:outerShdw>
                </a:effectLst>
              </a:rPr>
              <a:t>Miss Cassidy</a:t>
            </a:r>
          </a:p>
          <a:p>
            <a:pPr algn="ctr">
              <a:defRPr/>
            </a:pPr>
            <a:endParaRPr lang="en-US" sz="2800" dirty="0">
              <a:ln w="18415" cmpd="sng">
                <a:solidFill>
                  <a:srgbClr val="FFFFFF"/>
                </a:solidFill>
                <a:prstDash val="solid"/>
              </a:ln>
              <a:solidFill>
                <a:srgbClr val="FFFFFF"/>
              </a:solidFill>
              <a:effectLst>
                <a:glow rad="228600">
                  <a:schemeClr val="accent5">
                    <a:satMod val="175000"/>
                    <a:alpha val="40000"/>
                  </a:schemeClr>
                </a:glow>
                <a:outerShdw blurRad="63500" dir="3600000" algn="tl" rotWithShape="0">
                  <a:srgbClr val="000000">
                    <a:alpha val="70000"/>
                  </a:srgbClr>
                </a:outerShdw>
              </a:effectLst>
            </a:endParaRPr>
          </a:p>
        </p:txBody>
      </p:sp>
      <p:sp>
        <p:nvSpPr>
          <p:cNvPr id="12" name="Rectangle 11"/>
          <p:cNvSpPr/>
          <p:nvPr/>
        </p:nvSpPr>
        <p:spPr>
          <a:xfrm>
            <a:off x="4707815" y="3398349"/>
            <a:ext cx="3224024" cy="2246769"/>
          </a:xfrm>
          <a:prstGeom prst="rect">
            <a:avLst/>
          </a:prstGeom>
          <a:noFill/>
        </p:spPr>
        <p:txBody>
          <a:bodyPr wrap="none">
            <a:spAutoFit/>
          </a:bodyPr>
          <a:lstStyle/>
          <a:p>
            <a:pPr algn="ctr">
              <a:defRPr/>
            </a:pPr>
            <a:r>
              <a:rPr lang="en-US" sz="2800" dirty="0">
                <a:ln w="18415" cmpd="sng">
                  <a:solidFill>
                    <a:srgbClr val="FFFFFF"/>
                  </a:solidFill>
                  <a:prstDash val="solid"/>
                </a:ln>
                <a:solidFill>
                  <a:srgbClr val="FFFFFF"/>
                </a:solidFill>
                <a:effectLst>
                  <a:glow rad="228600">
                    <a:schemeClr val="accent5">
                      <a:satMod val="175000"/>
                      <a:alpha val="40000"/>
                    </a:schemeClr>
                  </a:glow>
                  <a:outerShdw blurRad="63500" dir="3600000" algn="tl" rotWithShape="0">
                    <a:srgbClr val="000000">
                      <a:alpha val="70000"/>
                    </a:srgbClr>
                  </a:outerShdw>
                </a:effectLst>
              </a:rPr>
              <a:t>DHT Mrs McCrory</a:t>
            </a:r>
          </a:p>
          <a:p>
            <a:pPr algn="ctr">
              <a:defRPr/>
            </a:pPr>
            <a:r>
              <a:rPr lang="en-US" sz="2800" dirty="0">
                <a:ln w="18415" cmpd="sng">
                  <a:solidFill>
                    <a:srgbClr val="FFFFFF"/>
                  </a:solidFill>
                  <a:prstDash val="solid"/>
                </a:ln>
                <a:solidFill>
                  <a:srgbClr val="FFFFFF"/>
                </a:solidFill>
                <a:effectLst>
                  <a:glow rad="228600">
                    <a:schemeClr val="accent5">
                      <a:satMod val="175000"/>
                      <a:alpha val="40000"/>
                    </a:schemeClr>
                  </a:glow>
                  <a:outerShdw blurRad="63500" dir="3600000" algn="tl" rotWithShape="0">
                    <a:srgbClr val="000000">
                      <a:alpha val="70000"/>
                    </a:srgbClr>
                  </a:outerShdw>
                </a:effectLst>
              </a:rPr>
              <a:t>PTPS Mrs Kerr</a:t>
            </a:r>
          </a:p>
          <a:p>
            <a:pPr algn="ctr">
              <a:defRPr/>
            </a:pPr>
            <a:r>
              <a:rPr lang="en-US" sz="2800" dirty="0">
                <a:ln w="18415" cmpd="sng">
                  <a:solidFill>
                    <a:srgbClr val="FFFFFF"/>
                  </a:solidFill>
                  <a:prstDash val="solid"/>
                </a:ln>
                <a:solidFill>
                  <a:srgbClr val="FFFFFF"/>
                </a:solidFill>
                <a:effectLst>
                  <a:glow rad="228600">
                    <a:schemeClr val="accent5">
                      <a:satMod val="175000"/>
                      <a:alpha val="40000"/>
                    </a:schemeClr>
                  </a:glow>
                  <a:outerShdw blurRad="63500" dir="3600000" algn="tl" rotWithShape="0">
                    <a:srgbClr val="000000">
                      <a:alpha val="70000"/>
                    </a:srgbClr>
                  </a:outerShdw>
                </a:effectLst>
              </a:rPr>
              <a:t>LOL Miss Kennedy &amp; </a:t>
            </a:r>
          </a:p>
          <a:p>
            <a:pPr algn="ctr">
              <a:defRPr/>
            </a:pPr>
            <a:r>
              <a:rPr lang="en-US" sz="2800" dirty="0">
                <a:ln w="18415" cmpd="sng">
                  <a:solidFill>
                    <a:srgbClr val="FFFFFF"/>
                  </a:solidFill>
                  <a:prstDash val="solid"/>
                </a:ln>
                <a:solidFill>
                  <a:srgbClr val="FFFFFF"/>
                </a:solidFill>
                <a:effectLst>
                  <a:glow rad="228600">
                    <a:schemeClr val="accent5">
                      <a:satMod val="175000"/>
                      <a:alpha val="40000"/>
                    </a:schemeClr>
                  </a:glow>
                  <a:outerShdw blurRad="63500" dir="3600000" algn="tl" rotWithShape="0">
                    <a:srgbClr val="000000">
                      <a:alpha val="70000"/>
                    </a:srgbClr>
                  </a:outerShdw>
                </a:effectLst>
              </a:rPr>
              <a:t>Miss Fitzgerald</a:t>
            </a:r>
          </a:p>
          <a:p>
            <a:pPr algn="ctr">
              <a:defRPr/>
            </a:pPr>
            <a:endParaRPr lang="en-US" sz="2800" dirty="0">
              <a:ln w="18415" cmpd="sng">
                <a:solidFill>
                  <a:srgbClr val="FFFFFF"/>
                </a:solidFill>
                <a:prstDash val="solid"/>
              </a:ln>
              <a:solidFill>
                <a:srgbClr val="FFFFFF"/>
              </a:solidFill>
              <a:effectLst>
                <a:glow rad="228600">
                  <a:schemeClr val="accent5">
                    <a:satMod val="175000"/>
                    <a:alpha val="40000"/>
                  </a:schemeClr>
                </a:glow>
                <a:outerShdw blurRad="63500" dir="3600000" algn="tl" rotWithShape="0">
                  <a:srgbClr val="000000">
                    <a:alpha val="70000"/>
                  </a:srgbClr>
                </a:outerShdw>
              </a:effectLst>
            </a:endParaRPr>
          </a:p>
        </p:txBody>
      </p:sp>
      <p:sp>
        <p:nvSpPr>
          <p:cNvPr id="14" name="Rectangle 13"/>
          <p:cNvSpPr/>
          <p:nvPr/>
        </p:nvSpPr>
        <p:spPr>
          <a:xfrm>
            <a:off x="8458199" y="3466820"/>
            <a:ext cx="3224023" cy="2677656"/>
          </a:xfrm>
          <a:prstGeom prst="rect">
            <a:avLst/>
          </a:prstGeom>
          <a:noFill/>
        </p:spPr>
        <p:txBody>
          <a:bodyPr wrap="square">
            <a:spAutoFit/>
          </a:bodyPr>
          <a:lstStyle/>
          <a:p>
            <a:pPr algn="ctr">
              <a:defRPr/>
            </a:pPr>
            <a:r>
              <a:rPr lang="en-US" sz="2800" dirty="0">
                <a:ln w="18415" cmpd="sng">
                  <a:solidFill>
                    <a:srgbClr val="FFFFFF"/>
                  </a:solidFill>
                  <a:prstDash val="solid"/>
                </a:ln>
                <a:solidFill>
                  <a:srgbClr val="FFFFFF"/>
                </a:solidFill>
                <a:effectLst>
                  <a:glow rad="228600">
                    <a:schemeClr val="accent5">
                      <a:satMod val="175000"/>
                      <a:alpha val="40000"/>
                    </a:schemeClr>
                  </a:glow>
                  <a:outerShdw blurRad="63500" dir="3600000" algn="tl" rotWithShape="0">
                    <a:srgbClr val="000000">
                      <a:alpha val="70000"/>
                    </a:srgbClr>
                  </a:outerShdw>
                </a:effectLst>
              </a:rPr>
              <a:t>DHT Mr Crawford</a:t>
            </a:r>
          </a:p>
          <a:p>
            <a:pPr algn="ctr">
              <a:defRPr/>
            </a:pPr>
            <a:r>
              <a:rPr lang="en-US" sz="2800" dirty="0">
                <a:ln w="18415" cmpd="sng">
                  <a:solidFill>
                    <a:srgbClr val="FFFFFF"/>
                  </a:solidFill>
                  <a:prstDash val="solid"/>
                </a:ln>
                <a:solidFill>
                  <a:srgbClr val="FFFFFF"/>
                </a:solidFill>
                <a:effectLst>
                  <a:glow rad="228600">
                    <a:schemeClr val="accent5">
                      <a:satMod val="175000"/>
                      <a:alpha val="40000"/>
                    </a:schemeClr>
                  </a:glow>
                  <a:outerShdw blurRad="63500" dir="3600000" algn="tl" rotWithShape="0">
                    <a:srgbClr val="000000">
                      <a:alpha val="70000"/>
                    </a:srgbClr>
                  </a:outerShdw>
                </a:effectLst>
              </a:rPr>
              <a:t>PTPS Ms Stockan</a:t>
            </a:r>
          </a:p>
          <a:p>
            <a:pPr algn="ctr">
              <a:defRPr/>
            </a:pPr>
            <a:r>
              <a:rPr lang="en-US" sz="2800" dirty="0">
                <a:ln w="18415" cmpd="sng">
                  <a:solidFill>
                    <a:srgbClr val="FFFFFF"/>
                  </a:solidFill>
                  <a:prstDash val="solid"/>
                </a:ln>
                <a:solidFill>
                  <a:srgbClr val="FFFFFF"/>
                </a:solidFill>
                <a:effectLst>
                  <a:glow rad="228600">
                    <a:schemeClr val="accent5">
                      <a:satMod val="175000"/>
                      <a:alpha val="40000"/>
                    </a:schemeClr>
                  </a:glow>
                  <a:outerShdw blurRad="63500" dir="3600000" algn="tl" rotWithShape="0">
                    <a:srgbClr val="000000">
                      <a:alpha val="70000"/>
                    </a:srgbClr>
                  </a:outerShdw>
                </a:effectLst>
              </a:rPr>
              <a:t>LOL Miss Gallacher &amp; Miss Pearson </a:t>
            </a:r>
          </a:p>
          <a:p>
            <a:pPr algn="ctr">
              <a:defRPr/>
            </a:pPr>
            <a:endParaRPr lang="en-US" sz="2800" dirty="0">
              <a:ln w="18415" cmpd="sng">
                <a:solidFill>
                  <a:srgbClr val="FFFFFF"/>
                </a:solidFill>
                <a:prstDash val="solid"/>
              </a:ln>
              <a:solidFill>
                <a:srgbClr val="FFFFFF"/>
              </a:solidFill>
              <a:effectLst>
                <a:glow rad="228600">
                  <a:schemeClr val="accent5">
                    <a:satMod val="175000"/>
                    <a:alpha val="40000"/>
                  </a:schemeClr>
                </a:glow>
                <a:outerShdw blurRad="63500" dir="3600000" algn="tl" rotWithShape="0">
                  <a:srgbClr val="000000">
                    <a:alpha val="70000"/>
                  </a:srgbClr>
                </a:outerShdw>
              </a:effectLst>
            </a:endParaRPr>
          </a:p>
          <a:p>
            <a:pPr algn="ctr">
              <a:defRPr/>
            </a:pPr>
            <a:endParaRPr lang="en-US" sz="2800" dirty="0">
              <a:ln w="18415" cmpd="sng">
                <a:solidFill>
                  <a:srgbClr val="FFFFFF"/>
                </a:solidFill>
                <a:prstDash val="solid"/>
              </a:ln>
              <a:solidFill>
                <a:srgbClr val="FFFFFF"/>
              </a:solidFill>
              <a:effectLst>
                <a:glow rad="228600">
                  <a:schemeClr val="accent5">
                    <a:satMod val="175000"/>
                    <a:alpha val="40000"/>
                  </a:schemeClr>
                </a:glow>
                <a:outerShdw blurRad="63500" dir="3600000" algn="tl" rotWithShape="0">
                  <a:srgbClr val="000000">
                    <a:alpha val="70000"/>
                  </a:srgbClr>
                </a:outerShdw>
              </a:effectLst>
            </a:endParaRPr>
          </a:p>
        </p:txBody>
      </p:sp>
      <p:sp>
        <p:nvSpPr>
          <p:cNvPr id="3" name="TextBox 2"/>
          <p:cNvSpPr txBox="1"/>
          <p:nvPr/>
        </p:nvSpPr>
        <p:spPr>
          <a:xfrm>
            <a:off x="3957627" y="5460452"/>
            <a:ext cx="4724400" cy="369332"/>
          </a:xfrm>
          <a:prstGeom prst="rect">
            <a:avLst/>
          </a:prstGeom>
          <a:noFill/>
        </p:spPr>
        <p:txBody>
          <a:bodyPr wrap="square" rtlCol="0">
            <a:spAutoFit/>
          </a:bodyPr>
          <a:lstStyle/>
          <a:p>
            <a:pPr algn="ctr">
              <a:defRPr/>
            </a:pPr>
            <a:r>
              <a:rPr lang="en-US" b="1" dirty="0">
                <a:ln w="18415" cmpd="sng">
                  <a:solidFill>
                    <a:srgbClr val="FFFFFF"/>
                  </a:solidFill>
                  <a:prstDash val="solid"/>
                </a:ln>
                <a:solidFill>
                  <a:srgbClr val="FFFFFF"/>
                </a:solidFill>
                <a:effectLst>
                  <a:glow rad="228600">
                    <a:schemeClr val="accent5">
                      <a:satMod val="175000"/>
                      <a:alpha val="40000"/>
                    </a:schemeClr>
                  </a:glow>
                  <a:outerShdw blurRad="63500" dir="3600000" algn="tl" rotWithShape="0">
                    <a:srgbClr val="000000">
                      <a:alpha val="70000"/>
                    </a:srgbClr>
                  </a:outerShdw>
                </a:effectLst>
              </a:rPr>
              <a:t>Mrs Shand - Transitions Teacher</a:t>
            </a:r>
          </a:p>
        </p:txBody>
      </p:sp>
      <p:sp>
        <p:nvSpPr>
          <p:cNvPr id="13" name="Title 12">
            <a:extLst>
              <a:ext uri="{FF2B5EF4-FFF2-40B4-BE49-F238E27FC236}">
                <a16:creationId xmlns:a16="http://schemas.microsoft.com/office/drawing/2014/main" id="{3014BB79-5E00-4574-862D-DBCB71F2D178}"/>
              </a:ext>
            </a:extLst>
          </p:cNvPr>
          <p:cNvSpPr>
            <a:spLocks noGrp="1"/>
          </p:cNvSpPr>
          <p:nvPr>
            <p:ph type="title"/>
          </p:nvPr>
        </p:nvSpPr>
        <p:spPr>
          <a:xfrm>
            <a:off x="2202307" y="724142"/>
            <a:ext cx="7584185" cy="76944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PGS Island Teams </a:t>
            </a:r>
          </a:p>
        </p:txBody>
      </p:sp>
    </p:spTree>
    <p:extLst>
      <p:ext uri="{BB962C8B-B14F-4D97-AF65-F5344CB8AC3E}">
        <p14:creationId xmlns:p14="http://schemas.microsoft.com/office/powerpoint/2010/main" val="4034887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FCB333D-D227-4801-BBE6-1AABBD1CEFB5}"/>
              </a:ext>
            </a:extLst>
          </p:cNvPr>
          <p:cNvSpPr>
            <a:spLocks noGrp="1"/>
          </p:cNvSpPr>
          <p:nvPr>
            <p:ph idx="1"/>
          </p:nvPr>
        </p:nvSpPr>
        <p:spPr>
          <a:xfrm>
            <a:off x="838199" y="1825625"/>
            <a:ext cx="5497689" cy="4351338"/>
          </a:xfrm>
        </p:spPr>
        <p:txBody>
          <a:bodyPr>
            <a:normAutofit/>
          </a:bodyPr>
          <a:lstStyle/>
          <a:p>
            <a:pPr lvl="0"/>
            <a:r>
              <a:rPr lang="en-GB" sz="2000" dirty="0"/>
              <a:t>Paisley Grammar has a school app with all the latest news and information about the school. You can download the app from these links: </a:t>
            </a:r>
          </a:p>
          <a:p>
            <a:pPr marL="0" lvl="0" indent="0">
              <a:buNone/>
            </a:pPr>
            <a:endParaRPr lang="en-GB" sz="2000" dirty="0"/>
          </a:p>
          <a:p>
            <a:r>
              <a:rPr lang="en-GB" sz="2000" dirty="0"/>
              <a:t>Android</a:t>
            </a:r>
          </a:p>
          <a:p>
            <a:r>
              <a:rPr lang="en-GB" sz="2000" u="sng" dirty="0">
                <a:hlinkClick r:id="rId2"/>
              </a:rPr>
              <a:t>https://play.google.com/store/apps/details?id=com.jigsawschoolapps.android.paisleygs&amp;hl=en_GB</a:t>
            </a:r>
            <a:endParaRPr lang="en-GB" sz="2000" u="sng" dirty="0"/>
          </a:p>
          <a:p>
            <a:pPr marL="0" indent="0">
              <a:buNone/>
            </a:pPr>
            <a:endParaRPr lang="en-GB" sz="2000" dirty="0"/>
          </a:p>
          <a:p>
            <a:r>
              <a:rPr lang="en-GB" sz="2000" dirty="0"/>
              <a:t>Apple</a:t>
            </a:r>
          </a:p>
          <a:p>
            <a:r>
              <a:rPr lang="en-GB" sz="2000" u="sng" dirty="0">
                <a:hlinkClick r:id="rId3"/>
              </a:rPr>
              <a:t>https://itunes.apple.com/gb/app/paisley-grammar-school/id1065257681?mt=8</a:t>
            </a:r>
            <a:endParaRPr lang="en-GB" sz="2000" dirty="0"/>
          </a:p>
          <a:p>
            <a:endParaRPr lang="en-GB" dirty="0"/>
          </a:p>
        </p:txBody>
      </p:sp>
      <p:sp>
        <p:nvSpPr>
          <p:cNvPr id="4" name="Title 12">
            <a:extLst>
              <a:ext uri="{FF2B5EF4-FFF2-40B4-BE49-F238E27FC236}">
                <a16:creationId xmlns:a16="http://schemas.microsoft.com/office/drawing/2014/main" id="{3422ABBE-C929-4C13-99BC-2EE182FA2CFE}"/>
              </a:ext>
            </a:extLst>
          </p:cNvPr>
          <p:cNvSpPr>
            <a:spLocks noGrp="1"/>
          </p:cNvSpPr>
          <p:nvPr>
            <p:ph type="title"/>
          </p:nvPr>
        </p:nvSpPr>
        <p:spPr>
          <a:xfrm>
            <a:off x="3228622" y="770996"/>
            <a:ext cx="5497689" cy="69656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The School App </a:t>
            </a:r>
          </a:p>
        </p:txBody>
      </p:sp>
      <p:pic>
        <p:nvPicPr>
          <p:cNvPr id="5" name="Picture 4">
            <a:extLst>
              <a:ext uri="{FF2B5EF4-FFF2-40B4-BE49-F238E27FC236}">
                <a16:creationId xmlns:a16="http://schemas.microsoft.com/office/drawing/2014/main" id="{79902013-6CD0-41B6-ABA4-291F0790189F}"/>
              </a:ext>
            </a:extLst>
          </p:cNvPr>
          <p:cNvPicPr/>
          <p:nvPr/>
        </p:nvPicPr>
        <p:blipFill>
          <a:blip r:embed="rId4">
            <a:extLst>
              <a:ext uri="{28A0092B-C50C-407E-A947-70E740481C1C}">
                <a14:useLocalDpi xmlns:a14="http://schemas.microsoft.com/office/drawing/2010/main" val="0"/>
              </a:ext>
            </a:extLst>
          </a:blip>
          <a:stretch>
            <a:fillRect/>
          </a:stretch>
        </p:blipFill>
        <p:spPr>
          <a:xfrm>
            <a:off x="6863646" y="1599431"/>
            <a:ext cx="3479398" cy="4301836"/>
          </a:xfrm>
          <a:prstGeom prst="rect">
            <a:avLst/>
          </a:prstGeom>
        </p:spPr>
      </p:pic>
    </p:spTree>
    <p:extLst>
      <p:ext uri="{BB962C8B-B14F-4D97-AF65-F5344CB8AC3E}">
        <p14:creationId xmlns:p14="http://schemas.microsoft.com/office/powerpoint/2010/main" val="336985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259756" y="1444978"/>
            <a:ext cx="3075508" cy="4273008"/>
          </a:xfrm>
        </p:spPr>
        <p:style>
          <a:lnRef idx="2">
            <a:schemeClr val="accent1"/>
          </a:lnRef>
          <a:fillRef idx="1">
            <a:schemeClr val="lt1"/>
          </a:fillRef>
          <a:effectRef idx="0">
            <a:schemeClr val="accent1"/>
          </a:effectRef>
          <a:fontRef idx="minor">
            <a:schemeClr val="dk1"/>
          </a:fontRef>
        </p:style>
        <p:txBody>
          <a:bodyPr rtlCol="0">
            <a:normAutofit fontScale="92500" lnSpcReduction="20000"/>
          </a:bodyPr>
          <a:lstStyle/>
          <a:p>
            <a:pPr>
              <a:defRPr/>
            </a:pPr>
            <a:r>
              <a:rPr lang="en-GB" dirty="0">
                <a:solidFill>
                  <a:schemeClr val="tx1"/>
                </a:solidFill>
              </a:rPr>
              <a:t>Paisley Grammar is timetabled on a 33 period a week structure.</a:t>
            </a:r>
          </a:p>
          <a:p>
            <a:pPr>
              <a:defRPr/>
            </a:pPr>
            <a:r>
              <a:rPr lang="en-GB" dirty="0">
                <a:solidFill>
                  <a:schemeClr val="tx1"/>
                </a:solidFill>
              </a:rPr>
              <a:t>This means that over the course of the week pupils will have three ‘late’ days and two ‘short’ days.</a:t>
            </a:r>
          </a:p>
          <a:p>
            <a:pPr>
              <a:defRPr/>
            </a:pPr>
            <a:r>
              <a:rPr lang="en-GB" dirty="0">
                <a:solidFill>
                  <a:schemeClr val="tx1"/>
                </a:solidFill>
              </a:rPr>
              <a:t>The timings and days are indicated here </a:t>
            </a:r>
            <a:endParaRPr lang="en-US" dirty="0">
              <a:solidFill>
                <a:schemeClr val="tx1"/>
              </a:solidFill>
            </a:endParaRPr>
          </a:p>
        </p:txBody>
      </p:sp>
      <p:graphicFrame>
        <p:nvGraphicFramePr>
          <p:cNvPr id="7" name="Table 6"/>
          <p:cNvGraphicFramePr>
            <a:graphicFrameLocks noGrp="1"/>
          </p:cNvGraphicFramePr>
          <p:nvPr>
            <p:extLst>
              <p:ext uri="{D42A27DB-BD31-4B8C-83A1-F6EECF244321}">
                <p14:modId xmlns:p14="http://schemas.microsoft.com/office/powerpoint/2010/main" val="1676431865"/>
              </p:ext>
            </p:extLst>
          </p:nvPr>
        </p:nvGraphicFramePr>
        <p:xfrm>
          <a:off x="3615470" y="1444978"/>
          <a:ext cx="8310527" cy="4273009"/>
        </p:xfrm>
        <a:graphic>
          <a:graphicData uri="http://schemas.openxmlformats.org/drawingml/2006/table">
            <a:tbl>
              <a:tblPr firstRow="1" bandRow="1">
                <a:tableStyleId>{5C22544A-7EE6-4342-B048-85BDC9FD1C3A}</a:tableStyleId>
              </a:tblPr>
              <a:tblGrid>
                <a:gridCol w="905337">
                  <a:extLst>
                    <a:ext uri="{9D8B030D-6E8A-4147-A177-3AD203B41FA5}">
                      <a16:colId xmlns:a16="http://schemas.microsoft.com/office/drawing/2014/main" val="20000"/>
                    </a:ext>
                  </a:extLst>
                </a:gridCol>
                <a:gridCol w="805340">
                  <a:extLst>
                    <a:ext uri="{9D8B030D-6E8A-4147-A177-3AD203B41FA5}">
                      <a16:colId xmlns:a16="http://schemas.microsoft.com/office/drawing/2014/main" val="20001"/>
                    </a:ext>
                  </a:extLst>
                </a:gridCol>
                <a:gridCol w="805340">
                  <a:extLst>
                    <a:ext uri="{9D8B030D-6E8A-4147-A177-3AD203B41FA5}">
                      <a16:colId xmlns:a16="http://schemas.microsoft.com/office/drawing/2014/main" val="20002"/>
                    </a:ext>
                  </a:extLst>
                </a:gridCol>
                <a:gridCol w="962470">
                  <a:extLst>
                    <a:ext uri="{9D8B030D-6E8A-4147-A177-3AD203B41FA5}">
                      <a16:colId xmlns:a16="http://schemas.microsoft.com/office/drawing/2014/main" val="20003"/>
                    </a:ext>
                  </a:extLst>
                </a:gridCol>
                <a:gridCol w="805340">
                  <a:extLst>
                    <a:ext uri="{9D8B030D-6E8A-4147-A177-3AD203B41FA5}">
                      <a16:colId xmlns:a16="http://schemas.microsoft.com/office/drawing/2014/main" val="20004"/>
                    </a:ext>
                  </a:extLst>
                </a:gridCol>
                <a:gridCol w="805340">
                  <a:extLst>
                    <a:ext uri="{9D8B030D-6E8A-4147-A177-3AD203B41FA5}">
                      <a16:colId xmlns:a16="http://schemas.microsoft.com/office/drawing/2014/main" val="20005"/>
                    </a:ext>
                  </a:extLst>
                </a:gridCol>
                <a:gridCol w="805340">
                  <a:extLst>
                    <a:ext uri="{9D8B030D-6E8A-4147-A177-3AD203B41FA5}">
                      <a16:colId xmlns:a16="http://schemas.microsoft.com/office/drawing/2014/main" val="20006"/>
                    </a:ext>
                  </a:extLst>
                </a:gridCol>
                <a:gridCol w="805340">
                  <a:extLst>
                    <a:ext uri="{9D8B030D-6E8A-4147-A177-3AD203B41FA5}">
                      <a16:colId xmlns:a16="http://schemas.microsoft.com/office/drawing/2014/main" val="20007"/>
                    </a:ext>
                  </a:extLst>
                </a:gridCol>
                <a:gridCol w="805340">
                  <a:extLst>
                    <a:ext uri="{9D8B030D-6E8A-4147-A177-3AD203B41FA5}">
                      <a16:colId xmlns:a16="http://schemas.microsoft.com/office/drawing/2014/main" val="20008"/>
                    </a:ext>
                  </a:extLst>
                </a:gridCol>
                <a:gridCol w="805340">
                  <a:extLst>
                    <a:ext uri="{9D8B030D-6E8A-4147-A177-3AD203B41FA5}">
                      <a16:colId xmlns:a16="http://schemas.microsoft.com/office/drawing/2014/main" val="20009"/>
                    </a:ext>
                  </a:extLst>
                </a:gridCol>
              </a:tblGrid>
              <a:tr h="920209">
                <a:tc>
                  <a:txBody>
                    <a:bodyPr/>
                    <a:lstStyle/>
                    <a:p>
                      <a:r>
                        <a:rPr lang="en-GB" b="1" dirty="0"/>
                        <a:t>Period</a:t>
                      </a:r>
                      <a:endParaRPr lang="en-US" b="1" dirty="0"/>
                    </a:p>
                  </a:txBody>
                  <a:tcPr/>
                </a:tc>
                <a:tc>
                  <a:txBody>
                    <a:bodyPr/>
                    <a:lstStyle/>
                    <a:p>
                      <a:pPr algn="ctr"/>
                      <a:r>
                        <a:rPr lang="en-GB" dirty="0"/>
                        <a:t>1</a:t>
                      </a:r>
                      <a:endParaRPr lang="en-US" dirty="0"/>
                    </a:p>
                  </a:txBody>
                  <a:tcPr/>
                </a:tc>
                <a:tc>
                  <a:txBody>
                    <a:bodyPr/>
                    <a:lstStyle/>
                    <a:p>
                      <a:pPr algn="ctr"/>
                      <a:r>
                        <a:rPr lang="en-GB" dirty="0"/>
                        <a:t>2</a:t>
                      </a:r>
                      <a:endParaRPr lang="en-US" dirty="0"/>
                    </a:p>
                  </a:txBody>
                  <a:tcPr/>
                </a:tc>
                <a:tc>
                  <a:txBody>
                    <a:bodyPr/>
                    <a:lstStyle/>
                    <a:p>
                      <a:pPr algn="ctr"/>
                      <a:r>
                        <a:rPr lang="en-GB" dirty="0"/>
                        <a:t>Interval</a:t>
                      </a:r>
                      <a:endParaRPr lang="en-US" dirty="0"/>
                    </a:p>
                  </a:txBody>
                  <a:tcPr/>
                </a:tc>
                <a:tc>
                  <a:txBody>
                    <a:bodyPr/>
                    <a:lstStyle/>
                    <a:p>
                      <a:pPr algn="ctr"/>
                      <a:r>
                        <a:rPr lang="en-GB" dirty="0"/>
                        <a:t>3</a:t>
                      </a:r>
                      <a:endParaRPr lang="en-US" dirty="0"/>
                    </a:p>
                  </a:txBody>
                  <a:tcPr/>
                </a:tc>
                <a:tc>
                  <a:txBody>
                    <a:bodyPr/>
                    <a:lstStyle/>
                    <a:p>
                      <a:pPr algn="ctr"/>
                      <a:r>
                        <a:rPr lang="en-GB" dirty="0"/>
                        <a:t>4</a:t>
                      </a:r>
                      <a:endParaRPr lang="en-US" dirty="0"/>
                    </a:p>
                  </a:txBody>
                  <a:tcPr/>
                </a:tc>
                <a:tc>
                  <a:txBody>
                    <a:bodyPr/>
                    <a:lstStyle/>
                    <a:p>
                      <a:pPr algn="ctr"/>
                      <a:r>
                        <a:rPr lang="en-GB" dirty="0"/>
                        <a:t>5</a:t>
                      </a:r>
                      <a:endParaRPr lang="en-US" dirty="0"/>
                    </a:p>
                  </a:txBody>
                  <a:tcPr/>
                </a:tc>
                <a:tc>
                  <a:txBody>
                    <a:bodyPr/>
                    <a:lstStyle/>
                    <a:p>
                      <a:pPr algn="ctr"/>
                      <a:r>
                        <a:rPr lang="en-GB" dirty="0"/>
                        <a:t>Lunch</a:t>
                      </a:r>
                      <a:endParaRPr lang="en-US" dirty="0"/>
                    </a:p>
                  </a:txBody>
                  <a:tcPr/>
                </a:tc>
                <a:tc>
                  <a:txBody>
                    <a:bodyPr/>
                    <a:lstStyle/>
                    <a:p>
                      <a:pPr algn="ctr"/>
                      <a:r>
                        <a:rPr lang="en-GB" dirty="0"/>
                        <a:t>6</a:t>
                      </a:r>
                      <a:endParaRPr lang="en-US" dirty="0"/>
                    </a:p>
                  </a:txBody>
                  <a:tcPr/>
                </a:tc>
                <a:tc>
                  <a:txBody>
                    <a:bodyPr/>
                    <a:lstStyle/>
                    <a:p>
                      <a:pPr algn="ctr"/>
                      <a:r>
                        <a:rPr lang="en-GB" dirty="0"/>
                        <a:t>7</a:t>
                      </a:r>
                      <a:endParaRPr lang="en-US" dirty="0"/>
                    </a:p>
                  </a:txBody>
                  <a:tcPr/>
                </a:tc>
                <a:extLst>
                  <a:ext uri="{0D108BD9-81ED-4DB2-BD59-A6C34878D82A}">
                    <a16:rowId xmlns:a16="http://schemas.microsoft.com/office/drawing/2014/main" val="10000"/>
                  </a:ext>
                </a:extLst>
              </a:tr>
              <a:tr h="525231">
                <a:tc>
                  <a:txBody>
                    <a:bodyPr/>
                    <a:lstStyle/>
                    <a:p>
                      <a:r>
                        <a:rPr lang="en-GB" b="1" dirty="0"/>
                        <a:t>Time</a:t>
                      </a:r>
                      <a:endParaRPr lang="en-US" b="1" dirty="0"/>
                    </a:p>
                  </a:txBody>
                  <a:tcPr/>
                </a:tc>
                <a:tc>
                  <a:txBody>
                    <a:bodyPr/>
                    <a:lstStyle/>
                    <a:p>
                      <a:r>
                        <a:rPr lang="en-GB" sz="1600" dirty="0"/>
                        <a:t>8.50 – 9.40</a:t>
                      </a:r>
                      <a:endParaRPr lang="en-US" sz="1600" dirty="0"/>
                    </a:p>
                  </a:txBody>
                  <a:tcPr/>
                </a:tc>
                <a:tc>
                  <a:txBody>
                    <a:bodyPr/>
                    <a:lstStyle/>
                    <a:p>
                      <a:r>
                        <a:rPr lang="en-GB" sz="1600" dirty="0"/>
                        <a:t>9.40 – 10.30</a:t>
                      </a:r>
                      <a:endParaRPr lang="en-US" sz="1600" dirty="0"/>
                    </a:p>
                  </a:txBody>
                  <a:tcPr/>
                </a:tc>
                <a:tc>
                  <a:txBody>
                    <a:bodyPr/>
                    <a:lstStyle/>
                    <a:p>
                      <a:r>
                        <a:rPr lang="en-GB" sz="1600" dirty="0"/>
                        <a:t>10.30 – 10.45</a:t>
                      </a:r>
                      <a:endParaRPr lang="en-US" sz="1600" dirty="0"/>
                    </a:p>
                  </a:txBody>
                  <a:tcPr/>
                </a:tc>
                <a:tc>
                  <a:txBody>
                    <a:bodyPr/>
                    <a:lstStyle/>
                    <a:p>
                      <a:r>
                        <a:rPr lang="en-GB" sz="1600" dirty="0"/>
                        <a:t>10.45 – 11.35</a:t>
                      </a:r>
                      <a:endParaRPr lang="en-US" sz="1600" dirty="0"/>
                    </a:p>
                  </a:txBody>
                  <a:tcPr/>
                </a:tc>
                <a:tc>
                  <a:txBody>
                    <a:bodyPr/>
                    <a:lstStyle/>
                    <a:p>
                      <a:r>
                        <a:rPr lang="en-GB" sz="1600" dirty="0"/>
                        <a:t>11.35 – 12.25</a:t>
                      </a:r>
                      <a:endParaRPr lang="en-US" sz="1600" dirty="0"/>
                    </a:p>
                  </a:txBody>
                  <a:tcPr/>
                </a:tc>
                <a:tc>
                  <a:txBody>
                    <a:bodyPr/>
                    <a:lstStyle/>
                    <a:p>
                      <a:r>
                        <a:rPr lang="en-GB" sz="1600" dirty="0"/>
                        <a:t>12.25 – 13.15</a:t>
                      </a:r>
                      <a:endParaRPr lang="en-US" sz="1600" dirty="0"/>
                    </a:p>
                  </a:txBody>
                  <a:tcPr/>
                </a:tc>
                <a:tc>
                  <a:txBody>
                    <a:bodyPr/>
                    <a:lstStyle/>
                    <a:p>
                      <a:r>
                        <a:rPr lang="en-GB" sz="1600" dirty="0"/>
                        <a:t>13.15 – 14.00</a:t>
                      </a:r>
                      <a:endParaRPr lang="en-US" sz="1600" dirty="0"/>
                    </a:p>
                  </a:txBody>
                  <a:tcPr/>
                </a:tc>
                <a:tc>
                  <a:txBody>
                    <a:bodyPr/>
                    <a:lstStyle/>
                    <a:p>
                      <a:r>
                        <a:rPr lang="en-GB" sz="1600" dirty="0"/>
                        <a:t>14.00 – 14.50</a:t>
                      </a:r>
                      <a:endParaRPr lang="en-US" sz="1600" dirty="0"/>
                    </a:p>
                  </a:txBody>
                  <a:tcPr/>
                </a:tc>
                <a:tc>
                  <a:txBody>
                    <a:bodyPr/>
                    <a:lstStyle/>
                    <a:p>
                      <a:r>
                        <a:rPr lang="en-GB" sz="1600" dirty="0"/>
                        <a:t>14.50 – 15.40</a:t>
                      </a:r>
                      <a:endParaRPr lang="en-US" sz="1600" dirty="0"/>
                    </a:p>
                  </a:txBody>
                  <a:tcPr/>
                </a:tc>
                <a:extLst>
                  <a:ext uri="{0D108BD9-81ED-4DB2-BD59-A6C34878D82A}">
                    <a16:rowId xmlns:a16="http://schemas.microsoft.com/office/drawing/2014/main" val="10001"/>
                  </a:ext>
                </a:extLst>
              </a:tr>
              <a:tr h="331725">
                <a:tc>
                  <a:txBody>
                    <a:bodyPr/>
                    <a:lstStyle/>
                    <a:p>
                      <a:r>
                        <a:rPr lang="en-GB" b="1" dirty="0"/>
                        <a:t>Mon</a:t>
                      </a:r>
                      <a:endParaRPr lang="en-US" b="1"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0002"/>
                  </a:ext>
                </a:extLst>
              </a:tr>
              <a:tr h="331725">
                <a:tc>
                  <a:txBody>
                    <a:bodyPr/>
                    <a:lstStyle/>
                    <a:p>
                      <a:r>
                        <a:rPr lang="en-GB" b="1" dirty="0"/>
                        <a:t>Tue</a:t>
                      </a:r>
                      <a:endParaRPr lang="en-US" b="1"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0003"/>
                  </a:ext>
                </a:extLst>
              </a:tr>
              <a:tr h="331725">
                <a:tc>
                  <a:txBody>
                    <a:bodyPr/>
                    <a:lstStyle/>
                    <a:p>
                      <a:r>
                        <a:rPr lang="en-GB" b="1" dirty="0"/>
                        <a:t>Thu</a:t>
                      </a:r>
                      <a:endParaRPr lang="en-US" b="1"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0004"/>
                  </a:ext>
                </a:extLst>
              </a:tr>
              <a:tr h="331725">
                <a:tc>
                  <a:txBody>
                    <a:bodyPr/>
                    <a:lstStyle/>
                    <a:p>
                      <a:pPr algn="ctr"/>
                      <a:r>
                        <a:rPr lang="en-GB" b="1" dirty="0">
                          <a:solidFill>
                            <a:schemeClr val="bg1"/>
                          </a:solidFill>
                        </a:rPr>
                        <a:t>Period</a:t>
                      </a:r>
                      <a:endParaRPr lang="en-US" b="1" dirty="0">
                        <a:solidFill>
                          <a:schemeClr val="bg1"/>
                        </a:solidFill>
                      </a:endParaRPr>
                    </a:p>
                  </a:txBody>
                  <a:tcPr>
                    <a:solidFill>
                      <a:schemeClr val="accent1"/>
                    </a:solidFill>
                  </a:tcPr>
                </a:tc>
                <a:tc>
                  <a:txBody>
                    <a:bodyPr/>
                    <a:lstStyle/>
                    <a:p>
                      <a:pPr algn="ctr"/>
                      <a:r>
                        <a:rPr lang="en-GB" b="1" dirty="0">
                          <a:solidFill>
                            <a:schemeClr val="bg1"/>
                          </a:solidFill>
                        </a:rPr>
                        <a:t>1</a:t>
                      </a:r>
                      <a:endParaRPr lang="en-US" b="1" dirty="0">
                        <a:solidFill>
                          <a:schemeClr val="bg1"/>
                        </a:solidFill>
                      </a:endParaRPr>
                    </a:p>
                  </a:txBody>
                  <a:tcPr>
                    <a:solidFill>
                      <a:schemeClr val="accent1"/>
                    </a:solidFill>
                  </a:tcPr>
                </a:tc>
                <a:tc>
                  <a:txBody>
                    <a:bodyPr/>
                    <a:lstStyle/>
                    <a:p>
                      <a:pPr algn="ctr"/>
                      <a:r>
                        <a:rPr lang="en-GB" b="1" dirty="0">
                          <a:solidFill>
                            <a:schemeClr val="bg1"/>
                          </a:solidFill>
                        </a:rPr>
                        <a:t>2</a:t>
                      </a:r>
                      <a:endParaRPr lang="en-US" b="1" dirty="0">
                        <a:solidFill>
                          <a:schemeClr val="bg1"/>
                        </a:solidFill>
                      </a:endParaRPr>
                    </a:p>
                  </a:txBody>
                  <a:tcPr>
                    <a:solidFill>
                      <a:schemeClr val="accent1"/>
                    </a:solidFill>
                  </a:tcPr>
                </a:tc>
                <a:tc>
                  <a:txBody>
                    <a:bodyPr/>
                    <a:lstStyle/>
                    <a:p>
                      <a:pPr algn="ctr"/>
                      <a:r>
                        <a:rPr lang="en-GB" b="1" dirty="0">
                          <a:solidFill>
                            <a:schemeClr val="bg1"/>
                          </a:solidFill>
                        </a:rPr>
                        <a:t>Interval</a:t>
                      </a:r>
                      <a:endParaRPr lang="en-US" b="1" dirty="0">
                        <a:solidFill>
                          <a:schemeClr val="bg1"/>
                        </a:solidFill>
                      </a:endParaRPr>
                    </a:p>
                  </a:txBody>
                  <a:tcPr>
                    <a:solidFill>
                      <a:schemeClr val="accent1"/>
                    </a:solidFill>
                  </a:tcPr>
                </a:tc>
                <a:tc>
                  <a:txBody>
                    <a:bodyPr/>
                    <a:lstStyle/>
                    <a:p>
                      <a:pPr algn="ctr"/>
                      <a:r>
                        <a:rPr lang="en-GB" b="1" dirty="0">
                          <a:solidFill>
                            <a:schemeClr val="bg1"/>
                          </a:solidFill>
                        </a:rPr>
                        <a:t>3</a:t>
                      </a:r>
                      <a:endParaRPr lang="en-US" b="1" dirty="0">
                        <a:solidFill>
                          <a:schemeClr val="bg1"/>
                        </a:solidFill>
                      </a:endParaRPr>
                    </a:p>
                  </a:txBody>
                  <a:tcPr>
                    <a:solidFill>
                      <a:schemeClr val="accent1"/>
                    </a:solidFill>
                  </a:tcPr>
                </a:tc>
                <a:tc>
                  <a:txBody>
                    <a:bodyPr/>
                    <a:lstStyle/>
                    <a:p>
                      <a:pPr algn="ctr"/>
                      <a:r>
                        <a:rPr lang="en-GB" b="1" dirty="0">
                          <a:solidFill>
                            <a:schemeClr val="bg1"/>
                          </a:solidFill>
                        </a:rPr>
                        <a:t>4</a:t>
                      </a:r>
                      <a:endParaRPr lang="en-US" b="1" dirty="0">
                        <a:solidFill>
                          <a:schemeClr val="bg1"/>
                        </a:solidFill>
                      </a:endParaRPr>
                    </a:p>
                  </a:txBody>
                  <a:tcPr>
                    <a:solidFill>
                      <a:schemeClr val="accent1"/>
                    </a:solidFill>
                  </a:tcPr>
                </a:tc>
                <a:tc>
                  <a:txBody>
                    <a:bodyPr/>
                    <a:lstStyle/>
                    <a:p>
                      <a:pPr algn="ctr"/>
                      <a:r>
                        <a:rPr lang="en-GB" b="1" dirty="0">
                          <a:solidFill>
                            <a:schemeClr val="bg1"/>
                          </a:solidFill>
                        </a:rPr>
                        <a:t>Lunch</a:t>
                      </a:r>
                      <a:endParaRPr lang="en-US" b="1" dirty="0">
                        <a:solidFill>
                          <a:schemeClr val="bg1"/>
                        </a:solidFill>
                      </a:endParaRPr>
                    </a:p>
                  </a:txBody>
                  <a:tcPr>
                    <a:solidFill>
                      <a:schemeClr val="accent1"/>
                    </a:solidFill>
                  </a:tcPr>
                </a:tc>
                <a:tc>
                  <a:txBody>
                    <a:bodyPr/>
                    <a:lstStyle/>
                    <a:p>
                      <a:pPr algn="ctr"/>
                      <a:r>
                        <a:rPr lang="en-GB" b="1" dirty="0">
                          <a:solidFill>
                            <a:schemeClr val="bg1"/>
                          </a:solidFill>
                        </a:rPr>
                        <a:t>5</a:t>
                      </a:r>
                      <a:endParaRPr lang="en-US" b="1" dirty="0">
                        <a:solidFill>
                          <a:schemeClr val="bg1"/>
                        </a:solidFill>
                      </a:endParaRPr>
                    </a:p>
                  </a:txBody>
                  <a:tcPr>
                    <a:solidFill>
                      <a:schemeClr val="accent1"/>
                    </a:solidFill>
                  </a:tcPr>
                </a:tc>
                <a:tc>
                  <a:txBody>
                    <a:bodyPr/>
                    <a:lstStyle/>
                    <a:p>
                      <a:pPr algn="ctr"/>
                      <a:r>
                        <a:rPr lang="en-GB" b="1" dirty="0">
                          <a:solidFill>
                            <a:schemeClr val="bg1"/>
                          </a:solidFill>
                        </a:rPr>
                        <a:t>6</a:t>
                      </a:r>
                      <a:endParaRPr lang="en-US" b="1" dirty="0">
                        <a:solidFill>
                          <a:schemeClr val="bg1"/>
                        </a:solidFill>
                      </a:endParaRPr>
                    </a:p>
                  </a:txBody>
                  <a:tcPr>
                    <a:solidFill>
                      <a:schemeClr val="accent1"/>
                    </a:solidFill>
                  </a:tcPr>
                </a:tc>
                <a:tc>
                  <a:txBody>
                    <a:bodyPr/>
                    <a:lstStyle/>
                    <a:p>
                      <a:endParaRPr lang="en-US" dirty="0"/>
                    </a:p>
                  </a:txBody>
                  <a:tcPr>
                    <a:solidFill>
                      <a:schemeClr val="accent1"/>
                    </a:solidFill>
                  </a:tcPr>
                </a:tc>
                <a:extLst>
                  <a:ext uri="{0D108BD9-81ED-4DB2-BD59-A6C34878D82A}">
                    <a16:rowId xmlns:a16="http://schemas.microsoft.com/office/drawing/2014/main" val="10005"/>
                  </a:ext>
                </a:extLst>
              </a:tr>
              <a:tr h="525231">
                <a:tc>
                  <a:txBody>
                    <a:bodyPr/>
                    <a:lstStyle/>
                    <a:p>
                      <a:r>
                        <a:rPr lang="en-GB" b="1" dirty="0"/>
                        <a:t>Time</a:t>
                      </a:r>
                      <a:endParaRPr lang="en-US" b="1" dirty="0"/>
                    </a:p>
                  </a:txBody>
                  <a:tcPr/>
                </a:tc>
                <a:tc>
                  <a:txBody>
                    <a:bodyPr/>
                    <a:lstStyle/>
                    <a:p>
                      <a:r>
                        <a:rPr lang="en-GB" sz="1600" dirty="0"/>
                        <a:t>8.50 – 9.40</a:t>
                      </a:r>
                      <a:endParaRPr lang="en-US" sz="1600" dirty="0"/>
                    </a:p>
                  </a:txBody>
                  <a:tcPr/>
                </a:tc>
                <a:tc>
                  <a:txBody>
                    <a:bodyPr/>
                    <a:lstStyle/>
                    <a:p>
                      <a:r>
                        <a:rPr lang="en-GB" sz="1600" dirty="0"/>
                        <a:t>9.40 – 10.30</a:t>
                      </a:r>
                      <a:endParaRPr lang="en-US" sz="1600" dirty="0"/>
                    </a:p>
                  </a:txBody>
                  <a:tcPr/>
                </a:tc>
                <a:tc>
                  <a:txBody>
                    <a:bodyPr/>
                    <a:lstStyle/>
                    <a:p>
                      <a:r>
                        <a:rPr lang="en-GB" sz="1600" dirty="0"/>
                        <a:t>10.30 – 10.45</a:t>
                      </a:r>
                      <a:endParaRPr lang="en-US" sz="1600" dirty="0"/>
                    </a:p>
                  </a:txBody>
                  <a:tcPr/>
                </a:tc>
                <a:tc>
                  <a:txBody>
                    <a:bodyPr/>
                    <a:lstStyle/>
                    <a:p>
                      <a:r>
                        <a:rPr lang="en-GB" sz="1600" dirty="0"/>
                        <a:t>10.45 – 11.35</a:t>
                      </a:r>
                      <a:endParaRPr lang="en-US" sz="1600" dirty="0"/>
                    </a:p>
                  </a:txBody>
                  <a:tcPr/>
                </a:tc>
                <a:tc>
                  <a:txBody>
                    <a:bodyPr/>
                    <a:lstStyle/>
                    <a:p>
                      <a:r>
                        <a:rPr lang="en-GB" sz="1600" dirty="0"/>
                        <a:t>11.35 – 12.25</a:t>
                      </a:r>
                      <a:endParaRPr lang="en-US" sz="1600" dirty="0"/>
                    </a:p>
                  </a:txBody>
                  <a:tcPr/>
                </a:tc>
                <a:tc>
                  <a:txBody>
                    <a:bodyPr/>
                    <a:lstStyle/>
                    <a:p>
                      <a:r>
                        <a:rPr lang="en-GB" sz="1600" dirty="0"/>
                        <a:t>12.25 – 13.15</a:t>
                      </a:r>
                      <a:endParaRPr lang="en-US" sz="1600" dirty="0"/>
                    </a:p>
                  </a:txBody>
                  <a:tcPr/>
                </a:tc>
                <a:tc>
                  <a:txBody>
                    <a:bodyPr/>
                    <a:lstStyle/>
                    <a:p>
                      <a:r>
                        <a:rPr lang="en-GB" sz="1600" dirty="0"/>
                        <a:t>13.15 – 14.00</a:t>
                      </a:r>
                      <a:endParaRPr lang="en-US" sz="1600" dirty="0"/>
                    </a:p>
                  </a:txBody>
                  <a:tcPr/>
                </a:tc>
                <a:tc>
                  <a:txBody>
                    <a:bodyPr/>
                    <a:lstStyle/>
                    <a:p>
                      <a:r>
                        <a:rPr lang="en-GB" sz="1600" dirty="0"/>
                        <a:t>14.00 – 14.50</a:t>
                      </a:r>
                      <a:endParaRPr lang="en-US" sz="1600" dirty="0"/>
                    </a:p>
                  </a:txBody>
                  <a:tcPr/>
                </a:tc>
                <a:tc>
                  <a:txBody>
                    <a:bodyPr/>
                    <a:lstStyle/>
                    <a:p>
                      <a:endParaRPr lang="en-US" dirty="0"/>
                    </a:p>
                  </a:txBody>
                  <a:tcPr>
                    <a:solidFill>
                      <a:schemeClr val="accent1"/>
                    </a:solidFill>
                  </a:tcPr>
                </a:tc>
                <a:extLst>
                  <a:ext uri="{0D108BD9-81ED-4DB2-BD59-A6C34878D82A}">
                    <a16:rowId xmlns:a16="http://schemas.microsoft.com/office/drawing/2014/main" val="10006"/>
                  </a:ext>
                </a:extLst>
              </a:tr>
              <a:tr h="331725">
                <a:tc>
                  <a:txBody>
                    <a:bodyPr/>
                    <a:lstStyle/>
                    <a:p>
                      <a:r>
                        <a:rPr lang="en-GB" b="1" dirty="0"/>
                        <a:t>Wed</a:t>
                      </a:r>
                      <a:endParaRPr lang="en-US" b="1" dirty="0"/>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dirty="0"/>
                    </a:p>
                  </a:txBody>
                  <a:tcPr>
                    <a:solidFill>
                      <a:schemeClr val="accent1"/>
                    </a:solidFill>
                  </a:tcPr>
                </a:tc>
                <a:extLst>
                  <a:ext uri="{0D108BD9-81ED-4DB2-BD59-A6C34878D82A}">
                    <a16:rowId xmlns:a16="http://schemas.microsoft.com/office/drawing/2014/main" val="10007"/>
                  </a:ext>
                </a:extLst>
              </a:tr>
              <a:tr h="331725">
                <a:tc>
                  <a:txBody>
                    <a:bodyPr/>
                    <a:lstStyle/>
                    <a:p>
                      <a:r>
                        <a:rPr lang="en-GB" b="1" dirty="0"/>
                        <a:t>Fri</a:t>
                      </a:r>
                      <a:endParaRPr lang="en-US" b="1"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dirty="0"/>
                    </a:p>
                  </a:txBody>
                  <a:tcPr>
                    <a:solidFill>
                      <a:schemeClr val="accent1"/>
                    </a:solidFill>
                  </a:tcPr>
                </a:tc>
                <a:extLst>
                  <a:ext uri="{0D108BD9-81ED-4DB2-BD59-A6C34878D82A}">
                    <a16:rowId xmlns:a16="http://schemas.microsoft.com/office/drawing/2014/main" val="10008"/>
                  </a:ext>
                </a:extLst>
              </a:tr>
            </a:tbl>
          </a:graphicData>
        </a:graphic>
      </p:graphicFrame>
      <p:sp>
        <p:nvSpPr>
          <p:cNvPr id="4" name="Title 12">
            <a:extLst>
              <a:ext uri="{FF2B5EF4-FFF2-40B4-BE49-F238E27FC236}">
                <a16:creationId xmlns:a16="http://schemas.microsoft.com/office/drawing/2014/main" id="{72845FC1-D56D-4881-A6CB-09A3816A287A}"/>
              </a:ext>
            </a:extLst>
          </p:cNvPr>
          <p:cNvSpPr txBox="1">
            <a:spLocks/>
          </p:cNvSpPr>
          <p:nvPr/>
        </p:nvSpPr>
        <p:spPr>
          <a:xfrm>
            <a:off x="2091469" y="237067"/>
            <a:ext cx="6863385" cy="64346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defRPr/>
            </a:pPr>
            <a:r>
              <a:rPr lang="en-US" sz="4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The School Day/Week </a:t>
            </a:r>
          </a:p>
        </p:txBody>
      </p:sp>
      <p:sp>
        <p:nvSpPr>
          <p:cNvPr id="2" name="Arrow: Right 1">
            <a:extLst>
              <a:ext uri="{FF2B5EF4-FFF2-40B4-BE49-F238E27FC236}">
                <a16:creationId xmlns:a16="http://schemas.microsoft.com/office/drawing/2014/main" id="{B88F75D1-D555-4B9E-9E3C-6A1DD7E4EB7D}"/>
              </a:ext>
            </a:extLst>
          </p:cNvPr>
          <p:cNvSpPr/>
          <p:nvPr/>
        </p:nvSpPr>
        <p:spPr>
          <a:xfrm>
            <a:off x="1314553" y="5413022"/>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98037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422" y="247737"/>
            <a:ext cx="10515600" cy="1325563"/>
          </a:xfrm>
        </p:spPr>
        <p:txBody>
          <a:bodyPr/>
          <a:lstStyle/>
          <a:p>
            <a:endParaRPr lang="en-GB"/>
          </a:p>
        </p:txBody>
      </p:sp>
      <p:sp>
        <p:nvSpPr>
          <p:cNvPr id="3" name="Content Placeholder 2"/>
          <p:cNvSpPr>
            <a:spLocks noGrp="1"/>
          </p:cNvSpPr>
          <p:nvPr>
            <p:ph idx="1"/>
          </p:nvPr>
        </p:nvSpPr>
        <p:spPr/>
        <p:txBody>
          <a:bodyPr/>
          <a:lstStyle/>
          <a:p>
            <a:endParaRPr lang="en-GB"/>
          </a:p>
        </p:txBody>
      </p:sp>
      <p:sp>
        <p:nvSpPr>
          <p:cNvPr id="6" name="Rectangle 5"/>
          <p:cNvSpPr/>
          <p:nvPr/>
        </p:nvSpPr>
        <p:spPr>
          <a:xfrm>
            <a:off x="2603500" y="308769"/>
            <a:ext cx="6172200" cy="838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Typical S1 Timetable</a:t>
            </a:r>
          </a:p>
        </p:txBody>
      </p:sp>
      <p:pic>
        <p:nvPicPr>
          <p:cNvPr id="7" name="Picture 5"/>
          <p:cNvPicPr>
            <a:picLocks noChangeAspect="1" noChangeArrowheads="1"/>
          </p:cNvPicPr>
          <p:nvPr/>
        </p:nvPicPr>
        <p:blipFill>
          <a:blip r:embed="rId2" cstate="print"/>
          <a:srcRect/>
          <a:stretch>
            <a:fillRect/>
          </a:stretch>
        </p:blipFill>
        <p:spPr bwMode="auto">
          <a:xfrm>
            <a:off x="1275203" y="1399558"/>
            <a:ext cx="9190038" cy="4572000"/>
          </a:xfrm>
          <a:prstGeom prst="rect">
            <a:avLst/>
          </a:prstGeom>
          <a:noFill/>
          <a:ln w="9525">
            <a:noFill/>
            <a:miter lim="800000"/>
            <a:headEnd/>
            <a:tailEnd/>
          </a:ln>
        </p:spPr>
      </p:pic>
    </p:spTree>
    <p:extLst>
      <p:ext uri="{BB962C8B-B14F-4D97-AF65-F5344CB8AC3E}">
        <p14:creationId xmlns:p14="http://schemas.microsoft.com/office/powerpoint/2010/main" val="2940591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TotalTime>
  <Words>1924</Words>
  <Application>Microsoft Office PowerPoint</Application>
  <PresentationFormat>Widescreen</PresentationFormat>
  <Paragraphs>228</Paragraphs>
  <Slides>24</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Calibri</vt:lpstr>
      <vt:lpstr>Calibri Light</vt:lpstr>
      <vt:lpstr>Segoe UI</vt:lpstr>
      <vt:lpstr>Times New Roman</vt:lpstr>
      <vt:lpstr>1_Office Theme</vt:lpstr>
      <vt:lpstr>Paisley Grammar School</vt:lpstr>
      <vt:lpstr>PowerPoint Presentation</vt:lpstr>
      <vt:lpstr>PowerPoint Presentation</vt:lpstr>
      <vt:lpstr>PowerPoint Presentation</vt:lpstr>
      <vt:lpstr>PowerPoint Presentation</vt:lpstr>
      <vt:lpstr>PGS Island Teams </vt:lpstr>
      <vt:lpstr>The School App </vt:lpstr>
      <vt:lpstr>PowerPoint Presentation</vt:lpstr>
      <vt:lpstr>PowerPoint Presentation</vt:lpstr>
      <vt:lpstr>Some information about the subjects you will study………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We look forward to seeing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Paisley Grammar School</dc:title>
  <dc:creator>n hood</dc:creator>
  <cp:lastModifiedBy>gillian thomson</cp:lastModifiedBy>
  <cp:revision>6</cp:revision>
  <dcterms:created xsi:type="dcterms:W3CDTF">2020-05-26T16:55:57Z</dcterms:created>
  <dcterms:modified xsi:type="dcterms:W3CDTF">2020-05-27T12:02:42Z</dcterms:modified>
</cp:coreProperties>
</file>