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36"/>
  </p:notesMasterIdLst>
  <p:sldIdLst>
    <p:sldId id="342" r:id="rId2"/>
    <p:sldId id="315" r:id="rId3"/>
    <p:sldId id="340" r:id="rId4"/>
    <p:sldId id="335" r:id="rId5"/>
    <p:sldId id="271" r:id="rId6"/>
    <p:sldId id="339" r:id="rId7"/>
    <p:sldId id="338" r:id="rId8"/>
    <p:sldId id="337" r:id="rId9"/>
    <p:sldId id="343" r:id="rId10"/>
    <p:sldId id="344" r:id="rId11"/>
    <p:sldId id="345" r:id="rId12"/>
    <p:sldId id="346" r:id="rId13"/>
    <p:sldId id="347" r:id="rId14"/>
    <p:sldId id="348" r:id="rId15"/>
    <p:sldId id="349"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9"/>
    <p:restoredTop sz="94722"/>
  </p:normalViewPr>
  <p:slideViewPr>
    <p:cSldViewPr snapToGrid="0" snapToObjects="1">
      <p:cViewPr varScale="1">
        <p:scale>
          <a:sx n="68" d="100"/>
          <a:sy n="68" d="100"/>
        </p:scale>
        <p:origin x="8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14A0B-BC52-42A9-BE44-B1AB86B73BAC}" type="datetimeFigureOut">
              <a:rPr lang="en-GB" smtClean="0"/>
              <a:t>18/05/2020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89C93-EBE3-4460-AE10-C9FE3111047A}" type="slidenum">
              <a:rPr lang="en-GB" smtClean="0"/>
              <a:t>‹#›</a:t>
            </a:fld>
            <a:endParaRPr lang="en-GB"/>
          </a:p>
        </p:txBody>
      </p:sp>
    </p:spTree>
    <p:extLst>
      <p:ext uri="{BB962C8B-B14F-4D97-AF65-F5344CB8AC3E}">
        <p14:creationId xmlns:p14="http://schemas.microsoft.com/office/powerpoint/2010/main" val="336751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FA5733C-33EE-43B7-B9AA-CB0D54457A49}" type="slidenum">
              <a:rPr lang="en-GB" smtClean="0"/>
              <a:t>4</a:t>
            </a:fld>
            <a:endParaRPr lang="en-GB"/>
          </a:p>
        </p:txBody>
      </p:sp>
    </p:spTree>
    <p:extLst>
      <p:ext uri="{BB962C8B-B14F-4D97-AF65-F5344CB8AC3E}">
        <p14:creationId xmlns:p14="http://schemas.microsoft.com/office/powerpoint/2010/main" val="424145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5733C-33EE-43B7-B9AA-CB0D54457A49}" type="slidenum">
              <a:rPr lang="en-GB" smtClean="0"/>
              <a:t>5</a:t>
            </a:fld>
            <a:endParaRPr lang="en-GB"/>
          </a:p>
        </p:txBody>
      </p:sp>
    </p:spTree>
    <p:extLst>
      <p:ext uri="{BB962C8B-B14F-4D97-AF65-F5344CB8AC3E}">
        <p14:creationId xmlns:p14="http://schemas.microsoft.com/office/powerpoint/2010/main" val="290173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5733C-33EE-43B7-B9AA-CB0D54457A49}" type="slidenum">
              <a:rPr lang="en-GB" smtClean="0"/>
              <a:t>6</a:t>
            </a:fld>
            <a:endParaRPr lang="en-GB"/>
          </a:p>
        </p:txBody>
      </p:sp>
    </p:spTree>
    <p:extLst>
      <p:ext uri="{BB962C8B-B14F-4D97-AF65-F5344CB8AC3E}">
        <p14:creationId xmlns:p14="http://schemas.microsoft.com/office/powerpoint/2010/main" val="185464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5733C-33EE-43B7-B9AA-CB0D54457A49}" type="slidenum">
              <a:rPr lang="en-GB" smtClean="0"/>
              <a:t>7</a:t>
            </a:fld>
            <a:endParaRPr lang="en-GB"/>
          </a:p>
        </p:txBody>
      </p:sp>
    </p:spTree>
    <p:extLst>
      <p:ext uri="{BB962C8B-B14F-4D97-AF65-F5344CB8AC3E}">
        <p14:creationId xmlns:p14="http://schemas.microsoft.com/office/powerpoint/2010/main" val="369710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5733C-33EE-43B7-B9AA-CB0D54457A49}" type="slidenum">
              <a:rPr lang="en-GB" smtClean="0"/>
              <a:t>8</a:t>
            </a:fld>
            <a:endParaRPr lang="en-GB"/>
          </a:p>
        </p:txBody>
      </p:sp>
    </p:spTree>
    <p:extLst>
      <p:ext uri="{BB962C8B-B14F-4D97-AF65-F5344CB8AC3E}">
        <p14:creationId xmlns:p14="http://schemas.microsoft.com/office/powerpoint/2010/main" val="246324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3D47-BB29-4D23-B439-E0FAA28C9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343719-7E56-48E9-8E8F-F0592537C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CB2AA2-A97A-4821-A4CD-8926FC515B71}"/>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5" name="Footer Placeholder 4">
            <a:extLst>
              <a:ext uri="{FF2B5EF4-FFF2-40B4-BE49-F238E27FC236}">
                <a16:creationId xmlns:a16="http://schemas.microsoft.com/office/drawing/2014/main" id="{064CFF9D-33D2-4973-837D-0961560B3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9CA39-D024-4C2C-A8B5-3B9E3361B4AC}"/>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2712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589F-337D-42B6-BAE0-EA152F7144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7D9395-C2EB-4A15-B81B-E70B7FFF7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E6E764-1D63-45D2-A4E3-79267DFC42EC}"/>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5" name="Footer Placeholder 4">
            <a:extLst>
              <a:ext uri="{FF2B5EF4-FFF2-40B4-BE49-F238E27FC236}">
                <a16:creationId xmlns:a16="http://schemas.microsoft.com/office/drawing/2014/main" id="{8B8BCC68-0F5D-4EAA-AFAA-8573C653E3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1C228-BACD-4412-A0C7-8D9419A484B3}"/>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402346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862E0D-6D29-43BD-8D1C-825A3BA19C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02CEF1-C256-4282-BA73-FEC1E2B01F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6CBC14-2FB8-42C6-A217-59CF1C892BE2}"/>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5" name="Footer Placeholder 4">
            <a:extLst>
              <a:ext uri="{FF2B5EF4-FFF2-40B4-BE49-F238E27FC236}">
                <a16:creationId xmlns:a16="http://schemas.microsoft.com/office/drawing/2014/main" id="{25843999-A33D-4DB1-A01E-80AA43FA7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76489F-0BD3-463A-9216-2BE680A119CD}"/>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389779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9" name="Text Placeholder 3">
            <a:extLst>
              <a:ext uri="{FF2B5EF4-FFF2-40B4-BE49-F238E27FC236}">
                <a16:creationId xmlns:a16="http://schemas.microsoft.com/office/drawing/2014/main"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07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9" name="Text Placeholder 3">
            <a:extLst>
              <a:ext uri="{FF2B5EF4-FFF2-40B4-BE49-F238E27FC236}">
                <a16:creationId xmlns:a16="http://schemas.microsoft.com/office/drawing/2014/main"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447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046-22C8-0A4D-B430-54EF6820E15A}"/>
              </a:ext>
            </a:extLst>
          </p:cNvPr>
          <p:cNvSpPr>
            <a:spLocks noGrp="1"/>
          </p:cNvSpPr>
          <p:nvPr>
            <p:ph type="ctrTitle" hasCustomPrompt="1"/>
          </p:nvPr>
        </p:nvSpPr>
        <p:spPr>
          <a:xfrm>
            <a:off x="609601" y="4595480"/>
            <a:ext cx="4676274" cy="810710"/>
          </a:xfrm>
          <a:prstGeom prst="rect">
            <a:avLst/>
          </a:prstGeom>
        </p:spPr>
        <p:txBody>
          <a:bodyPr anchor="t">
            <a:normAutofit/>
          </a:bodyPr>
          <a:lstStyle>
            <a:lvl1pPr algn="l">
              <a:defRPr sz="4000" b="1">
                <a:solidFill>
                  <a:schemeClr val="tx1"/>
                </a:solidFill>
                <a:latin typeface="+mn-lt"/>
              </a:defRPr>
            </a:lvl1pPr>
          </a:lstStyle>
          <a:p>
            <a:r>
              <a:rPr lang="en-US" dirty="0"/>
              <a:t>Title of Presentation</a:t>
            </a:r>
            <a:br>
              <a:rPr lang="en-US" dirty="0"/>
            </a:br>
            <a:endParaRPr lang="en-US" dirty="0"/>
          </a:p>
        </p:txBody>
      </p:sp>
      <p:sp>
        <p:nvSpPr>
          <p:cNvPr id="12" name="Text Placeholder 11">
            <a:extLst>
              <a:ext uri="{FF2B5EF4-FFF2-40B4-BE49-F238E27FC236}">
                <a16:creationId xmlns:a16="http://schemas.microsoft.com/office/drawing/2014/main" id="{CBE0F40A-912F-664F-8E7E-CEE92B1FC3EC}"/>
              </a:ext>
            </a:extLst>
          </p:cNvPr>
          <p:cNvSpPr>
            <a:spLocks noGrp="1"/>
          </p:cNvSpPr>
          <p:nvPr>
            <p:ph type="body" sz="quarter" idx="10" hasCustomPrompt="1"/>
          </p:nvPr>
        </p:nvSpPr>
        <p:spPr>
          <a:xfrm>
            <a:off x="609600" y="5478463"/>
            <a:ext cx="4314825" cy="481179"/>
          </a:xfrm>
          <a:prstGeom prst="rect">
            <a:avLst/>
          </a:prstGeom>
        </p:spPr>
        <p:txBody>
          <a:bodyPr/>
          <a:lstStyle>
            <a:lvl1pPr marL="0" indent="0">
              <a:buFontTx/>
              <a:buNone/>
              <a:defRPr sz="2000"/>
            </a:lvl1pPr>
          </a:lstStyle>
          <a:p>
            <a:r>
              <a:rPr lang="en-US" dirty="0"/>
              <a:t>Name of Presenter</a:t>
            </a:r>
          </a:p>
        </p:txBody>
      </p:sp>
    </p:spTree>
    <p:extLst>
      <p:ext uri="{BB962C8B-B14F-4D97-AF65-F5344CB8AC3E}">
        <p14:creationId xmlns:p14="http://schemas.microsoft.com/office/powerpoint/2010/main" val="352295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046-22C8-0A4D-B430-54EF6820E15A}"/>
              </a:ext>
            </a:extLst>
          </p:cNvPr>
          <p:cNvSpPr>
            <a:spLocks noGrp="1"/>
          </p:cNvSpPr>
          <p:nvPr>
            <p:ph type="ctrTitle" hasCustomPrompt="1"/>
          </p:nvPr>
        </p:nvSpPr>
        <p:spPr>
          <a:xfrm>
            <a:off x="609601" y="4595480"/>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 of Presentation</a:t>
            </a:r>
            <a:br>
              <a:rPr lang="en-US" dirty="0"/>
            </a:br>
            <a:endParaRPr lang="en-US" dirty="0"/>
          </a:p>
        </p:txBody>
      </p:sp>
      <p:sp>
        <p:nvSpPr>
          <p:cNvPr id="4" name="Text Placeholder 11">
            <a:extLst>
              <a:ext uri="{FF2B5EF4-FFF2-40B4-BE49-F238E27FC236}">
                <a16:creationId xmlns:a16="http://schemas.microsoft.com/office/drawing/2014/main" id="{77C9FAC6-B2E8-CB40-8214-A09644C8F99B}"/>
              </a:ext>
            </a:extLst>
          </p:cNvPr>
          <p:cNvSpPr>
            <a:spLocks noGrp="1"/>
          </p:cNvSpPr>
          <p:nvPr>
            <p:ph type="body" sz="quarter" idx="10" hasCustomPrompt="1"/>
          </p:nvPr>
        </p:nvSpPr>
        <p:spPr>
          <a:xfrm>
            <a:off x="609600" y="5478463"/>
            <a:ext cx="4314825" cy="481179"/>
          </a:xfrm>
          <a:prstGeom prst="rect">
            <a:avLst/>
          </a:prstGeom>
        </p:spPr>
        <p:txBody>
          <a:bodyPr/>
          <a:lstStyle>
            <a:lvl1pPr marL="0" indent="0">
              <a:buFontTx/>
              <a:buNone/>
              <a:defRPr sz="2000"/>
            </a:lvl1pPr>
          </a:lstStyle>
          <a:p>
            <a:r>
              <a:rPr lang="en-US" dirty="0"/>
              <a:t>Name of Presenter</a:t>
            </a:r>
          </a:p>
        </p:txBody>
      </p:sp>
    </p:spTree>
    <p:extLst>
      <p:ext uri="{BB962C8B-B14F-4D97-AF65-F5344CB8AC3E}">
        <p14:creationId xmlns:p14="http://schemas.microsoft.com/office/powerpoint/2010/main" val="112076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046-22C8-0A4D-B430-54EF6820E15A}"/>
              </a:ext>
            </a:extLst>
          </p:cNvPr>
          <p:cNvSpPr>
            <a:spLocks noGrp="1"/>
          </p:cNvSpPr>
          <p:nvPr>
            <p:ph type="ctrTitle" hasCustomPrompt="1"/>
          </p:nvPr>
        </p:nvSpPr>
        <p:spPr>
          <a:xfrm>
            <a:off x="609601" y="4595479"/>
            <a:ext cx="4692316" cy="826753"/>
          </a:xfrm>
          <a:prstGeom prst="rect">
            <a:avLst/>
          </a:prstGeom>
        </p:spPr>
        <p:txBody>
          <a:bodyPr anchor="t">
            <a:normAutofit/>
          </a:bodyPr>
          <a:lstStyle>
            <a:lvl1pPr algn="l">
              <a:defRPr sz="4000" b="1">
                <a:solidFill>
                  <a:schemeClr val="bg1"/>
                </a:solidFill>
                <a:latin typeface="+mn-lt"/>
              </a:defRPr>
            </a:lvl1pPr>
          </a:lstStyle>
          <a:p>
            <a:r>
              <a:rPr lang="en-US" dirty="0"/>
              <a:t>Title of Presentation</a:t>
            </a:r>
            <a:br>
              <a:rPr lang="en-US" dirty="0"/>
            </a:br>
            <a:endParaRPr lang="en-US" dirty="0"/>
          </a:p>
        </p:txBody>
      </p:sp>
      <p:sp>
        <p:nvSpPr>
          <p:cNvPr id="7" name="Text Placeholder 11">
            <a:extLst>
              <a:ext uri="{FF2B5EF4-FFF2-40B4-BE49-F238E27FC236}">
                <a16:creationId xmlns:a16="http://schemas.microsoft.com/office/drawing/2014/main" id="{D33F9D61-D644-3C46-B8C1-D4F8F5397919}"/>
              </a:ext>
            </a:extLst>
          </p:cNvPr>
          <p:cNvSpPr>
            <a:spLocks noGrp="1"/>
          </p:cNvSpPr>
          <p:nvPr>
            <p:ph type="body" sz="quarter" idx="10" hasCustomPrompt="1"/>
          </p:nvPr>
        </p:nvSpPr>
        <p:spPr>
          <a:xfrm>
            <a:off x="609600" y="5478463"/>
            <a:ext cx="4314825" cy="481179"/>
          </a:xfrm>
          <a:prstGeom prst="rect">
            <a:avLst/>
          </a:prstGeom>
        </p:spPr>
        <p:txBody>
          <a:bodyPr/>
          <a:lstStyle>
            <a:lvl1pPr marL="0" indent="0">
              <a:buFontTx/>
              <a:buNone/>
              <a:defRPr sz="2000">
                <a:solidFill>
                  <a:schemeClr val="bg1"/>
                </a:solidFill>
              </a:defRPr>
            </a:lvl1pPr>
          </a:lstStyle>
          <a:p>
            <a:r>
              <a:rPr lang="en-US" dirty="0"/>
              <a:t>Name of Presenter</a:t>
            </a:r>
          </a:p>
        </p:txBody>
      </p:sp>
    </p:spTree>
    <p:extLst>
      <p:ext uri="{BB962C8B-B14F-4D97-AF65-F5344CB8AC3E}">
        <p14:creationId xmlns:p14="http://schemas.microsoft.com/office/powerpoint/2010/main" val="327345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415259-DDC1-804C-9E67-7340719199E0}"/>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11" name="Text Placeholder 3">
            <a:extLst>
              <a:ext uri="{FF2B5EF4-FFF2-40B4-BE49-F238E27FC236}">
                <a16:creationId xmlns:a16="http://schemas.microsoft.com/office/drawing/2014/main" id="{E9BD4151-CE93-584F-90AD-A94878A2EA13}"/>
              </a:ext>
            </a:extLst>
          </p:cNvPr>
          <p:cNvSpPr>
            <a:spLocks noGrp="1"/>
          </p:cNvSpPr>
          <p:nvPr>
            <p:ph type="body" sz="half" idx="2" hasCustomPrompt="1"/>
          </p:nvPr>
        </p:nvSpPr>
        <p:spPr>
          <a:xfrm>
            <a:off x="629655"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3">
            <a:extLst>
              <a:ext uri="{FF2B5EF4-FFF2-40B4-BE49-F238E27FC236}">
                <a16:creationId xmlns:a16="http://schemas.microsoft.com/office/drawing/2014/main" id="{DCFAECE5-0A9F-D241-B391-383193AAF863}"/>
              </a:ext>
            </a:extLst>
          </p:cNvPr>
          <p:cNvSpPr>
            <a:spLocks noGrp="1"/>
          </p:cNvSpPr>
          <p:nvPr>
            <p:ph type="body" sz="half" idx="10" hasCustomPrompt="1"/>
          </p:nvPr>
        </p:nvSpPr>
        <p:spPr>
          <a:xfrm>
            <a:off x="4752476"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70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5"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4">
            <a:extLst>
              <a:ext uri="{FF2B5EF4-FFF2-40B4-BE49-F238E27FC236}">
                <a16:creationId xmlns:a16="http://schemas.microsoft.com/office/drawing/2014/main" id="{D858B7BB-BE8D-F84D-B756-0D9B47C0382B}"/>
              </a:ext>
            </a:extLst>
          </p:cNvPr>
          <p:cNvSpPr>
            <a:spLocks noGrp="1"/>
          </p:cNvSpPr>
          <p:nvPr>
            <p:ph type="body" sz="quarter" idx="10" hasCustomPrompt="1"/>
          </p:nvPr>
        </p:nvSpPr>
        <p:spPr>
          <a:xfrm>
            <a:off x="4684295" y="2057400"/>
            <a:ext cx="4130675" cy="3811588"/>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213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5" y="2057400"/>
            <a:ext cx="378994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4">
            <a:extLst>
              <a:ext uri="{FF2B5EF4-FFF2-40B4-BE49-F238E27FC236}">
                <a16:creationId xmlns:a16="http://schemas.microsoft.com/office/drawing/2014/main" id="{D858B7BB-BE8D-F84D-B756-0D9B47C0382B}"/>
              </a:ext>
            </a:extLst>
          </p:cNvPr>
          <p:cNvSpPr>
            <a:spLocks noGrp="1"/>
          </p:cNvSpPr>
          <p:nvPr>
            <p:ph type="body" sz="quarter" idx="10" hasCustomPrompt="1"/>
          </p:nvPr>
        </p:nvSpPr>
        <p:spPr>
          <a:xfrm>
            <a:off x="4684295" y="2057400"/>
            <a:ext cx="3433010" cy="3811588"/>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41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BA5F-C90C-4CC3-99D6-3DB271AED9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ABAAC-E22B-4BAD-914A-081A775B31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7DF2F6-2D8A-465F-BF00-66985D93F10C}"/>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5" name="Footer Placeholder 4">
            <a:extLst>
              <a:ext uri="{FF2B5EF4-FFF2-40B4-BE49-F238E27FC236}">
                <a16:creationId xmlns:a16="http://schemas.microsoft.com/office/drawing/2014/main" id="{C92BD67E-4D2A-468B-8FFB-7125C5D82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73DC8B-EB27-4F16-BF4F-2AEC1A5C19B2}"/>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4248004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2057400"/>
            <a:ext cx="3932237" cy="3811588"/>
          </a:xfrm>
          <a:prstGeom prst="rect">
            <a:avLst/>
          </a:prstGeom>
        </p:spPr>
        <p:txBody>
          <a:bodyPr>
            <a:normAutofit/>
          </a:bodyPr>
          <a:lstStyle>
            <a:lvl1pPr marL="0" indent="0">
              <a:buNone/>
              <a:defRPr lang="en-GB" sz="1600" smtClean="0">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2057400"/>
            <a:ext cx="6640513" cy="3811588"/>
          </a:xfrm>
          <a:prstGeom prst="rect">
            <a:avLst/>
          </a:prstGeom>
        </p:spPr>
        <p:txBody>
          <a:bodyPr/>
          <a:lstStyle/>
          <a:p>
            <a:endParaRPr lang="en-US" dirty="0"/>
          </a:p>
        </p:txBody>
      </p:sp>
    </p:spTree>
    <p:extLst>
      <p:ext uri="{BB962C8B-B14F-4D97-AF65-F5344CB8AC3E}">
        <p14:creationId xmlns:p14="http://schemas.microsoft.com/office/powerpoint/2010/main" val="427953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2057400"/>
            <a:ext cx="3932237" cy="3811588"/>
          </a:xfrm>
          <a:prstGeom prst="rect">
            <a:avLst/>
          </a:prstGeom>
        </p:spPr>
        <p:txBody>
          <a:bodyPr>
            <a:normAutofit/>
          </a:bodyPr>
          <a:lstStyle>
            <a:lvl1pPr marL="0" indent="0">
              <a:buNone/>
              <a:defRPr lang="en-GB" sz="1600" smtClean="0">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2057400"/>
            <a:ext cx="6640513" cy="3811588"/>
          </a:xfrm>
          <a:prstGeom prst="rect">
            <a:avLst/>
          </a:prstGeom>
        </p:spPr>
        <p:txBody>
          <a:bodyPr/>
          <a:lstStyle/>
          <a:p>
            <a:endParaRPr lang="en-US" dirty="0"/>
          </a:p>
        </p:txBody>
      </p:sp>
    </p:spTree>
    <p:extLst>
      <p:ext uri="{BB962C8B-B14F-4D97-AF65-F5344CB8AC3E}">
        <p14:creationId xmlns:p14="http://schemas.microsoft.com/office/powerpoint/2010/main" val="60610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5494-A668-4B19-A507-B6AA7F615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E688C5-A230-4F94-8783-24A7B1252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9298D-770D-4C45-8CF2-C489E2A54CE0}"/>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5" name="Footer Placeholder 4">
            <a:extLst>
              <a:ext uri="{FF2B5EF4-FFF2-40B4-BE49-F238E27FC236}">
                <a16:creationId xmlns:a16="http://schemas.microsoft.com/office/drawing/2014/main" id="{3EE4B936-0089-468C-9BC3-B409519C5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47214-ABBE-4B10-A1D3-7CB684BF00B4}"/>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240411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ACDC-F6DC-48F6-9DD5-A9C2C73A8D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AFA5C2-AF39-4444-98BC-A24AE76216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2435D-D46D-4B44-8CD2-2C7BC6A87F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B84B4F-C6C3-47CD-A4B5-FE38DA9A9A4D}"/>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6" name="Footer Placeholder 5">
            <a:extLst>
              <a:ext uri="{FF2B5EF4-FFF2-40B4-BE49-F238E27FC236}">
                <a16:creationId xmlns:a16="http://schemas.microsoft.com/office/drawing/2014/main" id="{048A91F6-21A3-4397-81B1-2E6A326D41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1D1D8-E7C8-4AEE-9A9E-6D9B69745744}"/>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92552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DC45-647A-43C8-B27A-3517690661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612323-7A92-4FF8-B509-28EBB68C5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9E034A-E843-48D1-871D-A5C6B9FD11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63003-C723-45E0-9295-5E630DDF3D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FAA25-F819-4EE8-8A49-A1EB0783D3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D5C202-6671-460C-B2C2-BAF73A9939F7}"/>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8" name="Footer Placeholder 7">
            <a:extLst>
              <a:ext uri="{FF2B5EF4-FFF2-40B4-BE49-F238E27FC236}">
                <a16:creationId xmlns:a16="http://schemas.microsoft.com/office/drawing/2014/main" id="{B19A977B-40F8-46BC-AA64-B5B704A755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FAD3BA-97C9-42BE-8E02-9A3D6F6C3513}"/>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399167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55EB-7FB0-4B9A-B992-1638F55559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A9DEEE-635C-44F4-A240-A8F75371FA80}"/>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4" name="Footer Placeholder 3">
            <a:extLst>
              <a:ext uri="{FF2B5EF4-FFF2-40B4-BE49-F238E27FC236}">
                <a16:creationId xmlns:a16="http://schemas.microsoft.com/office/drawing/2014/main" id="{52EB7D00-FB45-45DE-8E51-421AD83DC6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9AC2FE-B9CE-4068-A25C-05101FD182D7}"/>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149885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F02FB-1AB0-4396-936A-89B86CF65D6A}"/>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3" name="Footer Placeholder 2">
            <a:extLst>
              <a:ext uri="{FF2B5EF4-FFF2-40B4-BE49-F238E27FC236}">
                <a16:creationId xmlns:a16="http://schemas.microsoft.com/office/drawing/2014/main" id="{168FDE60-D054-433E-AB0C-AACF661C4B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C9F1F-4305-45A6-A1D7-D0D78075ACC0}"/>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69857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A70A-762D-4812-846E-BE5BA53B7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83E743-22F1-4F4C-8E18-14C7A7331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1E6E13-2B1B-4238-A878-6EC99F16B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4F17D-6252-4306-9295-5BA268C2C818}"/>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6" name="Footer Placeholder 5">
            <a:extLst>
              <a:ext uri="{FF2B5EF4-FFF2-40B4-BE49-F238E27FC236}">
                <a16:creationId xmlns:a16="http://schemas.microsoft.com/office/drawing/2014/main" id="{0AD8903A-1801-46EB-97DF-14CD6BD651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9889E4-1CCC-4F88-8F95-17627CA8EF1C}"/>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381325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30AC-A92B-488F-9AC2-FEE390437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8545B8-78A0-4496-B651-CA2101612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6521AF-2BFB-4850-9F88-05D17445B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B3D82-F715-4DF5-8443-F21E8170C533}"/>
              </a:ext>
            </a:extLst>
          </p:cNvPr>
          <p:cNvSpPr>
            <a:spLocks noGrp="1"/>
          </p:cNvSpPr>
          <p:nvPr>
            <p:ph type="dt" sz="half" idx="10"/>
          </p:nvPr>
        </p:nvSpPr>
        <p:spPr/>
        <p:txBody>
          <a:bodyPr/>
          <a:lstStyle/>
          <a:p>
            <a:fld id="{F6E3B326-50BE-417F-BD6D-00E92B3B5EBA}" type="datetimeFigureOut">
              <a:rPr lang="en-GB" smtClean="0"/>
              <a:t>18/05/2020</a:t>
            </a:fld>
            <a:endParaRPr lang="en-GB"/>
          </a:p>
        </p:txBody>
      </p:sp>
      <p:sp>
        <p:nvSpPr>
          <p:cNvPr id="6" name="Footer Placeholder 5">
            <a:extLst>
              <a:ext uri="{FF2B5EF4-FFF2-40B4-BE49-F238E27FC236}">
                <a16:creationId xmlns:a16="http://schemas.microsoft.com/office/drawing/2014/main" id="{B8070B6B-A522-41B4-97B5-EC0662BCEC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A8403C-C244-47AC-A580-86D9F2265807}"/>
              </a:ext>
            </a:extLst>
          </p:cNvPr>
          <p:cNvSpPr>
            <a:spLocks noGrp="1"/>
          </p:cNvSpPr>
          <p:nvPr>
            <p:ph type="sldNum" sz="quarter" idx="12"/>
          </p:nvPr>
        </p:nvSpPr>
        <p:spPr/>
        <p:txBody>
          <a:bodyPr/>
          <a:lstStyle/>
          <a:p>
            <a:fld id="{7CE54BA1-F7DC-4240-9456-E7E724830227}" type="slidenum">
              <a:rPr lang="en-GB" smtClean="0"/>
              <a:t>‹#›</a:t>
            </a:fld>
            <a:endParaRPr lang="en-GB"/>
          </a:p>
        </p:txBody>
      </p:sp>
    </p:spTree>
    <p:extLst>
      <p:ext uri="{BB962C8B-B14F-4D97-AF65-F5344CB8AC3E}">
        <p14:creationId xmlns:p14="http://schemas.microsoft.com/office/powerpoint/2010/main" val="379225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93F73-5FA0-4A20-9D42-7E4C9076B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037C6-10DA-4A35-B870-F4188185C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403EC-2A67-49C6-B1DD-5C7C37BE4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3B326-50BE-417F-BD6D-00E92B3B5EBA}" type="datetimeFigureOut">
              <a:rPr lang="en-GB" smtClean="0"/>
              <a:t>18/05/2020</a:t>
            </a:fld>
            <a:endParaRPr lang="en-GB"/>
          </a:p>
        </p:txBody>
      </p:sp>
      <p:sp>
        <p:nvSpPr>
          <p:cNvPr id="5" name="Footer Placeholder 4">
            <a:extLst>
              <a:ext uri="{FF2B5EF4-FFF2-40B4-BE49-F238E27FC236}">
                <a16:creationId xmlns:a16="http://schemas.microsoft.com/office/drawing/2014/main" id="{8EC98E15-5AD3-4478-A29C-5910BFB56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589271-35E5-443E-A096-3D3EF47897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54BA1-F7DC-4240-9456-E7E724830227}" type="slidenum">
              <a:rPr lang="en-GB" smtClean="0"/>
              <a:t>‹#›</a:t>
            </a:fld>
            <a:endParaRPr lang="en-GB"/>
          </a:p>
        </p:txBody>
      </p:sp>
    </p:spTree>
    <p:extLst>
      <p:ext uri="{BB962C8B-B14F-4D97-AF65-F5344CB8AC3E}">
        <p14:creationId xmlns:p14="http://schemas.microsoft.com/office/powerpoint/2010/main" val="1265104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49" r:id="rId14"/>
    <p:sldLayoutId id="2147483660" r:id="rId15"/>
    <p:sldLayoutId id="2147483661" r:id="rId16"/>
    <p:sldLayoutId id="2147483650" r:id="rId17"/>
    <p:sldLayoutId id="2147483663" r:id="rId18"/>
    <p:sldLayoutId id="2147483664" r:id="rId19"/>
    <p:sldLayoutId id="2147483656" r:id="rId20"/>
    <p:sldLayoutId id="214748366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36.jpeg"/><Relationship Id="rId7" Type="http://schemas.openxmlformats.org/officeDocument/2006/relationships/image" Target="../media/image25.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37.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6.jpeg"/><Relationship Id="rId7"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38.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6.jpeg"/><Relationship Id="rId7" Type="http://schemas.openxmlformats.org/officeDocument/2006/relationships/image" Target="../media/image34.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3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7.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24.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education.gov.scot/parentzone/my-child/transitions/" TargetMode="External"/><Relationship Id="rId7" Type="http://schemas.openxmlformats.org/officeDocument/2006/relationships/hyperlink" Target="https://learn.sssc.uk.com/observing/downloads/cfetransitions.pdf" TargetMode="External"/><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hyperlink" Target="https://education.gov.scot/parentzone/learning-in-scotland/about-the-3-18-curriculum/" TargetMode="External"/><Relationship Id="rId5" Type="http://schemas.openxmlformats.org/officeDocument/2006/relationships/hyperlink" Target="https://education.gov.scot/parentzone/learning-in-scotland/broad-general-education/" TargetMode="External"/><Relationship Id="rId4" Type="http://schemas.openxmlformats.org/officeDocument/2006/relationships/hyperlink" Target="https://education.gov.scot/parentzone/my-child/transitions/changing-schoo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jp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s://www.flipsnack.com/MrsHaining/curriculum-flipbook.html"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www.flipsnack.com/MrsHaining/literacy-flipbook.html" TargetMode="External"/><Relationship Id="rId4" Type="http://schemas.openxmlformats.org/officeDocument/2006/relationships/hyperlink" Target="https://www.flipsnack.com/MrsHaining/maths-flipbook.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8.jp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55.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hyperlink" Target="https://www.google.co.uk/url?sa=i&amp;url=http%3A%2F%2Fwww.crestviewrebels.org%2Folc%2FblogComments.aspx%253Fid%253D5385%2526s%253D56&amp;psig=AOvVaw0OkiA8p5a5FEQa5xrFra-2&amp;ust=1589537190153000&amp;source=images&amp;cd=vfe&amp;ved=0CAIQjRxqFwoTCIiZjMiNs-kCFQAAAAAdAAAAABAE" TargetMode="External"/><Relationship Id="rId3" Type="http://schemas.openxmlformats.org/officeDocument/2006/relationships/hyperlink" Target="https://www.bbc.co.uk/bitesize/topics/zghnb9q/articles/zh7yvk7" TargetMode="External"/><Relationship Id="rId7" Type="http://schemas.openxmlformats.org/officeDocument/2006/relationships/image" Target="../media/image63.png"/><Relationship Id="rId2" Type="http://schemas.openxmlformats.org/officeDocument/2006/relationships/hyperlink" Target="https://www.bbc.co.uk/bitesize/topics/zghnb9q/articles/zm2v382" TargetMode="Externa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18.jpg"/><Relationship Id="rId10" Type="http://schemas.openxmlformats.org/officeDocument/2006/relationships/image" Target="../media/image65.png"/><Relationship Id="rId4" Type="http://schemas.openxmlformats.org/officeDocument/2006/relationships/hyperlink" Target="https://www.bbc.co.uk/bitesize/topics/zghnb9q/articles/zdkthbk" TargetMode="External"/><Relationship Id="rId9"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mathsbot.com/manipulatives/fractionWall" TargetMode="External"/><Relationship Id="rId7" Type="http://schemas.openxmlformats.org/officeDocument/2006/relationships/image" Target="../media/image18.jpg"/><Relationship Id="rId2" Type="http://schemas.openxmlformats.org/officeDocument/2006/relationships/hyperlink" Target="https://mathsbot.com/manipulatives/blocks" TargetMode="External"/><Relationship Id="rId1" Type="http://schemas.openxmlformats.org/officeDocument/2006/relationships/slideLayout" Target="../slideLayouts/slideLayout13.xml"/><Relationship Id="rId6" Type="http://schemas.openxmlformats.org/officeDocument/2006/relationships/hyperlink" Target="https://www.topmarks.co.uk/" TargetMode="External"/><Relationship Id="rId5" Type="http://schemas.openxmlformats.org/officeDocument/2006/relationships/hyperlink" Target="https://www.bbc.co.uk/bitesize/subjects/znwqtfr" TargetMode="External"/><Relationship Id="rId4" Type="http://schemas.openxmlformats.org/officeDocument/2006/relationships/hyperlink" Target="https://www.ictgames.com/mobilePage/arrowCard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commons.wikimedia.org/wiki/File:Wandering_in_the_desert.jpg" TargetMode="External"/><Relationship Id="rId3" Type="http://schemas.openxmlformats.org/officeDocument/2006/relationships/image" Target="../media/image69.jpg"/><Relationship Id="rId7" Type="http://schemas.openxmlformats.org/officeDocument/2006/relationships/image" Target="../media/image71.jp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hyperlink" Target="http://priyankavictor.blogspot.com/2014/04/v-vacation.html" TargetMode="External"/><Relationship Id="rId5" Type="http://schemas.openxmlformats.org/officeDocument/2006/relationships/image" Target="../media/image70.jpg"/><Relationship Id="rId4" Type="http://schemas.openxmlformats.org/officeDocument/2006/relationships/hyperlink" Target="http://presurfer.blogspot.com/2009_12_01_archive.html" TargetMode="External"/><Relationship Id="rId9"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bc.co.uk/teach/school-radio/english-ks2-michael-rosen-talking-poetry/zn37rj6" TargetMode="External"/><Relationship Id="rId2" Type="http://schemas.openxmlformats.org/officeDocument/2006/relationships/hyperlink" Target="https://www.bbc.co.uk/bitesize/topics/zpccwmn" TargetMode="Externa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hyperlink" Target="https://uk.ixl.com/inspiration/family-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2FD2-EAE9-4192-91D4-4CCCD0267D01}"/>
              </a:ext>
            </a:extLst>
          </p:cNvPr>
          <p:cNvSpPr>
            <a:spLocks noGrp="1"/>
          </p:cNvSpPr>
          <p:nvPr>
            <p:ph type="ctrTitle"/>
          </p:nvPr>
        </p:nvSpPr>
        <p:spPr>
          <a:xfrm>
            <a:off x="609600" y="536827"/>
            <a:ext cx="7386319" cy="818732"/>
          </a:xfrm>
        </p:spPr>
        <p:txBody>
          <a:bodyPr>
            <a:normAutofit fontScale="90000"/>
          </a:bodyPr>
          <a:lstStyle/>
          <a:p>
            <a:r>
              <a:rPr lang="en-US" dirty="0"/>
              <a:t>Preparing for High School- Learning </a:t>
            </a:r>
            <a:endParaRPr lang="en-GB" dirty="0"/>
          </a:p>
        </p:txBody>
      </p:sp>
      <p:sp>
        <p:nvSpPr>
          <p:cNvPr id="3" name="Text Placeholder 2">
            <a:extLst>
              <a:ext uri="{FF2B5EF4-FFF2-40B4-BE49-F238E27FC236}">
                <a16:creationId xmlns:a16="http://schemas.microsoft.com/office/drawing/2014/main" id="{F90189D6-8739-4168-8675-0F355C34BD9E}"/>
              </a:ext>
            </a:extLst>
          </p:cNvPr>
          <p:cNvSpPr>
            <a:spLocks noGrp="1"/>
          </p:cNvSpPr>
          <p:nvPr>
            <p:ph type="body" sz="half" idx="2"/>
          </p:nvPr>
        </p:nvSpPr>
        <p:spPr/>
        <p:txBody>
          <a:bodyPr/>
          <a:lstStyle/>
          <a:p>
            <a:endParaRPr lang="en-GB" dirty="0"/>
          </a:p>
        </p:txBody>
      </p:sp>
      <p:pic>
        <p:nvPicPr>
          <p:cNvPr id="5" name="Picture 4" descr="TRANSFERRING SCHOOL QUOTES image quotes at relatably.com">
            <a:extLst>
              <a:ext uri="{FF2B5EF4-FFF2-40B4-BE49-F238E27FC236}">
                <a16:creationId xmlns:a16="http://schemas.microsoft.com/office/drawing/2014/main" id="{270355C3-6A87-4326-AE46-30FB624D1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860" y="2029798"/>
            <a:ext cx="5185391" cy="3866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825815B-FD9C-490D-86C8-4A83D90A97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816" y="208912"/>
            <a:ext cx="2264899" cy="1645922"/>
          </a:xfrm>
          <a:prstGeom prst="rect">
            <a:avLst/>
          </a:prstGeom>
          <a:noFill/>
        </p:spPr>
      </p:pic>
      <p:pic>
        <p:nvPicPr>
          <p:cNvPr id="4100" name="Picture 4" descr="Getting Ready for High School -">
            <a:extLst>
              <a:ext uri="{FF2B5EF4-FFF2-40B4-BE49-F238E27FC236}">
                <a16:creationId xmlns:a16="http://schemas.microsoft.com/office/drawing/2014/main" id="{D40E87EB-836E-4EF0-A435-AC5FB2CB7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49" y="2057400"/>
            <a:ext cx="5269651" cy="381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75A1-D40A-4CE2-8059-9424F69CB629}"/>
              </a:ext>
            </a:extLst>
          </p:cNvPr>
          <p:cNvSpPr>
            <a:spLocks noGrp="1"/>
          </p:cNvSpPr>
          <p:nvPr>
            <p:ph type="ctrTitle"/>
          </p:nvPr>
        </p:nvSpPr>
        <p:spPr/>
        <p:txBody>
          <a:bodyPr/>
          <a:lstStyle/>
          <a:p>
            <a:r>
              <a:rPr lang="en-GB" dirty="0"/>
              <a:t>  </a:t>
            </a:r>
          </a:p>
        </p:txBody>
      </p:sp>
      <p:sp>
        <p:nvSpPr>
          <p:cNvPr id="3" name="Text Placeholder 2">
            <a:extLst>
              <a:ext uri="{FF2B5EF4-FFF2-40B4-BE49-F238E27FC236}">
                <a16:creationId xmlns:a16="http://schemas.microsoft.com/office/drawing/2014/main" id="{7176AD4F-9D3B-4D7A-AFFB-BCBC89AC3BFE}"/>
              </a:ext>
            </a:extLst>
          </p:cNvPr>
          <p:cNvSpPr>
            <a:spLocks noGrp="1"/>
          </p:cNvSpPr>
          <p:nvPr>
            <p:ph type="body" sz="half" idx="2"/>
          </p:nvPr>
        </p:nvSpPr>
        <p:spPr>
          <a:xfrm>
            <a:off x="629654" y="2057400"/>
            <a:ext cx="5466345" cy="704461"/>
          </a:xfrm>
        </p:spPr>
        <p:txBody>
          <a:bodyPr>
            <a:normAutofit lnSpcReduction="10000"/>
          </a:bodyPr>
          <a:lstStyle/>
          <a:p>
            <a:r>
              <a:rPr lang="en-GB" sz="2400" b="1" dirty="0"/>
              <a:t>Can you guess which subject you could make a dessert in ?</a:t>
            </a:r>
          </a:p>
        </p:txBody>
      </p:sp>
      <p:sp>
        <p:nvSpPr>
          <p:cNvPr id="4" name="Text Placeholder 3">
            <a:extLst>
              <a:ext uri="{FF2B5EF4-FFF2-40B4-BE49-F238E27FC236}">
                <a16:creationId xmlns:a16="http://schemas.microsoft.com/office/drawing/2014/main" id="{80499997-8126-496F-AE80-0914EDA378F3}"/>
              </a:ext>
            </a:extLst>
          </p:cNvPr>
          <p:cNvSpPr>
            <a:spLocks noGrp="1"/>
          </p:cNvSpPr>
          <p:nvPr>
            <p:ph type="body" sz="half" idx="10"/>
          </p:nvPr>
        </p:nvSpPr>
        <p:spPr>
          <a:xfrm>
            <a:off x="5999584" y="2057400"/>
            <a:ext cx="6192416" cy="3811588"/>
          </a:xfrm>
        </p:spPr>
        <p:txBody>
          <a:bodyPr>
            <a:normAutofit/>
          </a:bodyPr>
          <a:lstStyle/>
          <a:p>
            <a:r>
              <a:rPr lang="en-GB" dirty="0"/>
              <a:t>                                    </a:t>
            </a:r>
            <a:r>
              <a:rPr lang="en-GB" sz="2400" b="1" dirty="0"/>
              <a:t>Music</a:t>
            </a:r>
            <a:endParaRPr lang="en-GB" b="1" dirty="0"/>
          </a:p>
          <a:p>
            <a:endParaRPr lang="en-GB" dirty="0"/>
          </a:p>
          <a:p>
            <a:endParaRPr lang="en-GB" dirty="0"/>
          </a:p>
          <a:p>
            <a:endParaRPr lang="en-GB" dirty="0"/>
          </a:p>
          <a:p>
            <a:r>
              <a:rPr lang="en-GB" sz="2400" b="1" dirty="0"/>
              <a:t>                            Social Subjects </a:t>
            </a:r>
          </a:p>
          <a:p>
            <a:endParaRPr lang="en-GB" dirty="0"/>
          </a:p>
          <a:p>
            <a:endParaRPr lang="en-GB" dirty="0"/>
          </a:p>
          <a:p>
            <a:endParaRPr lang="en-GB" dirty="0"/>
          </a:p>
          <a:p>
            <a:r>
              <a:rPr lang="en-GB" dirty="0"/>
              <a:t>                                     </a:t>
            </a:r>
            <a:r>
              <a:rPr lang="en-GB" sz="2400" b="1" dirty="0"/>
              <a:t>Health and Food Technology                </a:t>
            </a:r>
            <a:endParaRPr lang="en-GB" b="1" dirty="0"/>
          </a:p>
          <a:p>
            <a:endParaRPr lang="en-GB" dirty="0"/>
          </a:p>
        </p:txBody>
      </p:sp>
      <p:pic>
        <p:nvPicPr>
          <p:cNvPr id="6" name="Picture 5">
            <a:extLst>
              <a:ext uri="{FF2B5EF4-FFF2-40B4-BE49-F238E27FC236}">
                <a16:creationId xmlns:a16="http://schemas.microsoft.com/office/drawing/2014/main" id="{D8194811-0FD4-44B2-A9FC-DED25FA6227D}"/>
              </a:ext>
            </a:extLst>
          </p:cNvPr>
          <p:cNvPicPr>
            <a:picLocks noChangeAspect="1"/>
          </p:cNvPicPr>
          <p:nvPr/>
        </p:nvPicPr>
        <p:blipFill>
          <a:blip r:embed="rId2"/>
          <a:stretch>
            <a:fillRect/>
          </a:stretch>
        </p:blipFill>
        <p:spPr>
          <a:xfrm>
            <a:off x="629655" y="274680"/>
            <a:ext cx="2876550" cy="1343025"/>
          </a:xfrm>
          <a:prstGeom prst="rect">
            <a:avLst/>
          </a:prstGeom>
        </p:spPr>
      </p:pic>
      <p:pic>
        <p:nvPicPr>
          <p:cNvPr id="1026" name="Picture 2" descr="Image result for  quiz free clip art">
            <a:extLst>
              <a:ext uri="{FF2B5EF4-FFF2-40B4-BE49-F238E27FC236}">
                <a16:creationId xmlns:a16="http://schemas.microsoft.com/office/drawing/2014/main" id="{7A54BBD2-BC17-4E9C-96AB-375EF415A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866" y="5131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A0CCA9-F918-409F-BC1D-D3DC15F04FB3}"/>
              </a:ext>
            </a:extLst>
          </p:cNvPr>
          <p:cNvPicPr>
            <a:picLocks noChangeAspect="1"/>
          </p:cNvPicPr>
          <p:nvPr/>
        </p:nvPicPr>
        <p:blipFill>
          <a:blip r:embed="rId4"/>
          <a:stretch>
            <a:fillRect/>
          </a:stretch>
        </p:blipFill>
        <p:spPr>
          <a:xfrm>
            <a:off x="10117238" y="133469"/>
            <a:ext cx="1867862" cy="1398803"/>
          </a:xfrm>
          <a:prstGeom prst="rect">
            <a:avLst/>
          </a:prstGeom>
        </p:spPr>
      </p:pic>
      <p:pic>
        <p:nvPicPr>
          <p:cNvPr id="10" name="Picture 9">
            <a:extLst>
              <a:ext uri="{FF2B5EF4-FFF2-40B4-BE49-F238E27FC236}">
                <a16:creationId xmlns:a16="http://schemas.microsoft.com/office/drawing/2014/main" id="{68774A2B-85AA-48B6-B86E-A5D8C40EB761}"/>
              </a:ext>
            </a:extLst>
          </p:cNvPr>
          <p:cNvPicPr>
            <a:picLocks noChangeAspect="1"/>
          </p:cNvPicPr>
          <p:nvPr/>
        </p:nvPicPr>
        <p:blipFill>
          <a:blip r:embed="rId5"/>
          <a:stretch>
            <a:fillRect/>
          </a:stretch>
        </p:blipFill>
        <p:spPr>
          <a:xfrm>
            <a:off x="1815469" y="3114287"/>
            <a:ext cx="2495550" cy="2495550"/>
          </a:xfrm>
          <a:prstGeom prst="rect">
            <a:avLst/>
          </a:prstGeom>
        </p:spPr>
      </p:pic>
      <p:pic>
        <p:nvPicPr>
          <p:cNvPr id="13" name="Picture 12">
            <a:extLst>
              <a:ext uri="{FF2B5EF4-FFF2-40B4-BE49-F238E27FC236}">
                <a16:creationId xmlns:a16="http://schemas.microsoft.com/office/drawing/2014/main" id="{496702ED-0788-472A-BB00-1E455BB4EEB6}"/>
              </a:ext>
            </a:extLst>
          </p:cNvPr>
          <p:cNvPicPr>
            <a:picLocks noChangeAspect="1"/>
          </p:cNvPicPr>
          <p:nvPr/>
        </p:nvPicPr>
        <p:blipFill>
          <a:blip r:embed="rId6"/>
          <a:stretch>
            <a:fillRect/>
          </a:stretch>
        </p:blipFill>
        <p:spPr>
          <a:xfrm>
            <a:off x="6554365" y="3361812"/>
            <a:ext cx="1308313" cy="1098961"/>
          </a:xfrm>
          <a:prstGeom prst="rect">
            <a:avLst/>
          </a:prstGeom>
        </p:spPr>
      </p:pic>
      <p:pic>
        <p:nvPicPr>
          <p:cNvPr id="14" name="Picture 13">
            <a:extLst>
              <a:ext uri="{FF2B5EF4-FFF2-40B4-BE49-F238E27FC236}">
                <a16:creationId xmlns:a16="http://schemas.microsoft.com/office/drawing/2014/main" id="{D28FDE55-62EF-403F-9C1B-F4A5FC62D493}"/>
              </a:ext>
            </a:extLst>
          </p:cNvPr>
          <p:cNvPicPr>
            <a:picLocks noChangeAspect="1"/>
          </p:cNvPicPr>
          <p:nvPr/>
        </p:nvPicPr>
        <p:blipFill>
          <a:blip r:embed="rId7"/>
          <a:stretch>
            <a:fillRect/>
          </a:stretch>
        </p:blipFill>
        <p:spPr>
          <a:xfrm>
            <a:off x="6554365" y="4926562"/>
            <a:ext cx="1395318" cy="1343609"/>
          </a:xfrm>
          <a:prstGeom prst="rect">
            <a:avLst/>
          </a:prstGeom>
        </p:spPr>
      </p:pic>
      <p:pic>
        <p:nvPicPr>
          <p:cNvPr id="15" name="Picture 14">
            <a:extLst>
              <a:ext uri="{FF2B5EF4-FFF2-40B4-BE49-F238E27FC236}">
                <a16:creationId xmlns:a16="http://schemas.microsoft.com/office/drawing/2014/main" id="{C5848C6F-C38A-484B-A147-C2AB76BC4930}"/>
              </a:ext>
            </a:extLst>
          </p:cNvPr>
          <p:cNvPicPr>
            <a:picLocks noChangeAspect="1"/>
          </p:cNvPicPr>
          <p:nvPr/>
        </p:nvPicPr>
        <p:blipFill>
          <a:blip r:embed="rId8"/>
          <a:stretch>
            <a:fillRect/>
          </a:stretch>
        </p:blipFill>
        <p:spPr>
          <a:xfrm>
            <a:off x="6247175" y="1775721"/>
            <a:ext cx="1537389" cy="1373350"/>
          </a:xfrm>
          <a:prstGeom prst="rect">
            <a:avLst/>
          </a:prstGeom>
        </p:spPr>
      </p:pic>
    </p:spTree>
    <p:extLst>
      <p:ext uri="{BB962C8B-B14F-4D97-AF65-F5344CB8AC3E}">
        <p14:creationId xmlns:p14="http://schemas.microsoft.com/office/powerpoint/2010/main" val="87461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556A-98B3-48D4-8E70-88BD9DDD27DF}"/>
              </a:ext>
            </a:extLst>
          </p:cNvPr>
          <p:cNvSpPr>
            <a:spLocks noGrp="1"/>
          </p:cNvSpPr>
          <p:nvPr>
            <p:ph type="ctrTitle"/>
          </p:nvPr>
        </p:nvSpPr>
        <p:spPr/>
        <p:txBody>
          <a:bodyPr/>
          <a:lstStyle/>
          <a:p>
            <a:r>
              <a:rPr lang="en-GB" dirty="0"/>
              <a:t>                    </a:t>
            </a:r>
          </a:p>
        </p:txBody>
      </p:sp>
      <p:sp>
        <p:nvSpPr>
          <p:cNvPr id="3" name="Text Placeholder 2">
            <a:extLst>
              <a:ext uri="{FF2B5EF4-FFF2-40B4-BE49-F238E27FC236}">
                <a16:creationId xmlns:a16="http://schemas.microsoft.com/office/drawing/2014/main" id="{34B60C26-5C0B-4E70-8721-C8F133E3188D}"/>
              </a:ext>
            </a:extLst>
          </p:cNvPr>
          <p:cNvSpPr>
            <a:spLocks noGrp="1"/>
          </p:cNvSpPr>
          <p:nvPr>
            <p:ph type="body" sz="half" idx="2"/>
          </p:nvPr>
        </p:nvSpPr>
        <p:spPr/>
        <p:txBody>
          <a:bodyPr/>
          <a:lstStyle/>
          <a:p>
            <a:r>
              <a:rPr lang="en-GB" sz="2400" b="1" dirty="0"/>
              <a:t>Can you guess which subject you could write a Critical Essay in?</a:t>
            </a:r>
          </a:p>
          <a:p>
            <a:endParaRPr lang="en-GB" b="1" dirty="0"/>
          </a:p>
          <a:p>
            <a:endParaRPr lang="en-GB" dirty="0"/>
          </a:p>
        </p:txBody>
      </p:sp>
      <p:sp>
        <p:nvSpPr>
          <p:cNvPr id="4" name="Text Placeholder 3">
            <a:extLst>
              <a:ext uri="{FF2B5EF4-FFF2-40B4-BE49-F238E27FC236}">
                <a16:creationId xmlns:a16="http://schemas.microsoft.com/office/drawing/2014/main" id="{5E236EA9-462D-411E-95F4-7BBD4EB27718}"/>
              </a:ext>
            </a:extLst>
          </p:cNvPr>
          <p:cNvSpPr>
            <a:spLocks noGrp="1"/>
          </p:cNvSpPr>
          <p:nvPr>
            <p:ph type="body" sz="half" idx="10"/>
          </p:nvPr>
        </p:nvSpPr>
        <p:spPr>
          <a:xfrm>
            <a:off x="6336633" y="2092036"/>
            <a:ext cx="5017166" cy="3776952"/>
          </a:xfrm>
        </p:spPr>
        <p:txBody>
          <a:bodyPr>
            <a:normAutofit lnSpcReduction="10000"/>
          </a:bodyPr>
          <a:lstStyle/>
          <a:p>
            <a:r>
              <a:rPr lang="en-GB" dirty="0"/>
              <a:t>                                  </a:t>
            </a:r>
            <a:r>
              <a:rPr lang="en-GB" sz="2400" b="1" dirty="0"/>
              <a:t>English</a:t>
            </a:r>
            <a:endParaRPr lang="en-GB" dirty="0"/>
          </a:p>
          <a:p>
            <a:endParaRPr lang="en-GB" dirty="0"/>
          </a:p>
          <a:p>
            <a:endParaRPr lang="en-GB" dirty="0"/>
          </a:p>
          <a:p>
            <a:endParaRPr lang="en-GB" dirty="0"/>
          </a:p>
          <a:p>
            <a:r>
              <a:rPr lang="en-GB" dirty="0"/>
              <a:t>		</a:t>
            </a:r>
            <a:r>
              <a:rPr lang="en-GB" sz="2400" b="1" dirty="0"/>
              <a:t>  Science</a:t>
            </a:r>
          </a:p>
          <a:p>
            <a:endParaRPr lang="en-GB" sz="2400" b="1" dirty="0"/>
          </a:p>
          <a:p>
            <a:endParaRPr lang="en-GB" sz="2400" b="1" dirty="0"/>
          </a:p>
          <a:p>
            <a:endParaRPr lang="en-GB" sz="2400" b="1" dirty="0"/>
          </a:p>
          <a:p>
            <a:r>
              <a:rPr lang="en-GB" sz="2400" b="1" dirty="0"/>
              <a:t>                             Maths </a:t>
            </a:r>
            <a:endParaRPr lang="en-GB" b="1" dirty="0"/>
          </a:p>
        </p:txBody>
      </p:sp>
      <p:pic>
        <p:nvPicPr>
          <p:cNvPr id="5" name="Picture 4">
            <a:extLst>
              <a:ext uri="{FF2B5EF4-FFF2-40B4-BE49-F238E27FC236}">
                <a16:creationId xmlns:a16="http://schemas.microsoft.com/office/drawing/2014/main" id="{73944B50-3209-4992-A00F-C465A2B7E0E6}"/>
              </a:ext>
            </a:extLst>
          </p:cNvPr>
          <p:cNvPicPr>
            <a:picLocks noChangeAspect="1"/>
          </p:cNvPicPr>
          <p:nvPr/>
        </p:nvPicPr>
        <p:blipFill>
          <a:blip r:embed="rId2"/>
          <a:stretch>
            <a:fillRect/>
          </a:stretch>
        </p:blipFill>
        <p:spPr>
          <a:xfrm>
            <a:off x="10005270" y="133469"/>
            <a:ext cx="1867862" cy="1398803"/>
          </a:xfrm>
          <a:prstGeom prst="rect">
            <a:avLst/>
          </a:prstGeom>
        </p:spPr>
      </p:pic>
      <p:pic>
        <p:nvPicPr>
          <p:cNvPr id="6" name="Picture 2" descr="Image result for  quiz free clip art">
            <a:extLst>
              <a:ext uri="{FF2B5EF4-FFF2-40B4-BE49-F238E27FC236}">
                <a16:creationId xmlns:a16="http://schemas.microsoft.com/office/drawing/2014/main" id="{F766CD78-EFFD-4A67-9616-DED7A167F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392" y="46037"/>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457B94C-157D-4144-8804-44405B6B6D1E}"/>
              </a:ext>
            </a:extLst>
          </p:cNvPr>
          <p:cNvPicPr>
            <a:picLocks noChangeAspect="1"/>
          </p:cNvPicPr>
          <p:nvPr/>
        </p:nvPicPr>
        <p:blipFill>
          <a:blip r:embed="rId4"/>
          <a:stretch>
            <a:fillRect/>
          </a:stretch>
        </p:blipFill>
        <p:spPr>
          <a:xfrm>
            <a:off x="629655" y="274680"/>
            <a:ext cx="2876550" cy="1343025"/>
          </a:xfrm>
          <a:prstGeom prst="rect">
            <a:avLst/>
          </a:prstGeom>
        </p:spPr>
      </p:pic>
      <p:pic>
        <p:nvPicPr>
          <p:cNvPr id="9" name="Picture 8">
            <a:extLst>
              <a:ext uri="{FF2B5EF4-FFF2-40B4-BE49-F238E27FC236}">
                <a16:creationId xmlns:a16="http://schemas.microsoft.com/office/drawing/2014/main" id="{8C731870-8471-40C1-89E4-82C90C399FA1}"/>
              </a:ext>
            </a:extLst>
          </p:cNvPr>
          <p:cNvPicPr>
            <a:picLocks noChangeAspect="1"/>
          </p:cNvPicPr>
          <p:nvPr/>
        </p:nvPicPr>
        <p:blipFill>
          <a:blip r:embed="rId5"/>
          <a:stretch>
            <a:fillRect/>
          </a:stretch>
        </p:blipFill>
        <p:spPr>
          <a:xfrm>
            <a:off x="983212" y="3004457"/>
            <a:ext cx="2704179" cy="2286000"/>
          </a:xfrm>
          <a:prstGeom prst="rect">
            <a:avLst/>
          </a:prstGeom>
        </p:spPr>
      </p:pic>
      <p:pic>
        <p:nvPicPr>
          <p:cNvPr id="11" name="Picture 10">
            <a:extLst>
              <a:ext uri="{FF2B5EF4-FFF2-40B4-BE49-F238E27FC236}">
                <a16:creationId xmlns:a16="http://schemas.microsoft.com/office/drawing/2014/main" id="{C9552B75-F07E-471E-9CB0-5B0269D89963}"/>
              </a:ext>
            </a:extLst>
          </p:cNvPr>
          <p:cNvPicPr>
            <a:picLocks noChangeAspect="1"/>
          </p:cNvPicPr>
          <p:nvPr/>
        </p:nvPicPr>
        <p:blipFill>
          <a:blip r:embed="rId6"/>
          <a:stretch>
            <a:fillRect/>
          </a:stretch>
        </p:blipFill>
        <p:spPr>
          <a:xfrm>
            <a:off x="6415822" y="3276519"/>
            <a:ext cx="1685061" cy="1373350"/>
          </a:xfrm>
          <a:prstGeom prst="rect">
            <a:avLst/>
          </a:prstGeom>
        </p:spPr>
      </p:pic>
      <p:pic>
        <p:nvPicPr>
          <p:cNvPr id="12" name="Picture 11">
            <a:extLst>
              <a:ext uri="{FF2B5EF4-FFF2-40B4-BE49-F238E27FC236}">
                <a16:creationId xmlns:a16="http://schemas.microsoft.com/office/drawing/2014/main" id="{BBD51446-1921-4A40-8DA1-27B187C2EE95}"/>
              </a:ext>
            </a:extLst>
          </p:cNvPr>
          <p:cNvPicPr>
            <a:picLocks noChangeAspect="1"/>
          </p:cNvPicPr>
          <p:nvPr/>
        </p:nvPicPr>
        <p:blipFill>
          <a:blip r:embed="rId7"/>
          <a:stretch>
            <a:fillRect/>
          </a:stretch>
        </p:blipFill>
        <p:spPr>
          <a:xfrm>
            <a:off x="6544892" y="5084666"/>
            <a:ext cx="1685061" cy="1150859"/>
          </a:xfrm>
          <a:prstGeom prst="rect">
            <a:avLst/>
          </a:prstGeom>
        </p:spPr>
      </p:pic>
      <p:pic>
        <p:nvPicPr>
          <p:cNvPr id="14" name="Picture 4" descr="207 books free clipart | Public domain vectors">
            <a:extLst>
              <a:ext uri="{FF2B5EF4-FFF2-40B4-BE49-F238E27FC236}">
                <a16:creationId xmlns:a16="http://schemas.microsoft.com/office/drawing/2014/main" id="{B1A02ADB-A9FC-44EC-B6C1-1F80CF783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197" y="1931987"/>
            <a:ext cx="1308313" cy="90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6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EEBE-B66D-4BD7-A4AB-0BF72E1BF150}"/>
              </a:ext>
            </a:extLst>
          </p:cNvPr>
          <p:cNvSpPr>
            <a:spLocks noGrp="1"/>
          </p:cNvSpPr>
          <p:nvPr>
            <p:ph type="ctrTitle"/>
          </p:nvPr>
        </p:nvSpPr>
        <p:spPr/>
        <p:txBody>
          <a:bodyPr/>
          <a:lstStyle/>
          <a:p>
            <a:endParaRPr lang="en-GB" dirty="0"/>
          </a:p>
        </p:txBody>
      </p:sp>
      <p:sp>
        <p:nvSpPr>
          <p:cNvPr id="3" name="Text Placeholder 2">
            <a:extLst>
              <a:ext uri="{FF2B5EF4-FFF2-40B4-BE49-F238E27FC236}">
                <a16:creationId xmlns:a16="http://schemas.microsoft.com/office/drawing/2014/main" id="{DA2E7702-C5EC-48F5-8B9E-AC8E3912395D}"/>
              </a:ext>
            </a:extLst>
          </p:cNvPr>
          <p:cNvSpPr>
            <a:spLocks noGrp="1"/>
          </p:cNvSpPr>
          <p:nvPr>
            <p:ph type="body" sz="half" idx="2"/>
          </p:nvPr>
        </p:nvSpPr>
        <p:spPr>
          <a:xfrm>
            <a:off x="474748" y="2151314"/>
            <a:ext cx="5017166" cy="3811588"/>
          </a:xfrm>
        </p:spPr>
        <p:txBody>
          <a:bodyPr>
            <a:normAutofit/>
          </a:bodyPr>
          <a:lstStyle/>
          <a:p>
            <a:r>
              <a:rPr lang="en-GB" sz="2400" b="1" dirty="0"/>
              <a:t>Can you guess which subject you could learn about the Paisley Witch Trials in?</a:t>
            </a:r>
          </a:p>
          <a:p>
            <a:endParaRPr lang="en-GB" sz="2400" b="1" dirty="0"/>
          </a:p>
        </p:txBody>
      </p:sp>
      <p:sp>
        <p:nvSpPr>
          <p:cNvPr id="4" name="Text Placeholder 3">
            <a:extLst>
              <a:ext uri="{FF2B5EF4-FFF2-40B4-BE49-F238E27FC236}">
                <a16:creationId xmlns:a16="http://schemas.microsoft.com/office/drawing/2014/main" id="{BA2001A3-C846-4BAF-9005-A2AF97900910}"/>
              </a:ext>
            </a:extLst>
          </p:cNvPr>
          <p:cNvSpPr>
            <a:spLocks noGrp="1"/>
          </p:cNvSpPr>
          <p:nvPr>
            <p:ph type="body" sz="half" idx="10"/>
          </p:nvPr>
        </p:nvSpPr>
        <p:spPr>
          <a:xfrm>
            <a:off x="8349413" y="1977941"/>
            <a:ext cx="3004385" cy="4299035"/>
          </a:xfrm>
        </p:spPr>
        <p:txBody>
          <a:bodyPr>
            <a:normAutofit lnSpcReduction="10000"/>
          </a:bodyPr>
          <a:lstStyle/>
          <a:p>
            <a:r>
              <a:rPr lang="en-GB" dirty="0"/>
              <a:t>                                               </a:t>
            </a:r>
            <a:endParaRPr lang="en-GB" sz="2400" b="1" dirty="0"/>
          </a:p>
          <a:p>
            <a:r>
              <a:rPr lang="en-GB" sz="2400" b="1" dirty="0"/>
              <a:t> RME</a:t>
            </a:r>
          </a:p>
          <a:p>
            <a:endParaRPr lang="en-GB" sz="2400" b="1" dirty="0"/>
          </a:p>
          <a:p>
            <a:endParaRPr lang="en-GB" sz="2400" b="1" dirty="0"/>
          </a:p>
          <a:p>
            <a:r>
              <a:rPr lang="en-GB" sz="2400" b="1" dirty="0"/>
              <a:t>                            </a:t>
            </a:r>
          </a:p>
          <a:p>
            <a:r>
              <a:rPr lang="en-GB" sz="2400" b="1" dirty="0"/>
              <a:t> </a:t>
            </a:r>
            <a:r>
              <a:rPr lang="en-GB" sz="2600" b="1" dirty="0"/>
              <a:t>Modern Languages </a:t>
            </a:r>
          </a:p>
          <a:p>
            <a:endParaRPr lang="en-GB" sz="2600" b="1" dirty="0"/>
          </a:p>
          <a:p>
            <a:endParaRPr lang="en-GB" sz="2600" b="1" dirty="0"/>
          </a:p>
          <a:p>
            <a:r>
              <a:rPr lang="en-GB" sz="2600" b="1" dirty="0"/>
              <a:t>Social Subjects </a:t>
            </a:r>
          </a:p>
          <a:p>
            <a:r>
              <a:rPr lang="en-GB" sz="2600" b="1" dirty="0"/>
              <a:t>    </a:t>
            </a:r>
          </a:p>
        </p:txBody>
      </p:sp>
      <p:pic>
        <p:nvPicPr>
          <p:cNvPr id="5" name="Picture 4">
            <a:extLst>
              <a:ext uri="{FF2B5EF4-FFF2-40B4-BE49-F238E27FC236}">
                <a16:creationId xmlns:a16="http://schemas.microsoft.com/office/drawing/2014/main" id="{0EABB3B7-444E-4B32-9B59-F142A3278C02}"/>
              </a:ext>
            </a:extLst>
          </p:cNvPr>
          <p:cNvPicPr>
            <a:picLocks noChangeAspect="1"/>
          </p:cNvPicPr>
          <p:nvPr/>
        </p:nvPicPr>
        <p:blipFill>
          <a:blip r:embed="rId2"/>
          <a:stretch>
            <a:fillRect/>
          </a:stretch>
        </p:blipFill>
        <p:spPr>
          <a:xfrm>
            <a:off x="629655" y="363454"/>
            <a:ext cx="2876550" cy="1343025"/>
          </a:xfrm>
          <a:prstGeom prst="rect">
            <a:avLst/>
          </a:prstGeom>
        </p:spPr>
      </p:pic>
      <p:pic>
        <p:nvPicPr>
          <p:cNvPr id="7" name="Picture 2" descr="Image result for  quiz free clip art">
            <a:extLst>
              <a:ext uri="{FF2B5EF4-FFF2-40B4-BE49-F238E27FC236}">
                <a16:creationId xmlns:a16="http://schemas.microsoft.com/office/drawing/2014/main" id="{0E240E9A-65CF-4D3C-87E0-186CF88D2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205" y="91991"/>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352266C-0B27-47E3-81D2-F3702382FA6A}"/>
              </a:ext>
            </a:extLst>
          </p:cNvPr>
          <p:cNvPicPr>
            <a:picLocks noChangeAspect="1"/>
          </p:cNvPicPr>
          <p:nvPr/>
        </p:nvPicPr>
        <p:blipFill>
          <a:blip r:embed="rId4"/>
          <a:stretch>
            <a:fillRect/>
          </a:stretch>
        </p:blipFill>
        <p:spPr>
          <a:xfrm>
            <a:off x="10224345" y="91991"/>
            <a:ext cx="1867862" cy="1398803"/>
          </a:xfrm>
          <a:prstGeom prst="rect">
            <a:avLst/>
          </a:prstGeom>
        </p:spPr>
      </p:pic>
      <p:pic>
        <p:nvPicPr>
          <p:cNvPr id="2050" name="Picture 2" descr="Image result for  trial free clip art">
            <a:extLst>
              <a:ext uri="{FF2B5EF4-FFF2-40B4-BE49-F238E27FC236}">
                <a16:creationId xmlns:a16="http://schemas.microsoft.com/office/drawing/2014/main" id="{5D650C5A-E9F8-4281-8400-0EA371250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48" y="3429000"/>
            <a:ext cx="2306552"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46A575E-3790-42C7-91D7-FA7A86C57FAA}"/>
              </a:ext>
            </a:extLst>
          </p:cNvPr>
          <p:cNvPicPr>
            <a:picLocks noChangeAspect="1"/>
          </p:cNvPicPr>
          <p:nvPr/>
        </p:nvPicPr>
        <p:blipFill>
          <a:blip r:embed="rId6"/>
          <a:stretch>
            <a:fillRect/>
          </a:stretch>
        </p:blipFill>
        <p:spPr>
          <a:xfrm>
            <a:off x="6363705" y="1744121"/>
            <a:ext cx="1801780" cy="1391330"/>
          </a:xfrm>
          <a:prstGeom prst="rect">
            <a:avLst/>
          </a:prstGeom>
        </p:spPr>
      </p:pic>
      <p:pic>
        <p:nvPicPr>
          <p:cNvPr id="12" name="Picture 11">
            <a:extLst>
              <a:ext uri="{FF2B5EF4-FFF2-40B4-BE49-F238E27FC236}">
                <a16:creationId xmlns:a16="http://schemas.microsoft.com/office/drawing/2014/main" id="{EEA048FC-9DFD-47D0-8F61-AF6CD91F1479}"/>
              </a:ext>
            </a:extLst>
          </p:cNvPr>
          <p:cNvPicPr>
            <a:picLocks noChangeAspect="1"/>
          </p:cNvPicPr>
          <p:nvPr/>
        </p:nvPicPr>
        <p:blipFill>
          <a:blip r:embed="rId7"/>
          <a:stretch>
            <a:fillRect/>
          </a:stretch>
        </p:blipFill>
        <p:spPr>
          <a:xfrm>
            <a:off x="6350169" y="3258610"/>
            <a:ext cx="1828852" cy="1409168"/>
          </a:xfrm>
          <a:prstGeom prst="rect">
            <a:avLst/>
          </a:prstGeom>
        </p:spPr>
      </p:pic>
      <p:pic>
        <p:nvPicPr>
          <p:cNvPr id="13" name="Picture 12">
            <a:extLst>
              <a:ext uri="{FF2B5EF4-FFF2-40B4-BE49-F238E27FC236}">
                <a16:creationId xmlns:a16="http://schemas.microsoft.com/office/drawing/2014/main" id="{147A9D49-DAFA-49EB-B6C1-6290446D6780}"/>
              </a:ext>
            </a:extLst>
          </p:cNvPr>
          <p:cNvPicPr>
            <a:picLocks noChangeAspect="1"/>
          </p:cNvPicPr>
          <p:nvPr/>
        </p:nvPicPr>
        <p:blipFill>
          <a:blip r:embed="rId8"/>
          <a:stretch>
            <a:fillRect/>
          </a:stretch>
        </p:blipFill>
        <p:spPr>
          <a:xfrm>
            <a:off x="6340341" y="4934770"/>
            <a:ext cx="1825144" cy="1342206"/>
          </a:xfrm>
          <a:prstGeom prst="rect">
            <a:avLst/>
          </a:prstGeom>
        </p:spPr>
      </p:pic>
    </p:spTree>
    <p:extLst>
      <p:ext uri="{BB962C8B-B14F-4D97-AF65-F5344CB8AC3E}">
        <p14:creationId xmlns:p14="http://schemas.microsoft.com/office/powerpoint/2010/main" val="326787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C96-BA6C-4AEC-B517-9BDC36AD1B4C}"/>
              </a:ext>
            </a:extLst>
          </p:cNvPr>
          <p:cNvSpPr>
            <a:spLocks noGrp="1"/>
          </p:cNvSpPr>
          <p:nvPr>
            <p:ph type="ctrTitle"/>
          </p:nvPr>
        </p:nvSpPr>
        <p:spPr/>
        <p:txBody>
          <a:bodyPr/>
          <a:lstStyle/>
          <a:p>
            <a:endParaRPr lang="en-GB" dirty="0"/>
          </a:p>
        </p:txBody>
      </p:sp>
      <p:sp>
        <p:nvSpPr>
          <p:cNvPr id="3" name="Text Placeholder 2">
            <a:extLst>
              <a:ext uri="{FF2B5EF4-FFF2-40B4-BE49-F238E27FC236}">
                <a16:creationId xmlns:a16="http://schemas.microsoft.com/office/drawing/2014/main" id="{227016B7-D383-478E-AD5A-7DF4A32F7673}"/>
              </a:ext>
            </a:extLst>
          </p:cNvPr>
          <p:cNvSpPr>
            <a:spLocks noGrp="1"/>
          </p:cNvSpPr>
          <p:nvPr>
            <p:ph type="body" sz="half" idx="2"/>
          </p:nvPr>
        </p:nvSpPr>
        <p:spPr/>
        <p:txBody>
          <a:bodyPr/>
          <a:lstStyle/>
          <a:p>
            <a:r>
              <a:rPr lang="en-GB" sz="2400" b="1" dirty="0"/>
              <a:t>Can you guess which subject you could learn how to use a Spreadsheet in?</a:t>
            </a:r>
          </a:p>
          <a:p>
            <a:endParaRPr lang="en-GB" dirty="0"/>
          </a:p>
        </p:txBody>
      </p:sp>
      <p:sp>
        <p:nvSpPr>
          <p:cNvPr id="4" name="Text Placeholder 3">
            <a:extLst>
              <a:ext uri="{FF2B5EF4-FFF2-40B4-BE49-F238E27FC236}">
                <a16:creationId xmlns:a16="http://schemas.microsoft.com/office/drawing/2014/main" id="{FAEDFF9B-314B-4DEC-A7D2-30BA6AEAB306}"/>
              </a:ext>
            </a:extLst>
          </p:cNvPr>
          <p:cNvSpPr>
            <a:spLocks noGrp="1"/>
          </p:cNvSpPr>
          <p:nvPr>
            <p:ph type="body" sz="half" idx="10"/>
          </p:nvPr>
        </p:nvSpPr>
        <p:spPr/>
        <p:txBody>
          <a:bodyPr/>
          <a:lstStyle/>
          <a:p>
            <a:r>
              <a:rPr lang="en-GB" dirty="0"/>
              <a:t>                                  </a:t>
            </a:r>
            <a:r>
              <a:rPr lang="en-GB" sz="2400" b="1" dirty="0"/>
              <a:t>Art </a:t>
            </a:r>
          </a:p>
          <a:p>
            <a:endParaRPr lang="en-GB" sz="2400" b="1" dirty="0"/>
          </a:p>
          <a:p>
            <a:endParaRPr lang="en-GB" sz="2400" b="1" dirty="0"/>
          </a:p>
          <a:p>
            <a:r>
              <a:rPr lang="en-GB" sz="2400" b="1" dirty="0"/>
              <a:t>		</a:t>
            </a:r>
          </a:p>
          <a:p>
            <a:r>
              <a:rPr lang="en-GB" sz="2400" b="1" dirty="0"/>
              <a:t>                          ICT</a:t>
            </a:r>
          </a:p>
          <a:p>
            <a:endParaRPr lang="en-GB" sz="2400" b="1" dirty="0"/>
          </a:p>
          <a:p>
            <a:r>
              <a:rPr lang="en-GB" sz="2400" b="1" dirty="0"/>
              <a:t>                        </a:t>
            </a:r>
          </a:p>
          <a:p>
            <a:r>
              <a:rPr lang="en-GB" sz="2400" b="1" dirty="0"/>
              <a:t>                         English </a:t>
            </a:r>
          </a:p>
        </p:txBody>
      </p:sp>
      <p:pic>
        <p:nvPicPr>
          <p:cNvPr id="5" name="Picture 4">
            <a:extLst>
              <a:ext uri="{FF2B5EF4-FFF2-40B4-BE49-F238E27FC236}">
                <a16:creationId xmlns:a16="http://schemas.microsoft.com/office/drawing/2014/main" id="{2F809DCB-4182-41E5-88B8-1290044BA76D}"/>
              </a:ext>
            </a:extLst>
          </p:cNvPr>
          <p:cNvPicPr>
            <a:picLocks noChangeAspect="1"/>
          </p:cNvPicPr>
          <p:nvPr/>
        </p:nvPicPr>
        <p:blipFill>
          <a:blip r:embed="rId2"/>
          <a:stretch>
            <a:fillRect/>
          </a:stretch>
        </p:blipFill>
        <p:spPr>
          <a:xfrm>
            <a:off x="629655" y="363454"/>
            <a:ext cx="2876550" cy="1343025"/>
          </a:xfrm>
          <a:prstGeom prst="rect">
            <a:avLst/>
          </a:prstGeom>
        </p:spPr>
      </p:pic>
      <p:pic>
        <p:nvPicPr>
          <p:cNvPr id="6" name="Picture 2" descr="Image result for  quiz free clip art">
            <a:extLst>
              <a:ext uri="{FF2B5EF4-FFF2-40B4-BE49-F238E27FC236}">
                <a16:creationId xmlns:a16="http://schemas.microsoft.com/office/drawing/2014/main" id="{70B2ED59-BDEA-46E7-AEE0-53ABB6AD3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205" y="91991"/>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C4AE5F-458E-4A45-80C2-1B3389AA9170}"/>
              </a:ext>
            </a:extLst>
          </p:cNvPr>
          <p:cNvPicPr>
            <a:picLocks noChangeAspect="1"/>
          </p:cNvPicPr>
          <p:nvPr/>
        </p:nvPicPr>
        <p:blipFill>
          <a:blip r:embed="rId4"/>
          <a:stretch>
            <a:fillRect/>
          </a:stretch>
        </p:blipFill>
        <p:spPr>
          <a:xfrm>
            <a:off x="10224345" y="91991"/>
            <a:ext cx="1867862" cy="1398803"/>
          </a:xfrm>
          <a:prstGeom prst="rect">
            <a:avLst/>
          </a:prstGeom>
        </p:spPr>
      </p:pic>
      <p:pic>
        <p:nvPicPr>
          <p:cNvPr id="8" name="Picture 7">
            <a:extLst>
              <a:ext uri="{FF2B5EF4-FFF2-40B4-BE49-F238E27FC236}">
                <a16:creationId xmlns:a16="http://schemas.microsoft.com/office/drawing/2014/main" id="{BE4F60D9-B132-427F-97C8-A847432F11C9}"/>
              </a:ext>
            </a:extLst>
          </p:cNvPr>
          <p:cNvPicPr>
            <a:picLocks noChangeAspect="1"/>
          </p:cNvPicPr>
          <p:nvPr/>
        </p:nvPicPr>
        <p:blipFill>
          <a:blip r:embed="rId5"/>
          <a:stretch>
            <a:fillRect/>
          </a:stretch>
        </p:blipFill>
        <p:spPr>
          <a:xfrm>
            <a:off x="6092889" y="1756930"/>
            <a:ext cx="1526046" cy="1421340"/>
          </a:xfrm>
          <a:prstGeom prst="rect">
            <a:avLst/>
          </a:prstGeom>
        </p:spPr>
      </p:pic>
      <p:pic>
        <p:nvPicPr>
          <p:cNvPr id="10" name="Picture 4" descr="207 books free clipart | Public domain vectors">
            <a:extLst>
              <a:ext uri="{FF2B5EF4-FFF2-40B4-BE49-F238E27FC236}">
                <a16:creationId xmlns:a16="http://schemas.microsoft.com/office/drawing/2014/main" id="{6C595259-CF43-485A-B036-998E0DBD1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2889" y="4969129"/>
            <a:ext cx="1526046"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7494C17-9757-484B-98AC-1F2B93FAD1F8}"/>
              </a:ext>
            </a:extLst>
          </p:cNvPr>
          <p:cNvPicPr>
            <a:picLocks noChangeAspect="1"/>
          </p:cNvPicPr>
          <p:nvPr/>
        </p:nvPicPr>
        <p:blipFill>
          <a:blip r:embed="rId7"/>
          <a:stretch>
            <a:fillRect/>
          </a:stretch>
        </p:blipFill>
        <p:spPr>
          <a:xfrm>
            <a:off x="5646821" y="3374298"/>
            <a:ext cx="2418183" cy="1398803"/>
          </a:xfrm>
          <a:prstGeom prst="rect">
            <a:avLst/>
          </a:prstGeom>
        </p:spPr>
      </p:pic>
    </p:spTree>
    <p:extLst>
      <p:ext uri="{BB962C8B-B14F-4D97-AF65-F5344CB8AC3E}">
        <p14:creationId xmlns:p14="http://schemas.microsoft.com/office/powerpoint/2010/main" val="10479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B1FE-44B5-406D-A8EB-CBBFFC79274E}"/>
              </a:ext>
            </a:extLst>
          </p:cNvPr>
          <p:cNvSpPr>
            <a:spLocks noGrp="1"/>
          </p:cNvSpPr>
          <p:nvPr>
            <p:ph type="ctrTitle"/>
          </p:nvPr>
        </p:nvSpPr>
        <p:spPr/>
        <p:txBody>
          <a:bodyPr>
            <a:normAutofit fontScale="90000"/>
          </a:bodyPr>
          <a:lstStyle/>
          <a:p>
            <a:r>
              <a:rPr lang="en-GB" dirty="0"/>
              <a:t>Websites </a:t>
            </a:r>
            <a:br>
              <a:rPr lang="en-GB" dirty="0"/>
            </a:br>
            <a:br>
              <a:rPr lang="en-GB" dirty="0"/>
            </a:br>
            <a:endParaRPr lang="en-GB" dirty="0"/>
          </a:p>
        </p:txBody>
      </p:sp>
      <p:pic>
        <p:nvPicPr>
          <p:cNvPr id="5" name="Picture 4">
            <a:extLst>
              <a:ext uri="{FF2B5EF4-FFF2-40B4-BE49-F238E27FC236}">
                <a16:creationId xmlns:a16="http://schemas.microsoft.com/office/drawing/2014/main" id="{83C88F3D-63E8-4CF5-8C80-84A398C2DBAF}"/>
              </a:ext>
            </a:extLst>
          </p:cNvPr>
          <p:cNvPicPr>
            <a:picLocks noChangeAspect="1"/>
          </p:cNvPicPr>
          <p:nvPr/>
        </p:nvPicPr>
        <p:blipFill>
          <a:blip r:embed="rId2"/>
          <a:stretch>
            <a:fillRect/>
          </a:stretch>
        </p:blipFill>
        <p:spPr>
          <a:xfrm>
            <a:off x="10005270" y="133469"/>
            <a:ext cx="1867862" cy="1398803"/>
          </a:xfrm>
          <a:prstGeom prst="rect">
            <a:avLst/>
          </a:prstGeom>
        </p:spPr>
      </p:pic>
      <p:sp>
        <p:nvSpPr>
          <p:cNvPr id="6" name="TextBox 5">
            <a:extLst>
              <a:ext uri="{FF2B5EF4-FFF2-40B4-BE49-F238E27FC236}">
                <a16:creationId xmlns:a16="http://schemas.microsoft.com/office/drawing/2014/main" id="{7EF0FB16-4CF2-420D-9D70-D08B8AF34099}"/>
              </a:ext>
            </a:extLst>
          </p:cNvPr>
          <p:cNvSpPr txBox="1"/>
          <p:nvPr/>
        </p:nvSpPr>
        <p:spPr>
          <a:xfrm>
            <a:off x="228600" y="1355559"/>
            <a:ext cx="5727032" cy="7294305"/>
          </a:xfrm>
          <a:prstGeom prst="rect">
            <a:avLst/>
          </a:prstGeom>
          <a:noFill/>
        </p:spPr>
        <p:txBody>
          <a:bodyPr wrap="square" rtlCol="0">
            <a:spAutoFit/>
          </a:bodyPr>
          <a:lstStyle/>
          <a:p>
            <a:r>
              <a:rPr lang="en-GB" dirty="0"/>
              <a:t>There are a few websites, which can provide some more information about moving to High School and the curriculum.</a:t>
            </a:r>
          </a:p>
          <a:p>
            <a:endParaRPr lang="en-GB" dirty="0">
              <a:hlinkClick r:id="rId3"/>
            </a:endParaRPr>
          </a:p>
          <a:p>
            <a:r>
              <a:rPr lang="en-GB" dirty="0">
                <a:hlinkClick r:id="rId3"/>
              </a:rPr>
              <a:t>https://education.gov.scot/parentzone/my-child/transitions/</a:t>
            </a:r>
            <a:endParaRPr lang="en-GB" dirty="0"/>
          </a:p>
          <a:p>
            <a:endParaRPr lang="en-GB" dirty="0"/>
          </a:p>
          <a:p>
            <a:r>
              <a:rPr lang="en-GB" dirty="0">
                <a:hlinkClick r:id="rId4"/>
              </a:rPr>
              <a:t>https://education.gov.scot/parentzone/my-child/transitions/changing-school/</a:t>
            </a:r>
            <a:endParaRPr lang="en-GB" dirty="0"/>
          </a:p>
          <a:p>
            <a:endParaRPr lang="en-GB" dirty="0"/>
          </a:p>
          <a:p>
            <a:r>
              <a:rPr lang="en-GB" dirty="0">
                <a:hlinkClick r:id="rId5"/>
              </a:rPr>
              <a:t>https://education.gov.scot/parentzone/learning-in-scotland/broad-general-education/</a:t>
            </a:r>
            <a:endParaRPr lang="en-GB" dirty="0"/>
          </a:p>
          <a:p>
            <a:endParaRPr lang="en-GB" dirty="0"/>
          </a:p>
          <a:p>
            <a:r>
              <a:rPr lang="en-GB" dirty="0">
                <a:hlinkClick r:id="rId6"/>
              </a:rPr>
              <a:t>https://education.gov.scot/parentzone/learning-in-scotland/about-the-3-18-curriculum/</a:t>
            </a:r>
            <a:endParaRPr lang="en-GB" dirty="0"/>
          </a:p>
          <a:p>
            <a:endParaRPr lang="en-GB" dirty="0"/>
          </a:p>
          <a:p>
            <a:r>
              <a:rPr lang="en-GB" dirty="0">
                <a:hlinkClick r:id="rId7"/>
              </a:rPr>
              <a:t>https://learn.sssc.uk.com/observing/downloads/cfetransitions.pdf</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100" name="Picture 4" descr="Free Celebration, Download Free Clip Art, Free Clip Art on Clipart ...">
            <a:extLst>
              <a:ext uri="{FF2B5EF4-FFF2-40B4-BE49-F238E27FC236}">
                <a16:creationId xmlns:a16="http://schemas.microsoft.com/office/drawing/2014/main" id="{622BA497-D038-48D0-9ADA-FD72B3CCF9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2256" y="2808514"/>
            <a:ext cx="3124200" cy="249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2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7CC4-9699-4FCE-90F4-F1E2A1FD7810}"/>
              </a:ext>
            </a:extLst>
          </p:cNvPr>
          <p:cNvSpPr>
            <a:spLocks noGrp="1"/>
          </p:cNvSpPr>
          <p:nvPr>
            <p:ph type="ctrTitle"/>
          </p:nvPr>
        </p:nvSpPr>
        <p:spPr>
          <a:xfrm>
            <a:off x="121298" y="536827"/>
            <a:ext cx="8938725" cy="818732"/>
          </a:xfrm>
        </p:spPr>
        <p:txBody>
          <a:bodyPr>
            <a:normAutofit fontScale="90000"/>
          </a:bodyPr>
          <a:lstStyle/>
          <a:p>
            <a:r>
              <a:rPr lang="en-GB" dirty="0"/>
              <a:t>Preparing for High School: Learning – Maths </a:t>
            </a:r>
          </a:p>
        </p:txBody>
      </p:sp>
      <p:sp>
        <p:nvSpPr>
          <p:cNvPr id="3" name="Text Placeholder 2">
            <a:extLst>
              <a:ext uri="{FF2B5EF4-FFF2-40B4-BE49-F238E27FC236}">
                <a16:creationId xmlns:a16="http://schemas.microsoft.com/office/drawing/2014/main" id="{70FDFBAB-CBE4-43F6-BE46-EE861E13B9C2}"/>
              </a:ext>
            </a:extLst>
          </p:cNvPr>
          <p:cNvSpPr>
            <a:spLocks noGrp="1"/>
          </p:cNvSpPr>
          <p:nvPr>
            <p:ph type="body" sz="half" idx="2"/>
          </p:nvPr>
        </p:nvSpPr>
        <p:spPr>
          <a:xfrm>
            <a:off x="629654" y="2057400"/>
            <a:ext cx="9820631" cy="3811588"/>
          </a:xfrm>
        </p:spPr>
        <p:txBody>
          <a:bodyPr/>
          <a:lstStyle/>
          <a:p>
            <a:r>
              <a:rPr lang="en-GB" sz="2800" b="1" dirty="0"/>
              <a:t>A Guide for Families to Help Build on Prior Learning in Numeracy </a:t>
            </a:r>
          </a:p>
          <a:p>
            <a:endParaRPr lang="en-GB" dirty="0"/>
          </a:p>
        </p:txBody>
      </p:sp>
      <p:sp>
        <p:nvSpPr>
          <p:cNvPr id="4" name="Text Placeholder 3">
            <a:extLst>
              <a:ext uri="{FF2B5EF4-FFF2-40B4-BE49-F238E27FC236}">
                <a16:creationId xmlns:a16="http://schemas.microsoft.com/office/drawing/2014/main" id="{C2738D8A-836D-4CEF-B084-52010470E7F3}"/>
              </a:ext>
            </a:extLst>
          </p:cNvPr>
          <p:cNvSpPr>
            <a:spLocks noGrp="1"/>
          </p:cNvSpPr>
          <p:nvPr>
            <p:ph type="body" sz="half" idx="10"/>
          </p:nvPr>
        </p:nvSpPr>
        <p:spPr>
          <a:xfrm>
            <a:off x="7175241" y="2556588"/>
            <a:ext cx="4178558" cy="3312400"/>
          </a:xfrm>
        </p:spPr>
        <p:txBody>
          <a:bodyPr/>
          <a:lstStyle/>
          <a:p>
            <a:endParaRPr lang="en-GB" dirty="0"/>
          </a:p>
        </p:txBody>
      </p:sp>
      <p:pic>
        <p:nvPicPr>
          <p:cNvPr id="6" name="Picture 5">
            <a:extLst>
              <a:ext uri="{FF2B5EF4-FFF2-40B4-BE49-F238E27FC236}">
                <a16:creationId xmlns:a16="http://schemas.microsoft.com/office/drawing/2014/main" id="{28EE8E9B-6842-4B6E-BF15-2F070FB0BFE7}"/>
              </a:ext>
            </a:extLst>
          </p:cNvPr>
          <p:cNvPicPr>
            <a:picLocks noChangeAspect="1"/>
          </p:cNvPicPr>
          <p:nvPr/>
        </p:nvPicPr>
        <p:blipFill>
          <a:blip r:embed="rId2"/>
          <a:stretch>
            <a:fillRect/>
          </a:stretch>
        </p:blipFill>
        <p:spPr>
          <a:xfrm>
            <a:off x="10005270" y="246791"/>
            <a:ext cx="1867862" cy="1398803"/>
          </a:xfrm>
          <a:prstGeom prst="rect">
            <a:avLst/>
          </a:prstGeom>
        </p:spPr>
      </p:pic>
      <p:pic>
        <p:nvPicPr>
          <p:cNvPr id="7" name="Picture 6" descr="Image result for maths wordle">
            <a:extLst>
              <a:ext uri="{FF2B5EF4-FFF2-40B4-BE49-F238E27FC236}">
                <a16:creationId xmlns:a16="http://schemas.microsoft.com/office/drawing/2014/main" id="{F4D1F4B9-919E-4C37-B0CD-57E02AF434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241" y="2556588"/>
            <a:ext cx="4178558" cy="3312400"/>
          </a:xfrm>
          <a:prstGeom prst="rect">
            <a:avLst/>
          </a:prstGeom>
          <a:noFill/>
          <a:ln>
            <a:noFill/>
          </a:ln>
        </p:spPr>
      </p:pic>
    </p:spTree>
    <p:extLst>
      <p:ext uri="{BB962C8B-B14F-4D97-AF65-F5344CB8AC3E}">
        <p14:creationId xmlns:p14="http://schemas.microsoft.com/office/powerpoint/2010/main" val="28228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1206-6027-403E-A421-585348060E4C}"/>
              </a:ext>
            </a:extLst>
          </p:cNvPr>
          <p:cNvSpPr>
            <a:spLocks noGrp="1"/>
          </p:cNvSpPr>
          <p:nvPr>
            <p:ph type="ctrTitle"/>
          </p:nvPr>
        </p:nvSpPr>
        <p:spPr>
          <a:xfrm>
            <a:off x="609600" y="536827"/>
            <a:ext cx="8534399" cy="818732"/>
          </a:xfrm>
        </p:spPr>
        <p:txBody>
          <a:bodyPr>
            <a:normAutofit fontScale="90000"/>
          </a:bodyPr>
          <a:lstStyle/>
          <a:p>
            <a:r>
              <a:rPr lang="en-GB" dirty="0"/>
              <a:t>Preparing for High School: Learning – Maths </a:t>
            </a:r>
          </a:p>
        </p:txBody>
      </p:sp>
      <p:sp>
        <p:nvSpPr>
          <p:cNvPr id="3" name="Text Placeholder 2">
            <a:extLst>
              <a:ext uri="{FF2B5EF4-FFF2-40B4-BE49-F238E27FC236}">
                <a16:creationId xmlns:a16="http://schemas.microsoft.com/office/drawing/2014/main" id="{821E33B6-844D-404E-9546-14A5FCFA6FBC}"/>
              </a:ext>
            </a:extLst>
          </p:cNvPr>
          <p:cNvSpPr>
            <a:spLocks noGrp="1"/>
          </p:cNvSpPr>
          <p:nvPr>
            <p:ph type="body" sz="half" idx="2"/>
          </p:nvPr>
        </p:nvSpPr>
        <p:spPr/>
        <p:txBody>
          <a:bodyPr>
            <a:normAutofit fontScale="85000" lnSpcReduction="20000"/>
          </a:bodyPr>
          <a:lstStyle/>
          <a:p>
            <a:pPr algn="ctr">
              <a:lnSpc>
                <a:spcPct val="107000"/>
              </a:lnSpc>
              <a:spcAft>
                <a:spcPts val="800"/>
              </a:spcAft>
              <a:tabLst>
                <a:tab pos="3420110" algn="l"/>
              </a:tabLst>
            </a:pPr>
            <a:r>
              <a:rPr lang="en-GB" sz="2400" u="sng" dirty="0">
                <a:ea typeface="Calibri" panose="020F0502020204030204" pitchFamily="34" charset="0"/>
                <a:cs typeface="Times New Roman" panose="02020603050405020304" pitchFamily="18" charset="0"/>
              </a:rPr>
              <a:t>Promoting Positive Attitudes towards Maths- </a:t>
            </a:r>
          </a:p>
          <a:p>
            <a:pPr algn="ctr">
              <a:lnSpc>
                <a:spcPct val="107000"/>
              </a:lnSpc>
              <a:spcAft>
                <a:spcPts val="800"/>
              </a:spcAft>
              <a:tabLst>
                <a:tab pos="3420110" algn="l"/>
              </a:tabLst>
            </a:pPr>
            <a:r>
              <a:rPr lang="en-GB" sz="2400" u="sng" dirty="0">
                <a:ea typeface="Calibri" panose="020F0502020204030204" pitchFamily="34" charset="0"/>
                <a:cs typeface="Times New Roman" panose="02020603050405020304" pitchFamily="18" charset="0"/>
              </a:rPr>
              <a:t>Some General Tips and Advice </a:t>
            </a:r>
            <a:r>
              <a:rPr lang="en-GB" sz="2400" dirty="0">
                <a:solidFill>
                  <a:srgbClr val="002060"/>
                </a:solidFill>
                <a:ea typeface="Calibri" panose="020F0502020204030204" pitchFamily="34" charset="0"/>
                <a:cs typeface="Times New Roman" panose="02020603050405020304" pitchFamily="18" charset="0"/>
              </a:rPr>
              <a:t> </a:t>
            </a:r>
          </a:p>
          <a:p>
            <a:pPr>
              <a:lnSpc>
                <a:spcPct val="107000"/>
              </a:lnSpc>
              <a:spcAft>
                <a:spcPts val="800"/>
              </a:spcAft>
              <a:tabLst>
                <a:tab pos="3420110" algn="l"/>
              </a:tabLst>
            </a:pP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3420110" algn="l"/>
              </a:tabLst>
            </a:pPr>
            <a:r>
              <a:rPr lang="en-GB" dirty="0">
                <a:solidFill>
                  <a:srgbClr val="000000"/>
                </a:solidFill>
                <a:ea typeface="Calibri" panose="020F0502020204030204" pitchFamily="34" charset="0"/>
                <a:cs typeface="Times New Roman" panose="02020603050405020304" pitchFamily="18" charset="0"/>
              </a:rPr>
              <a:t>Be</a:t>
            </a:r>
            <a:r>
              <a:rPr lang="en-GB" dirty="0">
                <a:solidFill>
                  <a:srgbClr val="000000"/>
                </a:solidFill>
                <a:ea typeface="Calibri" panose="020F0502020204030204" pitchFamily="34" charset="0"/>
                <a:cs typeface="Arial" panose="020B0604020202020204" pitchFamily="34" charset="0"/>
              </a:rPr>
              <a:t> positive about maths. Try to avoid saying things like "I can’t do maths" or "I hated maths at school"; your child might start to think like that themselves.</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3420110" algn="l"/>
              </a:tabLst>
            </a:pPr>
            <a:r>
              <a:rPr lang="en-GB" dirty="0">
                <a:solidFill>
                  <a:srgbClr val="000000"/>
                </a:solidFill>
                <a:ea typeface="Calibri" panose="020F0502020204030204" pitchFamily="34" charset="0"/>
                <a:cs typeface="Times New Roman" panose="02020603050405020304" pitchFamily="18" charset="0"/>
              </a:rPr>
              <a:t>Point </a:t>
            </a:r>
            <a:r>
              <a:rPr lang="en-GB" dirty="0">
                <a:solidFill>
                  <a:srgbClr val="000000"/>
                </a:solidFill>
                <a:ea typeface="Calibri" panose="020F0502020204030204" pitchFamily="34" charset="0"/>
                <a:cs typeface="Arial" panose="020B0604020202020204" pitchFamily="34" charset="0"/>
              </a:rPr>
              <a:t>out the maths in everyday life. Include your child in activities involving maths such as using money and cooking when you can.</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3420110" algn="l"/>
              </a:tabLst>
            </a:pPr>
            <a:r>
              <a:rPr lang="en-GB" dirty="0">
                <a:solidFill>
                  <a:srgbClr val="000000"/>
                </a:solidFill>
                <a:ea typeface="Calibri" panose="020F0502020204030204" pitchFamily="34" charset="0"/>
                <a:cs typeface="Arial" panose="020B0604020202020204" pitchFamily="34" charset="0"/>
              </a:rPr>
              <a:t>Praise your child for effort rather than talent - this shows them that by working hard they can improve their maths skills.</a:t>
            </a:r>
            <a:endParaRPr lang="en-GB" dirty="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FF15E3AC-F25A-4765-87E3-25A8FE02BEC1}"/>
              </a:ext>
            </a:extLst>
          </p:cNvPr>
          <p:cNvSpPr>
            <a:spLocks noGrp="1"/>
          </p:cNvSpPr>
          <p:nvPr>
            <p:ph type="body" sz="half" idx="10"/>
          </p:nvPr>
        </p:nvSpPr>
        <p:spPr/>
        <p:txBody>
          <a:bodyPr/>
          <a:lstStyle/>
          <a:p>
            <a:endParaRPr lang="en-GB"/>
          </a:p>
        </p:txBody>
      </p:sp>
      <p:pic>
        <p:nvPicPr>
          <p:cNvPr id="5" name="Picture 4">
            <a:extLst>
              <a:ext uri="{FF2B5EF4-FFF2-40B4-BE49-F238E27FC236}">
                <a16:creationId xmlns:a16="http://schemas.microsoft.com/office/drawing/2014/main" id="{7583B969-BFAE-4FC8-96D3-74CF58411DA1}"/>
              </a:ext>
            </a:extLst>
          </p:cNvPr>
          <p:cNvPicPr>
            <a:picLocks noChangeAspect="1"/>
          </p:cNvPicPr>
          <p:nvPr/>
        </p:nvPicPr>
        <p:blipFill>
          <a:blip r:embed="rId2"/>
          <a:stretch>
            <a:fillRect/>
          </a:stretch>
        </p:blipFill>
        <p:spPr>
          <a:xfrm>
            <a:off x="10005270" y="246791"/>
            <a:ext cx="1867862" cy="1398803"/>
          </a:xfrm>
          <a:prstGeom prst="rect">
            <a:avLst/>
          </a:prstGeom>
        </p:spPr>
      </p:pic>
      <p:pic>
        <p:nvPicPr>
          <p:cNvPr id="6" name="Picture 5" descr="Image result for maths wordle">
            <a:extLst>
              <a:ext uri="{FF2B5EF4-FFF2-40B4-BE49-F238E27FC236}">
                <a16:creationId xmlns:a16="http://schemas.microsoft.com/office/drawing/2014/main" id="{88687F9E-9718-4098-9970-B954347FFC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080" y="2114639"/>
            <a:ext cx="4766315" cy="3661009"/>
          </a:xfrm>
          <a:prstGeom prst="rect">
            <a:avLst/>
          </a:prstGeom>
          <a:noFill/>
          <a:ln>
            <a:noFill/>
          </a:ln>
        </p:spPr>
      </p:pic>
    </p:spTree>
    <p:extLst>
      <p:ext uri="{BB962C8B-B14F-4D97-AF65-F5344CB8AC3E}">
        <p14:creationId xmlns:p14="http://schemas.microsoft.com/office/powerpoint/2010/main" val="7202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77AD-6BC1-45EB-87DA-63D321B5E39C}"/>
              </a:ext>
            </a:extLst>
          </p:cNvPr>
          <p:cNvSpPr>
            <a:spLocks noGrp="1"/>
          </p:cNvSpPr>
          <p:nvPr>
            <p:ph type="ctrTitle"/>
          </p:nvPr>
        </p:nvSpPr>
        <p:spPr>
          <a:xfrm>
            <a:off x="629654" y="508802"/>
            <a:ext cx="8579659" cy="818732"/>
          </a:xfrm>
        </p:spPr>
        <p:txBody>
          <a:bodyPr>
            <a:normAutofit fontScale="90000"/>
          </a:bodyPr>
          <a:lstStyle/>
          <a:p>
            <a:r>
              <a:rPr lang="en-GB" dirty="0"/>
              <a:t>Preparing for High School: Learning – Maths </a:t>
            </a:r>
          </a:p>
        </p:txBody>
      </p:sp>
      <p:sp>
        <p:nvSpPr>
          <p:cNvPr id="3" name="Text Placeholder 2">
            <a:extLst>
              <a:ext uri="{FF2B5EF4-FFF2-40B4-BE49-F238E27FC236}">
                <a16:creationId xmlns:a16="http://schemas.microsoft.com/office/drawing/2014/main" id="{4501A915-091E-4926-B628-F9AF0BFA0AF2}"/>
              </a:ext>
            </a:extLst>
          </p:cNvPr>
          <p:cNvSpPr>
            <a:spLocks noGrp="1"/>
          </p:cNvSpPr>
          <p:nvPr>
            <p:ph type="body" sz="half" idx="2"/>
          </p:nvPr>
        </p:nvSpPr>
        <p:spPr/>
        <p:txBody>
          <a:bodyPr/>
          <a:lstStyle/>
          <a:p>
            <a:r>
              <a:rPr lang="en-GB" sz="2000" b="1" u="sng" dirty="0"/>
              <a:t>Further Tips and Advice</a:t>
            </a:r>
          </a:p>
          <a:p>
            <a:r>
              <a:rPr lang="en-AU" sz="2000" dirty="0">
                <a:solidFill>
                  <a:srgbClr val="262626"/>
                </a:solidFill>
                <a:ea typeface="Calibri" panose="020F0502020204030204" pitchFamily="34" charset="0"/>
                <a:cs typeface="Times New Roman" panose="02020603050405020304" pitchFamily="18" charset="0"/>
              </a:rPr>
              <a:t>There are right and wrong answers in maths, but, we should try to focus on how pupils got to the answer, and value our children’s inventive ways of working out problems.</a:t>
            </a:r>
            <a:endParaRPr lang="en-GB" sz="2000" dirty="0">
              <a:ea typeface="Calibri" panose="020F0502020204030204" pitchFamily="34" charset="0"/>
              <a:cs typeface="Times New Roman" panose="02020603050405020304" pitchFamily="18" charset="0"/>
            </a:endParaRPr>
          </a:p>
          <a:p>
            <a:r>
              <a:rPr lang="en-AU" sz="2000" dirty="0">
                <a:solidFill>
                  <a:srgbClr val="262626"/>
                </a:solidFill>
                <a:ea typeface="Calibri" panose="020F0502020204030204" pitchFamily="34" charset="0"/>
                <a:cs typeface="Times New Roman" panose="02020603050405020304" pitchFamily="18" charset="0"/>
              </a:rPr>
              <a:t>Making mistakes is good! Mistakes are essential for learning and result in brain growth. If a child finds an activity challenging, encourage them that it is an opportunity to learn.</a:t>
            </a:r>
            <a:endParaRPr lang="en-GB" sz="2000" dirty="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23ECD863-864B-4393-992C-257493894818}"/>
              </a:ext>
            </a:extLst>
          </p:cNvPr>
          <p:cNvSpPr>
            <a:spLocks noGrp="1"/>
          </p:cNvSpPr>
          <p:nvPr>
            <p:ph type="body" sz="half" idx="10"/>
          </p:nvPr>
        </p:nvSpPr>
        <p:spPr/>
        <p:txBody>
          <a:bodyPr/>
          <a:lstStyle/>
          <a:p>
            <a:endParaRPr lang="en-GB" dirty="0"/>
          </a:p>
        </p:txBody>
      </p:sp>
      <p:pic>
        <p:nvPicPr>
          <p:cNvPr id="5" name="Picture 4">
            <a:extLst>
              <a:ext uri="{FF2B5EF4-FFF2-40B4-BE49-F238E27FC236}">
                <a16:creationId xmlns:a16="http://schemas.microsoft.com/office/drawing/2014/main" id="{E0603BEE-4080-43A8-B07E-7A4DA2704B7C}"/>
              </a:ext>
            </a:extLst>
          </p:cNvPr>
          <p:cNvPicPr>
            <a:picLocks noChangeAspect="1"/>
          </p:cNvPicPr>
          <p:nvPr/>
        </p:nvPicPr>
        <p:blipFill>
          <a:blip r:embed="rId2"/>
          <a:stretch>
            <a:fillRect/>
          </a:stretch>
        </p:blipFill>
        <p:spPr>
          <a:xfrm>
            <a:off x="10098576" y="218766"/>
            <a:ext cx="1867862" cy="1398803"/>
          </a:xfrm>
          <a:prstGeom prst="rect">
            <a:avLst/>
          </a:prstGeom>
        </p:spPr>
      </p:pic>
      <p:pic>
        <p:nvPicPr>
          <p:cNvPr id="6" name="Picture 5" descr="Image result for maths wordle">
            <a:extLst>
              <a:ext uri="{FF2B5EF4-FFF2-40B4-BE49-F238E27FC236}">
                <a16:creationId xmlns:a16="http://schemas.microsoft.com/office/drawing/2014/main" id="{AF085A55-428B-4A40-9601-988F23005B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6633" y="2057400"/>
            <a:ext cx="4804118" cy="3205065"/>
          </a:xfrm>
          <a:prstGeom prst="rect">
            <a:avLst/>
          </a:prstGeom>
          <a:noFill/>
          <a:ln>
            <a:noFill/>
          </a:ln>
        </p:spPr>
      </p:pic>
    </p:spTree>
    <p:extLst>
      <p:ext uri="{BB962C8B-B14F-4D97-AF65-F5344CB8AC3E}">
        <p14:creationId xmlns:p14="http://schemas.microsoft.com/office/powerpoint/2010/main" val="48287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A7F9-DD21-4C7A-8534-ADA6CA55BB61}"/>
              </a:ext>
            </a:extLst>
          </p:cNvPr>
          <p:cNvSpPr>
            <a:spLocks noGrp="1"/>
          </p:cNvSpPr>
          <p:nvPr>
            <p:ph type="ctrTitle"/>
          </p:nvPr>
        </p:nvSpPr>
        <p:spPr>
          <a:xfrm>
            <a:off x="609600" y="536827"/>
            <a:ext cx="9245599" cy="818732"/>
          </a:xfrm>
        </p:spPr>
        <p:txBody>
          <a:bodyPr>
            <a:normAutofit fontScale="90000"/>
          </a:bodyPr>
          <a:lstStyle/>
          <a:p>
            <a:pPr algn="ctr">
              <a:lnSpc>
                <a:spcPct val="107000"/>
              </a:lnSpc>
              <a:spcAft>
                <a:spcPts val="800"/>
              </a:spcAft>
              <a:tabLst>
                <a:tab pos="1719580" algn="l"/>
              </a:tabLst>
            </a:pPr>
            <a:r>
              <a:rPr lang="en-GB" dirty="0"/>
              <a:t>Preparing for High School: Learning – Maths</a:t>
            </a:r>
            <a:br>
              <a:rPr lang="en-GB" dirty="0"/>
            </a:br>
            <a:r>
              <a:rPr lang="en-GB" dirty="0"/>
              <a:t> </a:t>
            </a:r>
            <a:r>
              <a:rPr lang="en-GB" sz="3100" u="sng" dirty="0">
                <a:ea typeface="Calibri" panose="020F0502020204030204" pitchFamily="34" charset="0"/>
                <a:cs typeface="Times New Roman" panose="02020603050405020304" pitchFamily="18" charset="0"/>
              </a:rPr>
              <a:t>Addition- Recommended Strategies</a:t>
            </a:r>
            <a:br>
              <a:rPr lang="en-GB" sz="2200" dirty="0">
                <a:ea typeface="Calibri" panose="020F0502020204030204" pitchFamily="34" charset="0"/>
                <a:cs typeface="Times New Roman" panose="02020603050405020304" pitchFamily="18" charset="0"/>
              </a:rPr>
            </a:br>
            <a:r>
              <a:rPr lang="en-GB" sz="2700" dirty="0">
                <a:ea typeface="Calibri" panose="020F0502020204030204" pitchFamily="34" charset="0"/>
                <a:cs typeface="Times New Roman" panose="02020603050405020304" pitchFamily="18" charset="0"/>
              </a:rPr>
              <a:t>Remember, it’s important to remind pupils that there is not only ‘one way’ to solve problems in maths. It’s great to encourage creativity with numbers.</a:t>
            </a:r>
            <a:br>
              <a:rPr lang="en-GB" sz="2700" dirty="0"/>
            </a:br>
            <a:endParaRPr lang="en-GB" dirty="0"/>
          </a:p>
        </p:txBody>
      </p:sp>
      <p:sp>
        <p:nvSpPr>
          <p:cNvPr id="3" name="Text Placeholder 2">
            <a:extLst>
              <a:ext uri="{FF2B5EF4-FFF2-40B4-BE49-F238E27FC236}">
                <a16:creationId xmlns:a16="http://schemas.microsoft.com/office/drawing/2014/main" id="{A8A4DDC7-1E82-4E68-9ABB-C9A3C850FC3B}"/>
              </a:ext>
            </a:extLst>
          </p:cNvPr>
          <p:cNvSpPr>
            <a:spLocks noGrp="1"/>
          </p:cNvSpPr>
          <p:nvPr>
            <p:ph type="body" sz="half" idx="2"/>
          </p:nvPr>
        </p:nvSpPr>
        <p:spPr>
          <a:xfrm>
            <a:off x="629654" y="3324780"/>
            <a:ext cx="9977385" cy="2544207"/>
          </a:xfrm>
        </p:spPr>
        <p:txBody>
          <a:bodyPr/>
          <a:lstStyle/>
          <a:p>
            <a:endParaRPr lang="en-GB" dirty="0"/>
          </a:p>
        </p:txBody>
      </p:sp>
      <p:sp>
        <p:nvSpPr>
          <p:cNvPr id="4" name="Text Placeholder 3">
            <a:extLst>
              <a:ext uri="{FF2B5EF4-FFF2-40B4-BE49-F238E27FC236}">
                <a16:creationId xmlns:a16="http://schemas.microsoft.com/office/drawing/2014/main" id="{388302F5-D538-4313-A731-8166D1519C53}"/>
              </a:ext>
            </a:extLst>
          </p:cNvPr>
          <p:cNvSpPr>
            <a:spLocks noGrp="1"/>
          </p:cNvSpPr>
          <p:nvPr>
            <p:ph type="body" sz="half" idx="10"/>
          </p:nvPr>
        </p:nvSpPr>
        <p:spPr>
          <a:xfrm>
            <a:off x="6690661" y="3324782"/>
            <a:ext cx="3916378" cy="2544206"/>
          </a:xfrm>
        </p:spPr>
        <p:txBody>
          <a:bodyPr/>
          <a:lstStyle/>
          <a:p>
            <a:endParaRPr lang="en-GB" dirty="0"/>
          </a:p>
        </p:txBody>
      </p:sp>
      <p:pic>
        <p:nvPicPr>
          <p:cNvPr id="5" name="Picture 4">
            <a:extLst>
              <a:ext uri="{FF2B5EF4-FFF2-40B4-BE49-F238E27FC236}">
                <a16:creationId xmlns:a16="http://schemas.microsoft.com/office/drawing/2014/main" id="{CB25AF39-B110-45DB-8252-8ECD2F39763F}"/>
              </a:ext>
            </a:extLst>
          </p:cNvPr>
          <p:cNvPicPr>
            <a:picLocks noChangeAspect="1"/>
          </p:cNvPicPr>
          <p:nvPr/>
        </p:nvPicPr>
        <p:blipFill>
          <a:blip r:embed="rId2"/>
          <a:stretch>
            <a:fillRect/>
          </a:stretch>
        </p:blipFill>
        <p:spPr>
          <a:xfrm>
            <a:off x="10098576" y="289610"/>
            <a:ext cx="1867862" cy="1398803"/>
          </a:xfrm>
          <a:prstGeom prst="rect">
            <a:avLst/>
          </a:prstGeom>
        </p:spPr>
      </p:pic>
      <p:pic>
        <p:nvPicPr>
          <p:cNvPr id="8" name="Picture 7">
            <a:extLst>
              <a:ext uri="{FF2B5EF4-FFF2-40B4-BE49-F238E27FC236}">
                <a16:creationId xmlns:a16="http://schemas.microsoft.com/office/drawing/2014/main" id="{0F552329-9446-44D3-B622-189ADA50232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5394" y="3223665"/>
            <a:ext cx="4527005" cy="2728700"/>
          </a:xfrm>
          <a:prstGeom prst="rect">
            <a:avLst/>
          </a:prstGeom>
        </p:spPr>
      </p:pic>
      <p:pic>
        <p:nvPicPr>
          <p:cNvPr id="9" name="Picture 8">
            <a:extLst>
              <a:ext uri="{FF2B5EF4-FFF2-40B4-BE49-F238E27FC236}">
                <a16:creationId xmlns:a16="http://schemas.microsoft.com/office/drawing/2014/main" id="{D882B1AF-24C1-42C8-B916-420B7C3D27C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0661" y="3223665"/>
            <a:ext cx="4444698" cy="2746436"/>
          </a:xfrm>
          <a:prstGeom prst="rect">
            <a:avLst/>
          </a:prstGeom>
        </p:spPr>
      </p:pic>
      <p:pic>
        <p:nvPicPr>
          <p:cNvPr id="11" name="Picture 10" descr="Image result for maths wordle">
            <a:extLst>
              <a:ext uri="{FF2B5EF4-FFF2-40B4-BE49-F238E27FC236}">
                <a16:creationId xmlns:a16="http://schemas.microsoft.com/office/drawing/2014/main" id="{F4B59B00-524A-4A9F-8FED-C65A1C64CD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8576" y="1901524"/>
            <a:ext cx="1867862" cy="1210143"/>
          </a:xfrm>
          <a:prstGeom prst="rect">
            <a:avLst/>
          </a:prstGeom>
          <a:noFill/>
          <a:ln>
            <a:noFill/>
          </a:ln>
        </p:spPr>
      </p:pic>
    </p:spTree>
    <p:extLst>
      <p:ext uri="{BB962C8B-B14F-4D97-AF65-F5344CB8AC3E}">
        <p14:creationId xmlns:p14="http://schemas.microsoft.com/office/powerpoint/2010/main" val="348115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6AE5-A561-473E-9FD3-846EB842A13B}"/>
              </a:ext>
            </a:extLst>
          </p:cNvPr>
          <p:cNvSpPr>
            <a:spLocks noGrp="1"/>
          </p:cNvSpPr>
          <p:nvPr>
            <p:ph type="ctrTitle"/>
          </p:nvPr>
        </p:nvSpPr>
        <p:spPr>
          <a:xfrm>
            <a:off x="609600" y="536827"/>
            <a:ext cx="8534399" cy="818732"/>
          </a:xfrm>
        </p:spPr>
        <p:txBody>
          <a:bodyPr>
            <a:normAutofit fontScale="90000"/>
          </a:bodyPr>
          <a:lstStyle/>
          <a:p>
            <a:r>
              <a:rPr lang="en-GB" dirty="0"/>
              <a:t>Preparing for High School: Learning – Maths</a:t>
            </a:r>
          </a:p>
        </p:txBody>
      </p:sp>
      <p:sp>
        <p:nvSpPr>
          <p:cNvPr id="4" name="Text Placeholder 3">
            <a:extLst>
              <a:ext uri="{FF2B5EF4-FFF2-40B4-BE49-F238E27FC236}">
                <a16:creationId xmlns:a16="http://schemas.microsoft.com/office/drawing/2014/main" id="{172E86BF-7D54-4C4F-B1D1-5CCE1F42DA63}"/>
              </a:ext>
            </a:extLst>
          </p:cNvPr>
          <p:cNvSpPr>
            <a:spLocks noGrp="1"/>
          </p:cNvSpPr>
          <p:nvPr>
            <p:ph type="body" sz="half" idx="10"/>
          </p:nvPr>
        </p:nvSpPr>
        <p:spPr>
          <a:xfrm>
            <a:off x="8150644" y="1718390"/>
            <a:ext cx="3815793" cy="3301480"/>
          </a:xfrm>
        </p:spPr>
        <p:txBody>
          <a:bodyPr/>
          <a:lstStyle/>
          <a:p>
            <a:endParaRPr lang="en-GB" dirty="0"/>
          </a:p>
        </p:txBody>
      </p:sp>
      <p:pic>
        <p:nvPicPr>
          <p:cNvPr id="5" name="Picture 4">
            <a:extLst>
              <a:ext uri="{FF2B5EF4-FFF2-40B4-BE49-F238E27FC236}">
                <a16:creationId xmlns:a16="http://schemas.microsoft.com/office/drawing/2014/main" id="{1A20A34E-F671-449A-9938-79518A3467EB}"/>
              </a:ext>
            </a:extLst>
          </p:cNvPr>
          <p:cNvPicPr>
            <a:picLocks noChangeAspect="1"/>
          </p:cNvPicPr>
          <p:nvPr/>
        </p:nvPicPr>
        <p:blipFill>
          <a:blip r:embed="rId2"/>
          <a:stretch>
            <a:fillRect/>
          </a:stretch>
        </p:blipFill>
        <p:spPr>
          <a:xfrm>
            <a:off x="10098576" y="218766"/>
            <a:ext cx="1867862" cy="1398803"/>
          </a:xfrm>
          <a:prstGeom prst="rect">
            <a:avLst/>
          </a:prstGeom>
        </p:spPr>
      </p:pic>
      <p:pic>
        <p:nvPicPr>
          <p:cNvPr id="7" name="Picture 6">
            <a:extLst>
              <a:ext uri="{FF2B5EF4-FFF2-40B4-BE49-F238E27FC236}">
                <a16:creationId xmlns:a16="http://schemas.microsoft.com/office/drawing/2014/main" id="{97BCACEF-C374-4ADF-9C1A-8F9F8200477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8373" y="1718390"/>
            <a:ext cx="4009730" cy="2794018"/>
          </a:xfrm>
          <a:prstGeom prst="rect">
            <a:avLst/>
          </a:prstGeom>
        </p:spPr>
      </p:pic>
      <p:pic>
        <p:nvPicPr>
          <p:cNvPr id="8" name="Picture 7">
            <a:extLst>
              <a:ext uri="{FF2B5EF4-FFF2-40B4-BE49-F238E27FC236}">
                <a16:creationId xmlns:a16="http://schemas.microsoft.com/office/drawing/2014/main" id="{69BDC04F-FC92-4EBC-B46B-782D932E6E3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50645" y="1718389"/>
            <a:ext cx="3815793" cy="3301480"/>
          </a:xfrm>
          <a:prstGeom prst="rect">
            <a:avLst/>
          </a:prstGeom>
        </p:spPr>
      </p:pic>
      <p:pic>
        <p:nvPicPr>
          <p:cNvPr id="9" name="Picture 8">
            <a:extLst>
              <a:ext uri="{FF2B5EF4-FFF2-40B4-BE49-F238E27FC236}">
                <a16:creationId xmlns:a16="http://schemas.microsoft.com/office/drawing/2014/main" id="{EF4ADA89-8E67-422D-849B-9EB76EC14E1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61476" y="3621463"/>
            <a:ext cx="3815794" cy="2699710"/>
          </a:xfrm>
          <a:prstGeom prst="rect">
            <a:avLst/>
          </a:prstGeom>
        </p:spPr>
      </p:pic>
      <p:pic>
        <p:nvPicPr>
          <p:cNvPr id="10" name="Picture 9" descr="Image result for maths wordle">
            <a:extLst>
              <a:ext uri="{FF2B5EF4-FFF2-40B4-BE49-F238E27FC236}">
                <a16:creationId xmlns:a16="http://schemas.microsoft.com/office/drawing/2014/main" id="{379B9E42-BAFD-46AD-A063-8693FF652DD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442" y="1883439"/>
            <a:ext cx="1867862" cy="1210143"/>
          </a:xfrm>
          <a:prstGeom prst="rect">
            <a:avLst/>
          </a:prstGeom>
          <a:noFill/>
          <a:ln>
            <a:noFill/>
          </a:ln>
        </p:spPr>
      </p:pic>
    </p:spTree>
    <p:extLst>
      <p:ext uri="{BB962C8B-B14F-4D97-AF65-F5344CB8AC3E}">
        <p14:creationId xmlns:p14="http://schemas.microsoft.com/office/powerpoint/2010/main" val="252420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8" name="TextBox 7"/>
          <p:cNvSpPr txBox="1"/>
          <p:nvPr/>
        </p:nvSpPr>
        <p:spPr>
          <a:xfrm>
            <a:off x="349024" y="169609"/>
            <a:ext cx="11718243" cy="6709529"/>
          </a:xfrm>
          <a:prstGeom prst="rect">
            <a:avLst/>
          </a:prstGeom>
          <a:noFill/>
        </p:spPr>
        <p:txBody>
          <a:bodyPr wrap="square" rtlCol="0">
            <a:spAutoFit/>
          </a:bodyPr>
          <a:lstStyle/>
          <a:p>
            <a:pPr algn="just"/>
            <a:r>
              <a:rPr lang="en-GB" sz="2000" dirty="0">
                <a:latin typeface="Comic Sans MS" panose="030F0702030302020204" pitchFamily="66" charset="0"/>
              </a:rPr>
              <a:t>				</a:t>
            </a:r>
            <a:r>
              <a:rPr lang="en-GB" sz="2000" dirty="0"/>
              <a:t>  </a:t>
            </a:r>
            <a:r>
              <a:rPr lang="en-GB" dirty="0"/>
              <a:t>This pack is designed to help families think </a:t>
            </a:r>
          </a:p>
          <a:p>
            <a:pPr algn="just"/>
            <a:r>
              <a:rPr lang="en-GB" dirty="0"/>
              <a:t>				  about their learning transition from P7 to S1.</a:t>
            </a:r>
          </a:p>
          <a:p>
            <a:pPr algn="just"/>
            <a:r>
              <a:rPr lang="en-GB" dirty="0"/>
              <a:t>				  The underlying message is that learning in high</a:t>
            </a:r>
          </a:p>
          <a:p>
            <a:pPr algn="just"/>
            <a:r>
              <a:rPr lang="en-GB" dirty="0"/>
              <a:t>				   school is moving on from primary school; </a:t>
            </a:r>
          </a:p>
          <a:p>
            <a:pPr algn="just"/>
            <a:r>
              <a:rPr lang="en-GB" dirty="0"/>
              <a:t>				   learning is linked. </a:t>
            </a:r>
          </a:p>
          <a:p>
            <a:pPr algn="just"/>
            <a:r>
              <a:rPr lang="en-GB" dirty="0"/>
              <a:t> </a:t>
            </a:r>
          </a:p>
          <a:p>
            <a:pPr algn="just"/>
            <a:endParaRPr lang="en-GB" dirty="0"/>
          </a:p>
          <a:p>
            <a:pPr algn="just"/>
            <a:r>
              <a:rPr lang="en-GB" dirty="0"/>
              <a:t>				  The information is designed to reassure and to build children’s confidence with </a:t>
            </a:r>
          </a:p>
          <a:p>
            <a:pPr algn="just"/>
            <a:r>
              <a:rPr lang="en-GB" dirty="0"/>
              <a:t>				  what they already know from primary which can support </a:t>
            </a:r>
          </a:p>
          <a:p>
            <a:pPr algn="just"/>
            <a:r>
              <a:rPr lang="en-GB" dirty="0"/>
              <a:t>				  them in high school, as well as the kind of things they can continue to</a:t>
            </a:r>
          </a:p>
          <a:p>
            <a:pPr algn="just"/>
            <a:r>
              <a:rPr lang="en-GB" dirty="0"/>
              <a:t>				  consolidate before transition. </a:t>
            </a:r>
          </a:p>
          <a:p>
            <a:pPr algn="just"/>
            <a:r>
              <a:rPr lang="en-GB" dirty="0"/>
              <a:t>  </a:t>
            </a:r>
          </a:p>
          <a:p>
            <a:pPr algn="just"/>
            <a:endParaRPr lang="en-GB" dirty="0"/>
          </a:p>
          <a:p>
            <a:pPr algn="just"/>
            <a:r>
              <a:rPr lang="en-GB" dirty="0"/>
              <a:t>The information in this power point has also been created in ‘flipbook’ format which is often easier for families to access on their mobile phones. You can send these directly to families via online classroom forums, email or via the school website. If you would like to create your own bespoke flipbooks see the ‘Guidance on using transition flipbooks’ </a:t>
            </a:r>
            <a:r>
              <a:rPr lang="en-GB"/>
              <a:t>document.</a:t>
            </a:r>
            <a:endParaRPr lang="en-GB" dirty="0"/>
          </a:p>
          <a:p>
            <a:pPr algn="just"/>
            <a:endParaRPr lang="en-GB" sz="2000" dirty="0"/>
          </a:p>
          <a:p>
            <a:pPr algn="just"/>
            <a:r>
              <a:rPr lang="en-GB" sz="2000" dirty="0"/>
              <a:t>Links to flipbooks </a:t>
            </a:r>
            <a:r>
              <a:rPr lang="en-GB" sz="1600" dirty="0"/>
              <a:t>(view on slide show mode to click on links)</a:t>
            </a:r>
          </a:p>
          <a:p>
            <a:r>
              <a:rPr lang="en-GB" sz="2000" dirty="0">
                <a:hlinkClick r:id="rId3"/>
              </a:rPr>
              <a:t>Curriculum flipbook</a:t>
            </a:r>
            <a:endParaRPr lang="en-GB" sz="2000" dirty="0"/>
          </a:p>
          <a:p>
            <a:r>
              <a:rPr lang="en-GB" sz="2000" dirty="0">
                <a:hlinkClick r:id="rId4"/>
              </a:rPr>
              <a:t>Maths flipbook </a:t>
            </a:r>
            <a:endParaRPr lang="en-GB" sz="2000" dirty="0"/>
          </a:p>
          <a:p>
            <a:r>
              <a:rPr lang="en-GB" sz="2000" dirty="0">
                <a:hlinkClick r:id="rId5"/>
              </a:rPr>
              <a:t>Literacy flipbook</a:t>
            </a:r>
            <a:endParaRPr lang="en-GB" sz="2000" dirty="0"/>
          </a:p>
          <a:p>
            <a:pPr algn="just"/>
            <a:endParaRPr lang="en-GB" sz="2000" dirty="0"/>
          </a:p>
          <a:p>
            <a:pPr algn="just"/>
            <a:endParaRPr lang="en-GB" sz="2000" dirty="0"/>
          </a:p>
        </p:txBody>
      </p:sp>
      <p:pic>
        <p:nvPicPr>
          <p:cNvPr id="6" name="Picture 5"/>
          <p:cNvPicPr>
            <a:picLocks noChangeAspect="1"/>
          </p:cNvPicPr>
          <p:nvPr/>
        </p:nvPicPr>
        <p:blipFill rotWithShape="1">
          <a:blip r:embed="rId6"/>
          <a:srcRect r="31562"/>
          <a:stretch/>
        </p:blipFill>
        <p:spPr>
          <a:xfrm>
            <a:off x="581253" y="277570"/>
            <a:ext cx="2693051" cy="2624656"/>
          </a:xfrm>
          <a:prstGeom prst="rect">
            <a:avLst/>
          </a:prstGeom>
        </p:spPr>
      </p:pic>
    </p:spTree>
    <p:extLst>
      <p:ext uri="{BB962C8B-B14F-4D97-AF65-F5344CB8AC3E}">
        <p14:creationId xmlns:p14="http://schemas.microsoft.com/office/powerpoint/2010/main" val="30749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AB07-4EAD-494E-8CB7-ADC6C3E3F774}"/>
              </a:ext>
            </a:extLst>
          </p:cNvPr>
          <p:cNvSpPr>
            <a:spLocks noGrp="1"/>
          </p:cNvSpPr>
          <p:nvPr>
            <p:ph type="ctrTitle"/>
          </p:nvPr>
        </p:nvSpPr>
        <p:spPr>
          <a:xfrm>
            <a:off x="609601" y="536827"/>
            <a:ext cx="9000930" cy="818732"/>
          </a:xfrm>
        </p:spPr>
        <p:txBody>
          <a:bodyPr>
            <a:normAutofit fontScale="90000"/>
          </a:bodyPr>
          <a:lstStyle/>
          <a:p>
            <a:r>
              <a:rPr lang="en-GB" dirty="0"/>
              <a:t>Preparing for High School: Learning – Maths</a:t>
            </a:r>
          </a:p>
        </p:txBody>
      </p:sp>
      <p:pic>
        <p:nvPicPr>
          <p:cNvPr id="5" name="Picture 4">
            <a:extLst>
              <a:ext uri="{FF2B5EF4-FFF2-40B4-BE49-F238E27FC236}">
                <a16:creationId xmlns:a16="http://schemas.microsoft.com/office/drawing/2014/main" id="{7C4A43AB-4EB2-45AB-BA9F-5C40828C008B}"/>
              </a:ext>
            </a:extLst>
          </p:cNvPr>
          <p:cNvPicPr>
            <a:picLocks noChangeAspect="1"/>
          </p:cNvPicPr>
          <p:nvPr/>
        </p:nvPicPr>
        <p:blipFill>
          <a:blip r:embed="rId2"/>
          <a:stretch>
            <a:fillRect/>
          </a:stretch>
        </p:blipFill>
        <p:spPr>
          <a:xfrm>
            <a:off x="10098576" y="218766"/>
            <a:ext cx="1867862" cy="1398803"/>
          </a:xfrm>
          <a:prstGeom prst="rect">
            <a:avLst/>
          </a:prstGeom>
        </p:spPr>
      </p:pic>
      <p:pic>
        <p:nvPicPr>
          <p:cNvPr id="6" name="Picture 5">
            <a:extLst>
              <a:ext uri="{FF2B5EF4-FFF2-40B4-BE49-F238E27FC236}">
                <a16:creationId xmlns:a16="http://schemas.microsoft.com/office/drawing/2014/main" id="{68C8AE24-55E8-44ED-BB26-0CB534C217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6267" y="1726572"/>
            <a:ext cx="3555472" cy="2801362"/>
          </a:xfrm>
          <a:prstGeom prst="rect">
            <a:avLst/>
          </a:prstGeom>
        </p:spPr>
      </p:pic>
      <p:pic>
        <p:nvPicPr>
          <p:cNvPr id="7" name="Picture 6">
            <a:extLst>
              <a:ext uri="{FF2B5EF4-FFF2-40B4-BE49-F238E27FC236}">
                <a16:creationId xmlns:a16="http://schemas.microsoft.com/office/drawing/2014/main" id="{E84F37EA-6869-4097-9CA2-879A5938110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23203" y="3367818"/>
            <a:ext cx="3755467" cy="2889846"/>
          </a:xfrm>
          <a:prstGeom prst="rect">
            <a:avLst/>
          </a:prstGeom>
        </p:spPr>
      </p:pic>
      <p:pic>
        <p:nvPicPr>
          <p:cNvPr id="8" name="Picture 7">
            <a:extLst>
              <a:ext uri="{FF2B5EF4-FFF2-40B4-BE49-F238E27FC236}">
                <a16:creationId xmlns:a16="http://schemas.microsoft.com/office/drawing/2014/main" id="{21FFF099-3DC2-4974-85EF-5DA4596AF40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250134" y="1726572"/>
            <a:ext cx="3696883" cy="2821578"/>
          </a:xfrm>
          <a:prstGeom prst="rect">
            <a:avLst/>
          </a:prstGeom>
        </p:spPr>
      </p:pic>
      <p:pic>
        <p:nvPicPr>
          <p:cNvPr id="9" name="Picture 8" descr="Image result for maths wordle">
            <a:extLst>
              <a:ext uri="{FF2B5EF4-FFF2-40B4-BE49-F238E27FC236}">
                <a16:creationId xmlns:a16="http://schemas.microsoft.com/office/drawing/2014/main" id="{AF7BB158-1180-4855-8765-E42E61761C8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7005" y="1690921"/>
            <a:ext cx="1867862" cy="1210143"/>
          </a:xfrm>
          <a:prstGeom prst="rect">
            <a:avLst/>
          </a:prstGeom>
          <a:noFill/>
          <a:ln>
            <a:noFill/>
          </a:ln>
        </p:spPr>
      </p:pic>
    </p:spTree>
    <p:extLst>
      <p:ext uri="{BB962C8B-B14F-4D97-AF65-F5344CB8AC3E}">
        <p14:creationId xmlns:p14="http://schemas.microsoft.com/office/powerpoint/2010/main" val="136478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F91A-9B84-4175-820C-53E5F0701A0F}"/>
              </a:ext>
            </a:extLst>
          </p:cNvPr>
          <p:cNvSpPr>
            <a:spLocks noGrp="1"/>
          </p:cNvSpPr>
          <p:nvPr>
            <p:ph type="ctrTitle"/>
          </p:nvPr>
        </p:nvSpPr>
        <p:spPr>
          <a:xfrm>
            <a:off x="1524000" y="0"/>
            <a:ext cx="7658099" cy="1355559"/>
          </a:xfrm>
        </p:spPr>
        <p:txBody>
          <a:bodyPr>
            <a:normAutofit fontScale="90000"/>
          </a:bodyPr>
          <a:lstStyle/>
          <a:p>
            <a:r>
              <a:rPr lang="en-GB" dirty="0"/>
              <a:t>Preparing for High School: Learning – Maths</a:t>
            </a:r>
            <a:br>
              <a:rPr lang="en-GB" dirty="0"/>
            </a:br>
            <a:r>
              <a:rPr lang="en-GB" sz="2200" dirty="0">
                <a:latin typeface="Calibri" panose="020F0502020204030204" pitchFamily="34" charset="0"/>
                <a:ea typeface="Calibri" panose="020F0502020204030204" pitchFamily="34" charset="0"/>
                <a:cs typeface="Times New Roman" panose="02020603050405020304" pitchFamily="18" charset="0"/>
              </a:rPr>
              <a:t>Here are some addition and subtraction questions to try</a:t>
            </a:r>
            <a:endParaRPr lang="en-GB" dirty="0"/>
          </a:p>
        </p:txBody>
      </p:sp>
      <p:sp>
        <p:nvSpPr>
          <p:cNvPr id="3" name="Text Placeholder 2">
            <a:extLst>
              <a:ext uri="{FF2B5EF4-FFF2-40B4-BE49-F238E27FC236}">
                <a16:creationId xmlns:a16="http://schemas.microsoft.com/office/drawing/2014/main" id="{E64C5FC1-5204-4056-A6CB-912221D96781}"/>
              </a:ext>
            </a:extLst>
          </p:cNvPr>
          <p:cNvSpPr>
            <a:spLocks noGrp="1"/>
          </p:cNvSpPr>
          <p:nvPr>
            <p:ph type="body" sz="half" idx="2"/>
          </p:nvPr>
        </p:nvSpPr>
        <p:spPr/>
        <p:txBody>
          <a:bodyPr/>
          <a:lstStyle/>
          <a:p>
            <a:endParaRPr lang="en-GB" dirty="0"/>
          </a:p>
        </p:txBody>
      </p:sp>
      <p:sp>
        <p:nvSpPr>
          <p:cNvPr id="4" name="Text Placeholder 3">
            <a:extLst>
              <a:ext uri="{FF2B5EF4-FFF2-40B4-BE49-F238E27FC236}">
                <a16:creationId xmlns:a16="http://schemas.microsoft.com/office/drawing/2014/main" id="{2836E47E-81D2-4A3D-A399-BA4C57AAE7CC}"/>
              </a:ext>
            </a:extLst>
          </p:cNvPr>
          <p:cNvSpPr>
            <a:spLocks noGrp="1"/>
          </p:cNvSpPr>
          <p:nvPr>
            <p:ph type="body" sz="half" idx="10"/>
          </p:nvPr>
        </p:nvSpPr>
        <p:spPr/>
        <p:txBody>
          <a:bodyPr/>
          <a:lstStyle/>
          <a:p>
            <a:endParaRPr lang="en-GB" dirty="0"/>
          </a:p>
        </p:txBody>
      </p:sp>
      <p:pic>
        <p:nvPicPr>
          <p:cNvPr id="5" name="Picture 4">
            <a:extLst>
              <a:ext uri="{FF2B5EF4-FFF2-40B4-BE49-F238E27FC236}">
                <a16:creationId xmlns:a16="http://schemas.microsoft.com/office/drawing/2014/main" id="{8C1DDB9E-6E56-47D9-84EA-A6F2CC6F0AA8}"/>
              </a:ext>
            </a:extLst>
          </p:cNvPr>
          <p:cNvPicPr>
            <a:picLocks noChangeAspect="1"/>
          </p:cNvPicPr>
          <p:nvPr/>
        </p:nvPicPr>
        <p:blipFill>
          <a:blip r:embed="rId2"/>
          <a:stretch>
            <a:fillRect/>
          </a:stretch>
        </p:blipFill>
        <p:spPr>
          <a:xfrm>
            <a:off x="9580416" y="307676"/>
            <a:ext cx="1867862" cy="1047883"/>
          </a:xfrm>
          <a:prstGeom prst="rect">
            <a:avLst/>
          </a:prstGeom>
        </p:spPr>
      </p:pic>
      <p:pic>
        <p:nvPicPr>
          <p:cNvPr id="7" name="Picture 6">
            <a:extLst>
              <a:ext uri="{FF2B5EF4-FFF2-40B4-BE49-F238E27FC236}">
                <a16:creationId xmlns:a16="http://schemas.microsoft.com/office/drawing/2014/main" id="{0B5DEBAF-6355-45D2-8C24-EDCEFE7F75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 y="1355559"/>
            <a:ext cx="5700162" cy="4965614"/>
          </a:xfrm>
          <a:prstGeom prst="rect">
            <a:avLst/>
          </a:prstGeom>
          <a:noFill/>
          <a:ln>
            <a:noFill/>
          </a:ln>
        </p:spPr>
      </p:pic>
      <p:pic>
        <p:nvPicPr>
          <p:cNvPr id="8" name="Picture 7">
            <a:extLst>
              <a:ext uri="{FF2B5EF4-FFF2-40B4-BE49-F238E27FC236}">
                <a16:creationId xmlns:a16="http://schemas.microsoft.com/office/drawing/2014/main" id="{72C17797-C582-42F2-A472-B1411F3291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09017" y="1355560"/>
            <a:ext cx="5768683" cy="5037620"/>
          </a:xfrm>
          <a:prstGeom prst="rect">
            <a:avLst/>
          </a:prstGeom>
          <a:noFill/>
          <a:ln>
            <a:noFill/>
          </a:ln>
        </p:spPr>
      </p:pic>
      <p:pic>
        <p:nvPicPr>
          <p:cNvPr id="9" name="Picture 8" descr="Image result for maths wordle">
            <a:extLst>
              <a:ext uri="{FF2B5EF4-FFF2-40B4-BE49-F238E27FC236}">
                <a16:creationId xmlns:a16="http://schemas.microsoft.com/office/drawing/2014/main" id="{5D5DA00A-5273-45FB-AF60-CA3928FC79B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9" y="145417"/>
            <a:ext cx="1325881" cy="1035683"/>
          </a:xfrm>
          <a:prstGeom prst="rect">
            <a:avLst/>
          </a:prstGeom>
          <a:noFill/>
          <a:ln>
            <a:noFill/>
          </a:ln>
        </p:spPr>
      </p:pic>
    </p:spTree>
    <p:extLst>
      <p:ext uri="{BB962C8B-B14F-4D97-AF65-F5344CB8AC3E}">
        <p14:creationId xmlns:p14="http://schemas.microsoft.com/office/powerpoint/2010/main" val="62860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3BD8-B9A4-4B29-81A8-F9EC832C08E7}"/>
              </a:ext>
            </a:extLst>
          </p:cNvPr>
          <p:cNvSpPr>
            <a:spLocks noGrp="1"/>
          </p:cNvSpPr>
          <p:nvPr>
            <p:ph type="ctrTitle"/>
          </p:nvPr>
        </p:nvSpPr>
        <p:spPr>
          <a:xfrm>
            <a:off x="609600" y="536827"/>
            <a:ext cx="8572499" cy="1035682"/>
          </a:xfrm>
        </p:spPr>
        <p:txBody>
          <a:bodyPr>
            <a:normAutofit fontScale="90000"/>
          </a:bodyPr>
          <a:lstStyle/>
          <a:p>
            <a:r>
              <a:rPr lang="en-GB" dirty="0"/>
              <a:t>Preparing for High School: Learning – Maths</a:t>
            </a:r>
            <a:br>
              <a:rPr lang="en-GB" dirty="0"/>
            </a:br>
            <a:r>
              <a:rPr lang="en-GB" dirty="0"/>
              <a:t> </a:t>
            </a:r>
            <a:r>
              <a:rPr lang="en-GB" sz="2200" u="sng" dirty="0">
                <a:latin typeface="Calibri" panose="020F0502020204030204" pitchFamily="34" charset="0"/>
                <a:ea typeface="Calibri" panose="020F0502020204030204" pitchFamily="34" charset="0"/>
                <a:cs typeface="Times New Roman" panose="02020603050405020304" pitchFamily="18" charset="0"/>
              </a:rPr>
              <a:t>Multiplication– Some Useful Strategies</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F0277563-E5CD-45F5-89BF-6D3783816F27}"/>
              </a:ext>
            </a:extLst>
          </p:cNvPr>
          <p:cNvSpPr>
            <a:spLocks noGrp="1"/>
          </p:cNvSpPr>
          <p:nvPr>
            <p:ph type="body" sz="half" idx="2"/>
          </p:nvPr>
        </p:nvSpPr>
        <p:spPr>
          <a:xfrm>
            <a:off x="609600" y="4139306"/>
            <a:ext cx="3221085" cy="1729682"/>
          </a:xfrm>
        </p:spPr>
        <p:txBody>
          <a:bodyPr/>
          <a:lstStyle/>
          <a:p>
            <a:endParaRPr lang="en-GB" dirty="0"/>
          </a:p>
        </p:txBody>
      </p:sp>
      <p:sp>
        <p:nvSpPr>
          <p:cNvPr id="4" name="Text Placeholder 3">
            <a:extLst>
              <a:ext uri="{FF2B5EF4-FFF2-40B4-BE49-F238E27FC236}">
                <a16:creationId xmlns:a16="http://schemas.microsoft.com/office/drawing/2014/main" id="{29555FA2-8ED4-4C76-9BC6-11B751822FC8}"/>
              </a:ext>
            </a:extLst>
          </p:cNvPr>
          <p:cNvSpPr>
            <a:spLocks noGrp="1"/>
          </p:cNvSpPr>
          <p:nvPr>
            <p:ph type="body" sz="half" idx="10"/>
          </p:nvPr>
        </p:nvSpPr>
        <p:spPr>
          <a:xfrm>
            <a:off x="8862059" y="4069080"/>
            <a:ext cx="2491739" cy="1799908"/>
          </a:xfrm>
        </p:spPr>
        <p:txBody>
          <a:bodyPr/>
          <a:lstStyle/>
          <a:p>
            <a:endParaRPr lang="en-GB" dirty="0"/>
          </a:p>
        </p:txBody>
      </p:sp>
      <p:pic>
        <p:nvPicPr>
          <p:cNvPr id="5" name="Picture 4">
            <a:extLst>
              <a:ext uri="{FF2B5EF4-FFF2-40B4-BE49-F238E27FC236}">
                <a16:creationId xmlns:a16="http://schemas.microsoft.com/office/drawing/2014/main" id="{B0EF7E28-0B18-4E5D-B02E-C4FB4BF39B91}"/>
              </a:ext>
            </a:extLst>
          </p:cNvPr>
          <p:cNvPicPr>
            <a:picLocks noChangeAspect="1"/>
          </p:cNvPicPr>
          <p:nvPr/>
        </p:nvPicPr>
        <p:blipFill>
          <a:blip r:embed="rId2"/>
          <a:stretch>
            <a:fillRect/>
          </a:stretch>
        </p:blipFill>
        <p:spPr>
          <a:xfrm>
            <a:off x="10424160" y="218766"/>
            <a:ext cx="1542278" cy="1136793"/>
          </a:xfrm>
          <a:prstGeom prst="rect">
            <a:avLst/>
          </a:prstGeom>
        </p:spPr>
      </p:pic>
      <p:pic>
        <p:nvPicPr>
          <p:cNvPr id="6" name="Picture 5" descr="Image result for maths wordle">
            <a:extLst>
              <a:ext uri="{FF2B5EF4-FFF2-40B4-BE49-F238E27FC236}">
                <a16:creationId xmlns:a16="http://schemas.microsoft.com/office/drawing/2014/main" id="{3AD590FE-09C4-4FCA-A8EF-37C10A838A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4161" y="1451048"/>
            <a:ext cx="1542278" cy="1035683"/>
          </a:xfrm>
          <a:prstGeom prst="rect">
            <a:avLst/>
          </a:prstGeom>
          <a:noFill/>
          <a:ln>
            <a:noFill/>
          </a:ln>
        </p:spPr>
      </p:pic>
      <p:pic>
        <p:nvPicPr>
          <p:cNvPr id="8" name="Picture 7">
            <a:extLst>
              <a:ext uri="{FF2B5EF4-FFF2-40B4-BE49-F238E27FC236}">
                <a16:creationId xmlns:a16="http://schemas.microsoft.com/office/drawing/2014/main" id="{9C1FEF62-FBC9-4D13-ABCC-0CA3C0ABDB2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63190" y="1709723"/>
            <a:ext cx="3406140" cy="2129549"/>
          </a:xfrm>
          <a:prstGeom prst="rect">
            <a:avLst/>
          </a:prstGeom>
        </p:spPr>
      </p:pic>
      <p:pic>
        <p:nvPicPr>
          <p:cNvPr id="9" name="Picture 8">
            <a:extLst>
              <a:ext uri="{FF2B5EF4-FFF2-40B4-BE49-F238E27FC236}">
                <a16:creationId xmlns:a16="http://schemas.microsoft.com/office/drawing/2014/main" id="{741D6E41-0415-4BD8-B28C-D03C54826CD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759405" y="1709722"/>
            <a:ext cx="3348523" cy="2129549"/>
          </a:xfrm>
          <a:prstGeom prst="rect">
            <a:avLst/>
          </a:prstGeom>
        </p:spPr>
      </p:pic>
      <p:pic>
        <p:nvPicPr>
          <p:cNvPr id="10" name="Picture 9">
            <a:extLst>
              <a:ext uri="{FF2B5EF4-FFF2-40B4-BE49-F238E27FC236}">
                <a16:creationId xmlns:a16="http://schemas.microsoft.com/office/drawing/2014/main" id="{83C0AA33-E357-4511-B8D4-CC76C0E144F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9654" y="4002092"/>
            <a:ext cx="3201031" cy="2319082"/>
          </a:xfrm>
          <a:prstGeom prst="rect">
            <a:avLst/>
          </a:prstGeom>
        </p:spPr>
      </p:pic>
      <p:pic>
        <p:nvPicPr>
          <p:cNvPr id="11" name="Picture 10">
            <a:extLst>
              <a:ext uri="{FF2B5EF4-FFF2-40B4-BE49-F238E27FC236}">
                <a16:creationId xmlns:a16="http://schemas.microsoft.com/office/drawing/2014/main" id="{75D3647C-11B1-4A77-AA56-1324D7EE3CA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669157" y="4002092"/>
            <a:ext cx="3277688" cy="2319082"/>
          </a:xfrm>
          <a:prstGeom prst="rect">
            <a:avLst/>
          </a:prstGeom>
        </p:spPr>
      </p:pic>
      <p:pic>
        <p:nvPicPr>
          <p:cNvPr id="12" name="Picture 11">
            <a:extLst>
              <a:ext uri="{FF2B5EF4-FFF2-40B4-BE49-F238E27FC236}">
                <a16:creationId xmlns:a16="http://schemas.microsoft.com/office/drawing/2014/main" id="{0DD0A42C-D0BB-4159-8EC1-4169E8DFBA4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785316" y="4002092"/>
            <a:ext cx="3277688" cy="2319081"/>
          </a:xfrm>
          <a:prstGeom prst="rect">
            <a:avLst/>
          </a:prstGeom>
        </p:spPr>
      </p:pic>
    </p:spTree>
    <p:extLst>
      <p:ext uri="{BB962C8B-B14F-4D97-AF65-F5344CB8AC3E}">
        <p14:creationId xmlns:p14="http://schemas.microsoft.com/office/powerpoint/2010/main" val="203094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F6E1-9D79-4C35-A7C4-97591F410ADF}"/>
              </a:ext>
            </a:extLst>
          </p:cNvPr>
          <p:cNvSpPr>
            <a:spLocks noGrp="1"/>
          </p:cNvSpPr>
          <p:nvPr>
            <p:ph type="ctrTitle"/>
          </p:nvPr>
        </p:nvSpPr>
        <p:spPr>
          <a:xfrm>
            <a:off x="609600" y="536827"/>
            <a:ext cx="8755379" cy="818732"/>
          </a:xfrm>
        </p:spPr>
        <p:txBody>
          <a:bodyPr>
            <a:normAutofit fontScale="90000"/>
          </a:bodyPr>
          <a:lstStyle/>
          <a:p>
            <a:r>
              <a:rPr lang="en-GB" dirty="0"/>
              <a:t>Preparing for High School: Learning – Maths</a:t>
            </a:r>
            <a:br>
              <a:rPr lang="en-GB" dirty="0"/>
            </a:br>
            <a:r>
              <a:rPr lang="en-GB" sz="2000" u="sng" dirty="0"/>
              <a:t>Division- Some Recommended Strategies</a:t>
            </a:r>
            <a:br>
              <a:rPr lang="en-GB" u="sng" dirty="0"/>
            </a:br>
            <a:endParaRPr lang="en-GB" dirty="0"/>
          </a:p>
        </p:txBody>
      </p:sp>
      <p:sp>
        <p:nvSpPr>
          <p:cNvPr id="4" name="Text Placeholder 3">
            <a:extLst>
              <a:ext uri="{FF2B5EF4-FFF2-40B4-BE49-F238E27FC236}">
                <a16:creationId xmlns:a16="http://schemas.microsoft.com/office/drawing/2014/main" id="{41D024AC-B4A1-4F52-8C60-CBB38B2FBA57}"/>
              </a:ext>
            </a:extLst>
          </p:cNvPr>
          <p:cNvSpPr>
            <a:spLocks noGrp="1"/>
          </p:cNvSpPr>
          <p:nvPr>
            <p:ph type="body" sz="half" idx="10"/>
          </p:nvPr>
        </p:nvSpPr>
        <p:spPr>
          <a:xfrm>
            <a:off x="6336633" y="2057400"/>
            <a:ext cx="2898807" cy="1836420"/>
          </a:xfrm>
        </p:spPr>
        <p:txBody>
          <a:bodyPr/>
          <a:lstStyle/>
          <a:p>
            <a:endParaRPr lang="en-GB" dirty="0"/>
          </a:p>
        </p:txBody>
      </p:sp>
      <p:pic>
        <p:nvPicPr>
          <p:cNvPr id="5" name="Picture 4">
            <a:extLst>
              <a:ext uri="{FF2B5EF4-FFF2-40B4-BE49-F238E27FC236}">
                <a16:creationId xmlns:a16="http://schemas.microsoft.com/office/drawing/2014/main" id="{23737648-2856-4F4F-A723-8DD4933E2423}"/>
              </a:ext>
            </a:extLst>
          </p:cNvPr>
          <p:cNvPicPr>
            <a:picLocks noChangeAspect="1"/>
          </p:cNvPicPr>
          <p:nvPr/>
        </p:nvPicPr>
        <p:blipFill>
          <a:blip r:embed="rId2"/>
          <a:stretch>
            <a:fillRect/>
          </a:stretch>
        </p:blipFill>
        <p:spPr>
          <a:xfrm>
            <a:off x="10485120" y="191714"/>
            <a:ext cx="1542278" cy="1035684"/>
          </a:xfrm>
          <a:prstGeom prst="rect">
            <a:avLst/>
          </a:prstGeom>
        </p:spPr>
      </p:pic>
      <p:pic>
        <p:nvPicPr>
          <p:cNvPr id="6" name="Picture 5">
            <a:extLst>
              <a:ext uri="{FF2B5EF4-FFF2-40B4-BE49-F238E27FC236}">
                <a16:creationId xmlns:a16="http://schemas.microsoft.com/office/drawing/2014/main" id="{1E0E0D35-026C-48B8-9EE0-A1B340D6A2D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73846" y="1504108"/>
            <a:ext cx="3386377" cy="2443051"/>
          </a:xfrm>
          <a:prstGeom prst="rect">
            <a:avLst/>
          </a:prstGeom>
        </p:spPr>
      </p:pic>
      <p:pic>
        <p:nvPicPr>
          <p:cNvPr id="7" name="Picture 6">
            <a:extLst>
              <a:ext uri="{FF2B5EF4-FFF2-40B4-BE49-F238E27FC236}">
                <a16:creationId xmlns:a16="http://schemas.microsoft.com/office/drawing/2014/main" id="{024FA4BA-2276-4257-8D6B-5AC0DF0EA0F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14713" y="1504109"/>
            <a:ext cx="3426216" cy="2443051"/>
          </a:xfrm>
          <a:prstGeom prst="rect">
            <a:avLst/>
          </a:prstGeom>
        </p:spPr>
      </p:pic>
      <p:pic>
        <p:nvPicPr>
          <p:cNvPr id="8" name="Picture 7">
            <a:extLst>
              <a:ext uri="{FF2B5EF4-FFF2-40B4-BE49-F238E27FC236}">
                <a16:creationId xmlns:a16="http://schemas.microsoft.com/office/drawing/2014/main" id="{90084FED-9697-4529-9617-283998D4C274}"/>
              </a:ext>
            </a:extLst>
          </p:cNvPr>
          <p:cNvPicPr>
            <a:picLocks noChangeAspect="1"/>
          </p:cNvPicPr>
          <p:nvPr/>
        </p:nvPicPr>
        <p:blipFill>
          <a:blip r:embed="rId5"/>
          <a:stretch>
            <a:fillRect/>
          </a:stretch>
        </p:blipFill>
        <p:spPr>
          <a:xfrm>
            <a:off x="3391761" y="4175760"/>
            <a:ext cx="4536060" cy="2017238"/>
          </a:xfrm>
          <a:prstGeom prst="rect">
            <a:avLst/>
          </a:prstGeom>
        </p:spPr>
      </p:pic>
      <p:pic>
        <p:nvPicPr>
          <p:cNvPr id="9" name="Picture 8" descr="Image result for maths wordle">
            <a:extLst>
              <a:ext uri="{FF2B5EF4-FFF2-40B4-BE49-F238E27FC236}">
                <a16:creationId xmlns:a16="http://schemas.microsoft.com/office/drawing/2014/main" id="{D4D30942-516A-4DFF-9C08-504E2B6032D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5120" y="1451048"/>
            <a:ext cx="1542278" cy="1035683"/>
          </a:xfrm>
          <a:prstGeom prst="rect">
            <a:avLst/>
          </a:prstGeom>
          <a:noFill/>
          <a:ln>
            <a:noFill/>
          </a:ln>
        </p:spPr>
      </p:pic>
    </p:spTree>
    <p:extLst>
      <p:ext uri="{BB962C8B-B14F-4D97-AF65-F5344CB8AC3E}">
        <p14:creationId xmlns:p14="http://schemas.microsoft.com/office/powerpoint/2010/main" val="108570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3665-CA44-4C9F-9C4A-92E2D81F0115}"/>
              </a:ext>
            </a:extLst>
          </p:cNvPr>
          <p:cNvSpPr>
            <a:spLocks noGrp="1"/>
          </p:cNvSpPr>
          <p:nvPr>
            <p:ph type="ctrTitle"/>
          </p:nvPr>
        </p:nvSpPr>
        <p:spPr>
          <a:xfrm>
            <a:off x="609600" y="536827"/>
            <a:ext cx="8709659" cy="818732"/>
          </a:xfrm>
        </p:spPr>
        <p:txBody>
          <a:bodyPr>
            <a:normAutofit fontScale="90000"/>
          </a:bodyPr>
          <a:lstStyle/>
          <a:p>
            <a:r>
              <a:rPr lang="en-GB" dirty="0"/>
              <a:t>Preparing for High School: Learning – Maths</a:t>
            </a:r>
          </a:p>
        </p:txBody>
      </p:sp>
      <p:sp>
        <p:nvSpPr>
          <p:cNvPr id="4" name="Text Placeholder 3">
            <a:extLst>
              <a:ext uri="{FF2B5EF4-FFF2-40B4-BE49-F238E27FC236}">
                <a16:creationId xmlns:a16="http://schemas.microsoft.com/office/drawing/2014/main" id="{78C71BC3-F76C-4124-AE7D-A84DD3323E78}"/>
              </a:ext>
            </a:extLst>
          </p:cNvPr>
          <p:cNvSpPr>
            <a:spLocks noGrp="1"/>
          </p:cNvSpPr>
          <p:nvPr>
            <p:ph type="body" sz="half" idx="10"/>
          </p:nvPr>
        </p:nvSpPr>
        <p:spPr>
          <a:xfrm>
            <a:off x="6336633" y="2057400"/>
            <a:ext cx="3712242" cy="3581400"/>
          </a:xfrm>
        </p:spPr>
        <p:txBody>
          <a:bodyPr/>
          <a:lstStyle/>
          <a:p>
            <a:endParaRPr lang="en-GB" dirty="0"/>
          </a:p>
        </p:txBody>
      </p:sp>
      <p:pic>
        <p:nvPicPr>
          <p:cNvPr id="5" name="Picture 4">
            <a:extLst>
              <a:ext uri="{FF2B5EF4-FFF2-40B4-BE49-F238E27FC236}">
                <a16:creationId xmlns:a16="http://schemas.microsoft.com/office/drawing/2014/main" id="{EAC1C167-21E6-4D69-AE19-4879ED96C6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9362" y="1426287"/>
            <a:ext cx="5151120" cy="4366687"/>
          </a:xfrm>
          <a:prstGeom prst="rect">
            <a:avLst/>
          </a:prstGeom>
          <a:noFill/>
          <a:ln>
            <a:noFill/>
          </a:ln>
        </p:spPr>
      </p:pic>
      <p:pic>
        <p:nvPicPr>
          <p:cNvPr id="6" name="Picture 5">
            <a:extLst>
              <a:ext uri="{FF2B5EF4-FFF2-40B4-BE49-F238E27FC236}">
                <a16:creationId xmlns:a16="http://schemas.microsoft.com/office/drawing/2014/main" id="{162BAE96-8327-4848-A003-A2C94C03F377}"/>
              </a:ext>
            </a:extLst>
          </p:cNvPr>
          <p:cNvPicPr>
            <a:picLocks noChangeAspect="1"/>
          </p:cNvPicPr>
          <p:nvPr/>
        </p:nvPicPr>
        <p:blipFill>
          <a:blip r:embed="rId3"/>
          <a:stretch>
            <a:fillRect/>
          </a:stretch>
        </p:blipFill>
        <p:spPr>
          <a:xfrm>
            <a:off x="5384218" y="1426101"/>
            <a:ext cx="5017166" cy="4366873"/>
          </a:xfrm>
          <a:prstGeom prst="rect">
            <a:avLst/>
          </a:prstGeom>
        </p:spPr>
      </p:pic>
      <p:pic>
        <p:nvPicPr>
          <p:cNvPr id="7" name="Picture 6">
            <a:extLst>
              <a:ext uri="{FF2B5EF4-FFF2-40B4-BE49-F238E27FC236}">
                <a16:creationId xmlns:a16="http://schemas.microsoft.com/office/drawing/2014/main" id="{1E61945C-BB15-4136-966E-67E91541A493}"/>
              </a:ext>
            </a:extLst>
          </p:cNvPr>
          <p:cNvPicPr>
            <a:picLocks noChangeAspect="1"/>
          </p:cNvPicPr>
          <p:nvPr/>
        </p:nvPicPr>
        <p:blipFill>
          <a:blip r:embed="rId4"/>
          <a:stretch>
            <a:fillRect/>
          </a:stretch>
        </p:blipFill>
        <p:spPr>
          <a:xfrm>
            <a:off x="10485120" y="61856"/>
            <a:ext cx="1542278" cy="1035684"/>
          </a:xfrm>
          <a:prstGeom prst="rect">
            <a:avLst/>
          </a:prstGeom>
        </p:spPr>
      </p:pic>
      <p:pic>
        <p:nvPicPr>
          <p:cNvPr id="8" name="Picture 7" descr="Image result for maths wordle">
            <a:extLst>
              <a:ext uri="{FF2B5EF4-FFF2-40B4-BE49-F238E27FC236}">
                <a16:creationId xmlns:a16="http://schemas.microsoft.com/office/drawing/2014/main" id="{422CC4BA-3D22-4926-8EF5-BB7BF96785B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5120" y="1097540"/>
            <a:ext cx="1542278" cy="1035683"/>
          </a:xfrm>
          <a:prstGeom prst="rect">
            <a:avLst/>
          </a:prstGeom>
          <a:noFill/>
          <a:ln>
            <a:noFill/>
          </a:ln>
        </p:spPr>
      </p:pic>
    </p:spTree>
    <p:extLst>
      <p:ext uri="{BB962C8B-B14F-4D97-AF65-F5344CB8AC3E}">
        <p14:creationId xmlns:p14="http://schemas.microsoft.com/office/powerpoint/2010/main" val="244028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FBEC-A76C-4596-B4ED-2B1210BBA149}"/>
              </a:ext>
            </a:extLst>
          </p:cNvPr>
          <p:cNvSpPr>
            <a:spLocks noGrp="1"/>
          </p:cNvSpPr>
          <p:nvPr>
            <p:ph type="ctrTitle"/>
          </p:nvPr>
        </p:nvSpPr>
        <p:spPr>
          <a:xfrm>
            <a:off x="609601" y="536827"/>
            <a:ext cx="8772524" cy="818732"/>
          </a:xfrm>
        </p:spPr>
        <p:txBody>
          <a:bodyPr>
            <a:normAutofit fontScale="90000"/>
          </a:bodyPr>
          <a:lstStyle/>
          <a:p>
            <a:r>
              <a:rPr lang="en-GB" dirty="0"/>
              <a:t>Preparing for High School: Learning – Maths</a:t>
            </a:r>
          </a:p>
        </p:txBody>
      </p:sp>
      <p:sp>
        <p:nvSpPr>
          <p:cNvPr id="3" name="Text Placeholder 2">
            <a:extLst>
              <a:ext uri="{FF2B5EF4-FFF2-40B4-BE49-F238E27FC236}">
                <a16:creationId xmlns:a16="http://schemas.microsoft.com/office/drawing/2014/main" id="{E5CECB90-35A4-48F8-8919-C5E6661E8E41}"/>
              </a:ext>
            </a:extLst>
          </p:cNvPr>
          <p:cNvSpPr>
            <a:spLocks noGrp="1"/>
          </p:cNvSpPr>
          <p:nvPr>
            <p:ph type="body" sz="half" idx="2"/>
          </p:nvPr>
        </p:nvSpPr>
        <p:spPr/>
        <p:txBody>
          <a:bodyPr/>
          <a:lstStyle/>
          <a:p>
            <a:endParaRPr lang="en-GB" dirty="0"/>
          </a:p>
        </p:txBody>
      </p:sp>
      <p:sp>
        <p:nvSpPr>
          <p:cNvPr id="4" name="Text Placeholder 3">
            <a:extLst>
              <a:ext uri="{FF2B5EF4-FFF2-40B4-BE49-F238E27FC236}">
                <a16:creationId xmlns:a16="http://schemas.microsoft.com/office/drawing/2014/main" id="{D4FBE151-5732-413F-8768-ECCB19FBD460}"/>
              </a:ext>
            </a:extLst>
          </p:cNvPr>
          <p:cNvSpPr>
            <a:spLocks noGrp="1"/>
          </p:cNvSpPr>
          <p:nvPr>
            <p:ph type="body" sz="half" idx="10"/>
          </p:nvPr>
        </p:nvSpPr>
        <p:spPr/>
        <p:txBody>
          <a:bodyPr/>
          <a:lstStyle/>
          <a:p>
            <a:r>
              <a:rPr lang="en-GB" dirty="0"/>
              <a:t>        Fractions</a:t>
            </a:r>
          </a:p>
          <a:p>
            <a:r>
              <a:rPr lang="en-GB" dirty="0"/>
              <a:t>       A fraction Grid or Wall is a great tool for helping y      you with fractions. </a:t>
            </a:r>
          </a:p>
          <a:p>
            <a:r>
              <a:rPr lang="en-GB" dirty="0"/>
              <a:t>       </a:t>
            </a:r>
          </a:p>
        </p:txBody>
      </p:sp>
      <p:pic>
        <p:nvPicPr>
          <p:cNvPr id="5" name="Picture 4">
            <a:extLst>
              <a:ext uri="{FF2B5EF4-FFF2-40B4-BE49-F238E27FC236}">
                <a16:creationId xmlns:a16="http://schemas.microsoft.com/office/drawing/2014/main" id="{83694319-A317-46A6-80A1-2296DF5CEBED}"/>
              </a:ext>
            </a:extLst>
          </p:cNvPr>
          <p:cNvPicPr>
            <a:picLocks noChangeAspect="1"/>
          </p:cNvPicPr>
          <p:nvPr/>
        </p:nvPicPr>
        <p:blipFill>
          <a:blip r:embed="rId2"/>
          <a:stretch>
            <a:fillRect/>
          </a:stretch>
        </p:blipFill>
        <p:spPr>
          <a:xfrm>
            <a:off x="10485120" y="61856"/>
            <a:ext cx="1542278" cy="1035684"/>
          </a:xfrm>
          <a:prstGeom prst="rect">
            <a:avLst/>
          </a:prstGeom>
        </p:spPr>
      </p:pic>
      <p:pic>
        <p:nvPicPr>
          <p:cNvPr id="6" name="Picture 5" descr="Image result for maths wordle">
            <a:extLst>
              <a:ext uri="{FF2B5EF4-FFF2-40B4-BE49-F238E27FC236}">
                <a16:creationId xmlns:a16="http://schemas.microsoft.com/office/drawing/2014/main" id="{179A9A71-2DB8-40D5-A318-44113DD592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1333" y="1188638"/>
            <a:ext cx="1542278" cy="1035683"/>
          </a:xfrm>
          <a:prstGeom prst="rect">
            <a:avLst/>
          </a:prstGeom>
          <a:noFill/>
          <a:ln>
            <a:noFill/>
          </a:ln>
        </p:spPr>
      </p:pic>
      <p:pic>
        <p:nvPicPr>
          <p:cNvPr id="7" name="Picture 16">
            <a:extLst>
              <a:ext uri="{FF2B5EF4-FFF2-40B4-BE49-F238E27FC236}">
                <a16:creationId xmlns:a16="http://schemas.microsoft.com/office/drawing/2014/main" id="{98E5DF3D-C4AD-40A8-A2EE-9DA62D7FB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22" y="2038349"/>
            <a:ext cx="6152606" cy="381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62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6BA7-5C6A-42C6-A466-95C67DDAB3C4}"/>
              </a:ext>
            </a:extLst>
          </p:cNvPr>
          <p:cNvSpPr>
            <a:spLocks noGrp="1"/>
          </p:cNvSpPr>
          <p:nvPr>
            <p:ph type="ctrTitle"/>
          </p:nvPr>
        </p:nvSpPr>
        <p:spPr>
          <a:xfrm>
            <a:off x="609601" y="536827"/>
            <a:ext cx="8767664" cy="818732"/>
          </a:xfrm>
        </p:spPr>
        <p:txBody>
          <a:bodyPr>
            <a:normAutofit fontScale="90000"/>
          </a:bodyPr>
          <a:lstStyle/>
          <a:p>
            <a:r>
              <a:rPr lang="en-GB"/>
              <a:t>Preparing for High School: Learning – Maths</a:t>
            </a:r>
            <a:endParaRPr lang="en-GB" dirty="0"/>
          </a:p>
        </p:txBody>
      </p:sp>
      <p:sp>
        <p:nvSpPr>
          <p:cNvPr id="3" name="Text Placeholder 2">
            <a:extLst>
              <a:ext uri="{FF2B5EF4-FFF2-40B4-BE49-F238E27FC236}">
                <a16:creationId xmlns:a16="http://schemas.microsoft.com/office/drawing/2014/main" id="{1E9D53BE-0D9C-42DA-83D6-8EA2E144AE50}"/>
              </a:ext>
            </a:extLst>
          </p:cNvPr>
          <p:cNvSpPr>
            <a:spLocks noGrp="1"/>
          </p:cNvSpPr>
          <p:nvPr>
            <p:ph type="body" sz="half" idx="2"/>
          </p:nvPr>
        </p:nvSpPr>
        <p:spPr/>
        <p:txBody>
          <a:bodyPr/>
          <a:lstStyle/>
          <a:p>
            <a:r>
              <a:rPr lang="en-GB" dirty="0"/>
              <a:t>Simplifying Fractions:</a:t>
            </a:r>
          </a:p>
          <a:p>
            <a:r>
              <a:rPr lang="en-GB" dirty="0">
                <a:hlinkClick r:id="rId2"/>
              </a:rPr>
              <a:t>https://www.bbc.co.uk/bitesize/topics/zghnb9q/articles/zm2v382</a:t>
            </a:r>
            <a:endParaRPr lang="en-GB" dirty="0"/>
          </a:p>
          <a:p>
            <a:endParaRPr lang="en-GB" dirty="0"/>
          </a:p>
          <a:p>
            <a:r>
              <a:rPr lang="en-GB" dirty="0"/>
              <a:t>Adding and subtracting fractions:</a:t>
            </a:r>
          </a:p>
          <a:p>
            <a:r>
              <a:rPr lang="en-GB" dirty="0">
                <a:hlinkClick r:id="rId3"/>
              </a:rPr>
              <a:t>https://www.bbc.co.uk/bitesize/topics/zghnb9q/articles/zh7yvk7</a:t>
            </a:r>
            <a:endParaRPr lang="en-GB" dirty="0"/>
          </a:p>
          <a:p>
            <a:endParaRPr lang="en-GB" dirty="0"/>
          </a:p>
          <a:p>
            <a:r>
              <a:rPr lang="en-GB" dirty="0"/>
              <a:t>Improper and mixed number fractions:</a:t>
            </a:r>
          </a:p>
          <a:p>
            <a:r>
              <a:rPr lang="en-GB" dirty="0">
                <a:hlinkClick r:id="rId4"/>
              </a:rPr>
              <a:t>https://www.bbc.co.uk/bitesize/topics/zghnb9q/articles/zdkthbk</a:t>
            </a:r>
            <a:endParaRPr lang="en-GB" dirty="0"/>
          </a:p>
          <a:p>
            <a:endParaRPr lang="en-GB" dirty="0"/>
          </a:p>
        </p:txBody>
      </p:sp>
      <p:pic>
        <p:nvPicPr>
          <p:cNvPr id="5" name="Picture 4">
            <a:extLst>
              <a:ext uri="{FF2B5EF4-FFF2-40B4-BE49-F238E27FC236}">
                <a16:creationId xmlns:a16="http://schemas.microsoft.com/office/drawing/2014/main" id="{B2531184-BAE9-4B6B-A43A-5DE8776ED80B}"/>
              </a:ext>
            </a:extLst>
          </p:cNvPr>
          <p:cNvPicPr>
            <a:picLocks noChangeAspect="1"/>
          </p:cNvPicPr>
          <p:nvPr/>
        </p:nvPicPr>
        <p:blipFill>
          <a:blip r:embed="rId5"/>
          <a:stretch>
            <a:fillRect/>
          </a:stretch>
        </p:blipFill>
        <p:spPr>
          <a:xfrm>
            <a:off x="10485120" y="61856"/>
            <a:ext cx="1542278" cy="1035684"/>
          </a:xfrm>
          <a:prstGeom prst="rect">
            <a:avLst/>
          </a:prstGeom>
        </p:spPr>
      </p:pic>
      <p:pic>
        <p:nvPicPr>
          <p:cNvPr id="6" name="Picture 5" descr="Image result for maths wordle">
            <a:extLst>
              <a:ext uri="{FF2B5EF4-FFF2-40B4-BE49-F238E27FC236}">
                <a16:creationId xmlns:a16="http://schemas.microsoft.com/office/drawing/2014/main" id="{1A46FCB4-09F7-4929-8738-D1DA73D816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1333" y="1188638"/>
            <a:ext cx="1542278" cy="1035683"/>
          </a:xfrm>
          <a:prstGeom prst="rect">
            <a:avLst/>
          </a:prstGeom>
          <a:noFill/>
          <a:ln>
            <a:noFill/>
          </a:ln>
        </p:spPr>
      </p:pic>
      <p:sp>
        <p:nvSpPr>
          <p:cNvPr id="7" name="TextBox 6">
            <a:extLst>
              <a:ext uri="{FF2B5EF4-FFF2-40B4-BE49-F238E27FC236}">
                <a16:creationId xmlns:a16="http://schemas.microsoft.com/office/drawing/2014/main" id="{E5BE7333-781A-4864-BA33-A261D10E682B}"/>
              </a:ext>
            </a:extLst>
          </p:cNvPr>
          <p:cNvSpPr txBox="1"/>
          <p:nvPr/>
        </p:nvSpPr>
        <p:spPr>
          <a:xfrm>
            <a:off x="629655" y="1623527"/>
            <a:ext cx="7935847" cy="523220"/>
          </a:xfrm>
          <a:prstGeom prst="rect">
            <a:avLst/>
          </a:prstGeom>
          <a:noFill/>
        </p:spPr>
        <p:txBody>
          <a:bodyPr wrap="square" rtlCol="0">
            <a:spAutoFit/>
          </a:bodyPr>
          <a:lstStyle/>
          <a:p>
            <a:r>
              <a:rPr lang="en-GB" sz="2800" b="1" u="sng" dirty="0"/>
              <a:t>Some extra Fraction activities </a:t>
            </a:r>
          </a:p>
        </p:txBody>
      </p:sp>
      <p:pic>
        <p:nvPicPr>
          <p:cNvPr id="8" name="Picture 7">
            <a:extLst>
              <a:ext uri="{FF2B5EF4-FFF2-40B4-BE49-F238E27FC236}">
                <a16:creationId xmlns:a16="http://schemas.microsoft.com/office/drawing/2014/main" id="{FA2F2D63-4ABF-4C18-BE1B-1A900B83A252}"/>
              </a:ext>
            </a:extLst>
          </p:cNvPr>
          <p:cNvPicPr>
            <a:picLocks noChangeAspect="1"/>
          </p:cNvPicPr>
          <p:nvPr/>
        </p:nvPicPr>
        <p:blipFill>
          <a:blip r:embed="rId7"/>
          <a:stretch>
            <a:fillRect/>
          </a:stretch>
        </p:blipFill>
        <p:spPr>
          <a:xfrm>
            <a:off x="6362191" y="1936541"/>
            <a:ext cx="4524104" cy="1257114"/>
          </a:xfrm>
          <a:prstGeom prst="rect">
            <a:avLst/>
          </a:prstGeom>
        </p:spPr>
      </p:pic>
      <p:pic>
        <p:nvPicPr>
          <p:cNvPr id="9" name="Picture 2" descr="Stephanie Stewart - Crestview Middle School">
            <a:hlinkClick r:id="rId8"/>
            <a:extLst>
              <a:ext uri="{FF2B5EF4-FFF2-40B4-BE49-F238E27FC236}">
                <a16:creationId xmlns:a16="http://schemas.microsoft.com/office/drawing/2014/main" id="{DF86B20A-93D9-4AD0-AC5E-1B4A710903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2191" y="3218017"/>
            <a:ext cx="4524104" cy="1257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E18C8D3-F0BE-4A7B-9665-1C8948465E1F}"/>
              </a:ext>
            </a:extLst>
          </p:cNvPr>
          <p:cNvPicPr>
            <a:picLocks noChangeAspect="1"/>
          </p:cNvPicPr>
          <p:nvPr/>
        </p:nvPicPr>
        <p:blipFill>
          <a:blip r:embed="rId10"/>
          <a:stretch>
            <a:fillRect/>
          </a:stretch>
        </p:blipFill>
        <p:spPr>
          <a:xfrm>
            <a:off x="6362191" y="4475131"/>
            <a:ext cx="2640467" cy="1525283"/>
          </a:xfrm>
          <a:prstGeom prst="rect">
            <a:avLst/>
          </a:prstGeom>
        </p:spPr>
      </p:pic>
    </p:spTree>
    <p:extLst>
      <p:ext uri="{BB962C8B-B14F-4D97-AF65-F5344CB8AC3E}">
        <p14:creationId xmlns:p14="http://schemas.microsoft.com/office/powerpoint/2010/main" val="388944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72BD-F02A-4BA8-BF8D-9DE0DCD513D2}"/>
              </a:ext>
            </a:extLst>
          </p:cNvPr>
          <p:cNvSpPr>
            <a:spLocks noGrp="1"/>
          </p:cNvSpPr>
          <p:nvPr>
            <p:ph type="ctrTitle"/>
          </p:nvPr>
        </p:nvSpPr>
        <p:spPr>
          <a:xfrm>
            <a:off x="609600" y="536827"/>
            <a:ext cx="8683689" cy="818732"/>
          </a:xfrm>
        </p:spPr>
        <p:txBody>
          <a:bodyPr>
            <a:normAutofit fontScale="90000"/>
          </a:bodyPr>
          <a:lstStyle/>
          <a:p>
            <a:pPr algn="ctr">
              <a:lnSpc>
                <a:spcPct val="107000"/>
              </a:lnSpc>
              <a:spcAft>
                <a:spcPts val="800"/>
              </a:spcAft>
            </a:pPr>
            <a:r>
              <a:rPr lang="en-GB" dirty="0"/>
              <a:t>Preparing for High School: Learning – Maths</a:t>
            </a:r>
            <a:br>
              <a:rPr lang="en-GB" dirty="0"/>
            </a:br>
            <a:r>
              <a:rPr lang="en-GB" sz="2700" u="sng" dirty="0">
                <a:latin typeface="Calibri" panose="020F0502020204030204" pitchFamily="34" charset="0"/>
                <a:ea typeface="Calibri" panose="020F0502020204030204" pitchFamily="34" charset="0"/>
                <a:cs typeface="Times New Roman" panose="02020603050405020304" pitchFamily="18" charset="0"/>
              </a:rPr>
              <a:t>Linking Fractions, Decimals and Percentages</a:t>
            </a:r>
            <a:br>
              <a:rPr lang="en-GB" sz="20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92D537FF-294E-4A94-BB07-94CBEC918722}"/>
              </a:ext>
            </a:extLst>
          </p:cNvPr>
          <p:cNvSpPr>
            <a:spLocks noGrp="1"/>
          </p:cNvSpPr>
          <p:nvPr>
            <p:ph type="body" sz="half" idx="2"/>
          </p:nvPr>
        </p:nvSpPr>
        <p:spPr>
          <a:xfrm>
            <a:off x="629655" y="2057400"/>
            <a:ext cx="9871678" cy="3811588"/>
          </a:xfrm>
        </p:spPr>
        <p:txBody>
          <a:bodyPr/>
          <a:lstStyle/>
          <a:p>
            <a:endParaRPr lang="en-GB" dirty="0"/>
          </a:p>
        </p:txBody>
      </p:sp>
      <p:sp>
        <p:nvSpPr>
          <p:cNvPr id="4" name="Text Placeholder 3">
            <a:extLst>
              <a:ext uri="{FF2B5EF4-FFF2-40B4-BE49-F238E27FC236}">
                <a16:creationId xmlns:a16="http://schemas.microsoft.com/office/drawing/2014/main" id="{B03D6FE0-5901-491C-9061-3C6AFE812B1A}"/>
              </a:ext>
            </a:extLst>
          </p:cNvPr>
          <p:cNvSpPr>
            <a:spLocks noGrp="1"/>
          </p:cNvSpPr>
          <p:nvPr>
            <p:ph type="body" sz="half" idx="10"/>
          </p:nvPr>
        </p:nvSpPr>
        <p:spPr>
          <a:xfrm>
            <a:off x="6885992" y="3331028"/>
            <a:ext cx="2873828" cy="2537959"/>
          </a:xfrm>
        </p:spPr>
        <p:txBody>
          <a:bodyPr/>
          <a:lstStyle/>
          <a:p>
            <a:endParaRPr lang="en-GB" dirty="0"/>
          </a:p>
        </p:txBody>
      </p:sp>
      <p:pic>
        <p:nvPicPr>
          <p:cNvPr id="5" name="Picture 4">
            <a:extLst>
              <a:ext uri="{FF2B5EF4-FFF2-40B4-BE49-F238E27FC236}">
                <a16:creationId xmlns:a16="http://schemas.microsoft.com/office/drawing/2014/main" id="{02CEA0BB-EE96-44D2-84A6-6046783C7C44}"/>
              </a:ext>
            </a:extLst>
          </p:cNvPr>
          <p:cNvPicPr>
            <a:picLocks noChangeAspect="1"/>
          </p:cNvPicPr>
          <p:nvPr/>
        </p:nvPicPr>
        <p:blipFill>
          <a:blip r:embed="rId2"/>
          <a:stretch>
            <a:fillRect/>
          </a:stretch>
        </p:blipFill>
        <p:spPr>
          <a:xfrm>
            <a:off x="10563119" y="109019"/>
            <a:ext cx="1542278" cy="1035684"/>
          </a:xfrm>
          <a:prstGeom prst="rect">
            <a:avLst/>
          </a:prstGeom>
        </p:spPr>
      </p:pic>
      <p:pic>
        <p:nvPicPr>
          <p:cNvPr id="6" name="Picture 5" descr="Image result for maths wordle">
            <a:extLst>
              <a:ext uri="{FF2B5EF4-FFF2-40B4-BE49-F238E27FC236}">
                <a16:creationId xmlns:a16="http://schemas.microsoft.com/office/drawing/2014/main" id="{FD378BBE-9EDC-4791-856B-B686C08F33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3119" y="1144703"/>
            <a:ext cx="1542278" cy="1035683"/>
          </a:xfrm>
          <a:prstGeom prst="rect">
            <a:avLst/>
          </a:prstGeom>
          <a:noFill/>
          <a:ln>
            <a:noFill/>
          </a:ln>
        </p:spPr>
      </p:pic>
      <p:pic>
        <p:nvPicPr>
          <p:cNvPr id="8" name="Picture 7">
            <a:extLst>
              <a:ext uri="{FF2B5EF4-FFF2-40B4-BE49-F238E27FC236}">
                <a16:creationId xmlns:a16="http://schemas.microsoft.com/office/drawing/2014/main" id="{AAAC9F46-5601-417C-BD91-C11A83DF5D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62545"/>
            <a:ext cx="10744199" cy="4724400"/>
          </a:xfrm>
          <a:prstGeom prst="rect">
            <a:avLst/>
          </a:prstGeom>
          <a:noFill/>
          <a:ln>
            <a:noFill/>
          </a:ln>
        </p:spPr>
      </p:pic>
    </p:spTree>
    <p:extLst>
      <p:ext uri="{BB962C8B-B14F-4D97-AF65-F5344CB8AC3E}">
        <p14:creationId xmlns:p14="http://schemas.microsoft.com/office/powerpoint/2010/main" val="270363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A320-2DE1-4380-B0F1-D2BB9A9012E7}"/>
              </a:ext>
            </a:extLst>
          </p:cNvPr>
          <p:cNvSpPr>
            <a:spLocks noGrp="1"/>
          </p:cNvSpPr>
          <p:nvPr>
            <p:ph type="ctrTitle"/>
          </p:nvPr>
        </p:nvSpPr>
        <p:spPr>
          <a:xfrm>
            <a:off x="609601" y="536827"/>
            <a:ext cx="8730342" cy="818732"/>
          </a:xfrm>
        </p:spPr>
        <p:txBody>
          <a:bodyPr>
            <a:normAutofit fontScale="90000"/>
          </a:bodyPr>
          <a:lstStyle/>
          <a:p>
            <a:r>
              <a:rPr lang="en-GB" dirty="0"/>
              <a:t>Preparing for High School: Learning – Maths</a:t>
            </a:r>
          </a:p>
        </p:txBody>
      </p:sp>
      <p:sp>
        <p:nvSpPr>
          <p:cNvPr id="3" name="Text Placeholder 2">
            <a:extLst>
              <a:ext uri="{FF2B5EF4-FFF2-40B4-BE49-F238E27FC236}">
                <a16:creationId xmlns:a16="http://schemas.microsoft.com/office/drawing/2014/main" id="{38583C18-877B-44BC-934D-441E007CEDB3}"/>
              </a:ext>
            </a:extLst>
          </p:cNvPr>
          <p:cNvSpPr>
            <a:spLocks noGrp="1"/>
          </p:cNvSpPr>
          <p:nvPr>
            <p:ph type="body" sz="half" idx="2"/>
          </p:nvPr>
        </p:nvSpPr>
        <p:spPr/>
        <p:txBody>
          <a:bodyPr/>
          <a:lstStyle/>
          <a:p>
            <a:r>
              <a:rPr lang="en-GB" u="sng" dirty="0">
                <a:ea typeface="Calibri" panose="020F0502020204030204" pitchFamily="34" charset="0"/>
                <a:cs typeface="Times New Roman" panose="02020603050405020304" pitchFamily="18" charset="0"/>
              </a:rPr>
              <a:t>Recommended Websites</a:t>
            </a:r>
          </a:p>
          <a:p>
            <a:r>
              <a:rPr lang="en-GB" dirty="0">
                <a:hlinkClick r:id="rId2"/>
              </a:rPr>
              <a:t>https://mathsbot.com/manipulatives/blocks</a:t>
            </a:r>
            <a:endParaRPr lang="en-GB" dirty="0"/>
          </a:p>
          <a:p>
            <a:r>
              <a:rPr lang="en-GB" dirty="0">
                <a:hlinkClick r:id="rId3"/>
              </a:rPr>
              <a:t>https://mathsbot.com/manipulatives/fractionWall</a:t>
            </a:r>
            <a:endParaRPr lang="en-GB" dirty="0"/>
          </a:p>
          <a:p>
            <a:r>
              <a:rPr lang="en-GB" dirty="0">
                <a:hlinkClick r:id="rId4"/>
              </a:rPr>
              <a:t>https://www.ictgames.com/mobilePage/arrowCards/</a:t>
            </a:r>
            <a:endParaRPr lang="en-GB" dirty="0"/>
          </a:p>
          <a:p>
            <a:r>
              <a:rPr lang="en-GB" dirty="0">
                <a:hlinkClick r:id="rId5"/>
              </a:rPr>
              <a:t>https://www.bbc.co.uk/bitesize/subjects/znwqtfr</a:t>
            </a:r>
            <a:endParaRPr lang="en-GB" dirty="0"/>
          </a:p>
          <a:p>
            <a:r>
              <a:rPr lang="en-GB" dirty="0">
                <a:hlinkClick r:id="rId6"/>
              </a:rPr>
              <a:t>https://www.topmarks.co.uk/</a:t>
            </a:r>
            <a:endParaRPr lang="en-GB" dirty="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BDA914B-3F44-43DD-8510-8359A133B2D4}"/>
              </a:ext>
            </a:extLst>
          </p:cNvPr>
          <p:cNvSpPr>
            <a:spLocks noGrp="1"/>
          </p:cNvSpPr>
          <p:nvPr>
            <p:ph type="body" sz="half" idx="10"/>
          </p:nvPr>
        </p:nvSpPr>
        <p:spPr>
          <a:xfrm flipV="1">
            <a:off x="10860833" y="1828800"/>
            <a:ext cx="492966" cy="228600"/>
          </a:xfrm>
        </p:spPr>
        <p:txBody>
          <a:bodyPr>
            <a:normAutofit fontScale="62500" lnSpcReduction="20000"/>
          </a:bodyPr>
          <a:lstStyle/>
          <a:p>
            <a:endParaRPr lang="en-GB" dirty="0"/>
          </a:p>
        </p:txBody>
      </p:sp>
      <p:pic>
        <p:nvPicPr>
          <p:cNvPr id="5" name="Picture 4">
            <a:extLst>
              <a:ext uri="{FF2B5EF4-FFF2-40B4-BE49-F238E27FC236}">
                <a16:creationId xmlns:a16="http://schemas.microsoft.com/office/drawing/2014/main" id="{0BE4C700-D427-4106-A148-222AC32DDFA9}"/>
              </a:ext>
            </a:extLst>
          </p:cNvPr>
          <p:cNvPicPr>
            <a:picLocks noChangeAspect="1"/>
          </p:cNvPicPr>
          <p:nvPr/>
        </p:nvPicPr>
        <p:blipFill>
          <a:blip r:embed="rId7"/>
          <a:stretch>
            <a:fillRect/>
          </a:stretch>
        </p:blipFill>
        <p:spPr>
          <a:xfrm>
            <a:off x="10485120" y="61856"/>
            <a:ext cx="1542278" cy="1035684"/>
          </a:xfrm>
          <a:prstGeom prst="rect">
            <a:avLst/>
          </a:prstGeom>
        </p:spPr>
      </p:pic>
      <p:pic>
        <p:nvPicPr>
          <p:cNvPr id="6" name="Picture 5" descr="Image result for maths wordle">
            <a:extLst>
              <a:ext uri="{FF2B5EF4-FFF2-40B4-BE49-F238E27FC236}">
                <a16:creationId xmlns:a16="http://schemas.microsoft.com/office/drawing/2014/main" id="{028BE520-9428-4F8D-AC63-5247ED46A6C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01333" y="1281539"/>
            <a:ext cx="1542278" cy="1035683"/>
          </a:xfrm>
          <a:prstGeom prst="rect">
            <a:avLst/>
          </a:prstGeom>
          <a:noFill/>
          <a:ln>
            <a:noFill/>
          </a:ln>
        </p:spPr>
      </p:pic>
    </p:spTree>
    <p:extLst>
      <p:ext uri="{BB962C8B-B14F-4D97-AF65-F5344CB8AC3E}">
        <p14:creationId xmlns:p14="http://schemas.microsoft.com/office/powerpoint/2010/main" val="3468204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6B65-5E9D-4D9E-82CB-FAB8D7ADF68E}"/>
              </a:ext>
            </a:extLst>
          </p:cNvPr>
          <p:cNvSpPr>
            <a:spLocks noGrp="1"/>
          </p:cNvSpPr>
          <p:nvPr>
            <p:ph type="ctrTitle"/>
          </p:nvPr>
        </p:nvSpPr>
        <p:spPr>
          <a:xfrm>
            <a:off x="609601" y="536827"/>
            <a:ext cx="8553060" cy="818732"/>
          </a:xfrm>
        </p:spPr>
        <p:txBody>
          <a:bodyPr>
            <a:normAutofit fontScale="90000"/>
          </a:bodyPr>
          <a:lstStyle/>
          <a:p>
            <a:r>
              <a:rPr lang="en-GB" dirty="0"/>
              <a:t>Preparing for High School- Learning Literacy  </a:t>
            </a:r>
            <a:br>
              <a:rPr lang="en-GB" dirty="0"/>
            </a:br>
            <a:endParaRPr lang="en-GB" dirty="0"/>
          </a:p>
        </p:txBody>
      </p:sp>
      <p:sp>
        <p:nvSpPr>
          <p:cNvPr id="3" name="Text Placeholder 2">
            <a:extLst>
              <a:ext uri="{FF2B5EF4-FFF2-40B4-BE49-F238E27FC236}">
                <a16:creationId xmlns:a16="http://schemas.microsoft.com/office/drawing/2014/main" id="{2B1EDE1C-0053-45B1-9525-01E4899A66A6}"/>
              </a:ext>
            </a:extLst>
          </p:cNvPr>
          <p:cNvSpPr>
            <a:spLocks noGrp="1"/>
          </p:cNvSpPr>
          <p:nvPr>
            <p:ph type="body" sz="half" idx="2"/>
          </p:nvPr>
        </p:nvSpPr>
        <p:spPr>
          <a:xfrm>
            <a:off x="3377681" y="2057400"/>
            <a:ext cx="2269139" cy="3540967"/>
          </a:xfrm>
        </p:spPr>
        <p:txBody>
          <a:bodyPr/>
          <a:lstStyle/>
          <a:p>
            <a:endParaRPr lang="en-GB" dirty="0"/>
          </a:p>
        </p:txBody>
      </p:sp>
      <p:sp>
        <p:nvSpPr>
          <p:cNvPr id="4" name="Text Placeholder 3">
            <a:extLst>
              <a:ext uri="{FF2B5EF4-FFF2-40B4-BE49-F238E27FC236}">
                <a16:creationId xmlns:a16="http://schemas.microsoft.com/office/drawing/2014/main" id="{D887DBFC-ABDA-42BD-BCEB-82590D59BECF}"/>
              </a:ext>
            </a:extLst>
          </p:cNvPr>
          <p:cNvSpPr>
            <a:spLocks noGrp="1"/>
          </p:cNvSpPr>
          <p:nvPr>
            <p:ph type="body" sz="half" idx="10"/>
          </p:nvPr>
        </p:nvSpPr>
        <p:spPr>
          <a:xfrm>
            <a:off x="6336633" y="2036366"/>
            <a:ext cx="1221163" cy="3562001"/>
          </a:xfrm>
        </p:spPr>
        <p:txBody>
          <a:bodyPr/>
          <a:lstStyle/>
          <a:p>
            <a:endParaRPr lang="en-GB" dirty="0"/>
          </a:p>
        </p:txBody>
      </p:sp>
      <p:pic>
        <p:nvPicPr>
          <p:cNvPr id="5" name="Picture 4">
            <a:extLst>
              <a:ext uri="{FF2B5EF4-FFF2-40B4-BE49-F238E27FC236}">
                <a16:creationId xmlns:a16="http://schemas.microsoft.com/office/drawing/2014/main" id="{3CF9556A-717C-4F13-A8AF-824288DDB4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335" y="115021"/>
            <a:ext cx="2098888" cy="1460738"/>
          </a:xfrm>
          <a:prstGeom prst="rect">
            <a:avLst/>
          </a:prstGeom>
          <a:noFill/>
        </p:spPr>
      </p:pic>
      <p:pic>
        <p:nvPicPr>
          <p:cNvPr id="6" name="Picture 5" descr="A close up of a sign&#10;&#10;Description automatically generated">
            <a:extLst>
              <a:ext uri="{FF2B5EF4-FFF2-40B4-BE49-F238E27FC236}">
                <a16:creationId xmlns:a16="http://schemas.microsoft.com/office/drawing/2014/main" id="{ED30E9DE-A7A8-4035-99FF-1F3F4589B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443" y="1921797"/>
            <a:ext cx="5175850" cy="3832622"/>
          </a:xfrm>
          <a:prstGeom prst="rect">
            <a:avLst/>
          </a:prstGeom>
        </p:spPr>
      </p:pic>
    </p:spTree>
    <p:extLst>
      <p:ext uri="{BB962C8B-B14F-4D97-AF65-F5344CB8AC3E}">
        <p14:creationId xmlns:p14="http://schemas.microsoft.com/office/powerpoint/2010/main" val="201740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5E94-E26C-4094-855D-FC393AEB4991}"/>
              </a:ext>
            </a:extLst>
          </p:cNvPr>
          <p:cNvSpPr>
            <a:spLocks noGrp="1"/>
          </p:cNvSpPr>
          <p:nvPr>
            <p:ph type="ctrTitle"/>
          </p:nvPr>
        </p:nvSpPr>
        <p:spPr/>
        <p:txBody>
          <a:bodyPr/>
          <a:lstStyle/>
          <a:p>
            <a:r>
              <a:rPr lang="en-GB" dirty="0"/>
              <a:t>Preparing for High School</a:t>
            </a:r>
          </a:p>
        </p:txBody>
      </p:sp>
      <p:sp>
        <p:nvSpPr>
          <p:cNvPr id="3" name="Text Placeholder 2">
            <a:extLst>
              <a:ext uri="{FF2B5EF4-FFF2-40B4-BE49-F238E27FC236}">
                <a16:creationId xmlns:a16="http://schemas.microsoft.com/office/drawing/2014/main" id="{FD230E0C-5B74-4FB7-818D-BE144BBCF093}"/>
              </a:ext>
            </a:extLst>
          </p:cNvPr>
          <p:cNvSpPr>
            <a:spLocks noGrp="1"/>
          </p:cNvSpPr>
          <p:nvPr>
            <p:ph type="body" sz="half" idx="2"/>
          </p:nvPr>
        </p:nvSpPr>
        <p:spPr/>
        <p:txBody>
          <a:bodyPr/>
          <a:lstStyle/>
          <a:p>
            <a:r>
              <a:rPr lang="en-GB" dirty="0"/>
              <a:t>Moving to High School is continuing your learning. It isn’t a new start. </a:t>
            </a:r>
          </a:p>
          <a:p>
            <a:r>
              <a:rPr lang="en-GB" dirty="0"/>
              <a:t>It is important to know that a lot of the knowledge and skills you already have will help you in High School. </a:t>
            </a:r>
          </a:p>
          <a:p>
            <a:r>
              <a:rPr lang="en-GB" dirty="0"/>
              <a:t>In this presentation and booklets you can look at subjects you might study, what you already know and complete some activities to get you thinking about learning at High School. </a:t>
            </a:r>
          </a:p>
        </p:txBody>
      </p:sp>
      <p:sp>
        <p:nvSpPr>
          <p:cNvPr id="4" name="Text Placeholder 3">
            <a:extLst>
              <a:ext uri="{FF2B5EF4-FFF2-40B4-BE49-F238E27FC236}">
                <a16:creationId xmlns:a16="http://schemas.microsoft.com/office/drawing/2014/main" id="{4F93FBF1-7087-4663-8E8B-96C50D1DB320}"/>
              </a:ext>
            </a:extLst>
          </p:cNvPr>
          <p:cNvSpPr>
            <a:spLocks noGrp="1"/>
          </p:cNvSpPr>
          <p:nvPr>
            <p:ph type="body" sz="half" idx="10"/>
          </p:nvPr>
        </p:nvSpPr>
        <p:spPr>
          <a:xfrm>
            <a:off x="6746033" y="2057401"/>
            <a:ext cx="4394718" cy="3643604"/>
          </a:xfrm>
        </p:spPr>
        <p:txBody>
          <a:bodyPr/>
          <a:lstStyle/>
          <a:p>
            <a:endParaRPr lang="en-GB" dirty="0"/>
          </a:p>
        </p:txBody>
      </p:sp>
      <p:pic>
        <p:nvPicPr>
          <p:cNvPr id="5" name="Picture 4">
            <a:extLst>
              <a:ext uri="{FF2B5EF4-FFF2-40B4-BE49-F238E27FC236}">
                <a16:creationId xmlns:a16="http://schemas.microsoft.com/office/drawing/2014/main" id="{28EF2E94-A782-457F-84C0-5FAD738EA4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6137" y="383485"/>
            <a:ext cx="2264899" cy="1645922"/>
          </a:xfrm>
          <a:prstGeom prst="rect">
            <a:avLst/>
          </a:prstGeom>
          <a:noFill/>
        </p:spPr>
      </p:pic>
      <p:pic>
        <p:nvPicPr>
          <p:cNvPr id="6" name="Picture 2" descr="Richard Bach: Learning is finding out what you already know ...">
            <a:extLst>
              <a:ext uri="{FF2B5EF4-FFF2-40B4-BE49-F238E27FC236}">
                <a16:creationId xmlns:a16="http://schemas.microsoft.com/office/drawing/2014/main" id="{DA5389D2-F759-4FCF-9740-DB19D4C41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676" y="2085395"/>
            <a:ext cx="4869432" cy="364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87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FE14-E6D6-4AE9-87A8-E604C0551033}"/>
              </a:ext>
            </a:extLst>
          </p:cNvPr>
          <p:cNvSpPr>
            <a:spLocks noGrp="1"/>
          </p:cNvSpPr>
          <p:nvPr>
            <p:ph type="ctrTitle"/>
          </p:nvPr>
        </p:nvSpPr>
        <p:spPr>
          <a:xfrm>
            <a:off x="609600" y="536827"/>
            <a:ext cx="8749004" cy="818732"/>
          </a:xfrm>
        </p:spPr>
        <p:txBody>
          <a:bodyPr>
            <a:normAutofit fontScale="90000"/>
          </a:bodyPr>
          <a:lstStyle/>
          <a:p>
            <a:r>
              <a:rPr lang="en-GB" dirty="0"/>
              <a:t>Preparing for High School- Learning Literacy</a:t>
            </a:r>
            <a:br>
              <a:rPr lang="en-GB" dirty="0"/>
            </a:br>
            <a:r>
              <a:rPr lang="en-GB" dirty="0"/>
              <a:t>  </a:t>
            </a:r>
            <a:br>
              <a:rPr lang="en-GB" dirty="0"/>
            </a:br>
            <a:endParaRPr lang="en-GB" dirty="0"/>
          </a:p>
        </p:txBody>
      </p:sp>
      <p:sp>
        <p:nvSpPr>
          <p:cNvPr id="3" name="Text Placeholder 2">
            <a:extLst>
              <a:ext uri="{FF2B5EF4-FFF2-40B4-BE49-F238E27FC236}">
                <a16:creationId xmlns:a16="http://schemas.microsoft.com/office/drawing/2014/main" id="{FB484736-EABC-47A4-8B50-F5F928CD8087}"/>
              </a:ext>
            </a:extLst>
          </p:cNvPr>
          <p:cNvSpPr>
            <a:spLocks noGrp="1"/>
          </p:cNvSpPr>
          <p:nvPr>
            <p:ph type="body" sz="half" idx="2"/>
          </p:nvPr>
        </p:nvSpPr>
        <p:spPr/>
        <p:txBody>
          <a:bodyPr/>
          <a:lstStyle/>
          <a:p>
            <a:r>
              <a:rPr lang="en-GB" dirty="0"/>
              <a:t>Here is a list of skills you have used in Literacy in Primary School.</a:t>
            </a:r>
          </a:p>
          <a:p>
            <a:pPr>
              <a:lnSpc>
                <a:spcPct val="115000"/>
              </a:lnSpc>
              <a:spcAft>
                <a:spcPts val="0"/>
              </a:spcAft>
              <a:tabLst>
                <a:tab pos="4669155" algn="l"/>
              </a:tabLst>
            </a:pPr>
            <a:r>
              <a:rPr lang="en-GB" b="1" dirty="0">
                <a:solidFill>
                  <a:srgbClr val="FF0000"/>
                </a:solidFill>
                <a:ea typeface="Calibri" panose="020F0502020204030204" pitchFamily="34" charset="0"/>
              </a:rPr>
              <a:t>Critical thinking skills</a:t>
            </a:r>
            <a:endParaRPr lang="en-GB" dirty="0">
              <a:ea typeface="Calibri" panose="020F0502020204030204" pitchFamily="34" charset="0"/>
              <a:cs typeface="Times New Roman" panose="02020603050405020304" pitchFamily="18" charset="0"/>
            </a:endParaRPr>
          </a:p>
          <a:p>
            <a:pPr>
              <a:lnSpc>
                <a:spcPct val="115000"/>
              </a:lnSpc>
              <a:tabLst>
                <a:tab pos="4669155" algn="l"/>
              </a:tabLst>
            </a:pPr>
            <a:r>
              <a:rPr lang="en-GB" b="1" dirty="0">
                <a:solidFill>
                  <a:srgbClr val="548235"/>
                </a:solidFill>
                <a:ea typeface="Calibri" panose="020F0502020204030204" pitchFamily="34" charset="0"/>
              </a:rPr>
              <a:t>Evaluating         </a:t>
            </a:r>
            <a:r>
              <a:rPr lang="en-GB" b="1" dirty="0">
                <a:solidFill>
                  <a:srgbClr val="F4B183"/>
                </a:solidFill>
                <a:ea typeface="Calibri" panose="020F0502020204030204" pitchFamily="34" charset="0"/>
              </a:rPr>
              <a:t>Analysing</a:t>
            </a:r>
            <a:endParaRPr lang="en-GB" dirty="0"/>
          </a:p>
          <a:p>
            <a:pPr>
              <a:lnSpc>
                <a:spcPct val="115000"/>
              </a:lnSpc>
              <a:spcAft>
                <a:spcPts val="0"/>
              </a:spcAft>
              <a:tabLst>
                <a:tab pos="4669155" algn="l"/>
              </a:tabLst>
            </a:pPr>
            <a:r>
              <a:rPr lang="en-GB" b="1" dirty="0">
                <a:solidFill>
                  <a:srgbClr val="70AD47"/>
                </a:solidFill>
                <a:ea typeface="Calibri" panose="020F0502020204030204" pitchFamily="34" charset="0"/>
              </a:rPr>
              <a:t>Collaboration</a:t>
            </a:r>
            <a:r>
              <a:rPr lang="en-GB" b="1" dirty="0">
                <a:solidFill>
                  <a:srgbClr val="505759"/>
                </a:solidFill>
                <a:ea typeface="Calibri" panose="020F0502020204030204" pitchFamily="34" charset="0"/>
              </a:rPr>
              <a:t>       </a:t>
            </a:r>
            <a:r>
              <a:rPr lang="en-GB" b="1" dirty="0">
                <a:solidFill>
                  <a:srgbClr val="ED7D31"/>
                </a:solidFill>
                <a:ea typeface="Calibri" panose="020F0502020204030204" pitchFamily="34" charset="0"/>
              </a:rPr>
              <a:t>Creating</a:t>
            </a:r>
            <a:endParaRPr lang="en-GB" dirty="0">
              <a:ea typeface="Calibri" panose="020F0502020204030204" pitchFamily="34" charset="0"/>
              <a:cs typeface="Times New Roman" panose="02020603050405020304" pitchFamily="18" charset="0"/>
            </a:endParaRPr>
          </a:p>
          <a:p>
            <a:pPr>
              <a:lnSpc>
                <a:spcPct val="115000"/>
              </a:lnSpc>
              <a:tabLst>
                <a:tab pos="4669155" algn="l"/>
              </a:tabLst>
            </a:pPr>
            <a:r>
              <a:rPr lang="en-GB" b="1" dirty="0">
                <a:solidFill>
                  <a:srgbClr val="4472C4"/>
                </a:solidFill>
                <a:ea typeface="Calibri" panose="020F0502020204030204" pitchFamily="34" charset="0"/>
              </a:rPr>
              <a:t>Creativity        </a:t>
            </a:r>
            <a:r>
              <a:rPr lang="en-GB" b="1" dirty="0">
                <a:solidFill>
                  <a:srgbClr val="00B0F0"/>
                </a:solidFill>
                <a:ea typeface="Calibri" panose="020F0502020204030204" pitchFamily="34" charset="0"/>
              </a:rPr>
              <a:t>Identifying</a:t>
            </a:r>
            <a:endParaRPr lang="en-GB" dirty="0">
              <a:ea typeface="Calibri" panose="020F0502020204030204" pitchFamily="34" charset="0"/>
              <a:cs typeface="Times New Roman" panose="02020603050405020304" pitchFamily="18" charset="0"/>
            </a:endParaRPr>
          </a:p>
          <a:p>
            <a:pPr>
              <a:lnSpc>
                <a:spcPct val="115000"/>
              </a:lnSpc>
              <a:tabLst>
                <a:tab pos="4669155" algn="l"/>
              </a:tabLst>
            </a:pPr>
            <a:r>
              <a:rPr lang="en-GB" b="1" dirty="0">
                <a:solidFill>
                  <a:srgbClr val="7030A0"/>
                </a:solidFill>
                <a:ea typeface="Calibri" panose="020F0502020204030204" pitchFamily="34" charset="0"/>
              </a:rPr>
              <a:t>Communication </a:t>
            </a:r>
            <a:r>
              <a:rPr lang="en-GB" b="1" dirty="0">
                <a:solidFill>
                  <a:srgbClr val="FFC000"/>
                </a:solidFill>
                <a:ea typeface="Calibri" panose="020F0502020204030204" pitchFamily="34" charset="0"/>
              </a:rPr>
              <a:t>Understanding</a:t>
            </a:r>
            <a:endParaRPr lang="en-GB" dirty="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F3CD9D31-F80B-48C9-8A92-A4DF15F068FD}"/>
              </a:ext>
            </a:extLst>
          </p:cNvPr>
          <p:cNvSpPr>
            <a:spLocks noGrp="1"/>
          </p:cNvSpPr>
          <p:nvPr>
            <p:ph type="body" sz="half" idx="10"/>
          </p:nvPr>
        </p:nvSpPr>
        <p:spPr/>
        <p:txBody>
          <a:bodyPr>
            <a:normAutofit/>
          </a:bodyPr>
          <a:lstStyle/>
          <a:p>
            <a:r>
              <a:rPr lang="en-GB" dirty="0"/>
              <a:t>In High School, you will use all of these skills in your English class.</a:t>
            </a:r>
          </a:p>
          <a:p>
            <a:r>
              <a:rPr lang="en-GB" dirty="0"/>
              <a:t>Here are some of the activities you will be doing in English.</a:t>
            </a:r>
          </a:p>
          <a:p>
            <a:r>
              <a:rPr lang="en-GB" b="1" dirty="0">
                <a:solidFill>
                  <a:srgbClr val="548235"/>
                </a:solidFill>
                <a:ea typeface="Calibri" panose="020F0502020204030204" pitchFamily="34" charset="0"/>
              </a:rPr>
              <a:t>Reading</a:t>
            </a:r>
            <a:endParaRPr lang="en-GB" dirty="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00B050"/>
                </a:solidFill>
                <a:ea typeface="Calibri" panose="020F0502020204030204" pitchFamily="34" charset="0"/>
              </a:rPr>
              <a:t>Writing</a:t>
            </a:r>
            <a:endParaRPr lang="en-GB" dirty="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00B0F0"/>
                </a:solidFill>
                <a:ea typeface="Calibri" panose="020F0502020204030204" pitchFamily="34" charset="0"/>
              </a:rPr>
              <a:t>Comprehension </a:t>
            </a:r>
            <a:endParaRPr lang="en-GB" dirty="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0000"/>
                </a:solidFill>
                <a:ea typeface="Calibri" panose="020F0502020204030204" pitchFamily="34" charset="0"/>
              </a:rPr>
              <a:t>Talking   </a:t>
            </a:r>
            <a:r>
              <a:rPr lang="en-GB" b="1" dirty="0">
                <a:solidFill>
                  <a:srgbClr val="ED7D31"/>
                </a:solidFill>
                <a:ea typeface="Calibri" panose="020F0502020204030204" pitchFamily="34" charset="0"/>
              </a:rPr>
              <a:t>   </a:t>
            </a:r>
          </a:p>
          <a:p>
            <a:pPr>
              <a:lnSpc>
                <a:spcPct val="115000"/>
              </a:lnSpc>
            </a:pPr>
            <a:r>
              <a:rPr lang="en-GB" b="1" dirty="0">
                <a:solidFill>
                  <a:srgbClr val="7030A0"/>
                </a:solidFill>
                <a:ea typeface="Calibri" panose="020F0502020204030204" pitchFamily="34" charset="0"/>
              </a:rPr>
              <a:t>Spelling</a:t>
            </a:r>
            <a:endParaRPr lang="en-GB" dirty="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ED7D31"/>
                </a:solidFill>
                <a:ea typeface="Calibri" panose="020F0502020204030204" pitchFamily="34" charset="0"/>
              </a:rPr>
              <a:t>Listening</a:t>
            </a:r>
            <a:endParaRPr lang="en-GB" dirty="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B32FFCB0-DC36-4D86-9ACC-C458B373CA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1021" y="215824"/>
            <a:ext cx="2098888" cy="1460738"/>
          </a:xfrm>
          <a:prstGeom prst="rect">
            <a:avLst/>
          </a:prstGeom>
          <a:noFill/>
        </p:spPr>
      </p:pic>
    </p:spTree>
    <p:extLst>
      <p:ext uri="{BB962C8B-B14F-4D97-AF65-F5344CB8AC3E}">
        <p14:creationId xmlns:p14="http://schemas.microsoft.com/office/powerpoint/2010/main" val="2771857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9A64-D5B6-427F-93C4-AF005754C872}"/>
              </a:ext>
            </a:extLst>
          </p:cNvPr>
          <p:cNvSpPr>
            <a:spLocks noGrp="1"/>
          </p:cNvSpPr>
          <p:nvPr>
            <p:ph type="ctrTitle"/>
          </p:nvPr>
        </p:nvSpPr>
        <p:spPr>
          <a:xfrm>
            <a:off x="609601" y="536827"/>
            <a:ext cx="8758334" cy="818732"/>
          </a:xfrm>
        </p:spPr>
        <p:txBody>
          <a:bodyPr>
            <a:normAutofit fontScale="90000"/>
          </a:bodyPr>
          <a:lstStyle/>
          <a:p>
            <a:r>
              <a:rPr lang="en-GB" dirty="0"/>
              <a:t>Preparing for High School- Learning Literacy</a:t>
            </a:r>
            <a:br>
              <a:rPr lang="en-GB"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Let us see what you Know!</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82593AA6-B253-49FA-9C14-F0F47E6E2685}"/>
              </a:ext>
            </a:extLst>
          </p:cNvPr>
          <p:cNvSpPr>
            <a:spLocks noGrp="1"/>
          </p:cNvSpPr>
          <p:nvPr>
            <p:ph type="body" sz="half" idx="2"/>
          </p:nvPr>
        </p:nvSpPr>
        <p:spPr/>
        <p:txBody>
          <a:bodyPr/>
          <a:lstStyle/>
          <a:p>
            <a:r>
              <a:rPr lang="en-GB" b="1" dirty="0">
                <a:solidFill>
                  <a:srgbClr val="0070C0"/>
                </a:solidFill>
              </a:rPr>
              <a:t>Onomatopoeia</a:t>
            </a:r>
            <a:r>
              <a:rPr lang="en-GB" dirty="0">
                <a:solidFill>
                  <a:srgbClr val="0070C0"/>
                </a:solidFill>
              </a:rPr>
              <a:t>- </a:t>
            </a:r>
            <a:r>
              <a:rPr lang="en-GB" b="1" dirty="0">
                <a:solidFill>
                  <a:srgbClr val="00B050"/>
                </a:solidFill>
              </a:rPr>
              <a:t>a sound associated with what is named</a:t>
            </a:r>
          </a:p>
          <a:p>
            <a:r>
              <a:rPr lang="en-GB" b="1" dirty="0">
                <a:solidFill>
                  <a:srgbClr val="0070C0"/>
                </a:solidFill>
              </a:rPr>
              <a:t>Alliteration-</a:t>
            </a:r>
            <a:r>
              <a:rPr lang="en-GB" b="1" dirty="0">
                <a:solidFill>
                  <a:schemeClr val="accent6">
                    <a:lumMod val="75000"/>
                  </a:schemeClr>
                </a:solidFill>
              </a:rPr>
              <a:t> </a:t>
            </a:r>
            <a:r>
              <a:rPr lang="en-GB" b="1" dirty="0">
                <a:solidFill>
                  <a:srgbClr val="00B050"/>
                </a:solidFill>
              </a:rPr>
              <a:t>the occurrence of the same letter or sound </a:t>
            </a:r>
          </a:p>
          <a:p>
            <a:r>
              <a:rPr lang="en-GB" b="1" dirty="0">
                <a:solidFill>
                  <a:srgbClr val="0070C0"/>
                </a:solidFill>
              </a:rPr>
              <a:t>Personification-</a:t>
            </a:r>
            <a:r>
              <a:rPr lang="en-GB" dirty="0">
                <a:solidFill>
                  <a:srgbClr val="0070C0"/>
                </a:solidFill>
              </a:rPr>
              <a:t> </a:t>
            </a:r>
            <a:r>
              <a:rPr lang="en-GB" b="1" dirty="0">
                <a:solidFill>
                  <a:srgbClr val="00B050"/>
                </a:solidFill>
              </a:rPr>
              <a:t>Giving human characteristics to something nonhuman</a:t>
            </a:r>
          </a:p>
          <a:p>
            <a:r>
              <a:rPr lang="en-GB" b="1" dirty="0">
                <a:solidFill>
                  <a:srgbClr val="0070C0"/>
                </a:solidFill>
              </a:rPr>
              <a:t>Metaphors- </a:t>
            </a:r>
            <a:r>
              <a:rPr lang="en-US" b="1" dirty="0">
                <a:solidFill>
                  <a:srgbClr val="00B050"/>
                </a:solidFill>
              </a:rPr>
              <a:t>Metaphor is a type of analogy, which is a class of rhetorical figures of speech that creates comparisons between different objects.</a:t>
            </a:r>
          </a:p>
          <a:p>
            <a:r>
              <a:rPr lang="en-GB" b="1" dirty="0">
                <a:solidFill>
                  <a:srgbClr val="0070C0"/>
                </a:solidFill>
              </a:rPr>
              <a:t>Similes-</a:t>
            </a:r>
            <a:r>
              <a:rPr lang="en-GB" dirty="0"/>
              <a:t> </a:t>
            </a:r>
            <a:r>
              <a:rPr lang="en-GB" b="1" dirty="0">
                <a:solidFill>
                  <a:srgbClr val="00B050"/>
                </a:solidFill>
              </a:rPr>
              <a:t>Making comparisons, saying something is like something</a:t>
            </a:r>
          </a:p>
          <a:p>
            <a:endParaRPr lang="en-GB" b="1" dirty="0">
              <a:solidFill>
                <a:schemeClr val="accent6">
                  <a:lumMod val="75000"/>
                </a:schemeClr>
              </a:solidFill>
            </a:endParaRPr>
          </a:p>
        </p:txBody>
      </p:sp>
      <p:sp>
        <p:nvSpPr>
          <p:cNvPr id="4" name="Text Placeholder 3">
            <a:extLst>
              <a:ext uri="{FF2B5EF4-FFF2-40B4-BE49-F238E27FC236}">
                <a16:creationId xmlns:a16="http://schemas.microsoft.com/office/drawing/2014/main" id="{F9F0A5A8-D0F9-40FB-8DB9-DB0D366403E5}"/>
              </a:ext>
            </a:extLst>
          </p:cNvPr>
          <p:cNvSpPr>
            <a:spLocks noGrp="1"/>
          </p:cNvSpPr>
          <p:nvPr>
            <p:ph type="body" sz="half" idx="10"/>
          </p:nvPr>
        </p:nvSpPr>
        <p:spPr/>
        <p:txBody>
          <a:bodyPr/>
          <a:lstStyle/>
          <a:p>
            <a:r>
              <a:rPr lang="en-GB" sz="2800" b="1" dirty="0">
                <a:ea typeface="Calibri" panose="020F0502020204030204" pitchFamily="34" charset="0"/>
              </a:rPr>
              <a:t>Can you make up some sentences or a paragraph using these techniques?</a:t>
            </a:r>
            <a:endParaRPr lang="en-GB" sz="2800" b="1" dirty="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5E0D1933-F843-4018-BD04-771FC8E59D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335" y="115021"/>
            <a:ext cx="2098888" cy="1460738"/>
          </a:xfrm>
          <a:prstGeom prst="rect">
            <a:avLst/>
          </a:prstGeom>
          <a:noFill/>
        </p:spPr>
      </p:pic>
    </p:spTree>
    <p:extLst>
      <p:ext uri="{BB962C8B-B14F-4D97-AF65-F5344CB8AC3E}">
        <p14:creationId xmlns:p14="http://schemas.microsoft.com/office/powerpoint/2010/main" val="98759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E12-51EE-4E26-828A-73EE3029CA92}"/>
              </a:ext>
            </a:extLst>
          </p:cNvPr>
          <p:cNvSpPr>
            <a:spLocks noGrp="1"/>
          </p:cNvSpPr>
          <p:nvPr>
            <p:ph type="ctrTitle"/>
          </p:nvPr>
        </p:nvSpPr>
        <p:spPr>
          <a:xfrm>
            <a:off x="609601" y="536827"/>
            <a:ext cx="7172130" cy="818732"/>
          </a:xfrm>
        </p:spPr>
        <p:txBody>
          <a:bodyPr>
            <a:normAutofit fontScale="90000"/>
          </a:bodyPr>
          <a:lstStyle/>
          <a:p>
            <a:r>
              <a:rPr lang="en-GB" dirty="0"/>
              <a:t>Preparing for High School- Learning </a:t>
            </a:r>
            <a:br>
              <a:rPr lang="en-GB" dirty="0"/>
            </a:br>
            <a:r>
              <a:rPr lang="en-GB" u="sng" dirty="0">
                <a:ea typeface="Calibri" panose="020F0502020204030204" pitchFamily="34" charset="0"/>
                <a:cs typeface="Calibri" panose="020F0502020204030204" pitchFamily="34" charset="0"/>
              </a:rPr>
              <a:t>Improving Sentences</a:t>
            </a:r>
            <a:br>
              <a:rPr lang="en-GB" dirty="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15034A1C-F2BA-48D9-ACD7-620D012CA3FA}"/>
              </a:ext>
            </a:extLst>
          </p:cNvPr>
          <p:cNvSpPr>
            <a:spLocks noGrp="1"/>
          </p:cNvSpPr>
          <p:nvPr>
            <p:ph type="body" sz="half" idx="2"/>
          </p:nvPr>
        </p:nvSpPr>
        <p:spPr/>
        <p:txBody>
          <a:bodyPr>
            <a:normAutofit fontScale="92500"/>
          </a:bodyPr>
          <a:lstStyle/>
          <a:p>
            <a:r>
              <a:rPr lang="en-GB" sz="1900" b="1" dirty="0">
                <a:ea typeface="Calibri" panose="020F0502020204030204" pitchFamily="34" charset="0"/>
              </a:rPr>
              <a:t>Think about different ways to improve a sentence.</a:t>
            </a:r>
          </a:p>
          <a:p>
            <a:endParaRPr lang="en-GB" dirty="0"/>
          </a:p>
          <a:p>
            <a:pPr marL="342900" lvl="0" indent="-342900">
              <a:lnSpc>
                <a:spcPct val="107000"/>
              </a:lnSpc>
              <a:spcAft>
                <a:spcPts val="0"/>
              </a:spcAft>
              <a:buFont typeface="Symbol" panose="05050102010706020507" pitchFamily="18" charset="2"/>
              <a:buChar char=""/>
            </a:pPr>
            <a:r>
              <a:rPr lang="en-GB" b="1" dirty="0">
                <a:ea typeface="Calibri" panose="020F0502020204030204" pitchFamily="34" charset="0"/>
              </a:rPr>
              <a:t>use powerful verbs</a:t>
            </a:r>
          </a:p>
          <a:p>
            <a:pPr marL="342900" lvl="0" indent="-342900">
              <a:lnSpc>
                <a:spcPct val="107000"/>
              </a:lnSpc>
              <a:spcAft>
                <a:spcPts val="0"/>
              </a:spcAft>
              <a:buFont typeface="Symbol" panose="05050102010706020507" pitchFamily="18" charset="2"/>
              <a:buChar char=""/>
              <a:tabLst>
                <a:tab pos="457200" algn="l"/>
              </a:tabLst>
            </a:pPr>
            <a:r>
              <a:rPr lang="en-GB" b="1" dirty="0">
                <a:ea typeface="Calibri" panose="020F0502020204030204" pitchFamily="34" charset="0"/>
              </a:rPr>
              <a:t>use adjectives (but not too many!) to describe the noun</a:t>
            </a:r>
          </a:p>
          <a:p>
            <a:pPr marL="342900" lvl="0" indent="-342900">
              <a:lnSpc>
                <a:spcPct val="107000"/>
              </a:lnSpc>
              <a:spcAft>
                <a:spcPts val="0"/>
              </a:spcAft>
              <a:buFont typeface="Symbol" panose="05050102010706020507" pitchFamily="18" charset="2"/>
              <a:buChar char=""/>
              <a:tabLst>
                <a:tab pos="457200" algn="l"/>
              </a:tabLst>
            </a:pPr>
            <a:r>
              <a:rPr lang="en-GB" b="1" dirty="0">
                <a:ea typeface="Calibri" panose="020F0502020204030204" pitchFamily="34" charset="0"/>
              </a:rPr>
              <a:t>add adverbs to tell the reader about the verb </a:t>
            </a:r>
          </a:p>
          <a:p>
            <a:pPr marL="342900" lvl="0" indent="-342900">
              <a:lnSpc>
                <a:spcPct val="107000"/>
              </a:lnSpc>
              <a:spcAft>
                <a:spcPts val="0"/>
              </a:spcAft>
              <a:buFont typeface="Symbol" panose="05050102010706020507" pitchFamily="18" charset="2"/>
              <a:buChar char=""/>
              <a:tabLst>
                <a:tab pos="457200" algn="l"/>
              </a:tabLst>
            </a:pPr>
            <a:r>
              <a:rPr lang="en-GB" b="1" dirty="0">
                <a:ea typeface="Calibri" panose="020F0502020204030204" pitchFamily="34" charset="0"/>
              </a:rPr>
              <a:t>extend your sentence by using connectives</a:t>
            </a:r>
          </a:p>
          <a:p>
            <a:pPr marL="342900" lvl="0" indent="-342900">
              <a:lnSpc>
                <a:spcPct val="107000"/>
              </a:lnSpc>
              <a:spcAft>
                <a:spcPts val="0"/>
              </a:spcAft>
              <a:buFont typeface="Symbol" panose="05050102010706020507" pitchFamily="18" charset="2"/>
              <a:buChar char=""/>
              <a:tabLst>
                <a:tab pos="457200" algn="l"/>
              </a:tabLst>
            </a:pPr>
            <a:r>
              <a:rPr lang="en-GB" b="1" dirty="0">
                <a:ea typeface="Calibri" panose="020F0502020204030204" pitchFamily="34" charset="0"/>
              </a:rPr>
              <a:t>add a super sentences starter – time, place and character</a:t>
            </a:r>
          </a:p>
          <a:p>
            <a:pPr marL="342900" lvl="0" indent="-342900">
              <a:lnSpc>
                <a:spcPct val="107000"/>
              </a:lnSpc>
              <a:spcAft>
                <a:spcPts val="0"/>
              </a:spcAft>
              <a:buFont typeface="Symbol" panose="05050102010706020507" pitchFamily="18" charset="2"/>
              <a:buChar char=""/>
              <a:tabLst>
                <a:tab pos="457200" algn="l"/>
              </a:tabLst>
            </a:pPr>
            <a:r>
              <a:rPr lang="en-GB" b="1" dirty="0">
                <a:ea typeface="Calibri" panose="020F0502020204030204" pitchFamily="34" charset="0"/>
              </a:rPr>
              <a:t>add extra information – don’t forget the commas!</a:t>
            </a:r>
          </a:p>
          <a:p>
            <a:endParaRPr lang="en-GB" dirty="0"/>
          </a:p>
        </p:txBody>
      </p:sp>
      <p:sp>
        <p:nvSpPr>
          <p:cNvPr id="4" name="Text Placeholder 3">
            <a:extLst>
              <a:ext uri="{FF2B5EF4-FFF2-40B4-BE49-F238E27FC236}">
                <a16:creationId xmlns:a16="http://schemas.microsoft.com/office/drawing/2014/main" id="{E398E0B0-9B41-4CEA-B36E-2D7D07132910}"/>
              </a:ext>
            </a:extLst>
          </p:cNvPr>
          <p:cNvSpPr>
            <a:spLocks noGrp="1"/>
          </p:cNvSpPr>
          <p:nvPr>
            <p:ph type="body" sz="half" idx="10"/>
          </p:nvPr>
        </p:nvSpPr>
        <p:spPr/>
        <p:txBody>
          <a:bodyPr/>
          <a:lstStyle/>
          <a:p>
            <a:r>
              <a:rPr lang="en-GB" b="1" dirty="0">
                <a:ea typeface="Calibri" panose="020F0502020204030204" pitchFamily="34" charset="0"/>
              </a:rPr>
              <a:t>These sentences are boring and need to be made more  interesting. Use the list opposite to help you.</a:t>
            </a:r>
            <a:endParaRPr lang="en-GB" dirty="0"/>
          </a:p>
          <a:p>
            <a:pPr marL="342900" lvl="0" indent="-342900">
              <a:lnSpc>
                <a:spcPct val="107000"/>
              </a:lnSpc>
              <a:spcAft>
                <a:spcPts val="0"/>
              </a:spcAft>
              <a:buFont typeface="+mj-lt"/>
              <a:buAutoNum type="arabicPeriod"/>
              <a:tabLst>
                <a:tab pos="457200" algn="l"/>
              </a:tabLst>
            </a:pPr>
            <a:r>
              <a:rPr lang="en-GB" b="1" dirty="0">
                <a:ea typeface="Calibri" panose="020F0502020204030204" pitchFamily="34" charset="0"/>
              </a:rPr>
              <a:t>The band played.</a:t>
            </a:r>
            <a:endParaRPr lang="en-GB" dirty="0">
              <a:ea typeface="Calibri" panose="020F0502020204030204" pitchFamily="34" charset="0"/>
            </a:endParaRPr>
          </a:p>
          <a:p>
            <a:pPr marL="342900" lvl="0" indent="-342900">
              <a:lnSpc>
                <a:spcPct val="107000"/>
              </a:lnSpc>
              <a:spcAft>
                <a:spcPts val="0"/>
              </a:spcAft>
              <a:buFont typeface="+mj-lt"/>
              <a:buAutoNum type="arabicPeriod"/>
              <a:tabLst>
                <a:tab pos="457200" algn="l"/>
              </a:tabLst>
            </a:pPr>
            <a:r>
              <a:rPr lang="en-GB" b="1" dirty="0">
                <a:ea typeface="Calibri" panose="020F0502020204030204" pitchFamily="34" charset="0"/>
              </a:rPr>
              <a:t>The police searched the park.</a:t>
            </a:r>
            <a:endParaRPr lang="en-GB" dirty="0">
              <a:ea typeface="Calibri" panose="020F0502020204030204" pitchFamily="34" charset="0"/>
            </a:endParaRPr>
          </a:p>
          <a:p>
            <a:pPr marL="342900" lvl="0" indent="-342900">
              <a:lnSpc>
                <a:spcPct val="107000"/>
              </a:lnSpc>
              <a:spcAft>
                <a:spcPts val="0"/>
              </a:spcAft>
              <a:buFont typeface="+mj-lt"/>
              <a:buAutoNum type="arabicPeriod"/>
              <a:tabLst>
                <a:tab pos="457200" algn="l"/>
              </a:tabLst>
            </a:pPr>
            <a:r>
              <a:rPr lang="en-GB" b="1" dirty="0">
                <a:ea typeface="Calibri" panose="020F0502020204030204" pitchFamily="34" charset="0"/>
              </a:rPr>
              <a:t>The witch climbed onto her broom.</a:t>
            </a:r>
            <a:endParaRPr lang="en-GB" dirty="0">
              <a:ea typeface="Calibri" panose="020F0502020204030204" pitchFamily="34" charset="0"/>
            </a:endParaRPr>
          </a:p>
          <a:p>
            <a:pPr marL="342900" lvl="0" indent="-342900">
              <a:lnSpc>
                <a:spcPct val="107000"/>
              </a:lnSpc>
              <a:spcAft>
                <a:spcPts val="0"/>
              </a:spcAft>
              <a:buFont typeface="+mj-lt"/>
              <a:buAutoNum type="arabicPeriod"/>
              <a:tabLst>
                <a:tab pos="457200" algn="l"/>
              </a:tabLst>
            </a:pPr>
            <a:r>
              <a:rPr lang="en-GB" b="1" dirty="0">
                <a:ea typeface="Calibri" panose="020F0502020204030204" pitchFamily="34" charset="0"/>
              </a:rPr>
              <a:t>The footballer kicked the ball.</a:t>
            </a:r>
            <a:endParaRPr lang="en-GB" dirty="0">
              <a:ea typeface="Calibri" panose="020F0502020204030204" pitchFamily="34" charset="0"/>
            </a:endParaRPr>
          </a:p>
          <a:p>
            <a:pPr marL="342900" lvl="0" indent="-342900">
              <a:lnSpc>
                <a:spcPct val="107000"/>
              </a:lnSpc>
              <a:spcAft>
                <a:spcPts val="0"/>
              </a:spcAft>
              <a:buFont typeface="+mj-lt"/>
              <a:buAutoNum type="arabicPeriod"/>
              <a:tabLst>
                <a:tab pos="457200" algn="l"/>
              </a:tabLst>
            </a:pPr>
            <a:r>
              <a:rPr lang="en-GB" b="1" dirty="0">
                <a:ea typeface="Calibri" panose="020F0502020204030204" pitchFamily="34" charset="0"/>
              </a:rPr>
              <a:t>The man walked up the hill. </a:t>
            </a:r>
            <a:endParaRPr lang="en-GB" dirty="0">
              <a:ea typeface="Calibri" panose="020F0502020204030204" pitchFamily="34" charset="0"/>
            </a:endParaRPr>
          </a:p>
          <a:p>
            <a:pPr marL="342900" lvl="0" indent="-342900">
              <a:lnSpc>
                <a:spcPct val="107000"/>
              </a:lnSpc>
              <a:spcAft>
                <a:spcPts val="0"/>
              </a:spcAft>
              <a:buFont typeface="+mj-lt"/>
              <a:buAutoNum type="arabicPeriod"/>
              <a:tabLst>
                <a:tab pos="457200" algn="l"/>
              </a:tabLst>
            </a:pPr>
            <a:r>
              <a:rPr lang="en-GB" b="1" dirty="0">
                <a:ea typeface="Calibri" panose="020F0502020204030204" pitchFamily="34" charset="0"/>
              </a:rPr>
              <a:t>The cat walked along the wall.</a:t>
            </a:r>
            <a:endParaRPr lang="en-GB" dirty="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4041C6A5-0058-4534-8FB7-C237E4430C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335" y="115021"/>
            <a:ext cx="2098888" cy="1460738"/>
          </a:xfrm>
          <a:prstGeom prst="rect">
            <a:avLst/>
          </a:prstGeom>
          <a:noFill/>
        </p:spPr>
      </p:pic>
    </p:spTree>
    <p:extLst>
      <p:ext uri="{BB962C8B-B14F-4D97-AF65-F5344CB8AC3E}">
        <p14:creationId xmlns:p14="http://schemas.microsoft.com/office/powerpoint/2010/main" val="2763061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CA2F-16CE-4FF0-B34D-417F5DC41F67}"/>
              </a:ext>
            </a:extLst>
          </p:cNvPr>
          <p:cNvSpPr>
            <a:spLocks noGrp="1"/>
          </p:cNvSpPr>
          <p:nvPr>
            <p:ph type="ctrTitle"/>
          </p:nvPr>
        </p:nvSpPr>
        <p:spPr>
          <a:xfrm>
            <a:off x="609601" y="536827"/>
            <a:ext cx="9159550" cy="818732"/>
          </a:xfrm>
        </p:spPr>
        <p:txBody>
          <a:bodyPr>
            <a:normAutofit fontScale="90000"/>
          </a:bodyPr>
          <a:lstStyle/>
          <a:p>
            <a:r>
              <a:rPr lang="en-GB" dirty="0"/>
              <a:t>Preparing for High School- Learning Literacy</a:t>
            </a:r>
          </a:p>
        </p:txBody>
      </p:sp>
      <p:sp>
        <p:nvSpPr>
          <p:cNvPr id="3" name="Text Placeholder 2">
            <a:extLst>
              <a:ext uri="{FF2B5EF4-FFF2-40B4-BE49-F238E27FC236}">
                <a16:creationId xmlns:a16="http://schemas.microsoft.com/office/drawing/2014/main" id="{E42E2027-738A-40A3-AD02-3A4D923CF924}"/>
              </a:ext>
            </a:extLst>
          </p:cNvPr>
          <p:cNvSpPr>
            <a:spLocks noGrp="1"/>
          </p:cNvSpPr>
          <p:nvPr>
            <p:ph type="body" sz="half" idx="2"/>
          </p:nvPr>
        </p:nvSpPr>
        <p:spPr/>
        <p:txBody>
          <a:bodyPr/>
          <a:lstStyle/>
          <a:p>
            <a:r>
              <a:rPr lang="en-GB" altLang="en-US" b="1" dirty="0">
                <a:solidFill>
                  <a:srgbClr val="0070C0"/>
                </a:solidFill>
                <a:ea typeface="Times New Roman" panose="02020603050405020304" pitchFamily="18" charset="0"/>
              </a:rPr>
              <a:t>DESCRIBE A PICTURE</a:t>
            </a:r>
          </a:p>
          <a:p>
            <a:r>
              <a:rPr lang="en-GB" altLang="en-US" b="1" dirty="0">
                <a:ea typeface="Times New Roman" panose="02020603050405020304" pitchFamily="18" charset="0"/>
              </a:rPr>
              <a:t>A picture is worth a thousand words, right?  Well, here’s a chance for you to write as many words as you can about a picture.  </a:t>
            </a:r>
            <a:endParaRPr lang="en-GB" altLang="en-US" dirty="0">
              <a:ea typeface="Times New Roman" panose="02020603050405020304" pitchFamily="18" charset="0"/>
            </a:endParaRPr>
          </a:p>
          <a:p>
            <a:r>
              <a:rPr lang="en-GB" altLang="en-US" b="1" dirty="0">
                <a:ea typeface="Times New Roman" panose="02020603050405020304" pitchFamily="18" charset="0"/>
              </a:rPr>
              <a:t>Write as many sentences as you can to describe the picture. Think about what we would </a:t>
            </a:r>
            <a:r>
              <a:rPr lang="en-GB" altLang="en-US" b="1" dirty="0">
                <a:solidFill>
                  <a:srgbClr val="00B050"/>
                </a:solidFill>
                <a:ea typeface="Times New Roman" panose="02020603050405020304" pitchFamily="18" charset="0"/>
              </a:rPr>
              <a:t>see</a:t>
            </a:r>
            <a:r>
              <a:rPr lang="en-GB" altLang="en-US" b="1" dirty="0">
                <a:solidFill>
                  <a:srgbClr val="0070C0"/>
                </a:solidFill>
                <a:ea typeface="Times New Roman" panose="02020603050405020304" pitchFamily="18" charset="0"/>
              </a:rPr>
              <a:t>, hear, </a:t>
            </a:r>
            <a:r>
              <a:rPr lang="en-GB" altLang="en-US" b="1" dirty="0">
                <a:solidFill>
                  <a:srgbClr val="FF0000"/>
                </a:solidFill>
                <a:ea typeface="Times New Roman" panose="02020603050405020304" pitchFamily="18" charset="0"/>
              </a:rPr>
              <a:t>taste, </a:t>
            </a:r>
            <a:r>
              <a:rPr lang="en-GB" altLang="en-US" b="1" dirty="0">
                <a:solidFill>
                  <a:srgbClr val="FFC000"/>
                </a:solidFill>
                <a:ea typeface="Times New Roman" panose="02020603050405020304" pitchFamily="18" charset="0"/>
              </a:rPr>
              <a:t>smell, </a:t>
            </a:r>
            <a:r>
              <a:rPr lang="en-GB" altLang="en-US" b="1" dirty="0">
                <a:ea typeface="Times New Roman" panose="02020603050405020304" pitchFamily="18" charset="0"/>
              </a:rPr>
              <a:t>and</a:t>
            </a:r>
            <a:r>
              <a:rPr lang="en-GB" altLang="en-US" b="1" dirty="0">
                <a:solidFill>
                  <a:srgbClr val="0070C0"/>
                </a:solidFill>
                <a:ea typeface="Times New Roman" panose="02020603050405020304" pitchFamily="18" charset="0"/>
              </a:rPr>
              <a:t> </a:t>
            </a:r>
            <a:r>
              <a:rPr lang="en-GB" altLang="en-US" b="1" dirty="0">
                <a:solidFill>
                  <a:srgbClr val="8D18A8"/>
                </a:solidFill>
                <a:ea typeface="Times New Roman" panose="02020603050405020304" pitchFamily="18" charset="0"/>
              </a:rPr>
              <a:t>touch</a:t>
            </a:r>
            <a:r>
              <a:rPr lang="en-GB" altLang="en-US" b="1" dirty="0">
                <a:solidFill>
                  <a:srgbClr val="0070C0"/>
                </a:solidFill>
                <a:ea typeface="Times New Roman" panose="02020603050405020304" pitchFamily="18" charset="0"/>
              </a:rPr>
              <a:t> </a:t>
            </a:r>
            <a:r>
              <a:rPr lang="en-GB" altLang="en-US" b="1" dirty="0">
                <a:ea typeface="Times New Roman" panose="02020603050405020304" pitchFamily="18" charset="0"/>
              </a:rPr>
              <a:t>if we were in the image.</a:t>
            </a:r>
          </a:p>
          <a:p>
            <a:endParaRPr lang="en-GB" dirty="0"/>
          </a:p>
        </p:txBody>
      </p:sp>
      <p:sp>
        <p:nvSpPr>
          <p:cNvPr id="4" name="Text Placeholder 3">
            <a:extLst>
              <a:ext uri="{FF2B5EF4-FFF2-40B4-BE49-F238E27FC236}">
                <a16:creationId xmlns:a16="http://schemas.microsoft.com/office/drawing/2014/main" id="{6D863D5B-B454-4F79-BFAE-2ECAB07EB783}"/>
              </a:ext>
            </a:extLst>
          </p:cNvPr>
          <p:cNvSpPr>
            <a:spLocks noGrp="1"/>
          </p:cNvSpPr>
          <p:nvPr>
            <p:ph type="body" sz="half" idx="10"/>
          </p:nvPr>
        </p:nvSpPr>
        <p:spPr>
          <a:xfrm>
            <a:off x="9318053" y="2057400"/>
            <a:ext cx="2035746" cy="1265926"/>
          </a:xfrm>
        </p:spPr>
        <p:txBody>
          <a:bodyPr/>
          <a:lstStyle/>
          <a:p>
            <a:endParaRPr lang="en-GB" dirty="0"/>
          </a:p>
        </p:txBody>
      </p:sp>
      <p:pic>
        <p:nvPicPr>
          <p:cNvPr id="5" name="Picture 4">
            <a:extLst>
              <a:ext uri="{FF2B5EF4-FFF2-40B4-BE49-F238E27FC236}">
                <a16:creationId xmlns:a16="http://schemas.microsoft.com/office/drawing/2014/main" id="{98389503-55AA-4F73-A675-42DCC96D56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335" y="115021"/>
            <a:ext cx="2098888" cy="1460738"/>
          </a:xfrm>
          <a:prstGeom prst="rect">
            <a:avLst/>
          </a:prstGeom>
          <a:noFill/>
        </p:spPr>
      </p:pic>
      <p:pic>
        <p:nvPicPr>
          <p:cNvPr id="7" name="Picture 6" descr="An animal lying on the grass&#10;&#10;Description automatically generated">
            <a:extLst>
              <a:ext uri="{FF2B5EF4-FFF2-40B4-BE49-F238E27FC236}">
                <a16:creationId xmlns:a16="http://schemas.microsoft.com/office/drawing/2014/main" id="{73A31883-1402-4D9C-9CF3-AF8BB20213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18053" y="2057400"/>
            <a:ext cx="2017412" cy="1265926"/>
          </a:xfrm>
          <a:prstGeom prst="rect">
            <a:avLst/>
          </a:prstGeom>
        </p:spPr>
      </p:pic>
      <p:pic>
        <p:nvPicPr>
          <p:cNvPr id="8" name="Picture 7" descr="A close up of a toy lying on a beach&#10;&#10;Description automatically generated">
            <a:extLst>
              <a:ext uri="{FF2B5EF4-FFF2-40B4-BE49-F238E27FC236}">
                <a16:creationId xmlns:a16="http://schemas.microsoft.com/office/drawing/2014/main" id="{0F787977-B6DF-4087-B493-F6D874C159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36633" y="3323326"/>
            <a:ext cx="2291608" cy="1469325"/>
          </a:xfrm>
          <a:prstGeom prst="rect">
            <a:avLst/>
          </a:prstGeom>
        </p:spPr>
      </p:pic>
      <p:pic>
        <p:nvPicPr>
          <p:cNvPr id="9" name="Picture 8" descr="A person riding a horse on a beach&#10;&#10;Description automatically generated">
            <a:extLst>
              <a:ext uri="{FF2B5EF4-FFF2-40B4-BE49-F238E27FC236}">
                <a16:creationId xmlns:a16="http://schemas.microsoft.com/office/drawing/2014/main" id="{643D1343-62CF-4650-B1D7-20AF749FB40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01138" y="4377277"/>
            <a:ext cx="2017411" cy="1498273"/>
          </a:xfrm>
          <a:prstGeom prst="rect">
            <a:avLst/>
          </a:prstGeom>
        </p:spPr>
      </p:pic>
      <p:sp>
        <p:nvSpPr>
          <p:cNvPr id="10" name="TextBox 9">
            <a:extLst>
              <a:ext uri="{FF2B5EF4-FFF2-40B4-BE49-F238E27FC236}">
                <a16:creationId xmlns:a16="http://schemas.microsoft.com/office/drawing/2014/main" id="{A41A334F-DEE1-4F3F-9C89-E81110188DA1}"/>
              </a:ext>
            </a:extLst>
          </p:cNvPr>
          <p:cNvSpPr txBox="1"/>
          <p:nvPr/>
        </p:nvSpPr>
        <p:spPr>
          <a:xfrm>
            <a:off x="838201" y="6119797"/>
            <a:ext cx="9234237" cy="230832"/>
          </a:xfrm>
          <a:prstGeom prst="rect">
            <a:avLst/>
          </a:prstGeom>
          <a:noFill/>
        </p:spPr>
        <p:txBody>
          <a:bodyPr wrap="square" rtlCol="0">
            <a:spAutoFit/>
          </a:bodyPr>
          <a:lstStyle/>
          <a:p>
            <a:r>
              <a:rPr lang="en-GB" sz="900">
                <a:hlinkClick r:id="rId8" tooltip="http://commons.wikimedia.org/wiki/File:Wandering_in_the_desert.jpg"/>
              </a:rPr>
              <a:t>This Photo</a:t>
            </a:r>
            <a:r>
              <a:rPr lang="en-GB" sz="900"/>
              <a:t> by Unknown Author is licensed under </a:t>
            </a:r>
            <a:r>
              <a:rPr lang="en-GB" sz="900">
                <a:hlinkClick r:id="rId9" tooltip="https://creativecommons.org/licenses/by-sa/3.0/"/>
              </a:rPr>
              <a:t>CC BY-SA</a:t>
            </a:r>
            <a:endParaRPr lang="en-GB" sz="900"/>
          </a:p>
        </p:txBody>
      </p:sp>
    </p:spTree>
    <p:extLst>
      <p:ext uri="{BB962C8B-B14F-4D97-AF65-F5344CB8AC3E}">
        <p14:creationId xmlns:p14="http://schemas.microsoft.com/office/powerpoint/2010/main" val="4094512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6CF6-8BD9-4971-9468-6A1637822C70}"/>
              </a:ext>
            </a:extLst>
          </p:cNvPr>
          <p:cNvSpPr>
            <a:spLocks noGrp="1"/>
          </p:cNvSpPr>
          <p:nvPr>
            <p:ph type="ctrTitle"/>
          </p:nvPr>
        </p:nvSpPr>
        <p:spPr>
          <a:xfrm>
            <a:off x="609601" y="536827"/>
            <a:ext cx="8646366" cy="818732"/>
          </a:xfrm>
        </p:spPr>
        <p:txBody>
          <a:bodyPr>
            <a:normAutofit fontScale="90000"/>
          </a:bodyPr>
          <a:lstStyle/>
          <a:p>
            <a:r>
              <a:rPr lang="en-GB" dirty="0"/>
              <a:t>Preparing for High School- Learning Literacy</a:t>
            </a:r>
          </a:p>
        </p:txBody>
      </p:sp>
      <p:sp>
        <p:nvSpPr>
          <p:cNvPr id="3" name="Text Placeholder 2">
            <a:extLst>
              <a:ext uri="{FF2B5EF4-FFF2-40B4-BE49-F238E27FC236}">
                <a16:creationId xmlns:a16="http://schemas.microsoft.com/office/drawing/2014/main" id="{0C476182-36E2-417D-B6A7-B11A6604D4F6}"/>
              </a:ext>
            </a:extLst>
          </p:cNvPr>
          <p:cNvSpPr>
            <a:spLocks noGrp="1"/>
          </p:cNvSpPr>
          <p:nvPr>
            <p:ph type="body" sz="half" idx="2"/>
          </p:nvPr>
        </p:nvSpPr>
        <p:spPr/>
        <p:txBody>
          <a:bodyPr/>
          <a:lstStyle/>
          <a:p>
            <a:r>
              <a:rPr lang="en-GB" b="1" dirty="0"/>
              <a:t>Websites</a:t>
            </a:r>
          </a:p>
          <a:p>
            <a:r>
              <a:rPr lang="en-GB" dirty="0">
                <a:hlinkClick r:id="rId2"/>
              </a:rPr>
              <a:t>https://www.bbc.co.uk/bitesize/topics/zpccwmn</a:t>
            </a:r>
            <a:endParaRPr lang="en-GB" dirty="0"/>
          </a:p>
          <a:p>
            <a:r>
              <a:rPr lang="en-GB" u="sng" dirty="0">
                <a:solidFill>
                  <a:srgbClr val="0563C1"/>
                </a:solidFill>
                <a:ea typeface="Calibri" panose="020F0502020204030204" pitchFamily="34" charset="0"/>
                <a:cs typeface="Times New Roman" panose="02020603050405020304" pitchFamily="18" charset="0"/>
                <a:hlinkClick r:id="rId3"/>
              </a:rPr>
              <a:t>https://www.bbc.co.uk/teach/school-radio/english-ks2-michael-rosen-talking-poetry/zn37rj6</a:t>
            </a:r>
            <a:endParaRPr lang="en-GB" u="sng" dirty="0">
              <a:solidFill>
                <a:srgbClr val="0563C1"/>
              </a:solidFill>
              <a:ea typeface="Calibri" panose="020F0502020204030204" pitchFamily="34" charset="0"/>
              <a:cs typeface="Times New Roman" panose="02020603050405020304" pitchFamily="18" charset="0"/>
            </a:endParaRPr>
          </a:p>
          <a:p>
            <a:r>
              <a:rPr lang="en-GB" u="sng">
                <a:hlinkClick r:id="rId4"/>
              </a:rPr>
              <a:t>https://uk.ixl.com/inspiration/family-learning</a:t>
            </a:r>
            <a:endParaRPr lang="en-GB" u="sng"/>
          </a:p>
          <a:p>
            <a:endParaRPr lang="en-GB"/>
          </a:p>
        </p:txBody>
      </p:sp>
      <p:sp>
        <p:nvSpPr>
          <p:cNvPr id="4" name="Text Placeholder 3">
            <a:extLst>
              <a:ext uri="{FF2B5EF4-FFF2-40B4-BE49-F238E27FC236}">
                <a16:creationId xmlns:a16="http://schemas.microsoft.com/office/drawing/2014/main" id="{FEC7A585-CD0D-429C-B1D2-7D6362D6C4EA}"/>
              </a:ext>
            </a:extLst>
          </p:cNvPr>
          <p:cNvSpPr>
            <a:spLocks noGrp="1"/>
          </p:cNvSpPr>
          <p:nvPr>
            <p:ph type="body" sz="half" idx="10"/>
          </p:nvPr>
        </p:nvSpPr>
        <p:spPr/>
        <p:txBody>
          <a:bodyPr/>
          <a:lstStyle/>
          <a:p>
            <a:endParaRPr lang="en-GB"/>
          </a:p>
        </p:txBody>
      </p:sp>
      <p:pic>
        <p:nvPicPr>
          <p:cNvPr id="5" name="Picture 4">
            <a:extLst>
              <a:ext uri="{FF2B5EF4-FFF2-40B4-BE49-F238E27FC236}">
                <a16:creationId xmlns:a16="http://schemas.microsoft.com/office/drawing/2014/main" id="{57B70E84-6B7D-4E18-89EF-CD52625B352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6335" y="115021"/>
            <a:ext cx="2098888" cy="1460738"/>
          </a:xfrm>
          <a:prstGeom prst="rect">
            <a:avLst/>
          </a:prstGeom>
          <a:noFill/>
        </p:spPr>
      </p:pic>
    </p:spTree>
    <p:extLst>
      <p:ext uri="{BB962C8B-B14F-4D97-AF65-F5344CB8AC3E}">
        <p14:creationId xmlns:p14="http://schemas.microsoft.com/office/powerpoint/2010/main" val="362663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3E0D-4215-42EE-8373-38645D5FA97E}"/>
              </a:ext>
            </a:extLst>
          </p:cNvPr>
          <p:cNvSpPr>
            <a:spLocks noGrp="1"/>
          </p:cNvSpPr>
          <p:nvPr>
            <p:ph type="ctrTitle"/>
          </p:nvPr>
        </p:nvSpPr>
        <p:spPr>
          <a:xfrm>
            <a:off x="401216" y="536827"/>
            <a:ext cx="7856519" cy="818732"/>
          </a:xfrm>
        </p:spPr>
        <p:txBody>
          <a:bodyPr>
            <a:normAutofit/>
          </a:bodyPr>
          <a:lstStyle/>
          <a:p>
            <a:r>
              <a:rPr lang="en-GB" dirty="0"/>
              <a:t>Preparing for High School</a:t>
            </a:r>
          </a:p>
        </p:txBody>
      </p:sp>
      <p:sp>
        <p:nvSpPr>
          <p:cNvPr id="3" name="Text Placeholder 2">
            <a:extLst>
              <a:ext uri="{FF2B5EF4-FFF2-40B4-BE49-F238E27FC236}">
                <a16:creationId xmlns:a16="http://schemas.microsoft.com/office/drawing/2014/main" id="{8DA8B01D-6167-4A64-8C3D-1B97526CB99C}"/>
              </a:ext>
            </a:extLst>
          </p:cNvPr>
          <p:cNvSpPr>
            <a:spLocks noGrp="1"/>
          </p:cNvSpPr>
          <p:nvPr>
            <p:ph type="body" sz="half" idx="2"/>
          </p:nvPr>
        </p:nvSpPr>
        <p:spPr>
          <a:xfrm>
            <a:off x="401216" y="1184988"/>
            <a:ext cx="5245605" cy="5029200"/>
          </a:xfrm>
        </p:spPr>
        <p:txBody>
          <a:bodyPr>
            <a:normAutofit lnSpcReduction="10000"/>
          </a:bodyPr>
          <a:lstStyle/>
          <a:p>
            <a:r>
              <a:rPr lang="en-GB" dirty="0"/>
              <a:t>In High School your day will be split up into periods. Each period you will have a different subject.</a:t>
            </a:r>
          </a:p>
          <a:p>
            <a:endParaRPr lang="en-GB" dirty="0"/>
          </a:p>
          <a:p>
            <a:r>
              <a:rPr lang="en-GB" dirty="0"/>
              <a:t>Here are some of the subjects you might have; </a:t>
            </a:r>
          </a:p>
          <a:p>
            <a:endParaRPr lang="en-GB" dirty="0"/>
          </a:p>
          <a:p>
            <a:r>
              <a:rPr lang="en-GB" dirty="0"/>
              <a:t>English       Maths    	    Social Subjects (Geography, History  and Modern Studies )      </a:t>
            </a:r>
          </a:p>
          <a:p>
            <a:endParaRPr lang="en-GB" dirty="0"/>
          </a:p>
          <a:p>
            <a:r>
              <a:rPr lang="en-GB" dirty="0"/>
              <a:t>Health and Food Technology  Technological studies  </a:t>
            </a:r>
          </a:p>
          <a:p>
            <a:endParaRPr lang="en-GB" dirty="0"/>
          </a:p>
          <a:p>
            <a:r>
              <a:rPr lang="en-GB" dirty="0"/>
              <a:t>ICT        Science (Biology, Chemistry and Physics)   </a:t>
            </a:r>
          </a:p>
          <a:p>
            <a:endParaRPr lang="en-GB" dirty="0"/>
          </a:p>
          <a:p>
            <a:r>
              <a:rPr lang="en-GB" dirty="0"/>
              <a:t> PSE (Tutorial)           P.E             Religious Studies </a:t>
            </a:r>
          </a:p>
          <a:p>
            <a:endParaRPr lang="en-GB" dirty="0"/>
          </a:p>
          <a:p>
            <a:r>
              <a:rPr lang="en-GB" dirty="0"/>
              <a:t>Music         Art               Modern Languages</a:t>
            </a:r>
          </a:p>
        </p:txBody>
      </p:sp>
      <p:sp>
        <p:nvSpPr>
          <p:cNvPr id="4" name="Text Placeholder 3">
            <a:extLst>
              <a:ext uri="{FF2B5EF4-FFF2-40B4-BE49-F238E27FC236}">
                <a16:creationId xmlns:a16="http://schemas.microsoft.com/office/drawing/2014/main" id="{60F3D30A-F789-46F1-9E56-6FA2654814A9}"/>
              </a:ext>
            </a:extLst>
          </p:cNvPr>
          <p:cNvSpPr>
            <a:spLocks noGrp="1"/>
          </p:cNvSpPr>
          <p:nvPr>
            <p:ph type="body" sz="half" idx="10"/>
          </p:nvPr>
        </p:nvSpPr>
        <p:spPr>
          <a:xfrm>
            <a:off x="9216969" y="3428999"/>
            <a:ext cx="2119725" cy="937727"/>
          </a:xfrm>
        </p:spPr>
        <p:txBody>
          <a:bodyPr>
            <a:noAutofit/>
          </a:bodyPr>
          <a:lstStyle/>
          <a:p>
            <a:pPr lvl="1"/>
            <a:endParaRPr lang="en-GB" sz="2400" dirty="0"/>
          </a:p>
        </p:txBody>
      </p:sp>
      <p:pic>
        <p:nvPicPr>
          <p:cNvPr id="2050" name="Picture 2" descr="Image result for moving forward quotes high school | Never look ...">
            <a:extLst>
              <a:ext uri="{FF2B5EF4-FFF2-40B4-BE49-F238E27FC236}">
                <a16:creationId xmlns:a16="http://schemas.microsoft.com/office/drawing/2014/main" id="{864BC961-C623-4A5A-BCC1-35B4CDE23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360" y="2838994"/>
            <a:ext cx="3860800" cy="3033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1CB9870-4BB0-435C-AB36-0674FCF14B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6137" y="383485"/>
            <a:ext cx="2264899" cy="1645922"/>
          </a:xfrm>
          <a:prstGeom prst="rect">
            <a:avLst/>
          </a:prstGeom>
          <a:noFill/>
        </p:spPr>
      </p:pic>
    </p:spTree>
    <p:extLst>
      <p:ext uri="{BB962C8B-B14F-4D97-AF65-F5344CB8AC3E}">
        <p14:creationId xmlns:p14="http://schemas.microsoft.com/office/powerpoint/2010/main" val="10991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72FB-2BCF-EB4A-9C63-2D9F83810866}"/>
              </a:ext>
            </a:extLst>
          </p:cNvPr>
          <p:cNvSpPr>
            <a:spLocks noGrp="1"/>
          </p:cNvSpPr>
          <p:nvPr>
            <p:ph type="ctrTitle"/>
          </p:nvPr>
        </p:nvSpPr>
        <p:spPr>
          <a:xfrm>
            <a:off x="609600" y="536827"/>
            <a:ext cx="10278794" cy="818732"/>
          </a:xfrm>
        </p:spPr>
        <p:txBody>
          <a:bodyPr>
            <a:normAutofit/>
          </a:bodyPr>
          <a:lstStyle/>
          <a:p>
            <a:pPr algn="ctr"/>
            <a:r>
              <a:rPr lang="en-US" dirty="0"/>
              <a:t>      What do you already know?</a:t>
            </a:r>
          </a:p>
        </p:txBody>
      </p:sp>
      <p:pic>
        <p:nvPicPr>
          <p:cNvPr id="17" name="Picture 16">
            <a:extLst>
              <a:ext uri="{FF2B5EF4-FFF2-40B4-BE49-F238E27FC236}">
                <a16:creationId xmlns:a16="http://schemas.microsoft.com/office/drawing/2014/main" id="{A47A6654-0261-4D87-A4E5-91D77DF0C3CC}"/>
              </a:ext>
            </a:extLst>
          </p:cNvPr>
          <p:cNvPicPr>
            <a:picLocks noChangeAspect="1"/>
          </p:cNvPicPr>
          <p:nvPr/>
        </p:nvPicPr>
        <p:blipFill>
          <a:blip r:embed="rId3"/>
          <a:stretch>
            <a:fillRect/>
          </a:stretch>
        </p:blipFill>
        <p:spPr>
          <a:xfrm>
            <a:off x="10005270" y="133469"/>
            <a:ext cx="1867862" cy="1398803"/>
          </a:xfrm>
          <a:prstGeom prst="rect">
            <a:avLst/>
          </a:prstGeom>
        </p:spPr>
      </p:pic>
      <p:sp>
        <p:nvSpPr>
          <p:cNvPr id="3" name="TextBox 2">
            <a:extLst>
              <a:ext uri="{FF2B5EF4-FFF2-40B4-BE49-F238E27FC236}">
                <a16:creationId xmlns:a16="http://schemas.microsoft.com/office/drawing/2014/main" id="{4538057D-7F5F-4559-8C65-69AE3A6FDCB1}"/>
              </a:ext>
            </a:extLst>
          </p:cNvPr>
          <p:cNvSpPr txBox="1"/>
          <p:nvPr/>
        </p:nvSpPr>
        <p:spPr>
          <a:xfrm>
            <a:off x="251927" y="1632857"/>
            <a:ext cx="11187404" cy="1200329"/>
          </a:xfrm>
          <a:prstGeom prst="rect">
            <a:avLst/>
          </a:prstGeom>
          <a:noFill/>
        </p:spPr>
        <p:txBody>
          <a:bodyPr wrap="square" rtlCol="0">
            <a:spAutoFit/>
          </a:bodyPr>
          <a:lstStyle/>
          <a:p>
            <a:r>
              <a:rPr lang="en-GB" dirty="0"/>
              <a:t>The work that you do in High School is just the next step in your learning. You will have experience and knowledge of each subject from Primary School. Under each subject is a list of activities you might have covered in Primary. </a:t>
            </a:r>
          </a:p>
          <a:p>
            <a:endParaRPr lang="en-GB" dirty="0"/>
          </a:p>
          <a:p>
            <a:endParaRPr lang="en-GB" dirty="0"/>
          </a:p>
        </p:txBody>
      </p:sp>
      <p:sp>
        <p:nvSpPr>
          <p:cNvPr id="4" name="TextBox 3">
            <a:extLst>
              <a:ext uri="{FF2B5EF4-FFF2-40B4-BE49-F238E27FC236}">
                <a16:creationId xmlns:a16="http://schemas.microsoft.com/office/drawing/2014/main" id="{BBAD6F86-D279-4586-AC89-BC19E9116449}"/>
              </a:ext>
            </a:extLst>
          </p:cNvPr>
          <p:cNvSpPr txBox="1"/>
          <p:nvPr/>
        </p:nvSpPr>
        <p:spPr>
          <a:xfrm>
            <a:off x="1108103" y="2284327"/>
            <a:ext cx="1540315" cy="1846659"/>
          </a:xfrm>
          <a:prstGeom prst="rect">
            <a:avLst/>
          </a:prstGeom>
          <a:noFill/>
        </p:spPr>
        <p:txBody>
          <a:bodyPr wrap="square" rtlCol="0">
            <a:spAutoFit/>
          </a:bodyPr>
          <a:lstStyle/>
          <a:p>
            <a:pPr algn="ctr"/>
            <a:r>
              <a:rPr lang="en-GB" sz="2400" b="1" dirty="0"/>
              <a:t>English </a:t>
            </a:r>
            <a:endParaRPr lang="en-GB" dirty="0"/>
          </a:p>
          <a:p>
            <a:pPr algn="ctr"/>
            <a:r>
              <a:rPr lang="en-GB" dirty="0"/>
              <a:t>Novel Studies</a:t>
            </a:r>
          </a:p>
          <a:p>
            <a:pPr algn="ctr"/>
            <a:r>
              <a:rPr lang="en-GB" dirty="0"/>
              <a:t>Writing  VCOP</a:t>
            </a:r>
          </a:p>
          <a:p>
            <a:pPr algn="ctr"/>
            <a:r>
              <a:rPr lang="en-GB" dirty="0"/>
              <a:t>Talking and Listening </a:t>
            </a:r>
          </a:p>
          <a:p>
            <a:endParaRPr lang="en-GB" dirty="0"/>
          </a:p>
        </p:txBody>
      </p:sp>
      <p:sp>
        <p:nvSpPr>
          <p:cNvPr id="9" name="TextBox 8">
            <a:extLst>
              <a:ext uri="{FF2B5EF4-FFF2-40B4-BE49-F238E27FC236}">
                <a16:creationId xmlns:a16="http://schemas.microsoft.com/office/drawing/2014/main" id="{4034CEC5-317D-40CA-8A02-C09FF3EFB095}"/>
              </a:ext>
            </a:extLst>
          </p:cNvPr>
          <p:cNvSpPr txBox="1"/>
          <p:nvPr/>
        </p:nvSpPr>
        <p:spPr>
          <a:xfrm>
            <a:off x="3974103" y="2281048"/>
            <a:ext cx="3135085" cy="1846659"/>
          </a:xfrm>
          <a:prstGeom prst="rect">
            <a:avLst/>
          </a:prstGeom>
          <a:noFill/>
        </p:spPr>
        <p:txBody>
          <a:bodyPr wrap="square" rtlCol="0">
            <a:spAutoFit/>
          </a:bodyPr>
          <a:lstStyle/>
          <a:p>
            <a:pPr algn="ctr"/>
            <a:r>
              <a:rPr lang="en-GB" sz="2400" b="1" dirty="0"/>
              <a:t>Maths</a:t>
            </a:r>
          </a:p>
          <a:p>
            <a:pPr algn="ctr"/>
            <a:r>
              <a:rPr lang="en-GB" dirty="0"/>
              <a:t>Add, subtract, multiply, divide</a:t>
            </a:r>
          </a:p>
          <a:p>
            <a:pPr algn="ctr"/>
            <a:r>
              <a:rPr lang="en-GB" dirty="0"/>
              <a:t>Use fractions, decimals and percentages</a:t>
            </a:r>
          </a:p>
          <a:p>
            <a:pPr algn="ctr"/>
            <a:r>
              <a:rPr lang="en-GB" dirty="0"/>
              <a:t>Name shapes and angles and so much more!</a:t>
            </a:r>
          </a:p>
        </p:txBody>
      </p:sp>
      <p:sp>
        <p:nvSpPr>
          <p:cNvPr id="10" name="TextBox 9">
            <a:extLst>
              <a:ext uri="{FF2B5EF4-FFF2-40B4-BE49-F238E27FC236}">
                <a16:creationId xmlns:a16="http://schemas.microsoft.com/office/drawing/2014/main" id="{52D528D6-7B21-4C13-BD98-DF3692E6FB8C}"/>
              </a:ext>
            </a:extLst>
          </p:cNvPr>
          <p:cNvSpPr txBox="1"/>
          <p:nvPr/>
        </p:nvSpPr>
        <p:spPr>
          <a:xfrm>
            <a:off x="8434874" y="2281048"/>
            <a:ext cx="3331028" cy="2677656"/>
          </a:xfrm>
          <a:prstGeom prst="rect">
            <a:avLst/>
          </a:prstGeom>
          <a:noFill/>
        </p:spPr>
        <p:txBody>
          <a:bodyPr wrap="square" rtlCol="0">
            <a:spAutoFit/>
          </a:bodyPr>
          <a:lstStyle/>
          <a:p>
            <a:pPr algn="ctr"/>
            <a:r>
              <a:rPr lang="en-GB" sz="2400" b="1" dirty="0"/>
              <a:t>Social Subjects </a:t>
            </a:r>
          </a:p>
          <a:p>
            <a:pPr algn="ctr"/>
            <a:r>
              <a:rPr lang="en-GB" dirty="0"/>
              <a:t>( Geography, History and Modern Studies)</a:t>
            </a:r>
          </a:p>
          <a:p>
            <a:pPr algn="ctr"/>
            <a:r>
              <a:rPr lang="en-GB" dirty="0"/>
              <a:t>You will have learned about these subjects during all your brilliant topic work.</a:t>
            </a:r>
          </a:p>
          <a:p>
            <a:pPr algn="ctr"/>
            <a:r>
              <a:rPr lang="en-GB" dirty="0"/>
              <a:t>WW2</a:t>
            </a:r>
          </a:p>
          <a:p>
            <a:pPr algn="ctr"/>
            <a:r>
              <a:rPr lang="en-GB" dirty="0"/>
              <a:t>Natural Disasters</a:t>
            </a:r>
          </a:p>
          <a:p>
            <a:pPr algn="ctr"/>
            <a:r>
              <a:rPr lang="en-GB" dirty="0"/>
              <a:t>Studies of different countries</a:t>
            </a:r>
          </a:p>
        </p:txBody>
      </p:sp>
      <p:pic>
        <p:nvPicPr>
          <p:cNvPr id="3076" name="Picture 4" descr="207 books free clipart | Public domain vectors">
            <a:extLst>
              <a:ext uri="{FF2B5EF4-FFF2-40B4-BE49-F238E27FC236}">
                <a16:creationId xmlns:a16="http://schemas.microsoft.com/office/drawing/2014/main" id="{C33631B9-964B-4D68-976A-C5A7D115A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103" y="4822312"/>
            <a:ext cx="1526046"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082E8F-23A5-4762-84B0-51F693BA9A64}"/>
              </a:ext>
            </a:extLst>
          </p:cNvPr>
          <p:cNvPicPr>
            <a:picLocks noChangeAspect="1"/>
          </p:cNvPicPr>
          <p:nvPr/>
        </p:nvPicPr>
        <p:blipFill>
          <a:blip r:embed="rId5"/>
          <a:stretch>
            <a:fillRect/>
          </a:stretch>
        </p:blipFill>
        <p:spPr>
          <a:xfrm>
            <a:off x="4629073" y="4685031"/>
            <a:ext cx="1825144" cy="1480663"/>
          </a:xfrm>
          <a:prstGeom prst="rect">
            <a:avLst/>
          </a:prstGeom>
        </p:spPr>
      </p:pic>
      <p:pic>
        <p:nvPicPr>
          <p:cNvPr id="8" name="Picture 7">
            <a:extLst>
              <a:ext uri="{FF2B5EF4-FFF2-40B4-BE49-F238E27FC236}">
                <a16:creationId xmlns:a16="http://schemas.microsoft.com/office/drawing/2014/main" id="{BA03CCAD-34F5-4783-BB84-503F85F0949F}"/>
              </a:ext>
            </a:extLst>
          </p:cNvPr>
          <p:cNvPicPr>
            <a:picLocks noChangeAspect="1"/>
          </p:cNvPicPr>
          <p:nvPr/>
        </p:nvPicPr>
        <p:blipFill>
          <a:blip r:embed="rId6"/>
          <a:stretch>
            <a:fillRect/>
          </a:stretch>
        </p:blipFill>
        <p:spPr>
          <a:xfrm>
            <a:off x="9187816" y="4837334"/>
            <a:ext cx="1825144" cy="1539121"/>
          </a:xfrm>
          <a:prstGeom prst="rect">
            <a:avLst/>
          </a:prstGeom>
        </p:spPr>
      </p:pic>
    </p:spTree>
    <p:extLst>
      <p:ext uri="{BB962C8B-B14F-4D97-AF65-F5344CB8AC3E}">
        <p14:creationId xmlns:p14="http://schemas.microsoft.com/office/powerpoint/2010/main" val="270020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72FB-2BCF-EB4A-9C63-2D9F83810866}"/>
              </a:ext>
            </a:extLst>
          </p:cNvPr>
          <p:cNvSpPr>
            <a:spLocks noGrp="1"/>
          </p:cNvSpPr>
          <p:nvPr>
            <p:ph type="ctrTitle"/>
          </p:nvPr>
        </p:nvSpPr>
        <p:spPr>
          <a:xfrm>
            <a:off x="609600" y="536827"/>
            <a:ext cx="10278794" cy="818732"/>
          </a:xfrm>
        </p:spPr>
        <p:txBody>
          <a:bodyPr>
            <a:normAutofit/>
          </a:bodyPr>
          <a:lstStyle/>
          <a:p>
            <a:pPr algn="ctr"/>
            <a:r>
              <a:rPr lang="en-US" dirty="0"/>
              <a:t>      What do you already know?</a:t>
            </a:r>
          </a:p>
        </p:txBody>
      </p:sp>
      <p:pic>
        <p:nvPicPr>
          <p:cNvPr id="17" name="Picture 16">
            <a:extLst>
              <a:ext uri="{FF2B5EF4-FFF2-40B4-BE49-F238E27FC236}">
                <a16:creationId xmlns:a16="http://schemas.microsoft.com/office/drawing/2014/main" id="{A47A6654-0261-4D87-A4E5-91D77DF0C3CC}"/>
              </a:ext>
            </a:extLst>
          </p:cNvPr>
          <p:cNvPicPr>
            <a:picLocks noChangeAspect="1"/>
          </p:cNvPicPr>
          <p:nvPr/>
        </p:nvPicPr>
        <p:blipFill>
          <a:blip r:embed="rId3"/>
          <a:stretch>
            <a:fillRect/>
          </a:stretch>
        </p:blipFill>
        <p:spPr>
          <a:xfrm>
            <a:off x="10005270" y="133469"/>
            <a:ext cx="1867862" cy="1398803"/>
          </a:xfrm>
          <a:prstGeom prst="rect">
            <a:avLst/>
          </a:prstGeom>
        </p:spPr>
      </p:pic>
      <p:sp>
        <p:nvSpPr>
          <p:cNvPr id="3" name="TextBox 2">
            <a:extLst>
              <a:ext uri="{FF2B5EF4-FFF2-40B4-BE49-F238E27FC236}">
                <a16:creationId xmlns:a16="http://schemas.microsoft.com/office/drawing/2014/main" id="{4538057D-7F5F-4559-8C65-69AE3A6FDCB1}"/>
              </a:ext>
            </a:extLst>
          </p:cNvPr>
          <p:cNvSpPr txBox="1"/>
          <p:nvPr/>
        </p:nvSpPr>
        <p:spPr>
          <a:xfrm>
            <a:off x="251927" y="1632857"/>
            <a:ext cx="11187404" cy="1200329"/>
          </a:xfrm>
          <a:prstGeom prst="rect">
            <a:avLst/>
          </a:prstGeom>
          <a:noFill/>
        </p:spPr>
        <p:txBody>
          <a:bodyPr wrap="square" rtlCol="0">
            <a:spAutoFit/>
          </a:bodyPr>
          <a:lstStyle/>
          <a:p>
            <a:r>
              <a:rPr lang="en-GB" dirty="0"/>
              <a:t>The work that you do in High School is just the next step in your learning. You will have experience and knowledge of each subject from Primary School.</a:t>
            </a:r>
          </a:p>
          <a:p>
            <a:endParaRPr lang="en-GB" dirty="0"/>
          </a:p>
          <a:p>
            <a:endParaRPr lang="en-GB" dirty="0"/>
          </a:p>
        </p:txBody>
      </p:sp>
      <p:sp>
        <p:nvSpPr>
          <p:cNvPr id="4" name="TextBox 3">
            <a:extLst>
              <a:ext uri="{FF2B5EF4-FFF2-40B4-BE49-F238E27FC236}">
                <a16:creationId xmlns:a16="http://schemas.microsoft.com/office/drawing/2014/main" id="{BBAD6F86-D279-4586-AC89-BC19E9116449}"/>
              </a:ext>
            </a:extLst>
          </p:cNvPr>
          <p:cNvSpPr txBox="1"/>
          <p:nvPr/>
        </p:nvSpPr>
        <p:spPr>
          <a:xfrm>
            <a:off x="458398" y="2388409"/>
            <a:ext cx="2883160" cy="1938992"/>
          </a:xfrm>
          <a:prstGeom prst="rect">
            <a:avLst/>
          </a:prstGeom>
          <a:noFill/>
        </p:spPr>
        <p:txBody>
          <a:bodyPr wrap="square" rtlCol="0">
            <a:spAutoFit/>
          </a:bodyPr>
          <a:lstStyle/>
          <a:p>
            <a:pPr algn="ctr"/>
            <a:r>
              <a:rPr lang="en-GB" sz="2400" b="1" dirty="0"/>
              <a:t>RE ( Religious Education)</a:t>
            </a:r>
          </a:p>
          <a:p>
            <a:pPr algn="ctr"/>
            <a:r>
              <a:rPr lang="en-GB" dirty="0"/>
              <a:t>You will have learned about different religions and key figures. </a:t>
            </a:r>
          </a:p>
          <a:p>
            <a:endParaRPr lang="en-GB" dirty="0"/>
          </a:p>
        </p:txBody>
      </p:sp>
      <p:sp>
        <p:nvSpPr>
          <p:cNvPr id="9" name="TextBox 8">
            <a:extLst>
              <a:ext uri="{FF2B5EF4-FFF2-40B4-BE49-F238E27FC236}">
                <a16:creationId xmlns:a16="http://schemas.microsoft.com/office/drawing/2014/main" id="{4034CEC5-317D-40CA-8A02-C09FF3EFB095}"/>
              </a:ext>
            </a:extLst>
          </p:cNvPr>
          <p:cNvSpPr txBox="1"/>
          <p:nvPr/>
        </p:nvSpPr>
        <p:spPr>
          <a:xfrm>
            <a:off x="4893189" y="2388409"/>
            <a:ext cx="2080727" cy="1846659"/>
          </a:xfrm>
          <a:prstGeom prst="rect">
            <a:avLst/>
          </a:prstGeom>
          <a:noFill/>
        </p:spPr>
        <p:txBody>
          <a:bodyPr wrap="square" rtlCol="0">
            <a:spAutoFit/>
          </a:bodyPr>
          <a:lstStyle/>
          <a:p>
            <a:pPr algn="ctr"/>
            <a:r>
              <a:rPr lang="en-GB" sz="2400" b="1" dirty="0"/>
              <a:t>Music </a:t>
            </a:r>
          </a:p>
          <a:p>
            <a:pPr algn="ctr"/>
            <a:r>
              <a:rPr lang="en-GB" dirty="0"/>
              <a:t>You will know about different musical instruments and music is all around you </a:t>
            </a:r>
          </a:p>
        </p:txBody>
      </p:sp>
      <p:sp>
        <p:nvSpPr>
          <p:cNvPr id="5" name="TextBox 4">
            <a:extLst>
              <a:ext uri="{FF2B5EF4-FFF2-40B4-BE49-F238E27FC236}">
                <a16:creationId xmlns:a16="http://schemas.microsoft.com/office/drawing/2014/main" id="{11C87D2E-DE6F-4FAF-99C5-8D8ECACF49BA}"/>
              </a:ext>
            </a:extLst>
          </p:cNvPr>
          <p:cNvSpPr txBox="1"/>
          <p:nvPr/>
        </p:nvSpPr>
        <p:spPr>
          <a:xfrm>
            <a:off x="8525547" y="2388409"/>
            <a:ext cx="2360645" cy="1292662"/>
          </a:xfrm>
          <a:prstGeom prst="rect">
            <a:avLst/>
          </a:prstGeom>
          <a:noFill/>
        </p:spPr>
        <p:txBody>
          <a:bodyPr wrap="square" rtlCol="0">
            <a:spAutoFit/>
          </a:bodyPr>
          <a:lstStyle/>
          <a:p>
            <a:pPr algn="ctr"/>
            <a:r>
              <a:rPr lang="en-GB" sz="2400" b="1" dirty="0"/>
              <a:t>Art</a:t>
            </a:r>
          </a:p>
          <a:p>
            <a:pPr algn="ctr"/>
            <a:r>
              <a:rPr lang="en-GB" dirty="0"/>
              <a:t>You will have used different materials to create lots of art work. </a:t>
            </a:r>
          </a:p>
        </p:txBody>
      </p:sp>
      <p:pic>
        <p:nvPicPr>
          <p:cNvPr id="7" name="Picture 6">
            <a:extLst>
              <a:ext uri="{FF2B5EF4-FFF2-40B4-BE49-F238E27FC236}">
                <a16:creationId xmlns:a16="http://schemas.microsoft.com/office/drawing/2014/main" id="{7CE1AB8B-AC3A-41B1-BDA8-86CACB749E89}"/>
              </a:ext>
            </a:extLst>
          </p:cNvPr>
          <p:cNvPicPr>
            <a:picLocks noChangeAspect="1"/>
          </p:cNvPicPr>
          <p:nvPr/>
        </p:nvPicPr>
        <p:blipFill>
          <a:blip r:embed="rId4"/>
          <a:stretch>
            <a:fillRect/>
          </a:stretch>
        </p:blipFill>
        <p:spPr>
          <a:xfrm>
            <a:off x="999088" y="4138499"/>
            <a:ext cx="1801780" cy="1905000"/>
          </a:xfrm>
          <a:prstGeom prst="rect">
            <a:avLst/>
          </a:prstGeom>
        </p:spPr>
      </p:pic>
      <p:pic>
        <p:nvPicPr>
          <p:cNvPr id="10" name="Picture 9">
            <a:extLst>
              <a:ext uri="{FF2B5EF4-FFF2-40B4-BE49-F238E27FC236}">
                <a16:creationId xmlns:a16="http://schemas.microsoft.com/office/drawing/2014/main" id="{EC8509C5-4495-4E33-BF27-45DEFC584B8E}"/>
              </a:ext>
            </a:extLst>
          </p:cNvPr>
          <p:cNvPicPr>
            <a:picLocks noChangeAspect="1"/>
          </p:cNvPicPr>
          <p:nvPr/>
        </p:nvPicPr>
        <p:blipFill>
          <a:blip r:embed="rId5"/>
          <a:stretch>
            <a:fillRect/>
          </a:stretch>
        </p:blipFill>
        <p:spPr>
          <a:xfrm>
            <a:off x="5032661" y="4327401"/>
            <a:ext cx="1801781" cy="1834065"/>
          </a:xfrm>
          <a:prstGeom prst="rect">
            <a:avLst/>
          </a:prstGeom>
        </p:spPr>
      </p:pic>
      <p:pic>
        <p:nvPicPr>
          <p:cNvPr id="12" name="Picture 11">
            <a:extLst>
              <a:ext uri="{FF2B5EF4-FFF2-40B4-BE49-F238E27FC236}">
                <a16:creationId xmlns:a16="http://schemas.microsoft.com/office/drawing/2014/main" id="{88100D53-484E-48F1-8603-7B89D4B2DD47}"/>
              </a:ext>
            </a:extLst>
          </p:cNvPr>
          <p:cNvPicPr>
            <a:picLocks noChangeAspect="1"/>
          </p:cNvPicPr>
          <p:nvPr/>
        </p:nvPicPr>
        <p:blipFill>
          <a:blip r:embed="rId6"/>
          <a:stretch>
            <a:fillRect/>
          </a:stretch>
        </p:blipFill>
        <p:spPr>
          <a:xfrm>
            <a:off x="8665505" y="4018614"/>
            <a:ext cx="2080727" cy="2144769"/>
          </a:xfrm>
          <a:prstGeom prst="rect">
            <a:avLst/>
          </a:prstGeom>
        </p:spPr>
      </p:pic>
    </p:spTree>
    <p:extLst>
      <p:ext uri="{BB962C8B-B14F-4D97-AF65-F5344CB8AC3E}">
        <p14:creationId xmlns:p14="http://schemas.microsoft.com/office/powerpoint/2010/main" val="9854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72FB-2BCF-EB4A-9C63-2D9F83810866}"/>
              </a:ext>
            </a:extLst>
          </p:cNvPr>
          <p:cNvSpPr>
            <a:spLocks noGrp="1"/>
          </p:cNvSpPr>
          <p:nvPr>
            <p:ph type="ctrTitle"/>
          </p:nvPr>
        </p:nvSpPr>
        <p:spPr>
          <a:xfrm>
            <a:off x="609600" y="536827"/>
            <a:ext cx="10278794" cy="818732"/>
          </a:xfrm>
        </p:spPr>
        <p:txBody>
          <a:bodyPr>
            <a:normAutofit/>
          </a:bodyPr>
          <a:lstStyle/>
          <a:p>
            <a:pPr algn="ctr"/>
            <a:r>
              <a:rPr lang="en-US" dirty="0"/>
              <a:t>      What do you already know?</a:t>
            </a:r>
          </a:p>
        </p:txBody>
      </p:sp>
      <p:pic>
        <p:nvPicPr>
          <p:cNvPr id="17" name="Picture 16">
            <a:extLst>
              <a:ext uri="{FF2B5EF4-FFF2-40B4-BE49-F238E27FC236}">
                <a16:creationId xmlns:a16="http://schemas.microsoft.com/office/drawing/2014/main" id="{A47A6654-0261-4D87-A4E5-91D77DF0C3CC}"/>
              </a:ext>
            </a:extLst>
          </p:cNvPr>
          <p:cNvPicPr>
            <a:picLocks noChangeAspect="1"/>
          </p:cNvPicPr>
          <p:nvPr/>
        </p:nvPicPr>
        <p:blipFill>
          <a:blip r:embed="rId3"/>
          <a:stretch>
            <a:fillRect/>
          </a:stretch>
        </p:blipFill>
        <p:spPr>
          <a:xfrm>
            <a:off x="10005270" y="133469"/>
            <a:ext cx="1867862" cy="1398803"/>
          </a:xfrm>
          <a:prstGeom prst="rect">
            <a:avLst/>
          </a:prstGeom>
        </p:spPr>
      </p:pic>
      <p:sp>
        <p:nvSpPr>
          <p:cNvPr id="3" name="TextBox 2">
            <a:extLst>
              <a:ext uri="{FF2B5EF4-FFF2-40B4-BE49-F238E27FC236}">
                <a16:creationId xmlns:a16="http://schemas.microsoft.com/office/drawing/2014/main" id="{4538057D-7F5F-4559-8C65-69AE3A6FDCB1}"/>
              </a:ext>
            </a:extLst>
          </p:cNvPr>
          <p:cNvSpPr txBox="1"/>
          <p:nvPr/>
        </p:nvSpPr>
        <p:spPr>
          <a:xfrm>
            <a:off x="251927" y="1632857"/>
            <a:ext cx="11187404" cy="1200329"/>
          </a:xfrm>
          <a:prstGeom prst="rect">
            <a:avLst/>
          </a:prstGeom>
          <a:noFill/>
        </p:spPr>
        <p:txBody>
          <a:bodyPr wrap="square" rtlCol="0">
            <a:spAutoFit/>
          </a:bodyPr>
          <a:lstStyle/>
          <a:p>
            <a:r>
              <a:rPr lang="en-GB" dirty="0"/>
              <a:t>The work that you do in High School is just the next step in your learning. You will have experience and knowledge of each subject from Primary School.</a:t>
            </a:r>
          </a:p>
          <a:p>
            <a:endParaRPr lang="en-GB" dirty="0"/>
          </a:p>
          <a:p>
            <a:endParaRPr lang="en-GB" dirty="0"/>
          </a:p>
        </p:txBody>
      </p:sp>
      <p:sp>
        <p:nvSpPr>
          <p:cNvPr id="4" name="TextBox 3">
            <a:extLst>
              <a:ext uri="{FF2B5EF4-FFF2-40B4-BE49-F238E27FC236}">
                <a16:creationId xmlns:a16="http://schemas.microsoft.com/office/drawing/2014/main" id="{BBAD6F86-D279-4586-AC89-BC19E9116449}"/>
              </a:ext>
            </a:extLst>
          </p:cNvPr>
          <p:cNvSpPr txBox="1"/>
          <p:nvPr/>
        </p:nvSpPr>
        <p:spPr>
          <a:xfrm>
            <a:off x="494522" y="2463853"/>
            <a:ext cx="2883160" cy="2215991"/>
          </a:xfrm>
          <a:prstGeom prst="rect">
            <a:avLst/>
          </a:prstGeom>
          <a:noFill/>
        </p:spPr>
        <p:txBody>
          <a:bodyPr wrap="square" rtlCol="0">
            <a:spAutoFit/>
          </a:bodyPr>
          <a:lstStyle/>
          <a:p>
            <a:pPr algn="ctr"/>
            <a:r>
              <a:rPr lang="en-GB" sz="2400" b="1" dirty="0"/>
              <a:t>Health and Food Technology</a:t>
            </a:r>
          </a:p>
          <a:p>
            <a:pPr algn="ctr"/>
            <a:r>
              <a:rPr lang="en-GB" dirty="0"/>
              <a:t>In school and at home, you might have had some experience of cooking. You will be aware of how to prepare food safely. </a:t>
            </a:r>
          </a:p>
        </p:txBody>
      </p:sp>
      <p:sp>
        <p:nvSpPr>
          <p:cNvPr id="9" name="TextBox 8">
            <a:extLst>
              <a:ext uri="{FF2B5EF4-FFF2-40B4-BE49-F238E27FC236}">
                <a16:creationId xmlns:a16="http://schemas.microsoft.com/office/drawing/2014/main" id="{4034CEC5-317D-40CA-8A02-C09FF3EFB095}"/>
              </a:ext>
            </a:extLst>
          </p:cNvPr>
          <p:cNvSpPr txBox="1"/>
          <p:nvPr/>
        </p:nvSpPr>
        <p:spPr>
          <a:xfrm>
            <a:off x="4349405" y="2463853"/>
            <a:ext cx="2799184" cy="1938992"/>
          </a:xfrm>
          <a:prstGeom prst="rect">
            <a:avLst/>
          </a:prstGeom>
          <a:noFill/>
        </p:spPr>
        <p:txBody>
          <a:bodyPr wrap="square" rtlCol="0">
            <a:spAutoFit/>
          </a:bodyPr>
          <a:lstStyle/>
          <a:p>
            <a:pPr algn="ctr"/>
            <a:r>
              <a:rPr lang="en-GB" sz="2400" b="1" dirty="0"/>
              <a:t>Technological Studies</a:t>
            </a:r>
          </a:p>
          <a:p>
            <a:pPr algn="ctr"/>
            <a:r>
              <a:rPr lang="en-GB" dirty="0"/>
              <a:t>In Tech you will get the chance to make items in workshops. This links in with STEM. </a:t>
            </a:r>
          </a:p>
        </p:txBody>
      </p:sp>
      <p:sp>
        <p:nvSpPr>
          <p:cNvPr id="10" name="TextBox 9">
            <a:extLst>
              <a:ext uri="{FF2B5EF4-FFF2-40B4-BE49-F238E27FC236}">
                <a16:creationId xmlns:a16="http://schemas.microsoft.com/office/drawing/2014/main" id="{52D528D6-7B21-4C13-BD98-DF3692E6FB8C}"/>
              </a:ext>
            </a:extLst>
          </p:cNvPr>
          <p:cNvSpPr txBox="1"/>
          <p:nvPr/>
        </p:nvSpPr>
        <p:spPr>
          <a:xfrm>
            <a:off x="8545425" y="2463853"/>
            <a:ext cx="3265713" cy="2123658"/>
          </a:xfrm>
          <a:prstGeom prst="rect">
            <a:avLst/>
          </a:prstGeom>
          <a:noFill/>
        </p:spPr>
        <p:txBody>
          <a:bodyPr wrap="square" rtlCol="0">
            <a:spAutoFit/>
          </a:bodyPr>
          <a:lstStyle/>
          <a:p>
            <a:pPr algn="ctr"/>
            <a:r>
              <a:rPr lang="en-GB" sz="2400" b="1" dirty="0"/>
              <a:t>ICT</a:t>
            </a:r>
          </a:p>
          <a:p>
            <a:pPr algn="ctr"/>
            <a:r>
              <a:rPr lang="en-GB" dirty="0"/>
              <a:t>In school you will have used ICT in a number of ways.</a:t>
            </a:r>
          </a:p>
          <a:p>
            <a:pPr algn="ctr"/>
            <a:r>
              <a:rPr lang="en-GB" dirty="0"/>
              <a:t>Research</a:t>
            </a:r>
          </a:p>
          <a:p>
            <a:pPr algn="ctr"/>
            <a:r>
              <a:rPr lang="en-GB" dirty="0"/>
              <a:t>Presentations </a:t>
            </a:r>
          </a:p>
          <a:p>
            <a:pPr algn="ctr"/>
            <a:r>
              <a:rPr lang="en-GB" dirty="0"/>
              <a:t>Also while being at home you might have uploaded your work. </a:t>
            </a:r>
          </a:p>
        </p:txBody>
      </p:sp>
      <p:pic>
        <p:nvPicPr>
          <p:cNvPr id="6" name="Picture 5">
            <a:extLst>
              <a:ext uri="{FF2B5EF4-FFF2-40B4-BE49-F238E27FC236}">
                <a16:creationId xmlns:a16="http://schemas.microsoft.com/office/drawing/2014/main" id="{0D7F473F-0E11-4AD1-AD7E-39518DADA632}"/>
              </a:ext>
            </a:extLst>
          </p:cNvPr>
          <p:cNvPicPr>
            <a:picLocks noChangeAspect="1"/>
          </p:cNvPicPr>
          <p:nvPr/>
        </p:nvPicPr>
        <p:blipFill>
          <a:blip r:embed="rId4"/>
          <a:stretch>
            <a:fillRect/>
          </a:stretch>
        </p:blipFill>
        <p:spPr>
          <a:xfrm>
            <a:off x="643958" y="4738439"/>
            <a:ext cx="2584288" cy="1282509"/>
          </a:xfrm>
          <a:prstGeom prst="rect">
            <a:avLst/>
          </a:prstGeom>
        </p:spPr>
      </p:pic>
      <p:pic>
        <p:nvPicPr>
          <p:cNvPr id="8" name="Picture 7">
            <a:extLst>
              <a:ext uri="{FF2B5EF4-FFF2-40B4-BE49-F238E27FC236}">
                <a16:creationId xmlns:a16="http://schemas.microsoft.com/office/drawing/2014/main" id="{D592B108-4BE0-40A0-8120-36D68A5C6316}"/>
              </a:ext>
            </a:extLst>
          </p:cNvPr>
          <p:cNvPicPr>
            <a:picLocks noChangeAspect="1"/>
          </p:cNvPicPr>
          <p:nvPr/>
        </p:nvPicPr>
        <p:blipFill>
          <a:blip r:embed="rId5"/>
          <a:stretch>
            <a:fillRect/>
          </a:stretch>
        </p:blipFill>
        <p:spPr>
          <a:xfrm>
            <a:off x="4672672" y="4587511"/>
            <a:ext cx="2152650" cy="1500913"/>
          </a:xfrm>
          <a:prstGeom prst="rect">
            <a:avLst/>
          </a:prstGeom>
        </p:spPr>
      </p:pic>
      <p:pic>
        <p:nvPicPr>
          <p:cNvPr id="12" name="Picture 11">
            <a:extLst>
              <a:ext uri="{FF2B5EF4-FFF2-40B4-BE49-F238E27FC236}">
                <a16:creationId xmlns:a16="http://schemas.microsoft.com/office/drawing/2014/main" id="{F7494C17-9757-484B-98AC-1F2B93FAD1F8}"/>
              </a:ext>
            </a:extLst>
          </p:cNvPr>
          <p:cNvPicPr>
            <a:picLocks noChangeAspect="1"/>
          </p:cNvPicPr>
          <p:nvPr/>
        </p:nvPicPr>
        <p:blipFill>
          <a:blip r:embed="rId6"/>
          <a:stretch>
            <a:fillRect/>
          </a:stretch>
        </p:blipFill>
        <p:spPr>
          <a:xfrm>
            <a:off x="8969189" y="4819690"/>
            <a:ext cx="2418183" cy="1398803"/>
          </a:xfrm>
          <a:prstGeom prst="rect">
            <a:avLst/>
          </a:prstGeom>
        </p:spPr>
      </p:pic>
    </p:spTree>
    <p:extLst>
      <p:ext uri="{BB962C8B-B14F-4D97-AF65-F5344CB8AC3E}">
        <p14:creationId xmlns:p14="http://schemas.microsoft.com/office/powerpoint/2010/main" val="121456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72FB-2BCF-EB4A-9C63-2D9F83810866}"/>
              </a:ext>
            </a:extLst>
          </p:cNvPr>
          <p:cNvSpPr>
            <a:spLocks noGrp="1"/>
          </p:cNvSpPr>
          <p:nvPr>
            <p:ph type="ctrTitle"/>
          </p:nvPr>
        </p:nvSpPr>
        <p:spPr>
          <a:xfrm>
            <a:off x="609600" y="536827"/>
            <a:ext cx="10278794" cy="818732"/>
          </a:xfrm>
        </p:spPr>
        <p:txBody>
          <a:bodyPr>
            <a:normAutofit/>
          </a:bodyPr>
          <a:lstStyle/>
          <a:p>
            <a:pPr algn="ctr"/>
            <a:r>
              <a:rPr lang="en-US" dirty="0"/>
              <a:t>  What do you already know?</a:t>
            </a:r>
          </a:p>
        </p:txBody>
      </p:sp>
      <p:pic>
        <p:nvPicPr>
          <p:cNvPr id="17" name="Picture 16">
            <a:extLst>
              <a:ext uri="{FF2B5EF4-FFF2-40B4-BE49-F238E27FC236}">
                <a16:creationId xmlns:a16="http://schemas.microsoft.com/office/drawing/2014/main" id="{A47A6654-0261-4D87-A4E5-91D77DF0C3CC}"/>
              </a:ext>
            </a:extLst>
          </p:cNvPr>
          <p:cNvPicPr>
            <a:picLocks noChangeAspect="1"/>
          </p:cNvPicPr>
          <p:nvPr/>
        </p:nvPicPr>
        <p:blipFill>
          <a:blip r:embed="rId3"/>
          <a:stretch>
            <a:fillRect/>
          </a:stretch>
        </p:blipFill>
        <p:spPr>
          <a:xfrm>
            <a:off x="10005270" y="133469"/>
            <a:ext cx="1867862" cy="1398803"/>
          </a:xfrm>
          <a:prstGeom prst="rect">
            <a:avLst/>
          </a:prstGeom>
        </p:spPr>
      </p:pic>
      <p:sp>
        <p:nvSpPr>
          <p:cNvPr id="3" name="TextBox 2">
            <a:extLst>
              <a:ext uri="{FF2B5EF4-FFF2-40B4-BE49-F238E27FC236}">
                <a16:creationId xmlns:a16="http://schemas.microsoft.com/office/drawing/2014/main" id="{4538057D-7F5F-4559-8C65-69AE3A6FDCB1}"/>
              </a:ext>
            </a:extLst>
          </p:cNvPr>
          <p:cNvSpPr txBox="1"/>
          <p:nvPr/>
        </p:nvSpPr>
        <p:spPr>
          <a:xfrm>
            <a:off x="251927" y="1632857"/>
            <a:ext cx="11187404" cy="1200329"/>
          </a:xfrm>
          <a:prstGeom prst="rect">
            <a:avLst/>
          </a:prstGeom>
          <a:noFill/>
        </p:spPr>
        <p:txBody>
          <a:bodyPr wrap="square" rtlCol="0">
            <a:spAutoFit/>
          </a:bodyPr>
          <a:lstStyle/>
          <a:p>
            <a:r>
              <a:rPr lang="en-GB" dirty="0"/>
              <a:t>The work that you do in High School is just the next step in your learning. You will have experience and knowledge of each subject from Primary School.</a:t>
            </a:r>
          </a:p>
          <a:p>
            <a:endParaRPr lang="en-GB" dirty="0"/>
          </a:p>
          <a:p>
            <a:endParaRPr lang="en-GB" dirty="0"/>
          </a:p>
        </p:txBody>
      </p:sp>
      <p:sp>
        <p:nvSpPr>
          <p:cNvPr id="4" name="TextBox 3">
            <a:extLst>
              <a:ext uri="{FF2B5EF4-FFF2-40B4-BE49-F238E27FC236}">
                <a16:creationId xmlns:a16="http://schemas.microsoft.com/office/drawing/2014/main" id="{BBAD6F86-D279-4586-AC89-BC19E9116449}"/>
              </a:ext>
            </a:extLst>
          </p:cNvPr>
          <p:cNvSpPr txBox="1"/>
          <p:nvPr/>
        </p:nvSpPr>
        <p:spPr>
          <a:xfrm>
            <a:off x="494522" y="2163684"/>
            <a:ext cx="2883160" cy="2123658"/>
          </a:xfrm>
          <a:prstGeom prst="rect">
            <a:avLst/>
          </a:prstGeom>
          <a:noFill/>
        </p:spPr>
        <p:txBody>
          <a:bodyPr wrap="square" rtlCol="0">
            <a:spAutoFit/>
          </a:bodyPr>
          <a:lstStyle/>
          <a:p>
            <a:pPr algn="ctr"/>
            <a:r>
              <a:rPr lang="en-GB" sz="2400" b="1" dirty="0"/>
              <a:t>Science </a:t>
            </a:r>
          </a:p>
          <a:p>
            <a:pPr algn="ctr"/>
            <a:r>
              <a:rPr lang="en-GB" dirty="0"/>
              <a:t>You will have taken part in Science experiments in school. You will have looked to see if there has been any changes and noted the results. </a:t>
            </a:r>
          </a:p>
        </p:txBody>
      </p:sp>
      <p:sp>
        <p:nvSpPr>
          <p:cNvPr id="9" name="TextBox 8">
            <a:extLst>
              <a:ext uri="{FF2B5EF4-FFF2-40B4-BE49-F238E27FC236}">
                <a16:creationId xmlns:a16="http://schemas.microsoft.com/office/drawing/2014/main" id="{4034CEC5-317D-40CA-8A02-C09FF3EFB095}"/>
              </a:ext>
            </a:extLst>
          </p:cNvPr>
          <p:cNvSpPr txBox="1"/>
          <p:nvPr/>
        </p:nvSpPr>
        <p:spPr>
          <a:xfrm>
            <a:off x="4567335" y="2163684"/>
            <a:ext cx="2799184" cy="1569660"/>
          </a:xfrm>
          <a:prstGeom prst="rect">
            <a:avLst/>
          </a:prstGeom>
          <a:noFill/>
        </p:spPr>
        <p:txBody>
          <a:bodyPr wrap="square" rtlCol="0">
            <a:spAutoFit/>
          </a:bodyPr>
          <a:lstStyle/>
          <a:p>
            <a:pPr algn="ctr"/>
            <a:r>
              <a:rPr lang="en-GB" sz="2400" b="1" dirty="0"/>
              <a:t>PSE ( tutorial)</a:t>
            </a:r>
            <a:r>
              <a:rPr lang="en-GB" dirty="0"/>
              <a:t> </a:t>
            </a:r>
          </a:p>
          <a:p>
            <a:pPr algn="ctr"/>
            <a:r>
              <a:rPr lang="en-GB" dirty="0"/>
              <a:t>In school you might have used PATHS , </a:t>
            </a:r>
            <a:r>
              <a:rPr lang="en-GB" dirty="0" err="1"/>
              <a:t>Bounceback</a:t>
            </a:r>
            <a:r>
              <a:rPr lang="en-GB" dirty="0"/>
              <a:t>, or learned about Health. </a:t>
            </a:r>
          </a:p>
          <a:p>
            <a:endParaRPr lang="en-GB" dirty="0"/>
          </a:p>
        </p:txBody>
      </p:sp>
      <p:sp>
        <p:nvSpPr>
          <p:cNvPr id="10" name="TextBox 9">
            <a:extLst>
              <a:ext uri="{FF2B5EF4-FFF2-40B4-BE49-F238E27FC236}">
                <a16:creationId xmlns:a16="http://schemas.microsoft.com/office/drawing/2014/main" id="{52D528D6-7B21-4C13-BD98-DF3692E6FB8C}"/>
              </a:ext>
            </a:extLst>
          </p:cNvPr>
          <p:cNvSpPr txBox="1"/>
          <p:nvPr/>
        </p:nvSpPr>
        <p:spPr>
          <a:xfrm>
            <a:off x="8606422" y="2163684"/>
            <a:ext cx="3265713" cy="2400657"/>
          </a:xfrm>
          <a:prstGeom prst="rect">
            <a:avLst/>
          </a:prstGeom>
          <a:noFill/>
        </p:spPr>
        <p:txBody>
          <a:bodyPr wrap="square" rtlCol="0">
            <a:spAutoFit/>
          </a:bodyPr>
          <a:lstStyle/>
          <a:p>
            <a:pPr algn="ctr"/>
            <a:r>
              <a:rPr lang="en-GB" sz="2400" b="1" dirty="0"/>
              <a:t>P.E </a:t>
            </a:r>
          </a:p>
          <a:p>
            <a:pPr algn="ctr"/>
            <a:r>
              <a:rPr lang="en-GB" dirty="0"/>
              <a:t>Basket ball           Gymnastics</a:t>
            </a:r>
          </a:p>
          <a:p>
            <a:pPr algn="ctr"/>
            <a:r>
              <a:rPr lang="en-GB" dirty="0"/>
              <a:t>Hockey             Football</a:t>
            </a:r>
          </a:p>
          <a:p>
            <a:pPr algn="ctr"/>
            <a:r>
              <a:rPr lang="en-GB" dirty="0"/>
              <a:t>Fitness </a:t>
            </a:r>
          </a:p>
          <a:p>
            <a:pPr algn="ctr"/>
            <a:r>
              <a:rPr lang="en-GB" dirty="0"/>
              <a:t>Are just a few of the areas of P.E you have covered and will meet again in High School. </a:t>
            </a:r>
          </a:p>
          <a:p>
            <a:pPr algn="ctr"/>
            <a:r>
              <a:rPr lang="en-GB" dirty="0"/>
              <a:t> </a:t>
            </a:r>
          </a:p>
        </p:txBody>
      </p:sp>
      <p:pic>
        <p:nvPicPr>
          <p:cNvPr id="6" name="Picture 5">
            <a:extLst>
              <a:ext uri="{FF2B5EF4-FFF2-40B4-BE49-F238E27FC236}">
                <a16:creationId xmlns:a16="http://schemas.microsoft.com/office/drawing/2014/main" id="{CE28F5C6-1FCD-416B-9EC4-0080F663E855}"/>
              </a:ext>
            </a:extLst>
          </p:cNvPr>
          <p:cNvPicPr>
            <a:picLocks noChangeAspect="1"/>
          </p:cNvPicPr>
          <p:nvPr/>
        </p:nvPicPr>
        <p:blipFill>
          <a:blip r:embed="rId4"/>
          <a:stretch>
            <a:fillRect/>
          </a:stretch>
        </p:blipFill>
        <p:spPr>
          <a:xfrm>
            <a:off x="959789" y="4537068"/>
            <a:ext cx="1952625" cy="1736538"/>
          </a:xfrm>
          <a:prstGeom prst="rect">
            <a:avLst/>
          </a:prstGeom>
        </p:spPr>
      </p:pic>
      <p:pic>
        <p:nvPicPr>
          <p:cNvPr id="8" name="Picture 7">
            <a:extLst>
              <a:ext uri="{FF2B5EF4-FFF2-40B4-BE49-F238E27FC236}">
                <a16:creationId xmlns:a16="http://schemas.microsoft.com/office/drawing/2014/main" id="{CF8B44AE-BD4F-4C1F-948B-368D744006CE}"/>
              </a:ext>
            </a:extLst>
          </p:cNvPr>
          <p:cNvPicPr>
            <a:picLocks noChangeAspect="1"/>
          </p:cNvPicPr>
          <p:nvPr/>
        </p:nvPicPr>
        <p:blipFill>
          <a:blip r:embed="rId5"/>
          <a:stretch>
            <a:fillRect/>
          </a:stretch>
        </p:blipFill>
        <p:spPr>
          <a:xfrm>
            <a:off x="4419115" y="3963073"/>
            <a:ext cx="3095625" cy="2310533"/>
          </a:xfrm>
          <a:prstGeom prst="rect">
            <a:avLst/>
          </a:prstGeom>
        </p:spPr>
      </p:pic>
      <p:pic>
        <p:nvPicPr>
          <p:cNvPr id="12" name="Picture 11">
            <a:extLst>
              <a:ext uri="{FF2B5EF4-FFF2-40B4-BE49-F238E27FC236}">
                <a16:creationId xmlns:a16="http://schemas.microsoft.com/office/drawing/2014/main" id="{E29BFEC1-66A1-4FB6-B17A-9ED86B31699B}"/>
              </a:ext>
            </a:extLst>
          </p:cNvPr>
          <p:cNvPicPr>
            <a:picLocks noChangeAspect="1"/>
          </p:cNvPicPr>
          <p:nvPr/>
        </p:nvPicPr>
        <p:blipFill>
          <a:blip r:embed="rId6"/>
          <a:stretch>
            <a:fillRect/>
          </a:stretch>
        </p:blipFill>
        <p:spPr>
          <a:xfrm>
            <a:off x="9272490" y="4259321"/>
            <a:ext cx="1933575" cy="2014285"/>
          </a:xfrm>
          <a:prstGeom prst="rect">
            <a:avLst/>
          </a:prstGeom>
        </p:spPr>
      </p:pic>
    </p:spTree>
    <p:extLst>
      <p:ext uri="{BB962C8B-B14F-4D97-AF65-F5344CB8AC3E}">
        <p14:creationId xmlns:p14="http://schemas.microsoft.com/office/powerpoint/2010/main" val="293558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C535-E28C-462F-AE31-4B1012B591B6}"/>
              </a:ext>
            </a:extLst>
          </p:cNvPr>
          <p:cNvSpPr>
            <a:spLocks noGrp="1"/>
          </p:cNvSpPr>
          <p:nvPr>
            <p:ph type="ctrTitle"/>
          </p:nvPr>
        </p:nvSpPr>
        <p:spPr>
          <a:xfrm>
            <a:off x="2603241" y="536827"/>
            <a:ext cx="6718040" cy="818732"/>
          </a:xfrm>
        </p:spPr>
        <p:txBody>
          <a:bodyPr>
            <a:normAutofit/>
          </a:bodyPr>
          <a:lstStyle/>
          <a:p>
            <a:r>
              <a:rPr lang="en-US" dirty="0"/>
              <a:t> What do you already know?</a:t>
            </a:r>
            <a:endParaRPr lang="en-GB" dirty="0"/>
          </a:p>
        </p:txBody>
      </p:sp>
      <p:pic>
        <p:nvPicPr>
          <p:cNvPr id="5" name="Picture 4">
            <a:extLst>
              <a:ext uri="{FF2B5EF4-FFF2-40B4-BE49-F238E27FC236}">
                <a16:creationId xmlns:a16="http://schemas.microsoft.com/office/drawing/2014/main" id="{A779CC2B-3D85-48AE-A8BB-99E6135B456F}"/>
              </a:ext>
            </a:extLst>
          </p:cNvPr>
          <p:cNvPicPr>
            <a:picLocks noChangeAspect="1"/>
          </p:cNvPicPr>
          <p:nvPr/>
        </p:nvPicPr>
        <p:blipFill>
          <a:blip r:embed="rId2"/>
          <a:stretch>
            <a:fillRect/>
          </a:stretch>
        </p:blipFill>
        <p:spPr>
          <a:xfrm>
            <a:off x="10005270" y="133469"/>
            <a:ext cx="1867862" cy="1398803"/>
          </a:xfrm>
          <a:prstGeom prst="rect">
            <a:avLst/>
          </a:prstGeom>
        </p:spPr>
      </p:pic>
      <p:sp>
        <p:nvSpPr>
          <p:cNvPr id="8" name="TextBox 7">
            <a:extLst>
              <a:ext uri="{FF2B5EF4-FFF2-40B4-BE49-F238E27FC236}">
                <a16:creationId xmlns:a16="http://schemas.microsoft.com/office/drawing/2014/main" id="{0CC0A8DB-6E5D-43A4-82D4-84A46BFD37E4}"/>
              </a:ext>
            </a:extLst>
          </p:cNvPr>
          <p:cNvSpPr txBox="1"/>
          <p:nvPr/>
        </p:nvSpPr>
        <p:spPr>
          <a:xfrm>
            <a:off x="354563" y="1819469"/>
            <a:ext cx="10954139" cy="1661993"/>
          </a:xfrm>
          <a:prstGeom prst="rect">
            <a:avLst/>
          </a:prstGeom>
          <a:noFill/>
        </p:spPr>
        <p:txBody>
          <a:bodyPr wrap="square" rtlCol="0">
            <a:spAutoFit/>
          </a:bodyPr>
          <a:lstStyle/>
          <a:p>
            <a:r>
              <a:rPr lang="en-GB" dirty="0"/>
              <a:t>The work that you do in High School is just the next step in your learning. You will have experience and knowledge of each subject from Primary School.</a:t>
            </a:r>
          </a:p>
          <a:p>
            <a:endParaRPr lang="en-GB" sz="2400" b="1" dirty="0"/>
          </a:p>
          <a:p>
            <a:pPr algn="ctr"/>
            <a:r>
              <a:rPr lang="en-GB" sz="2400" b="1" dirty="0"/>
              <a:t>Modern Languages </a:t>
            </a:r>
          </a:p>
          <a:p>
            <a:endParaRPr lang="en-GB" dirty="0"/>
          </a:p>
        </p:txBody>
      </p:sp>
      <p:pic>
        <p:nvPicPr>
          <p:cNvPr id="10" name="Picture 9">
            <a:extLst>
              <a:ext uri="{FF2B5EF4-FFF2-40B4-BE49-F238E27FC236}">
                <a16:creationId xmlns:a16="http://schemas.microsoft.com/office/drawing/2014/main" id="{7F534170-22C8-420D-9647-E1B8CD107E74}"/>
              </a:ext>
            </a:extLst>
          </p:cNvPr>
          <p:cNvPicPr>
            <a:picLocks noChangeAspect="1"/>
          </p:cNvPicPr>
          <p:nvPr/>
        </p:nvPicPr>
        <p:blipFill>
          <a:blip r:embed="rId3"/>
          <a:stretch>
            <a:fillRect/>
          </a:stretch>
        </p:blipFill>
        <p:spPr>
          <a:xfrm>
            <a:off x="354563" y="3884532"/>
            <a:ext cx="2162175" cy="2114550"/>
          </a:xfrm>
          <a:prstGeom prst="rect">
            <a:avLst/>
          </a:prstGeom>
        </p:spPr>
      </p:pic>
      <p:pic>
        <p:nvPicPr>
          <p:cNvPr id="12" name="Picture 11">
            <a:extLst>
              <a:ext uri="{FF2B5EF4-FFF2-40B4-BE49-F238E27FC236}">
                <a16:creationId xmlns:a16="http://schemas.microsoft.com/office/drawing/2014/main" id="{B423B68B-EDF0-4E93-BC83-CE6F9334FA7B}"/>
              </a:ext>
            </a:extLst>
          </p:cNvPr>
          <p:cNvPicPr>
            <a:picLocks noChangeAspect="1"/>
          </p:cNvPicPr>
          <p:nvPr/>
        </p:nvPicPr>
        <p:blipFill>
          <a:blip r:embed="rId4"/>
          <a:stretch>
            <a:fillRect/>
          </a:stretch>
        </p:blipFill>
        <p:spPr>
          <a:xfrm>
            <a:off x="3372919" y="3884531"/>
            <a:ext cx="2143125" cy="1990725"/>
          </a:xfrm>
          <a:prstGeom prst="rect">
            <a:avLst/>
          </a:prstGeom>
        </p:spPr>
      </p:pic>
      <p:pic>
        <p:nvPicPr>
          <p:cNvPr id="14" name="Picture 13">
            <a:extLst>
              <a:ext uri="{FF2B5EF4-FFF2-40B4-BE49-F238E27FC236}">
                <a16:creationId xmlns:a16="http://schemas.microsoft.com/office/drawing/2014/main" id="{9608C959-2CAD-4C2E-A47C-DE787932577E}"/>
              </a:ext>
            </a:extLst>
          </p:cNvPr>
          <p:cNvPicPr>
            <a:picLocks noChangeAspect="1"/>
          </p:cNvPicPr>
          <p:nvPr/>
        </p:nvPicPr>
        <p:blipFill>
          <a:blip r:embed="rId5"/>
          <a:stretch>
            <a:fillRect/>
          </a:stretch>
        </p:blipFill>
        <p:spPr>
          <a:xfrm>
            <a:off x="6416351" y="3884532"/>
            <a:ext cx="2438400" cy="1990725"/>
          </a:xfrm>
          <a:prstGeom prst="rect">
            <a:avLst/>
          </a:prstGeom>
        </p:spPr>
      </p:pic>
      <p:pic>
        <p:nvPicPr>
          <p:cNvPr id="16" name="Picture 15">
            <a:extLst>
              <a:ext uri="{FF2B5EF4-FFF2-40B4-BE49-F238E27FC236}">
                <a16:creationId xmlns:a16="http://schemas.microsoft.com/office/drawing/2014/main" id="{F2E92683-3DF0-441A-95C5-BEB9870789A7}"/>
              </a:ext>
            </a:extLst>
          </p:cNvPr>
          <p:cNvPicPr>
            <a:picLocks noChangeAspect="1"/>
          </p:cNvPicPr>
          <p:nvPr/>
        </p:nvPicPr>
        <p:blipFill>
          <a:blip r:embed="rId6"/>
          <a:stretch>
            <a:fillRect/>
          </a:stretch>
        </p:blipFill>
        <p:spPr>
          <a:xfrm>
            <a:off x="9607809" y="3884531"/>
            <a:ext cx="2143125" cy="2086498"/>
          </a:xfrm>
          <a:prstGeom prst="rect">
            <a:avLst/>
          </a:prstGeom>
        </p:spPr>
      </p:pic>
    </p:spTree>
    <p:extLst>
      <p:ext uri="{BB962C8B-B14F-4D97-AF65-F5344CB8AC3E}">
        <p14:creationId xmlns:p14="http://schemas.microsoft.com/office/powerpoint/2010/main" val="2616766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7742</TotalTime>
  <Words>1474</Words>
  <Application>Microsoft Office PowerPoint</Application>
  <PresentationFormat>Widescreen</PresentationFormat>
  <Paragraphs>245</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Comic Sans MS</vt:lpstr>
      <vt:lpstr>Symbol</vt:lpstr>
      <vt:lpstr>Office Theme</vt:lpstr>
      <vt:lpstr>Preparing for High School- Learning </vt:lpstr>
      <vt:lpstr>PowerPoint Presentation</vt:lpstr>
      <vt:lpstr>Preparing for High School</vt:lpstr>
      <vt:lpstr>Preparing for High School</vt:lpstr>
      <vt:lpstr>      What do you already know?</vt:lpstr>
      <vt:lpstr>      What do you already know?</vt:lpstr>
      <vt:lpstr>      What do you already know?</vt:lpstr>
      <vt:lpstr>  What do you already know?</vt:lpstr>
      <vt:lpstr> What do you already know?</vt:lpstr>
      <vt:lpstr>  </vt:lpstr>
      <vt:lpstr>                    </vt:lpstr>
      <vt:lpstr>PowerPoint Presentation</vt:lpstr>
      <vt:lpstr>PowerPoint Presentation</vt:lpstr>
      <vt:lpstr>Websites   </vt:lpstr>
      <vt:lpstr>Preparing for High School: Learning – Maths </vt:lpstr>
      <vt:lpstr>Preparing for High School: Learning – Maths </vt:lpstr>
      <vt:lpstr>Preparing for High School: Learning – Maths </vt:lpstr>
      <vt:lpstr>Preparing for High School: Learning – Maths  Addition- Recommended Strategies Remember, it’s important to remind pupils that there is not only ‘one way’ to solve problems in maths. It’s great to encourage creativity with numbers. </vt:lpstr>
      <vt:lpstr>Preparing for High School: Learning – Maths</vt:lpstr>
      <vt:lpstr>Preparing for High School: Learning – Maths</vt:lpstr>
      <vt:lpstr>Preparing for High School: Learning – Maths Here are some addition and subtraction questions to try</vt:lpstr>
      <vt:lpstr>Preparing for High School: Learning – Maths  Multiplication– Some Useful Strategies </vt:lpstr>
      <vt:lpstr>Preparing for High School: Learning – Maths Division- Some Recommended Strategies </vt:lpstr>
      <vt:lpstr>Preparing for High School: Learning – Maths</vt:lpstr>
      <vt:lpstr>Preparing for High School: Learning – Maths</vt:lpstr>
      <vt:lpstr>Preparing for High School: Learning – Maths</vt:lpstr>
      <vt:lpstr>Preparing for High School: Learning – Maths Linking Fractions, Decimals and Percentages </vt:lpstr>
      <vt:lpstr>Preparing for High School: Learning – Maths</vt:lpstr>
      <vt:lpstr>Preparing for High School- Learning Literacy   </vt:lpstr>
      <vt:lpstr>Preparing for High School- Learning Literacy    </vt:lpstr>
      <vt:lpstr>Preparing for High School- Learning Literacy Let us see what you Know! </vt:lpstr>
      <vt:lpstr>Preparing for High School- Learning  Improving Sentences </vt:lpstr>
      <vt:lpstr>Preparing for High School- Learning Literacy</vt:lpstr>
      <vt:lpstr>Preparing for High School- Learning Literacy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Glynn</dc:creator>
  <cp:lastModifiedBy>Zoe Inglis</cp:lastModifiedBy>
  <cp:revision>258</cp:revision>
  <dcterms:created xsi:type="dcterms:W3CDTF">2018-03-19T12:33:19Z</dcterms:created>
  <dcterms:modified xsi:type="dcterms:W3CDTF">2020-05-18T08:06:58Z</dcterms:modified>
</cp:coreProperties>
</file>