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66"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14" r:id="rId38"/>
    <p:sldId id="309" r:id="rId39"/>
    <p:sldId id="300" r:id="rId40"/>
    <p:sldId id="301" r:id="rId41"/>
    <p:sldId id="302" r:id="rId42"/>
    <p:sldId id="303" r:id="rId43"/>
    <p:sldId id="304" r:id="rId44"/>
    <p:sldId id="305" r:id="rId45"/>
    <p:sldId id="308" r:id="rId46"/>
    <p:sldId id="299" r:id="rId47"/>
    <p:sldId id="307" r:id="rId48"/>
    <p:sldId id="310" r:id="rId49"/>
    <p:sldId id="311" r:id="rId50"/>
    <p:sldId id="298" r:id="rId51"/>
    <p:sldId id="312" r:id="rId52"/>
    <p:sldId id="31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macleod" initials="cm" lastIdx="1" clrIdx="0">
    <p:extLst>
      <p:ext uri="{19B8F6BF-5375-455C-9EA6-DF929625EA0E}">
        <p15:presenceInfo xmlns:p15="http://schemas.microsoft.com/office/powerpoint/2012/main" userId="c macle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3T12:59:13.243" idx="1">
    <p:pos x="7680" y="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B3B0-3DCF-4FB7-B669-929B45111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1C665A-3EC5-40DC-9417-B1F0537AF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0069FB-1346-4EFA-BE7E-DF2CCD5D182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3335211E-0946-41BB-8334-057A9D9F3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FA637-6048-4763-9C68-AAD5ECA41B28}"/>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62649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BEB8-FB01-4201-B3C7-F6CB2F0007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CDDD49-CC31-4798-9BC6-5A80F2282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D713B5-F07C-479C-A433-E78269607D83}"/>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79FF300C-8EA2-4281-AA39-3DE680C9A3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6B3F89-5E9B-447A-A780-C0BE40F81AE1}"/>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71293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25384F-BDAF-4A85-AB27-F1230F65B3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C41DB8-260C-4472-863E-EEB9D2EB4B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F55A4-A915-44AB-A3B2-4BE7F08548D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3EE2E093-D34B-4F44-B1C3-7428D65928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DDD32-AF3D-47D1-B114-0929A0C100E6}"/>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27550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B3B0-3DCF-4FB7-B669-929B45111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1C665A-3EC5-40DC-9417-B1F0537AF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0069FB-1346-4EFA-BE7E-DF2CCD5D182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3335211E-0946-41BB-8334-057A9D9F3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FA637-6048-4763-9C68-AAD5ECA41B28}"/>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858886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B91A-8B82-4D31-B2D9-D570DCCC88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52B44-31BD-4C30-9B23-38159E236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0699F5-AD96-42DA-A52B-F13502DDEBBB}"/>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A74FF296-1B1E-46B1-AE63-797ED50AD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FB4BC8-291E-4A7B-B78F-6A9EB7DDD1C3}"/>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395534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4F81-1F17-482C-8720-77383234A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AD0834-2609-410C-A3AB-55CB598D0C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E4A3F-9FFA-40F9-AC3C-81C1E551F390}"/>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264CBF24-09F3-4C91-82D5-383725CD4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B4E7C-E138-449D-93AF-A60FDA115DFE}"/>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257639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1D76-D3AE-4984-910B-A952DED69E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D590A5-AFA1-4813-9073-BE54902C75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0CAF31-C3E8-45C0-82EC-459415243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200996-3465-44B3-8429-4B5569B793EE}"/>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6" name="Footer Placeholder 5">
            <a:extLst>
              <a:ext uri="{FF2B5EF4-FFF2-40B4-BE49-F238E27FC236}">
                <a16:creationId xmlns:a16="http://schemas.microsoft.com/office/drawing/2014/main" id="{EA8E7707-2697-4836-A46D-7028DDD72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A3ED5D-4506-4A24-9332-A46D69C02EF6}"/>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373017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DDCB-738C-4ED6-B22D-B145EAB570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8A4CE-9686-4F9D-A305-159A39BF9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F3EF4-EAF6-4265-8809-7BE478FB60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85C289-E8F2-47BA-B12E-201985347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7496E-59FB-43E9-A425-461200E2D0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1EC1A0-33AC-4B32-AAE3-44B81AE908B9}"/>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8" name="Footer Placeholder 7">
            <a:extLst>
              <a:ext uri="{FF2B5EF4-FFF2-40B4-BE49-F238E27FC236}">
                <a16:creationId xmlns:a16="http://schemas.microsoft.com/office/drawing/2014/main" id="{021B9BBB-1992-43BA-8F4C-E3AF4053F8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7443F8-39DA-46C3-8227-BEDDD10EBD28}"/>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353587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3C-2178-4884-958D-EAC7D5EE8B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89AEA0-36A1-468A-A3E4-D361A046A02C}"/>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4" name="Footer Placeholder 3">
            <a:extLst>
              <a:ext uri="{FF2B5EF4-FFF2-40B4-BE49-F238E27FC236}">
                <a16:creationId xmlns:a16="http://schemas.microsoft.com/office/drawing/2014/main" id="{5DD6C483-B24F-4665-9316-4FF7C0D45F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C867E2-CE37-4D54-990F-C859F512E20D}"/>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998344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BA26E-FECF-4CE8-B986-7615A30D915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3" name="Footer Placeholder 2">
            <a:extLst>
              <a:ext uri="{FF2B5EF4-FFF2-40B4-BE49-F238E27FC236}">
                <a16:creationId xmlns:a16="http://schemas.microsoft.com/office/drawing/2014/main" id="{ED142BB1-93E3-4052-A467-7B392D3B39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4DC132-DE1B-4538-AE54-7B619D79C3BD}"/>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2504924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80FE-D65E-4EB2-843D-118207DC5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2C378C-F166-4BD1-AE76-E3440257C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860B2E-D15F-493E-9B4A-F11E2A9C5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39F9F-0593-4660-808E-3CD917990B9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6" name="Footer Placeholder 5">
            <a:extLst>
              <a:ext uri="{FF2B5EF4-FFF2-40B4-BE49-F238E27FC236}">
                <a16:creationId xmlns:a16="http://schemas.microsoft.com/office/drawing/2014/main" id="{D315DC0E-6615-46E4-B59D-E755254342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9E37F6-6404-4070-952C-10E7A410BF26}"/>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375572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B91A-8B82-4D31-B2D9-D570DCCC88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52B44-31BD-4C30-9B23-38159E236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0699F5-AD96-42DA-A52B-F13502DDEBBB}"/>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A74FF296-1B1E-46B1-AE63-797ED50AD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FB4BC8-291E-4A7B-B78F-6A9EB7DDD1C3}"/>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895317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391C-D939-44F0-B1B9-912C0425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E28FB9-324D-4D4F-AF65-DC387AA56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10BAD9-B9BA-4BE3-92AB-B6F91A3A0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346BC-19B1-4391-8B6E-781EA4C10A5B}"/>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6" name="Footer Placeholder 5">
            <a:extLst>
              <a:ext uri="{FF2B5EF4-FFF2-40B4-BE49-F238E27FC236}">
                <a16:creationId xmlns:a16="http://schemas.microsoft.com/office/drawing/2014/main" id="{A2EB01F9-120B-40D5-B1E9-FC09612453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F224B-CAB4-446D-A9B0-8D0F3F346DDD}"/>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293089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BEB8-FB01-4201-B3C7-F6CB2F0007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CDDD49-CC31-4798-9BC6-5A80F2282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D713B5-F07C-479C-A433-E78269607D83}"/>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79FF300C-8EA2-4281-AA39-3DE680C9A3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6B3F89-5E9B-447A-A780-C0BE40F81AE1}"/>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2300110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25384F-BDAF-4A85-AB27-F1230F65B3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C41DB8-260C-4472-863E-EEB9D2EB4B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F55A4-A915-44AB-A3B2-4BE7F08548D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3EE2E093-D34B-4F44-B1C3-7428D65928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DDD32-AF3D-47D1-B114-0929A0C100E6}"/>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482449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E12CF69-9F1A-4466-B0C7-511F9874E4DD}"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F431D-9C0F-465D-BB6C-B730ABC94D76}"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08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2CF69-9F1A-4466-B0C7-511F9874E4DD}"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F431D-9C0F-465D-BB6C-B730ABC94D76}" type="slidenum">
              <a:rPr lang="en-GB" smtClean="0"/>
              <a:t>‹#›</a:t>
            </a:fld>
            <a:endParaRPr lang="en-GB"/>
          </a:p>
        </p:txBody>
      </p:sp>
    </p:spTree>
    <p:extLst>
      <p:ext uri="{BB962C8B-B14F-4D97-AF65-F5344CB8AC3E}">
        <p14:creationId xmlns:p14="http://schemas.microsoft.com/office/powerpoint/2010/main" val="1884409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2CF69-9F1A-4466-B0C7-511F9874E4DD}"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F431D-9C0F-465D-BB6C-B730ABC94D76}"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677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2CF69-9F1A-4466-B0C7-511F9874E4DD}"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F431D-9C0F-465D-BB6C-B730ABC94D76}" type="slidenum">
              <a:rPr lang="en-GB" smtClean="0"/>
              <a:t>‹#›</a:t>
            </a:fld>
            <a:endParaRPr lang="en-GB"/>
          </a:p>
        </p:txBody>
      </p:sp>
    </p:spTree>
    <p:extLst>
      <p:ext uri="{BB962C8B-B14F-4D97-AF65-F5344CB8AC3E}">
        <p14:creationId xmlns:p14="http://schemas.microsoft.com/office/powerpoint/2010/main" val="2062166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2CF69-9F1A-4466-B0C7-511F9874E4DD}"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6F431D-9C0F-465D-BB6C-B730ABC94D76}" type="slidenum">
              <a:rPr lang="en-GB" smtClean="0"/>
              <a:t>‹#›</a:t>
            </a:fld>
            <a:endParaRPr lang="en-GB"/>
          </a:p>
        </p:txBody>
      </p:sp>
    </p:spTree>
    <p:extLst>
      <p:ext uri="{BB962C8B-B14F-4D97-AF65-F5344CB8AC3E}">
        <p14:creationId xmlns:p14="http://schemas.microsoft.com/office/powerpoint/2010/main" val="279836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2CF69-9F1A-4466-B0C7-511F9874E4DD}"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6F431D-9C0F-465D-BB6C-B730ABC94D76}" type="slidenum">
              <a:rPr lang="en-GB" smtClean="0"/>
              <a:t>‹#›</a:t>
            </a:fld>
            <a:endParaRPr lang="en-GB"/>
          </a:p>
        </p:txBody>
      </p:sp>
    </p:spTree>
    <p:extLst>
      <p:ext uri="{BB962C8B-B14F-4D97-AF65-F5344CB8AC3E}">
        <p14:creationId xmlns:p14="http://schemas.microsoft.com/office/powerpoint/2010/main" val="3122359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2CF69-9F1A-4466-B0C7-511F9874E4DD}"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6F431D-9C0F-465D-BB6C-B730ABC94D76}" type="slidenum">
              <a:rPr lang="en-GB" smtClean="0"/>
              <a:t>‹#›</a:t>
            </a:fld>
            <a:endParaRPr lang="en-GB"/>
          </a:p>
        </p:txBody>
      </p:sp>
    </p:spTree>
    <p:extLst>
      <p:ext uri="{BB962C8B-B14F-4D97-AF65-F5344CB8AC3E}">
        <p14:creationId xmlns:p14="http://schemas.microsoft.com/office/powerpoint/2010/main" val="204337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4F81-1F17-482C-8720-77383234A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AD0834-2609-410C-A3AB-55CB598D0C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E4A3F-9FFA-40F9-AC3C-81C1E551F390}"/>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264CBF24-09F3-4C91-82D5-383725CD4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B4E7C-E138-449D-93AF-A60FDA115DFE}"/>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920400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12CF69-9F1A-4466-B0C7-511F9874E4DD}"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F431D-9C0F-465D-BB6C-B730ABC94D76}" type="slidenum">
              <a:rPr lang="en-GB" smtClean="0"/>
              <a:t>‹#›</a:t>
            </a:fld>
            <a:endParaRPr lang="en-GB"/>
          </a:p>
        </p:txBody>
      </p:sp>
    </p:spTree>
    <p:extLst>
      <p:ext uri="{BB962C8B-B14F-4D97-AF65-F5344CB8AC3E}">
        <p14:creationId xmlns:p14="http://schemas.microsoft.com/office/powerpoint/2010/main" val="100961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12CF69-9F1A-4466-B0C7-511F9874E4DD}"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F431D-9C0F-465D-BB6C-B730ABC94D76}" type="slidenum">
              <a:rPr lang="en-GB" smtClean="0"/>
              <a:t>‹#›</a:t>
            </a:fld>
            <a:endParaRPr lang="en-GB"/>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365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2CF69-9F1A-4466-B0C7-511F9874E4DD}"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F431D-9C0F-465D-BB6C-B730ABC94D76}" type="slidenum">
              <a:rPr lang="en-GB" smtClean="0"/>
              <a:t>‹#›</a:t>
            </a:fld>
            <a:endParaRPr lang="en-GB"/>
          </a:p>
        </p:txBody>
      </p:sp>
    </p:spTree>
    <p:extLst>
      <p:ext uri="{BB962C8B-B14F-4D97-AF65-F5344CB8AC3E}">
        <p14:creationId xmlns:p14="http://schemas.microsoft.com/office/powerpoint/2010/main" val="3787236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2CF69-9F1A-4466-B0C7-511F9874E4DD}"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F431D-9C0F-465D-BB6C-B730ABC94D76}"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23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1D76-D3AE-4984-910B-A952DED69E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D590A5-AFA1-4813-9073-BE54902C75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0CAF31-C3E8-45C0-82EC-459415243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200996-3465-44B3-8429-4B5569B793EE}"/>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6" name="Footer Placeholder 5">
            <a:extLst>
              <a:ext uri="{FF2B5EF4-FFF2-40B4-BE49-F238E27FC236}">
                <a16:creationId xmlns:a16="http://schemas.microsoft.com/office/drawing/2014/main" id="{EA8E7707-2697-4836-A46D-7028DDD72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A3ED5D-4506-4A24-9332-A46D69C02EF6}"/>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8207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DDCB-738C-4ED6-B22D-B145EAB570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8A4CE-9686-4F9D-A305-159A39BF9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F3EF4-EAF6-4265-8809-7BE478FB60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85C289-E8F2-47BA-B12E-201985347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7496E-59FB-43E9-A425-461200E2D0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1EC1A0-33AC-4B32-AAE3-44B81AE908B9}"/>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8" name="Footer Placeholder 7">
            <a:extLst>
              <a:ext uri="{FF2B5EF4-FFF2-40B4-BE49-F238E27FC236}">
                <a16:creationId xmlns:a16="http://schemas.microsoft.com/office/drawing/2014/main" id="{021B9BBB-1992-43BA-8F4C-E3AF4053F8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7443F8-39DA-46C3-8227-BEDDD10EBD28}"/>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14777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3C-2178-4884-958D-EAC7D5EE8B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89AEA0-36A1-468A-A3E4-D361A046A02C}"/>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4" name="Footer Placeholder 3">
            <a:extLst>
              <a:ext uri="{FF2B5EF4-FFF2-40B4-BE49-F238E27FC236}">
                <a16:creationId xmlns:a16="http://schemas.microsoft.com/office/drawing/2014/main" id="{5DD6C483-B24F-4665-9316-4FF7C0D45F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C867E2-CE37-4D54-990F-C859F512E20D}"/>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20546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BA26E-FECF-4CE8-B986-7615A30D915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3" name="Footer Placeholder 2">
            <a:extLst>
              <a:ext uri="{FF2B5EF4-FFF2-40B4-BE49-F238E27FC236}">
                <a16:creationId xmlns:a16="http://schemas.microsoft.com/office/drawing/2014/main" id="{ED142BB1-93E3-4052-A467-7B392D3B39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4DC132-DE1B-4538-AE54-7B619D79C3BD}"/>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171663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80FE-D65E-4EB2-843D-118207DC5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2C378C-F166-4BD1-AE76-E3440257C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860B2E-D15F-493E-9B4A-F11E2A9C5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39F9F-0593-4660-808E-3CD917990B97}"/>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6" name="Footer Placeholder 5">
            <a:extLst>
              <a:ext uri="{FF2B5EF4-FFF2-40B4-BE49-F238E27FC236}">
                <a16:creationId xmlns:a16="http://schemas.microsoft.com/office/drawing/2014/main" id="{D315DC0E-6615-46E4-B59D-E755254342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9E37F6-6404-4070-952C-10E7A410BF26}"/>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77232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391C-D939-44F0-B1B9-912C0425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E28FB9-324D-4D4F-AF65-DC387AA56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10BAD9-B9BA-4BE3-92AB-B6F91A3A0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346BC-19B1-4391-8B6E-781EA4C10A5B}"/>
              </a:ext>
            </a:extLst>
          </p:cNvPr>
          <p:cNvSpPr>
            <a:spLocks noGrp="1"/>
          </p:cNvSpPr>
          <p:nvPr>
            <p:ph type="dt" sz="half" idx="10"/>
          </p:nvPr>
        </p:nvSpPr>
        <p:spPr/>
        <p:txBody>
          <a:bodyPr/>
          <a:lstStyle/>
          <a:p>
            <a:fld id="{00C44476-548D-4CC7-96C6-066D7F715109}" type="datetimeFigureOut">
              <a:rPr lang="en-GB" smtClean="0"/>
              <a:t>18/05/2020</a:t>
            </a:fld>
            <a:endParaRPr lang="en-GB"/>
          </a:p>
        </p:txBody>
      </p:sp>
      <p:sp>
        <p:nvSpPr>
          <p:cNvPr id="6" name="Footer Placeholder 5">
            <a:extLst>
              <a:ext uri="{FF2B5EF4-FFF2-40B4-BE49-F238E27FC236}">
                <a16:creationId xmlns:a16="http://schemas.microsoft.com/office/drawing/2014/main" id="{A2EB01F9-120B-40D5-B1E9-FC09612453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F224B-CAB4-446D-A9B0-8D0F3F346DDD}"/>
              </a:ext>
            </a:extLst>
          </p:cNvPr>
          <p:cNvSpPr>
            <a:spLocks noGrp="1"/>
          </p:cNvSpPr>
          <p:nvPr>
            <p:ph type="sldNum" sz="quarter" idx="12"/>
          </p:nvPr>
        </p:nvSpPr>
        <p:spPr/>
        <p:txBody>
          <a:bodyPr/>
          <a:lstStyle/>
          <a:p>
            <a:fld id="{993571E7-4F3F-4B7B-B1F7-1A84C60D931B}" type="slidenum">
              <a:rPr lang="en-GB" smtClean="0"/>
              <a:t>‹#›</a:t>
            </a:fld>
            <a:endParaRPr lang="en-GB"/>
          </a:p>
        </p:txBody>
      </p:sp>
    </p:spTree>
    <p:extLst>
      <p:ext uri="{BB962C8B-B14F-4D97-AF65-F5344CB8AC3E}">
        <p14:creationId xmlns:p14="http://schemas.microsoft.com/office/powerpoint/2010/main" val="298920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A3079-F1CB-4C60-B083-134B48681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29E4AD-EF0D-45B2-95D4-37656033F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C70659-A42D-4C90-BC1F-B51F20C95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9BD56CF6-5DE1-48CF-84D8-32010E6ED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8FABC5-185F-499D-97FD-50AE3A839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571E7-4F3F-4B7B-B1F7-1A84C60D931B}" type="slidenum">
              <a:rPr lang="en-GB" smtClean="0"/>
              <a:t>‹#›</a:t>
            </a:fld>
            <a:endParaRPr lang="en-GB"/>
          </a:p>
        </p:txBody>
      </p:sp>
    </p:spTree>
    <p:extLst>
      <p:ext uri="{BB962C8B-B14F-4D97-AF65-F5344CB8AC3E}">
        <p14:creationId xmlns:p14="http://schemas.microsoft.com/office/powerpoint/2010/main" val="241491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A3079-F1CB-4C60-B083-134B48681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29E4AD-EF0D-45B2-95D4-37656033F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C70659-A42D-4C90-BC1F-B51F20C95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44476-548D-4CC7-96C6-066D7F715109}" type="datetimeFigureOut">
              <a:rPr lang="en-GB" smtClean="0"/>
              <a:t>18/05/2020</a:t>
            </a:fld>
            <a:endParaRPr lang="en-GB"/>
          </a:p>
        </p:txBody>
      </p:sp>
      <p:sp>
        <p:nvSpPr>
          <p:cNvPr id="5" name="Footer Placeholder 4">
            <a:extLst>
              <a:ext uri="{FF2B5EF4-FFF2-40B4-BE49-F238E27FC236}">
                <a16:creationId xmlns:a16="http://schemas.microsoft.com/office/drawing/2014/main" id="{9BD56CF6-5DE1-48CF-84D8-32010E6ED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8FABC5-185F-499D-97FD-50AE3A839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571E7-4F3F-4B7B-B1F7-1A84C60D931B}" type="slidenum">
              <a:rPr lang="en-GB" smtClean="0"/>
              <a:t>‹#›</a:t>
            </a:fld>
            <a:endParaRPr lang="en-GB"/>
          </a:p>
        </p:txBody>
      </p:sp>
    </p:spTree>
    <p:extLst>
      <p:ext uri="{BB962C8B-B14F-4D97-AF65-F5344CB8AC3E}">
        <p14:creationId xmlns:p14="http://schemas.microsoft.com/office/powerpoint/2010/main" val="2530929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E12CF69-9F1A-4466-B0C7-511F9874E4DD}" type="datetimeFigureOut">
              <a:rPr lang="en-GB" smtClean="0"/>
              <a:t>18/05/2020</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A6F431D-9C0F-465D-BB6C-B730ABC94D76}"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720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bitesize/articles/zjswwty" TargetMode="External"/><Relationship Id="rId2" Type="http://schemas.openxmlformats.org/officeDocument/2006/relationships/hyperlink" Target="https://www.bbc.co.uk/bitesize/articles/zb23382" TargetMode="External"/><Relationship Id="rId1" Type="http://schemas.openxmlformats.org/officeDocument/2006/relationships/slideLayout" Target="../slideLayouts/slideLayout28.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bc.co.uk/bitesize/articles/zvv66v4" TargetMode="Externa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psnack.com/EA6EFEC8B7A/friendship-flipbook.html"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flipsnack.com/EA6EFEC8B7A/top-tips-flipbook.html" TargetMode="External"/><Relationship Id="rId4" Type="http://schemas.openxmlformats.org/officeDocument/2006/relationships/hyperlink" Target="https://www.flipsnack.com/EA6EFEC8B7A/pupil-wellbeing-flipbook.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co.uk/search?ei=8gWrXs_EK7yU1fAPztuWiAU&amp;q=youtube+dance+for+boys&amp;oq=youtube+dance+for+boys&amp;gs_lcp=CgZwc3ktYWIQAzoECAAQR1DeIViGKGD-LmgAcAJ4AIABYYgBswKSAQE0mAEAoAEBqgEHZ3dzLXdpeg&amp;sclient=psy-ab&amp;ved=0ahUKEwjPhYvc0ZDpAhU8ShUIHc6tBVEQ4dUDCAs&amp;uact=5#spf=1588266504462" TargetMode="Externa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youtube.com/playlist?list=PLN99XDk2SYr5CRS7c1hk62yEultl8KaY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jpeg"/><Relationship Id="rId2" Type="http://schemas.openxmlformats.org/officeDocument/2006/relationships/hyperlink" Target="https://www.bbc.co.uk/bitesize/subjects/z2w7pv4" TargetMode="External"/><Relationship Id="rId1" Type="http://schemas.openxmlformats.org/officeDocument/2006/relationships/slideLayout" Target="../slideLayouts/slideLayout28.xml"/><Relationship Id="rId6" Type="http://schemas.openxmlformats.org/officeDocument/2006/relationships/hyperlink" Target="https://www.youtube.com/watch?v=lwxaRA_Iuis" TargetMode="External"/><Relationship Id="rId5" Type="http://schemas.openxmlformats.org/officeDocument/2006/relationships/image" Target="../media/image32.jpg"/><Relationship Id="rId4" Type="http://schemas.openxmlformats.org/officeDocument/2006/relationships/hyperlink" Target="https://www.youtube.com/watch?v=-WR-FyUQc6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google.co.uk/search?q=yoga&amp;source=lnms&amp;tbm=isch&amp;sa=X&amp;ved=2ahUKEwjgqqrB1pDpAhU8UhUIHT3JBcQQ_AUoAnoECA4QBA&amp;biw=1188&amp;bih=585" TargetMode="Externa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jpg"/><Relationship Id="rId2" Type="http://schemas.openxmlformats.org/officeDocument/2006/relationships/hyperlink" Target="https://www.headspace.com/meditation/kids" TargetMode="External"/><Relationship Id="rId1" Type="http://schemas.openxmlformats.org/officeDocument/2006/relationships/slideLayout" Target="../slideLayouts/slideLayout28.xml"/><Relationship Id="rId6" Type="http://schemas.openxmlformats.org/officeDocument/2006/relationships/hyperlink" Target="https://www.youtube.com/watch?v=V1-0JJJw_IQ" TargetMode="External"/><Relationship Id="rId5" Type="http://schemas.openxmlformats.org/officeDocument/2006/relationships/image" Target="../media/image37.png"/><Relationship Id="rId4" Type="http://schemas.openxmlformats.org/officeDocument/2006/relationships/hyperlink" Target="https://www.youtube.com/watch?v=WUNztDH7PSI&amp;feature=emb_titl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renfrewshire.overdrive.com/" TargetMode="External"/><Relationship Id="rId1" Type="http://schemas.openxmlformats.org/officeDocument/2006/relationships/slideLayout" Target="../slideLayouts/slideLayout28.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hyperlink" Target="https://stories.audible.com/start-list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www.google.com/search?q=mindfulness+colouring+free&amp;rlz=1C1GCEA_enGB866GB866&amp;oq=mindfulness+colouring+free&amp;aqs=chrome..69i57j0l5.6599j0j4&amp;sourceid=chrome&amp;ie=UTF-8" TargetMode="External"/><Relationship Id="rId1" Type="http://schemas.openxmlformats.org/officeDocument/2006/relationships/slideLayout" Target="../slideLayouts/slideLayout28.xml"/><Relationship Id="rId5" Type="http://schemas.openxmlformats.org/officeDocument/2006/relationships/image" Target="../media/image43.jpg"/><Relationship Id="rId4" Type="http://schemas.openxmlformats.org/officeDocument/2006/relationships/hyperlink" Target="twinkl.co.u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1dyapH_yAPQ" TargetMode="External"/><Relationship Id="rId2" Type="http://schemas.openxmlformats.org/officeDocument/2006/relationships/hyperlink" Target="https://www.ducksters.com/history/art/pointillism.php" TargetMode="External"/><Relationship Id="rId1" Type="http://schemas.openxmlformats.org/officeDocument/2006/relationships/slideLayout" Target="../slideLayouts/slideLayout29.xml"/><Relationship Id="rId5" Type="http://schemas.openxmlformats.org/officeDocument/2006/relationships/image" Target="../media/image44.jpeg"/><Relationship Id="rId4" Type="http://schemas.openxmlformats.org/officeDocument/2006/relationships/hyperlink" Target="http://kidsrelaxation.com/educator-resources/the-point-is-relaxation-pointillism-to-rela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png"/><Relationship Id="rId1" Type="http://schemas.openxmlformats.org/officeDocument/2006/relationships/slideLayout" Target="../slideLayouts/slideLayout29.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9.xml"/><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childline.org.uk/toolbox/calm-zone/" TargetMode="Externa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8" Type="http://schemas.openxmlformats.org/officeDocument/2006/relationships/hyperlink" Target="http://www.linwoodhigh.renfrewshire.sch.uk/" TargetMode="External"/><Relationship Id="rId13" Type="http://schemas.openxmlformats.org/officeDocument/2006/relationships/hyperlink" Target="https://www.oraetlabora.co.uk/" TargetMode="External"/><Relationship Id="rId3" Type="http://schemas.openxmlformats.org/officeDocument/2006/relationships/hyperlink" Target="https://www.castleheadhigh.renfrewshire.sch.uk/" TargetMode="External"/><Relationship Id="rId7" Type="http://schemas.openxmlformats.org/officeDocument/2006/relationships/hyperlink" Target="http://www.paisleygrammar.com/" TargetMode="External"/><Relationship Id="rId12" Type="http://schemas.openxmlformats.org/officeDocument/2006/relationships/hyperlink" Target="https://trinityhighrenfrew.co.uk/"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johnstonehigh.co.uk/" TargetMode="External"/><Relationship Id="rId11" Type="http://schemas.openxmlformats.org/officeDocument/2006/relationships/hyperlink" Target="http://www.standrewspaisley.com/" TargetMode="External"/><Relationship Id="rId5" Type="http://schemas.openxmlformats.org/officeDocument/2006/relationships/hyperlink" Target="https://www.gryffehigh.com/" TargetMode="External"/><Relationship Id="rId10" Type="http://schemas.openxmlformats.org/officeDocument/2006/relationships/hyperlink" Target="https://www.renfrewhighschool.com/" TargetMode="External"/><Relationship Id="rId4" Type="http://schemas.openxmlformats.org/officeDocument/2006/relationships/hyperlink" Target="http://www.glenifferhigh.renfrewshire.sch.uk/" TargetMode="External"/><Relationship Id="rId9" Type="http://schemas.openxmlformats.org/officeDocument/2006/relationships/hyperlink" Target="http://parkmains.com/" TargetMode="External"/><Relationship Id="rId14" Type="http://schemas.openxmlformats.org/officeDocument/2006/relationships/hyperlink" Target="https://blogs.glowscotland.org.uk/re/maryrussel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8" Type="http://schemas.openxmlformats.org/officeDocument/2006/relationships/hyperlink" Target="https://www.nhs.uk/oneyou/every-mind-matters/" TargetMode="External"/><Relationship Id="rId3" Type="http://schemas.openxmlformats.org/officeDocument/2006/relationships/hyperlink" Target="http://renfrewshire.gov.uk/Freeschoolmealsandclothinggrants" TargetMode="External"/><Relationship Id="rId7" Type="http://schemas.openxmlformats.org/officeDocument/2006/relationships/hyperlink" Target="https://youngminds.org.uk/resources/school-resources/find-your-feet-transitioning-to-secondary-school/"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education.gov.scot/parentzone/my-child/transitions/changing-school/" TargetMode="External"/><Relationship Id="rId5" Type="http://schemas.openxmlformats.org/officeDocument/2006/relationships/hyperlink" Target="https://www.bbc.co.uk/bitesize/tags/zh4wy9q/starting-secondary-school/1" TargetMode="External"/><Relationship Id="rId10" Type="http://schemas.openxmlformats.org/officeDocument/2006/relationships/hyperlink" Target="https://clearyourhead.scot/" TargetMode="External"/><Relationship Id="rId4" Type="http://schemas.openxmlformats.org/officeDocument/2006/relationships/hyperlink" Target="http://www.renfrewshire.gov.uk/article/10122/Mental-health-and-wellbeing-advice" TargetMode="External"/><Relationship Id="rId9" Type="http://schemas.openxmlformats.org/officeDocument/2006/relationships/hyperlink" Target="https://young.scot/get-informed/national/how-to-look-after-your-mental-wellbe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articles/znhf7nb" TargetMode="External"/><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articles/z7yrhbk" TargetMode="External"/><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articles/z6mj47h" TargetMode="External"/><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articles/z6mj47h" TargetMode="External"/><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292" name="Picture 4" descr="Contents">
            <a:extLst>
              <a:ext uri="{FF2B5EF4-FFF2-40B4-BE49-F238E27FC236}">
                <a16:creationId xmlns:a16="http://schemas.microsoft.com/office/drawing/2014/main" id="{BD697633-6B1F-4AF7-B708-25BF6538E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67" y="5307321"/>
            <a:ext cx="1248654" cy="142703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eet The Staff">
            <a:extLst>
              <a:ext uri="{FF2B5EF4-FFF2-40B4-BE49-F238E27FC236}">
                <a16:creationId xmlns:a16="http://schemas.microsoft.com/office/drawing/2014/main" id="{E2869BD6-BFBF-4D1E-80D8-4A51F540C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7" y="2523666"/>
            <a:ext cx="1660953" cy="166095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Johnstone High School Newsletter No.3 2015-16">
            <a:extLst>
              <a:ext uri="{FF2B5EF4-FFF2-40B4-BE49-F238E27FC236}">
                <a16:creationId xmlns:a16="http://schemas.microsoft.com/office/drawing/2014/main" id="{07326830-06B3-49B3-B73D-D2599CD28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164" y="5399365"/>
            <a:ext cx="1110350" cy="1213638"/>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St Benedict's High School (@stbenedictsren) | Twitter">
            <a:extLst>
              <a:ext uri="{FF2B5EF4-FFF2-40B4-BE49-F238E27FC236}">
                <a16:creationId xmlns:a16="http://schemas.microsoft.com/office/drawing/2014/main" id="{98A08771-7EFC-4ECC-AA98-C1ABFB59F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701" y="37584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Download Linwood High School APK latest version 6.6 for android ...">
            <a:extLst>
              <a:ext uri="{FF2B5EF4-FFF2-40B4-BE49-F238E27FC236}">
                <a16:creationId xmlns:a16="http://schemas.microsoft.com/office/drawing/2014/main" id="{DA53054E-41C2-407E-AE85-DAAFE9C7EA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0" y="320791"/>
            <a:ext cx="1413803" cy="141380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Paisley Grammar - Cowgate Retail Limited">
            <a:extLst>
              <a:ext uri="{FF2B5EF4-FFF2-40B4-BE49-F238E27FC236}">
                <a16:creationId xmlns:a16="http://schemas.microsoft.com/office/drawing/2014/main" id="{FFE46F4D-2694-4A15-9C8F-4C027082BC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0426" y="206484"/>
            <a:ext cx="1413803" cy="1388557"/>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Badged School Uniform - Schools Starting with P - Schoolwear Made Easy">
            <a:extLst>
              <a:ext uri="{FF2B5EF4-FFF2-40B4-BE49-F238E27FC236}">
                <a16:creationId xmlns:a16="http://schemas.microsoft.com/office/drawing/2014/main" id="{BFB2BD8A-C53F-4AB6-9AD0-B57019ABD6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3641" y="278723"/>
            <a:ext cx="1601411" cy="1601411"/>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St Andrew's Academy (@St_Andrews_Acad) | Twitter">
            <a:extLst>
              <a:ext uri="{FF2B5EF4-FFF2-40B4-BE49-F238E27FC236}">
                <a16:creationId xmlns:a16="http://schemas.microsoft.com/office/drawing/2014/main" id="{B1029DEF-C322-4897-808C-CA216DE6CB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69600" y="2454911"/>
            <a:ext cx="1295452" cy="1295452"/>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Trinity High School | The School Badge Database">
            <a:extLst>
              <a:ext uri="{FF2B5EF4-FFF2-40B4-BE49-F238E27FC236}">
                <a16:creationId xmlns:a16="http://schemas.microsoft.com/office/drawing/2014/main" id="{537A407A-9C80-4DD3-B97C-E0409A9D1B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71320" y="5233861"/>
            <a:ext cx="1090612"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leniffer Badgeholders (@ghsbadgeholders) | Twitter">
            <a:extLst>
              <a:ext uri="{FF2B5EF4-FFF2-40B4-BE49-F238E27FC236}">
                <a16:creationId xmlns:a16="http://schemas.microsoft.com/office/drawing/2014/main" id="{4C860561-F08E-4BAA-881E-8FDAD266D3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4995" y="269580"/>
            <a:ext cx="1428749" cy="14287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stretch>
            <a:fillRect/>
          </a:stretch>
        </p:blipFill>
        <p:spPr>
          <a:xfrm>
            <a:off x="5357957" y="5280941"/>
            <a:ext cx="1474090" cy="1474090"/>
          </a:xfrm>
          <a:prstGeom prst="rect">
            <a:avLst/>
          </a:prstGeom>
        </p:spPr>
      </p:pic>
      <p:pic>
        <p:nvPicPr>
          <p:cNvPr id="4" name="Picture 3"/>
          <p:cNvPicPr>
            <a:picLocks noChangeAspect="1"/>
          </p:cNvPicPr>
          <p:nvPr/>
        </p:nvPicPr>
        <p:blipFill>
          <a:blip r:embed="rId13"/>
          <a:stretch>
            <a:fillRect/>
          </a:stretch>
        </p:blipFill>
        <p:spPr>
          <a:xfrm>
            <a:off x="8251148" y="5249539"/>
            <a:ext cx="1461850" cy="1461850"/>
          </a:xfrm>
          <a:prstGeom prst="rect">
            <a:avLst/>
          </a:prstGeom>
        </p:spPr>
      </p:pic>
      <p:sp>
        <p:nvSpPr>
          <p:cNvPr id="2" name="Rectangle 1"/>
          <p:cNvSpPr/>
          <p:nvPr/>
        </p:nvSpPr>
        <p:spPr>
          <a:xfrm>
            <a:off x="1800513" y="1801525"/>
            <a:ext cx="8956473" cy="4524315"/>
          </a:xfrm>
          <a:prstGeom prst="rect">
            <a:avLst/>
          </a:prstGeom>
        </p:spPr>
        <p:txBody>
          <a:bodyPr wrap="square">
            <a:spAutoFit/>
          </a:bodyPr>
          <a:lstStyle/>
          <a:p>
            <a:pPr algn="ctr"/>
            <a:r>
              <a:rPr lang="en-GB" sz="7200" b="1" dirty="0">
                <a:latin typeface="Comic Sans MS" panose="030F0702030302020204" pitchFamily="66" charset="0"/>
              </a:rPr>
              <a:t>Preparing for </a:t>
            </a:r>
          </a:p>
          <a:p>
            <a:pPr algn="ctr"/>
            <a:r>
              <a:rPr lang="en-GB" sz="7200" b="1" dirty="0">
                <a:latin typeface="Comic Sans MS" panose="030F0702030302020204" pitchFamily="66" charset="0"/>
              </a:rPr>
              <a:t>High School – Wellbeing</a:t>
            </a:r>
          </a:p>
          <a:p>
            <a:pPr algn="ctr"/>
            <a:endParaRPr lang="en-GB" sz="4000" b="1" dirty="0">
              <a:latin typeface="Comic Sans MS" panose="030F0702030302020204" pitchFamily="66" charset="0"/>
            </a:endParaRPr>
          </a:p>
          <a:p>
            <a:r>
              <a:rPr lang="en-GB" sz="3200" b="1" dirty="0">
                <a:latin typeface="Comic Sans MS" panose="030F0702030302020204" pitchFamily="66" charset="0"/>
              </a:rPr>
              <a:t>		</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206360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9D130-4617-4CC5-AB84-4183525AB54E}"/>
              </a:ext>
            </a:extLst>
          </p:cNvPr>
          <p:cNvSpPr/>
          <p:nvPr/>
        </p:nvSpPr>
        <p:spPr>
          <a:xfrm>
            <a:off x="907774" y="2347304"/>
            <a:ext cx="10376452" cy="420333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Activities that you can do with your family to help</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you practise making</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new friends…</a:t>
            </a:r>
            <a:endParaRPr kumimoji="0" lang="en-GB"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BFF9666-3BD2-4302-99C3-C630F32622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1451" y="188301"/>
            <a:ext cx="2956283" cy="1865991"/>
          </a:xfrm>
          <a:prstGeom prst="rect">
            <a:avLst/>
          </a:prstGeom>
          <a:noFill/>
        </p:spPr>
      </p:pic>
      <p:pic>
        <p:nvPicPr>
          <p:cNvPr id="4" name="Picture 2" descr="Free Animated Friends Cliparts, Download Free Clip Art, Free Clip ...">
            <a:extLst>
              <a:ext uri="{FF2B5EF4-FFF2-40B4-BE49-F238E27FC236}">
                <a16:creationId xmlns:a16="http://schemas.microsoft.com/office/drawing/2014/main" id="{AE636A6B-10EA-4793-B3D9-A59EDC4A1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9" y="307366"/>
            <a:ext cx="3152012" cy="186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04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999EC0-49B1-4320-AC1F-A9E4150B0395}"/>
              </a:ext>
            </a:extLst>
          </p:cNvPr>
          <p:cNvGraphicFramePr>
            <a:graphicFrameLocks noGrp="1"/>
          </p:cNvGraphicFramePr>
          <p:nvPr/>
        </p:nvGraphicFramePr>
        <p:xfrm>
          <a:off x="643466" y="1311908"/>
          <a:ext cx="10905067" cy="5331463"/>
        </p:xfrm>
        <a:graphic>
          <a:graphicData uri="http://schemas.openxmlformats.org/drawingml/2006/table">
            <a:tbl>
              <a:tblPr firstRow="1" firstCol="1" bandRow="1">
                <a:tableStyleId>{69012ECD-51FC-41F1-AA8D-1B2483CD663E}</a:tableStyleId>
              </a:tblPr>
              <a:tblGrid>
                <a:gridCol w="2713925">
                  <a:extLst>
                    <a:ext uri="{9D8B030D-6E8A-4147-A177-3AD203B41FA5}">
                      <a16:colId xmlns:a16="http://schemas.microsoft.com/office/drawing/2014/main" val="2467528988"/>
                    </a:ext>
                  </a:extLst>
                </a:gridCol>
                <a:gridCol w="2877451">
                  <a:extLst>
                    <a:ext uri="{9D8B030D-6E8A-4147-A177-3AD203B41FA5}">
                      <a16:colId xmlns:a16="http://schemas.microsoft.com/office/drawing/2014/main" val="2319493573"/>
                    </a:ext>
                  </a:extLst>
                </a:gridCol>
                <a:gridCol w="2689242">
                  <a:extLst>
                    <a:ext uri="{9D8B030D-6E8A-4147-A177-3AD203B41FA5}">
                      <a16:colId xmlns:a16="http://schemas.microsoft.com/office/drawing/2014/main" val="3165999527"/>
                    </a:ext>
                  </a:extLst>
                </a:gridCol>
                <a:gridCol w="2624449">
                  <a:extLst>
                    <a:ext uri="{9D8B030D-6E8A-4147-A177-3AD203B41FA5}">
                      <a16:colId xmlns:a16="http://schemas.microsoft.com/office/drawing/2014/main" val="1701191324"/>
                    </a:ext>
                  </a:extLst>
                </a:gridCol>
              </a:tblGrid>
              <a:tr h="936114">
                <a:tc gridSpan="4">
                  <a:txBody>
                    <a:bodyPr/>
                    <a:lstStyle/>
                    <a:p>
                      <a:pPr algn="ctr">
                        <a:lnSpc>
                          <a:spcPct val="107000"/>
                        </a:lnSpc>
                        <a:spcAft>
                          <a:spcPts val="0"/>
                        </a:spcAft>
                      </a:pPr>
                      <a:r>
                        <a:rPr lang="en-GB" sz="2700" dirty="0">
                          <a:effectLst/>
                          <a:latin typeface="Comic Sans MS" panose="030F0702030302020204" pitchFamily="66" charset="0"/>
                        </a:rPr>
                        <a:t>Discuss the ways you think will help you make new friends with your family. </a:t>
                      </a:r>
                      <a:endParaRPr lang="en-GB" sz="2100" dirty="0">
                        <a:effectLst/>
                        <a:latin typeface="Comic Sans MS" panose="030F0702030302020204" pitchFamily="66" charset="0"/>
                      </a:endParaRPr>
                    </a:p>
                  </a:txBody>
                  <a:tcPr marL="133290" marR="13329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5230631"/>
                  </a:ext>
                </a:extLst>
              </a:tr>
              <a:tr h="1005843">
                <a:tc>
                  <a:txBody>
                    <a:bodyPr/>
                    <a:lstStyle/>
                    <a:p>
                      <a:pPr algn="ctr">
                        <a:lnSpc>
                          <a:spcPct val="107000"/>
                        </a:lnSpc>
                        <a:spcAft>
                          <a:spcPts val="0"/>
                        </a:spcAft>
                      </a:pPr>
                      <a:r>
                        <a:rPr lang="en-GB" sz="1900" b="0" dirty="0">
                          <a:effectLst/>
                          <a:latin typeface="Comic Sans MS" panose="030F0702030302020204" pitchFamily="66" charset="0"/>
                        </a:rPr>
                        <a:t>being kind</a:t>
                      </a:r>
                      <a:endParaRPr lang="en-GB" sz="2100" b="0" dirty="0">
                        <a:effectLst/>
                        <a:latin typeface="Comic Sans MS" panose="030F0702030302020204" pitchFamily="66" charset="0"/>
                      </a:endParaRPr>
                    </a:p>
                    <a:p>
                      <a:pPr algn="ctr">
                        <a:lnSpc>
                          <a:spcPct val="107000"/>
                        </a:lnSpc>
                        <a:spcAft>
                          <a:spcPts val="0"/>
                        </a:spcAft>
                      </a:pPr>
                      <a:r>
                        <a:rPr lang="en-GB" sz="1900" b="0" dirty="0">
                          <a:effectLst/>
                          <a:latin typeface="Comic Sans MS" panose="030F0702030302020204" pitchFamily="66" charset="0"/>
                        </a:rPr>
                        <a:t> </a:t>
                      </a:r>
                      <a:endParaRPr lang="en-GB" sz="2100" b="0" dirty="0">
                        <a:effectLst/>
                        <a:latin typeface="Comic Sans MS" panose="030F0702030302020204" pitchFamily="66" charset="0"/>
                      </a:endParaRPr>
                    </a:p>
                    <a:p>
                      <a:pPr algn="ctr">
                        <a:lnSpc>
                          <a:spcPct val="107000"/>
                        </a:lnSpc>
                        <a:spcAft>
                          <a:spcPts val="0"/>
                        </a:spcAft>
                      </a:pPr>
                      <a:r>
                        <a:rPr lang="en-GB" sz="1900" b="0" dirty="0">
                          <a:effectLst/>
                          <a:latin typeface="Comic Sans MS" panose="030F0702030302020204" pitchFamily="66" charset="0"/>
                        </a:rPr>
                        <a:t> </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asking questions</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a:effectLst/>
                          <a:latin typeface="Comic Sans MS" panose="030F0702030302020204" pitchFamily="66" charset="0"/>
                        </a:rPr>
                        <a:t>avoiding eye contact</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a:effectLst/>
                          <a:latin typeface="Comic Sans MS" panose="030F0702030302020204" pitchFamily="66" charset="0"/>
                        </a:rPr>
                        <a:t>giving compliments</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extLst>
                  <a:ext uri="{0D108BD9-81ED-4DB2-BD59-A6C34878D82A}">
                    <a16:rowId xmlns:a16="http://schemas.microsoft.com/office/drawing/2014/main" val="3765916688"/>
                  </a:ext>
                </a:extLst>
              </a:tr>
              <a:tr h="1005843">
                <a:tc>
                  <a:txBody>
                    <a:bodyPr/>
                    <a:lstStyle/>
                    <a:p>
                      <a:pPr algn="ctr">
                        <a:lnSpc>
                          <a:spcPct val="107000"/>
                        </a:lnSpc>
                        <a:spcAft>
                          <a:spcPts val="0"/>
                        </a:spcAft>
                      </a:pPr>
                      <a:r>
                        <a:rPr lang="en-GB" sz="1900" b="0">
                          <a:effectLst/>
                          <a:latin typeface="Comic Sans MS" panose="030F0702030302020204" pitchFamily="66" charset="0"/>
                        </a:rPr>
                        <a:t>keeping yourself to yourself</a:t>
                      </a:r>
                      <a:endParaRPr lang="en-GB" sz="2100" b="0">
                        <a:effectLst/>
                        <a:latin typeface="Comic Sans MS" panose="030F0702030302020204" pitchFamily="66" charset="0"/>
                      </a:endParaRPr>
                    </a:p>
                    <a:p>
                      <a:pPr algn="ctr">
                        <a:lnSpc>
                          <a:spcPct val="107000"/>
                        </a:lnSpc>
                        <a:spcAft>
                          <a:spcPts val="0"/>
                        </a:spcAft>
                      </a:pPr>
                      <a:r>
                        <a:rPr lang="en-GB" sz="1900" b="0">
                          <a:effectLst/>
                          <a:latin typeface="Comic Sans MS" panose="030F0702030302020204" pitchFamily="66" charset="0"/>
                        </a:rPr>
                        <a:t> </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offering to help people</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sharing</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a:effectLst/>
                          <a:latin typeface="Comic Sans MS" panose="030F0702030302020204" pitchFamily="66" charset="0"/>
                        </a:rPr>
                        <a:t>trying out new clubs</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extLst>
                  <a:ext uri="{0D108BD9-81ED-4DB2-BD59-A6C34878D82A}">
                    <a16:rowId xmlns:a16="http://schemas.microsoft.com/office/drawing/2014/main" val="199664376"/>
                  </a:ext>
                </a:extLst>
              </a:tr>
              <a:tr h="688910">
                <a:tc>
                  <a:txBody>
                    <a:bodyPr/>
                    <a:lstStyle/>
                    <a:p>
                      <a:pPr algn="ctr">
                        <a:lnSpc>
                          <a:spcPct val="107000"/>
                        </a:lnSpc>
                        <a:spcAft>
                          <a:spcPts val="0"/>
                        </a:spcAft>
                      </a:pPr>
                      <a:r>
                        <a:rPr lang="en-GB" sz="1900" b="0">
                          <a:effectLst/>
                          <a:latin typeface="Comic Sans MS" panose="030F0702030302020204" pitchFamily="66" charset="0"/>
                        </a:rPr>
                        <a:t>shouting</a:t>
                      </a:r>
                      <a:endParaRPr lang="en-GB" sz="2100" b="0">
                        <a:effectLst/>
                        <a:latin typeface="Comic Sans MS" panose="030F0702030302020204" pitchFamily="66" charset="0"/>
                      </a:endParaRPr>
                    </a:p>
                    <a:p>
                      <a:pPr algn="ctr">
                        <a:lnSpc>
                          <a:spcPct val="107000"/>
                        </a:lnSpc>
                        <a:spcAft>
                          <a:spcPts val="0"/>
                        </a:spcAft>
                      </a:pPr>
                      <a:r>
                        <a:rPr lang="en-GB" sz="1900" b="0">
                          <a:effectLst/>
                          <a:latin typeface="Comic Sans MS" panose="030F0702030302020204" pitchFamily="66" charset="0"/>
                        </a:rPr>
                        <a:t> </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a:effectLst/>
                          <a:latin typeface="Comic Sans MS" panose="030F0702030302020204" pitchFamily="66" charset="0"/>
                        </a:rPr>
                        <a:t>keeping quiet</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gossiping</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a:effectLst/>
                          <a:latin typeface="Comic Sans MS" panose="030F0702030302020204" pitchFamily="66" charset="0"/>
                        </a:rPr>
                        <a:t>listening to others</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extLst>
                  <a:ext uri="{0D108BD9-81ED-4DB2-BD59-A6C34878D82A}">
                    <a16:rowId xmlns:a16="http://schemas.microsoft.com/office/drawing/2014/main" val="2636994099"/>
                  </a:ext>
                </a:extLst>
              </a:tr>
              <a:tr h="688910">
                <a:tc>
                  <a:txBody>
                    <a:bodyPr/>
                    <a:lstStyle/>
                    <a:p>
                      <a:pPr algn="ctr">
                        <a:lnSpc>
                          <a:spcPct val="107000"/>
                        </a:lnSpc>
                        <a:spcAft>
                          <a:spcPts val="0"/>
                        </a:spcAft>
                      </a:pPr>
                      <a:r>
                        <a:rPr lang="en-GB" sz="1900" b="0">
                          <a:effectLst/>
                          <a:latin typeface="Comic Sans MS" panose="030F0702030302020204" pitchFamily="66" charset="0"/>
                        </a:rPr>
                        <a:t>staring at the ground</a:t>
                      </a:r>
                      <a:endParaRPr lang="en-GB" sz="2100" b="0">
                        <a:effectLst/>
                        <a:latin typeface="Comic Sans MS" panose="030F0702030302020204" pitchFamily="66" charset="0"/>
                      </a:endParaRPr>
                    </a:p>
                    <a:p>
                      <a:pPr algn="ctr">
                        <a:lnSpc>
                          <a:spcPct val="107000"/>
                        </a:lnSpc>
                        <a:spcAft>
                          <a:spcPts val="0"/>
                        </a:spcAft>
                      </a:pPr>
                      <a:r>
                        <a:rPr lang="en-GB" sz="1900" b="0">
                          <a:effectLst/>
                          <a:latin typeface="Comic Sans MS" panose="030F0702030302020204" pitchFamily="66" charset="0"/>
                        </a:rPr>
                        <a:t> </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a:effectLst/>
                          <a:latin typeface="Comic Sans MS" panose="030F0702030302020204" pitchFamily="66" charset="0"/>
                        </a:rPr>
                        <a:t>finding things in common</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smiling</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frowning</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extLst>
                  <a:ext uri="{0D108BD9-81ED-4DB2-BD59-A6C34878D82A}">
                    <a16:rowId xmlns:a16="http://schemas.microsoft.com/office/drawing/2014/main" val="1704538482"/>
                  </a:ext>
                </a:extLst>
              </a:tr>
              <a:tr h="1005843">
                <a:tc>
                  <a:txBody>
                    <a:bodyPr/>
                    <a:lstStyle/>
                    <a:p>
                      <a:pPr algn="ctr">
                        <a:lnSpc>
                          <a:spcPct val="107000"/>
                        </a:lnSpc>
                        <a:spcAft>
                          <a:spcPts val="0"/>
                        </a:spcAft>
                      </a:pPr>
                      <a:r>
                        <a:rPr lang="en-GB" sz="1900" b="0">
                          <a:effectLst/>
                          <a:latin typeface="Comic Sans MS" panose="030F0702030302020204" pitchFamily="66" charset="0"/>
                        </a:rPr>
                        <a:t>staying all the time with the people you already know</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introducing yourself</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a:effectLst/>
                          <a:latin typeface="Comic Sans MS" panose="030F0702030302020204" pitchFamily="66" charset="0"/>
                        </a:rPr>
                        <a:t>sharing</a:t>
                      </a:r>
                      <a:endParaRPr lang="en-GB" sz="2100" b="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tc>
                  <a:txBody>
                    <a:bodyPr/>
                    <a:lstStyle/>
                    <a:p>
                      <a:pPr algn="ctr">
                        <a:lnSpc>
                          <a:spcPct val="107000"/>
                        </a:lnSpc>
                        <a:spcAft>
                          <a:spcPts val="0"/>
                        </a:spcAft>
                      </a:pPr>
                      <a:r>
                        <a:rPr lang="en-GB" sz="1900" b="0" dirty="0">
                          <a:effectLst/>
                          <a:latin typeface="Comic Sans MS" panose="030F0702030302020204" pitchFamily="66" charset="0"/>
                        </a:rPr>
                        <a:t>saying hello and introducing yourself</a:t>
                      </a:r>
                      <a:endParaRPr lang="en-GB" sz="21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33290" marR="133290" marT="0" marB="0"/>
                </a:tc>
                <a:extLst>
                  <a:ext uri="{0D108BD9-81ED-4DB2-BD59-A6C34878D82A}">
                    <a16:rowId xmlns:a16="http://schemas.microsoft.com/office/drawing/2014/main" val="471865569"/>
                  </a:ext>
                </a:extLst>
              </a:tr>
            </a:tbl>
          </a:graphicData>
        </a:graphic>
      </p:graphicFrame>
      <p:pic>
        <p:nvPicPr>
          <p:cNvPr id="6" name="Picture 5">
            <a:extLst>
              <a:ext uri="{FF2B5EF4-FFF2-40B4-BE49-F238E27FC236}">
                <a16:creationId xmlns:a16="http://schemas.microsoft.com/office/drawing/2014/main" id="{740FE93C-0772-4BC3-A270-A1695E3EF3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spTree>
    <p:extLst>
      <p:ext uri="{BB962C8B-B14F-4D97-AF65-F5344CB8AC3E}">
        <p14:creationId xmlns:p14="http://schemas.microsoft.com/office/powerpoint/2010/main" val="127626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0FE93C-0772-4BC3-A270-A1695E3EF3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graphicFrame>
        <p:nvGraphicFramePr>
          <p:cNvPr id="3" name="Table 2">
            <a:extLst>
              <a:ext uri="{FF2B5EF4-FFF2-40B4-BE49-F238E27FC236}">
                <a16:creationId xmlns:a16="http://schemas.microsoft.com/office/drawing/2014/main" id="{F92C3142-3DBD-4B0C-AE48-1E6F7A49BEFB}"/>
              </a:ext>
            </a:extLst>
          </p:cNvPr>
          <p:cNvGraphicFramePr>
            <a:graphicFrameLocks noGrp="1"/>
          </p:cNvGraphicFramePr>
          <p:nvPr/>
        </p:nvGraphicFramePr>
        <p:xfrm>
          <a:off x="476250" y="1387475"/>
          <a:ext cx="10865824" cy="4989937"/>
        </p:xfrm>
        <a:graphic>
          <a:graphicData uri="http://schemas.openxmlformats.org/drawingml/2006/table">
            <a:tbl>
              <a:tblPr firstRow="1" firstCol="1" bandRow="1"/>
              <a:tblGrid>
                <a:gridCol w="10865824">
                  <a:extLst>
                    <a:ext uri="{9D8B030D-6E8A-4147-A177-3AD203B41FA5}">
                      <a16:colId xmlns:a16="http://schemas.microsoft.com/office/drawing/2014/main" val="169544336"/>
                    </a:ext>
                  </a:extLst>
                </a:gridCol>
              </a:tblGrid>
              <a:tr h="761878">
                <a:tc>
                  <a:txBody>
                    <a:bodyPr/>
                    <a:lstStyle/>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Think of 3 questions that you could ask a new friend:</a:t>
                      </a:r>
                      <a:endParaRPr lang="en-GB" sz="3700" b="0" i="0" u="none" strike="noStrike">
                        <a:effectLst/>
                        <a:latin typeface="Arial" panose="020B0604020202020204" pitchFamily="34"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084105"/>
                  </a:ext>
                </a:extLst>
              </a:tr>
              <a:tr h="1409353">
                <a:tc>
                  <a:txBody>
                    <a:bodyPr/>
                    <a:lstStyle/>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1.</a:t>
                      </a:r>
                      <a:endParaRPr lang="en-GB" sz="3700" b="0" i="0" u="none" strike="noStrike">
                        <a:effectLst/>
                        <a:latin typeface="Arial" panose="020B0604020202020204" pitchFamily="34" charset="0"/>
                      </a:endParaRPr>
                    </a:p>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3700" b="0" i="0" u="none" strike="noStrike">
                        <a:effectLst/>
                        <a:latin typeface="Arial" panose="020B0604020202020204" pitchFamily="34"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828388"/>
                  </a:ext>
                </a:extLst>
              </a:tr>
              <a:tr h="1409353">
                <a:tc>
                  <a:txBody>
                    <a:bodyPr/>
                    <a:lstStyle/>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2.</a:t>
                      </a:r>
                      <a:endParaRPr lang="en-GB" sz="3700" b="0" i="0" u="none" strike="noStrike">
                        <a:effectLst/>
                        <a:latin typeface="Arial" panose="020B0604020202020204" pitchFamily="34" charset="0"/>
                      </a:endParaRPr>
                    </a:p>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3700" b="0" i="0" u="none" strike="noStrike">
                        <a:effectLst/>
                        <a:latin typeface="Arial" panose="020B0604020202020204" pitchFamily="34"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435258"/>
                  </a:ext>
                </a:extLst>
              </a:tr>
              <a:tr h="1409353">
                <a:tc>
                  <a:txBody>
                    <a:bodyPr/>
                    <a:lstStyle/>
                    <a:p>
                      <a:pPr algn="l" fontAlgn="t">
                        <a:lnSpc>
                          <a:spcPct val="107000"/>
                        </a:lnSpc>
                        <a:spcBef>
                          <a:spcPts val="0"/>
                        </a:spcBef>
                        <a:spcAft>
                          <a:spcPts val="0"/>
                        </a:spcAft>
                      </a:pPr>
                      <a:r>
                        <a:rPr lang="en-GB" sz="3300" b="0" i="0" u="none" strike="noStrike" dirty="0">
                          <a:effectLst/>
                          <a:latin typeface="Comic Sans MS" panose="030F0702030302020204" pitchFamily="66" charset="0"/>
                          <a:ea typeface="Calibri" panose="020F0502020204030204" pitchFamily="34" charset="0"/>
                          <a:cs typeface="Times New Roman" panose="02020603050405020304" pitchFamily="18" charset="0"/>
                        </a:rPr>
                        <a:t>3.</a:t>
                      </a:r>
                      <a:endParaRPr lang="en-GB" sz="3700" b="0" i="0" u="none" strike="noStrike" dirty="0">
                        <a:effectLst/>
                        <a:latin typeface="Arial" panose="020B0604020202020204" pitchFamily="34" charset="0"/>
                      </a:endParaRPr>
                    </a:p>
                    <a:p>
                      <a:pPr algn="l" fontAlgn="t">
                        <a:lnSpc>
                          <a:spcPct val="107000"/>
                        </a:lnSpc>
                        <a:spcBef>
                          <a:spcPts val="0"/>
                        </a:spcBef>
                        <a:spcAft>
                          <a:spcPts val="0"/>
                        </a:spcAft>
                      </a:pPr>
                      <a:r>
                        <a:rPr lang="en-GB" sz="3300" b="0" i="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3700" b="0" i="0" u="none" strike="noStrike" dirty="0">
                        <a:effectLst/>
                        <a:latin typeface="Arial" panose="020B0604020202020204" pitchFamily="34"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071995"/>
                  </a:ext>
                </a:extLst>
              </a:tr>
            </a:tbl>
          </a:graphicData>
        </a:graphic>
      </p:graphicFrame>
    </p:spTree>
    <p:extLst>
      <p:ext uri="{BB962C8B-B14F-4D97-AF65-F5344CB8AC3E}">
        <p14:creationId xmlns:p14="http://schemas.microsoft.com/office/powerpoint/2010/main" val="38464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0FE93C-0772-4BC3-A270-A1695E3EF3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graphicFrame>
        <p:nvGraphicFramePr>
          <p:cNvPr id="7" name="Table 6">
            <a:extLst>
              <a:ext uri="{FF2B5EF4-FFF2-40B4-BE49-F238E27FC236}">
                <a16:creationId xmlns:a16="http://schemas.microsoft.com/office/drawing/2014/main" id="{41F4D00B-402F-45CB-ACD0-C5F606531B1C}"/>
              </a:ext>
            </a:extLst>
          </p:cNvPr>
          <p:cNvGraphicFramePr>
            <a:graphicFrameLocks noGrp="1"/>
          </p:cNvGraphicFramePr>
          <p:nvPr/>
        </p:nvGraphicFramePr>
        <p:xfrm>
          <a:off x="663088" y="1355305"/>
          <a:ext cx="10865824" cy="4989937"/>
        </p:xfrm>
        <a:graphic>
          <a:graphicData uri="http://schemas.openxmlformats.org/drawingml/2006/table">
            <a:tbl>
              <a:tblPr firstRow="1" firstCol="1" bandRow="1"/>
              <a:tblGrid>
                <a:gridCol w="10865824">
                  <a:extLst>
                    <a:ext uri="{9D8B030D-6E8A-4147-A177-3AD203B41FA5}">
                      <a16:colId xmlns:a16="http://schemas.microsoft.com/office/drawing/2014/main" val="2576601817"/>
                    </a:ext>
                  </a:extLst>
                </a:gridCol>
              </a:tblGrid>
              <a:tr h="761878">
                <a:tc>
                  <a:txBody>
                    <a:bodyPr/>
                    <a:lstStyle/>
                    <a:p>
                      <a:pPr algn="l" fontAlgn="t">
                        <a:lnSpc>
                          <a:spcPct val="107000"/>
                        </a:lnSpc>
                        <a:spcBef>
                          <a:spcPts val="0"/>
                        </a:spcBef>
                        <a:spcAft>
                          <a:spcPts val="0"/>
                        </a:spcAft>
                      </a:pPr>
                      <a:r>
                        <a:rPr lang="en-GB" sz="2400" kern="1200" dirty="0">
                          <a:solidFill>
                            <a:schemeClr val="tx1"/>
                          </a:solidFill>
                          <a:effectLst/>
                          <a:latin typeface="Comic Sans MS" panose="030F0702030302020204" pitchFamily="66" charset="0"/>
                          <a:ea typeface="+mn-ea"/>
                          <a:cs typeface="+mn-cs"/>
                        </a:rPr>
                        <a:t>Think of 3 interesting things you could tell a new friend about yourself:</a:t>
                      </a:r>
                      <a:endParaRPr lang="en-GB" sz="2400" b="0" i="0" u="none" strike="noStrike" dirty="0">
                        <a:effectLst/>
                        <a:latin typeface="Comic Sans MS" panose="030F0702030302020204" pitchFamily="66"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630927"/>
                  </a:ext>
                </a:extLst>
              </a:tr>
              <a:tr h="1409353">
                <a:tc>
                  <a:txBody>
                    <a:bodyPr/>
                    <a:lstStyle/>
                    <a:p>
                      <a:pPr algn="l" fontAlgn="t">
                        <a:lnSpc>
                          <a:spcPct val="107000"/>
                        </a:lnSpc>
                        <a:spcBef>
                          <a:spcPts val="0"/>
                        </a:spcBef>
                        <a:spcAft>
                          <a:spcPts val="0"/>
                        </a:spcAft>
                      </a:pPr>
                      <a:r>
                        <a:rPr lang="en-GB" sz="3300" b="0" i="0" u="none" strike="noStrike" dirty="0">
                          <a:effectLst/>
                          <a:latin typeface="Comic Sans MS" panose="030F0702030302020204" pitchFamily="66" charset="0"/>
                          <a:ea typeface="Calibri" panose="020F0502020204030204" pitchFamily="34" charset="0"/>
                          <a:cs typeface="Times New Roman" panose="02020603050405020304" pitchFamily="18" charset="0"/>
                        </a:rPr>
                        <a:t>1.</a:t>
                      </a:r>
                      <a:endParaRPr lang="en-GB" sz="3700" b="0" i="0" u="none" strike="noStrike" dirty="0">
                        <a:effectLst/>
                        <a:latin typeface="Arial" panose="020B0604020202020204" pitchFamily="34" charset="0"/>
                      </a:endParaRPr>
                    </a:p>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3700" b="0" i="0" u="none" strike="noStrike">
                        <a:effectLst/>
                        <a:latin typeface="Arial" panose="020B0604020202020204" pitchFamily="34"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36051"/>
                  </a:ext>
                </a:extLst>
              </a:tr>
              <a:tr h="1409353">
                <a:tc>
                  <a:txBody>
                    <a:bodyPr/>
                    <a:lstStyle/>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2.</a:t>
                      </a:r>
                      <a:endParaRPr lang="en-GB" sz="3700" b="0" i="0" u="none" strike="noStrike">
                        <a:effectLst/>
                        <a:latin typeface="Arial" panose="020B0604020202020204" pitchFamily="34" charset="0"/>
                      </a:endParaRPr>
                    </a:p>
                    <a:p>
                      <a:pPr algn="l" fontAlgn="t">
                        <a:lnSpc>
                          <a:spcPct val="107000"/>
                        </a:lnSpc>
                        <a:spcBef>
                          <a:spcPts val="0"/>
                        </a:spcBef>
                        <a:spcAft>
                          <a:spcPts val="0"/>
                        </a:spcAft>
                      </a:pPr>
                      <a:r>
                        <a:rPr lang="en-GB" sz="3300" b="0" i="0" u="none" strike="noStrike">
                          <a:effectLst/>
                          <a:latin typeface="Comic Sans MS" panose="030F0702030302020204" pitchFamily="66" charset="0"/>
                          <a:ea typeface="Calibri" panose="020F0502020204030204" pitchFamily="34" charset="0"/>
                          <a:cs typeface="Times New Roman" panose="02020603050405020304" pitchFamily="18" charset="0"/>
                        </a:rPr>
                        <a:t> </a:t>
                      </a:r>
                      <a:endParaRPr lang="en-GB" sz="3700" b="0" i="0" u="none" strike="noStrike">
                        <a:effectLst/>
                        <a:latin typeface="Arial" panose="020B0604020202020204" pitchFamily="34"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405907"/>
                  </a:ext>
                </a:extLst>
              </a:tr>
              <a:tr h="1409353">
                <a:tc>
                  <a:txBody>
                    <a:bodyPr/>
                    <a:lstStyle/>
                    <a:p>
                      <a:pPr algn="l" fontAlgn="t">
                        <a:lnSpc>
                          <a:spcPct val="107000"/>
                        </a:lnSpc>
                        <a:spcBef>
                          <a:spcPts val="0"/>
                        </a:spcBef>
                        <a:spcAft>
                          <a:spcPts val="0"/>
                        </a:spcAft>
                      </a:pPr>
                      <a:r>
                        <a:rPr lang="en-GB" sz="3300" b="0" i="0" u="none" strike="noStrike" dirty="0">
                          <a:effectLst/>
                          <a:latin typeface="Comic Sans MS" panose="030F0702030302020204" pitchFamily="66" charset="0"/>
                          <a:ea typeface="Calibri" panose="020F0502020204030204" pitchFamily="34" charset="0"/>
                          <a:cs typeface="Times New Roman" panose="02020603050405020304" pitchFamily="18" charset="0"/>
                        </a:rPr>
                        <a:t>3.</a:t>
                      </a:r>
                      <a:endParaRPr lang="en-GB" sz="3700" b="0" i="0" u="none" strike="noStrike" dirty="0">
                        <a:effectLst/>
                        <a:latin typeface="Arial" panose="020B0604020202020204" pitchFamily="34" charset="0"/>
                      </a:endParaRPr>
                    </a:p>
                    <a:p>
                      <a:pPr algn="l" fontAlgn="t">
                        <a:lnSpc>
                          <a:spcPct val="107000"/>
                        </a:lnSpc>
                        <a:spcBef>
                          <a:spcPts val="0"/>
                        </a:spcBef>
                        <a:spcAft>
                          <a:spcPts val="0"/>
                        </a:spcAft>
                      </a:pPr>
                      <a:r>
                        <a:rPr lang="en-GB" sz="3300" b="0" i="0" u="none" strike="noStrike"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3700" b="0" i="0" u="none" strike="noStrike" dirty="0">
                        <a:effectLst/>
                        <a:latin typeface="Arial" panose="020B0604020202020204" pitchFamily="34" charset="0"/>
                      </a:endParaRPr>
                    </a:p>
                  </a:txBody>
                  <a:tcPr marL="141446" marR="141446" marT="196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264288"/>
                  </a:ext>
                </a:extLst>
              </a:tr>
            </a:tbl>
          </a:graphicData>
        </a:graphic>
      </p:graphicFrame>
    </p:spTree>
    <p:extLst>
      <p:ext uri="{BB962C8B-B14F-4D97-AF65-F5344CB8AC3E}">
        <p14:creationId xmlns:p14="http://schemas.microsoft.com/office/powerpoint/2010/main" val="373999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Preparing for high school </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Wellbeing</a:t>
            </a: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pupil Wellbeing during school closure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054" y="4428145"/>
            <a:ext cx="3023083" cy="1882625"/>
          </a:xfrm>
          <a:prstGeom prst="rect">
            <a:avLst/>
          </a:prstGeom>
          <a:ln>
            <a:solidFill>
              <a:srgbClr val="7030A0"/>
            </a:solidFill>
          </a:ln>
        </p:spPr>
      </p:pic>
      <p:pic>
        <p:nvPicPr>
          <p:cNvPr id="3" name="Picture 2"/>
          <p:cNvPicPr>
            <a:picLocks noChangeAspect="1"/>
          </p:cNvPicPr>
          <p:nvPr/>
        </p:nvPicPr>
        <p:blipFill>
          <a:blip r:embed="rId3"/>
          <a:stretch>
            <a:fillRect/>
          </a:stretch>
        </p:blipFill>
        <p:spPr>
          <a:xfrm>
            <a:off x="359855" y="3924581"/>
            <a:ext cx="2731245" cy="2767824"/>
          </a:xfrm>
          <a:prstGeom prst="rect">
            <a:avLst/>
          </a:prstGeom>
        </p:spPr>
      </p:pic>
    </p:spTree>
    <p:extLst>
      <p:ext uri="{BB962C8B-B14F-4D97-AF65-F5344CB8AC3E}">
        <p14:creationId xmlns:p14="http://schemas.microsoft.com/office/powerpoint/2010/main" val="138268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42109" y="942109"/>
            <a:ext cx="10330729" cy="526297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Introduction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School closures and lockdown is something none of us have ever experienced and hopefully never will again.  We are living out the curriculum of the future! Coronavirus will be taught in schools in the future and you’ll have first hand experience!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This is a strange time and everyone is feeling a little bizarre and out of sorts. You might be missing your friends, clubs, routine and after school classes or even…SCHOOL! Everyone is missing something just now and that can leave us feeling a bit worried, upset or annoyed and that is understandable.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This booklet is designed to try and support you, to help you to feel a bit more relaxed if you ever start to feel any uncomfortable emotions during school closure and lockdown.  There are lots of ideas and tips here to help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9351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What are the facts?</a:t>
            </a:r>
          </a:p>
        </p:txBody>
      </p:sp>
      <p:sp>
        <p:nvSpPr>
          <p:cNvPr id="3" name="TextBox 2"/>
          <p:cNvSpPr txBox="1"/>
          <p:nvPr/>
        </p:nvSpPr>
        <p:spPr>
          <a:xfrm>
            <a:off x="759655" y="1983545"/>
            <a:ext cx="11000936"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There is so much information flying around and rumours start easily. Here are a couple of videos with some Coronavirus facts to help keep you informed.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hlinkClick r:id="rId2"/>
              </a:rPr>
              <a:t>https://www.bbc.co.uk/bitesize/articles/zb23382</a:t>
            </a: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When you have watched the videos and read the article, take the quiz here…</a:t>
            </a:r>
            <a:r>
              <a:rPr kumimoji="0" lang="en-GB" sz="1800" b="0"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hlinkClick r:id="rId3"/>
              </a:rPr>
              <a:t> https://www.bbc.co.uk/bitesize/articles/zjswwty</a:t>
            </a: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Remember you cannot believe everything that you read or hear so try not to get carried away with all of the rumours that are flying around.  No one knows when life will return to normal, so follow government guidelines, keep safe and keep your brain 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6874" y="5043268"/>
            <a:ext cx="1814732" cy="1814732"/>
          </a:xfrm>
          <a:prstGeom prst="rect">
            <a:avLst/>
          </a:prstGeom>
        </p:spPr>
      </p:pic>
    </p:spTree>
    <p:extLst>
      <p:ext uri="{BB962C8B-B14F-4D97-AF65-F5344CB8AC3E}">
        <p14:creationId xmlns:p14="http://schemas.microsoft.com/office/powerpoint/2010/main" val="236678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Comic Sans MS" panose="030F0702030302020204" pitchFamily="66" charset="0"/>
              </a:rPr>
              <a:t>It is normal to experience uncomfortable emotions</a:t>
            </a:r>
          </a:p>
        </p:txBody>
      </p:sp>
      <p:sp>
        <p:nvSpPr>
          <p:cNvPr id="4" name="TextBox 3"/>
          <p:cNvSpPr txBox="1"/>
          <p:nvPr/>
        </p:nvSpPr>
        <p:spPr>
          <a:xfrm>
            <a:off x="844062" y="2250831"/>
            <a:ext cx="10972800" cy="59400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At a time like this it is absolutely normal to have good days and bad days.  It is also normal to love being in lockdown! Everybody feels differently and all feelings and emotions are valid.  This BBC </a:t>
            </a:r>
            <a:r>
              <a:rPr kumimoji="0" lang="en-GB" sz="2000" b="0" i="0" u="none" strike="noStrike" kern="1200" cap="none" spc="0" normalizeH="0" baseline="0" noProof="0" dirty="0" err="1">
                <a:ln>
                  <a:noFill/>
                </a:ln>
                <a:solidFill>
                  <a:srgbClr val="2E2B21"/>
                </a:solidFill>
                <a:effectLst/>
                <a:uLnTx/>
                <a:uFillTx/>
                <a:latin typeface="Comic Sans MS" panose="030F0702030302020204" pitchFamily="66" charset="0"/>
                <a:ea typeface="+mn-ea"/>
                <a:cs typeface="+mn-cs"/>
              </a:rPr>
              <a:t>Bitesize</a:t>
            </a: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clip gives some advice on what to do if you are not feeling yourself.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t>
            </a:r>
            <a:r>
              <a:rPr kumimoji="0" lang="en-GB" sz="2000" b="1"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Click                                 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Discuss these strategies with an adult and have a think about how you are managing your emotions.  It is important that you talk to someone if you’re feeling upset. Remember that your school is still there, you might not be able to see them but they will be there to talk if you need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345" y="3498294"/>
            <a:ext cx="3523370" cy="1409348"/>
          </a:xfrm>
          <a:prstGeom prst="rect">
            <a:avLst/>
          </a:prstGeom>
        </p:spPr>
      </p:pic>
    </p:spTree>
    <p:extLst>
      <p:ext uri="{BB962C8B-B14F-4D97-AF65-F5344CB8AC3E}">
        <p14:creationId xmlns:p14="http://schemas.microsoft.com/office/powerpoint/2010/main" val="4569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87791" y="2084832"/>
            <a:ext cx="103256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2" y="1652951"/>
            <a:ext cx="4541850" cy="5071406"/>
          </a:xfrm>
          <a:prstGeom prst="rect">
            <a:avLst/>
          </a:prstGeom>
        </p:spPr>
      </p:pic>
      <p:sp>
        <p:nvSpPr>
          <p:cNvPr id="8" name="TextBox 7"/>
          <p:cNvSpPr txBox="1"/>
          <p:nvPr/>
        </p:nvSpPr>
        <p:spPr>
          <a:xfrm>
            <a:off x="787791" y="520505"/>
            <a:ext cx="10466363"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This scale is handy to have around to help identify how you are feeling.  This can help you explain to adults how you are feeling and help you identify if you need to try some of the activities and strategies in this booklet to help you feel better.</a:t>
            </a:r>
          </a:p>
        </p:txBody>
      </p:sp>
    </p:spTree>
    <p:extLst>
      <p:ext uri="{BB962C8B-B14F-4D97-AF65-F5344CB8AC3E}">
        <p14:creationId xmlns:p14="http://schemas.microsoft.com/office/powerpoint/2010/main" val="38396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What can I do?</a:t>
            </a:r>
          </a:p>
        </p:txBody>
      </p:sp>
      <p:sp>
        <p:nvSpPr>
          <p:cNvPr id="3" name="TextBox 2"/>
          <p:cNvSpPr txBox="1"/>
          <p:nvPr/>
        </p:nvSpPr>
        <p:spPr>
          <a:xfrm>
            <a:off x="815926" y="1885071"/>
            <a:ext cx="11240086"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There are lots of things you can do to keep busy and positive during lockdown.  Your teacher will be providing school work already but here is a list of other things you might want to try that will help support your wellbeing. These are all tried and tested ways that help children and teenagers to feel calm, relaxed and positive in times of upset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Stay active – physical activity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Reading – or being read to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Art – drawing, colouring, painting, collage…the list is endless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Meditation and mindfulness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Yoga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Breathing activities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Listening to music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The following pages have a range of activities for you to work through! Enjoy!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0987" y="3574024"/>
            <a:ext cx="2166425" cy="1885071"/>
          </a:xfrm>
          <a:prstGeom prst="rect">
            <a:avLst/>
          </a:prstGeom>
        </p:spPr>
      </p:pic>
    </p:spTree>
    <p:extLst>
      <p:ext uri="{BB962C8B-B14F-4D97-AF65-F5344CB8AC3E}">
        <p14:creationId xmlns:p14="http://schemas.microsoft.com/office/powerpoint/2010/main" val="161885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8" name="TextBox 7"/>
          <p:cNvSpPr txBox="1"/>
          <p:nvPr/>
        </p:nvSpPr>
        <p:spPr>
          <a:xfrm>
            <a:off x="349024" y="169609"/>
            <a:ext cx="11718243" cy="5416868"/>
          </a:xfrm>
          <a:prstGeom prst="rect">
            <a:avLst/>
          </a:prstGeom>
          <a:noFill/>
        </p:spPr>
        <p:txBody>
          <a:bodyPr wrap="square" rtlCol="0">
            <a:spAutoFit/>
          </a:bodyPr>
          <a:lstStyle/>
          <a:p>
            <a:pPr algn="just"/>
            <a:r>
              <a:rPr lang="en-GB" sz="2000" dirty="0">
                <a:latin typeface="Comic Sans MS" panose="030F0702030302020204" pitchFamily="66" charset="0"/>
              </a:rPr>
              <a:t>				  </a:t>
            </a:r>
            <a:r>
              <a:rPr lang="en-GB" dirty="0"/>
              <a:t>This pack is designed to help families think </a:t>
            </a:r>
          </a:p>
          <a:p>
            <a:pPr algn="just"/>
            <a:r>
              <a:rPr lang="en-GB" dirty="0"/>
              <a:t>				  about their wellbeing transition from P7 to S1 </a:t>
            </a:r>
          </a:p>
          <a:p>
            <a:pPr algn="just"/>
            <a:endParaRPr lang="en-GB" dirty="0"/>
          </a:p>
          <a:p>
            <a:pPr algn="just"/>
            <a:endParaRPr lang="en-GB" dirty="0"/>
          </a:p>
          <a:p>
            <a:pPr algn="just"/>
            <a:endParaRPr lang="en-GB" dirty="0"/>
          </a:p>
          <a:p>
            <a:pPr algn="just"/>
            <a:r>
              <a:rPr lang="en-GB" dirty="0"/>
              <a:t>				  There are 3 parts to the pack:</a:t>
            </a:r>
          </a:p>
          <a:p>
            <a:pPr algn="just"/>
            <a:endParaRPr lang="en-GB" dirty="0"/>
          </a:p>
          <a:p>
            <a:pPr algn="just"/>
            <a:r>
              <a:rPr lang="en-GB" dirty="0"/>
              <a:t>				  1 Friendships</a:t>
            </a:r>
          </a:p>
          <a:p>
            <a:pPr algn="just"/>
            <a:r>
              <a:rPr lang="en-GB" dirty="0"/>
              <a:t>				  2 Pupil Wellbeing</a:t>
            </a:r>
          </a:p>
          <a:p>
            <a:pPr algn="just"/>
            <a:r>
              <a:rPr lang="en-GB" dirty="0"/>
              <a:t>				  3 Top Tips for Making High School a Success</a:t>
            </a:r>
          </a:p>
          <a:p>
            <a:pPr algn="just"/>
            <a:endParaRPr lang="en-GB" dirty="0"/>
          </a:p>
          <a:p>
            <a:pPr algn="just"/>
            <a:endParaRPr lang="en-GB" dirty="0"/>
          </a:p>
          <a:p>
            <a:pPr algn="just"/>
            <a:r>
              <a:rPr lang="en-GB" dirty="0"/>
              <a:t>The information in this power point has also been created in ‘flipbook’ format which is often easier for families to access on their mobile phones. You can send these directly to families via online classroom forums, email or via the school website. If you would like to create your own bespoke flipbooks see the ‘Guidance on using transition flipbooks’ document.</a:t>
            </a:r>
          </a:p>
          <a:p>
            <a:pPr algn="just"/>
            <a:endParaRPr lang="en-GB" sz="2000" dirty="0">
              <a:latin typeface="Comic Sans MS" panose="030F0702030302020204" pitchFamily="66" charset="0"/>
            </a:endParaRPr>
          </a:p>
          <a:p>
            <a:pPr algn="just"/>
            <a:r>
              <a:rPr lang="en-GB" dirty="0">
                <a:hlinkClick r:id="rId3"/>
              </a:rPr>
              <a:t>Friendship flipbook</a:t>
            </a:r>
            <a:r>
              <a:rPr lang="en-GB" dirty="0"/>
              <a:t> </a:t>
            </a:r>
            <a:r>
              <a:rPr lang="en-GB" sz="1600" dirty="0"/>
              <a:t>(view in slide show mode to click on links)</a:t>
            </a:r>
          </a:p>
          <a:p>
            <a:pPr algn="just"/>
            <a:r>
              <a:rPr lang="en-GB" dirty="0">
                <a:hlinkClick r:id="rId4"/>
              </a:rPr>
              <a:t>Pupil Wellbeing flipbook</a:t>
            </a:r>
            <a:endParaRPr lang="en-GB" dirty="0"/>
          </a:p>
          <a:p>
            <a:pPr algn="just"/>
            <a:r>
              <a:rPr lang="en-GB" dirty="0">
                <a:hlinkClick r:id="rId5"/>
              </a:rPr>
              <a:t>Top Tips flipbook</a:t>
            </a:r>
            <a:endParaRPr lang="en-GB" dirty="0"/>
          </a:p>
        </p:txBody>
      </p:sp>
      <p:pic>
        <p:nvPicPr>
          <p:cNvPr id="6" name="Picture 5"/>
          <p:cNvPicPr>
            <a:picLocks noChangeAspect="1"/>
          </p:cNvPicPr>
          <p:nvPr/>
        </p:nvPicPr>
        <p:blipFill rotWithShape="1">
          <a:blip r:embed="rId6"/>
          <a:srcRect r="31562"/>
          <a:stretch/>
        </p:blipFill>
        <p:spPr>
          <a:xfrm>
            <a:off x="581253" y="277570"/>
            <a:ext cx="2612521" cy="2546171"/>
          </a:xfrm>
          <a:prstGeom prst="rect">
            <a:avLst/>
          </a:prstGeom>
        </p:spPr>
      </p:pic>
    </p:spTree>
    <p:extLst>
      <p:ext uri="{BB962C8B-B14F-4D97-AF65-F5344CB8AC3E}">
        <p14:creationId xmlns:p14="http://schemas.microsoft.com/office/powerpoint/2010/main" val="30749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Cardio</a:t>
            </a:r>
          </a:p>
        </p:txBody>
      </p:sp>
      <p:sp>
        <p:nvSpPr>
          <p:cNvPr id="3" name="TextBox 2"/>
          <p:cNvSpPr txBox="1"/>
          <p:nvPr/>
        </p:nvSpPr>
        <p:spPr>
          <a:xfrm>
            <a:off x="717452" y="1955409"/>
            <a:ext cx="11183816" cy="43088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These links are great for getting you up and active without having to leave the house! Prepare to release those happiness inducing endorphins! </a:t>
            </a: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GBX workout						Lots of cardio and					Cardio to Level 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whole body workouts.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5" y="3449395"/>
            <a:ext cx="1808254" cy="1159885"/>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5105" y="3537576"/>
            <a:ext cx="2317523" cy="1375517"/>
          </a:xfrm>
          <a:prstGeom prst="rect">
            <a:avLst/>
          </a:prstGeom>
        </p:spPr>
      </p:pic>
      <p:pic>
        <p:nvPicPr>
          <p:cNvPr id="6" name="Picture 5">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4343" y="3437694"/>
            <a:ext cx="2066533" cy="1163015"/>
          </a:xfrm>
          <a:prstGeom prst="rect">
            <a:avLst/>
          </a:prstGeom>
        </p:spPr>
      </p:pic>
    </p:spTree>
    <p:extLst>
      <p:ext uri="{BB962C8B-B14F-4D97-AF65-F5344CB8AC3E}">
        <p14:creationId xmlns:p14="http://schemas.microsoft.com/office/powerpoint/2010/main" val="253418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Be artistic</a:t>
            </a:r>
          </a:p>
        </p:txBody>
      </p:sp>
      <p:sp>
        <p:nvSpPr>
          <p:cNvPr id="3" name="TextBox 2"/>
          <p:cNvSpPr txBox="1"/>
          <p:nvPr/>
        </p:nvSpPr>
        <p:spPr>
          <a:xfrm>
            <a:off x="1066800" y="2618509"/>
            <a:ext cx="11125200" cy="43088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Art of all forms can be very relaxing.  Here are some ideas to get you started and see where it leads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Take your pencil for					Shading lesson					Relaxing art session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 walk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073" y="3191144"/>
            <a:ext cx="2369664" cy="1810347"/>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383" y="3212766"/>
            <a:ext cx="2371725" cy="1856509"/>
          </a:xfrm>
          <a:prstGeom prst="rect">
            <a:avLst/>
          </a:prstGeom>
        </p:spPr>
      </p:pic>
      <p:pic>
        <p:nvPicPr>
          <p:cNvPr id="6" name="Picture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128" y="3433878"/>
            <a:ext cx="2258291" cy="1567613"/>
          </a:xfrm>
          <a:prstGeom prst="rect">
            <a:avLst/>
          </a:prstGeom>
        </p:spPr>
      </p:pic>
    </p:spTree>
    <p:extLst>
      <p:ext uri="{BB962C8B-B14F-4D97-AF65-F5344CB8AC3E}">
        <p14:creationId xmlns:p14="http://schemas.microsoft.com/office/powerpoint/2010/main" val="269086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t>Yoga</a:t>
            </a:r>
          </a:p>
        </p:txBody>
      </p:sp>
      <p:sp>
        <p:nvSpPr>
          <p:cNvPr id="3" name="TextBox 2"/>
          <p:cNvSpPr txBox="1"/>
          <p:nvPr/>
        </p:nvSpPr>
        <p:spPr>
          <a:xfrm>
            <a:off x="900332" y="2504049"/>
            <a:ext cx="995992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When children learn techniques for self-health and relaxation, they can navigate life's challenges with a little more ease. Yoga encourages self-esteem and body awareness with a physical activity that's non competitive.  Yoga has multiple benefits for children.  Physically, it enhances your flexibility, strength, coordination, and body awareness. In addition, it develops concentration and sense of calmness and relaxation.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Beginners yoga with Adrienne							30 min teen yoga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A series of short beginners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2E2B21"/>
                </a:solidFill>
                <a:latin typeface="Comic Sans MS" panose="030F0702030302020204" pitchFamily="66" charset="0"/>
              </a:rPr>
              <a:t>l</a:t>
            </a:r>
            <a:r>
              <a:rPr kumimoji="0" lang="en-GB" sz="1800" b="0" i="0" u="none" strike="noStrike" kern="1200" cap="none" spc="0" normalizeH="0" baseline="0" noProof="0" dirty="0" err="1">
                <a:ln>
                  <a:noFill/>
                </a:ln>
                <a:solidFill>
                  <a:srgbClr val="2E2B21"/>
                </a:solidFill>
                <a:effectLst/>
                <a:uLnTx/>
                <a:uFillTx/>
                <a:latin typeface="Comic Sans MS" panose="030F0702030302020204" pitchFamily="66" charset="0"/>
                <a:ea typeface="+mn-ea"/>
                <a:cs typeface="+mn-cs"/>
              </a:rPr>
              <a:t>essons</a:t>
            </a: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092" y="4124661"/>
            <a:ext cx="2391508" cy="1408003"/>
          </a:xfrm>
          <a:prstGeom prst="rect">
            <a:avLst/>
          </a:prstGeom>
        </p:spPr>
      </p:pic>
      <p:pic>
        <p:nvPicPr>
          <p:cNvPr id="5" name="Picture 4">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567" y="4029632"/>
            <a:ext cx="1594486" cy="1653100"/>
          </a:xfrm>
          <a:prstGeom prst="rect">
            <a:avLst/>
          </a:prstGeom>
        </p:spPr>
      </p:pic>
    </p:spTree>
    <p:extLst>
      <p:ext uri="{BB962C8B-B14F-4D97-AF65-F5344CB8AC3E}">
        <p14:creationId xmlns:p14="http://schemas.microsoft.com/office/powerpoint/2010/main" val="123617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Meditation, breathing and mindfulness</a:t>
            </a:r>
          </a:p>
        </p:txBody>
      </p:sp>
      <p:sp>
        <p:nvSpPr>
          <p:cNvPr id="3" name="TextBox 2"/>
          <p:cNvSpPr txBox="1"/>
          <p:nvPr/>
        </p:nvSpPr>
        <p:spPr>
          <a:xfrm>
            <a:off x="787791" y="2447778"/>
            <a:ext cx="10635175" cy="54476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These strategies are proven to support brain development in kids and adolescents. All methods support self regulation, relaxations and decision making. They are commonly known to support children to calm down and reduce stress levels.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15 min guided imagery for kids	     Headspace meditation	   		    Calming breathing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p:txBody>
      </p:sp>
      <p:sp>
        <p:nvSpPr>
          <p:cNvPr id="4" name="AutoShape 2" descr="Mindfulness Meditation Can Help Relieve Anxiety And Depression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90" y="3501348"/>
            <a:ext cx="2702390" cy="1989172"/>
          </a:xfrm>
          <a:prstGeom prst="rect">
            <a:avLst/>
          </a:prstGeom>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4449" y="3575885"/>
            <a:ext cx="2705100" cy="1914635"/>
          </a:xfrm>
          <a:prstGeom prst="rect">
            <a:avLst/>
          </a:prstGeom>
        </p:spPr>
      </p:pic>
      <p:pic>
        <p:nvPicPr>
          <p:cNvPr id="7" name="Picture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714" y="3501348"/>
            <a:ext cx="3000287" cy="1989172"/>
          </a:xfrm>
          <a:prstGeom prst="rect">
            <a:avLst/>
          </a:prstGeom>
        </p:spPr>
      </p:pic>
    </p:spTree>
    <p:extLst>
      <p:ext uri="{BB962C8B-B14F-4D97-AF65-F5344CB8AC3E}">
        <p14:creationId xmlns:p14="http://schemas.microsoft.com/office/powerpoint/2010/main" val="2508627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Reading and being read to</a:t>
            </a:r>
          </a:p>
        </p:txBody>
      </p:sp>
      <p:sp>
        <p:nvSpPr>
          <p:cNvPr id="3" name="TextBox 2"/>
          <p:cNvSpPr txBox="1"/>
          <p:nvPr/>
        </p:nvSpPr>
        <p:spPr>
          <a:xfrm>
            <a:off x="675249" y="2084832"/>
            <a:ext cx="11408899"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‘You can find magic wherever you look…just sit back and relax all you need is a book!’ Dr Seuss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Audible is currently free for a month.  It is so relaxing to be read to and there are so many free books and genres to choose from.  If you prefer to read, your local library has a free app.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Link to Audible								Link to Renfrewshire libraries app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
        <p:nvSpPr>
          <p:cNvPr id="4" name="AutoShape 2" descr="Council Post: Stop Reading Business Books: The Importance Of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794" y="3584448"/>
            <a:ext cx="2619375" cy="1743075"/>
          </a:xfrm>
          <a:prstGeom prst="rect">
            <a:avLst/>
          </a:prstGeom>
        </p:spPr>
      </p:pic>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716" y="3652849"/>
            <a:ext cx="2705100" cy="1685925"/>
          </a:xfrm>
          <a:prstGeom prst="rect">
            <a:avLst/>
          </a:prstGeom>
        </p:spPr>
      </p:pic>
      <p:pic>
        <p:nvPicPr>
          <p:cNvPr id="8" name="Picture 7"/>
          <p:cNvPicPr>
            <a:picLocks noChangeAspect="1"/>
          </p:cNvPicPr>
          <p:nvPr/>
        </p:nvPicPr>
        <p:blipFill>
          <a:blip r:embed="rId6"/>
          <a:stretch>
            <a:fillRect/>
          </a:stretch>
        </p:blipFill>
        <p:spPr>
          <a:xfrm>
            <a:off x="10846191" y="5596382"/>
            <a:ext cx="1237956" cy="1109218"/>
          </a:xfrm>
          <a:prstGeom prst="rect">
            <a:avLst/>
          </a:prstGeom>
        </p:spPr>
      </p:pic>
    </p:spTree>
    <p:extLst>
      <p:ext uri="{BB962C8B-B14F-4D97-AF65-F5344CB8AC3E}">
        <p14:creationId xmlns:p14="http://schemas.microsoft.com/office/powerpoint/2010/main" val="415681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Mindful colouring</a:t>
            </a:r>
          </a:p>
        </p:txBody>
      </p:sp>
      <p:sp>
        <p:nvSpPr>
          <p:cNvPr id="3" name="TextBox 2"/>
          <p:cNvSpPr txBox="1"/>
          <p:nvPr/>
        </p:nvSpPr>
        <p:spPr>
          <a:xfrm>
            <a:off x="787791" y="1969477"/>
            <a:ext cx="11197883" cy="48885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
        <p:nvSpPr>
          <p:cNvPr id="4" name="TextBox 3"/>
          <p:cNvSpPr txBox="1"/>
          <p:nvPr/>
        </p:nvSpPr>
        <p:spPr>
          <a:xfrm>
            <a:off x="532228" y="1587305"/>
            <a:ext cx="11197883" cy="7478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Research suggests that mindful colouring, as with meditation and other kinds of art, can provide numerous benefits for all ages. Along with providing a much-needed break and the chance to relax and refocus, it can: help lift your mood, decrease upset and stress.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Set up a free </a:t>
            </a:r>
            <a:r>
              <a:rPr kumimoji="0" lang="en-GB" sz="2000" b="0" i="0" u="none" strike="noStrike" kern="1200" cap="none" spc="0" normalizeH="0" baseline="0" noProof="0" dirty="0" err="1">
                <a:ln>
                  <a:noFill/>
                </a:ln>
                <a:solidFill>
                  <a:srgbClr val="2E2B21"/>
                </a:solidFill>
                <a:effectLst/>
                <a:uLnTx/>
                <a:uFillTx/>
                <a:latin typeface="Comic Sans MS" panose="030F0702030302020204" pitchFamily="66" charset="0"/>
                <a:ea typeface="+mn-ea"/>
                <a:cs typeface="+mn-cs"/>
              </a:rPr>
              <a:t>Twinkl</a:t>
            </a: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Link to free </a:t>
            </a:r>
            <a:r>
              <a:rPr kumimoji="0" lang="en-GB" sz="2000" b="0" i="0" u="none" strike="noStrike" kern="1200" cap="none" spc="0" normalizeH="0" baseline="0" noProof="0" dirty="0" err="1">
                <a:ln>
                  <a:noFill/>
                </a:ln>
                <a:solidFill>
                  <a:srgbClr val="2E2B21"/>
                </a:solidFill>
                <a:effectLst/>
                <a:uLnTx/>
                <a:uFillTx/>
                <a:latin typeface="Comic Sans MS" panose="030F0702030302020204" pitchFamily="66" charset="0"/>
                <a:ea typeface="+mn-ea"/>
                <a:cs typeface="+mn-cs"/>
              </a:rPr>
              <a:t>printables</a:t>
            </a: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account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997" y="2776317"/>
            <a:ext cx="2110154" cy="1683141"/>
          </a:xfrm>
          <a:prstGeom prst="rect">
            <a:avLst/>
          </a:prstGeom>
        </p:spPr>
      </p:pic>
      <p:pic>
        <p:nvPicPr>
          <p:cNvPr id="6" name="Picture 5">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702" y="2776317"/>
            <a:ext cx="2065313" cy="1683141"/>
          </a:xfrm>
          <a:prstGeom prst="rect">
            <a:avLst/>
          </a:prstGeom>
        </p:spPr>
      </p:pic>
    </p:spTree>
    <p:extLst>
      <p:ext uri="{BB962C8B-B14F-4D97-AF65-F5344CB8AC3E}">
        <p14:creationId xmlns:p14="http://schemas.microsoft.com/office/powerpoint/2010/main" val="222265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8812" y="253218"/>
            <a:ext cx="11901268" cy="97872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Some ideas for you to try….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err="1">
                <a:ln>
                  <a:noFill/>
                </a:ln>
                <a:solidFill>
                  <a:srgbClr val="2E2B21"/>
                </a:solidFill>
                <a:effectLst/>
                <a:uLnTx/>
                <a:uFillTx/>
                <a:latin typeface="Comic Sans MS" panose="030F0702030302020204" pitchFamily="66" charset="0"/>
                <a:ea typeface="+mn-ea"/>
                <a:cs typeface="+mn-cs"/>
              </a:rPr>
              <a:t>Pointilism</a:t>
            </a:r>
            <a:endParaRPr kumimoji="0" lang="en-GB" sz="18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Research Pointillism and answer this question: What is pointillism and where did it originate?  You can use this website or find your own.  </a:t>
            </a: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hlinkClick r:id="rId2"/>
              </a:rPr>
              <a:t>https://www.ducksters.com/history/art/pointillism.php</a:t>
            </a:r>
            <a:endPar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Watch this clip of the techniques used in pointillism </a:t>
            </a: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hlinkClick r:id="rId3"/>
              </a:rPr>
              <a:t>https://www.youtube.com/watch?v=1dyapH_yAPQ</a:t>
            </a:r>
            <a:endPar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Create your own pointillism art.  You can copy the design of A Sunday Afternoon on the Island of La Grande </a:t>
            </a:r>
            <a:r>
              <a:rPr kumimoji="0" lang="en-GB" sz="2400" b="0" i="0" u="none" strike="noStrike" kern="1200" cap="none" spc="0" normalizeH="0" baseline="0" noProof="0" dirty="0" err="1">
                <a:ln>
                  <a:noFill/>
                </a:ln>
                <a:solidFill>
                  <a:srgbClr val="2E2B21"/>
                </a:solidFill>
                <a:effectLst/>
                <a:uLnTx/>
                <a:uFillTx/>
                <a:latin typeface="Comic Sans MS" panose="030F0702030302020204" pitchFamily="66" charset="0"/>
                <a:ea typeface="+mn-ea"/>
                <a:cs typeface="+mn-cs"/>
              </a:rPr>
              <a:t>Jatte</a:t>
            </a: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The Eiffel Tower by Georges Seurat or you can create your own piece using pointillism.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There are a variety of levels you can use and this can be as easy or as difficult as you like.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When you have mastered the skills, if you want to try a breathing technique with it try the technique mentioned at the bottom of this link </a:t>
            </a:r>
            <a:r>
              <a:rPr kumimoji="0" lang="en-GB" sz="24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hlinkClick r:id="rId4"/>
              </a:rPr>
              <a:t>http://kidsrelaxation.com/educator-resources/the-point-is-relaxation-pointillism-to-relax</a:t>
            </a:r>
            <a:r>
              <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hlinkClick r:id="rId4"/>
              </a:rPr>
              <a:t>/</a:t>
            </a: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Positivity quotes</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Google positivity quotes, there are so many out there! Use them to inspire you to write your own. You can then design your own positivity poster to display at home or in your window! Positive vibe, positive life! (There are some ideas on the next page for inspiration!)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2812" y="6858000"/>
            <a:ext cx="2403230" cy="1477986"/>
          </a:xfrm>
          <a:prstGeom prst="rect">
            <a:avLst/>
          </a:prstGeom>
        </p:spPr>
      </p:pic>
    </p:spTree>
    <p:extLst>
      <p:ext uri="{BB962C8B-B14F-4D97-AF65-F5344CB8AC3E}">
        <p14:creationId xmlns:p14="http://schemas.microsoft.com/office/powerpoint/2010/main" val="2980192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0677" y="309489"/>
            <a:ext cx="12051323" cy="133575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Heart maps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t>
            </a: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Design your own heart map.  Think about all of the things in life that 								are important to you.  What you love, people, places, hobbies and 									interests.  Create a heart map that is as individual as you 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I am 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Think of all of the things that make you, you. What is your personality like? What are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your personality traits? What are your likes and dislikes? What are your talents? 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a range of newspapers, magazines, types of paper that you have, pens and pencils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create a piece of art all about you.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60" y="453146"/>
            <a:ext cx="3154213" cy="34948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659" y="3649833"/>
            <a:ext cx="2247900" cy="2990850"/>
          </a:xfrm>
          <a:prstGeom prst="rect">
            <a:avLst/>
          </a:prstGeom>
        </p:spPr>
      </p:pic>
    </p:spTree>
    <p:extLst>
      <p:ext uri="{BB962C8B-B14F-4D97-AF65-F5344CB8AC3E}">
        <p14:creationId xmlns:p14="http://schemas.microsoft.com/office/powerpoint/2010/main" val="64139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39151" y="281354"/>
            <a:ext cx="11676184" cy="64289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
        <p:nvSpPr>
          <p:cNvPr id="4" name="TextBox 3"/>
          <p:cNvSpPr txBox="1"/>
          <p:nvPr/>
        </p:nvSpPr>
        <p:spPr>
          <a:xfrm>
            <a:off x="86750" y="281354"/>
            <a:ext cx="11676184" cy="6428935"/>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60985">
            <a:off x="8570969" y="422333"/>
            <a:ext cx="2999659" cy="43891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9796">
            <a:off x="4096013" y="569941"/>
            <a:ext cx="3962461" cy="4957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66820">
            <a:off x="950229" y="4309792"/>
            <a:ext cx="1743075" cy="22239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73857">
            <a:off x="7718239" y="4596168"/>
            <a:ext cx="2505075" cy="18288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5450" y="5061301"/>
            <a:ext cx="2714625" cy="168592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08610">
            <a:off x="259452" y="166717"/>
            <a:ext cx="3165231" cy="4039552"/>
          </a:xfrm>
          <a:prstGeom prst="rect">
            <a:avLst/>
          </a:prstGeom>
        </p:spPr>
      </p:pic>
    </p:spTree>
    <p:extLst>
      <p:ext uri="{BB962C8B-B14F-4D97-AF65-F5344CB8AC3E}">
        <p14:creationId xmlns:p14="http://schemas.microsoft.com/office/powerpoint/2010/main" val="120379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4745" y="309489"/>
            <a:ext cx="11844997" cy="37240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Thankful jars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Make your own thankful jar.  It can be made from any box, jar or tub.  Find a way to decorate it, make it special and individual to you.  Put it somewhere safe, that you will see it and remember to use it.  Every day add pieces of paper with notes about what you have been thankful for, what has made you happy that day, positives for the day. Then when you have time, you can read over your notes either alone or with an adult in your house. Perhaps an adult can join in.  I have made my jar and my favourite note was from my wee boy who wrote ‘you gave me a hug when I was sad and it made me feel so much better.’  There are lots of small positives to take from these strange days, sometimes you just have to look and think a bit harder about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6" y="3516923"/>
            <a:ext cx="3756340" cy="312654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630" y="3516923"/>
            <a:ext cx="2409902" cy="31265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536" y="3516923"/>
            <a:ext cx="3432516" cy="2697268"/>
          </a:xfrm>
          <a:prstGeom prst="rect">
            <a:avLst/>
          </a:prstGeom>
        </p:spPr>
      </p:pic>
    </p:spTree>
    <p:extLst>
      <p:ext uri="{BB962C8B-B14F-4D97-AF65-F5344CB8AC3E}">
        <p14:creationId xmlns:p14="http://schemas.microsoft.com/office/powerpoint/2010/main" val="307489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B8ECA-F373-4B85-B31F-592E261C36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200" y="255376"/>
            <a:ext cx="3530842" cy="1984241"/>
          </a:xfrm>
          <a:prstGeom prst="rect">
            <a:avLst/>
          </a:prstGeom>
          <a:noFill/>
        </p:spPr>
      </p:pic>
      <p:pic>
        <p:nvPicPr>
          <p:cNvPr id="1026" name="Picture 2" descr="Free Animated Friends Cliparts, Download Free Clip Art, Free Clip ...">
            <a:extLst>
              <a:ext uri="{FF2B5EF4-FFF2-40B4-BE49-F238E27FC236}">
                <a16:creationId xmlns:a16="http://schemas.microsoft.com/office/drawing/2014/main" id="{41D5A3C9-60B5-4222-8AB6-B2FAB2E71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58" y="149359"/>
            <a:ext cx="3530842" cy="20902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82534E1-8BD8-4AF7-AD5E-FAF4FB89CD41}"/>
              </a:ext>
            </a:extLst>
          </p:cNvPr>
          <p:cNvSpPr/>
          <p:nvPr/>
        </p:nvSpPr>
        <p:spPr>
          <a:xfrm>
            <a:off x="2014331" y="3124391"/>
            <a:ext cx="8163338" cy="181921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Friendships</a:t>
            </a:r>
            <a:endParaRPr kumimoji="0" lang="en-GB" sz="1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50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609" y="379828"/>
            <a:ext cx="12065391"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r>
              <a:rPr kumimoji="0" lang="en-GB" sz="2000" b="1" i="0" u="sng"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Things that count today!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With an adult sit and think of all of the little positive things that have 							things that happened today.  You’ll be surprised at how 											many you will find and how good it will make you feel.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t>
            </a:r>
            <a:r>
              <a:rPr kumimoji="0" lang="en-GB" sz="2000" b="0"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The sun is shining			We laughed at jokes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We had a lovely walk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I liked hearing the birds singing		We played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												I phoned my friends			FaceTime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 y="0"/>
            <a:ext cx="5072063" cy="6858000"/>
          </a:xfrm>
          <a:prstGeom prst="rect">
            <a:avLst/>
          </a:prstGeom>
        </p:spPr>
      </p:pic>
    </p:spTree>
    <p:extLst>
      <p:ext uri="{BB962C8B-B14F-4D97-AF65-F5344CB8AC3E}">
        <p14:creationId xmlns:p14="http://schemas.microsoft.com/office/powerpoint/2010/main" val="2611810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Thank you, Primary 7!</a:t>
            </a:r>
          </a:p>
        </p:txBody>
      </p:sp>
      <p:sp>
        <p:nvSpPr>
          <p:cNvPr id="3" name="TextBox 2"/>
          <p:cNvSpPr txBox="1"/>
          <p:nvPr/>
        </p:nvSpPr>
        <p:spPr>
          <a:xfrm>
            <a:off x="900332" y="2574388"/>
            <a:ext cx="10832123" cy="49859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Thank you all for taking the time to work through this booklet.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B21"/>
                </a:solidFill>
                <a:effectLst/>
                <a:uLnTx/>
                <a:uFillTx/>
                <a:latin typeface="Comic Sans MS" panose="030F0702030302020204" pitchFamily="66" charset="0"/>
                <a:ea typeface="+mn-ea"/>
                <a:cs typeface="+mn-cs"/>
              </a:rPr>
              <a:t>Remember: don’t try to calm the storm, that wont work! Calm yourself and the storm will pass in its own time. School will be there for you as soon as we are allowed to open.  The transition team, your primary and your high school are working hard to make sure everything is in place for your move to high school. Don’t worry, everything will be fine! We all miss you and can’t wait to see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2E2B21"/>
                </a:solidFill>
                <a:effectLst/>
                <a:uLnTx/>
                <a:uFillTx/>
                <a:latin typeface="Tw Cen MT" panose="020B0602020104020603"/>
                <a:ea typeface="+mn-ea"/>
                <a:cs typeface="+mn-cs"/>
                <a:hlinkClick r:id="rId2"/>
              </a:rPr>
              <a:t>https://www.childline.org.uk/toolbox/calm-zone/</a:t>
            </a: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266" y="4276578"/>
            <a:ext cx="2098284" cy="2475828"/>
          </a:xfrm>
          <a:prstGeom prst="rect">
            <a:avLst/>
          </a:prstGeom>
        </p:spPr>
      </p:pic>
    </p:spTree>
    <p:extLst>
      <p:ext uri="{BB962C8B-B14F-4D97-AF65-F5344CB8AC3E}">
        <p14:creationId xmlns:p14="http://schemas.microsoft.com/office/powerpoint/2010/main" val="917612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292" name="Picture 4" descr="Contents">
            <a:extLst>
              <a:ext uri="{FF2B5EF4-FFF2-40B4-BE49-F238E27FC236}">
                <a16:creationId xmlns:a16="http://schemas.microsoft.com/office/drawing/2014/main" id="{BD697633-6B1F-4AF7-B708-25BF6538E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67" y="5307321"/>
            <a:ext cx="1248654" cy="142703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eet The Staff">
            <a:extLst>
              <a:ext uri="{FF2B5EF4-FFF2-40B4-BE49-F238E27FC236}">
                <a16:creationId xmlns:a16="http://schemas.microsoft.com/office/drawing/2014/main" id="{E2869BD6-BFBF-4D1E-80D8-4A51F540C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7" y="2523666"/>
            <a:ext cx="1660953" cy="166095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Johnstone High School Newsletter No.3 2015-16">
            <a:extLst>
              <a:ext uri="{FF2B5EF4-FFF2-40B4-BE49-F238E27FC236}">
                <a16:creationId xmlns:a16="http://schemas.microsoft.com/office/drawing/2014/main" id="{07326830-06B3-49B3-B73D-D2599CD28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164" y="5399365"/>
            <a:ext cx="1110350" cy="1213638"/>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St Benedict's High School (@stbenedictsren) | Twitter">
            <a:extLst>
              <a:ext uri="{FF2B5EF4-FFF2-40B4-BE49-F238E27FC236}">
                <a16:creationId xmlns:a16="http://schemas.microsoft.com/office/drawing/2014/main" id="{98A08771-7EFC-4ECC-AA98-C1ABFB59F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701" y="37584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Download Linwood High School APK latest version 6.6 for android ...">
            <a:extLst>
              <a:ext uri="{FF2B5EF4-FFF2-40B4-BE49-F238E27FC236}">
                <a16:creationId xmlns:a16="http://schemas.microsoft.com/office/drawing/2014/main" id="{DA53054E-41C2-407E-AE85-DAAFE9C7EA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0" y="320791"/>
            <a:ext cx="1413803" cy="141380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Paisley Grammar - Cowgate Retail Limited">
            <a:extLst>
              <a:ext uri="{FF2B5EF4-FFF2-40B4-BE49-F238E27FC236}">
                <a16:creationId xmlns:a16="http://schemas.microsoft.com/office/drawing/2014/main" id="{FFE46F4D-2694-4A15-9C8F-4C027082BC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0426" y="206484"/>
            <a:ext cx="1413803" cy="1388557"/>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Badged School Uniform - Schools Starting with P - Schoolwear Made Easy">
            <a:extLst>
              <a:ext uri="{FF2B5EF4-FFF2-40B4-BE49-F238E27FC236}">
                <a16:creationId xmlns:a16="http://schemas.microsoft.com/office/drawing/2014/main" id="{BFB2BD8A-C53F-4AB6-9AD0-B57019ABD6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3641" y="278723"/>
            <a:ext cx="1601411" cy="1601411"/>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St Andrew's Academy (@St_Andrews_Acad) | Twitter">
            <a:extLst>
              <a:ext uri="{FF2B5EF4-FFF2-40B4-BE49-F238E27FC236}">
                <a16:creationId xmlns:a16="http://schemas.microsoft.com/office/drawing/2014/main" id="{B1029DEF-C322-4897-808C-CA216DE6CB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69600" y="2454911"/>
            <a:ext cx="1295452" cy="1295452"/>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Trinity High School | The School Badge Database">
            <a:extLst>
              <a:ext uri="{FF2B5EF4-FFF2-40B4-BE49-F238E27FC236}">
                <a16:creationId xmlns:a16="http://schemas.microsoft.com/office/drawing/2014/main" id="{537A407A-9C80-4DD3-B97C-E0409A9D1B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71320" y="5233861"/>
            <a:ext cx="1090612"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leniffer Badgeholders (@ghsbadgeholders) | Twitter">
            <a:extLst>
              <a:ext uri="{FF2B5EF4-FFF2-40B4-BE49-F238E27FC236}">
                <a16:creationId xmlns:a16="http://schemas.microsoft.com/office/drawing/2014/main" id="{4C860561-F08E-4BAA-881E-8FDAD266D3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4995" y="269580"/>
            <a:ext cx="1428749" cy="14287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stretch>
            <a:fillRect/>
          </a:stretch>
        </p:blipFill>
        <p:spPr>
          <a:xfrm>
            <a:off x="5357957" y="5280941"/>
            <a:ext cx="1474090" cy="1474090"/>
          </a:xfrm>
          <a:prstGeom prst="rect">
            <a:avLst/>
          </a:prstGeom>
        </p:spPr>
      </p:pic>
      <p:pic>
        <p:nvPicPr>
          <p:cNvPr id="4" name="Picture 3"/>
          <p:cNvPicPr>
            <a:picLocks noChangeAspect="1"/>
          </p:cNvPicPr>
          <p:nvPr/>
        </p:nvPicPr>
        <p:blipFill>
          <a:blip r:embed="rId13"/>
          <a:stretch>
            <a:fillRect/>
          </a:stretch>
        </p:blipFill>
        <p:spPr>
          <a:xfrm>
            <a:off x="8251148" y="5249539"/>
            <a:ext cx="1461850" cy="1461850"/>
          </a:xfrm>
          <a:prstGeom prst="rect">
            <a:avLst/>
          </a:prstGeom>
        </p:spPr>
      </p:pic>
      <p:sp>
        <p:nvSpPr>
          <p:cNvPr id="2" name="Rectangle 1"/>
          <p:cNvSpPr/>
          <p:nvPr/>
        </p:nvSpPr>
        <p:spPr>
          <a:xfrm>
            <a:off x="1914847" y="1864621"/>
            <a:ext cx="8956473" cy="3662541"/>
          </a:xfrm>
          <a:prstGeom prst="rect">
            <a:avLst/>
          </a:prstGeom>
        </p:spPr>
        <p:txBody>
          <a:bodyPr wrap="square">
            <a:spAutoFit/>
          </a:bodyPr>
          <a:lstStyle/>
          <a:p>
            <a:pPr algn="ctr"/>
            <a:r>
              <a:rPr lang="en-GB" sz="4000" b="1" dirty="0">
                <a:latin typeface="Comic Sans MS" panose="030F0702030302020204" pitchFamily="66" charset="0"/>
              </a:rPr>
              <a:t>Preparing for High School – Wellbeing</a:t>
            </a:r>
          </a:p>
          <a:p>
            <a:pPr algn="ctr"/>
            <a:endParaRPr lang="en-GB" sz="4000" b="1" dirty="0">
              <a:latin typeface="Comic Sans MS" panose="030F0702030302020204" pitchFamily="66" charset="0"/>
            </a:endParaRPr>
          </a:p>
          <a:p>
            <a:pPr algn="ctr"/>
            <a:r>
              <a:rPr lang="en-GB" sz="4000" b="1" dirty="0">
                <a:latin typeface="Comic Sans MS" panose="030F0702030302020204" pitchFamily="66" charset="0"/>
              </a:rPr>
              <a:t>Top Tips for Making High School </a:t>
            </a:r>
          </a:p>
          <a:p>
            <a:pPr algn="ctr"/>
            <a:r>
              <a:rPr lang="en-GB" sz="4000" b="1" dirty="0">
                <a:latin typeface="Comic Sans MS" panose="030F0702030302020204" pitchFamily="66" charset="0"/>
              </a:rPr>
              <a:t>a Success</a:t>
            </a:r>
          </a:p>
          <a:p>
            <a:r>
              <a:rPr lang="en-GB" sz="3200" b="1" dirty="0">
                <a:latin typeface="Comic Sans MS" panose="030F0702030302020204" pitchFamily="66" charset="0"/>
              </a:rPr>
              <a:t>		</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3020236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pic>
        <p:nvPicPr>
          <p:cNvPr id="2" name="Picture 1"/>
          <p:cNvPicPr>
            <a:picLocks noChangeAspect="1"/>
          </p:cNvPicPr>
          <p:nvPr/>
        </p:nvPicPr>
        <p:blipFill>
          <a:blip r:embed="rId3"/>
          <a:stretch>
            <a:fillRect/>
          </a:stretch>
        </p:blipFill>
        <p:spPr>
          <a:xfrm>
            <a:off x="478214" y="2206086"/>
            <a:ext cx="4198861" cy="4259158"/>
          </a:xfrm>
          <a:prstGeom prst="rect">
            <a:avLst/>
          </a:prstGeom>
        </p:spPr>
      </p:pic>
      <p:sp>
        <p:nvSpPr>
          <p:cNvPr id="7" name="TextBox 6"/>
          <p:cNvSpPr txBox="1"/>
          <p:nvPr/>
        </p:nvSpPr>
        <p:spPr>
          <a:xfrm>
            <a:off x="290285" y="559149"/>
            <a:ext cx="9434285" cy="1846659"/>
          </a:xfrm>
          <a:prstGeom prst="rect">
            <a:avLst/>
          </a:prstGeom>
          <a:noFill/>
        </p:spPr>
        <p:txBody>
          <a:bodyPr wrap="square" rtlCol="0">
            <a:spAutoFit/>
          </a:bodyPr>
          <a:lstStyle/>
          <a:p>
            <a:r>
              <a:rPr lang="en-GB" sz="3200" dirty="0">
                <a:latin typeface="Comic Sans MS" panose="030F0702030302020204" pitchFamily="66" charset="0"/>
              </a:rPr>
              <a:t>Each step you have already taken, has helped and prepared you for your next one – moving to high school.  </a:t>
            </a:r>
          </a:p>
          <a:p>
            <a:endParaRPr lang="en-GB" dirty="0">
              <a:latin typeface="Comic Sans MS" panose="030F0702030302020204" pitchFamily="66" charset="0"/>
            </a:endParaRPr>
          </a:p>
        </p:txBody>
      </p:sp>
      <p:sp>
        <p:nvSpPr>
          <p:cNvPr id="8" name="TextBox 7"/>
          <p:cNvSpPr txBox="1"/>
          <p:nvPr/>
        </p:nvSpPr>
        <p:spPr>
          <a:xfrm>
            <a:off x="4920342" y="2938189"/>
            <a:ext cx="6972753" cy="2554545"/>
          </a:xfrm>
          <a:prstGeom prst="rect">
            <a:avLst/>
          </a:prstGeom>
          <a:noFill/>
        </p:spPr>
        <p:txBody>
          <a:bodyPr wrap="square" rtlCol="0">
            <a:spAutoFit/>
          </a:bodyPr>
          <a:lstStyle/>
          <a:p>
            <a:pPr algn="just"/>
            <a:r>
              <a:rPr lang="en-GB" sz="3200" dirty="0">
                <a:latin typeface="Comic Sans MS" panose="030F0702030302020204" pitchFamily="66" charset="0"/>
              </a:rPr>
              <a:t>With change comes all sorts of emotions, thoughts and questions. The following pages will show you ways to manage the change and answer your questions.</a:t>
            </a:r>
          </a:p>
        </p:txBody>
      </p:sp>
    </p:spTree>
    <p:extLst>
      <p:ext uri="{BB962C8B-B14F-4D97-AF65-F5344CB8AC3E}">
        <p14:creationId xmlns:p14="http://schemas.microsoft.com/office/powerpoint/2010/main" val="4155438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pic>
        <p:nvPicPr>
          <p:cNvPr id="6" name="Picture 5"/>
          <p:cNvPicPr>
            <a:picLocks noChangeAspect="1"/>
          </p:cNvPicPr>
          <p:nvPr/>
        </p:nvPicPr>
        <p:blipFill>
          <a:blip r:embed="rId3"/>
          <a:stretch>
            <a:fillRect/>
          </a:stretch>
        </p:blipFill>
        <p:spPr>
          <a:xfrm>
            <a:off x="2609259" y="212284"/>
            <a:ext cx="5066215" cy="1353429"/>
          </a:xfrm>
          <a:prstGeom prst="rect">
            <a:avLst/>
          </a:prstGeom>
        </p:spPr>
      </p:pic>
      <p:sp>
        <p:nvSpPr>
          <p:cNvPr id="7" name="TextBox 6"/>
          <p:cNvSpPr txBox="1"/>
          <p:nvPr/>
        </p:nvSpPr>
        <p:spPr>
          <a:xfrm>
            <a:off x="226471" y="1719357"/>
            <a:ext cx="5888491" cy="3046988"/>
          </a:xfrm>
          <a:prstGeom prst="rect">
            <a:avLst/>
          </a:prstGeom>
          <a:noFill/>
        </p:spPr>
        <p:txBody>
          <a:bodyPr wrap="square" rtlCol="0">
            <a:spAutoFit/>
          </a:bodyPr>
          <a:lstStyle/>
          <a:p>
            <a:pPr algn="just"/>
            <a:r>
              <a:rPr lang="en-GB" sz="2400" dirty="0">
                <a:latin typeface="Comic Sans MS" panose="030F0702030302020204" pitchFamily="66" charset="0"/>
              </a:rPr>
              <a:t>Remember that you are not alone and that everyone wants this step to be as easy as it can be for you.  </a:t>
            </a:r>
          </a:p>
          <a:p>
            <a:pPr algn="just"/>
            <a:endParaRPr lang="en-GB" sz="2400" dirty="0">
              <a:latin typeface="Comic Sans MS" panose="030F0702030302020204" pitchFamily="66" charset="0"/>
            </a:endParaRPr>
          </a:p>
          <a:p>
            <a:pPr algn="just"/>
            <a:r>
              <a:rPr lang="en-GB" sz="2400" dirty="0">
                <a:latin typeface="Comic Sans MS" panose="030F0702030302020204" pitchFamily="66" charset="0"/>
              </a:rPr>
              <a:t>There are people to help you each step of the way – your parents/carers, your teachers, other staff in your new school and your friends.</a:t>
            </a:r>
          </a:p>
        </p:txBody>
      </p:sp>
      <p:pic>
        <p:nvPicPr>
          <p:cNvPr id="9" name="Picture 8"/>
          <p:cNvPicPr>
            <a:picLocks noChangeAspect="1"/>
          </p:cNvPicPr>
          <p:nvPr/>
        </p:nvPicPr>
        <p:blipFill>
          <a:blip r:embed="rId4"/>
          <a:stretch>
            <a:fillRect/>
          </a:stretch>
        </p:blipFill>
        <p:spPr>
          <a:xfrm>
            <a:off x="6522229" y="2047231"/>
            <a:ext cx="5545038" cy="2781377"/>
          </a:xfrm>
          <a:prstGeom prst="rect">
            <a:avLst/>
          </a:prstGeom>
        </p:spPr>
      </p:pic>
      <p:pic>
        <p:nvPicPr>
          <p:cNvPr id="8" name="Picture 7"/>
          <p:cNvPicPr>
            <a:picLocks noChangeAspect="1"/>
          </p:cNvPicPr>
          <p:nvPr/>
        </p:nvPicPr>
        <p:blipFill>
          <a:blip r:embed="rId5"/>
          <a:stretch>
            <a:fillRect/>
          </a:stretch>
        </p:blipFill>
        <p:spPr>
          <a:xfrm>
            <a:off x="1835120" y="4725237"/>
            <a:ext cx="4188309" cy="1929390"/>
          </a:xfrm>
          <a:prstGeom prst="rect">
            <a:avLst/>
          </a:prstGeom>
        </p:spPr>
      </p:pic>
    </p:spTree>
    <p:extLst>
      <p:ext uri="{BB962C8B-B14F-4D97-AF65-F5344CB8AC3E}">
        <p14:creationId xmlns:p14="http://schemas.microsoft.com/office/powerpoint/2010/main" val="255709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extBox 1"/>
          <p:cNvSpPr txBox="1"/>
          <p:nvPr/>
        </p:nvSpPr>
        <p:spPr>
          <a:xfrm>
            <a:off x="580572" y="635429"/>
            <a:ext cx="8882743" cy="830997"/>
          </a:xfrm>
          <a:prstGeom prst="rect">
            <a:avLst/>
          </a:prstGeom>
          <a:noFill/>
        </p:spPr>
        <p:txBody>
          <a:bodyPr wrap="square" rtlCol="0">
            <a:spAutoFit/>
          </a:bodyPr>
          <a:lstStyle/>
          <a:p>
            <a:r>
              <a:rPr lang="en-GB" sz="2400" dirty="0">
                <a:latin typeface="Comic Sans MS" panose="030F0702030302020204" pitchFamily="66" charset="0"/>
              </a:rPr>
              <a:t>But first, let’s begin with you.  It’s important to recognise and celebrate who you are and what you have achieved</a:t>
            </a:r>
            <a:r>
              <a:rPr lang="en-GB" sz="24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2" y="1883728"/>
            <a:ext cx="5051625" cy="4485879"/>
          </a:xfrm>
          <a:prstGeom prst="rect">
            <a:avLst/>
          </a:prstGeom>
        </p:spPr>
      </p:pic>
      <p:sp>
        <p:nvSpPr>
          <p:cNvPr id="9" name="TextBox 8"/>
          <p:cNvSpPr txBox="1"/>
          <p:nvPr/>
        </p:nvSpPr>
        <p:spPr>
          <a:xfrm>
            <a:off x="5849257" y="1883728"/>
            <a:ext cx="6218009" cy="4524315"/>
          </a:xfrm>
          <a:prstGeom prst="rect">
            <a:avLst/>
          </a:prstGeom>
          <a:noFill/>
        </p:spPr>
        <p:txBody>
          <a:bodyPr wrap="square" rtlCol="0">
            <a:spAutoFit/>
          </a:bodyPr>
          <a:lstStyle/>
          <a:p>
            <a:r>
              <a:rPr lang="en-GB" sz="2400" dirty="0">
                <a:latin typeface="Comic Sans MS" panose="030F0702030302020204" pitchFamily="66" charset="0"/>
              </a:rPr>
              <a:t>Discuss the following with your family:</a:t>
            </a:r>
          </a:p>
          <a:p>
            <a:endParaRPr lang="en-GB" sz="2400" dirty="0">
              <a:latin typeface="Comic Sans MS" panose="030F0702030302020204" pitchFamily="66" charset="0"/>
            </a:endParaRPr>
          </a:p>
          <a:p>
            <a:pPr marL="342900" indent="-342900">
              <a:buFont typeface="Wingdings" panose="05000000000000000000" pitchFamily="2" charset="2"/>
              <a:buChar char="v"/>
            </a:pPr>
            <a:r>
              <a:rPr lang="en-GB" sz="2400" dirty="0">
                <a:latin typeface="Comic Sans MS" panose="030F0702030302020204" pitchFamily="66" charset="0"/>
              </a:rPr>
              <a:t> What kind of person/friend are you?  </a:t>
            </a:r>
          </a:p>
          <a:p>
            <a:pPr marL="342900" indent="-342900">
              <a:buFont typeface="Wingdings" panose="05000000000000000000" pitchFamily="2" charset="2"/>
              <a:buChar char="v"/>
            </a:pPr>
            <a:endParaRPr lang="en-GB" sz="2400" dirty="0">
              <a:latin typeface="Comic Sans MS" panose="030F0702030302020204" pitchFamily="66" charset="0"/>
            </a:endParaRPr>
          </a:p>
          <a:p>
            <a:pPr marL="342900" indent="-342900">
              <a:buFont typeface="Wingdings" panose="05000000000000000000" pitchFamily="2" charset="2"/>
              <a:buChar char="v"/>
            </a:pPr>
            <a:r>
              <a:rPr lang="en-GB" sz="2400" dirty="0">
                <a:latin typeface="Comic Sans MS" panose="030F0702030302020204" pitchFamily="66" charset="0"/>
              </a:rPr>
              <a:t>What do people like about you?</a:t>
            </a:r>
          </a:p>
          <a:p>
            <a:pPr marL="342900" indent="-342900">
              <a:buFont typeface="Wingdings" panose="05000000000000000000" pitchFamily="2" charset="2"/>
              <a:buChar char="v"/>
            </a:pPr>
            <a:endParaRPr lang="en-GB" sz="2400" dirty="0">
              <a:latin typeface="Comic Sans MS" panose="030F0702030302020204" pitchFamily="66" charset="0"/>
            </a:endParaRPr>
          </a:p>
          <a:p>
            <a:pPr marL="342900" indent="-342900">
              <a:buFont typeface="Wingdings" panose="05000000000000000000" pitchFamily="2" charset="2"/>
              <a:buChar char="v"/>
            </a:pPr>
            <a:r>
              <a:rPr lang="en-GB" sz="2400" dirty="0">
                <a:latin typeface="Comic Sans MS" panose="030F0702030302020204" pitchFamily="66" charset="0"/>
              </a:rPr>
              <a:t>What do you enjoy?</a:t>
            </a:r>
          </a:p>
          <a:p>
            <a:pPr marL="342900" indent="-342900">
              <a:buFont typeface="Wingdings" panose="05000000000000000000" pitchFamily="2" charset="2"/>
              <a:buChar char="v"/>
            </a:pPr>
            <a:endParaRPr lang="en-GB" sz="2400" dirty="0">
              <a:latin typeface="Comic Sans MS" panose="030F0702030302020204" pitchFamily="66" charset="0"/>
            </a:endParaRPr>
          </a:p>
          <a:p>
            <a:pPr marL="342900" indent="-342900">
              <a:buFont typeface="Wingdings" panose="05000000000000000000" pitchFamily="2" charset="2"/>
              <a:buChar char="v"/>
            </a:pPr>
            <a:r>
              <a:rPr lang="en-GB" sz="2400" dirty="0">
                <a:latin typeface="Comic Sans MS" panose="030F0702030302020204" pitchFamily="66" charset="0"/>
              </a:rPr>
              <a:t>What are you good at?</a:t>
            </a:r>
          </a:p>
          <a:p>
            <a:pPr marL="342900" indent="-342900">
              <a:buFont typeface="Wingdings" panose="05000000000000000000" pitchFamily="2" charset="2"/>
              <a:buChar char="v"/>
            </a:pPr>
            <a:endParaRPr lang="en-GB" sz="2400" dirty="0">
              <a:latin typeface="Comic Sans MS" panose="030F0702030302020204" pitchFamily="66" charset="0"/>
            </a:endParaRPr>
          </a:p>
          <a:p>
            <a:pPr marL="342900" indent="-342900">
              <a:buFont typeface="Wingdings" panose="05000000000000000000" pitchFamily="2" charset="2"/>
              <a:buChar char="v"/>
            </a:pPr>
            <a:r>
              <a:rPr lang="en-GB" sz="2400" dirty="0">
                <a:latin typeface="Comic Sans MS" panose="030F0702030302020204" pitchFamily="66" charset="0"/>
              </a:rPr>
              <a:t>What have you achieved already?  Think about in school and out of school.</a:t>
            </a:r>
          </a:p>
        </p:txBody>
      </p:sp>
    </p:spTree>
    <p:extLst>
      <p:ext uri="{BB962C8B-B14F-4D97-AF65-F5344CB8AC3E}">
        <p14:creationId xmlns:p14="http://schemas.microsoft.com/office/powerpoint/2010/main" val="4176544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514"/>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5125448" y="715895"/>
            <a:ext cx="5482830" cy="1323439"/>
          </a:xfrm>
          <a:prstGeom prst="rect">
            <a:avLst/>
          </a:prstGeom>
          <a:noFill/>
        </p:spPr>
        <p:txBody>
          <a:bodyPr wrap="square" rtlCol="0">
            <a:spAutoFit/>
          </a:bodyPr>
          <a:lstStyle/>
          <a:p>
            <a:r>
              <a:rPr lang="en-GB" sz="2000" dirty="0">
                <a:latin typeface="Comic Sans MS" panose="030F0702030302020204" pitchFamily="66" charset="0"/>
              </a:rPr>
              <a:t>Ask your family members and your </a:t>
            </a:r>
          </a:p>
          <a:p>
            <a:r>
              <a:rPr lang="en-GB" sz="2000" dirty="0">
                <a:latin typeface="Comic Sans MS" panose="030F0702030302020204" pitchFamily="66" charset="0"/>
              </a:rPr>
              <a:t>friends to describe you.</a:t>
            </a:r>
          </a:p>
          <a:p>
            <a:endParaRPr lang="en-GB" sz="2000" dirty="0">
              <a:latin typeface="Comic Sans MS" panose="030F0702030302020204" pitchFamily="66" charset="0"/>
            </a:endParaRPr>
          </a:p>
          <a:p>
            <a:r>
              <a:rPr lang="en-GB" sz="2000" dirty="0">
                <a:latin typeface="Comic Sans MS" panose="030F0702030302020204" pitchFamily="66" charset="0"/>
              </a:rPr>
              <a:t>What positive things do they say about you?</a:t>
            </a:r>
          </a:p>
        </p:txBody>
      </p:sp>
      <p:pic>
        <p:nvPicPr>
          <p:cNvPr id="2" name="Picture 1"/>
          <p:cNvPicPr>
            <a:picLocks noChangeAspect="1"/>
          </p:cNvPicPr>
          <p:nvPr/>
        </p:nvPicPr>
        <p:blipFill>
          <a:blip r:embed="rId3"/>
          <a:stretch>
            <a:fillRect/>
          </a:stretch>
        </p:blipFill>
        <p:spPr>
          <a:xfrm>
            <a:off x="302080" y="333829"/>
            <a:ext cx="4683378" cy="6216873"/>
          </a:xfrm>
          <a:prstGeom prst="rect">
            <a:avLst/>
          </a:prstGeom>
        </p:spPr>
      </p:pic>
      <p:pic>
        <p:nvPicPr>
          <p:cNvPr id="6" name="Picture 5"/>
          <p:cNvPicPr>
            <a:picLocks noChangeAspect="1"/>
          </p:cNvPicPr>
          <p:nvPr/>
        </p:nvPicPr>
        <p:blipFill>
          <a:blip r:embed="rId4"/>
          <a:stretch>
            <a:fillRect/>
          </a:stretch>
        </p:blipFill>
        <p:spPr>
          <a:xfrm>
            <a:off x="5636302" y="2192167"/>
            <a:ext cx="6011054" cy="4513001"/>
          </a:xfrm>
          <a:prstGeom prst="rect">
            <a:avLst/>
          </a:prstGeom>
        </p:spPr>
      </p:pic>
    </p:spTree>
    <p:extLst>
      <p:ext uri="{BB962C8B-B14F-4D97-AF65-F5344CB8AC3E}">
        <p14:creationId xmlns:p14="http://schemas.microsoft.com/office/powerpoint/2010/main" val="3099887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Rectangle 1"/>
          <p:cNvSpPr/>
          <p:nvPr/>
        </p:nvSpPr>
        <p:spPr>
          <a:xfrm>
            <a:off x="3404961" y="481341"/>
            <a:ext cx="6096000" cy="5970865"/>
          </a:xfrm>
          <a:prstGeom prst="rect">
            <a:avLst/>
          </a:prstGeom>
        </p:spPr>
        <p:txBody>
          <a:bodyPr>
            <a:spAutoFit/>
          </a:bodyPr>
          <a:lstStyle/>
          <a:p>
            <a:pPr algn="ctr"/>
            <a:r>
              <a:rPr lang="en-GB" sz="2400" dirty="0">
                <a:latin typeface="Comic Sans MS" panose="030F0702030302020204" pitchFamily="66" charset="0"/>
              </a:rPr>
              <a:t>Remembering Together 1</a:t>
            </a:r>
          </a:p>
          <a:p>
            <a:endParaRPr lang="en-GB" sz="2000" dirty="0">
              <a:latin typeface="Comic Sans MS" panose="030F0702030302020204" pitchFamily="66" charset="0"/>
            </a:endParaRPr>
          </a:p>
          <a:p>
            <a:r>
              <a:rPr lang="en-GB" sz="2000" dirty="0">
                <a:latin typeface="Comic Sans MS" panose="030F0702030302020204" pitchFamily="66" charset="0"/>
              </a:rPr>
              <a:t>Talk to a member of your family about your memories of primary school. Here are some questions you might want to start with:</a:t>
            </a:r>
          </a:p>
          <a:p>
            <a:endParaRPr lang="en-GB" sz="2000" dirty="0">
              <a:latin typeface="Comic Sans MS" panose="030F0702030302020204" pitchFamily="66" charset="0"/>
            </a:endParaRPr>
          </a:p>
          <a:p>
            <a:pPr marL="342900" indent="-342900">
              <a:buFont typeface="Wingdings" panose="05000000000000000000" pitchFamily="2" charset="2"/>
              <a:buChar char="v"/>
            </a:pPr>
            <a:r>
              <a:rPr lang="en-GB" sz="2000" dirty="0">
                <a:latin typeface="Comic Sans MS" panose="030F0702030302020204" pitchFamily="66" charset="0"/>
              </a:rPr>
              <a:t>Which events, trips, plays, shows, assemblies, sports and music activities do you remember?</a:t>
            </a:r>
          </a:p>
          <a:p>
            <a:pPr marL="285750" indent="-285750">
              <a:buFont typeface="Courier New" panose="02070309020205020404" pitchFamily="49" charset="0"/>
              <a:buChar char="o"/>
            </a:pPr>
            <a:endParaRPr lang="en-GB" sz="2000" dirty="0">
              <a:latin typeface="Comic Sans MS" panose="030F0702030302020204" pitchFamily="66" charset="0"/>
            </a:endParaRPr>
          </a:p>
          <a:p>
            <a:pPr marL="285750" indent="-285750">
              <a:buFont typeface="Wingdings" panose="05000000000000000000" pitchFamily="2" charset="2"/>
              <a:buChar char="v"/>
            </a:pPr>
            <a:r>
              <a:rPr lang="en-GB" sz="2000" dirty="0">
                <a:latin typeface="Comic Sans MS" panose="030F0702030302020204" pitchFamily="66" charset="0"/>
              </a:rPr>
              <a:t>What jobs or roles of responsibility have you had in primary school?</a:t>
            </a:r>
          </a:p>
          <a:p>
            <a:pPr marL="285750" indent="-285750">
              <a:buFont typeface="Courier New" panose="02070309020205020404" pitchFamily="49" charset="0"/>
              <a:buChar char="o"/>
            </a:pPr>
            <a:endParaRPr lang="en-GB" sz="2000" dirty="0">
              <a:latin typeface="Comic Sans MS" panose="030F0702030302020204" pitchFamily="66" charset="0"/>
            </a:endParaRPr>
          </a:p>
          <a:p>
            <a:pPr marL="285750" indent="-285750">
              <a:buFont typeface="Wingdings" panose="05000000000000000000" pitchFamily="2" charset="2"/>
              <a:buChar char="v"/>
            </a:pPr>
            <a:r>
              <a:rPr lang="en-GB" sz="2000" dirty="0">
                <a:latin typeface="Comic Sans MS" panose="030F0702030302020204" pitchFamily="66" charset="0"/>
              </a:rPr>
              <a:t>What lessons have you enjoyed the most?</a:t>
            </a:r>
          </a:p>
          <a:p>
            <a:pPr marL="285750" indent="-285750">
              <a:buFont typeface="Courier New" panose="02070309020205020404" pitchFamily="49" charset="0"/>
              <a:buChar char="o"/>
            </a:pPr>
            <a:endParaRPr lang="en-GB" sz="2000" dirty="0">
              <a:latin typeface="Comic Sans MS" panose="030F0702030302020204" pitchFamily="66" charset="0"/>
            </a:endParaRPr>
          </a:p>
          <a:p>
            <a:pPr marL="285750" indent="-285750">
              <a:buFont typeface="Wingdings" panose="05000000000000000000" pitchFamily="2" charset="2"/>
              <a:buChar char="v"/>
            </a:pPr>
            <a:r>
              <a:rPr lang="en-GB" sz="2000" dirty="0">
                <a:latin typeface="Comic Sans MS" panose="030F0702030302020204" pitchFamily="66" charset="0"/>
              </a:rPr>
              <a:t>Who have you been good friends with at primary?</a:t>
            </a:r>
          </a:p>
          <a:p>
            <a:pPr marL="285750" indent="-285750">
              <a:buFont typeface="Wingdings" panose="05000000000000000000" pitchFamily="2" charset="2"/>
              <a:buChar char="v"/>
            </a:pPr>
            <a:endParaRPr lang="en-GB" sz="2000" dirty="0">
              <a:latin typeface="Comic Sans MS" panose="030F0702030302020204" pitchFamily="66" charset="0"/>
            </a:endParaRPr>
          </a:p>
          <a:p>
            <a:pPr marL="285750" indent="-285750">
              <a:buFont typeface="Wingdings" panose="05000000000000000000" pitchFamily="2" charset="2"/>
              <a:buChar char="v"/>
            </a:pPr>
            <a:r>
              <a:rPr lang="en-GB" sz="2000" dirty="0">
                <a:latin typeface="Comic Sans MS" panose="030F0702030302020204" pitchFamily="66" charset="0"/>
              </a:rPr>
              <a:t>Can you remember any funny incidents?</a:t>
            </a:r>
          </a:p>
          <a:p>
            <a:pPr marL="285750" indent="-285750">
              <a:buFont typeface="Courier New" panose="02070309020205020404" pitchFamily="49" charset="0"/>
              <a:buChar char="o"/>
            </a:pPr>
            <a:endParaRPr lang="en-GB"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312643" y="4617942"/>
            <a:ext cx="2922639" cy="2075823"/>
          </a:xfrm>
          <a:prstGeom prst="rect">
            <a:avLst/>
          </a:prstGeom>
        </p:spPr>
      </p:pic>
      <p:pic>
        <p:nvPicPr>
          <p:cNvPr id="7" name="Picture 6"/>
          <p:cNvPicPr>
            <a:picLocks noChangeAspect="1"/>
          </p:cNvPicPr>
          <p:nvPr/>
        </p:nvPicPr>
        <p:blipFill>
          <a:blip r:embed="rId4"/>
          <a:stretch>
            <a:fillRect/>
          </a:stretch>
        </p:blipFill>
        <p:spPr>
          <a:xfrm>
            <a:off x="9500961" y="4492014"/>
            <a:ext cx="1981372" cy="1987468"/>
          </a:xfrm>
          <a:prstGeom prst="rect">
            <a:avLst/>
          </a:prstGeom>
        </p:spPr>
      </p:pic>
      <p:pic>
        <p:nvPicPr>
          <p:cNvPr id="8" name="Picture 7"/>
          <p:cNvPicPr>
            <a:picLocks noChangeAspect="1"/>
          </p:cNvPicPr>
          <p:nvPr/>
        </p:nvPicPr>
        <p:blipFill>
          <a:blip r:embed="rId5"/>
          <a:stretch>
            <a:fillRect/>
          </a:stretch>
        </p:blipFill>
        <p:spPr>
          <a:xfrm rot="558769">
            <a:off x="559817" y="2823353"/>
            <a:ext cx="2285326" cy="1469138"/>
          </a:xfrm>
          <a:prstGeom prst="rect">
            <a:avLst/>
          </a:prstGeom>
        </p:spPr>
      </p:pic>
      <p:pic>
        <p:nvPicPr>
          <p:cNvPr id="10" name="Picture 9"/>
          <p:cNvPicPr>
            <a:picLocks noChangeAspect="1"/>
          </p:cNvPicPr>
          <p:nvPr/>
        </p:nvPicPr>
        <p:blipFill>
          <a:blip r:embed="rId6"/>
          <a:stretch>
            <a:fillRect/>
          </a:stretch>
        </p:blipFill>
        <p:spPr>
          <a:xfrm rot="740085">
            <a:off x="9674765" y="2163861"/>
            <a:ext cx="2121677" cy="1856467"/>
          </a:xfrm>
          <a:prstGeom prst="rect">
            <a:avLst/>
          </a:prstGeom>
        </p:spPr>
      </p:pic>
      <p:pic>
        <p:nvPicPr>
          <p:cNvPr id="12" name="Picture 11"/>
          <p:cNvPicPr>
            <a:picLocks noChangeAspect="1"/>
          </p:cNvPicPr>
          <p:nvPr/>
        </p:nvPicPr>
        <p:blipFill>
          <a:blip r:embed="rId7"/>
          <a:stretch>
            <a:fillRect/>
          </a:stretch>
        </p:blipFill>
        <p:spPr>
          <a:xfrm rot="21239645">
            <a:off x="204100" y="656247"/>
            <a:ext cx="3033314" cy="1656349"/>
          </a:xfrm>
          <a:prstGeom prst="rect">
            <a:avLst/>
          </a:prstGeom>
        </p:spPr>
      </p:pic>
    </p:spTree>
    <p:extLst>
      <p:ext uri="{BB962C8B-B14F-4D97-AF65-F5344CB8AC3E}">
        <p14:creationId xmlns:p14="http://schemas.microsoft.com/office/powerpoint/2010/main" val="3239050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07508" y="169609"/>
            <a:ext cx="11776981" cy="6555641"/>
          </a:xfrm>
          <a:prstGeom prst="rect">
            <a:avLst/>
          </a:prstGeom>
          <a:noFill/>
        </p:spPr>
        <p:txBody>
          <a:bodyPr wrap="square" rtlCol="0">
            <a:spAutoFit/>
          </a:bodyPr>
          <a:lstStyle/>
          <a:p>
            <a:r>
              <a:rPr lang="en-GB" sz="2000" dirty="0">
                <a:latin typeface="Comic Sans MS" panose="030F0702030302020204" pitchFamily="66" charset="0"/>
              </a:rPr>
              <a:t>				</a:t>
            </a:r>
            <a:r>
              <a:rPr lang="en-GB" sz="2400" dirty="0">
                <a:latin typeface="Comic Sans MS" panose="030F0702030302020204" pitchFamily="66" charset="0"/>
              </a:rPr>
              <a:t>Remembering Together 2</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Talk to a family member about their memories of starting high school.  Here are </a:t>
            </a:r>
          </a:p>
          <a:p>
            <a:r>
              <a:rPr lang="en-GB" sz="2000" dirty="0">
                <a:latin typeface="Comic Sans MS" panose="030F0702030302020204" pitchFamily="66" charset="0"/>
              </a:rPr>
              <a:t>some questions you could ask:</a:t>
            </a:r>
          </a:p>
          <a:p>
            <a:r>
              <a:rPr lang="en-GB" sz="2000" dirty="0">
                <a:latin typeface="Comic Sans MS" panose="030F0702030302020204" pitchFamily="66" charset="0"/>
              </a:rPr>
              <a:t> </a:t>
            </a:r>
          </a:p>
          <a:p>
            <a:r>
              <a:rPr lang="en-GB" sz="2000" dirty="0">
                <a:latin typeface="Comic Sans MS" panose="030F0702030302020204" pitchFamily="66" charset="0"/>
              </a:rPr>
              <a:t>	Can you remember how you felt when you were leaving primary or starting high school?</a:t>
            </a:r>
          </a:p>
          <a:p>
            <a:r>
              <a:rPr lang="en-GB" sz="2000" dirty="0">
                <a:latin typeface="Comic Sans MS" panose="030F0702030302020204" pitchFamily="66" charset="0"/>
              </a:rPr>
              <a:t>		</a:t>
            </a:r>
          </a:p>
          <a:p>
            <a:r>
              <a:rPr lang="en-GB" sz="2000" dirty="0">
                <a:latin typeface="Comic Sans MS" panose="030F0702030302020204" pitchFamily="66" charset="0"/>
              </a:rPr>
              <a:t>					Can you think of something that you are proud of when you 					were in high school? </a:t>
            </a:r>
          </a:p>
          <a:p>
            <a:r>
              <a:rPr lang="en-GB" sz="2000" dirty="0">
                <a:latin typeface="Comic Sans MS" panose="030F0702030302020204" pitchFamily="66" charset="0"/>
              </a:rPr>
              <a:t>	</a:t>
            </a:r>
          </a:p>
          <a:p>
            <a:r>
              <a:rPr lang="en-GB" sz="2000" dirty="0">
                <a:latin typeface="Comic Sans MS" panose="030F0702030302020204" pitchFamily="66" charset="0"/>
              </a:rPr>
              <a:t>	What were your favourite subjects and why? </a:t>
            </a:r>
          </a:p>
          <a:p>
            <a:pPr marL="342900" indent="-342900">
              <a:buFont typeface="Wingdings" panose="05000000000000000000" pitchFamily="2" charset="2"/>
              <a:buChar char="v"/>
            </a:pPr>
            <a:endParaRPr lang="en-GB" sz="2000" dirty="0">
              <a:latin typeface="Comic Sans MS" panose="030F0702030302020204" pitchFamily="66" charset="0"/>
            </a:endParaRPr>
          </a:p>
          <a:p>
            <a:r>
              <a:rPr lang="en-GB" sz="2000" dirty="0">
                <a:latin typeface="Comic Sans MS" panose="030F0702030302020204" pitchFamily="66" charset="0"/>
              </a:rPr>
              <a:t>							Is there anything you would do differently?</a:t>
            </a:r>
          </a:p>
          <a:p>
            <a:endParaRPr lang="en-GB" sz="2000" dirty="0">
              <a:latin typeface="Comic Sans MS" panose="030F0702030302020204" pitchFamily="66" charset="0"/>
            </a:endParaRPr>
          </a:p>
          <a:p>
            <a:r>
              <a:rPr lang="en-GB" sz="2000" dirty="0">
                <a:latin typeface="Comic Sans MS" panose="030F0702030302020204" pitchFamily="66" charset="0"/>
              </a:rPr>
              <a:t>	Did you know what you wanted to do when you left high school? </a:t>
            </a:r>
          </a:p>
          <a:p>
            <a:r>
              <a:rPr lang="en-GB" sz="2000" dirty="0">
                <a:latin typeface="Comic Sans MS" panose="030F0702030302020204" pitchFamily="66" charset="0"/>
              </a:rPr>
              <a:t>	Did you do that or something else?</a:t>
            </a:r>
          </a:p>
          <a:p>
            <a:endParaRPr lang="en-GB" sz="2000" dirty="0">
              <a:latin typeface="Comic Sans MS" panose="030F0702030302020204" pitchFamily="66" charset="0"/>
            </a:endParaRPr>
          </a:p>
          <a:p>
            <a:r>
              <a:rPr lang="en-GB" sz="2000" dirty="0">
                <a:latin typeface="Comic Sans MS" panose="030F0702030302020204" pitchFamily="66" charset="0"/>
              </a:rPr>
              <a:t>			Are there any helpful hints or tips you could give me for starting high 			school, to help me make the most of it?</a:t>
            </a:r>
          </a:p>
          <a:p>
            <a:endParaRPr lang="en-GB" sz="2000" dirty="0">
              <a:latin typeface="Comic Sans MS" panose="030F0702030302020204" pitchFamily="66"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6" y="2006599"/>
            <a:ext cx="736601" cy="736601"/>
          </a:xfrm>
          <a:prstGeom prst="rect">
            <a:avLst/>
          </a:prstGeom>
        </p:spPr>
      </p:pic>
      <p:pic>
        <p:nvPicPr>
          <p:cNvPr id="15" name="Picture 14"/>
          <p:cNvPicPr>
            <a:picLocks noChangeAspect="1"/>
          </p:cNvPicPr>
          <p:nvPr/>
        </p:nvPicPr>
        <p:blipFill>
          <a:blip r:embed="rId4"/>
          <a:stretch>
            <a:fillRect/>
          </a:stretch>
        </p:blipFill>
        <p:spPr>
          <a:xfrm>
            <a:off x="3770779" y="2566674"/>
            <a:ext cx="731583" cy="737680"/>
          </a:xfrm>
          <a:prstGeom prst="rect">
            <a:avLst/>
          </a:prstGeom>
        </p:spPr>
      </p:pic>
      <p:pic>
        <p:nvPicPr>
          <p:cNvPr id="16" name="Picture 15"/>
          <p:cNvPicPr>
            <a:picLocks noChangeAspect="1"/>
          </p:cNvPicPr>
          <p:nvPr/>
        </p:nvPicPr>
        <p:blipFill>
          <a:blip r:embed="rId4"/>
          <a:stretch>
            <a:fillRect/>
          </a:stretch>
        </p:blipFill>
        <p:spPr>
          <a:xfrm>
            <a:off x="295304" y="3304354"/>
            <a:ext cx="731583" cy="737680"/>
          </a:xfrm>
          <a:prstGeom prst="rect">
            <a:avLst/>
          </a:prstGeom>
        </p:spPr>
      </p:pic>
      <p:pic>
        <p:nvPicPr>
          <p:cNvPr id="17" name="Picture 16"/>
          <p:cNvPicPr>
            <a:picLocks noChangeAspect="1"/>
          </p:cNvPicPr>
          <p:nvPr/>
        </p:nvPicPr>
        <p:blipFill>
          <a:blip r:embed="rId4"/>
          <a:stretch>
            <a:fillRect/>
          </a:stretch>
        </p:blipFill>
        <p:spPr>
          <a:xfrm>
            <a:off x="5730208" y="4042034"/>
            <a:ext cx="731583" cy="737680"/>
          </a:xfrm>
          <a:prstGeom prst="rect">
            <a:avLst/>
          </a:prstGeom>
        </p:spPr>
      </p:pic>
      <p:pic>
        <p:nvPicPr>
          <p:cNvPr id="18" name="Picture 17"/>
          <p:cNvPicPr>
            <a:picLocks noChangeAspect="1"/>
          </p:cNvPicPr>
          <p:nvPr/>
        </p:nvPicPr>
        <p:blipFill>
          <a:blip r:embed="rId5"/>
          <a:stretch>
            <a:fillRect/>
          </a:stretch>
        </p:blipFill>
        <p:spPr>
          <a:xfrm>
            <a:off x="290286" y="4779714"/>
            <a:ext cx="731583" cy="737680"/>
          </a:xfrm>
          <a:prstGeom prst="rect">
            <a:avLst/>
          </a:prstGeom>
        </p:spPr>
      </p:pic>
      <p:pic>
        <p:nvPicPr>
          <p:cNvPr id="19" name="Picture 18"/>
          <p:cNvPicPr>
            <a:picLocks noChangeAspect="1"/>
          </p:cNvPicPr>
          <p:nvPr/>
        </p:nvPicPr>
        <p:blipFill>
          <a:blip r:embed="rId5"/>
          <a:stretch>
            <a:fillRect/>
          </a:stretch>
        </p:blipFill>
        <p:spPr>
          <a:xfrm>
            <a:off x="2188721" y="5701419"/>
            <a:ext cx="731583" cy="737680"/>
          </a:xfrm>
          <a:prstGeom prst="rect">
            <a:avLst/>
          </a:prstGeom>
        </p:spPr>
      </p:pic>
    </p:spTree>
    <p:extLst>
      <p:ext uri="{BB962C8B-B14F-4D97-AF65-F5344CB8AC3E}">
        <p14:creationId xmlns:p14="http://schemas.microsoft.com/office/powerpoint/2010/main" val="546504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17306"/>
          </a:xfrm>
          <a:prstGeom prst="rect">
            <a:avLst/>
          </a:prstGeom>
          <a:solidFill>
            <a:srgbClr val="CCECFF"/>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5713231"/>
          </a:xfrm>
          <a:prstGeom prst="rect">
            <a:avLst/>
          </a:prstGeom>
          <a:noFill/>
        </p:spPr>
        <p:txBody>
          <a:bodyPr wrap="square" rtlCol="0">
            <a:spAutoFit/>
          </a:bodyPr>
          <a:lstStyle/>
          <a:p>
            <a:pPr>
              <a:lnSpc>
                <a:spcPct val="107000"/>
              </a:lnSpc>
              <a:spcBef>
                <a:spcPts val="200"/>
              </a:spcBef>
              <a:spcAft>
                <a:spcPts val="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GB" sz="2000" dirty="0">
                <a:latin typeface="Comic Sans MS" panose="030F0702030302020204" pitchFamily="66" charset="0"/>
                <a:ea typeface="Calibri" panose="020F0502020204030204" pitchFamily="34" charset="0"/>
                <a:cs typeface="Times New Roman" panose="02020603050405020304" pitchFamily="18" charset="0"/>
              </a:rPr>
              <a:t>Your new high school may be further away from where you live so it’s important </a:t>
            </a:r>
          </a:p>
          <a:p>
            <a:pPr>
              <a:lnSpc>
                <a:spcPct val="107000"/>
              </a:lnSpc>
              <a:spcBef>
                <a:spcPts val="200"/>
              </a:spcBef>
              <a:spcAft>
                <a:spcPts val="0"/>
              </a:spcAft>
            </a:pPr>
            <a:r>
              <a:rPr lang="en-GB" sz="2000" dirty="0">
                <a:latin typeface="Comic Sans MS" panose="030F0702030302020204" pitchFamily="66" charset="0"/>
                <a:ea typeface="Calibri" panose="020F0502020204030204" pitchFamily="34" charset="0"/>
                <a:cs typeface="Times New Roman" panose="02020603050405020304" pitchFamily="18" charset="0"/>
              </a:rPr>
              <a:t>to plan and, if possible, to practise your new journey to school.</a:t>
            </a: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GB" sz="2000" dirty="0">
                <a:latin typeface="Comic Sans MS" panose="030F0702030302020204" pitchFamily="66" charset="0"/>
                <a:ea typeface="Calibri" panose="020F0502020204030204" pitchFamily="34" charset="0"/>
                <a:cs typeface="Times New Roman" panose="02020603050405020304" pitchFamily="18" charset="0"/>
              </a:rPr>
              <a:t>As a family, decide which of these you will need to think and talk about.</a:t>
            </a: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pPr>
            <a:endParaRPr lang="en-US" sz="2000" dirty="0">
              <a:ln w="0"/>
              <a:effectLst>
                <a:outerShdw blurRad="38100" dist="19050" dir="2700000" algn="tl" rotWithShape="0">
                  <a:schemeClr val="dk1">
                    <a:alpha val="40000"/>
                  </a:schemeClr>
                </a:outerShdw>
              </a:effectLst>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Rectangle 7"/>
          <p:cNvSpPr/>
          <p:nvPr/>
        </p:nvSpPr>
        <p:spPr>
          <a:xfrm>
            <a:off x="2563638" y="2328397"/>
            <a:ext cx="3299301"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How am I getting there?</a:t>
            </a:r>
          </a:p>
        </p:txBody>
      </p:sp>
      <p:sp>
        <p:nvSpPr>
          <p:cNvPr id="9" name="Rectangle 8"/>
          <p:cNvSpPr/>
          <p:nvPr/>
        </p:nvSpPr>
        <p:spPr>
          <a:xfrm>
            <a:off x="7984409" y="2105837"/>
            <a:ext cx="2579552"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Where am I going?</a:t>
            </a:r>
          </a:p>
        </p:txBody>
      </p:sp>
      <p:sp>
        <p:nvSpPr>
          <p:cNvPr id="10" name="Rectangle 9"/>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3700650" y="3188321"/>
            <a:ext cx="3510898"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What is the quickest way?</a:t>
            </a:r>
          </a:p>
        </p:txBody>
      </p:sp>
      <p:sp>
        <p:nvSpPr>
          <p:cNvPr id="12" name="Rectangle 11"/>
          <p:cNvSpPr/>
          <p:nvPr/>
        </p:nvSpPr>
        <p:spPr>
          <a:xfrm>
            <a:off x="7708693" y="3789981"/>
            <a:ext cx="3130985"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Where is the bus stop?</a:t>
            </a:r>
          </a:p>
        </p:txBody>
      </p:sp>
      <p:sp>
        <p:nvSpPr>
          <p:cNvPr id="13" name="Rectangle 12"/>
          <p:cNvSpPr/>
          <p:nvPr/>
        </p:nvSpPr>
        <p:spPr>
          <a:xfrm>
            <a:off x="7904074" y="4789100"/>
            <a:ext cx="3340979"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Who will drive me there?</a:t>
            </a:r>
          </a:p>
        </p:txBody>
      </p:sp>
      <p:sp>
        <p:nvSpPr>
          <p:cNvPr id="14" name="Rectangle 13"/>
          <p:cNvSpPr/>
          <p:nvPr/>
        </p:nvSpPr>
        <p:spPr>
          <a:xfrm>
            <a:off x="4411692" y="5293039"/>
            <a:ext cx="3183885"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Will I go with a friend?</a:t>
            </a:r>
          </a:p>
        </p:txBody>
      </p:sp>
      <p:sp>
        <p:nvSpPr>
          <p:cNvPr id="15" name="Rectangle 14"/>
          <p:cNvSpPr/>
          <p:nvPr/>
        </p:nvSpPr>
        <p:spPr>
          <a:xfrm>
            <a:off x="-32762" y="3789981"/>
            <a:ext cx="4065537"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What time do I have to leave?</a:t>
            </a:r>
          </a:p>
        </p:txBody>
      </p:sp>
      <p:sp>
        <p:nvSpPr>
          <p:cNvPr id="17" name="Rectangle 16"/>
          <p:cNvSpPr/>
          <p:nvPr/>
        </p:nvSpPr>
        <p:spPr>
          <a:xfrm>
            <a:off x="3950719" y="4187671"/>
            <a:ext cx="3010761"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Is there a school bus?</a:t>
            </a:r>
          </a:p>
        </p:txBody>
      </p:sp>
      <p:sp>
        <p:nvSpPr>
          <p:cNvPr id="19" name="Rectangle 18"/>
          <p:cNvSpPr/>
          <p:nvPr/>
        </p:nvSpPr>
        <p:spPr>
          <a:xfrm>
            <a:off x="2070729" y="5905081"/>
            <a:ext cx="4610558"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How much does the bus/train cost?</a:t>
            </a:r>
          </a:p>
        </p:txBody>
      </p:sp>
      <p:sp>
        <p:nvSpPr>
          <p:cNvPr id="20" name="Rectangle 19"/>
          <p:cNvSpPr/>
          <p:nvPr/>
        </p:nvSpPr>
        <p:spPr>
          <a:xfrm>
            <a:off x="2201636" y="4750694"/>
            <a:ext cx="2303836"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Do I get a pass?</a:t>
            </a:r>
          </a:p>
        </p:txBody>
      </p:sp>
      <p:sp>
        <p:nvSpPr>
          <p:cNvPr id="21" name="Rectangle 20"/>
          <p:cNvSpPr/>
          <p:nvPr/>
        </p:nvSpPr>
        <p:spPr>
          <a:xfrm>
            <a:off x="7761321" y="2892424"/>
            <a:ext cx="2879314" cy="400110"/>
          </a:xfrm>
          <a:prstGeom prst="rect">
            <a:avLst/>
          </a:prstGeom>
          <a:noFill/>
        </p:spPr>
        <p:txBody>
          <a:bodyPr wrap="none" lIns="91440" tIns="45720" rIns="91440" bIns="45720">
            <a:spAutoFit/>
          </a:bodyPr>
          <a:lstStyle/>
          <a:p>
            <a:pPr algn="ctr"/>
            <a:r>
              <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How long will it take?</a:t>
            </a:r>
          </a:p>
        </p:txBody>
      </p:sp>
      <p:sp>
        <p:nvSpPr>
          <p:cNvPr id="22" name="Rectangle 21"/>
          <p:cNvSpPr/>
          <p:nvPr/>
        </p:nvSpPr>
        <p:spPr>
          <a:xfrm>
            <a:off x="6565407" y="6288635"/>
            <a:ext cx="2829621" cy="400110"/>
          </a:xfrm>
          <a:prstGeom prst="rect">
            <a:avLst/>
          </a:prstGeom>
          <a:noFill/>
        </p:spPr>
        <p:txBody>
          <a:bodyPr wrap="none" lIns="91440" tIns="45720" rIns="91440" bIns="45720">
            <a:spAutoFit/>
          </a:bodyPr>
          <a:lstStyle/>
          <a:p>
            <a:pPr algn="ctr"/>
            <a:r>
              <a:rPr lang="en-US" sz="2000" b="1"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rPr>
              <a:t>How will I get home?</a:t>
            </a:r>
            <a:endParaRPr lang="en-US" sz="2000" b="1" cap="none" spc="0" dirty="0">
              <a:ln w="0"/>
              <a:solidFill>
                <a:srgbClr val="0070C0"/>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907" y="2673373"/>
            <a:ext cx="928794" cy="1388143"/>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852" y="5141938"/>
            <a:ext cx="1850218" cy="1793413"/>
          </a:xfrm>
          <a:prstGeom prst="rect">
            <a:avLst/>
          </a:prstGeom>
        </p:spPr>
      </p:pic>
      <p:pic>
        <p:nvPicPr>
          <p:cNvPr id="27" name="Picture 26"/>
          <p:cNvPicPr>
            <a:picLocks noChangeAspect="1"/>
          </p:cNvPicPr>
          <p:nvPr/>
        </p:nvPicPr>
        <p:blipFill>
          <a:blip r:embed="rId5"/>
          <a:stretch>
            <a:fillRect/>
          </a:stretch>
        </p:blipFill>
        <p:spPr>
          <a:xfrm>
            <a:off x="9832468" y="5170489"/>
            <a:ext cx="2048434" cy="1566808"/>
          </a:xfrm>
          <a:prstGeom prst="rect">
            <a:avLst/>
          </a:prstGeom>
        </p:spPr>
      </p:pic>
      <p:pic>
        <p:nvPicPr>
          <p:cNvPr id="29" name="Picture 28"/>
          <p:cNvPicPr>
            <a:picLocks noChangeAspect="1"/>
          </p:cNvPicPr>
          <p:nvPr/>
        </p:nvPicPr>
        <p:blipFill>
          <a:blip r:embed="rId6"/>
          <a:stretch>
            <a:fillRect/>
          </a:stretch>
        </p:blipFill>
        <p:spPr>
          <a:xfrm rot="20933039">
            <a:off x="261121" y="1916900"/>
            <a:ext cx="2107205" cy="1685764"/>
          </a:xfrm>
          <a:prstGeom prst="rect">
            <a:avLst/>
          </a:prstGeom>
        </p:spPr>
      </p:pic>
    </p:spTree>
    <p:extLst>
      <p:ext uri="{BB962C8B-B14F-4D97-AF65-F5344CB8AC3E}">
        <p14:creationId xmlns:p14="http://schemas.microsoft.com/office/powerpoint/2010/main" val="327989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B8ECA-F373-4B85-B31F-592E261C36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7183" y="413385"/>
            <a:ext cx="1359874" cy="978210"/>
          </a:xfrm>
          <a:prstGeom prst="rect">
            <a:avLst/>
          </a:prstGeom>
          <a:noFill/>
        </p:spPr>
      </p:pic>
      <p:sp>
        <p:nvSpPr>
          <p:cNvPr id="5" name="Rectangle 4">
            <a:extLst>
              <a:ext uri="{FF2B5EF4-FFF2-40B4-BE49-F238E27FC236}">
                <a16:creationId xmlns:a16="http://schemas.microsoft.com/office/drawing/2014/main" id="{7B08196B-4A90-461D-88D0-B82FB484AAC9}"/>
              </a:ext>
            </a:extLst>
          </p:cNvPr>
          <p:cNvSpPr/>
          <p:nvPr/>
        </p:nvSpPr>
        <p:spPr>
          <a:xfrm>
            <a:off x="569841" y="2647122"/>
            <a:ext cx="11529391" cy="272613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Most young people are thinking about friendships when starting high school. </a:t>
            </a: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The following videos show young people giving handy tips on keeping old friends and making new friends in high school. Click on the weblinks on each page.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Free Animated Friends Cliparts, Download Free Clip Art, Free Clip ...">
            <a:extLst>
              <a:ext uri="{FF2B5EF4-FFF2-40B4-BE49-F238E27FC236}">
                <a16:creationId xmlns:a16="http://schemas.microsoft.com/office/drawing/2014/main" id="{41D5A3C9-60B5-4222-8AB6-B2FAB2E71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59" y="255376"/>
            <a:ext cx="1919289" cy="113621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82534E1-8BD8-4AF7-AD5E-FAF4FB89CD41}"/>
              </a:ext>
            </a:extLst>
          </p:cNvPr>
          <p:cNvSpPr/>
          <p:nvPr/>
        </p:nvSpPr>
        <p:spPr>
          <a:xfrm>
            <a:off x="2676939" y="1247380"/>
            <a:ext cx="6258900" cy="84587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4800" b="1" i="0" u="sng"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Friendships</a:t>
            </a:r>
            <a:endParaRPr kumimoji="0" lang="en-GB"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915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extBox 1"/>
          <p:cNvSpPr txBox="1"/>
          <p:nvPr/>
        </p:nvSpPr>
        <p:spPr>
          <a:xfrm>
            <a:off x="435429" y="362857"/>
            <a:ext cx="8969828" cy="2090057"/>
          </a:xfrm>
          <a:prstGeom prst="rect">
            <a:avLst/>
          </a:prstGeom>
          <a:noFill/>
        </p:spPr>
        <p:txBody>
          <a:bodyPr wrap="square" rtlCol="0">
            <a:spAutoFit/>
          </a:bodyPr>
          <a:lstStyle/>
          <a:p>
            <a:endParaRPr lang="en-GB" dirty="0"/>
          </a:p>
        </p:txBody>
      </p:sp>
      <p:sp>
        <p:nvSpPr>
          <p:cNvPr id="6" name="TextBox 5"/>
          <p:cNvSpPr txBox="1"/>
          <p:nvPr/>
        </p:nvSpPr>
        <p:spPr>
          <a:xfrm>
            <a:off x="165553" y="1608390"/>
            <a:ext cx="11818937" cy="5016758"/>
          </a:xfrm>
          <a:prstGeom prst="rect">
            <a:avLst/>
          </a:prstGeom>
          <a:noFill/>
        </p:spPr>
        <p:txBody>
          <a:bodyPr wrap="square" rtlCol="0">
            <a:spAutoFit/>
          </a:bodyPr>
          <a:lstStyle/>
          <a:p>
            <a:r>
              <a:rPr lang="en-GB" sz="2000" dirty="0">
                <a:latin typeface="Comic Sans MS" panose="030F0702030302020204" pitchFamily="66" charset="0"/>
              </a:rPr>
              <a:t>Now let’s look at some of the questions and thoughts you may have.</a:t>
            </a:r>
          </a:p>
          <a:p>
            <a:endParaRPr lang="en-GB" sz="2000" dirty="0">
              <a:latin typeface="Comic Sans MS" panose="030F0702030302020204" pitchFamily="66" charset="0"/>
            </a:endParaRPr>
          </a:p>
          <a:p>
            <a:pPr algn="just"/>
            <a:r>
              <a:rPr lang="en-GB" sz="2000" dirty="0">
                <a:latin typeface="Comic Sans MS" panose="030F0702030302020204" pitchFamily="66" charset="0"/>
              </a:rPr>
              <a:t>				    But before we do, it’s important to say that your primary 					    school, your transition teacher and your new high school are all 				    working together to support you and your family.  </a:t>
            </a:r>
          </a:p>
          <a:p>
            <a:endParaRPr lang="en-GB" sz="2000" dirty="0">
              <a:latin typeface="Comic Sans MS" panose="030F0702030302020204" pitchFamily="66" charset="0"/>
            </a:endParaRPr>
          </a:p>
          <a:p>
            <a:pPr algn="just"/>
            <a:r>
              <a:rPr lang="en-GB" sz="2000" dirty="0">
                <a:latin typeface="Comic Sans MS" panose="030F0702030302020204" pitchFamily="66" charset="0"/>
              </a:rPr>
              <a:t>				    We care about you and are here to help so if you have any questions, remember that there are people who know the answers to them and want to do all we can for you.  No question is too small or too silly and they have actually been asked by each new S1 pupil for generations!</a:t>
            </a:r>
          </a:p>
          <a:p>
            <a:endParaRPr lang="en-GB" sz="2000" dirty="0">
              <a:latin typeface="Comic Sans MS" panose="030F0702030302020204" pitchFamily="66" charset="0"/>
            </a:endParaRPr>
          </a:p>
          <a:p>
            <a:pPr algn="just"/>
            <a:r>
              <a:rPr lang="en-GB" sz="2000" dirty="0">
                <a:latin typeface="Comic Sans MS" panose="030F0702030302020204" pitchFamily="66" charset="0"/>
              </a:rPr>
              <a:t>A great source of information is your new school’s website.  On the next page you will find a link to all the high schools in Renfrewshire.  </a:t>
            </a:r>
          </a:p>
          <a:p>
            <a:endParaRPr lang="en-GB" sz="2000" dirty="0">
              <a:latin typeface="Comic Sans MS" panose="030F0702030302020204" pitchFamily="66" charset="0"/>
            </a:endParaRPr>
          </a:p>
          <a:p>
            <a:pPr algn="just"/>
            <a:r>
              <a:rPr lang="en-GB" sz="2000" dirty="0">
                <a:latin typeface="Comic Sans MS" panose="030F0702030302020204" pitchFamily="66" charset="0"/>
              </a:rPr>
              <a:t>	      Have a look at your high school to see what you can discover and don’t forget their 	      Twitter account too.</a:t>
            </a:r>
          </a:p>
        </p:txBody>
      </p:sp>
      <p:pic>
        <p:nvPicPr>
          <p:cNvPr id="7" name="Picture 6"/>
          <p:cNvPicPr>
            <a:picLocks noChangeAspect="1"/>
          </p:cNvPicPr>
          <p:nvPr/>
        </p:nvPicPr>
        <p:blipFill>
          <a:blip r:embed="rId3"/>
          <a:stretch>
            <a:fillRect/>
          </a:stretch>
        </p:blipFill>
        <p:spPr>
          <a:xfrm>
            <a:off x="2609259" y="170156"/>
            <a:ext cx="5066215" cy="1353429"/>
          </a:xfrm>
          <a:prstGeom prst="rect">
            <a:avLst/>
          </a:prstGeom>
        </p:spPr>
      </p:pic>
      <p:pic>
        <p:nvPicPr>
          <p:cNvPr id="8" name="Picture 7"/>
          <p:cNvPicPr>
            <a:picLocks noChangeAspect="1"/>
          </p:cNvPicPr>
          <p:nvPr/>
        </p:nvPicPr>
        <p:blipFill>
          <a:blip r:embed="rId4"/>
          <a:stretch>
            <a:fillRect/>
          </a:stretch>
        </p:blipFill>
        <p:spPr>
          <a:xfrm>
            <a:off x="595086" y="2011476"/>
            <a:ext cx="3338285" cy="1701037"/>
          </a:xfrm>
          <a:prstGeom prst="rect">
            <a:avLst/>
          </a:prstGeom>
        </p:spPr>
      </p:pic>
      <p:pic>
        <p:nvPicPr>
          <p:cNvPr id="9" name="Picture 8"/>
          <p:cNvPicPr>
            <a:picLocks noChangeAspect="1"/>
          </p:cNvPicPr>
          <p:nvPr/>
        </p:nvPicPr>
        <p:blipFill>
          <a:blip r:embed="rId5"/>
          <a:stretch>
            <a:fillRect/>
          </a:stretch>
        </p:blipFill>
        <p:spPr>
          <a:xfrm>
            <a:off x="408169" y="5737748"/>
            <a:ext cx="988599" cy="988599"/>
          </a:xfrm>
          <a:prstGeom prst="rect">
            <a:avLst/>
          </a:prstGeom>
        </p:spPr>
      </p:pic>
    </p:spTree>
    <p:extLst>
      <p:ext uri="{BB962C8B-B14F-4D97-AF65-F5344CB8AC3E}">
        <p14:creationId xmlns:p14="http://schemas.microsoft.com/office/powerpoint/2010/main" val="294054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145144" y="169609"/>
            <a:ext cx="11922124" cy="7940635"/>
          </a:xfrm>
          <a:prstGeom prst="rect">
            <a:avLst/>
          </a:prstGeom>
          <a:noFill/>
        </p:spPr>
        <p:txBody>
          <a:bodyPr wrap="square" rtlCol="0">
            <a:spAutoFit/>
          </a:bodyPr>
          <a:lstStyle/>
          <a:p>
            <a:pPr algn="ctr"/>
            <a:r>
              <a:rPr lang="en-GB" sz="2400" b="1" dirty="0">
                <a:latin typeface="Comic Sans MS" panose="030F0702030302020204" pitchFamily="66" charset="0"/>
              </a:rPr>
              <a:t>Links to School Websites</a:t>
            </a:r>
          </a:p>
          <a:p>
            <a:endParaRPr lang="en-GB" dirty="0"/>
          </a:p>
          <a:p>
            <a:endParaRPr lang="en-GB" dirty="0"/>
          </a:p>
          <a:p>
            <a:r>
              <a:rPr lang="en-GB" dirty="0">
                <a:hlinkClick r:id="rId3"/>
              </a:rPr>
              <a:t>https://www.castleheadhigh.renfrewshire.sch.uk/</a:t>
            </a:r>
            <a:endParaRPr lang="en-GB" dirty="0"/>
          </a:p>
          <a:p>
            <a:pPr algn="ctr"/>
            <a:endParaRPr lang="en-GB" dirty="0">
              <a:hlinkClick r:id="rId4"/>
            </a:endParaRPr>
          </a:p>
          <a:p>
            <a:pPr algn="ctr"/>
            <a:r>
              <a:rPr lang="en-GB" dirty="0">
                <a:hlinkClick r:id="rId4"/>
              </a:rPr>
              <a:t>http://www.glenifferhigh.renfrewshire.sch.uk/</a:t>
            </a:r>
            <a:endParaRPr lang="en-GB" dirty="0"/>
          </a:p>
          <a:p>
            <a:endParaRPr lang="en-GB" dirty="0"/>
          </a:p>
          <a:p>
            <a:r>
              <a:rPr lang="en-GB" dirty="0">
                <a:hlinkClick r:id="rId5"/>
              </a:rPr>
              <a:t>https://www.gryffehigh.com/</a:t>
            </a:r>
            <a:endParaRPr lang="en-GB" dirty="0"/>
          </a:p>
          <a:p>
            <a:pPr algn="r"/>
            <a:r>
              <a:rPr lang="en-GB" dirty="0">
                <a:hlinkClick r:id="rId6"/>
              </a:rPr>
              <a:t>https://www.johnstonehigh.co.uk/</a:t>
            </a:r>
            <a:endParaRPr lang="en-GB" dirty="0"/>
          </a:p>
          <a:p>
            <a:pPr algn="ctr"/>
            <a:r>
              <a:rPr lang="en-GB" dirty="0">
                <a:hlinkClick r:id="rId7"/>
              </a:rPr>
              <a:t>http://www.paisleygrammar.com/</a:t>
            </a:r>
            <a:endParaRPr lang="en-GB" dirty="0"/>
          </a:p>
          <a:p>
            <a:pPr algn="ctr"/>
            <a:endParaRPr lang="en-GB" dirty="0"/>
          </a:p>
          <a:p>
            <a:r>
              <a:rPr lang="en-GB" dirty="0">
                <a:hlinkClick r:id="rId8"/>
              </a:rPr>
              <a:t>http://www.linwoodhigh.renfrewshire.sch.uk/</a:t>
            </a:r>
            <a:endParaRPr lang="en-GB" dirty="0"/>
          </a:p>
          <a:p>
            <a:endParaRPr lang="en-GB" dirty="0">
              <a:hlinkClick r:id="rId9"/>
            </a:endParaRPr>
          </a:p>
          <a:p>
            <a:pPr algn="ctr"/>
            <a:r>
              <a:rPr lang="en-GB" dirty="0">
                <a:hlinkClick r:id="rId9"/>
              </a:rPr>
              <a:t>http://parkmains.com/</a:t>
            </a:r>
            <a:endParaRPr lang="en-GB" dirty="0"/>
          </a:p>
          <a:p>
            <a:pPr algn="ctr"/>
            <a:endParaRPr lang="en-GB" dirty="0"/>
          </a:p>
          <a:p>
            <a:pPr algn="r"/>
            <a:r>
              <a:rPr lang="en-GB" dirty="0">
                <a:hlinkClick r:id="rId10"/>
              </a:rPr>
              <a:t>https://www.renfrewhighschool.com/</a:t>
            </a:r>
            <a:endParaRPr lang="en-GB" dirty="0"/>
          </a:p>
          <a:p>
            <a:r>
              <a:rPr lang="en-GB" dirty="0">
                <a:hlinkClick r:id="rId11"/>
              </a:rPr>
              <a:t>http://www.standrewspaisley.com/</a:t>
            </a:r>
            <a:endParaRPr lang="en-GB" dirty="0"/>
          </a:p>
          <a:p>
            <a:pPr algn="ctr"/>
            <a:endParaRPr lang="en-GB" dirty="0"/>
          </a:p>
          <a:p>
            <a:pPr algn="ctr"/>
            <a:r>
              <a:rPr lang="en-GB" dirty="0">
                <a:hlinkClick r:id="rId12"/>
              </a:rPr>
              <a:t>https://trinityhighrenfrew.co.uk/</a:t>
            </a:r>
            <a:endParaRPr lang="en-GB" dirty="0"/>
          </a:p>
          <a:p>
            <a:pPr algn="ctr"/>
            <a:endParaRPr lang="en-GB" dirty="0"/>
          </a:p>
          <a:p>
            <a:endParaRPr lang="en-GB" dirty="0"/>
          </a:p>
          <a:p>
            <a:r>
              <a:rPr lang="en-GB" dirty="0">
                <a:hlinkClick r:id="rId13"/>
              </a:rPr>
              <a:t>https://www.oraetlabora.co.uk/</a:t>
            </a:r>
            <a:r>
              <a:rPr lang="en-GB" dirty="0"/>
              <a:t>   (St. Benedict’s)		</a:t>
            </a:r>
          </a:p>
          <a:p>
            <a:pPr algn="r"/>
            <a:r>
              <a:rPr lang="en-GB" dirty="0">
                <a:hlinkClick r:id="rId14"/>
              </a:rPr>
              <a:t>https://blogs.glowscotland.org.uk/re/maryrussell/</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22595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extBox 1"/>
          <p:cNvSpPr txBox="1"/>
          <p:nvPr/>
        </p:nvSpPr>
        <p:spPr>
          <a:xfrm>
            <a:off x="464457" y="362857"/>
            <a:ext cx="9187543" cy="1261884"/>
          </a:xfrm>
          <a:prstGeom prst="rect">
            <a:avLst/>
          </a:prstGeom>
          <a:noFill/>
        </p:spPr>
        <p:txBody>
          <a:bodyPr wrap="square" rtlCol="0">
            <a:spAutoFit/>
          </a:bodyPr>
          <a:lstStyle/>
          <a:p>
            <a:r>
              <a:rPr lang="en-GB" sz="2000" dirty="0">
                <a:latin typeface="Comic Sans MS" panose="030F0702030302020204" pitchFamily="66" charset="0"/>
              </a:rPr>
              <a:t>There are many questions and thoughts that you may have that every pupil going into S1 has.  Let’s look at some of these and their solutions.</a:t>
            </a:r>
          </a:p>
          <a:p>
            <a:endParaRPr lang="en-GB" dirty="0"/>
          </a:p>
          <a:p>
            <a:endParaRPr lang="en-GB" dirty="0"/>
          </a:p>
        </p:txBody>
      </p:sp>
      <p:sp>
        <p:nvSpPr>
          <p:cNvPr id="7" name="TextBox 6"/>
          <p:cNvSpPr txBox="1"/>
          <p:nvPr/>
        </p:nvSpPr>
        <p:spPr>
          <a:xfrm>
            <a:off x="165553" y="1277258"/>
            <a:ext cx="4151085" cy="2246769"/>
          </a:xfrm>
          <a:prstGeom prst="rect">
            <a:avLst/>
          </a:prstGeom>
          <a:noFill/>
        </p:spPr>
        <p:txBody>
          <a:bodyPr wrap="square" rtlCol="0">
            <a:spAutoFit/>
          </a:bodyPr>
          <a:lstStyle/>
          <a:p>
            <a:r>
              <a:rPr lang="en-GB" sz="2000" dirty="0">
                <a:latin typeface="Comic Sans MS" panose="030F0702030302020204" pitchFamily="66" charset="0"/>
              </a:rPr>
              <a:t> * I’m nervous/scared.</a:t>
            </a:r>
          </a:p>
          <a:p>
            <a:r>
              <a:rPr lang="en-GB" sz="2000" dirty="0">
                <a:solidFill>
                  <a:srgbClr val="0070C0"/>
                </a:solidFill>
                <a:latin typeface="Comic Sans MS" panose="030F0702030302020204" pitchFamily="66" charset="0"/>
              </a:rPr>
              <a:t>It’s absolutely ok to feel like that.  Many others will be </a:t>
            </a:r>
          </a:p>
          <a:p>
            <a:r>
              <a:rPr lang="en-GB" sz="2000" dirty="0">
                <a:solidFill>
                  <a:srgbClr val="0070C0"/>
                </a:solidFill>
                <a:latin typeface="Comic Sans MS" panose="030F0702030302020204" pitchFamily="66" charset="0"/>
              </a:rPr>
              <a:t>feeling the same way too. </a:t>
            </a:r>
          </a:p>
          <a:p>
            <a:r>
              <a:rPr lang="en-GB" sz="2000" dirty="0">
                <a:solidFill>
                  <a:srgbClr val="0070C0"/>
                </a:solidFill>
                <a:latin typeface="Comic Sans MS" panose="030F0702030302020204" pitchFamily="66" charset="0"/>
              </a:rPr>
              <a:t>Take deep breaths and share your worries with someone you trust</a:t>
            </a:r>
            <a:r>
              <a:rPr lang="en-GB" sz="2000" dirty="0">
                <a:latin typeface="Comic Sans MS" panose="030F0702030302020204" pitchFamily="66" charset="0"/>
              </a:rPr>
              <a:t>.</a:t>
            </a:r>
          </a:p>
        </p:txBody>
      </p:sp>
      <p:pic>
        <p:nvPicPr>
          <p:cNvPr id="8" name="Picture 7"/>
          <p:cNvPicPr>
            <a:picLocks noChangeAspect="1"/>
          </p:cNvPicPr>
          <p:nvPr/>
        </p:nvPicPr>
        <p:blipFill rotWithShape="1">
          <a:blip r:embed="rId3"/>
          <a:srcRect t="5787"/>
          <a:stretch/>
        </p:blipFill>
        <p:spPr>
          <a:xfrm>
            <a:off x="4057877" y="1503918"/>
            <a:ext cx="3748314" cy="3531418"/>
          </a:xfrm>
          <a:prstGeom prst="rect">
            <a:avLst/>
          </a:prstGeom>
        </p:spPr>
      </p:pic>
      <p:sp>
        <p:nvSpPr>
          <p:cNvPr id="9" name="TextBox 8"/>
          <p:cNvSpPr txBox="1"/>
          <p:nvPr/>
        </p:nvSpPr>
        <p:spPr>
          <a:xfrm>
            <a:off x="7853590" y="1744089"/>
            <a:ext cx="4281714" cy="5016758"/>
          </a:xfrm>
          <a:prstGeom prst="rect">
            <a:avLst/>
          </a:prstGeom>
          <a:noFill/>
        </p:spPr>
        <p:txBody>
          <a:bodyPr wrap="square" rtlCol="0">
            <a:spAutoFit/>
          </a:bodyPr>
          <a:lstStyle/>
          <a:p>
            <a:r>
              <a:rPr lang="en-GB" sz="2000" dirty="0">
                <a:latin typeface="Comic Sans MS" panose="030F0702030302020204" pitchFamily="66" charset="0"/>
              </a:rPr>
              <a:t>* Is the work really hard?</a:t>
            </a:r>
          </a:p>
          <a:p>
            <a:r>
              <a:rPr lang="en-GB" sz="2000" dirty="0">
                <a:solidFill>
                  <a:srgbClr val="0070C0"/>
                </a:solidFill>
                <a:latin typeface="Comic Sans MS" panose="030F0702030302020204" pitchFamily="66" charset="0"/>
              </a:rPr>
              <a:t>Remember when you were starting a new class in primary school and you had the same thought about the work – and you managed it! </a:t>
            </a:r>
          </a:p>
          <a:p>
            <a:r>
              <a:rPr lang="en-GB" sz="2000" dirty="0">
                <a:solidFill>
                  <a:srgbClr val="0070C0"/>
                </a:solidFill>
                <a:latin typeface="Comic Sans MS" panose="030F0702030302020204" pitchFamily="66" charset="0"/>
              </a:rPr>
              <a:t>Learning is a step that you are taking, building on what you already know. </a:t>
            </a:r>
          </a:p>
          <a:p>
            <a:r>
              <a:rPr lang="en-GB" sz="2000" dirty="0">
                <a:solidFill>
                  <a:srgbClr val="0070C0"/>
                </a:solidFill>
                <a:latin typeface="Comic Sans MS" panose="030F0702030302020204" pitchFamily="66" charset="0"/>
              </a:rPr>
              <a:t>There are times when we all may feel that things are hard but it’s good for our brain to be stretched by new learning. </a:t>
            </a:r>
          </a:p>
          <a:p>
            <a:r>
              <a:rPr lang="en-GB" sz="2000" dirty="0">
                <a:solidFill>
                  <a:srgbClr val="0070C0"/>
                </a:solidFill>
                <a:latin typeface="Comic Sans MS" panose="030F0702030302020204" pitchFamily="66" charset="0"/>
              </a:rPr>
              <a:t>We can all temporarily forget things and need to seek help.</a:t>
            </a:r>
          </a:p>
          <a:p>
            <a:r>
              <a:rPr lang="en-GB" sz="2000" dirty="0">
                <a:solidFill>
                  <a:srgbClr val="0070C0"/>
                </a:solidFill>
                <a:latin typeface="Comic Sans MS" panose="030F0702030302020204" pitchFamily="66" charset="0"/>
              </a:rPr>
              <a:t>If you need help at anytime, please ask. </a:t>
            </a:r>
          </a:p>
        </p:txBody>
      </p:sp>
      <p:sp>
        <p:nvSpPr>
          <p:cNvPr id="11" name="TextBox 10"/>
          <p:cNvSpPr txBox="1"/>
          <p:nvPr/>
        </p:nvSpPr>
        <p:spPr>
          <a:xfrm>
            <a:off x="164419" y="3573991"/>
            <a:ext cx="7382781" cy="3170099"/>
          </a:xfrm>
          <a:prstGeom prst="rect">
            <a:avLst/>
          </a:prstGeom>
          <a:noFill/>
        </p:spPr>
        <p:txBody>
          <a:bodyPr wrap="square" rtlCol="0">
            <a:spAutoFit/>
          </a:bodyPr>
          <a:lstStyle/>
          <a:p>
            <a:r>
              <a:rPr lang="en-GB" sz="2000" dirty="0">
                <a:latin typeface="Comic Sans MS" panose="030F0702030302020204" pitchFamily="66" charset="0"/>
              </a:rPr>
              <a:t>* Who do I go to if I have a </a:t>
            </a:r>
          </a:p>
          <a:p>
            <a:r>
              <a:rPr lang="en-GB" sz="2000" dirty="0">
                <a:latin typeface="Comic Sans MS" panose="030F0702030302020204" pitchFamily="66" charset="0"/>
              </a:rPr>
              <a:t>problem or need help with </a:t>
            </a:r>
          </a:p>
          <a:p>
            <a:r>
              <a:rPr lang="en-GB" sz="2000" dirty="0">
                <a:latin typeface="Comic Sans MS" panose="030F0702030302020204" pitchFamily="66" charset="0"/>
              </a:rPr>
              <a:t>something?</a:t>
            </a:r>
          </a:p>
          <a:p>
            <a:r>
              <a:rPr lang="en-GB" sz="2000" dirty="0">
                <a:solidFill>
                  <a:srgbClr val="0070C0"/>
                </a:solidFill>
                <a:latin typeface="Comic Sans MS" panose="030F0702030302020204" pitchFamily="66" charset="0"/>
              </a:rPr>
              <a:t>You will each have a pastoral or </a:t>
            </a:r>
          </a:p>
          <a:p>
            <a:r>
              <a:rPr lang="en-GB" sz="2000" dirty="0">
                <a:solidFill>
                  <a:srgbClr val="0070C0"/>
                </a:solidFill>
                <a:latin typeface="Comic Sans MS" panose="030F0702030302020204" pitchFamily="66" charset="0"/>
              </a:rPr>
              <a:t>guidance teacher who will be </a:t>
            </a:r>
          </a:p>
          <a:p>
            <a:r>
              <a:rPr lang="en-GB" sz="2000" dirty="0">
                <a:solidFill>
                  <a:srgbClr val="0070C0"/>
                </a:solidFill>
                <a:latin typeface="Comic Sans MS" panose="030F0702030302020204" pitchFamily="66" charset="0"/>
              </a:rPr>
              <a:t>there for you for big things that concern you.  S/he will also be the one that your family will speak to if they need to.  </a:t>
            </a:r>
          </a:p>
          <a:p>
            <a:r>
              <a:rPr lang="en-GB" sz="2000" dirty="0">
                <a:solidFill>
                  <a:srgbClr val="0070C0"/>
                </a:solidFill>
                <a:latin typeface="Comic Sans MS" panose="030F0702030302020204" pitchFamily="66" charset="0"/>
              </a:rPr>
              <a:t>For class things, or anything that you are unsure of speak to your class teacher who will help you or point you in the right direction of someone else who can help you.</a:t>
            </a:r>
            <a:endParaRPr lang="en-GB" sz="2000" dirty="0">
              <a:latin typeface="Comic Sans MS" panose="030F0702030302020204" pitchFamily="66" charset="0"/>
            </a:endParaRPr>
          </a:p>
        </p:txBody>
      </p:sp>
    </p:spTree>
    <p:extLst>
      <p:ext uri="{BB962C8B-B14F-4D97-AF65-F5344CB8AC3E}">
        <p14:creationId xmlns:p14="http://schemas.microsoft.com/office/powerpoint/2010/main" val="1489882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extBox 1"/>
          <p:cNvSpPr txBox="1"/>
          <p:nvPr/>
        </p:nvSpPr>
        <p:spPr>
          <a:xfrm>
            <a:off x="165552" y="339101"/>
            <a:ext cx="12026447" cy="2554545"/>
          </a:xfrm>
          <a:prstGeom prst="rect">
            <a:avLst/>
          </a:prstGeom>
          <a:noFill/>
        </p:spPr>
        <p:txBody>
          <a:bodyPr wrap="square" rtlCol="0">
            <a:spAutoFit/>
          </a:bodyPr>
          <a:lstStyle/>
          <a:p>
            <a:r>
              <a:rPr lang="en-GB" sz="2000" dirty="0">
                <a:latin typeface="Comic Sans MS" panose="030F0702030302020204" pitchFamily="66" charset="0"/>
              </a:rPr>
              <a:t>			* What if I get lost?</a:t>
            </a:r>
          </a:p>
          <a:p>
            <a:r>
              <a:rPr lang="en-GB" sz="2000" dirty="0">
                <a:solidFill>
                  <a:srgbClr val="0070C0"/>
                </a:solidFill>
                <a:latin typeface="Comic Sans MS" panose="030F0702030302020204" pitchFamily="66" charset="0"/>
              </a:rPr>
              <a:t>			You very well may get lost so try not to worry about it and 	</a:t>
            </a:r>
          </a:p>
          <a:p>
            <a:r>
              <a:rPr lang="en-GB" sz="2000" dirty="0">
                <a:solidFill>
                  <a:srgbClr val="0070C0"/>
                </a:solidFill>
                <a:latin typeface="Comic Sans MS" panose="030F0702030302020204" pitchFamily="66" charset="0"/>
              </a:rPr>
              <a:t>			just accept it as part of getting used to a new place.  New 			                        teachers in the school get lost too!</a:t>
            </a:r>
          </a:p>
          <a:p>
            <a:r>
              <a:rPr lang="en-GB" sz="2000" dirty="0">
                <a:solidFill>
                  <a:srgbClr val="0070C0"/>
                </a:solidFill>
                <a:latin typeface="Comic Sans MS" panose="030F0702030302020204" pitchFamily="66" charset="0"/>
              </a:rPr>
              <a:t>			Just say to a pupil or adult, “Excuse me, I’m looking for (</a:t>
            </a:r>
            <a:r>
              <a:rPr lang="en-GB" sz="2000" dirty="0" err="1">
                <a:solidFill>
                  <a:srgbClr val="0070C0"/>
                </a:solidFill>
                <a:latin typeface="Comic Sans MS" panose="030F0702030302020204" pitchFamily="66" charset="0"/>
              </a:rPr>
              <a:t>e.g</a:t>
            </a:r>
            <a:r>
              <a:rPr lang="en-GB" sz="2000" dirty="0">
                <a:solidFill>
                  <a:srgbClr val="0070C0"/>
                </a:solidFill>
                <a:latin typeface="Comic Sans MS" panose="030F0702030302020204" pitchFamily="66" charset="0"/>
              </a:rPr>
              <a:t>) the Science                  			department.  Can you tell me how to find it please?”</a:t>
            </a:r>
          </a:p>
          <a:p>
            <a:r>
              <a:rPr lang="en-GB" sz="2000" dirty="0">
                <a:solidFill>
                  <a:srgbClr val="0070C0"/>
                </a:solidFill>
                <a:latin typeface="Comic Sans MS" panose="030F0702030302020204" pitchFamily="66" charset="0"/>
              </a:rPr>
              <a:t>Remember that everyone understands that it takes a while to get used to a new, larger building and they felt the same as you.  </a:t>
            </a:r>
          </a:p>
        </p:txBody>
      </p:sp>
      <p:pic>
        <p:nvPicPr>
          <p:cNvPr id="6" name="Picture 5"/>
          <p:cNvPicPr>
            <a:picLocks noChangeAspect="1"/>
          </p:cNvPicPr>
          <p:nvPr/>
        </p:nvPicPr>
        <p:blipFill>
          <a:blip r:embed="rId3"/>
          <a:stretch>
            <a:fillRect/>
          </a:stretch>
        </p:blipFill>
        <p:spPr>
          <a:xfrm>
            <a:off x="243562" y="339101"/>
            <a:ext cx="2533650" cy="1809750"/>
          </a:xfrm>
          <a:prstGeom prst="rect">
            <a:avLst/>
          </a:prstGeom>
        </p:spPr>
      </p:pic>
      <p:pic>
        <p:nvPicPr>
          <p:cNvPr id="7" name="Picture 6"/>
          <p:cNvPicPr>
            <a:picLocks noChangeAspect="1"/>
          </p:cNvPicPr>
          <p:nvPr/>
        </p:nvPicPr>
        <p:blipFill>
          <a:blip r:embed="rId4"/>
          <a:stretch>
            <a:fillRect/>
          </a:stretch>
        </p:blipFill>
        <p:spPr>
          <a:xfrm>
            <a:off x="6096000" y="2587866"/>
            <a:ext cx="5066215" cy="1082409"/>
          </a:xfrm>
          <a:prstGeom prst="rect">
            <a:avLst/>
          </a:prstGeom>
        </p:spPr>
      </p:pic>
      <p:sp>
        <p:nvSpPr>
          <p:cNvPr id="8" name="TextBox 7"/>
          <p:cNvSpPr txBox="1"/>
          <p:nvPr/>
        </p:nvSpPr>
        <p:spPr>
          <a:xfrm>
            <a:off x="165551" y="2893646"/>
            <a:ext cx="4870906" cy="3785652"/>
          </a:xfrm>
          <a:prstGeom prst="rect">
            <a:avLst/>
          </a:prstGeom>
          <a:noFill/>
        </p:spPr>
        <p:txBody>
          <a:bodyPr wrap="square" rtlCol="0">
            <a:spAutoFit/>
          </a:bodyPr>
          <a:lstStyle/>
          <a:p>
            <a:r>
              <a:rPr lang="en-GB" sz="2000" dirty="0">
                <a:latin typeface="Comic Sans MS" panose="030F0702030302020204" pitchFamily="66" charset="0"/>
              </a:rPr>
              <a:t>* My primary teacher knows all about me and the things that I need help with, what will happen in high school when there are so many teachers?</a:t>
            </a:r>
          </a:p>
          <a:p>
            <a:r>
              <a:rPr lang="en-GB" sz="2000" dirty="0">
                <a:solidFill>
                  <a:srgbClr val="0070C0"/>
                </a:solidFill>
                <a:latin typeface="Comic Sans MS" panose="030F0702030302020204" pitchFamily="66" charset="0"/>
              </a:rPr>
              <a:t>Primary schools and high schools</a:t>
            </a:r>
          </a:p>
          <a:p>
            <a:r>
              <a:rPr lang="en-GB" sz="2000" dirty="0">
                <a:solidFill>
                  <a:srgbClr val="0070C0"/>
                </a:solidFill>
                <a:latin typeface="Comic Sans MS" panose="030F0702030302020204" pitchFamily="66" charset="0"/>
              </a:rPr>
              <a:t>talk to each other and they pass on important information so that the staff know about you and can help you in the same way.  Make sure you say to your teacher if there is something that you find difficult and they can help with e.g. you can’t see the board.</a:t>
            </a:r>
          </a:p>
        </p:txBody>
      </p:sp>
      <p:pic>
        <p:nvPicPr>
          <p:cNvPr id="10" name="Picture 9"/>
          <p:cNvPicPr>
            <a:picLocks noChangeAspect="1"/>
          </p:cNvPicPr>
          <p:nvPr/>
        </p:nvPicPr>
        <p:blipFill>
          <a:blip r:embed="rId5"/>
          <a:stretch>
            <a:fillRect/>
          </a:stretch>
        </p:blipFill>
        <p:spPr>
          <a:xfrm>
            <a:off x="5202008" y="3727708"/>
            <a:ext cx="2476500" cy="1847850"/>
          </a:xfrm>
          <a:prstGeom prst="rect">
            <a:avLst/>
          </a:prstGeom>
        </p:spPr>
      </p:pic>
      <p:sp>
        <p:nvSpPr>
          <p:cNvPr id="11" name="TextBox 10"/>
          <p:cNvSpPr txBox="1"/>
          <p:nvPr/>
        </p:nvSpPr>
        <p:spPr>
          <a:xfrm>
            <a:off x="5036457" y="3727708"/>
            <a:ext cx="7155543" cy="3170099"/>
          </a:xfrm>
          <a:prstGeom prst="rect">
            <a:avLst/>
          </a:prstGeom>
          <a:noFill/>
        </p:spPr>
        <p:txBody>
          <a:bodyPr wrap="square" rtlCol="0">
            <a:spAutoFit/>
          </a:bodyPr>
          <a:lstStyle/>
          <a:p>
            <a:r>
              <a:rPr lang="en-GB" dirty="0"/>
              <a:t>			 * </a:t>
            </a:r>
            <a:r>
              <a:rPr lang="en-GB" sz="2000" dirty="0">
                <a:latin typeface="Comic Sans MS" panose="030F0702030302020204" pitchFamily="66" charset="0"/>
              </a:rPr>
              <a:t>What about homework?</a:t>
            </a:r>
          </a:p>
          <a:p>
            <a:r>
              <a:rPr lang="en-GB" sz="2000" dirty="0">
                <a:latin typeface="Comic Sans MS" panose="030F0702030302020204" pitchFamily="66" charset="0"/>
              </a:rPr>
              <a:t>			 </a:t>
            </a:r>
            <a:r>
              <a:rPr lang="en-GB" sz="2000" dirty="0">
                <a:solidFill>
                  <a:srgbClr val="0070C0"/>
                </a:solidFill>
                <a:latin typeface="Comic Sans MS" panose="030F0702030302020204" pitchFamily="66" charset="0"/>
              </a:rPr>
              <a:t>Because you will have so many 			 subjects, you will find 	that you get 			 homework from different classes.  			 Like primary, you’ll be told what 			and when it’s due in.  It’s important to be organised so that you don’t end up with a lot to do in one night.  Spread your work throughout the week and if you forget to do something or find it difficult just let your teacher know so they can help you.</a:t>
            </a:r>
          </a:p>
        </p:txBody>
      </p:sp>
    </p:spTree>
    <p:extLst>
      <p:ext uri="{BB962C8B-B14F-4D97-AF65-F5344CB8AC3E}">
        <p14:creationId xmlns:p14="http://schemas.microsoft.com/office/powerpoint/2010/main" val="2882968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733" y="-1"/>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grpSp>
        <p:nvGrpSpPr>
          <p:cNvPr id="7" name="Group 6"/>
          <p:cNvGrpSpPr/>
          <p:nvPr/>
        </p:nvGrpSpPr>
        <p:grpSpPr>
          <a:xfrm>
            <a:off x="124732" y="169609"/>
            <a:ext cx="11652248" cy="4401205"/>
            <a:chOff x="400504" y="2601430"/>
            <a:chExt cx="11652248" cy="4401205"/>
          </a:xfrm>
        </p:grpSpPr>
        <p:sp>
          <p:nvSpPr>
            <p:cNvPr id="2" name="TextBox 1"/>
            <p:cNvSpPr txBox="1"/>
            <p:nvPr/>
          </p:nvSpPr>
          <p:spPr>
            <a:xfrm>
              <a:off x="400504" y="2601430"/>
              <a:ext cx="11652248" cy="4401205"/>
            </a:xfrm>
            <a:prstGeom prst="rect">
              <a:avLst/>
            </a:prstGeom>
            <a:noFill/>
          </p:spPr>
          <p:txBody>
            <a:bodyPr wrap="square" rtlCol="0">
              <a:spAutoFit/>
            </a:bodyPr>
            <a:lstStyle/>
            <a:p>
              <a:r>
                <a:rPr lang="en-GB" dirty="0">
                  <a:latin typeface="Comic Sans MS" panose="030F0702030302020204" pitchFamily="66" charset="0"/>
                </a:rPr>
                <a:t>			</a:t>
              </a:r>
              <a:r>
                <a:rPr lang="en-GB" sz="2000" dirty="0">
                  <a:latin typeface="Comic Sans MS" panose="030F0702030302020204" pitchFamily="66" charset="0"/>
                </a:rPr>
                <a:t>* I’ve heard some scary stories about high school and </a:t>
              </a:r>
            </a:p>
            <a:p>
              <a:r>
                <a:rPr lang="en-GB" sz="2000" dirty="0">
                  <a:latin typeface="Comic Sans MS" panose="030F0702030302020204" pitchFamily="66" charset="0"/>
                </a:rPr>
                <a:t>			about teachers.</a:t>
              </a:r>
            </a:p>
            <a:p>
              <a:r>
                <a:rPr lang="en-GB" sz="2000" dirty="0">
                  <a:solidFill>
                    <a:srgbClr val="0070C0"/>
                  </a:solidFill>
                  <a:latin typeface="Comic Sans MS" panose="030F0702030302020204" pitchFamily="66" charset="0"/>
                </a:rPr>
                <a:t>			These stories have been going around since schools began. </a:t>
              </a:r>
            </a:p>
            <a:p>
              <a:r>
                <a:rPr lang="en-GB" sz="2000" dirty="0">
                  <a:solidFill>
                    <a:srgbClr val="0070C0"/>
                  </a:solidFill>
                  <a:latin typeface="Comic Sans MS" panose="030F0702030302020204" pitchFamily="66" charset="0"/>
                </a:rPr>
                <a:t>			Sometimes people like to tease new S1s by telling them </a:t>
              </a:r>
            </a:p>
            <a:p>
              <a:r>
                <a:rPr lang="en-GB" sz="2000" dirty="0">
                  <a:solidFill>
                    <a:srgbClr val="0070C0"/>
                  </a:solidFill>
                  <a:latin typeface="Comic Sans MS" panose="030F0702030302020204" pitchFamily="66" charset="0"/>
                </a:rPr>
                <a:t>			scary things as the situation is so new to them.</a:t>
              </a:r>
            </a:p>
            <a:p>
              <a:r>
                <a:rPr lang="en-GB" sz="2000" dirty="0">
                  <a:solidFill>
                    <a:srgbClr val="0070C0"/>
                  </a:solidFill>
                  <a:latin typeface="Comic Sans MS" panose="030F0702030302020204" pitchFamily="66" charset="0"/>
                </a:rPr>
                <a:t>It is important for you to know that the staff will be doing all they can to make you feel safe and happy in your new school.  </a:t>
              </a:r>
            </a:p>
            <a:p>
              <a:r>
                <a:rPr lang="en-GB" sz="2000" dirty="0">
                  <a:solidFill>
                    <a:srgbClr val="0070C0"/>
                  </a:solidFill>
                  <a:latin typeface="Comic Sans MS" panose="030F0702030302020204" pitchFamily="66" charset="0"/>
                </a:rPr>
                <a:t>If at any time you are worried about anything, then share it with your pastoral/guidance teacher or a member of staff. </a:t>
              </a:r>
            </a:p>
            <a:p>
              <a:r>
                <a:rPr lang="en-GB" sz="2000" dirty="0">
                  <a:solidFill>
                    <a:srgbClr val="0070C0"/>
                  </a:solidFill>
                  <a:latin typeface="Comic Sans MS" panose="030F0702030302020204" pitchFamily="66" charset="0"/>
                </a:rPr>
                <a:t>It is natural to be unsure about new teachers until you get to know them.  You may have had the same thoughts and feelings in primary school.  Take people as you find them, not as you what others say about them.  </a:t>
              </a:r>
            </a:p>
            <a:p>
              <a:r>
                <a:rPr lang="en-GB" sz="2000" dirty="0">
                  <a:solidFill>
                    <a:srgbClr val="0070C0"/>
                  </a:solidFill>
                  <a:latin typeface="Comic Sans MS" panose="030F0702030302020204" pitchFamily="66" charset="0"/>
                </a:rPr>
                <a:t>Remember to share any worries you have early on so that you can be helped. As well as the school staff, your parents/carers and friends are there for you.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96" y="2601430"/>
              <a:ext cx="2587171" cy="1558771"/>
            </a:xfrm>
            <a:prstGeom prst="rect">
              <a:avLst/>
            </a:prstGeom>
          </p:spPr>
        </p:pic>
      </p:grpSp>
      <p:pic>
        <p:nvPicPr>
          <p:cNvPr id="9" name="Picture 8"/>
          <p:cNvPicPr>
            <a:picLocks noChangeAspect="1"/>
          </p:cNvPicPr>
          <p:nvPr/>
        </p:nvPicPr>
        <p:blipFill>
          <a:blip r:embed="rId4"/>
          <a:stretch>
            <a:fillRect/>
          </a:stretch>
        </p:blipFill>
        <p:spPr>
          <a:xfrm>
            <a:off x="243341" y="4740424"/>
            <a:ext cx="2619375" cy="1743075"/>
          </a:xfrm>
          <a:prstGeom prst="rect">
            <a:avLst/>
          </a:prstGeom>
        </p:spPr>
      </p:pic>
      <p:sp>
        <p:nvSpPr>
          <p:cNvPr id="10" name="TextBox 9"/>
          <p:cNvSpPr txBox="1"/>
          <p:nvPr/>
        </p:nvSpPr>
        <p:spPr>
          <a:xfrm>
            <a:off x="3053895" y="4740424"/>
            <a:ext cx="6612620" cy="1938992"/>
          </a:xfrm>
          <a:prstGeom prst="rect">
            <a:avLst/>
          </a:prstGeom>
          <a:noFill/>
        </p:spPr>
        <p:txBody>
          <a:bodyPr wrap="square" rtlCol="0">
            <a:spAutoFit/>
          </a:bodyPr>
          <a:lstStyle/>
          <a:p>
            <a:r>
              <a:rPr lang="en-GB" sz="2000" dirty="0">
                <a:latin typeface="Comic Sans MS" panose="030F0702030302020204" pitchFamily="66" charset="0"/>
              </a:rPr>
              <a:t>* What about all the questions I have about lunch, school rules and other things that I don’t know about?</a:t>
            </a:r>
          </a:p>
          <a:p>
            <a:r>
              <a:rPr lang="en-GB" sz="2000" dirty="0">
                <a:solidFill>
                  <a:srgbClr val="0070C0"/>
                </a:solidFill>
                <a:latin typeface="Comic Sans MS" panose="030F0702030302020204" pitchFamily="66" charset="0"/>
              </a:rPr>
              <a:t>Don’t worry as some of these questions will be answered when you get to high school.  Look at the school handbook too as you will find a lot of information there. </a:t>
            </a:r>
          </a:p>
        </p:txBody>
      </p:sp>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95077" y="4730218"/>
            <a:ext cx="2481903" cy="1763486"/>
          </a:xfrm>
          <a:prstGeom prst="rect">
            <a:avLst/>
          </a:prstGeom>
        </p:spPr>
      </p:pic>
    </p:spTree>
    <p:extLst>
      <p:ext uri="{BB962C8B-B14F-4D97-AF65-F5344CB8AC3E}">
        <p14:creationId xmlns:p14="http://schemas.microsoft.com/office/powerpoint/2010/main" val="1514708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2" name="TextBox 1"/>
          <p:cNvSpPr txBox="1"/>
          <p:nvPr/>
        </p:nvSpPr>
        <p:spPr>
          <a:xfrm>
            <a:off x="168575" y="158524"/>
            <a:ext cx="11704111" cy="6863417"/>
          </a:xfrm>
          <a:prstGeom prst="rect">
            <a:avLst/>
          </a:prstGeom>
          <a:noFill/>
        </p:spPr>
        <p:txBody>
          <a:bodyPr wrap="square" rtlCol="0">
            <a:spAutoFit/>
          </a:bodyPr>
          <a:lstStyle/>
          <a:p>
            <a:r>
              <a:rPr lang="en-GB" sz="2000" dirty="0">
                <a:latin typeface="Comic Sans MS" panose="030F0702030302020204" pitchFamily="66" charset="0"/>
              </a:rPr>
              <a:t>				           	         </a:t>
            </a:r>
          </a:p>
          <a:p>
            <a:r>
              <a:rPr lang="en-GB" sz="2000" dirty="0">
                <a:latin typeface="Comic Sans MS" panose="030F0702030302020204" pitchFamily="66" charset="0"/>
              </a:rPr>
              <a:t>						* Will I have a lot of things to </a:t>
            </a:r>
          </a:p>
          <a:p>
            <a:r>
              <a:rPr lang="en-GB" sz="2000" dirty="0">
                <a:latin typeface="Comic Sans MS" panose="030F0702030302020204" pitchFamily="66" charset="0"/>
              </a:rPr>
              <a:t>						take with me to school every day?</a:t>
            </a:r>
          </a:p>
          <a:p>
            <a:r>
              <a:rPr lang="en-GB" sz="2000" dirty="0">
                <a:solidFill>
                  <a:srgbClr val="0070C0"/>
                </a:solidFill>
                <a:latin typeface="Comic Sans MS" panose="030F0702030302020204" pitchFamily="66" charset="0"/>
              </a:rPr>
              <a:t>				          		Because you move about from </a:t>
            </a:r>
          </a:p>
          <a:p>
            <a:r>
              <a:rPr lang="en-GB" sz="2000" dirty="0">
                <a:solidFill>
                  <a:srgbClr val="0070C0"/>
                </a:solidFill>
                <a:latin typeface="Comic Sans MS" panose="030F0702030302020204" pitchFamily="66" charset="0"/>
              </a:rPr>
              <a:t>						classroom to classroom (many pupils</a:t>
            </a:r>
          </a:p>
          <a:p>
            <a:r>
              <a:rPr lang="en-GB" sz="2000" dirty="0">
                <a:solidFill>
                  <a:srgbClr val="0070C0"/>
                </a:solidFill>
                <a:latin typeface="Comic Sans MS" panose="030F0702030302020204" pitchFamily="66" charset="0"/>
              </a:rPr>
              <a:t>						say that they really like that) you will have to put 						all that you need for that day in your bag.  Being 						organised will help you 	here.  </a:t>
            </a:r>
          </a:p>
          <a:p>
            <a:r>
              <a:rPr lang="en-GB" sz="2000" dirty="0">
                <a:solidFill>
                  <a:srgbClr val="0070C0"/>
                </a:solidFill>
                <a:latin typeface="Comic Sans MS" panose="030F0702030302020204" pitchFamily="66" charset="0"/>
              </a:rPr>
              <a:t>						Some pupils like to colour code their timetable and 				          		their jotters for the different subjects. They put 						a dot or a sticker of the matching colour on their 						jotter and they can quickly see which jotters they need to bring with them for each day.  If you have a phone you can take a photo of your timetable.</a:t>
            </a:r>
          </a:p>
          <a:p>
            <a:r>
              <a:rPr lang="en-GB" sz="2000" dirty="0">
                <a:solidFill>
                  <a:srgbClr val="0070C0"/>
                </a:solidFill>
                <a:latin typeface="Comic Sans MS" panose="030F0702030302020204" pitchFamily="66" charset="0"/>
              </a:rPr>
              <a:t>Remember stationery like pencils, pens etc.  If you don’t have any, your teacher will help.</a:t>
            </a:r>
          </a:p>
          <a:p>
            <a:r>
              <a:rPr lang="en-GB" sz="2000" dirty="0">
                <a:solidFill>
                  <a:srgbClr val="0070C0"/>
                </a:solidFill>
                <a:latin typeface="Comic Sans MS" panose="030F0702030302020204" pitchFamily="66" charset="0"/>
              </a:rPr>
              <a:t>When you have PE, you will need to have your PE uniform with you for these days.  Make sure you can tie your tie as you may be going into another class afterwards and you need to change into your school uniform for that.</a:t>
            </a:r>
          </a:p>
          <a:p>
            <a:r>
              <a:rPr lang="en-GB" sz="2000" dirty="0">
                <a:solidFill>
                  <a:srgbClr val="0070C0"/>
                </a:solidFill>
                <a:latin typeface="Comic Sans MS" panose="030F0702030302020204" pitchFamily="66" charset="0"/>
              </a:rPr>
              <a:t>You could be asked to bring a box to HFT (Health and Food Technology) so you can take the delicious things you have made with you.</a:t>
            </a:r>
          </a:p>
          <a:p>
            <a:r>
              <a:rPr lang="en-GB" sz="2000" dirty="0">
                <a:solidFill>
                  <a:srgbClr val="0070C0"/>
                </a:solidFill>
                <a:latin typeface="Comic Sans MS" panose="030F0702030302020204" pitchFamily="66" charset="0"/>
              </a:rPr>
              <a:t>If you forget anything, just say to your teacher at the beginning of the class.</a:t>
            </a:r>
          </a:p>
          <a:p>
            <a:endParaRPr lang="en-GB" sz="2000"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328232" y="603308"/>
            <a:ext cx="5185221" cy="3097836"/>
          </a:xfrm>
          <a:prstGeom prst="rect">
            <a:avLst/>
          </a:prstGeom>
        </p:spPr>
      </p:pic>
    </p:spTree>
    <p:extLst>
      <p:ext uri="{BB962C8B-B14F-4D97-AF65-F5344CB8AC3E}">
        <p14:creationId xmlns:p14="http://schemas.microsoft.com/office/powerpoint/2010/main" val="738318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6" y="379883"/>
            <a:ext cx="4731657" cy="6119212"/>
          </a:xfrm>
          <a:prstGeom prst="rect">
            <a:avLst/>
          </a:prstGeom>
        </p:spPr>
      </p:pic>
      <p:pic>
        <p:nvPicPr>
          <p:cNvPr id="7" name="Picture 6"/>
          <p:cNvPicPr>
            <a:picLocks noChangeAspect="1"/>
          </p:cNvPicPr>
          <p:nvPr/>
        </p:nvPicPr>
        <p:blipFill>
          <a:blip r:embed="rId4"/>
          <a:stretch>
            <a:fillRect/>
          </a:stretch>
        </p:blipFill>
        <p:spPr>
          <a:xfrm>
            <a:off x="6387281" y="5145666"/>
            <a:ext cx="5066215" cy="1353429"/>
          </a:xfrm>
          <a:prstGeom prst="rect">
            <a:avLst/>
          </a:prstGeom>
        </p:spPr>
      </p:pic>
      <p:sp>
        <p:nvSpPr>
          <p:cNvPr id="8" name="TextBox 7"/>
          <p:cNvSpPr txBox="1"/>
          <p:nvPr/>
        </p:nvSpPr>
        <p:spPr>
          <a:xfrm>
            <a:off x="5312229" y="436685"/>
            <a:ext cx="6696981" cy="4708981"/>
          </a:xfrm>
          <a:prstGeom prst="rect">
            <a:avLst/>
          </a:prstGeom>
          <a:noFill/>
        </p:spPr>
        <p:txBody>
          <a:bodyPr wrap="square" rtlCol="0">
            <a:spAutoFit/>
          </a:bodyPr>
          <a:lstStyle/>
          <a:p>
            <a:r>
              <a:rPr lang="en-GB" sz="2000" dirty="0">
                <a:latin typeface="Comic Sans MS" panose="030F0702030302020204" pitchFamily="66" charset="0"/>
              </a:rPr>
              <a:t>Remember:</a:t>
            </a:r>
          </a:p>
          <a:p>
            <a:endParaRPr lang="en-GB" sz="2000" dirty="0">
              <a:latin typeface="Comic Sans MS" panose="030F0702030302020204" pitchFamily="66" charset="0"/>
            </a:endParaRPr>
          </a:p>
          <a:p>
            <a:r>
              <a:rPr lang="en-GB" sz="2000" dirty="0">
                <a:latin typeface="Comic Sans MS" panose="030F0702030302020204" pitchFamily="66" charset="0"/>
              </a:rPr>
              <a:t>* You are not alone, other people </a:t>
            </a:r>
          </a:p>
          <a:p>
            <a:r>
              <a:rPr lang="en-GB" sz="2000" dirty="0">
                <a:latin typeface="Comic Sans MS" panose="030F0702030302020204" pitchFamily="66" charset="0"/>
              </a:rPr>
              <a:t>feel the same way too.</a:t>
            </a:r>
          </a:p>
          <a:p>
            <a:pPr marL="342900" indent="-342900">
              <a:buFont typeface="Arial" panose="020B0604020202020204" pitchFamily="34" charset="0"/>
              <a:buChar char="•"/>
            </a:pPr>
            <a:endParaRPr lang="en-GB" sz="2000" dirty="0">
              <a:latin typeface="Comic Sans MS" panose="030F0702030302020204" pitchFamily="66" charset="0"/>
            </a:endParaRPr>
          </a:p>
          <a:p>
            <a:r>
              <a:rPr lang="en-GB" sz="2000" dirty="0">
                <a:latin typeface="Comic Sans MS" panose="030F0702030302020204" pitchFamily="66" charset="0"/>
              </a:rPr>
              <a:t>* High school is your next step.  You will, amongst other things: make new friends, learn new things, use new equipment, meet new people and become more independent. </a:t>
            </a:r>
          </a:p>
          <a:p>
            <a:pPr marL="342900" indent="-342900">
              <a:buFont typeface="Arial" panose="020B0604020202020204" pitchFamily="34" charset="0"/>
              <a:buChar char="•"/>
            </a:pPr>
            <a:endParaRPr lang="en-GB" sz="2000" dirty="0">
              <a:latin typeface="Comic Sans MS" panose="030F0702030302020204" pitchFamily="66" charset="0"/>
            </a:endParaRPr>
          </a:p>
          <a:p>
            <a:r>
              <a:rPr lang="en-GB" sz="2000" dirty="0">
                <a:latin typeface="Comic Sans MS" panose="030F0702030302020204" pitchFamily="66" charset="0"/>
              </a:rPr>
              <a:t>* There are people there to help you</a:t>
            </a:r>
          </a:p>
          <a:p>
            <a:pPr marL="342900" indent="-342900">
              <a:buFont typeface="Arial" panose="020B0604020202020204" pitchFamily="34" charset="0"/>
              <a:buChar char="•"/>
            </a:pPr>
            <a:endParaRPr lang="en-GB" sz="2000" dirty="0">
              <a:latin typeface="Comic Sans MS" panose="030F0702030302020204" pitchFamily="66" charset="0"/>
            </a:endParaRPr>
          </a:p>
          <a:p>
            <a:r>
              <a:rPr lang="en-GB" sz="2000" dirty="0">
                <a:latin typeface="Comic Sans MS" panose="030F0702030302020204" pitchFamily="66" charset="0"/>
              </a:rPr>
              <a:t>* If at any time you feel yourself getting anxious, take some deep breaths and do the 5, 4, 3, 2, 1 exercise in the poster.</a:t>
            </a:r>
          </a:p>
        </p:txBody>
      </p:sp>
    </p:spTree>
    <p:extLst>
      <p:ext uri="{BB962C8B-B14F-4D97-AF65-F5344CB8AC3E}">
        <p14:creationId xmlns:p14="http://schemas.microsoft.com/office/powerpoint/2010/main" val="2821603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1"/>
          </a:xfrm>
          <a:prstGeom prst="rect">
            <a:avLst/>
          </a:prstGeom>
          <a:solidFill>
            <a:srgbClr val="CCECFF"/>
          </a:solidFill>
        </p:spPr>
        <p:txBody>
          <a:bodyPr wrap="square" rtlCol="0">
            <a:spAutoFit/>
          </a:bodyPr>
          <a:lstStyle/>
          <a:p>
            <a:endParaRPr lang="en-GB" dirty="0"/>
          </a:p>
        </p:txBody>
      </p:sp>
      <p:pic>
        <p:nvPicPr>
          <p:cNvPr id="4" name="Picture 3"/>
          <p:cNvPicPr>
            <a:picLocks noChangeAspect="1"/>
          </p:cNvPicPr>
          <p:nvPr/>
        </p:nvPicPr>
        <p:blipFill>
          <a:blip r:embed="rId2"/>
          <a:stretch>
            <a:fillRect/>
          </a:stretch>
        </p:blipFill>
        <p:spPr>
          <a:xfrm>
            <a:off x="9994447" y="169609"/>
            <a:ext cx="2072820" cy="1438781"/>
          </a:xfrm>
          <a:prstGeom prst="rect">
            <a:avLst/>
          </a:prstGeom>
        </p:spPr>
      </p:pic>
      <p:sp>
        <p:nvSpPr>
          <p:cNvPr id="5" name="TextBox 4"/>
          <p:cNvSpPr txBox="1"/>
          <p:nvPr/>
        </p:nvSpPr>
        <p:spPr>
          <a:xfrm>
            <a:off x="290286" y="169609"/>
            <a:ext cx="11776981" cy="1200329"/>
          </a:xfrm>
          <a:prstGeom prst="rect">
            <a:avLst/>
          </a:prstGeom>
          <a:noFill/>
        </p:spPr>
        <p:txBody>
          <a:bodyPr wrap="square" rtlCol="0">
            <a:spAutoFit/>
          </a:bodyPr>
          <a:lstStyle/>
          <a:p>
            <a:pPr algn="ctr"/>
            <a:r>
              <a:rPr lang="en-GB" sz="3200" b="1" dirty="0">
                <a:latin typeface="Comic Sans MS" panose="030F0702030302020204" pitchFamily="66" charset="0"/>
              </a:rPr>
              <a:t>Useful Websites</a:t>
            </a:r>
          </a:p>
          <a:p>
            <a:endParaRPr lang="en-GB" sz="2000" b="1" dirty="0">
              <a:latin typeface="Comic Sans MS" panose="030F0702030302020204" pitchFamily="66" charset="0"/>
            </a:endParaRPr>
          </a:p>
          <a:p>
            <a:r>
              <a:rPr lang="en-GB" sz="2000" dirty="0">
                <a:latin typeface="Comic Sans MS" panose="030F0702030302020204" pitchFamily="66" charset="0"/>
              </a:rPr>
              <a:t>Here are some websites for you to look at for some more information:</a:t>
            </a:r>
          </a:p>
        </p:txBody>
      </p:sp>
      <p:sp>
        <p:nvSpPr>
          <p:cNvPr id="2" name="TextBox 1"/>
          <p:cNvSpPr txBox="1"/>
          <p:nvPr/>
        </p:nvSpPr>
        <p:spPr>
          <a:xfrm>
            <a:off x="435428" y="1990311"/>
            <a:ext cx="10958286" cy="4247317"/>
          </a:xfrm>
          <a:prstGeom prst="rect">
            <a:avLst/>
          </a:prstGeom>
          <a:noFill/>
        </p:spPr>
        <p:txBody>
          <a:bodyPr wrap="square" rtlCol="0">
            <a:spAutoFit/>
          </a:bodyPr>
          <a:lstStyle/>
          <a:p>
            <a:r>
              <a:rPr lang="en-GB" dirty="0">
                <a:hlinkClick r:id="rId3"/>
              </a:rPr>
              <a:t>http://renfrewshire.gov.uk/Freeschoolmealsandclothinggrants</a:t>
            </a:r>
            <a:endParaRPr lang="en-GB" dirty="0"/>
          </a:p>
          <a:p>
            <a:pPr algn="ctr"/>
            <a:endParaRPr lang="en-GB" dirty="0"/>
          </a:p>
          <a:p>
            <a:r>
              <a:rPr lang="en-GB" dirty="0">
                <a:hlinkClick r:id="rId4"/>
              </a:rPr>
              <a:t>http://www.renfrewshire.gov.uk/article/10122/Mental-health-and-wellbeing-advice</a:t>
            </a:r>
            <a:endParaRPr lang="en-GB" dirty="0"/>
          </a:p>
          <a:p>
            <a:pPr algn="ctr"/>
            <a:endParaRPr lang="en-GB" dirty="0">
              <a:hlinkClick r:id="rId5"/>
            </a:endParaRPr>
          </a:p>
          <a:p>
            <a:r>
              <a:rPr lang="en-GB" dirty="0">
                <a:hlinkClick r:id="rId6"/>
              </a:rPr>
              <a:t>https://education.gov.scot/parentzone/my-child/transitions/changing-school/</a:t>
            </a:r>
            <a:endParaRPr lang="en-GB" dirty="0">
              <a:hlinkClick r:id="rId5"/>
            </a:endParaRPr>
          </a:p>
          <a:p>
            <a:pPr algn="ctr"/>
            <a:endParaRPr lang="en-GB" dirty="0">
              <a:hlinkClick r:id="rId5"/>
            </a:endParaRPr>
          </a:p>
          <a:p>
            <a:r>
              <a:rPr lang="en-GB" dirty="0">
                <a:hlinkClick r:id="rId5"/>
              </a:rPr>
              <a:t>https://www.bbc.co.uk/bitesize/tags/zh4wy9q/starting-secondary-school/1</a:t>
            </a:r>
            <a:endParaRPr lang="en-GB" dirty="0"/>
          </a:p>
          <a:p>
            <a:pPr algn="ctr"/>
            <a:endParaRPr lang="en-GB" dirty="0"/>
          </a:p>
          <a:p>
            <a:r>
              <a:rPr lang="en-GB" u="sng" dirty="0">
                <a:hlinkClick r:id="rId7"/>
              </a:rPr>
              <a:t>https://youngminds.org.uk/resources/school-resources/find-your-feet-transitioning-to-secondary-school/</a:t>
            </a:r>
            <a:r>
              <a:rPr lang="en-GB" dirty="0"/>
              <a:t> </a:t>
            </a:r>
          </a:p>
          <a:p>
            <a:endParaRPr lang="en-GB" dirty="0"/>
          </a:p>
          <a:p>
            <a:r>
              <a:rPr lang="en-GB" dirty="0">
                <a:hlinkClick r:id="rId8"/>
              </a:rPr>
              <a:t>https://www.nhs.uk/oneyou/every-mind-matters/</a:t>
            </a:r>
            <a:endParaRPr lang="en-GB" dirty="0"/>
          </a:p>
          <a:p>
            <a:endParaRPr lang="en-GB" dirty="0"/>
          </a:p>
          <a:p>
            <a:r>
              <a:rPr lang="en-GB" dirty="0">
                <a:hlinkClick r:id="rId9"/>
              </a:rPr>
              <a:t>https://young.scot/get-informed/national/how-to-look-after-your-mental-wellbeing</a:t>
            </a:r>
            <a:endParaRPr lang="en-GB" dirty="0"/>
          </a:p>
          <a:p>
            <a:endParaRPr lang="en-GB" dirty="0"/>
          </a:p>
          <a:p>
            <a:r>
              <a:rPr lang="en-GB" dirty="0">
                <a:hlinkClick r:id="rId10"/>
              </a:rPr>
              <a:t>https://clearyourhead.scot/</a:t>
            </a:r>
            <a:endParaRPr lang="en-GB" dirty="0"/>
          </a:p>
        </p:txBody>
      </p:sp>
    </p:spTree>
    <p:extLst>
      <p:ext uri="{BB962C8B-B14F-4D97-AF65-F5344CB8AC3E}">
        <p14:creationId xmlns:p14="http://schemas.microsoft.com/office/powerpoint/2010/main" val="56312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162AB-AE3E-458F-80D3-E34AB82A4F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sp>
        <p:nvSpPr>
          <p:cNvPr id="3" name="Rectangle 2">
            <a:extLst>
              <a:ext uri="{FF2B5EF4-FFF2-40B4-BE49-F238E27FC236}">
                <a16:creationId xmlns:a16="http://schemas.microsoft.com/office/drawing/2014/main" id="{18C3ABA0-BF98-4B1C-BE66-BD64D71C962A}"/>
              </a:ext>
            </a:extLst>
          </p:cNvPr>
          <p:cNvSpPr/>
          <p:nvPr/>
        </p:nvSpPr>
        <p:spPr>
          <a:xfrm>
            <a:off x="19967" y="846910"/>
            <a:ext cx="10483959" cy="1225464"/>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How to make lasting friendships at your new school</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Making new friends">
            <a:hlinkClick r:id="rId3"/>
            <a:extLst>
              <a:ext uri="{FF2B5EF4-FFF2-40B4-BE49-F238E27FC236}">
                <a16:creationId xmlns:a16="http://schemas.microsoft.com/office/drawing/2014/main" id="{8FF8D75A-9826-49EE-978C-8DFFA0C53D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24" y="1707037"/>
            <a:ext cx="5689869" cy="2828180"/>
          </a:xfrm>
          <a:prstGeom prst="rect">
            <a:avLst/>
          </a:prstGeom>
          <a:noFill/>
          <a:ln>
            <a:noFill/>
          </a:ln>
        </p:spPr>
      </p:pic>
      <p:sp>
        <p:nvSpPr>
          <p:cNvPr id="5" name="Text Box 2">
            <a:extLst>
              <a:ext uri="{FF2B5EF4-FFF2-40B4-BE49-F238E27FC236}">
                <a16:creationId xmlns:a16="http://schemas.microsoft.com/office/drawing/2014/main" id="{7A48A960-E855-48F6-B3A0-A9E370F08D65}"/>
              </a:ext>
            </a:extLst>
          </p:cNvPr>
          <p:cNvSpPr txBox="1">
            <a:spLocks noChangeArrowheads="1"/>
          </p:cNvSpPr>
          <p:nvPr/>
        </p:nvSpPr>
        <p:spPr bwMode="auto">
          <a:xfrm>
            <a:off x="19967" y="5150963"/>
            <a:ext cx="6244184" cy="47000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https://www.bbc.co.uk/bitesize/articles/znhf7nb</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11FB4DC-5465-4D1A-94EF-E8AA2089D18F}"/>
              </a:ext>
            </a:extLst>
          </p:cNvPr>
          <p:cNvSpPr/>
          <p:nvPr/>
        </p:nvSpPr>
        <p:spPr>
          <a:xfrm>
            <a:off x="6205009" y="1530151"/>
            <a:ext cx="6096000" cy="4843185"/>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Tips:</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Join a club or after school activity to meet new people.</a:t>
            </a:r>
            <a:endPar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Be yourself and you will make friends with people with similar interests to you.</a:t>
            </a:r>
            <a:endPar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Smile and be approachable.</a:t>
            </a:r>
            <a:endPar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Make an effort to speak to people even if it takes you out of your comfort zone.</a:t>
            </a:r>
            <a:endPar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Don’t rush this: the most genuine friendships develop gradually as you get to know each other.</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You will be seated with different people in different subjects and will have to work together. This is a good opportunity to get to know your classmates and form new friendships.</a:t>
            </a:r>
            <a:endPar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03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162AB-AE3E-458F-80D3-E34AB82A4F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sp>
        <p:nvSpPr>
          <p:cNvPr id="3" name="Rectangle 2">
            <a:extLst>
              <a:ext uri="{FF2B5EF4-FFF2-40B4-BE49-F238E27FC236}">
                <a16:creationId xmlns:a16="http://schemas.microsoft.com/office/drawing/2014/main" id="{18C3ABA0-BF98-4B1C-BE66-BD64D71C962A}"/>
              </a:ext>
            </a:extLst>
          </p:cNvPr>
          <p:cNvSpPr/>
          <p:nvPr/>
        </p:nvSpPr>
        <p:spPr>
          <a:xfrm>
            <a:off x="642819" y="527761"/>
            <a:ext cx="7172156"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Keeping my old friends</a:t>
            </a:r>
            <a:r>
              <a:rPr kumimoji="0" lang="en-GB" sz="4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endPar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7" name="Picture 6" descr="Will I lose my old friends?">
            <a:hlinkClick r:id="rId3"/>
            <a:extLst>
              <a:ext uri="{FF2B5EF4-FFF2-40B4-BE49-F238E27FC236}">
                <a16:creationId xmlns:a16="http://schemas.microsoft.com/office/drawing/2014/main" id="{A5E1B644-D3F7-4FFF-B5EB-A6FA8BF020F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545" y="1530151"/>
            <a:ext cx="5107846" cy="3267136"/>
          </a:xfrm>
          <a:prstGeom prst="rect">
            <a:avLst/>
          </a:prstGeom>
          <a:noFill/>
          <a:ln>
            <a:noFill/>
          </a:ln>
        </p:spPr>
      </p:pic>
      <p:sp>
        <p:nvSpPr>
          <p:cNvPr id="8" name="Text Box 2">
            <a:extLst>
              <a:ext uri="{FF2B5EF4-FFF2-40B4-BE49-F238E27FC236}">
                <a16:creationId xmlns:a16="http://schemas.microsoft.com/office/drawing/2014/main" id="{4EF33D0E-E696-41E9-B644-294387398F2D}"/>
              </a:ext>
            </a:extLst>
          </p:cNvPr>
          <p:cNvSpPr txBox="1">
            <a:spLocks noChangeArrowheads="1"/>
          </p:cNvSpPr>
          <p:nvPr/>
        </p:nvSpPr>
        <p:spPr bwMode="auto">
          <a:xfrm>
            <a:off x="325545" y="5140073"/>
            <a:ext cx="5444910" cy="40703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https://www.bbc.co.uk/bitesize/articles/z7yrhbk</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C296ECB-5180-4977-ABDC-6EF0A7512300}"/>
              </a:ext>
            </a:extLst>
          </p:cNvPr>
          <p:cNvSpPr/>
          <p:nvPr/>
        </p:nvSpPr>
        <p:spPr>
          <a:xfrm>
            <a:off x="5770455" y="1279487"/>
            <a:ext cx="6096000" cy="5036956"/>
          </a:xfrm>
          <a:prstGeom prst="rect">
            <a:avLst/>
          </a:prstGeom>
        </p:spPr>
        <p:txBody>
          <a:bodyPr>
            <a:spAutoFit/>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kumimoji="0" lang="en-GB" sz="1800" b="1"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Tips: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Keep in touch and make sure you see each other outside of class time.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Don’t let other commitments or new friends get in the way of making time for your old friends.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Introduce your new friends to your old friends.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Don’t worry about not being as close or seeing them as regularly, a good friendship can pick up at any time.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Send an occasional encouraging text or give them a call for a chat, your old friends are probably worried about losing you as a friend too.</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After a couple of weeks, organise an activity with a few of your old friends to compare notes on new classes or schools and just catch up.</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254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162AB-AE3E-458F-80D3-E34AB82A4F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sp>
        <p:nvSpPr>
          <p:cNvPr id="4" name="Rectangle 3">
            <a:extLst>
              <a:ext uri="{FF2B5EF4-FFF2-40B4-BE49-F238E27FC236}">
                <a16:creationId xmlns:a16="http://schemas.microsoft.com/office/drawing/2014/main" id="{3510D09E-A3C2-467D-A66C-D43D5B54DF28}"/>
              </a:ext>
            </a:extLst>
          </p:cNvPr>
          <p:cNvSpPr/>
          <p:nvPr/>
        </p:nvSpPr>
        <p:spPr>
          <a:xfrm>
            <a:off x="755448" y="843825"/>
            <a:ext cx="9143850" cy="940129"/>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5400" b="1" i="0" u="sng"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Developing new friendships</a:t>
            </a:r>
            <a:endParaRPr kumimoji="0" lang="en-GB"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2D9F1E8-0F27-4697-9727-2A9132833C00}"/>
              </a:ext>
            </a:extLst>
          </p:cNvPr>
          <p:cNvSpPr/>
          <p:nvPr/>
        </p:nvSpPr>
        <p:spPr>
          <a:xfrm>
            <a:off x="558864" y="2471526"/>
            <a:ext cx="10561983" cy="30287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6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Starting high school brings lots of opportunities to make new friends. The animations in the next 2 pages are set in the fictional Phoenix Academy for superhumans. Four super-powered students look at how to develop new friendships.</a:t>
            </a:r>
            <a:endPar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71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162AB-AE3E-458F-80D3-E34AB82A4F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sp>
        <p:nvSpPr>
          <p:cNvPr id="4" name="Rectangle 3">
            <a:extLst>
              <a:ext uri="{FF2B5EF4-FFF2-40B4-BE49-F238E27FC236}">
                <a16:creationId xmlns:a16="http://schemas.microsoft.com/office/drawing/2014/main" id="{3510D09E-A3C2-467D-A66C-D43D5B54DF28}"/>
              </a:ext>
            </a:extLst>
          </p:cNvPr>
          <p:cNvSpPr/>
          <p:nvPr/>
        </p:nvSpPr>
        <p:spPr>
          <a:xfrm>
            <a:off x="940979" y="667609"/>
            <a:ext cx="9143850" cy="940129"/>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5400" b="1" i="0" u="sng"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Developing new friendships</a:t>
            </a:r>
            <a:endParaRPr kumimoji="0" lang="en-GB"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Developing friendships">
            <a:hlinkClick r:id="rId3"/>
            <a:extLst>
              <a:ext uri="{FF2B5EF4-FFF2-40B4-BE49-F238E27FC236}">
                <a16:creationId xmlns:a16="http://schemas.microsoft.com/office/drawing/2014/main" id="{2F34E076-4A7B-4433-B4E9-32882FA145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366" y="1960869"/>
            <a:ext cx="5099318" cy="3034749"/>
          </a:xfrm>
          <a:prstGeom prst="rect">
            <a:avLst/>
          </a:prstGeom>
          <a:noFill/>
          <a:ln>
            <a:noFill/>
          </a:ln>
        </p:spPr>
      </p:pic>
      <p:sp>
        <p:nvSpPr>
          <p:cNvPr id="7" name="Text Box 2">
            <a:extLst>
              <a:ext uri="{FF2B5EF4-FFF2-40B4-BE49-F238E27FC236}">
                <a16:creationId xmlns:a16="http://schemas.microsoft.com/office/drawing/2014/main" id="{B5705A14-CE47-40AA-B211-22338A5D3CE5}"/>
              </a:ext>
            </a:extLst>
          </p:cNvPr>
          <p:cNvSpPr txBox="1">
            <a:spLocks noChangeArrowheads="1"/>
          </p:cNvSpPr>
          <p:nvPr/>
        </p:nvSpPr>
        <p:spPr bwMode="auto">
          <a:xfrm>
            <a:off x="400050" y="5090927"/>
            <a:ext cx="5695950" cy="40703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https://www.bbc.co.uk/bitesize/articles/z6mj47h</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9290130-AB90-43C0-AE48-B791B153F559}"/>
              </a:ext>
            </a:extLst>
          </p:cNvPr>
          <p:cNvSpPr/>
          <p:nvPr/>
        </p:nvSpPr>
        <p:spPr>
          <a:xfrm>
            <a:off x="6096000" y="1934817"/>
            <a:ext cx="569595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GB" sz="2400" b="1"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Tips on how to start a conversation:</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Make your goal just to say, “Hello”.</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Ask questions.</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Start with something easy – like classes you share, movies, music, or sports.</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Compliments are great too, even simple ones like, “I like your bag”.</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8623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162AB-AE3E-458F-80D3-E34AB82A4F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960" y="188301"/>
            <a:ext cx="1273774" cy="847059"/>
          </a:xfrm>
          <a:prstGeom prst="rect">
            <a:avLst/>
          </a:prstGeom>
          <a:noFill/>
        </p:spPr>
      </p:pic>
      <p:pic>
        <p:nvPicPr>
          <p:cNvPr id="6" name="Picture 5" descr="Developing friendships">
            <a:hlinkClick r:id="rId3"/>
            <a:extLst>
              <a:ext uri="{FF2B5EF4-FFF2-40B4-BE49-F238E27FC236}">
                <a16:creationId xmlns:a16="http://schemas.microsoft.com/office/drawing/2014/main" id="{2F34E076-4A7B-4433-B4E9-32882FA145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366" y="3232982"/>
            <a:ext cx="5099318" cy="3034749"/>
          </a:xfrm>
          <a:prstGeom prst="rect">
            <a:avLst/>
          </a:prstGeom>
          <a:noFill/>
          <a:ln>
            <a:noFill/>
          </a:ln>
        </p:spPr>
      </p:pic>
      <p:sp>
        <p:nvSpPr>
          <p:cNvPr id="7" name="Text Box 2">
            <a:extLst>
              <a:ext uri="{FF2B5EF4-FFF2-40B4-BE49-F238E27FC236}">
                <a16:creationId xmlns:a16="http://schemas.microsoft.com/office/drawing/2014/main" id="{B5705A14-CE47-40AA-B211-22338A5D3CE5}"/>
              </a:ext>
            </a:extLst>
          </p:cNvPr>
          <p:cNvSpPr txBox="1">
            <a:spLocks noChangeArrowheads="1"/>
          </p:cNvSpPr>
          <p:nvPr/>
        </p:nvSpPr>
        <p:spPr bwMode="auto">
          <a:xfrm>
            <a:off x="400050" y="6267731"/>
            <a:ext cx="5695950" cy="40703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https://www.bbc.co.uk/bitesize/articles/z6mj47h</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F54424-1C4D-4E35-9CBB-1362F40EF85C}"/>
              </a:ext>
            </a:extLst>
          </p:cNvPr>
          <p:cNvSpPr/>
          <p:nvPr/>
        </p:nvSpPr>
        <p:spPr>
          <a:xfrm>
            <a:off x="434266" y="395533"/>
            <a:ext cx="9724611" cy="234852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sng"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Quick Friends / Slow Friends</a:t>
            </a:r>
            <a:endParaRPr kumimoji="0" lang="en-GB" sz="3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The group look back to their first week of  school and how their old friends from primary school did not make the transition with them. Sanj talks about how it felt daunting at first, which made him rush to try and make new friends, rather than take his time</a:t>
            </a:r>
            <a:r>
              <a:rPr kumimoji="0" lang="en-GB" sz="24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9120A35-0D89-4DF4-B4BF-83EDB9F6BF98}"/>
              </a:ext>
            </a:extLst>
          </p:cNvPr>
          <p:cNvSpPr/>
          <p:nvPr/>
        </p:nvSpPr>
        <p:spPr>
          <a:xfrm>
            <a:off x="6096000" y="3017161"/>
            <a:ext cx="6096000" cy="3250570"/>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Tips:</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Be patient and persistent.</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Stay open to new friendships.</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Share your interests and hobbies.</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Arial" panose="020B0604020202020204" pitchFamily="34" charset="0"/>
              </a:rPr>
              <a:t>It’s okay to spend time with new people – it doesn’t mean you like your friends any less!</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989437"/>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84A4FCD9763D44ACFF2B4C579C0ED5" ma:contentTypeVersion="4" ma:contentTypeDescription="Create a new document." ma:contentTypeScope="" ma:versionID="782f007d0e39bfef5fc840dd4ab0fad7">
  <xsd:schema xmlns:xsd="http://www.w3.org/2001/XMLSchema" xmlns:xs="http://www.w3.org/2001/XMLSchema" xmlns:p="http://schemas.microsoft.com/office/2006/metadata/properties" xmlns:ns2="9287a779-23b8-4115-94bc-ddb08e0776dd" targetNamespace="http://schemas.microsoft.com/office/2006/metadata/properties" ma:root="true" ma:fieldsID="2db7f5f438204c847703ab84e8f8c951" ns2:_="">
    <xsd:import namespace="9287a779-23b8-4115-94bc-ddb08e0776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87a779-23b8-4115-94bc-ddb08e0776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33555-280E-4008-8943-DA4266A180D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9287a779-23b8-4115-94bc-ddb08e0776d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0D6DE31-D300-449B-9F9B-882232E921B8}">
  <ds:schemaRefs>
    <ds:schemaRef ds:uri="http://schemas.microsoft.com/sharepoint/v3/contenttype/forms"/>
  </ds:schemaRefs>
</ds:datastoreItem>
</file>

<file path=customXml/itemProps3.xml><?xml version="1.0" encoding="utf-8"?>
<ds:datastoreItem xmlns:ds="http://schemas.openxmlformats.org/officeDocument/2006/customXml" ds:itemID="{AF381202-ADDA-415A-A662-0EF941993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87a779-23b8-4115-94bc-ddb08e077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2436</TotalTime>
  <Words>3213</Words>
  <Application>Microsoft Office PowerPoint</Application>
  <PresentationFormat>Widescreen</PresentationFormat>
  <Paragraphs>568</Paragraphs>
  <Slides>47</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47</vt:i4>
      </vt:variant>
    </vt:vector>
  </HeadingPairs>
  <TitlesOfParts>
    <vt:vector size="61" baseType="lpstr">
      <vt:lpstr>Arial</vt:lpstr>
      <vt:lpstr>Calibri</vt:lpstr>
      <vt:lpstr>Calibri Light</vt:lpstr>
      <vt:lpstr>Comic Sans MS</vt:lpstr>
      <vt:lpstr>Courier New</vt:lpstr>
      <vt:lpstr>Symbol</vt:lpstr>
      <vt:lpstr>Times New Roman</vt:lpstr>
      <vt:lpstr>Tw Cen MT</vt:lpstr>
      <vt:lpstr>Tw Cen MT Condensed</vt:lpstr>
      <vt:lpstr>Wingdings</vt:lpstr>
      <vt:lpstr>Wingdings 3</vt:lpstr>
      <vt:lpstr>Office Theme</vt:lpstr>
      <vt:lpstr>1_Office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Preparing for high school   Wellbeing   pupil Wellbeing during school closure</vt:lpstr>
      <vt:lpstr>PowerPoint Presentation</vt:lpstr>
      <vt:lpstr>What are the facts?</vt:lpstr>
      <vt:lpstr>It is normal to experience uncomfortable emotions</vt:lpstr>
      <vt:lpstr>PowerPoint Presentation</vt:lpstr>
      <vt:lpstr>What can I do?</vt:lpstr>
      <vt:lpstr>Cardio</vt:lpstr>
      <vt:lpstr>Be artistic</vt:lpstr>
      <vt:lpstr>Yoga</vt:lpstr>
      <vt:lpstr>Meditation, breathing and mindfulness</vt:lpstr>
      <vt:lpstr>Reading and being read to</vt:lpstr>
      <vt:lpstr>Mindful colouring</vt:lpstr>
      <vt:lpstr>PowerPoint Presentation</vt:lpstr>
      <vt:lpstr>PowerPoint Presentation</vt:lpstr>
      <vt:lpstr>PowerPoint Presentation</vt:lpstr>
      <vt:lpstr>PowerPoint Presentation</vt:lpstr>
      <vt:lpstr>PowerPoint Presentation</vt:lpstr>
      <vt:lpstr>Thank you, Primary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Renfrewshire Transition Booklet P7-S1</dc:title>
  <dc:creator>olivier fohr</dc:creator>
  <cp:lastModifiedBy>Zoe Inglis</cp:lastModifiedBy>
  <cp:revision>173</cp:revision>
  <dcterms:created xsi:type="dcterms:W3CDTF">2020-05-02T15:15:20Z</dcterms:created>
  <dcterms:modified xsi:type="dcterms:W3CDTF">2020-05-18T08:07:38Z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0x0101006A84A4FCD9763D44ACFF2B4C579C0ED5</vt:lpwstr>
  </property>
</Properties>
</file>