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5576" r:id="rId5"/>
  </p:sldMasterIdLst>
  <p:notesMasterIdLst>
    <p:notesMasterId r:id="rId53"/>
  </p:notesMasterIdLst>
  <p:handoutMasterIdLst>
    <p:handoutMasterId r:id="rId54"/>
  </p:handoutMasterIdLst>
  <p:sldIdLst>
    <p:sldId id="527" r:id="rId6"/>
    <p:sldId id="528" r:id="rId7"/>
    <p:sldId id="555" r:id="rId8"/>
    <p:sldId id="556" r:id="rId9"/>
    <p:sldId id="597" r:id="rId10"/>
    <p:sldId id="602" r:id="rId11"/>
    <p:sldId id="603" r:id="rId12"/>
    <p:sldId id="611" r:id="rId13"/>
    <p:sldId id="612" r:id="rId14"/>
    <p:sldId id="598" r:id="rId15"/>
    <p:sldId id="599" r:id="rId16"/>
    <p:sldId id="600" r:id="rId17"/>
    <p:sldId id="591" r:id="rId18"/>
    <p:sldId id="1752" r:id="rId19"/>
    <p:sldId id="1751" r:id="rId20"/>
    <p:sldId id="1753" r:id="rId21"/>
    <p:sldId id="607" r:id="rId22"/>
    <p:sldId id="1755" r:id="rId23"/>
    <p:sldId id="620" r:id="rId24"/>
    <p:sldId id="1756" r:id="rId25"/>
    <p:sldId id="1759" r:id="rId26"/>
    <p:sldId id="1760" r:id="rId27"/>
    <p:sldId id="617" r:id="rId28"/>
    <p:sldId id="1757" r:id="rId29"/>
    <p:sldId id="1761" r:id="rId30"/>
    <p:sldId id="588" r:id="rId31"/>
    <p:sldId id="596" r:id="rId32"/>
    <p:sldId id="609" r:id="rId33"/>
    <p:sldId id="610" r:id="rId34"/>
    <p:sldId id="430" r:id="rId35"/>
    <p:sldId id="571" r:id="rId36"/>
    <p:sldId id="573" r:id="rId37"/>
    <p:sldId id="623" r:id="rId38"/>
    <p:sldId id="621" r:id="rId39"/>
    <p:sldId id="560" r:id="rId40"/>
    <p:sldId id="575" r:id="rId41"/>
    <p:sldId id="576" r:id="rId42"/>
    <p:sldId id="577" r:id="rId43"/>
    <p:sldId id="578" r:id="rId44"/>
    <p:sldId id="580" r:id="rId45"/>
    <p:sldId id="583" r:id="rId46"/>
    <p:sldId id="622" r:id="rId47"/>
    <p:sldId id="587" r:id="rId48"/>
    <p:sldId id="574" r:id="rId49"/>
    <p:sldId id="624" r:id="rId50"/>
    <p:sldId id="581" r:id="rId51"/>
    <p:sldId id="582" r:id="rId52"/>
  </p:sldIdLst>
  <p:sldSz cx="9144000" cy="6858000" type="screen4x3"/>
  <p:notesSz cx="6669088" cy="9775825"/>
  <p:defaultTextStyle>
    <a:defPPr>
      <a:defRPr lang="en-GB"/>
    </a:defPPr>
    <a:lvl1pPr algn="l" rtl="0" eaLnBrk="0" fontAlgn="base" hangingPunct="0">
      <a:spcBef>
        <a:spcPct val="0"/>
      </a:spcBef>
      <a:spcAft>
        <a:spcPct val="0"/>
      </a:spcAft>
      <a:defRPr sz="2400" kern="1200">
        <a:solidFill>
          <a:srgbClr val="6800B6"/>
        </a:solidFill>
        <a:latin typeface="Verdan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rgbClr val="6800B6"/>
        </a:solidFill>
        <a:latin typeface="Verdan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rgbClr val="6800B6"/>
        </a:solidFill>
        <a:latin typeface="Verdan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rgbClr val="6800B6"/>
        </a:solidFill>
        <a:latin typeface="Verdan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rgbClr val="6800B6"/>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rgbClr val="6800B6"/>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rgbClr val="6800B6"/>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rgbClr val="6800B6"/>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rgbClr val="6800B6"/>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9">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00B6"/>
    <a:srgbClr val="00979F"/>
    <a:srgbClr val="B380DA"/>
    <a:srgbClr val="F9179E"/>
    <a:srgbClr val="F3E610"/>
    <a:srgbClr val="824D90"/>
    <a:srgbClr val="C2C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56966" autoAdjust="0"/>
  </p:normalViewPr>
  <p:slideViewPr>
    <p:cSldViewPr snapToGrid="0">
      <p:cViewPr varScale="1">
        <p:scale>
          <a:sx n="49" d="100"/>
          <a:sy n="49" d="100"/>
        </p:scale>
        <p:origin x="2604" y="48"/>
      </p:cViewPr>
      <p:guideLst>
        <p:guide orient="horz" pos="2160"/>
        <p:guide pos="2880"/>
      </p:guideLst>
    </p:cSldViewPr>
  </p:slideViewPr>
  <p:outlineViewPr>
    <p:cViewPr>
      <p:scale>
        <a:sx n="33" d="100"/>
        <a:sy n="33" d="100"/>
      </p:scale>
      <p:origin x="0" y="-270"/>
    </p:cViewPr>
  </p:outlineViewPr>
  <p:notesTextViewPr>
    <p:cViewPr>
      <p:scale>
        <a:sx n="3" d="2"/>
        <a:sy n="3" d="2"/>
      </p:scale>
      <p:origin x="0" y="0"/>
    </p:cViewPr>
  </p:notesTextViewPr>
  <p:sorterViewPr>
    <p:cViewPr>
      <p:scale>
        <a:sx n="70" d="100"/>
        <a:sy n="70" d="100"/>
      </p:scale>
      <p:origin x="0" y="-1604"/>
    </p:cViewPr>
  </p:sorterViewPr>
  <p:notesViewPr>
    <p:cSldViewPr snapToGrid="0">
      <p:cViewPr varScale="1">
        <p:scale>
          <a:sx n="82" d="100"/>
          <a:sy n="82" d="100"/>
        </p:scale>
        <p:origin x="-2016" y="-90"/>
      </p:cViewPr>
      <p:guideLst>
        <p:guide orient="horz" pos="3079"/>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218CF6C-93C0-44A6-A961-D9C90848B526}"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F27C1B93-2AD1-4E5C-A838-A0AFB05D0794}">
      <dgm:prSet phldrT="[Text]" custT="1">
        <dgm:style>
          <a:lnRef idx="1">
            <a:schemeClr val="accent6"/>
          </a:lnRef>
          <a:fillRef idx="3">
            <a:schemeClr val="accent6"/>
          </a:fillRef>
          <a:effectRef idx="2">
            <a:schemeClr val="accent6"/>
          </a:effectRef>
          <a:fontRef idx="minor">
            <a:schemeClr val="lt1"/>
          </a:fontRef>
        </dgm:style>
      </dgm:prSet>
      <dgm:spPr>
        <a:xfrm>
          <a:off x="2868694" y="1881136"/>
          <a:ext cx="2391006" cy="2068317"/>
        </a:xfrm>
        <a:prstGeom prst="hexagon">
          <a:avLst>
            <a:gd name="adj" fmla="val 28570"/>
            <a:gd name="vf" fmla="val 115470"/>
          </a:avLst>
        </a:prstGeom>
        <a:gradFill rotWithShape="1">
          <a:gsLst>
            <a:gs pos="0">
              <a:srgbClr val="2D2D8A">
                <a:shade val="51000"/>
                <a:satMod val="130000"/>
              </a:srgbClr>
            </a:gs>
            <a:gs pos="80000">
              <a:srgbClr val="2D2D8A">
                <a:shade val="93000"/>
                <a:satMod val="130000"/>
              </a:srgbClr>
            </a:gs>
            <a:gs pos="100000">
              <a:srgbClr val="2D2D8A">
                <a:shade val="94000"/>
                <a:satMod val="135000"/>
              </a:srgbClr>
            </a:gs>
          </a:gsLst>
          <a:lin ang="16200000" scaled="0"/>
        </a:gradFill>
        <a:ln w="9525" cap="flat" cmpd="sng" algn="ctr">
          <a:solidFill>
            <a:srgbClr val="2D2D8A">
              <a:shade val="95000"/>
              <a:satMod val="105000"/>
            </a:srgbClr>
          </a:solidFill>
          <a:prstDash val="solid"/>
        </a:ln>
        <a:effectLst>
          <a:outerShdw blurRad="40000" dist="23000" dir="5400000" rotWithShape="0">
            <a:srgbClr val="000000">
              <a:alpha val="35000"/>
            </a:srgbClr>
          </a:outerShdw>
        </a:effectLst>
      </dgm:spPr>
      <dgm:t>
        <a:bodyPr/>
        <a:lstStyle/>
        <a:p>
          <a:pPr>
            <a:buNone/>
          </a:pPr>
          <a:r>
            <a:rPr lang="en-GB" sz="1400" b="1" dirty="0">
              <a:solidFill>
                <a:srgbClr val="FFFFFF"/>
              </a:solidFill>
              <a:latin typeface="Verdana"/>
              <a:ea typeface="ＭＳ Ｐゴシック"/>
              <a:cs typeface="+mn-cs"/>
            </a:rPr>
            <a:t>Identification of Concerns</a:t>
          </a:r>
          <a:endParaRPr lang="en-GB" sz="1400" dirty="0">
            <a:solidFill>
              <a:srgbClr val="FFFFFF"/>
            </a:solidFill>
            <a:latin typeface="Verdana"/>
            <a:ea typeface="ＭＳ Ｐゴシック"/>
            <a:cs typeface="+mn-cs"/>
          </a:endParaRPr>
        </a:p>
      </dgm:t>
    </dgm:pt>
    <dgm:pt modelId="{92F9FD7A-8B80-4E8C-AB86-0DFEDF422EAD}" type="parTrans" cxnId="{408CFB40-2798-4C33-B78A-ECE0D2456949}">
      <dgm:prSet/>
      <dgm:spPr/>
      <dgm:t>
        <a:bodyPr/>
        <a:lstStyle/>
        <a:p>
          <a:endParaRPr lang="en-GB"/>
        </a:p>
      </dgm:t>
    </dgm:pt>
    <dgm:pt modelId="{BFE09E4A-9A95-40C8-A43F-77F0E62AC5CF}" type="sibTrans" cxnId="{408CFB40-2798-4C33-B78A-ECE0D2456949}">
      <dgm:prSet/>
      <dgm:spPr/>
      <dgm:t>
        <a:bodyPr/>
        <a:lstStyle/>
        <a:p>
          <a:endParaRPr lang="en-GB"/>
        </a:p>
      </dgm:t>
    </dgm:pt>
    <dgm:pt modelId="{2B1E348A-540D-41FD-9757-597721E5EA98}">
      <dgm:prSet phldrT="[Text]" custT="1"/>
      <dgm:spPr>
        <a:xfrm>
          <a:off x="4885949" y="1042613"/>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buNone/>
          </a:pPr>
          <a:r>
            <a:rPr lang="en-GB" sz="1400" b="1" dirty="0">
              <a:solidFill>
                <a:srgbClr val="FFFFFF"/>
              </a:solidFill>
              <a:latin typeface="Century Gothic" panose="020B0502020202020204" pitchFamily="34" charset="0"/>
              <a:ea typeface="ＭＳ Ｐゴシック"/>
              <a:cs typeface="+mn-cs"/>
            </a:rPr>
            <a:t>Other</a:t>
          </a:r>
          <a:r>
            <a:rPr lang="en-GB" sz="1100" b="1" dirty="0">
              <a:solidFill>
                <a:srgbClr val="FFFFFF"/>
              </a:solidFill>
              <a:latin typeface="Century Gothic" panose="020B0502020202020204" pitchFamily="34" charset="0"/>
              <a:ea typeface="ＭＳ Ｐゴシック"/>
              <a:cs typeface="+mn-cs"/>
            </a:rPr>
            <a:t> </a:t>
          </a:r>
          <a:r>
            <a:rPr lang="en-GB" sz="1400" b="1" dirty="0">
              <a:solidFill>
                <a:srgbClr val="FFFFFF"/>
              </a:solidFill>
              <a:latin typeface="Century Gothic" panose="020B0502020202020204" pitchFamily="34" charset="0"/>
              <a:ea typeface="ＭＳ Ｐゴシック"/>
              <a:cs typeface="+mn-cs"/>
            </a:rPr>
            <a:t>agency</a:t>
          </a:r>
          <a:endParaRPr lang="en-GB" sz="1400" dirty="0">
            <a:solidFill>
              <a:srgbClr val="FFFFFF"/>
            </a:solidFill>
            <a:latin typeface="Century Gothic" panose="020B0502020202020204" pitchFamily="34" charset="0"/>
            <a:ea typeface="ＭＳ Ｐゴシック"/>
            <a:cs typeface="+mn-cs"/>
          </a:endParaRPr>
        </a:p>
      </dgm:t>
    </dgm:pt>
    <dgm:pt modelId="{7AF573ED-4529-4FBC-9730-6D4C176F6B40}" type="parTrans" cxnId="{AFE3A0F5-C176-4697-8FD8-A675054EFB8B}">
      <dgm:prSet/>
      <dgm:spPr>
        <a:solidFill>
          <a:srgbClr val="FFFF00"/>
        </a:solidFill>
      </dgm:spPr>
      <dgm:t>
        <a:bodyPr/>
        <a:lstStyle/>
        <a:p>
          <a:endParaRPr lang="en-GB"/>
        </a:p>
      </dgm:t>
    </dgm:pt>
    <dgm:pt modelId="{B15D4908-54F8-40B6-8313-163615E3C753}" type="sibTrans" cxnId="{AFE3A0F5-C176-4697-8FD8-A675054EFB8B}">
      <dgm:prSet/>
      <dgm:spPr/>
      <dgm:t>
        <a:bodyPr/>
        <a:lstStyle/>
        <a:p>
          <a:endParaRPr lang="en-GB"/>
        </a:p>
      </dgm:t>
    </dgm:pt>
    <dgm:pt modelId="{1A1A0EE8-16C2-463B-B85D-AEFF47F53B37}">
      <dgm:prSet phldrT="[Text]" custT="1"/>
      <dgm:spPr>
        <a:solidFill>
          <a:schemeClr val="accent6">
            <a:lumMod val="60000"/>
            <a:lumOff val="40000"/>
          </a:schemeClr>
        </a:solidFill>
        <a:effectLst>
          <a:outerShdw blurRad="50800" dist="38100" dir="18900000" algn="bl" rotWithShape="0">
            <a:prstClr val="black">
              <a:alpha val="40000"/>
            </a:prstClr>
          </a:outerShdw>
        </a:effectLst>
      </dgm:spPr>
      <dgm:t>
        <a:bodyPr/>
        <a:lstStyle/>
        <a:p>
          <a:endParaRPr lang="en-GB"/>
        </a:p>
      </dgm:t>
    </dgm:pt>
    <dgm:pt modelId="{BD884D9B-E7A8-438F-9F5A-36D5EEFB92FC}" type="parTrans" cxnId="{AEAC73ED-65A5-423B-961A-E312A55FEE06}">
      <dgm:prSet/>
      <dgm:spPr>
        <a:solidFill>
          <a:srgbClr val="FFFF00"/>
        </a:solidFill>
      </dgm:spPr>
      <dgm:t>
        <a:bodyPr/>
        <a:lstStyle/>
        <a:p>
          <a:endParaRPr lang="en-GB"/>
        </a:p>
      </dgm:t>
    </dgm:pt>
    <dgm:pt modelId="{B25CA08E-81BA-4FF8-B528-CB5E263E094E}" type="sibTrans" cxnId="{AEAC73ED-65A5-423B-961A-E312A55FEE06}">
      <dgm:prSet/>
      <dgm:spPr/>
      <dgm:t>
        <a:bodyPr/>
        <a:lstStyle/>
        <a:p>
          <a:endParaRPr lang="en-GB"/>
        </a:p>
      </dgm:t>
    </dgm:pt>
    <dgm:pt modelId="{D455E043-94FE-4511-8085-84DAFA18BE59}">
      <dgm:prSet custT="1"/>
      <dgm:spPr>
        <a:xfrm>
          <a:off x="1283589" y="3093437"/>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buNone/>
          </a:pPr>
          <a:r>
            <a:rPr lang="en-GB" sz="1400" b="1" dirty="0">
              <a:solidFill>
                <a:srgbClr val="FFFFFF"/>
              </a:solidFill>
              <a:latin typeface="Century Gothic" panose="020B0502020202020204" pitchFamily="34" charset="0"/>
              <a:ea typeface="ＭＳ Ｐゴシック"/>
              <a:cs typeface="+mn-cs"/>
            </a:rPr>
            <a:t>Attendance/</a:t>
          </a:r>
        </a:p>
        <a:p>
          <a:pPr>
            <a:buNone/>
          </a:pPr>
          <a:r>
            <a:rPr lang="en-GB" sz="1400" b="1" dirty="0">
              <a:solidFill>
                <a:srgbClr val="FFFFFF"/>
              </a:solidFill>
              <a:latin typeface="Century Gothic" panose="020B0502020202020204" pitchFamily="34" charset="0"/>
              <a:ea typeface="ＭＳ Ｐゴシック"/>
              <a:cs typeface="+mn-cs"/>
            </a:rPr>
            <a:t>Exclusions</a:t>
          </a:r>
          <a:endParaRPr lang="en-GB" sz="1400" dirty="0">
            <a:solidFill>
              <a:srgbClr val="FFFFFF"/>
            </a:solidFill>
            <a:latin typeface="Century Gothic" panose="020B0502020202020204" pitchFamily="34" charset="0"/>
            <a:ea typeface="ＭＳ Ｐゴシック"/>
            <a:cs typeface="+mn-cs"/>
          </a:endParaRPr>
        </a:p>
      </dgm:t>
    </dgm:pt>
    <dgm:pt modelId="{127F0BBB-BF41-49D2-BB41-1AF88526CF8D}" type="parTrans" cxnId="{3B5B6ECB-3E4B-462F-8839-6F5DE24F303B}">
      <dgm:prSet/>
      <dgm:spPr>
        <a:solidFill>
          <a:srgbClr val="FFFF00"/>
        </a:solidFill>
      </dgm:spPr>
      <dgm:t>
        <a:bodyPr/>
        <a:lstStyle/>
        <a:p>
          <a:endParaRPr lang="en-GB"/>
        </a:p>
      </dgm:t>
    </dgm:pt>
    <dgm:pt modelId="{B212C290-EB3E-44F4-804C-D12E8591621F}" type="sibTrans" cxnId="{3B5B6ECB-3E4B-462F-8839-6F5DE24F303B}">
      <dgm:prSet/>
      <dgm:spPr/>
      <dgm:t>
        <a:bodyPr/>
        <a:lstStyle/>
        <a:p>
          <a:endParaRPr lang="en-GB"/>
        </a:p>
      </dgm:t>
    </dgm:pt>
    <dgm:pt modelId="{4AE42559-D640-4078-A4F6-139573DD8841}">
      <dgm:prSet custT="1"/>
      <dgm:spPr>
        <a:solidFill>
          <a:schemeClr val="accent6">
            <a:lumMod val="60000"/>
            <a:lumOff val="40000"/>
          </a:schemeClr>
        </a:solidFill>
        <a:effectLst>
          <a:outerShdw blurRad="50800" dist="38100" dir="18900000" algn="bl" rotWithShape="0">
            <a:prstClr val="black">
              <a:alpha val="40000"/>
            </a:prstClr>
          </a:outerShdw>
        </a:effectLst>
      </dgm:spPr>
      <dgm:t>
        <a:bodyPr/>
        <a:lstStyle/>
        <a:p>
          <a:endParaRPr lang="en-GB"/>
        </a:p>
      </dgm:t>
    </dgm:pt>
    <dgm:pt modelId="{C6311079-4BE8-475A-ACD6-F88DBC7556DE}" type="parTrans" cxnId="{5CACADB2-9890-476C-A82E-5B483E3BEE3A}">
      <dgm:prSet/>
      <dgm:spPr>
        <a:solidFill>
          <a:srgbClr val="FFFF00"/>
        </a:solidFill>
      </dgm:spPr>
      <dgm:t>
        <a:bodyPr/>
        <a:lstStyle/>
        <a:p>
          <a:endParaRPr lang="en-GB"/>
        </a:p>
      </dgm:t>
    </dgm:pt>
    <dgm:pt modelId="{929AC2CB-65A4-4D26-83B7-9F44D813E31E}" type="sibTrans" cxnId="{5CACADB2-9890-476C-A82E-5B483E3BEE3A}">
      <dgm:prSet/>
      <dgm:spPr/>
      <dgm:t>
        <a:bodyPr/>
        <a:lstStyle/>
        <a:p>
          <a:endParaRPr lang="en-GB"/>
        </a:p>
      </dgm:t>
    </dgm:pt>
    <dgm:pt modelId="{1A8F7301-5534-45B5-A445-4128D47E7430}">
      <dgm:prSet custT="1"/>
      <dgm:spPr>
        <a:xfrm>
          <a:off x="3088940" y="0"/>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lnSpc>
              <a:spcPct val="100000"/>
            </a:lnSpc>
            <a:spcAft>
              <a:spcPts val="0"/>
            </a:spcAft>
            <a:buFont typeface="Times New Roman" panose="02020603050405020304" pitchFamily="18" charset="0"/>
            <a:buNone/>
          </a:pPr>
          <a:r>
            <a:rPr lang="en-GB" sz="1400" b="1" dirty="0">
              <a:solidFill>
                <a:srgbClr val="FFFFFF"/>
              </a:solidFill>
              <a:latin typeface="Century Gothic" panose="020B0502020202020204" pitchFamily="34" charset="0"/>
              <a:ea typeface="ＭＳ Ｐゴシック"/>
              <a:cs typeface="+mn-cs"/>
            </a:rPr>
            <a:t>Presentation/</a:t>
          </a:r>
        </a:p>
        <a:p>
          <a:pPr>
            <a:lnSpc>
              <a:spcPct val="100000"/>
            </a:lnSpc>
            <a:spcAft>
              <a:spcPts val="0"/>
            </a:spcAft>
            <a:buFont typeface="Times New Roman" panose="02020603050405020304" pitchFamily="18" charset="0"/>
            <a:buNone/>
          </a:pPr>
          <a:r>
            <a:rPr lang="en-GB" sz="1400" b="1" dirty="0">
              <a:solidFill>
                <a:srgbClr val="FFFFFF"/>
              </a:solidFill>
              <a:latin typeface="Century Gothic" panose="020B0502020202020204" pitchFamily="34" charset="0"/>
              <a:ea typeface="ＭＳ Ｐゴシック"/>
              <a:cs typeface="+mn-cs"/>
            </a:rPr>
            <a:t>behaviours of child/parent/</a:t>
          </a:r>
        </a:p>
        <a:p>
          <a:pPr>
            <a:lnSpc>
              <a:spcPct val="100000"/>
            </a:lnSpc>
            <a:spcAft>
              <a:spcPts val="0"/>
            </a:spcAft>
            <a:buFont typeface="Times New Roman" panose="02020603050405020304" pitchFamily="18" charset="0"/>
            <a:buNone/>
          </a:pPr>
          <a:r>
            <a:rPr lang="en-GB" sz="1400" b="1" dirty="0">
              <a:solidFill>
                <a:srgbClr val="FFFFFF"/>
              </a:solidFill>
              <a:latin typeface="Century Gothic" panose="020B0502020202020204" pitchFamily="34" charset="0"/>
              <a:ea typeface="ＭＳ Ｐゴシック"/>
              <a:cs typeface="+mn-cs"/>
            </a:rPr>
            <a:t>carer</a:t>
          </a:r>
          <a:endParaRPr lang="en-GB" sz="1400" dirty="0">
            <a:solidFill>
              <a:srgbClr val="FFFFFF"/>
            </a:solidFill>
            <a:latin typeface="Century Gothic" panose="020B0502020202020204" pitchFamily="34" charset="0"/>
            <a:ea typeface="ＭＳ Ｐゴシック"/>
            <a:cs typeface="+mn-cs"/>
          </a:endParaRPr>
        </a:p>
      </dgm:t>
    </dgm:pt>
    <dgm:pt modelId="{97310E9B-A361-46CD-B733-AE3A0E467A6E}" type="parTrans" cxnId="{2E722745-D387-4E66-96AA-CC05282536CC}">
      <dgm:prSet/>
      <dgm:spPr>
        <a:solidFill>
          <a:srgbClr val="FFFF00"/>
        </a:solidFill>
      </dgm:spPr>
      <dgm:t>
        <a:bodyPr/>
        <a:lstStyle/>
        <a:p>
          <a:endParaRPr lang="en-GB"/>
        </a:p>
      </dgm:t>
    </dgm:pt>
    <dgm:pt modelId="{51FD371D-710F-40E5-B8F4-F29466A929F0}" type="sibTrans" cxnId="{2E722745-D387-4E66-96AA-CC05282536CC}">
      <dgm:prSet/>
      <dgm:spPr/>
      <dgm:t>
        <a:bodyPr/>
        <a:lstStyle/>
        <a:p>
          <a:endParaRPr lang="en-GB"/>
        </a:p>
      </dgm:t>
    </dgm:pt>
    <dgm:pt modelId="{6D06FD16-46C6-4017-A0ED-1778B4925D09}">
      <dgm:prSet custT="1"/>
      <dgm:spPr>
        <a:xfrm>
          <a:off x="4885949" y="309227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lnSpc>
              <a:spcPct val="100000"/>
            </a:lnSpc>
            <a:spcAft>
              <a:spcPts val="0"/>
            </a:spcAft>
            <a:buFont typeface="Times New Roman" panose="02020603050405020304" pitchFamily="18" charset="0"/>
            <a:buNone/>
          </a:pPr>
          <a:r>
            <a:rPr lang="en-GB" sz="1400" b="1" dirty="0">
              <a:solidFill>
                <a:srgbClr val="FFFFFF"/>
              </a:solidFill>
              <a:latin typeface="Century Gothic" panose="020B0502020202020204" pitchFamily="34" charset="0"/>
              <a:ea typeface="ＭＳ Ｐゴシック"/>
              <a:cs typeface="+mn-cs"/>
            </a:rPr>
            <a:t>Expression of concern from parent/friend</a:t>
          </a:r>
        </a:p>
        <a:p>
          <a:pPr>
            <a:lnSpc>
              <a:spcPct val="100000"/>
            </a:lnSpc>
            <a:spcAft>
              <a:spcPts val="0"/>
            </a:spcAft>
            <a:buFont typeface="Times New Roman" panose="02020603050405020304" pitchFamily="18" charset="0"/>
            <a:buNone/>
          </a:pPr>
          <a:r>
            <a:rPr lang="en-GB" sz="1400" b="1" dirty="0">
              <a:solidFill>
                <a:srgbClr val="FFFFFF"/>
              </a:solidFill>
              <a:latin typeface="Century Gothic" panose="020B0502020202020204" pitchFamily="34" charset="0"/>
              <a:ea typeface="ＭＳ Ｐゴシック"/>
              <a:cs typeface="+mn-cs"/>
            </a:rPr>
            <a:t>public</a:t>
          </a:r>
          <a:endParaRPr lang="en-GB" sz="1400" dirty="0">
            <a:solidFill>
              <a:srgbClr val="FFFFFF"/>
            </a:solidFill>
            <a:latin typeface="Century Gothic" panose="020B0502020202020204" pitchFamily="34" charset="0"/>
            <a:ea typeface="ＭＳ Ｐゴシック"/>
            <a:cs typeface="+mn-cs"/>
          </a:endParaRPr>
        </a:p>
      </dgm:t>
    </dgm:pt>
    <dgm:pt modelId="{5D7EB976-5BBC-4B2B-8110-E6795BDBFFB1}" type="parTrans" cxnId="{2AB525E1-FCA2-4AEF-832E-AAAEA8C1E3D4}">
      <dgm:prSet/>
      <dgm:spPr>
        <a:solidFill>
          <a:srgbClr val="FFFF00"/>
        </a:solidFill>
      </dgm:spPr>
      <dgm:t>
        <a:bodyPr/>
        <a:lstStyle/>
        <a:p>
          <a:endParaRPr lang="en-GB"/>
        </a:p>
      </dgm:t>
    </dgm:pt>
    <dgm:pt modelId="{D9128EF1-8B80-4AA7-BF14-995D4CA36184}" type="sibTrans" cxnId="{2AB525E1-FCA2-4AEF-832E-AAAEA8C1E3D4}">
      <dgm:prSet/>
      <dgm:spPr/>
      <dgm:t>
        <a:bodyPr/>
        <a:lstStyle/>
        <a:p>
          <a:endParaRPr lang="en-GB"/>
        </a:p>
      </dgm:t>
    </dgm:pt>
    <dgm:pt modelId="{6CFB994F-E254-4347-8E20-17CAB2061220}">
      <dgm:prSet custT="1"/>
      <dgm:spPr>
        <a:xfrm>
          <a:off x="3088940" y="413605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buNone/>
          </a:pPr>
          <a:r>
            <a:rPr lang="en-GB" sz="1400" b="1" dirty="0">
              <a:solidFill>
                <a:srgbClr val="FFFFFF"/>
              </a:solidFill>
              <a:latin typeface="Century Gothic" panose="020B0502020202020204" pitchFamily="34" charset="0"/>
              <a:ea typeface="ＭＳ Ｐゴシック"/>
              <a:cs typeface="+mn-cs"/>
            </a:rPr>
            <a:t>Patterns from chronology</a:t>
          </a:r>
        </a:p>
      </dgm:t>
    </dgm:pt>
    <dgm:pt modelId="{144D8D9F-F353-4613-9B2E-7CB55E260909}" type="parTrans" cxnId="{E78429E3-6B11-42CA-81E5-62C61402113B}">
      <dgm:prSet/>
      <dgm:spPr>
        <a:solidFill>
          <a:srgbClr val="FFFF00"/>
        </a:solidFill>
      </dgm:spPr>
      <dgm:t>
        <a:bodyPr/>
        <a:lstStyle/>
        <a:p>
          <a:endParaRPr lang="en-GB"/>
        </a:p>
      </dgm:t>
    </dgm:pt>
    <dgm:pt modelId="{092DA5A2-B866-4363-BD88-BFEFBA87B6C6}" type="sibTrans" cxnId="{E78429E3-6B11-42CA-81E5-62C61402113B}">
      <dgm:prSet/>
      <dgm:spPr/>
      <dgm:t>
        <a:bodyPr/>
        <a:lstStyle/>
        <a:p>
          <a:endParaRPr lang="en-GB"/>
        </a:p>
      </dgm:t>
    </dgm:pt>
    <dgm:pt modelId="{6BD9BE09-77E5-4A22-82AA-A7119DD4AB8B}">
      <dgm:prSet phldrT="[Text]" custT="1"/>
      <dgm:spPr>
        <a:xfrm>
          <a:off x="1283589" y="104028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ln>
        <a:effectLst>
          <a:outerShdw blurRad="50800" dist="38100" dir="18900000" algn="bl" rotWithShape="0">
            <a:prstClr val="black">
              <a:alpha val="40000"/>
            </a:prstClr>
          </a:outerShdw>
        </a:effectLst>
      </dgm:spPr>
      <dgm:t>
        <a:bodyPr/>
        <a:lstStyle/>
        <a:p>
          <a:pPr>
            <a:buNone/>
          </a:pPr>
          <a:r>
            <a:rPr lang="en-GB" sz="1400" b="1" dirty="0">
              <a:solidFill>
                <a:srgbClr val="FFFFFF"/>
              </a:solidFill>
              <a:latin typeface="Century Gothic" panose="020B0502020202020204" pitchFamily="34" charset="0"/>
              <a:ea typeface="ＭＳ Ｐゴシック"/>
              <a:cs typeface="+mn-cs"/>
            </a:rPr>
            <a:t>Overheard/</a:t>
          </a:r>
        </a:p>
        <a:p>
          <a:pPr>
            <a:buNone/>
          </a:pPr>
          <a:r>
            <a:rPr lang="en-GB" sz="1400" b="1" dirty="0">
              <a:solidFill>
                <a:srgbClr val="FFFFFF"/>
              </a:solidFill>
              <a:latin typeface="Century Gothic" panose="020B0502020202020204" pitchFamily="34" charset="0"/>
              <a:ea typeface="ＭＳ Ｐゴシック"/>
              <a:cs typeface="+mn-cs"/>
            </a:rPr>
            <a:t>Specific incident</a:t>
          </a:r>
          <a:endParaRPr lang="en-GB" sz="1100" dirty="0">
            <a:solidFill>
              <a:srgbClr val="FFFFFF"/>
            </a:solidFill>
            <a:latin typeface="Century Gothic" panose="020B0502020202020204" pitchFamily="34" charset="0"/>
            <a:ea typeface="ＭＳ Ｐゴシック"/>
            <a:cs typeface="+mn-cs"/>
          </a:endParaRPr>
        </a:p>
      </dgm:t>
    </dgm:pt>
    <dgm:pt modelId="{150A863E-213B-423E-9209-0FB5A32E21C0}" type="sibTrans" cxnId="{8029469B-32FC-4FD5-BF35-B334D1D9FAA5}">
      <dgm:prSet/>
      <dgm:spPr/>
      <dgm:t>
        <a:bodyPr/>
        <a:lstStyle/>
        <a:p>
          <a:endParaRPr lang="en-GB"/>
        </a:p>
      </dgm:t>
    </dgm:pt>
    <dgm:pt modelId="{E2A6516D-D827-4405-9C23-505E0DC6CB85}" type="parTrans" cxnId="{8029469B-32FC-4FD5-BF35-B334D1D9FAA5}">
      <dgm:prSet/>
      <dgm:spPr>
        <a:solidFill>
          <a:srgbClr val="FFFF00"/>
        </a:solidFill>
      </dgm:spPr>
      <dgm:t>
        <a:bodyPr/>
        <a:lstStyle/>
        <a:p>
          <a:endParaRPr lang="en-GB"/>
        </a:p>
      </dgm:t>
    </dgm:pt>
    <dgm:pt modelId="{07F4912D-50CF-4BF3-9251-0612B1B943AC}" type="pres">
      <dgm:prSet presAssocID="{0218CF6C-93C0-44A6-A961-D9C90848B526}" presName="Name0" presStyleCnt="0">
        <dgm:presLayoutVars>
          <dgm:chMax val="1"/>
          <dgm:chPref val="1"/>
          <dgm:dir/>
          <dgm:animOne val="branch"/>
          <dgm:animLvl val="lvl"/>
        </dgm:presLayoutVars>
      </dgm:prSet>
      <dgm:spPr/>
    </dgm:pt>
    <dgm:pt modelId="{CD2785B3-88FF-4563-A834-7D47DAADC917}" type="pres">
      <dgm:prSet presAssocID="{F27C1B93-2AD1-4E5C-A838-A0AFB05D0794}" presName="Parent" presStyleLbl="node0" presStyleIdx="0" presStyleCnt="1">
        <dgm:presLayoutVars>
          <dgm:chMax val="6"/>
          <dgm:chPref val="6"/>
        </dgm:presLayoutVars>
      </dgm:prSet>
      <dgm:spPr/>
    </dgm:pt>
    <dgm:pt modelId="{B80DC70F-67D1-4011-986C-DD8E3823289D}" type="pres">
      <dgm:prSet presAssocID="{1A8F7301-5534-45B5-A445-4128D47E7430}" presName="Accent1" presStyleCnt="0"/>
      <dgm:spPr/>
    </dgm:pt>
    <dgm:pt modelId="{E78FDB04-C2E2-456D-9072-F362A2027AB5}" type="pres">
      <dgm:prSet presAssocID="{1A8F7301-5534-45B5-A445-4128D47E7430}" presName="Accent" presStyleLbl="bgShp" presStyleIdx="0" presStyleCnt="6"/>
      <dgm:spPr/>
    </dgm:pt>
    <dgm:pt modelId="{72C0FE81-7F0C-4C19-AF56-821A4D319AB6}" type="pres">
      <dgm:prSet presAssocID="{1A8F7301-5534-45B5-A445-4128D47E7430}" presName="Child1" presStyleLbl="node1" presStyleIdx="0" presStyleCnt="6">
        <dgm:presLayoutVars>
          <dgm:chMax val="0"/>
          <dgm:chPref val="0"/>
          <dgm:bulletEnabled val="1"/>
        </dgm:presLayoutVars>
      </dgm:prSet>
      <dgm:spPr/>
    </dgm:pt>
    <dgm:pt modelId="{5DD2FA36-0B7B-4CEF-B8CE-A677F0E84CB4}" type="pres">
      <dgm:prSet presAssocID="{2B1E348A-540D-41FD-9757-597721E5EA98}" presName="Accent2" presStyleCnt="0"/>
      <dgm:spPr/>
    </dgm:pt>
    <dgm:pt modelId="{0D082527-CD4F-45BC-B296-0371BD2400C5}" type="pres">
      <dgm:prSet presAssocID="{2B1E348A-540D-41FD-9757-597721E5EA98}" presName="Accent" presStyleLbl="bgShp" presStyleIdx="1" presStyleCnt="6"/>
      <dgm:spPr>
        <a:xfrm>
          <a:off x="4365924" y="891586"/>
          <a:ext cx="902119" cy="777295"/>
        </a:xfrm>
        <a:prstGeom prst="hexagon">
          <a:avLst>
            <a:gd name="adj" fmla="val 28900"/>
            <a:gd name="vf" fmla="val 115470"/>
          </a:avLst>
        </a:prstGeom>
        <a:solidFill>
          <a:srgbClr val="BBE0E3">
            <a:tint val="40000"/>
            <a:hueOff val="0"/>
            <a:satOff val="0"/>
            <a:lumOff val="0"/>
            <a:alphaOff val="0"/>
          </a:srgbClr>
        </a:solidFill>
        <a:ln>
          <a:noFill/>
        </a:ln>
        <a:effectLst/>
      </dgm:spPr>
    </dgm:pt>
    <dgm:pt modelId="{A350DE43-7756-4A32-9535-5DE0B90B63CC}" type="pres">
      <dgm:prSet presAssocID="{2B1E348A-540D-41FD-9757-597721E5EA98}" presName="Child2" presStyleLbl="node1" presStyleIdx="1" presStyleCnt="6">
        <dgm:presLayoutVars>
          <dgm:chMax val="0"/>
          <dgm:chPref val="0"/>
          <dgm:bulletEnabled val="1"/>
        </dgm:presLayoutVars>
      </dgm:prSet>
      <dgm:spPr/>
    </dgm:pt>
    <dgm:pt modelId="{D5C8BB23-AA74-42F5-9D68-2DEAB93A03E9}" type="pres">
      <dgm:prSet presAssocID="{6D06FD16-46C6-4017-A0ED-1778B4925D09}" presName="Accent3" presStyleCnt="0"/>
      <dgm:spPr/>
    </dgm:pt>
    <dgm:pt modelId="{1D6423F6-BFF0-482C-9C4E-E7A0CC4707D6}" type="pres">
      <dgm:prSet presAssocID="{6D06FD16-46C6-4017-A0ED-1778B4925D09}" presName="Accent" presStyleLbl="bgShp" presStyleIdx="2" presStyleCnt="6"/>
      <dgm:spPr>
        <a:xfrm>
          <a:off x="5418767" y="2344715"/>
          <a:ext cx="902119" cy="777295"/>
        </a:xfrm>
        <a:prstGeom prst="hexagon">
          <a:avLst>
            <a:gd name="adj" fmla="val 28900"/>
            <a:gd name="vf" fmla="val 115470"/>
          </a:avLst>
        </a:prstGeom>
        <a:solidFill>
          <a:srgbClr val="BBE0E3">
            <a:tint val="40000"/>
            <a:hueOff val="0"/>
            <a:satOff val="0"/>
            <a:lumOff val="0"/>
            <a:alphaOff val="0"/>
          </a:srgbClr>
        </a:solidFill>
        <a:ln>
          <a:noFill/>
        </a:ln>
        <a:effectLst/>
      </dgm:spPr>
    </dgm:pt>
    <dgm:pt modelId="{ED91DEEA-DEE8-44AD-88BA-8F4C2042690D}" type="pres">
      <dgm:prSet presAssocID="{6D06FD16-46C6-4017-A0ED-1778B4925D09}" presName="Child3" presStyleLbl="node1" presStyleIdx="2" presStyleCnt="6">
        <dgm:presLayoutVars>
          <dgm:chMax val="0"/>
          <dgm:chPref val="0"/>
          <dgm:bulletEnabled val="1"/>
        </dgm:presLayoutVars>
      </dgm:prSet>
      <dgm:spPr/>
    </dgm:pt>
    <dgm:pt modelId="{170575D4-046C-4994-BEA1-DEE49C34F0B6}" type="pres">
      <dgm:prSet presAssocID="{6CFB994F-E254-4347-8E20-17CAB2061220}" presName="Accent4" presStyleCnt="0"/>
      <dgm:spPr/>
    </dgm:pt>
    <dgm:pt modelId="{D44001A5-50F1-4458-84F5-3CFCAECF2F08}" type="pres">
      <dgm:prSet presAssocID="{6CFB994F-E254-4347-8E20-17CAB2061220}" presName="Accent" presStyleLbl="bgShp" presStyleIdx="3" presStyleCnt="6"/>
      <dgm:spPr>
        <a:xfrm>
          <a:off x="4687394" y="3985024"/>
          <a:ext cx="902119" cy="777295"/>
        </a:xfrm>
        <a:prstGeom prst="hexagon">
          <a:avLst>
            <a:gd name="adj" fmla="val 28900"/>
            <a:gd name="vf" fmla="val 115470"/>
          </a:avLst>
        </a:prstGeom>
        <a:solidFill>
          <a:srgbClr val="BBE0E3">
            <a:tint val="40000"/>
            <a:hueOff val="0"/>
            <a:satOff val="0"/>
            <a:lumOff val="0"/>
            <a:alphaOff val="0"/>
          </a:srgbClr>
        </a:solidFill>
        <a:ln>
          <a:noFill/>
        </a:ln>
        <a:effectLst/>
      </dgm:spPr>
    </dgm:pt>
    <dgm:pt modelId="{88324FB7-853A-4E69-A47C-9533A248FF0E}" type="pres">
      <dgm:prSet presAssocID="{6CFB994F-E254-4347-8E20-17CAB2061220}" presName="Child4" presStyleLbl="node1" presStyleIdx="3" presStyleCnt="6">
        <dgm:presLayoutVars>
          <dgm:chMax val="0"/>
          <dgm:chPref val="0"/>
          <dgm:bulletEnabled val="1"/>
        </dgm:presLayoutVars>
      </dgm:prSet>
      <dgm:spPr/>
    </dgm:pt>
    <dgm:pt modelId="{1D548200-BBB1-4432-A07D-EBCEE6C06C98}" type="pres">
      <dgm:prSet presAssocID="{D455E043-94FE-4511-8085-84DAFA18BE59}" presName="Accent5" presStyleCnt="0"/>
      <dgm:spPr/>
    </dgm:pt>
    <dgm:pt modelId="{8386C23A-39C7-4AFB-9B6E-49F581DBBB70}" type="pres">
      <dgm:prSet presAssocID="{D455E043-94FE-4511-8085-84DAFA18BE59}" presName="Accent" presStyleLbl="bgShp" presStyleIdx="4" presStyleCnt="6"/>
      <dgm:spPr>
        <a:xfrm>
          <a:off x="2873144" y="4155294"/>
          <a:ext cx="902119" cy="777295"/>
        </a:xfrm>
        <a:prstGeom prst="hexagon">
          <a:avLst>
            <a:gd name="adj" fmla="val 28900"/>
            <a:gd name="vf" fmla="val 115470"/>
          </a:avLst>
        </a:prstGeom>
        <a:solidFill>
          <a:srgbClr val="BBE0E3">
            <a:tint val="40000"/>
            <a:hueOff val="0"/>
            <a:satOff val="0"/>
            <a:lumOff val="0"/>
            <a:alphaOff val="0"/>
          </a:srgbClr>
        </a:solidFill>
        <a:ln>
          <a:noFill/>
        </a:ln>
        <a:effectLst/>
      </dgm:spPr>
    </dgm:pt>
    <dgm:pt modelId="{F9770BDB-AFF7-4083-A861-B245F3D91042}" type="pres">
      <dgm:prSet presAssocID="{D455E043-94FE-4511-8085-84DAFA18BE59}" presName="Child5" presStyleLbl="node1" presStyleIdx="4" presStyleCnt="6">
        <dgm:presLayoutVars>
          <dgm:chMax val="0"/>
          <dgm:chPref val="0"/>
          <dgm:bulletEnabled val="1"/>
        </dgm:presLayoutVars>
      </dgm:prSet>
      <dgm:spPr/>
    </dgm:pt>
    <dgm:pt modelId="{D9422BD5-5E9F-4967-91BF-2BE97A9E3AD7}" type="pres">
      <dgm:prSet presAssocID="{6BD9BE09-77E5-4A22-82AA-A7119DD4AB8B}" presName="Accent6" presStyleCnt="0"/>
      <dgm:spPr/>
    </dgm:pt>
    <dgm:pt modelId="{F42B13F2-3F0C-40ED-825D-ED992AAE94AC}" type="pres">
      <dgm:prSet presAssocID="{6BD9BE09-77E5-4A22-82AA-A7119DD4AB8B}" presName="Accent" presStyleLbl="bgShp" presStyleIdx="5" presStyleCnt="6"/>
      <dgm:spPr>
        <a:xfrm>
          <a:off x="1803058" y="2702749"/>
          <a:ext cx="902119" cy="777295"/>
        </a:xfrm>
        <a:prstGeom prst="hexagon">
          <a:avLst>
            <a:gd name="adj" fmla="val 28900"/>
            <a:gd name="vf" fmla="val 115470"/>
          </a:avLst>
        </a:prstGeom>
        <a:solidFill>
          <a:srgbClr val="BBE0E3">
            <a:tint val="40000"/>
            <a:hueOff val="0"/>
            <a:satOff val="0"/>
            <a:lumOff val="0"/>
            <a:alphaOff val="0"/>
          </a:srgbClr>
        </a:solidFill>
        <a:ln>
          <a:noFill/>
        </a:ln>
        <a:effectLst/>
      </dgm:spPr>
    </dgm:pt>
    <dgm:pt modelId="{F0FA086C-509F-4221-B67D-CF4350BAE56B}" type="pres">
      <dgm:prSet presAssocID="{6BD9BE09-77E5-4A22-82AA-A7119DD4AB8B}" presName="Child6" presStyleLbl="node1" presStyleIdx="5" presStyleCnt="6">
        <dgm:presLayoutVars>
          <dgm:chMax val="0"/>
          <dgm:chPref val="0"/>
          <dgm:bulletEnabled val="1"/>
        </dgm:presLayoutVars>
      </dgm:prSet>
      <dgm:spPr/>
    </dgm:pt>
  </dgm:ptLst>
  <dgm:cxnLst>
    <dgm:cxn modelId="{571A6E29-A51F-4429-BA64-AFB5FD8131B3}" type="presOf" srcId="{D455E043-94FE-4511-8085-84DAFA18BE59}" destId="{F9770BDB-AFF7-4083-A861-B245F3D91042}" srcOrd="0" destOrd="0" presId="urn:microsoft.com/office/officeart/2011/layout/HexagonRadial"/>
    <dgm:cxn modelId="{DC027833-E4BB-4CC7-9556-5B121CA88CE6}" type="presOf" srcId="{6CFB994F-E254-4347-8E20-17CAB2061220}" destId="{88324FB7-853A-4E69-A47C-9533A248FF0E}" srcOrd="0" destOrd="0" presId="urn:microsoft.com/office/officeart/2011/layout/HexagonRadial"/>
    <dgm:cxn modelId="{408CFB40-2798-4C33-B78A-ECE0D2456949}" srcId="{0218CF6C-93C0-44A6-A961-D9C90848B526}" destId="{F27C1B93-2AD1-4E5C-A838-A0AFB05D0794}" srcOrd="0" destOrd="0" parTransId="{92F9FD7A-8B80-4E8C-AB86-0DFEDF422EAD}" sibTransId="{BFE09E4A-9A95-40C8-A43F-77F0E62AC5CF}"/>
    <dgm:cxn modelId="{7FA09F41-E2FA-4DEE-96EC-5505A16770FE}" type="presOf" srcId="{6D06FD16-46C6-4017-A0ED-1778B4925D09}" destId="{ED91DEEA-DEE8-44AD-88BA-8F4C2042690D}" srcOrd="0" destOrd="0" presId="urn:microsoft.com/office/officeart/2011/layout/HexagonRadial"/>
    <dgm:cxn modelId="{2E722745-D387-4E66-96AA-CC05282536CC}" srcId="{F27C1B93-2AD1-4E5C-A838-A0AFB05D0794}" destId="{1A8F7301-5534-45B5-A445-4128D47E7430}" srcOrd="0" destOrd="0" parTransId="{97310E9B-A361-46CD-B733-AE3A0E467A6E}" sibTransId="{51FD371D-710F-40E5-B8F4-F29466A929F0}"/>
    <dgm:cxn modelId="{869CE09A-B715-4487-9C67-F99B7815DA5B}" type="presOf" srcId="{1A8F7301-5534-45B5-A445-4128D47E7430}" destId="{72C0FE81-7F0C-4C19-AF56-821A4D319AB6}" srcOrd="0" destOrd="0" presId="urn:microsoft.com/office/officeart/2011/layout/HexagonRadial"/>
    <dgm:cxn modelId="{8029469B-32FC-4FD5-BF35-B334D1D9FAA5}" srcId="{F27C1B93-2AD1-4E5C-A838-A0AFB05D0794}" destId="{6BD9BE09-77E5-4A22-82AA-A7119DD4AB8B}" srcOrd="5" destOrd="0" parTransId="{E2A6516D-D827-4405-9C23-505E0DC6CB85}" sibTransId="{150A863E-213B-423E-9209-0FB5A32E21C0}"/>
    <dgm:cxn modelId="{3404FDAD-3A4A-4F96-847E-1F32718B14B0}" type="presOf" srcId="{6BD9BE09-77E5-4A22-82AA-A7119DD4AB8B}" destId="{F0FA086C-509F-4221-B67D-CF4350BAE56B}" srcOrd="0" destOrd="0" presId="urn:microsoft.com/office/officeart/2011/layout/HexagonRadial"/>
    <dgm:cxn modelId="{5CACADB2-9890-476C-A82E-5B483E3BEE3A}" srcId="{1A1A0EE8-16C2-463B-B85D-AEFF47F53B37}" destId="{4AE42559-D640-4078-A4F6-139573DD8841}" srcOrd="0" destOrd="0" parTransId="{C6311079-4BE8-475A-ACD6-F88DBC7556DE}" sibTransId="{929AC2CB-65A4-4D26-83B7-9F44D813E31E}"/>
    <dgm:cxn modelId="{3B5B6ECB-3E4B-462F-8839-6F5DE24F303B}" srcId="{F27C1B93-2AD1-4E5C-A838-A0AFB05D0794}" destId="{D455E043-94FE-4511-8085-84DAFA18BE59}" srcOrd="4" destOrd="0" parTransId="{127F0BBB-BF41-49D2-BB41-1AF88526CF8D}" sibTransId="{B212C290-EB3E-44F4-804C-D12E8591621F}"/>
    <dgm:cxn modelId="{E1AC7AD2-A1B8-4AD2-9AD7-13C40D7479D0}" type="presOf" srcId="{0218CF6C-93C0-44A6-A961-D9C90848B526}" destId="{07F4912D-50CF-4BF3-9251-0612B1B943AC}" srcOrd="0" destOrd="0" presId="urn:microsoft.com/office/officeart/2011/layout/HexagonRadial"/>
    <dgm:cxn modelId="{2AB525E1-FCA2-4AEF-832E-AAAEA8C1E3D4}" srcId="{F27C1B93-2AD1-4E5C-A838-A0AFB05D0794}" destId="{6D06FD16-46C6-4017-A0ED-1778B4925D09}" srcOrd="2" destOrd="0" parTransId="{5D7EB976-5BBC-4B2B-8110-E6795BDBFFB1}" sibTransId="{D9128EF1-8B80-4AA7-BF14-995D4CA36184}"/>
    <dgm:cxn modelId="{E78429E3-6B11-42CA-81E5-62C61402113B}" srcId="{F27C1B93-2AD1-4E5C-A838-A0AFB05D0794}" destId="{6CFB994F-E254-4347-8E20-17CAB2061220}" srcOrd="3" destOrd="0" parTransId="{144D8D9F-F353-4613-9B2E-7CB55E260909}" sibTransId="{092DA5A2-B866-4363-BD88-BFEFBA87B6C6}"/>
    <dgm:cxn modelId="{AEAC73ED-65A5-423B-961A-E312A55FEE06}" srcId="{0218CF6C-93C0-44A6-A961-D9C90848B526}" destId="{1A1A0EE8-16C2-463B-B85D-AEFF47F53B37}" srcOrd="1" destOrd="0" parTransId="{BD884D9B-E7A8-438F-9F5A-36D5EEFB92FC}" sibTransId="{B25CA08E-81BA-4FF8-B528-CB5E263E094E}"/>
    <dgm:cxn modelId="{AD0D99EF-2C6B-410C-A283-CE54047905C2}" type="presOf" srcId="{F27C1B93-2AD1-4E5C-A838-A0AFB05D0794}" destId="{CD2785B3-88FF-4563-A834-7D47DAADC917}" srcOrd="0" destOrd="0" presId="urn:microsoft.com/office/officeart/2011/layout/HexagonRadial"/>
    <dgm:cxn modelId="{AFE3A0F5-C176-4697-8FD8-A675054EFB8B}" srcId="{F27C1B93-2AD1-4E5C-A838-A0AFB05D0794}" destId="{2B1E348A-540D-41FD-9757-597721E5EA98}" srcOrd="1" destOrd="0" parTransId="{7AF573ED-4529-4FBC-9730-6D4C176F6B40}" sibTransId="{B15D4908-54F8-40B6-8313-163615E3C753}"/>
    <dgm:cxn modelId="{BAC65FF9-FBFE-4A29-92B1-48FA804EE31B}" type="presOf" srcId="{2B1E348A-540D-41FD-9757-597721E5EA98}" destId="{A350DE43-7756-4A32-9535-5DE0B90B63CC}" srcOrd="0" destOrd="0" presId="urn:microsoft.com/office/officeart/2011/layout/HexagonRadial"/>
    <dgm:cxn modelId="{1A74E5C7-D464-4A95-A4E6-7BACAC9B0D23}" type="presParOf" srcId="{07F4912D-50CF-4BF3-9251-0612B1B943AC}" destId="{CD2785B3-88FF-4563-A834-7D47DAADC917}" srcOrd="0" destOrd="0" presId="urn:microsoft.com/office/officeart/2011/layout/HexagonRadial"/>
    <dgm:cxn modelId="{E788478C-7A82-4600-8E86-3DAF8F5FB4F4}" type="presParOf" srcId="{07F4912D-50CF-4BF3-9251-0612B1B943AC}" destId="{B80DC70F-67D1-4011-986C-DD8E3823289D}" srcOrd="1" destOrd="0" presId="urn:microsoft.com/office/officeart/2011/layout/HexagonRadial"/>
    <dgm:cxn modelId="{C8D3D6B7-3713-4BF1-B2C8-BF6C9E1808AB}" type="presParOf" srcId="{B80DC70F-67D1-4011-986C-DD8E3823289D}" destId="{E78FDB04-C2E2-456D-9072-F362A2027AB5}" srcOrd="0" destOrd="0" presId="urn:microsoft.com/office/officeart/2011/layout/HexagonRadial"/>
    <dgm:cxn modelId="{692FBC06-4E7A-4F9E-B076-916D531A3C5B}" type="presParOf" srcId="{07F4912D-50CF-4BF3-9251-0612B1B943AC}" destId="{72C0FE81-7F0C-4C19-AF56-821A4D319AB6}" srcOrd="2" destOrd="0" presId="urn:microsoft.com/office/officeart/2011/layout/HexagonRadial"/>
    <dgm:cxn modelId="{A5F3681D-7CD4-4CB2-94AF-F3CF3C73EA25}" type="presParOf" srcId="{07F4912D-50CF-4BF3-9251-0612B1B943AC}" destId="{5DD2FA36-0B7B-4CEF-B8CE-A677F0E84CB4}" srcOrd="3" destOrd="0" presId="urn:microsoft.com/office/officeart/2011/layout/HexagonRadial"/>
    <dgm:cxn modelId="{72443A10-3612-4BDD-9A7B-A649D4EBAB37}" type="presParOf" srcId="{5DD2FA36-0B7B-4CEF-B8CE-A677F0E84CB4}" destId="{0D082527-CD4F-45BC-B296-0371BD2400C5}" srcOrd="0" destOrd="0" presId="urn:microsoft.com/office/officeart/2011/layout/HexagonRadial"/>
    <dgm:cxn modelId="{42BC32DA-18B8-4607-AEFA-04E1044D58D7}" type="presParOf" srcId="{07F4912D-50CF-4BF3-9251-0612B1B943AC}" destId="{A350DE43-7756-4A32-9535-5DE0B90B63CC}" srcOrd="4" destOrd="0" presId="urn:microsoft.com/office/officeart/2011/layout/HexagonRadial"/>
    <dgm:cxn modelId="{C8C905F3-7CAD-46A1-B86C-755272BFE7CB}" type="presParOf" srcId="{07F4912D-50CF-4BF3-9251-0612B1B943AC}" destId="{D5C8BB23-AA74-42F5-9D68-2DEAB93A03E9}" srcOrd="5" destOrd="0" presId="urn:microsoft.com/office/officeart/2011/layout/HexagonRadial"/>
    <dgm:cxn modelId="{568B25F8-6B39-47C1-A350-5D5ABE70485F}" type="presParOf" srcId="{D5C8BB23-AA74-42F5-9D68-2DEAB93A03E9}" destId="{1D6423F6-BFF0-482C-9C4E-E7A0CC4707D6}" srcOrd="0" destOrd="0" presId="urn:microsoft.com/office/officeart/2011/layout/HexagonRadial"/>
    <dgm:cxn modelId="{B03AE608-7FCB-484D-BD0D-3D43F1DE22CC}" type="presParOf" srcId="{07F4912D-50CF-4BF3-9251-0612B1B943AC}" destId="{ED91DEEA-DEE8-44AD-88BA-8F4C2042690D}" srcOrd="6" destOrd="0" presId="urn:microsoft.com/office/officeart/2011/layout/HexagonRadial"/>
    <dgm:cxn modelId="{9B3C3F0B-66F1-478D-ADDA-9BDBF07B60AC}" type="presParOf" srcId="{07F4912D-50CF-4BF3-9251-0612B1B943AC}" destId="{170575D4-046C-4994-BEA1-DEE49C34F0B6}" srcOrd="7" destOrd="0" presId="urn:microsoft.com/office/officeart/2011/layout/HexagonRadial"/>
    <dgm:cxn modelId="{2389429D-4EE8-4F8C-A10C-CAA7942D79B6}" type="presParOf" srcId="{170575D4-046C-4994-BEA1-DEE49C34F0B6}" destId="{D44001A5-50F1-4458-84F5-3CFCAECF2F08}" srcOrd="0" destOrd="0" presId="urn:microsoft.com/office/officeart/2011/layout/HexagonRadial"/>
    <dgm:cxn modelId="{6BD6DDE2-5CC9-48E7-860C-D99F423F2952}" type="presParOf" srcId="{07F4912D-50CF-4BF3-9251-0612B1B943AC}" destId="{88324FB7-853A-4E69-A47C-9533A248FF0E}" srcOrd="8" destOrd="0" presId="urn:microsoft.com/office/officeart/2011/layout/HexagonRadial"/>
    <dgm:cxn modelId="{52179D15-F06D-4F55-AED1-716636E8D232}" type="presParOf" srcId="{07F4912D-50CF-4BF3-9251-0612B1B943AC}" destId="{1D548200-BBB1-4432-A07D-EBCEE6C06C98}" srcOrd="9" destOrd="0" presId="urn:microsoft.com/office/officeart/2011/layout/HexagonRadial"/>
    <dgm:cxn modelId="{DB2E2610-722D-416B-8377-7AD963950D15}" type="presParOf" srcId="{1D548200-BBB1-4432-A07D-EBCEE6C06C98}" destId="{8386C23A-39C7-4AFB-9B6E-49F581DBBB70}" srcOrd="0" destOrd="0" presId="urn:microsoft.com/office/officeart/2011/layout/HexagonRadial"/>
    <dgm:cxn modelId="{A82DC8A7-8FFD-4C00-94C9-89DAB91C16DA}" type="presParOf" srcId="{07F4912D-50CF-4BF3-9251-0612B1B943AC}" destId="{F9770BDB-AFF7-4083-A861-B245F3D91042}" srcOrd="10" destOrd="0" presId="urn:microsoft.com/office/officeart/2011/layout/HexagonRadial"/>
    <dgm:cxn modelId="{F3436878-E8FA-42A1-9AEF-D63D3D4FE2A2}" type="presParOf" srcId="{07F4912D-50CF-4BF3-9251-0612B1B943AC}" destId="{D9422BD5-5E9F-4967-91BF-2BE97A9E3AD7}" srcOrd="11" destOrd="0" presId="urn:microsoft.com/office/officeart/2011/layout/HexagonRadial"/>
    <dgm:cxn modelId="{5DC6C58E-83BE-436F-8D08-D5D47F2A61E7}" type="presParOf" srcId="{D9422BD5-5E9F-4967-91BF-2BE97A9E3AD7}" destId="{F42B13F2-3F0C-40ED-825D-ED992AAE94AC}" srcOrd="0" destOrd="0" presId="urn:microsoft.com/office/officeart/2011/layout/HexagonRadial"/>
    <dgm:cxn modelId="{884B9394-A260-414E-8E8E-EA9BE8369D8A}" type="presParOf" srcId="{07F4912D-50CF-4BF3-9251-0612B1B943AC}" destId="{F0FA086C-509F-4221-B67D-CF4350BAE56B}" srcOrd="12" destOrd="0" presId="urn:microsoft.com/office/officeart/2011/layout/HexagonRadial"/>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3B7F83-6272-452F-A57D-A49A17F8120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74EEB2C-F73E-4DE9-9151-39607E9FEFE1}">
      <dgm:prSet phldrT="[Text]" phldr="0"/>
      <dgm:spPr>
        <a:solidFill>
          <a:srgbClr val="7030A0"/>
        </a:solidFill>
      </dgm:spPr>
      <dgm:t>
        <a:bodyPr/>
        <a:lstStyle/>
        <a:p>
          <a:r>
            <a:rPr lang="en-GB" dirty="0"/>
            <a:t>Early years</a:t>
          </a:r>
        </a:p>
      </dgm:t>
    </dgm:pt>
    <dgm:pt modelId="{338FF213-248A-4F0E-BD36-6D51A2496024}" type="parTrans" cxnId="{592610D4-9E79-4454-9329-46AF61CC9814}">
      <dgm:prSet/>
      <dgm:spPr/>
      <dgm:t>
        <a:bodyPr/>
        <a:lstStyle/>
        <a:p>
          <a:endParaRPr lang="en-GB"/>
        </a:p>
      </dgm:t>
    </dgm:pt>
    <dgm:pt modelId="{4F64678F-A54B-4594-ADD0-93DB95D37636}" type="sibTrans" cxnId="{592610D4-9E79-4454-9329-46AF61CC9814}">
      <dgm:prSet/>
      <dgm:spPr/>
      <dgm:t>
        <a:bodyPr/>
        <a:lstStyle/>
        <a:p>
          <a:endParaRPr lang="en-GB"/>
        </a:p>
      </dgm:t>
    </dgm:pt>
    <dgm:pt modelId="{8D5D9051-0381-4F50-8881-E546145B8C44}">
      <dgm:prSet phldrT="[Text]" phldr="0"/>
      <dgm:spPr/>
      <dgm:t>
        <a:bodyPr/>
        <a:lstStyle/>
        <a:p>
          <a:r>
            <a:rPr lang="en-GB" dirty="0"/>
            <a:t>Children under 5 are particularly vulnerable.</a:t>
          </a:r>
        </a:p>
      </dgm:t>
    </dgm:pt>
    <dgm:pt modelId="{570D07B3-AE9E-4E39-927F-35303230408A}" type="parTrans" cxnId="{1035DD16-64A9-40FD-8635-3549045B23EB}">
      <dgm:prSet/>
      <dgm:spPr/>
      <dgm:t>
        <a:bodyPr/>
        <a:lstStyle/>
        <a:p>
          <a:endParaRPr lang="en-GB"/>
        </a:p>
      </dgm:t>
    </dgm:pt>
    <dgm:pt modelId="{18290C5F-1E79-491C-8758-291C63BB4C77}" type="sibTrans" cxnId="{1035DD16-64A9-40FD-8635-3549045B23EB}">
      <dgm:prSet/>
      <dgm:spPr/>
      <dgm:t>
        <a:bodyPr/>
        <a:lstStyle/>
        <a:p>
          <a:endParaRPr lang="en-GB"/>
        </a:p>
      </dgm:t>
    </dgm:pt>
    <dgm:pt modelId="{A6B0CA47-EDF2-4F33-87BC-9CD0D2306EE8}">
      <dgm:prSet phldrT="[Text]" phldr="0"/>
      <dgm:spPr>
        <a:solidFill>
          <a:srgbClr val="7030A0"/>
        </a:solidFill>
      </dgm:spPr>
      <dgm:t>
        <a:bodyPr/>
        <a:lstStyle/>
        <a:p>
          <a:r>
            <a:rPr lang="en-GB" dirty="0"/>
            <a:t>Primary school age</a:t>
          </a:r>
        </a:p>
      </dgm:t>
    </dgm:pt>
    <dgm:pt modelId="{CB36C1BE-4AE6-40A5-9D04-C5BCD9E2F009}" type="parTrans" cxnId="{29EC7155-1ADF-4061-AE33-49789AEF2967}">
      <dgm:prSet/>
      <dgm:spPr/>
      <dgm:t>
        <a:bodyPr/>
        <a:lstStyle/>
        <a:p>
          <a:endParaRPr lang="en-GB"/>
        </a:p>
      </dgm:t>
    </dgm:pt>
    <dgm:pt modelId="{E83C20E8-EA07-424F-ABA4-F138718A0500}" type="sibTrans" cxnId="{29EC7155-1ADF-4061-AE33-49789AEF2967}">
      <dgm:prSet/>
      <dgm:spPr/>
      <dgm:t>
        <a:bodyPr/>
        <a:lstStyle/>
        <a:p>
          <a:endParaRPr lang="en-GB"/>
        </a:p>
      </dgm:t>
    </dgm:pt>
    <dgm:pt modelId="{A60A4377-3FEA-4029-A113-ADF380E8717C}">
      <dgm:prSet phldrT="[Text]"/>
      <dgm:spPr/>
      <dgm:t>
        <a:bodyPr/>
        <a:lstStyle/>
        <a:p>
          <a:r>
            <a:rPr lang="en-GB" dirty="0"/>
            <a:t>Neglected children aged 5–11 often struggle with peer relationships, exhibit low self-esteem, and face academic challenges.</a:t>
          </a:r>
        </a:p>
      </dgm:t>
    </dgm:pt>
    <dgm:pt modelId="{559EFF36-49FC-4EC7-9BC3-1CDA7B9BE98E}" type="parTrans" cxnId="{EA6496D2-944F-4D24-A646-327D4F1FA0F4}">
      <dgm:prSet/>
      <dgm:spPr/>
      <dgm:t>
        <a:bodyPr/>
        <a:lstStyle/>
        <a:p>
          <a:endParaRPr lang="en-GB"/>
        </a:p>
      </dgm:t>
    </dgm:pt>
    <dgm:pt modelId="{D5949C5E-B265-4181-A62D-4C72BFBAF937}" type="sibTrans" cxnId="{EA6496D2-944F-4D24-A646-327D4F1FA0F4}">
      <dgm:prSet/>
      <dgm:spPr/>
      <dgm:t>
        <a:bodyPr/>
        <a:lstStyle/>
        <a:p>
          <a:endParaRPr lang="en-GB"/>
        </a:p>
      </dgm:t>
    </dgm:pt>
    <dgm:pt modelId="{5C120192-F60A-4325-8458-3A7777F27609}">
      <dgm:prSet phldrT="[Text]" phldr="0"/>
      <dgm:spPr>
        <a:solidFill>
          <a:srgbClr val="7030A0"/>
        </a:solidFill>
      </dgm:spPr>
      <dgm:t>
        <a:bodyPr/>
        <a:lstStyle/>
        <a:p>
          <a:r>
            <a:rPr lang="en-GB" dirty="0"/>
            <a:t>Adolescents</a:t>
          </a:r>
        </a:p>
      </dgm:t>
    </dgm:pt>
    <dgm:pt modelId="{0B9C9CA6-84D9-489B-9E30-3E7A2685AB72}" type="parTrans" cxnId="{58CA03F3-2D79-49E3-A03F-A42DA4A2DD13}">
      <dgm:prSet/>
      <dgm:spPr/>
      <dgm:t>
        <a:bodyPr/>
        <a:lstStyle/>
        <a:p>
          <a:endParaRPr lang="en-GB"/>
        </a:p>
      </dgm:t>
    </dgm:pt>
    <dgm:pt modelId="{22EA8134-E393-49E4-B0EF-112FD719C6B1}" type="sibTrans" cxnId="{58CA03F3-2D79-49E3-A03F-A42DA4A2DD13}">
      <dgm:prSet/>
      <dgm:spPr/>
      <dgm:t>
        <a:bodyPr/>
        <a:lstStyle/>
        <a:p>
          <a:endParaRPr lang="en-GB"/>
        </a:p>
      </dgm:t>
    </dgm:pt>
    <dgm:pt modelId="{D046E6DB-38F3-47DF-BCA9-CAEE7B24E671}">
      <dgm:prSet phldrT="[Text]" phldr="0"/>
      <dgm:spPr/>
      <dgm:t>
        <a:bodyPr/>
        <a:lstStyle/>
        <a:p>
          <a:r>
            <a:rPr lang="en-GB" dirty="0"/>
            <a:t>Neglect in adolescence is associated with externalising behaviours. </a:t>
          </a:r>
        </a:p>
      </dgm:t>
    </dgm:pt>
    <dgm:pt modelId="{89ADA100-B7A2-43D6-AF8C-66EB59AA14B6}" type="parTrans" cxnId="{AED821ED-72C4-4AB5-BC71-C280FADB21F7}">
      <dgm:prSet/>
      <dgm:spPr/>
      <dgm:t>
        <a:bodyPr/>
        <a:lstStyle/>
        <a:p>
          <a:endParaRPr lang="en-GB"/>
        </a:p>
      </dgm:t>
    </dgm:pt>
    <dgm:pt modelId="{B832B499-3F53-4D80-B870-4470B6BBE3CE}" type="sibTrans" cxnId="{AED821ED-72C4-4AB5-BC71-C280FADB21F7}">
      <dgm:prSet/>
      <dgm:spPr/>
      <dgm:t>
        <a:bodyPr/>
        <a:lstStyle/>
        <a:p>
          <a:endParaRPr lang="en-GB"/>
        </a:p>
      </dgm:t>
    </dgm:pt>
    <dgm:pt modelId="{A0299880-29CE-4C7F-A68B-EC07BA79466C}">
      <dgm:prSet phldrT="[Text]" phldr="0"/>
      <dgm:spPr/>
      <dgm:t>
        <a:bodyPr/>
        <a:lstStyle/>
        <a:p>
          <a:r>
            <a:rPr lang="en-GB" dirty="0"/>
            <a:t>Neglect in this age group often involved missed health appointments, inadequate home conditions, and lack of supervision, contributing to serious harm or death.</a:t>
          </a:r>
        </a:p>
      </dgm:t>
    </dgm:pt>
    <dgm:pt modelId="{1C26737F-373F-474D-A03C-6FA70A8792D8}" type="parTrans" cxnId="{6188031A-AC26-46D7-A9D5-D8666D3794A1}">
      <dgm:prSet/>
      <dgm:spPr/>
      <dgm:t>
        <a:bodyPr/>
        <a:lstStyle/>
        <a:p>
          <a:endParaRPr lang="en-GB"/>
        </a:p>
      </dgm:t>
    </dgm:pt>
    <dgm:pt modelId="{6E32F44C-5474-4C0C-B6DE-3B895A3C5AB3}" type="sibTrans" cxnId="{6188031A-AC26-46D7-A9D5-D8666D3794A1}">
      <dgm:prSet/>
      <dgm:spPr/>
      <dgm:t>
        <a:bodyPr/>
        <a:lstStyle/>
        <a:p>
          <a:endParaRPr lang="en-GB"/>
        </a:p>
      </dgm:t>
    </dgm:pt>
    <dgm:pt modelId="{55F39058-E9A1-455E-9226-A80E9A5C1159}">
      <dgm:prSet phldrT="[Text]"/>
      <dgm:spPr/>
      <dgm:t>
        <a:bodyPr/>
        <a:lstStyle/>
        <a:p>
          <a:r>
            <a:rPr lang="en-GB" dirty="0"/>
            <a:t>Neglect in this age group was frequently overlooked due to episodic responses and a lack of cumulative risk assessment </a:t>
          </a:r>
        </a:p>
      </dgm:t>
    </dgm:pt>
    <dgm:pt modelId="{A4AB3972-7424-4E3C-8A2A-3770CEC3F775}" type="parTrans" cxnId="{707C5C46-C751-4440-8238-927CEE4FD4B9}">
      <dgm:prSet/>
      <dgm:spPr/>
      <dgm:t>
        <a:bodyPr/>
        <a:lstStyle/>
        <a:p>
          <a:endParaRPr lang="en-GB"/>
        </a:p>
      </dgm:t>
    </dgm:pt>
    <dgm:pt modelId="{B99B652B-3ABA-44A9-97D5-C2139F14EC18}" type="sibTrans" cxnId="{707C5C46-C751-4440-8238-927CEE4FD4B9}">
      <dgm:prSet/>
      <dgm:spPr/>
      <dgm:t>
        <a:bodyPr/>
        <a:lstStyle/>
        <a:p>
          <a:endParaRPr lang="en-GB"/>
        </a:p>
      </dgm:t>
    </dgm:pt>
    <dgm:pt modelId="{9487BE1E-BA54-46BA-9ADA-681F1A9CEFB1}">
      <dgm:prSet phldrT="[Text]" phldr="0"/>
      <dgm:spPr/>
      <dgm:t>
        <a:bodyPr/>
        <a:lstStyle/>
        <a:p>
          <a:r>
            <a:rPr lang="en-GB" dirty="0"/>
            <a:t>These include aggression, substance misuse, delinquency. </a:t>
          </a:r>
        </a:p>
      </dgm:t>
    </dgm:pt>
    <dgm:pt modelId="{F81C4B7D-E291-42DE-B45C-2D4B5EFE839B}" type="parTrans" cxnId="{BA301B92-6A0F-42F8-B6C4-3DC599F0CCD2}">
      <dgm:prSet/>
      <dgm:spPr/>
      <dgm:t>
        <a:bodyPr/>
        <a:lstStyle/>
        <a:p>
          <a:endParaRPr lang="en-GB"/>
        </a:p>
      </dgm:t>
    </dgm:pt>
    <dgm:pt modelId="{AF12424A-7133-4064-B969-1BB939560FD3}" type="sibTrans" cxnId="{BA301B92-6A0F-42F8-B6C4-3DC599F0CCD2}">
      <dgm:prSet/>
      <dgm:spPr/>
      <dgm:t>
        <a:bodyPr/>
        <a:lstStyle/>
        <a:p>
          <a:endParaRPr lang="en-GB"/>
        </a:p>
      </dgm:t>
    </dgm:pt>
    <dgm:pt modelId="{5E1A77A7-3E9D-4ED4-AEB9-899B6A8C060A}">
      <dgm:prSet phldrT="[Text]" phldr="0"/>
      <dgm:spPr/>
      <dgm:t>
        <a:bodyPr/>
        <a:lstStyle/>
        <a:p>
          <a:r>
            <a:rPr lang="en-GB" dirty="0"/>
            <a:t>It is also associated with internalising symptoms, such as depression, anxiety, PTSD.</a:t>
          </a:r>
        </a:p>
      </dgm:t>
    </dgm:pt>
    <dgm:pt modelId="{C0D0E18A-7F49-4374-8D83-D0303CEC4F1B}" type="parTrans" cxnId="{2638E187-1433-4230-8302-13FF3476731D}">
      <dgm:prSet/>
      <dgm:spPr/>
      <dgm:t>
        <a:bodyPr/>
        <a:lstStyle/>
        <a:p>
          <a:endParaRPr lang="en-GB"/>
        </a:p>
      </dgm:t>
    </dgm:pt>
    <dgm:pt modelId="{56477CA0-643F-48D4-B9D3-9C50C46692B3}" type="sibTrans" cxnId="{2638E187-1433-4230-8302-13FF3476731D}">
      <dgm:prSet/>
      <dgm:spPr/>
      <dgm:t>
        <a:bodyPr/>
        <a:lstStyle/>
        <a:p>
          <a:endParaRPr lang="en-GB"/>
        </a:p>
      </dgm:t>
    </dgm:pt>
    <dgm:pt modelId="{5B0B2E2D-1F4A-4C1F-823F-D5ED38D76377}" type="pres">
      <dgm:prSet presAssocID="{5A3B7F83-6272-452F-A57D-A49A17F8120E}" presName="Name0" presStyleCnt="0">
        <dgm:presLayoutVars>
          <dgm:dir/>
          <dgm:animLvl val="lvl"/>
          <dgm:resizeHandles val="exact"/>
        </dgm:presLayoutVars>
      </dgm:prSet>
      <dgm:spPr/>
    </dgm:pt>
    <dgm:pt modelId="{88DB8F42-AA94-4E01-BBB0-4C75118D68FD}" type="pres">
      <dgm:prSet presAssocID="{B74EEB2C-F73E-4DE9-9151-39607E9FEFE1}" presName="composite" presStyleCnt="0"/>
      <dgm:spPr/>
    </dgm:pt>
    <dgm:pt modelId="{63FF8381-DD72-40DE-9427-56F1434D886A}" type="pres">
      <dgm:prSet presAssocID="{B74EEB2C-F73E-4DE9-9151-39607E9FEFE1}" presName="parTx" presStyleLbl="alignNode1" presStyleIdx="0" presStyleCnt="3">
        <dgm:presLayoutVars>
          <dgm:chMax val="0"/>
          <dgm:chPref val="0"/>
          <dgm:bulletEnabled val="1"/>
        </dgm:presLayoutVars>
      </dgm:prSet>
      <dgm:spPr/>
    </dgm:pt>
    <dgm:pt modelId="{6CAACD30-9444-45C1-9C25-15B96034D22E}" type="pres">
      <dgm:prSet presAssocID="{B74EEB2C-F73E-4DE9-9151-39607E9FEFE1}" presName="desTx" presStyleLbl="alignAccFollowNode1" presStyleIdx="0" presStyleCnt="3">
        <dgm:presLayoutVars>
          <dgm:bulletEnabled val="1"/>
        </dgm:presLayoutVars>
      </dgm:prSet>
      <dgm:spPr/>
    </dgm:pt>
    <dgm:pt modelId="{576FE57E-7783-4B02-8B96-4E3A70650883}" type="pres">
      <dgm:prSet presAssocID="{4F64678F-A54B-4594-ADD0-93DB95D37636}" presName="space" presStyleCnt="0"/>
      <dgm:spPr/>
    </dgm:pt>
    <dgm:pt modelId="{7F8424CA-6FF8-41DF-A37A-6D9171B368B0}" type="pres">
      <dgm:prSet presAssocID="{A6B0CA47-EDF2-4F33-87BC-9CD0D2306EE8}" presName="composite" presStyleCnt="0"/>
      <dgm:spPr/>
    </dgm:pt>
    <dgm:pt modelId="{8015CC6A-4E9D-4F64-B97A-E847F59C8976}" type="pres">
      <dgm:prSet presAssocID="{A6B0CA47-EDF2-4F33-87BC-9CD0D2306EE8}" presName="parTx" presStyleLbl="alignNode1" presStyleIdx="1" presStyleCnt="3">
        <dgm:presLayoutVars>
          <dgm:chMax val="0"/>
          <dgm:chPref val="0"/>
          <dgm:bulletEnabled val="1"/>
        </dgm:presLayoutVars>
      </dgm:prSet>
      <dgm:spPr/>
    </dgm:pt>
    <dgm:pt modelId="{D1C5B2B6-B5DF-4883-A7D0-9538069F223A}" type="pres">
      <dgm:prSet presAssocID="{A6B0CA47-EDF2-4F33-87BC-9CD0D2306EE8}" presName="desTx" presStyleLbl="alignAccFollowNode1" presStyleIdx="1" presStyleCnt="3">
        <dgm:presLayoutVars>
          <dgm:bulletEnabled val="1"/>
        </dgm:presLayoutVars>
      </dgm:prSet>
      <dgm:spPr/>
    </dgm:pt>
    <dgm:pt modelId="{182A901E-0C2F-4CCC-A3EC-65C8A73CE0BA}" type="pres">
      <dgm:prSet presAssocID="{E83C20E8-EA07-424F-ABA4-F138718A0500}" presName="space" presStyleCnt="0"/>
      <dgm:spPr/>
    </dgm:pt>
    <dgm:pt modelId="{BCB24DA9-F00E-49BB-86A7-E13192197435}" type="pres">
      <dgm:prSet presAssocID="{5C120192-F60A-4325-8458-3A7777F27609}" presName="composite" presStyleCnt="0"/>
      <dgm:spPr/>
    </dgm:pt>
    <dgm:pt modelId="{0D64BA8B-352A-4624-A623-45CAA0C59770}" type="pres">
      <dgm:prSet presAssocID="{5C120192-F60A-4325-8458-3A7777F27609}" presName="parTx" presStyleLbl="alignNode1" presStyleIdx="2" presStyleCnt="3">
        <dgm:presLayoutVars>
          <dgm:chMax val="0"/>
          <dgm:chPref val="0"/>
          <dgm:bulletEnabled val="1"/>
        </dgm:presLayoutVars>
      </dgm:prSet>
      <dgm:spPr/>
    </dgm:pt>
    <dgm:pt modelId="{B4AA4005-DDD8-4E25-88E7-A9D0FD6E9C44}" type="pres">
      <dgm:prSet presAssocID="{5C120192-F60A-4325-8458-3A7777F27609}" presName="desTx" presStyleLbl="alignAccFollowNode1" presStyleIdx="2" presStyleCnt="3">
        <dgm:presLayoutVars>
          <dgm:bulletEnabled val="1"/>
        </dgm:presLayoutVars>
      </dgm:prSet>
      <dgm:spPr/>
    </dgm:pt>
  </dgm:ptLst>
  <dgm:cxnLst>
    <dgm:cxn modelId="{7C362902-9A9F-45A8-9E7D-9C1A1E7CB5C7}" type="presOf" srcId="{A6B0CA47-EDF2-4F33-87BC-9CD0D2306EE8}" destId="{8015CC6A-4E9D-4F64-B97A-E847F59C8976}" srcOrd="0" destOrd="0" presId="urn:microsoft.com/office/officeart/2005/8/layout/hList1"/>
    <dgm:cxn modelId="{BF958C16-3ACA-4C01-B03E-57B75EE5E6EA}" type="presOf" srcId="{55F39058-E9A1-455E-9226-A80E9A5C1159}" destId="{D1C5B2B6-B5DF-4883-A7D0-9538069F223A}" srcOrd="0" destOrd="1" presId="urn:microsoft.com/office/officeart/2005/8/layout/hList1"/>
    <dgm:cxn modelId="{1035DD16-64A9-40FD-8635-3549045B23EB}" srcId="{B74EEB2C-F73E-4DE9-9151-39607E9FEFE1}" destId="{8D5D9051-0381-4F50-8881-E546145B8C44}" srcOrd="0" destOrd="0" parTransId="{570D07B3-AE9E-4E39-927F-35303230408A}" sibTransId="{18290C5F-1E79-491C-8758-291C63BB4C77}"/>
    <dgm:cxn modelId="{6188031A-AC26-46D7-A9D5-D8666D3794A1}" srcId="{B74EEB2C-F73E-4DE9-9151-39607E9FEFE1}" destId="{A0299880-29CE-4C7F-A68B-EC07BA79466C}" srcOrd="1" destOrd="0" parTransId="{1C26737F-373F-474D-A03C-6FA70A8792D8}" sibTransId="{6E32F44C-5474-4C0C-B6DE-3B895A3C5AB3}"/>
    <dgm:cxn modelId="{76BAAC5D-E0A4-4EBE-9F8E-F08FAABB8BC8}" type="presOf" srcId="{A0299880-29CE-4C7F-A68B-EC07BA79466C}" destId="{6CAACD30-9444-45C1-9C25-15B96034D22E}" srcOrd="0" destOrd="1" presId="urn:microsoft.com/office/officeart/2005/8/layout/hList1"/>
    <dgm:cxn modelId="{707C5C46-C751-4440-8238-927CEE4FD4B9}" srcId="{A6B0CA47-EDF2-4F33-87BC-9CD0D2306EE8}" destId="{55F39058-E9A1-455E-9226-A80E9A5C1159}" srcOrd="1" destOrd="0" parTransId="{A4AB3972-7424-4E3C-8A2A-3770CEC3F775}" sibTransId="{B99B652B-3ABA-44A9-97D5-C2139F14EC18}"/>
    <dgm:cxn modelId="{8B233551-1337-487F-9319-D247CC0277E1}" type="presOf" srcId="{D046E6DB-38F3-47DF-BCA9-CAEE7B24E671}" destId="{B4AA4005-DDD8-4E25-88E7-A9D0FD6E9C44}" srcOrd="0" destOrd="0" presId="urn:microsoft.com/office/officeart/2005/8/layout/hList1"/>
    <dgm:cxn modelId="{29EC7155-1ADF-4061-AE33-49789AEF2967}" srcId="{5A3B7F83-6272-452F-A57D-A49A17F8120E}" destId="{A6B0CA47-EDF2-4F33-87BC-9CD0D2306EE8}" srcOrd="1" destOrd="0" parTransId="{CB36C1BE-4AE6-40A5-9D04-C5BCD9E2F009}" sibTransId="{E83C20E8-EA07-424F-ABA4-F138718A0500}"/>
    <dgm:cxn modelId="{118F6D79-F244-4079-A4C9-30DCF037E266}" type="presOf" srcId="{9487BE1E-BA54-46BA-9ADA-681F1A9CEFB1}" destId="{B4AA4005-DDD8-4E25-88E7-A9D0FD6E9C44}" srcOrd="0" destOrd="1" presId="urn:microsoft.com/office/officeart/2005/8/layout/hList1"/>
    <dgm:cxn modelId="{2638E187-1433-4230-8302-13FF3476731D}" srcId="{5C120192-F60A-4325-8458-3A7777F27609}" destId="{5E1A77A7-3E9D-4ED4-AEB9-899B6A8C060A}" srcOrd="2" destOrd="0" parTransId="{C0D0E18A-7F49-4374-8D83-D0303CEC4F1B}" sibTransId="{56477CA0-643F-48D4-B9D3-9C50C46692B3}"/>
    <dgm:cxn modelId="{C5BFBD8E-5BE6-4228-BDB2-796BC384CAB5}" type="presOf" srcId="{B74EEB2C-F73E-4DE9-9151-39607E9FEFE1}" destId="{63FF8381-DD72-40DE-9427-56F1434D886A}" srcOrd="0" destOrd="0" presId="urn:microsoft.com/office/officeart/2005/8/layout/hList1"/>
    <dgm:cxn modelId="{BA301B92-6A0F-42F8-B6C4-3DC599F0CCD2}" srcId="{5C120192-F60A-4325-8458-3A7777F27609}" destId="{9487BE1E-BA54-46BA-9ADA-681F1A9CEFB1}" srcOrd="1" destOrd="0" parTransId="{F81C4B7D-E291-42DE-B45C-2D4B5EFE839B}" sibTransId="{AF12424A-7133-4064-B969-1BB939560FD3}"/>
    <dgm:cxn modelId="{34833795-52D1-4835-B6C1-C6AF7AB838AA}" type="presOf" srcId="{5A3B7F83-6272-452F-A57D-A49A17F8120E}" destId="{5B0B2E2D-1F4A-4C1F-823F-D5ED38D76377}" srcOrd="0" destOrd="0" presId="urn:microsoft.com/office/officeart/2005/8/layout/hList1"/>
    <dgm:cxn modelId="{B0B6169A-5948-42C5-B8EC-C21785F2EDB6}" type="presOf" srcId="{8D5D9051-0381-4F50-8881-E546145B8C44}" destId="{6CAACD30-9444-45C1-9C25-15B96034D22E}" srcOrd="0" destOrd="0" presId="urn:microsoft.com/office/officeart/2005/8/layout/hList1"/>
    <dgm:cxn modelId="{745F4A9B-A6D7-4703-9C6E-DE9F90D42794}" type="presOf" srcId="{A60A4377-3FEA-4029-A113-ADF380E8717C}" destId="{D1C5B2B6-B5DF-4883-A7D0-9538069F223A}" srcOrd="0" destOrd="0" presId="urn:microsoft.com/office/officeart/2005/8/layout/hList1"/>
    <dgm:cxn modelId="{FB78979F-A9D7-4DDE-BD43-B75EACD1F95E}" type="presOf" srcId="{5E1A77A7-3E9D-4ED4-AEB9-899B6A8C060A}" destId="{B4AA4005-DDD8-4E25-88E7-A9D0FD6E9C44}" srcOrd="0" destOrd="2" presId="urn:microsoft.com/office/officeart/2005/8/layout/hList1"/>
    <dgm:cxn modelId="{4BE2CBB8-FBD8-4581-973A-E16E2F8CCE5F}" type="presOf" srcId="{5C120192-F60A-4325-8458-3A7777F27609}" destId="{0D64BA8B-352A-4624-A623-45CAA0C59770}" srcOrd="0" destOrd="0" presId="urn:microsoft.com/office/officeart/2005/8/layout/hList1"/>
    <dgm:cxn modelId="{EA6496D2-944F-4D24-A646-327D4F1FA0F4}" srcId="{A6B0CA47-EDF2-4F33-87BC-9CD0D2306EE8}" destId="{A60A4377-3FEA-4029-A113-ADF380E8717C}" srcOrd="0" destOrd="0" parTransId="{559EFF36-49FC-4EC7-9BC3-1CDA7B9BE98E}" sibTransId="{D5949C5E-B265-4181-A62D-4C72BFBAF937}"/>
    <dgm:cxn modelId="{592610D4-9E79-4454-9329-46AF61CC9814}" srcId="{5A3B7F83-6272-452F-A57D-A49A17F8120E}" destId="{B74EEB2C-F73E-4DE9-9151-39607E9FEFE1}" srcOrd="0" destOrd="0" parTransId="{338FF213-248A-4F0E-BD36-6D51A2496024}" sibTransId="{4F64678F-A54B-4594-ADD0-93DB95D37636}"/>
    <dgm:cxn modelId="{AED821ED-72C4-4AB5-BC71-C280FADB21F7}" srcId="{5C120192-F60A-4325-8458-3A7777F27609}" destId="{D046E6DB-38F3-47DF-BCA9-CAEE7B24E671}" srcOrd="0" destOrd="0" parTransId="{89ADA100-B7A2-43D6-AF8C-66EB59AA14B6}" sibTransId="{B832B499-3F53-4D80-B870-4470B6BBE3CE}"/>
    <dgm:cxn modelId="{58CA03F3-2D79-49E3-A03F-A42DA4A2DD13}" srcId="{5A3B7F83-6272-452F-A57D-A49A17F8120E}" destId="{5C120192-F60A-4325-8458-3A7777F27609}" srcOrd="2" destOrd="0" parTransId="{0B9C9CA6-84D9-489B-9E30-3E7A2685AB72}" sibTransId="{22EA8134-E393-49E4-B0EF-112FD719C6B1}"/>
    <dgm:cxn modelId="{1629F76B-05E4-4990-B518-385501FFD3DC}" type="presParOf" srcId="{5B0B2E2D-1F4A-4C1F-823F-D5ED38D76377}" destId="{88DB8F42-AA94-4E01-BBB0-4C75118D68FD}" srcOrd="0" destOrd="0" presId="urn:microsoft.com/office/officeart/2005/8/layout/hList1"/>
    <dgm:cxn modelId="{AA343EB8-24C3-45C2-99E5-E1BCD3DAD0B6}" type="presParOf" srcId="{88DB8F42-AA94-4E01-BBB0-4C75118D68FD}" destId="{63FF8381-DD72-40DE-9427-56F1434D886A}" srcOrd="0" destOrd="0" presId="urn:microsoft.com/office/officeart/2005/8/layout/hList1"/>
    <dgm:cxn modelId="{CFF6E254-C571-4970-8C32-3D9B1450BC82}" type="presParOf" srcId="{88DB8F42-AA94-4E01-BBB0-4C75118D68FD}" destId="{6CAACD30-9444-45C1-9C25-15B96034D22E}" srcOrd="1" destOrd="0" presId="urn:microsoft.com/office/officeart/2005/8/layout/hList1"/>
    <dgm:cxn modelId="{B2618D10-209F-40EE-848E-4AE7EDBA2C67}" type="presParOf" srcId="{5B0B2E2D-1F4A-4C1F-823F-D5ED38D76377}" destId="{576FE57E-7783-4B02-8B96-4E3A70650883}" srcOrd="1" destOrd="0" presId="urn:microsoft.com/office/officeart/2005/8/layout/hList1"/>
    <dgm:cxn modelId="{632E55CB-9A3E-4CDE-B8E8-AFC773334440}" type="presParOf" srcId="{5B0B2E2D-1F4A-4C1F-823F-D5ED38D76377}" destId="{7F8424CA-6FF8-41DF-A37A-6D9171B368B0}" srcOrd="2" destOrd="0" presId="urn:microsoft.com/office/officeart/2005/8/layout/hList1"/>
    <dgm:cxn modelId="{1E3C4669-BCF7-42A8-82F4-F9DEB331BA20}" type="presParOf" srcId="{7F8424CA-6FF8-41DF-A37A-6D9171B368B0}" destId="{8015CC6A-4E9D-4F64-B97A-E847F59C8976}" srcOrd="0" destOrd="0" presId="urn:microsoft.com/office/officeart/2005/8/layout/hList1"/>
    <dgm:cxn modelId="{9DFDC055-8FE0-46B6-A8D3-479E63D10C51}" type="presParOf" srcId="{7F8424CA-6FF8-41DF-A37A-6D9171B368B0}" destId="{D1C5B2B6-B5DF-4883-A7D0-9538069F223A}" srcOrd="1" destOrd="0" presId="urn:microsoft.com/office/officeart/2005/8/layout/hList1"/>
    <dgm:cxn modelId="{2AAEE66A-887E-475E-B845-07C02237AB1C}" type="presParOf" srcId="{5B0B2E2D-1F4A-4C1F-823F-D5ED38D76377}" destId="{182A901E-0C2F-4CCC-A3EC-65C8A73CE0BA}" srcOrd="3" destOrd="0" presId="urn:microsoft.com/office/officeart/2005/8/layout/hList1"/>
    <dgm:cxn modelId="{688D4986-ED2B-47F5-B367-752EDEA123C9}" type="presParOf" srcId="{5B0B2E2D-1F4A-4C1F-823F-D5ED38D76377}" destId="{BCB24DA9-F00E-49BB-86A7-E13192197435}" srcOrd="4" destOrd="0" presId="urn:microsoft.com/office/officeart/2005/8/layout/hList1"/>
    <dgm:cxn modelId="{071AD68B-0BDE-49D8-9AE4-D3AE7B061C04}" type="presParOf" srcId="{BCB24DA9-F00E-49BB-86A7-E13192197435}" destId="{0D64BA8B-352A-4624-A623-45CAA0C59770}" srcOrd="0" destOrd="0" presId="urn:microsoft.com/office/officeart/2005/8/layout/hList1"/>
    <dgm:cxn modelId="{F2FC687D-FB7C-49EE-A2A9-2AAB603DD080}" type="presParOf" srcId="{BCB24DA9-F00E-49BB-86A7-E13192197435}" destId="{B4AA4005-DDD8-4E25-88E7-A9D0FD6E9C4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4AA75F-CF32-4CB1-9391-B04CD23FE31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906C96D-E6F5-4270-993E-536FE9749243}" type="pres">
      <dgm:prSet presAssocID="{C04AA75F-CF32-4CB1-9391-B04CD23FE319}" presName="hierChild1" presStyleCnt="0">
        <dgm:presLayoutVars>
          <dgm:orgChart val="1"/>
          <dgm:chPref val="1"/>
          <dgm:dir/>
          <dgm:animOne val="branch"/>
          <dgm:animLvl val="lvl"/>
          <dgm:resizeHandles/>
        </dgm:presLayoutVars>
      </dgm:prSet>
      <dgm:spPr/>
    </dgm:pt>
  </dgm:ptLst>
  <dgm:cxnLst>
    <dgm:cxn modelId="{5E7631AF-0043-4525-A8E1-C88D6CCAB497}" type="presOf" srcId="{C04AA75F-CF32-4CB1-9391-B04CD23FE319}" destId="{0906C96D-E6F5-4270-993E-536FE9749243}"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785B3-88FF-4563-A834-7D47DAADC917}">
      <dsp:nvSpPr>
        <dsp:cNvPr id="0" name=""/>
        <dsp:cNvSpPr/>
      </dsp:nvSpPr>
      <dsp:spPr>
        <a:xfrm>
          <a:off x="2868694" y="1881136"/>
          <a:ext cx="2391006" cy="2068317"/>
        </a:xfrm>
        <a:prstGeom prst="hexagon">
          <a:avLst>
            <a:gd name="adj" fmla="val 28570"/>
            <a:gd name="vf" fmla="val 115470"/>
          </a:avLst>
        </a:prstGeom>
        <a:gradFill rotWithShape="1">
          <a:gsLst>
            <a:gs pos="0">
              <a:srgbClr val="2D2D8A">
                <a:shade val="51000"/>
                <a:satMod val="130000"/>
              </a:srgbClr>
            </a:gs>
            <a:gs pos="80000">
              <a:srgbClr val="2D2D8A">
                <a:shade val="93000"/>
                <a:satMod val="130000"/>
              </a:srgbClr>
            </a:gs>
            <a:gs pos="100000">
              <a:srgbClr val="2D2D8A">
                <a:shade val="94000"/>
                <a:satMod val="135000"/>
              </a:srgbClr>
            </a:gs>
          </a:gsLst>
          <a:lin ang="16200000" scaled="0"/>
        </a:gradFill>
        <a:ln w="9525" cap="flat" cmpd="sng" algn="ctr">
          <a:solidFill>
            <a:srgbClr val="2D2D8A">
              <a:shade val="95000"/>
              <a:satMod val="105000"/>
            </a:srgbClr>
          </a:solidFill>
          <a:prstDash val="solid"/>
          <a:miter lim="800000"/>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FFFFFF"/>
              </a:solidFill>
              <a:latin typeface="Verdana"/>
              <a:ea typeface="ＭＳ Ｐゴシック"/>
              <a:cs typeface="+mn-cs"/>
            </a:rPr>
            <a:t>Identification of Concerns</a:t>
          </a:r>
          <a:endParaRPr lang="en-GB" sz="1400" kern="1200" dirty="0">
            <a:solidFill>
              <a:srgbClr val="FFFFFF"/>
            </a:solidFill>
            <a:latin typeface="Verdana"/>
            <a:ea typeface="ＭＳ Ｐゴシック"/>
            <a:cs typeface="+mn-cs"/>
          </a:endParaRPr>
        </a:p>
      </dsp:txBody>
      <dsp:txXfrm>
        <a:off x="3264917" y="2223885"/>
        <a:ext cx="1598560" cy="1382819"/>
      </dsp:txXfrm>
    </dsp:sp>
    <dsp:sp modelId="{0D082527-CD4F-45BC-B296-0371BD2400C5}">
      <dsp:nvSpPr>
        <dsp:cNvPr id="0" name=""/>
        <dsp:cNvSpPr/>
      </dsp:nvSpPr>
      <dsp:spPr>
        <a:xfrm>
          <a:off x="4365924" y="891586"/>
          <a:ext cx="902119" cy="777295"/>
        </a:xfrm>
        <a:prstGeom prst="hexagon">
          <a:avLst>
            <a:gd name="adj" fmla="val 28900"/>
            <a:gd name="vf" fmla="val 115470"/>
          </a:avLst>
        </a:prstGeom>
        <a:solidFill>
          <a:srgbClr val="BBE0E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72C0FE81-7F0C-4C19-AF56-821A4D319AB6}">
      <dsp:nvSpPr>
        <dsp:cNvPr id="0" name=""/>
        <dsp:cNvSpPr/>
      </dsp:nvSpPr>
      <dsp:spPr>
        <a:xfrm>
          <a:off x="3088940" y="0"/>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00000"/>
            </a:lnSpc>
            <a:spcBef>
              <a:spcPct val="0"/>
            </a:spcBef>
            <a:spcAft>
              <a:spcPts val="0"/>
            </a:spcAft>
            <a:buFont typeface="Times New Roman" panose="02020603050405020304" pitchFamily="18" charset="0"/>
            <a:buNone/>
          </a:pPr>
          <a:r>
            <a:rPr lang="en-GB" sz="1400" b="1" kern="1200" dirty="0">
              <a:solidFill>
                <a:srgbClr val="FFFFFF"/>
              </a:solidFill>
              <a:latin typeface="Century Gothic" panose="020B0502020202020204" pitchFamily="34" charset="0"/>
              <a:ea typeface="ＭＳ Ｐゴシック"/>
              <a:cs typeface="+mn-cs"/>
            </a:rPr>
            <a:t>Presentation/</a:t>
          </a:r>
        </a:p>
        <a:p>
          <a:pPr marL="0" lvl="0" indent="0" algn="ctr" defTabSz="622300">
            <a:lnSpc>
              <a:spcPct val="100000"/>
            </a:lnSpc>
            <a:spcBef>
              <a:spcPct val="0"/>
            </a:spcBef>
            <a:spcAft>
              <a:spcPts val="0"/>
            </a:spcAft>
            <a:buFont typeface="Times New Roman" panose="02020603050405020304" pitchFamily="18" charset="0"/>
            <a:buNone/>
          </a:pPr>
          <a:r>
            <a:rPr lang="en-GB" sz="1400" b="1" kern="1200" dirty="0">
              <a:solidFill>
                <a:srgbClr val="FFFFFF"/>
              </a:solidFill>
              <a:latin typeface="Century Gothic" panose="020B0502020202020204" pitchFamily="34" charset="0"/>
              <a:ea typeface="ＭＳ Ｐゴシック"/>
              <a:cs typeface="+mn-cs"/>
            </a:rPr>
            <a:t>behaviours of child/parent/</a:t>
          </a:r>
        </a:p>
        <a:p>
          <a:pPr marL="0" lvl="0" indent="0" algn="ctr" defTabSz="622300">
            <a:lnSpc>
              <a:spcPct val="100000"/>
            </a:lnSpc>
            <a:spcBef>
              <a:spcPct val="0"/>
            </a:spcBef>
            <a:spcAft>
              <a:spcPts val="0"/>
            </a:spcAft>
            <a:buFont typeface="Times New Roman" panose="02020603050405020304" pitchFamily="18" charset="0"/>
            <a:buNone/>
          </a:pPr>
          <a:r>
            <a:rPr lang="en-GB" sz="1400" b="1" kern="1200" dirty="0">
              <a:solidFill>
                <a:srgbClr val="FFFFFF"/>
              </a:solidFill>
              <a:latin typeface="Century Gothic" panose="020B0502020202020204" pitchFamily="34" charset="0"/>
              <a:ea typeface="ＭＳ Ｐゴシック"/>
              <a:cs typeface="+mn-cs"/>
            </a:rPr>
            <a:t>carer</a:t>
          </a:r>
          <a:endParaRPr lang="en-GB" sz="1400" kern="1200" dirty="0">
            <a:solidFill>
              <a:srgbClr val="FFFFFF"/>
            </a:solidFill>
            <a:latin typeface="Century Gothic" panose="020B0502020202020204" pitchFamily="34" charset="0"/>
            <a:ea typeface="ＭＳ Ｐゴシック"/>
            <a:cs typeface="+mn-cs"/>
          </a:endParaRPr>
        </a:p>
      </dsp:txBody>
      <dsp:txXfrm>
        <a:off x="3413656" y="280918"/>
        <a:ext cx="1309980" cy="1133286"/>
      </dsp:txXfrm>
    </dsp:sp>
    <dsp:sp modelId="{1D6423F6-BFF0-482C-9C4E-E7A0CC4707D6}">
      <dsp:nvSpPr>
        <dsp:cNvPr id="0" name=""/>
        <dsp:cNvSpPr/>
      </dsp:nvSpPr>
      <dsp:spPr>
        <a:xfrm>
          <a:off x="5418767" y="2344715"/>
          <a:ext cx="902119" cy="777295"/>
        </a:xfrm>
        <a:prstGeom prst="hexagon">
          <a:avLst>
            <a:gd name="adj" fmla="val 28900"/>
            <a:gd name="vf" fmla="val 115470"/>
          </a:avLst>
        </a:prstGeom>
        <a:solidFill>
          <a:srgbClr val="BBE0E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A350DE43-7756-4A32-9535-5DE0B90B63CC}">
      <dsp:nvSpPr>
        <dsp:cNvPr id="0" name=""/>
        <dsp:cNvSpPr/>
      </dsp:nvSpPr>
      <dsp:spPr>
        <a:xfrm>
          <a:off x="4885949" y="1042613"/>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Other</a:t>
          </a:r>
          <a:r>
            <a:rPr lang="en-GB" sz="1100" b="1" kern="1200" dirty="0">
              <a:solidFill>
                <a:srgbClr val="FFFFFF"/>
              </a:solidFill>
              <a:latin typeface="Century Gothic" panose="020B0502020202020204" pitchFamily="34" charset="0"/>
              <a:ea typeface="ＭＳ Ｐゴシック"/>
              <a:cs typeface="+mn-cs"/>
            </a:rPr>
            <a:t> </a:t>
          </a:r>
          <a:r>
            <a:rPr lang="en-GB" sz="1400" b="1" kern="1200" dirty="0">
              <a:solidFill>
                <a:srgbClr val="FFFFFF"/>
              </a:solidFill>
              <a:latin typeface="Century Gothic" panose="020B0502020202020204" pitchFamily="34" charset="0"/>
              <a:ea typeface="ＭＳ Ｐゴシック"/>
              <a:cs typeface="+mn-cs"/>
            </a:rPr>
            <a:t>agency</a:t>
          </a:r>
          <a:endParaRPr lang="en-GB" sz="1400" kern="1200" dirty="0">
            <a:solidFill>
              <a:srgbClr val="FFFFFF"/>
            </a:solidFill>
            <a:latin typeface="Century Gothic" panose="020B0502020202020204" pitchFamily="34" charset="0"/>
            <a:ea typeface="ＭＳ Ｐゴシック"/>
            <a:cs typeface="+mn-cs"/>
          </a:endParaRPr>
        </a:p>
      </dsp:txBody>
      <dsp:txXfrm>
        <a:off x="5210665" y="1323531"/>
        <a:ext cx="1309980" cy="1133286"/>
      </dsp:txXfrm>
    </dsp:sp>
    <dsp:sp modelId="{D44001A5-50F1-4458-84F5-3CFCAECF2F08}">
      <dsp:nvSpPr>
        <dsp:cNvPr id="0" name=""/>
        <dsp:cNvSpPr/>
      </dsp:nvSpPr>
      <dsp:spPr>
        <a:xfrm>
          <a:off x="4687394" y="3985024"/>
          <a:ext cx="902119" cy="777295"/>
        </a:xfrm>
        <a:prstGeom prst="hexagon">
          <a:avLst>
            <a:gd name="adj" fmla="val 28900"/>
            <a:gd name="vf" fmla="val 115470"/>
          </a:avLst>
        </a:prstGeom>
        <a:solidFill>
          <a:srgbClr val="BBE0E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ED91DEEA-DEE8-44AD-88BA-8F4C2042690D}">
      <dsp:nvSpPr>
        <dsp:cNvPr id="0" name=""/>
        <dsp:cNvSpPr/>
      </dsp:nvSpPr>
      <dsp:spPr>
        <a:xfrm>
          <a:off x="4885949" y="309227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00000"/>
            </a:lnSpc>
            <a:spcBef>
              <a:spcPct val="0"/>
            </a:spcBef>
            <a:spcAft>
              <a:spcPts val="0"/>
            </a:spcAft>
            <a:buFont typeface="Times New Roman" panose="02020603050405020304" pitchFamily="18" charset="0"/>
            <a:buNone/>
          </a:pPr>
          <a:r>
            <a:rPr lang="en-GB" sz="1400" b="1" kern="1200" dirty="0">
              <a:solidFill>
                <a:srgbClr val="FFFFFF"/>
              </a:solidFill>
              <a:latin typeface="Century Gothic" panose="020B0502020202020204" pitchFamily="34" charset="0"/>
              <a:ea typeface="ＭＳ Ｐゴシック"/>
              <a:cs typeface="+mn-cs"/>
            </a:rPr>
            <a:t>Expression of concern from parent/friend</a:t>
          </a:r>
        </a:p>
        <a:p>
          <a:pPr marL="0" lvl="0" indent="0" algn="ctr" defTabSz="622300">
            <a:lnSpc>
              <a:spcPct val="100000"/>
            </a:lnSpc>
            <a:spcBef>
              <a:spcPct val="0"/>
            </a:spcBef>
            <a:spcAft>
              <a:spcPts val="0"/>
            </a:spcAft>
            <a:buFont typeface="Times New Roman" panose="02020603050405020304" pitchFamily="18" charset="0"/>
            <a:buNone/>
          </a:pPr>
          <a:r>
            <a:rPr lang="en-GB" sz="1400" b="1" kern="1200" dirty="0">
              <a:solidFill>
                <a:srgbClr val="FFFFFF"/>
              </a:solidFill>
              <a:latin typeface="Century Gothic" panose="020B0502020202020204" pitchFamily="34" charset="0"/>
              <a:ea typeface="ＭＳ Ｐゴシック"/>
              <a:cs typeface="+mn-cs"/>
            </a:rPr>
            <a:t>public</a:t>
          </a:r>
          <a:endParaRPr lang="en-GB" sz="1400" kern="1200" dirty="0">
            <a:solidFill>
              <a:srgbClr val="FFFFFF"/>
            </a:solidFill>
            <a:latin typeface="Century Gothic" panose="020B0502020202020204" pitchFamily="34" charset="0"/>
            <a:ea typeface="ＭＳ Ｐゴシック"/>
            <a:cs typeface="+mn-cs"/>
          </a:endParaRPr>
        </a:p>
      </dsp:txBody>
      <dsp:txXfrm>
        <a:off x="5210665" y="3373189"/>
        <a:ext cx="1309980" cy="1133286"/>
      </dsp:txXfrm>
    </dsp:sp>
    <dsp:sp modelId="{8386C23A-39C7-4AFB-9B6E-49F581DBBB70}">
      <dsp:nvSpPr>
        <dsp:cNvPr id="0" name=""/>
        <dsp:cNvSpPr/>
      </dsp:nvSpPr>
      <dsp:spPr>
        <a:xfrm>
          <a:off x="2873144" y="4155294"/>
          <a:ext cx="902119" cy="777295"/>
        </a:xfrm>
        <a:prstGeom prst="hexagon">
          <a:avLst>
            <a:gd name="adj" fmla="val 28900"/>
            <a:gd name="vf" fmla="val 115470"/>
          </a:avLst>
        </a:prstGeom>
        <a:solidFill>
          <a:srgbClr val="BBE0E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88324FB7-853A-4E69-A47C-9533A248FF0E}">
      <dsp:nvSpPr>
        <dsp:cNvPr id="0" name=""/>
        <dsp:cNvSpPr/>
      </dsp:nvSpPr>
      <dsp:spPr>
        <a:xfrm>
          <a:off x="3088940" y="413605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Patterns from chronology</a:t>
          </a:r>
        </a:p>
      </dsp:txBody>
      <dsp:txXfrm>
        <a:off x="3413656" y="4416969"/>
        <a:ext cx="1309980" cy="1133286"/>
      </dsp:txXfrm>
    </dsp:sp>
    <dsp:sp modelId="{F42B13F2-3F0C-40ED-825D-ED992AAE94AC}">
      <dsp:nvSpPr>
        <dsp:cNvPr id="0" name=""/>
        <dsp:cNvSpPr/>
      </dsp:nvSpPr>
      <dsp:spPr>
        <a:xfrm>
          <a:off x="1803058" y="2702749"/>
          <a:ext cx="902119" cy="777295"/>
        </a:xfrm>
        <a:prstGeom prst="hexagon">
          <a:avLst>
            <a:gd name="adj" fmla="val 28900"/>
            <a:gd name="vf" fmla="val 115470"/>
          </a:avLst>
        </a:prstGeom>
        <a:solidFill>
          <a:srgbClr val="BBE0E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F9770BDB-AFF7-4083-A861-B245F3D91042}">
      <dsp:nvSpPr>
        <dsp:cNvPr id="0" name=""/>
        <dsp:cNvSpPr/>
      </dsp:nvSpPr>
      <dsp:spPr>
        <a:xfrm>
          <a:off x="1283589" y="3093437"/>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Attendance/</a:t>
          </a:r>
        </a:p>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Exclusions</a:t>
          </a:r>
          <a:endParaRPr lang="en-GB" sz="1400" kern="1200" dirty="0">
            <a:solidFill>
              <a:srgbClr val="FFFFFF"/>
            </a:solidFill>
            <a:latin typeface="Century Gothic" panose="020B0502020202020204" pitchFamily="34" charset="0"/>
            <a:ea typeface="ＭＳ Ｐゴシック"/>
            <a:cs typeface="+mn-cs"/>
          </a:endParaRPr>
        </a:p>
      </dsp:txBody>
      <dsp:txXfrm>
        <a:off x="1608305" y="3374355"/>
        <a:ext cx="1309980" cy="1133286"/>
      </dsp:txXfrm>
    </dsp:sp>
    <dsp:sp modelId="{F0FA086C-509F-4221-B67D-CF4350BAE56B}">
      <dsp:nvSpPr>
        <dsp:cNvPr id="0" name=""/>
        <dsp:cNvSpPr/>
      </dsp:nvSpPr>
      <dsp:spPr>
        <a:xfrm>
          <a:off x="1283589" y="1040281"/>
          <a:ext cx="1959412" cy="1695122"/>
        </a:xfrm>
        <a:prstGeom prst="hexagon">
          <a:avLst>
            <a:gd name="adj" fmla="val 28570"/>
            <a:gd name="vf" fmla="val 115470"/>
          </a:avLst>
        </a:prstGeom>
        <a:solidFill>
          <a:srgbClr val="2D2D8A">
            <a:lumMod val="60000"/>
            <a:lumOff val="40000"/>
          </a:srgbClr>
        </a:solidFill>
        <a:ln w="25400" cap="flat" cmpd="sng" algn="ctr">
          <a:solidFill>
            <a:srgbClr val="FFFFFF">
              <a:hueOff val="0"/>
              <a:satOff val="0"/>
              <a:lumOff val="0"/>
              <a:alphaOff val="0"/>
            </a:srgb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Overheard/</a:t>
          </a:r>
        </a:p>
        <a:p>
          <a:pPr marL="0" lvl="0" indent="0" algn="ctr" defTabSz="622300">
            <a:lnSpc>
              <a:spcPct val="90000"/>
            </a:lnSpc>
            <a:spcBef>
              <a:spcPct val="0"/>
            </a:spcBef>
            <a:spcAft>
              <a:spcPct val="35000"/>
            </a:spcAft>
            <a:buNone/>
          </a:pPr>
          <a:r>
            <a:rPr lang="en-GB" sz="1400" b="1" kern="1200" dirty="0">
              <a:solidFill>
                <a:srgbClr val="FFFFFF"/>
              </a:solidFill>
              <a:latin typeface="Century Gothic" panose="020B0502020202020204" pitchFamily="34" charset="0"/>
              <a:ea typeface="ＭＳ Ｐゴシック"/>
              <a:cs typeface="+mn-cs"/>
            </a:rPr>
            <a:t>Specific incident</a:t>
          </a:r>
          <a:endParaRPr lang="en-GB" sz="1100" kern="1200" dirty="0">
            <a:solidFill>
              <a:srgbClr val="FFFFFF"/>
            </a:solidFill>
            <a:latin typeface="Century Gothic" panose="020B0502020202020204" pitchFamily="34" charset="0"/>
            <a:ea typeface="ＭＳ Ｐゴシック"/>
            <a:cs typeface="+mn-cs"/>
          </a:endParaRPr>
        </a:p>
      </dsp:txBody>
      <dsp:txXfrm>
        <a:off x="1608305" y="1321199"/>
        <a:ext cx="1309980" cy="11332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F8381-DD72-40DE-9427-56F1434D886A}">
      <dsp:nvSpPr>
        <dsp:cNvPr id="0" name=""/>
        <dsp:cNvSpPr/>
      </dsp:nvSpPr>
      <dsp:spPr>
        <a:xfrm>
          <a:off x="2531" y="90806"/>
          <a:ext cx="2468277" cy="518400"/>
        </a:xfrm>
        <a:prstGeom prst="rect">
          <a:avLst/>
        </a:prstGeom>
        <a:solidFill>
          <a:srgbClr val="7030A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t>Early years</a:t>
          </a:r>
        </a:p>
      </dsp:txBody>
      <dsp:txXfrm>
        <a:off x="2531" y="90806"/>
        <a:ext cx="2468277" cy="518400"/>
      </dsp:txXfrm>
    </dsp:sp>
    <dsp:sp modelId="{6CAACD30-9444-45C1-9C25-15B96034D22E}">
      <dsp:nvSpPr>
        <dsp:cNvPr id="0" name=""/>
        <dsp:cNvSpPr/>
      </dsp:nvSpPr>
      <dsp:spPr>
        <a:xfrm>
          <a:off x="2531" y="609206"/>
          <a:ext cx="2468277" cy="38910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Children under 5 are particularly vulnerable.</a:t>
          </a:r>
        </a:p>
        <a:p>
          <a:pPr marL="171450" lvl="1" indent="-171450" algn="l" defTabSz="800100">
            <a:lnSpc>
              <a:spcPct val="90000"/>
            </a:lnSpc>
            <a:spcBef>
              <a:spcPct val="0"/>
            </a:spcBef>
            <a:spcAft>
              <a:spcPct val="15000"/>
            </a:spcAft>
            <a:buChar char="•"/>
          </a:pPr>
          <a:r>
            <a:rPr lang="en-GB" sz="1800" kern="1200" dirty="0"/>
            <a:t>Neglect in this age group often involved missed health appointments, inadequate home conditions, and lack of supervision, contributing to serious harm or death.</a:t>
          </a:r>
        </a:p>
      </dsp:txBody>
      <dsp:txXfrm>
        <a:off x="2531" y="609206"/>
        <a:ext cx="2468277" cy="3891037"/>
      </dsp:txXfrm>
    </dsp:sp>
    <dsp:sp modelId="{8015CC6A-4E9D-4F64-B97A-E847F59C8976}">
      <dsp:nvSpPr>
        <dsp:cNvPr id="0" name=""/>
        <dsp:cNvSpPr/>
      </dsp:nvSpPr>
      <dsp:spPr>
        <a:xfrm>
          <a:off x="2816367" y="90806"/>
          <a:ext cx="2468277" cy="518400"/>
        </a:xfrm>
        <a:prstGeom prst="rect">
          <a:avLst/>
        </a:prstGeom>
        <a:solidFill>
          <a:srgbClr val="7030A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t>Primary school age</a:t>
          </a:r>
        </a:p>
      </dsp:txBody>
      <dsp:txXfrm>
        <a:off x="2816367" y="90806"/>
        <a:ext cx="2468277" cy="518400"/>
      </dsp:txXfrm>
    </dsp:sp>
    <dsp:sp modelId="{D1C5B2B6-B5DF-4883-A7D0-9538069F223A}">
      <dsp:nvSpPr>
        <dsp:cNvPr id="0" name=""/>
        <dsp:cNvSpPr/>
      </dsp:nvSpPr>
      <dsp:spPr>
        <a:xfrm>
          <a:off x="2816367" y="609206"/>
          <a:ext cx="2468277" cy="38910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Neglected children aged 5–11 often struggle with peer relationships, exhibit low self-esteem, and face academic challenges.</a:t>
          </a:r>
        </a:p>
        <a:p>
          <a:pPr marL="171450" lvl="1" indent="-171450" algn="l" defTabSz="800100">
            <a:lnSpc>
              <a:spcPct val="90000"/>
            </a:lnSpc>
            <a:spcBef>
              <a:spcPct val="0"/>
            </a:spcBef>
            <a:spcAft>
              <a:spcPct val="15000"/>
            </a:spcAft>
            <a:buChar char="•"/>
          </a:pPr>
          <a:r>
            <a:rPr lang="en-GB" sz="1800" kern="1200" dirty="0"/>
            <a:t>Neglect in this age group was frequently overlooked due to episodic responses and a lack of cumulative risk assessment </a:t>
          </a:r>
        </a:p>
      </dsp:txBody>
      <dsp:txXfrm>
        <a:off x="2816367" y="609206"/>
        <a:ext cx="2468277" cy="3891037"/>
      </dsp:txXfrm>
    </dsp:sp>
    <dsp:sp modelId="{0D64BA8B-352A-4624-A623-45CAA0C59770}">
      <dsp:nvSpPr>
        <dsp:cNvPr id="0" name=""/>
        <dsp:cNvSpPr/>
      </dsp:nvSpPr>
      <dsp:spPr>
        <a:xfrm>
          <a:off x="5630203" y="90806"/>
          <a:ext cx="2468277" cy="518400"/>
        </a:xfrm>
        <a:prstGeom prst="rect">
          <a:avLst/>
        </a:prstGeom>
        <a:solidFill>
          <a:srgbClr val="7030A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t>Adolescents</a:t>
          </a:r>
        </a:p>
      </dsp:txBody>
      <dsp:txXfrm>
        <a:off x="5630203" y="90806"/>
        <a:ext cx="2468277" cy="518400"/>
      </dsp:txXfrm>
    </dsp:sp>
    <dsp:sp modelId="{B4AA4005-DDD8-4E25-88E7-A9D0FD6E9C44}">
      <dsp:nvSpPr>
        <dsp:cNvPr id="0" name=""/>
        <dsp:cNvSpPr/>
      </dsp:nvSpPr>
      <dsp:spPr>
        <a:xfrm>
          <a:off x="5630203" y="609206"/>
          <a:ext cx="2468277" cy="38910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Neglect in adolescence is associated with externalising behaviours. </a:t>
          </a:r>
        </a:p>
        <a:p>
          <a:pPr marL="171450" lvl="1" indent="-171450" algn="l" defTabSz="800100">
            <a:lnSpc>
              <a:spcPct val="90000"/>
            </a:lnSpc>
            <a:spcBef>
              <a:spcPct val="0"/>
            </a:spcBef>
            <a:spcAft>
              <a:spcPct val="15000"/>
            </a:spcAft>
            <a:buChar char="•"/>
          </a:pPr>
          <a:r>
            <a:rPr lang="en-GB" sz="1800" kern="1200" dirty="0"/>
            <a:t>These include aggression, substance misuse, delinquency. </a:t>
          </a:r>
        </a:p>
        <a:p>
          <a:pPr marL="171450" lvl="1" indent="-171450" algn="l" defTabSz="800100">
            <a:lnSpc>
              <a:spcPct val="90000"/>
            </a:lnSpc>
            <a:spcBef>
              <a:spcPct val="0"/>
            </a:spcBef>
            <a:spcAft>
              <a:spcPct val="15000"/>
            </a:spcAft>
            <a:buChar char="•"/>
          </a:pPr>
          <a:r>
            <a:rPr lang="en-GB" sz="1800" kern="1200" dirty="0"/>
            <a:t>It is also associated with internalising symptoms, such as depression, anxiety, PTSD.</a:t>
          </a:r>
        </a:p>
      </dsp:txBody>
      <dsp:txXfrm>
        <a:off x="5630203" y="609206"/>
        <a:ext cx="2468277" cy="38910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3048F4-E4A5-8B1E-FAAB-46109E31BE70}"/>
              </a:ext>
            </a:extLst>
          </p:cNvPr>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atin typeface="Verdana" pitchFamily="34" charset="0"/>
                <a:ea typeface="ＭＳ Ｐゴシック" pitchFamily="34" charset="-128"/>
              </a:defRPr>
            </a:lvl1pPr>
          </a:lstStyle>
          <a:p>
            <a:pPr>
              <a:defRPr/>
            </a:pPr>
            <a:endParaRPr lang="en-GB"/>
          </a:p>
        </p:txBody>
      </p:sp>
      <p:sp>
        <p:nvSpPr>
          <p:cNvPr id="3" name="Date Placeholder 2">
            <a:extLst>
              <a:ext uri="{FF2B5EF4-FFF2-40B4-BE49-F238E27FC236}">
                <a16:creationId xmlns:a16="http://schemas.microsoft.com/office/drawing/2014/main" id="{20F155A4-6541-9B7F-0393-94B4AB077100}"/>
              </a:ext>
            </a:extLst>
          </p:cNvPr>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atin typeface="Verdana" pitchFamily="34" charset="0"/>
                <a:ea typeface="ＭＳ Ｐゴシック" pitchFamily="34" charset="-128"/>
              </a:defRPr>
            </a:lvl1pPr>
          </a:lstStyle>
          <a:p>
            <a:pPr>
              <a:defRPr/>
            </a:pPr>
            <a:fld id="{B87A5895-F3E7-4124-92CF-4A5969A7DB7F}" type="datetimeFigureOut">
              <a:rPr lang="en-GB"/>
              <a:pPr>
                <a:defRPr/>
              </a:pPr>
              <a:t>14/08/2026</a:t>
            </a:fld>
            <a:endParaRPr lang="en-GB" dirty="0"/>
          </a:p>
        </p:txBody>
      </p:sp>
      <p:sp>
        <p:nvSpPr>
          <p:cNvPr id="4" name="Footer Placeholder 3">
            <a:extLst>
              <a:ext uri="{FF2B5EF4-FFF2-40B4-BE49-F238E27FC236}">
                <a16:creationId xmlns:a16="http://schemas.microsoft.com/office/drawing/2014/main" id="{022872DE-D4F8-2CE1-664C-36AAFA779BA8}"/>
              </a:ext>
            </a:extLst>
          </p:cNvPr>
          <p:cNvSpPr>
            <a:spLocks noGrp="1"/>
          </p:cNvSpPr>
          <p:nvPr>
            <p:ph type="ftr" sz="quarter" idx="2"/>
          </p:nvPr>
        </p:nvSpPr>
        <p:spPr>
          <a:xfrm>
            <a:off x="0" y="9285288"/>
            <a:ext cx="2889250" cy="488950"/>
          </a:xfrm>
          <a:prstGeom prst="rect">
            <a:avLst/>
          </a:prstGeom>
        </p:spPr>
        <p:txBody>
          <a:bodyPr vert="horz" lIns="91440" tIns="45720" rIns="91440" bIns="45720" rtlCol="0" anchor="b"/>
          <a:lstStyle>
            <a:lvl1pPr algn="l">
              <a:defRPr sz="1200">
                <a:latin typeface="Verdana" pitchFamily="34" charset="0"/>
                <a:ea typeface="ＭＳ Ｐゴシック" pitchFamily="34" charset="-128"/>
              </a:defRPr>
            </a:lvl1pPr>
          </a:lstStyle>
          <a:p>
            <a:pPr>
              <a:defRPr/>
            </a:pPr>
            <a:endParaRPr lang="en-GB"/>
          </a:p>
        </p:txBody>
      </p:sp>
      <p:sp>
        <p:nvSpPr>
          <p:cNvPr id="5" name="Slide Number Placeholder 4">
            <a:extLst>
              <a:ext uri="{FF2B5EF4-FFF2-40B4-BE49-F238E27FC236}">
                <a16:creationId xmlns:a16="http://schemas.microsoft.com/office/drawing/2014/main" id="{3EDB403C-7477-7232-5589-5A84B1D0A6EB}"/>
              </a:ext>
            </a:extLst>
          </p:cNvPr>
          <p:cNvSpPr>
            <a:spLocks noGrp="1"/>
          </p:cNvSpPr>
          <p:nvPr>
            <p:ph type="sldNum" sz="quarter" idx="3"/>
          </p:nvPr>
        </p:nvSpPr>
        <p:spPr>
          <a:xfrm>
            <a:off x="3778250" y="9285288"/>
            <a:ext cx="2889250" cy="488950"/>
          </a:xfrm>
          <a:prstGeom prst="rect">
            <a:avLst/>
          </a:prstGeom>
        </p:spPr>
        <p:txBody>
          <a:bodyPr vert="horz" wrap="square" lIns="91440" tIns="45720" rIns="91440" bIns="45720" numCol="1" anchor="b" anchorCtr="0" compatLnSpc="1">
            <a:prstTxWarp prst="textNoShape">
              <a:avLst/>
            </a:prstTxWarp>
          </a:bodyPr>
          <a:lstStyle>
            <a:lvl1pPr algn="r">
              <a:defRPr sz="1200">
                <a:ea typeface="ＭＳ Ｐゴシック" panose="020B0600070205080204" pitchFamily="34" charset="-128"/>
              </a:defRPr>
            </a:lvl1pPr>
          </a:lstStyle>
          <a:p>
            <a:pPr>
              <a:defRPr/>
            </a:pPr>
            <a:fld id="{78A8F891-B2BE-418B-A758-B7CF9CE7EC29}" type="slidenum">
              <a:rPr lang="en-GB" altLang="en-US"/>
              <a:pPr>
                <a:defRPr/>
              </a:pPr>
              <a:t>‹#›</a:t>
            </a:fld>
            <a:endParaRPr lang="en-GB"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6893608-774A-F2CF-BA82-BEC32AE460F8}"/>
              </a:ext>
            </a:extLst>
          </p:cNvPr>
          <p:cNvSpPr>
            <a:spLocks noGrp="1" noChangeArrowheads="1"/>
          </p:cNvSpPr>
          <p:nvPr>
            <p:ph type="hdr" sz="quarter"/>
          </p:nvPr>
        </p:nvSpPr>
        <p:spPr bwMode="auto">
          <a:xfrm>
            <a:off x="0" y="0"/>
            <a:ext cx="2889250" cy="488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200">
                <a:solidFill>
                  <a:schemeClr val="tx1"/>
                </a:solidFill>
                <a:latin typeface="Arial" pitchFamily="34" charset="0"/>
                <a:ea typeface="ＭＳ Ｐゴシック" charset="-128"/>
              </a:defRPr>
            </a:lvl1pPr>
          </a:lstStyle>
          <a:p>
            <a:pPr>
              <a:defRPr/>
            </a:pPr>
            <a:endParaRPr lang="en-GB"/>
          </a:p>
        </p:txBody>
      </p:sp>
      <p:sp>
        <p:nvSpPr>
          <p:cNvPr id="3075" name="Rectangle 3">
            <a:extLst>
              <a:ext uri="{FF2B5EF4-FFF2-40B4-BE49-F238E27FC236}">
                <a16:creationId xmlns:a16="http://schemas.microsoft.com/office/drawing/2014/main" id="{BB557F84-CCA9-C591-40F1-E6BE93A0096E}"/>
              </a:ext>
            </a:extLst>
          </p:cNvPr>
          <p:cNvSpPr>
            <a:spLocks noGrp="1" noChangeArrowheads="1"/>
          </p:cNvSpPr>
          <p:nvPr>
            <p:ph type="dt" idx="1"/>
          </p:nvPr>
        </p:nvSpPr>
        <p:spPr bwMode="auto">
          <a:xfrm>
            <a:off x="3779838" y="0"/>
            <a:ext cx="2889250" cy="488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solidFill>
                  <a:schemeClr val="tx1"/>
                </a:solidFill>
                <a:latin typeface="Arial" pitchFamily="34" charset="0"/>
                <a:ea typeface="ＭＳ Ｐゴシック" charset="-128"/>
              </a:defRPr>
            </a:lvl1pPr>
          </a:lstStyle>
          <a:p>
            <a:pPr>
              <a:defRPr/>
            </a:pPr>
            <a:endParaRPr lang="en-GB"/>
          </a:p>
        </p:txBody>
      </p:sp>
      <p:sp>
        <p:nvSpPr>
          <p:cNvPr id="13316" name="Rectangle 4">
            <a:extLst>
              <a:ext uri="{FF2B5EF4-FFF2-40B4-BE49-F238E27FC236}">
                <a16:creationId xmlns:a16="http://schemas.microsoft.com/office/drawing/2014/main" id="{B590C28B-1E44-F03E-9E1D-A5852E194CCD}"/>
              </a:ext>
            </a:extLst>
          </p:cNvPr>
          <p:cNvSpPr>
            <a:spLocks noGrp="1" noRot="1" noChangeAspect="1" noChangeArrowheads="1" noTextEdit="1"/>
          </p:cNvSpPr>
          <p:nvPr>
            <p:ph type="sldImg" idx="2"/>
          </p:nvPr>
        </p:nvSpPr>
        <p:spPr bwMode="auto">
          <a:xfrm>
            <a:off x="892175" y="733425"/>
            <a:ext cx="4884738" cy="3665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28ECA92-30E2-40ED-5FB3-3D930407BBCC}"/>
              </a:ext>
            </a:extLst>
          </p:cNvPr>
          <p:cNvSpPr>
            <a:spLocks noGrp="1" noChangeArrowheads="1"/>
          </p:cNvSpPr>
          <p:nvPr>
            <p:ph type="body" sz="quarter" idx="3"/>
          </p:nvPr>
        </p:nvSpPr>
        <p:spPr bwMode="auto">
          <a:xfrm>
            <a:off x="889000" y="4643438"/>
            <a:ext cx="4891088" cy="4398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a:extLst>
              <a:ext uri="{FF2B5EF4-FFF2-40B4-BE49-F238E27FC236}">
                <a16:creationId xmlns:a16="http://schemas.microsoft.com/office/drawing/2014/main" id="{00EA8844-9E69-E2A3-7E15-25DCB9B771FA}"/>
              </a:ext>
            </a:extLst>
          </p:cNvPr>
          <p:cNvSpPr>
            <a:spLocks noGrp="1" noChangeArrowheads="1"/>
          </p:cNvSpPr>
          <p:nvPr>
            <p:ph type="ftr" sz="quarter" idx="4"/>
          </p:nvPr>
        </p:nvSpPr>
        <p:spPr bwMode="auto">
          <a:xfrm>
            <a:off x="0" y="9286875"/>
            <a:ext cx="2889250" cy="4889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sz="1200">
                <a:solidFill>
                  <a:schemeClr val="tx1"/>
                </a:solidFill>
                <a:latin typeface="Arial" pitchFamily="34" charset="0"/>
                <a:ea typeface="ＭＳ Ｐゴシック" charset="-128"/>
              </a:defRPr>
            </a:lvl1pPr>
          </a:lstStyle>
          <a:p>
            <a:pPr>
              <a:defRPr/>
            </a:pPr>
            <a:endParaRPr lang="en-GB"/>
          </a:p>
        </p:txBody>
      </p:sp>
      <p:sp>
        <p:nvSpPr>
          <p:cNvPr id="3079" name="Rectangle 7">
            <a:extLst>
              <a:ext uri="{FF2B5EF4-FFF2-40B4-BE49-F238E27FC236}">
                <a16:creationId xmlns:a16="http://schemas.microsoft.com/office/drawing/2014/main" id="{02BA27D8-E4A6-1E93-6C7B-A6CA5DBEDF0E}"/>
              </a:ext>
            </a:extLst>
          </p:cNvPr>
          <p:cNvSpPr>
            <a:spLocks noGrp="1" noChangeArrowheads="1"/>
          </p:cNvSpPr>
          <p:nvPr>
            <p:ph type="sldNum" sz="quarter" idx="5"/>
          </p:nvPr>
        </p:nvSpPr>
        <p:spPr bwMode="auto">
          <a:xfrm>
            <a:off x="3779838" y="9286875"/>
            <a:ext cx="2889250" cy="4889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solidFill>
                  <a:schemeClr val="tx1"/>
                </a:solidFill>
                <a:latin typeface="Arial" panose="020B0604020202020204" pitchFamily="34" charset="0"/>
                <a:ea typeface="ＭＳ Ｐゴシック" panose="020B0600070205080204" pitchFamily="34" charset="-128"/>
              </a:defRPr>
            </a:lvl1pPr>
          </a:lstStyle>
          <a:p>
            <a:pPr>
              <a:defRPr/>
            </a:pPr>
            <a:fld id="{ADD084EF-9637-4839-8899-76AD5DFB83F3}"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ur01.safelinks.protection.outlook.com/?url=https%3A%2F%2Fscothealthequity.org%2Fprevention-watch-may-2025%2F&amp;data=05%7C02%7Cjean.brierley%40renfrewshire.gov.uk%7Cc363e5ee57204ad88a7a08dea5106179%7Cca2953361aa64486b2b2cf7669625305%7C0%7C0%7C639129687013589718%7CUnknown%7CTWFpbGZsb3d8eyJFbXB0eU1hcGkiOnRydWUsIlYiOiIwLjAuMDAwMCIsIlAiOiJXaW4zMiIsIkFOIjoiTWFpbCIsIldUIjoyfQ%3D%3D%7C0%7C%7C%7C&amp;sdata=iDlCNf3x4w4ko3DIP2hVsa5ainRp1oWAbkg98Gh654U%3D&amp;reserved=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scot/publications/improving-relationships-behaviour-schools-ensuring-safe-consistent-environments-joint-action-plan-2024-2027-2nd-annual-progress-report/"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gov.scot/publications/behaviour-scottish-schools-research-report-2023/" TargetMode="External"/><Relationship Id="rId4" Type="http://schemas.openxmlformats.org/officeDocument/2006/relationships/hyperlink" Target="https://www.gov.scot/publications/national-action-plan-relationships-behaviour-schools-2024-2027/"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scot/publications/included-engaged-involved-part-1-improving-attendance-scotlands-schools/"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gov.scot/publications/responding-substance-use-including-vapes-nicotine-products-schools/" TargetMode="External"/><Relationship Id="rId4" Type="http://schemas.openxmlformats.org/officeDocument/2006/relationships/hyperlink" Target="https://www.gov.scot/publications/whole-school-approach-racism-racist-inciden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44A03C78-D759-7BC0-CAC2-851E6BBF50D6}"/>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D43C8238-BF96-D8C4-5DFB-39A1AA3DC9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annual update is undertaken in all establishments each year (normally on the August Inservice Day)  and </a:t>
            </a:r>
            <a:r>
              <a:rPr lang="en-US" altLang="en-US" b="1" dirty="0"/>
              <a:t>I will ask you to sign a register to confirm you have attended.</a:t>
            </a:r>
            <a:r>
              <a:rPr lang="en-US" altLang="en-US" dirty="0"/>
              <a:t> I want to highlight the title of Standard Circular 57 </a:t>
            </a:r>
            <a:r>
              <a:rPr lang="en-GB" altLang="en-US" b="1" dirty="0"/>
              <a:t>Safeguarding and Protecting Children and Young People. </a:t>
            </a:r>
            <a:r>
              <a:rPr lang="en-GB" altLang="en-US" dirty="0"/>
              <a:t>This title highlights </a:t>
            </a:r>
            <a:r>
              <a:rPr lang="en-GB" altLang="en-US" b="1" dirty="0"/>
              <a:t>our wider role in safeguarding as well as the vital work we need to do protecting children. </a:t>
            </a:r>
            <a:r>
              <a:rPr lang="en-GB" altLang="en-US" b="1" dirty="0">
                <a:solidFill>
                  <a:schemeClr val="accent2"/>
                </a:solidFill>
                <a:cs typeface="Calibri" panose="020F0502020204030204" pitchFamily="34" charset="0"/>
              </a:rPr>
              <a:t>This power point provides an update on relevant issues/changes.</a:t>
            </a:r>
            <a:endParaRPr lang="en-US" altLang="en-US" b="1" dirty="0">
              <a:solidFill>
                <a:schemeClr val="accent2"/>
              </a:solidFill>
              <a:cs typeface="Calibri" panose="020F0502020204030204" pitchFamily="34" charset="0"/>
            </a:endParaRPr>
          </a:p>
          <a:p>
            <a:endParaRPr lang="en-GB" altLang="en-US" dirty="0"/>
          </a:p>
          <a:p>
            <a:r>
              <a:rPr lang="en-US" altLang="en-US" b="1" u="sng" dirty="0"/>
              <a:t>All staff </a:t>
            </a:r>
            <a:r>
              <a:rPr lang="en-US" altLang="en-US" dirty="0"/>
              <a:t>need to be aware of how we protect children and young people here in Renfrewshire, but we are all also responsible for ensuring the wellbeing of children in our care.  Our work in ensuring wellbeing means that we can often support and help to avoid events getting to the position that child protection procedures are required, and it is a vital role that is part of everyone's responsibilities.</a:t>
            </a:r>
            <a:endParaRPr lang="en-GB" altLang="en-US" dirty="0"/>
          </a:p>
          <a:p>
            <a:endParaRPr lang="en-US" altLang="en-US" dirty="0"/>
          </a:p>
        </p:txBody>
      </p:sp>
      <p:sp>
        <p:nvSpPr>
          <p:cNvPr id="16388" name="Slide Number Placeholder 3">
            <a:extLst>
              <a:ext uri="{FF2B5EF4-FFF2-40B4-BE49-F238E27FC236}">
                <a16:creationId xmlns:a16="http://schemas.microsoft.com/office/drawing/2014/main" id="{0DCDD737-5E5C-C57A-DB0A-F9D5981622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AFCF3F88-66AF-43E1-98ED-DBB608C0B83F}" type="slidenum">
              <a:rPr lang="en-GB" altLang="en-US" sz="1200" smtClean="0">
                <a:solidFill>
                  <a:schemeClr val="tx1"/>
                </a:solidFill>
                <a:latin typeface="Arial" panose="020B0604020202020204" pitchFamily="34" charset="0"/>
              </a:rPr>
              <a:pPr/>
              <a:t>1</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9EA65-33B1-C094-91A7-70FF68A63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7AE67A-F085-CF7C-05AE-013F08FD4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6B6D0-5510-4975-4B00-5DF81856A225}"/>
              </a:ext>
            </a:extLst>
          </p:cNvPr>
          <p:cNvSpPr>
            <a:spLocks noGrp="1"/>
          </p:cNvSpPr>
          <p:nvPr>
            <p:ph type="body" idx="1"/>
          </p:nvPr>
        </p:nvSpPr>
        <p:spPr/>
        <p:txBody>
          <a:bodyPr/>
          <a:lstStyle/>
          <a:p>
            <a:endParaRPr lang="en-GB" dirty="0"/>
          </a:p>
          <a:p>
            <a:r>
              <a:rPr lang="en-GB" dirty="0"/>
              <a:t>The </a:t>
            </a:r>
            <a:r>
              <a:rPr lang="en-GB" b="1" dirty="0"/>
              <a:t>Scottish Government Respect for all Guidance (2024 ) </a:t>
            </a:r>
            <a:r>
              <a:rPr lang="en-GB" dirty="0"/>
              <a:t>provides a strengthened framework for preventing and responding to bullying.</a:t>
            </a:r>
          </a:p>
          <a:p>
            <a:endParaRPr lang="en-GB" dirty="0"/>
          </a:p>
          <a:p>
            <a:r>
              <a:rPr lang="en-GB" b="1" dirty="0"/>
              <a:t>Policy alignment required </a:t>
            </a:r>
            <a:r>
              <a:rPr lang="en-GB" dirty="0"/>
              <a:t>– all schools and local authorities must update their policies to align with the </a:t>
            </a:r>
            <a:r>
              <a:rPr lang="en-GB" b="1" dirty="0"/>
              <a:t>Revised National Framework</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Local authority consultation is underway</a:t>
            </a:r>
          </a:p>
          <a:p>
            <a:endParaRPr lang="en-GB" dirty="0"/>
          </a:p>
        </p:txBody>
      </p:sp>
      <p:sp>
        <p:nvSpPr>
          <p:cNvPr id="4" name="Slide Number Placeholder 3">
            <a:extLst>
              <a:ext uri="{FF2B5EF4-FFF2-40B4-BE49-F238E27FC236}">
                <a16:creationId xmlns:a16="http://schemas.microsoft.com/office/drawing/2014/main" id="{ED46A627-3AF5-1D1E-A087-8D65A752B880}"/>
              </a:ext>
            </a:extLst>
          </p:cNvPr>
          <p:cNvSpPr>
            <a:spLocks noGrp="1"/>
          </p:cNvSpPr>
          <p:nvPr>
            <p:ph type="sldNum" sz="quarter" idx="5"/>
          </p:nvPr>
        </p:nvSpPr>
        <p:spPr/>
        <p:txBody>
          <a:bodyPr/>
          <a:lstStyle/>
          <a:p>
            <a:pPr>
              <a:defRPr/>
            </a:pPr>
            <a:fld id="{ADD084EF-9637-4839-8899-76AD5DFB83F3}" type="slidenum">
              <a:rPr lang="en-GB" altLang="en-US" smtClean="0"/>
              <a:pPr>
                <a:defRPr/>
              </a:pPr>
              <a:t>10</a:t>
            </a:fld>
            <a:endParaRPr lang="en-GB" altLang="en-US" dirty="0"/>
          </a:p>
        </p:txBody>
      </p:sp>
    </p:spTree>
    <p:extLst>
      <p:ext uri="{BB962C8B-B14F-4D97-AF65-F5344CB8AC3E}">
        <p14:creationId xmlns:p14="http://schemas.microsoft.com/office/powerpoint/2010/main" val="4115396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8D135-A02B-43B0-6A64-5E3BC5DC9B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C304C-21CE-45AD-785C-7414D7EC1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DA867-2A25-AF79-B75C-B9A6A3E32799}"/>
              </a:ext>
            </a:extLst>
          </p:cNvPr>
          <p:cNvSpPr>
            <a:spLocks noGrp="1"/>
          </p:cNvSpPr>
          <p:nvPr>
            <p:ph type="body" idx="1"/>
          </p:nvPr>
        </p:nvSpPr>
        <p:spPr/>
        <p:txBody>
          <a:bodyPr/>
          <a:lstStyle/>
          <a:p>
            <a:r>
              <a:rPr lang="en-GB" b="1" dirty="0"/>
              <a:t>All schools and local authorities must align policies </a:t>
            </a:r>
            <a:r>
              <a:rPr lang="en-GB" dirty="0"/>
              <a:t>with the revised National Framework (</a:t>
            </a:r>
            <a:r>
              <a:rPr lang="en-GB" i="1" dirty="0"/>
              <a:t>Respect for All 2024</a:t>
            </a:r>
            <a:r>
              <a:rPr lang="en-GB"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 The Guidance provides a </a:t>
            </a:r>
            <a:r>
              <a:rPr lang="en-GB" b="1" u="none" dirty="0"/>
              <a:t>strengthened framework for preventing and responding to bullying</a:t>
            </a:r>
            <a:r>
              <a:rPr lang="en-GB" u="none" dirty="0"/>
              <a:t>.</a:t>
            </a:r>
          </a:p>
          <a:p>
            <a:endParaRPr lang="en-GB" dirty="0"/>
          </a:p>
          <a:p>
            <a:r>
              <a:rPr lang="en-GB" dirty="0"/>
              <a:t>Go through bullet points -</a:t>
            </a:r>
          </a:p>
          <a:p>
            <a:endParaRPr lang="en-GB" dirty="0"/>
          </a:p>
          <a:p>
            <a:pPr marL="171450" indent="-171450">
              <a:buFont typeface="Arial" panose="020B0604020202020204" pitchFamily="34" charset="0"/>
              <a:buChar char="•"/>
            </a:pPr>
            <a:r>
              <a:rPr lang="en-GB" dirty="0"/>
              <a:t>The framework emphasizes the social, emotional and physical impact of bullying</a:t>
            </a:r>
          </a:p>
          <a:p>
            <a:pPr marL="171450" indent="-171450">
              <a:buFont typeface="Arial" panose="020B0604020202020204" pitchFamily="34" charset="0"/>
              <a:buChar char="•"/>
            </a:pPr>
            <a:r>
              <a:rPr lang="en-GB" dirty="0"/>
              <a:t>And clarifies that Bullying does not need to be intentional or repeated to cause harm</a:t>
            </a:r>
          </a:p>
          <a:p>
            <a:pPr marL="171450" indent="-171450">
              <a:buFont typeface="Arial" panose="020B0604020202020204" pitchFamily="34" charset="0"/>
              <a:buChar char="•"/>
            </a:pPr>
            <a:r>
              <a:rPr lang="en-GB" dirty="0"/>
              <a:t>And states  that online bullying must be treated with the same seriousness as in person bullying</a:t>
            </a:r>
          </a:p>
          <a:p>
            <a:endParaRPr lang="en-GB" dirty="0"/>
          </a:p>
          <a:p>
            <a:endParaRPr lang="en-GB" dirty="0"/>
          </a:p>
        </p:txBody>
      </p:sp>
      <p:sp>
        <p:nvSpPr>
          <p:cNvPr id="4" name="Slide Number Placeholder 3">
            <a:extLst>
              <a:ext uri="{FF2B5EF4-FFF2-40B4-BE49-F238E27FC236}">
                <a16:creationId xmlns:a16="http://schemas.microsoft.com/office/drawing/2014/main" id="{F507DDA8-4818-FF72-D775-C6774EB5538E}"/>
              </a:ext>
            </a:extLst>
          </p:cNvPr>
          <p:cNvSpPr>
            <a:spLocks noGrp="1"/>
          </p:cNvSpPr>
          <p:nvPr>
            <p:ph type="sldNum" sz="quarter" idx="5"/>
          </p:nvPr>
        </p:nvSpPr>
        <p:spPr/>
        <p:txBody>
          <a:bodyPr/>
          <a:lstStyle/>
          <a:p>
            <a:pPr>
              <a:defRPr/>
            </a:pPr>
            <a:fld id="{ADD084EF-9637-4839-8899-76AD5DFB83F3}" type="slidenum">
              <a:rPr lang="en-GB" altLang="en-US" smtClean="0"/>
              <a:pPr>
                <a:defRPr/>
              </a:pPr>
              <a:t>11</a:t>
            </a:fld>
            <a:endParaRPr lang="en-GB" altLang="en-US" dirty="0"/>
          </a:p>
        </p:txBody>
      </p:sp>
    </p:spTree>
    <p:extLst>
      <p:ext uri="{BB962C8B-B14F-4D97-AF65-F5344CB8AC3E}">
        <p14:creationId xmlns:p14="http://schemas.microsoft.com/office/powerpoint/2010/main" val="4279299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844D1-6DD0-CE47-0DAC-EB5F2D1C5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562CA9-9AA0-665E-BBF3-6681F6AEE0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1FB4E5-01DF-8897-FFE5-F1D5C24844C3}"/>
              </a:ext>
            </a:extLst>
          </p:cNvPr>
          <p:cNvSpPr>
            <a:spLocks noGrp="1"/>
          </p:cNvSpPr>
          <p:nvPr>
            <p:ph type="body" idx="1"/>
          </p:nvPr>
        </p:nvSpPr>
        <p:spPr/>
        <p:txBody>
          <a:bodyPr/>
          <a:lstStyle/>
          <a:p>
            <a:r>
              <a:rPr lang="en-GB" dirty="0"/>
              <a:t>Highlight that responsibility </a:t>
            </a:r>
            <a:r>
              <a:rPr lang="en-GB" b="1" dirty="0"/>
              <a:t>extends beyond the school grounds </a:t>
            </a:r>
            <a:r>
              <a:rPr lang="en-GB" dirty="0"/>
              <a:t>– and schools have a </a:t>
            </a:r>
            <a:r>
              <a:rPr lang="en-GB" b="1" dirty="0"/>
              <a:t>responsibility to support wellbeing </a:t>
            </a:r>
            <a:r>
              <a:rPr lang="en-GB" dirty="0"/>
              <a:t>even when incidents happen </a:t>
            </a:r>
            <a:r>
              <a:rPr lang="en-GB" b="1" dirty="0"/>
              <a:t>off site or outside school hours.</a:t>
            </a:r>
          </a:p>
          <a:p>
            <a:endParaRPr lang="en-GB" dirty="0"/>
          </a:p>
          <a:p>
            <a:r>
              <a:rPr lang="en-GB" dirty="0"/>
              <a:t>The Scottish Government Respect for all Guidance provides a </a:t>
            </a:r>
            <a:r>
              <a:rPr lang="en-GB" b="1" u="sng" dirty="0"/>
              <a:t>strengthened framework for preventing and responding to bullying</a:t>
            </a:r>
            <a:r>
              <a:rPr lang="en-GB" dirty="0"/>
              <a:t>.</a:t>
            </a:r>
          </a:p>
        </p:txBody>
      </p:sp>
      <p:sp>
        <p:nvSpPr>
          <p:cNvPr id="4" name="Slide Number Placeholder 3">
            <a:extLst>
              <a:ext uri="{FF2B5EF4-FFF2-40B4-BE49-F238E27FC236}">
                <a16:creationId xmlns:a16="http://schemas.microsoft.com/office/drawing/2014/main" id="{70418714-82BF-6A90-A33B-8BA33B3AB81B}"/>
              </a:ext>
            </a:extLst>
          </p:cNvPr>
          <p:cNvSpPr>
            <a:spLocks noGrp="1"/>
          </p:cNvSpPr>
          <p:nvPr>
            <p:ph type="sldNum" sz="quarter" idx="5"/>
          </p:nvPr>
        </p:nvSpPr>
        <p:spPr/>
        <p:txBody>
          <a:bodyPr/>
          <a:lstStyle/>
          <a:p>
            <a:pPr>
              <a:defRPr/>
            </a:pPr>
            <a:fld id="{ADD084EF-9637-4839-8899-76AD5DFB83F3}" type="slidenum">
              <a:rPr lang="en-GB" altLang="en-US" smtClean="0"/>
              <a:pPr>
                <a:defRPr/>
              </a:pPr>
              <a:t>12</a:t>
            </a:fld>
            <a:endParaRPr lang="en-GB" altLang="en-US" dirty="0"/>
          </a:p>
        </p:txBody>
      </p:sp>
    </p:spTree>
    <p:extLst>
      <p:ext uri="{BB962C8B-B14F-4D97-AF65-F5344CB8AC3E}">
        <p14:creationId xmlns:p14="http://schemas.microsoft.com/office/powerpoint/2010/main" val="2125804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Staff should be aware of trauma informed approaches and understand that children’s behaviour may be impacted by trauma and adversity.</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Staff should understand that trauma affects trust, relationships, engagement and behaviour.</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A trauma informed approach helps ensure children feel safe, heard, valued and supported and strengthens intervention.</a:t>
            </a:r>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13</a:t>
            </a:fld>
            <a:endParaRPr lang="en-GB" altLang="en-US" dirty="0"/>
          </a:p>
        </p:txBody>
      </p:sp>
    </p:spTree>
    <p:extLst>
      <p:ext uri="{BB962C8B-B14F-4D97-AF65-F5344CB8AC3E}">
        <p14:creationId xmlns:p14="http://schemas.microsoft.com/office/powerpoint/2010/main" val="4121503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Allow staff to discuss these questions for 5 minutes</a:t>
            </a:r>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16</a:t>
            </a:fld>
            <a:endParaRPr lang="en-GB" altLang="en-US" dirty="0"/>
          </a:p>
        </p:txBody>
      </p:sp>
    </p:spTree>
    <p:extLst>
      <p:ext uri="{BB962C8B-B14F-4D97-AF65-F5344CB8AC3E}">
        <p14:creationId xmlns:p14="http://schemas.microsoft.com/office/powerpoint/2010/main" val="2092878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types of neglect</a:t>
            </a:r>
          </a:p>
          <a:p>
            <a:endParaRPr lang="en-GB" dirty="0"/>
          </a:p>
          <a:p>
            <a:r>
              <a:rPr lang="en-GB" dirty="0"/>
              <a:t>Neglect should not be confused with poverty</a:t>
            </a:r>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17</a:t>
            </a:fld>
            <a:endParaRPr lang="en-GB" altLang="en-US" dirty="0"/>
          </a:p>
        </p:txBody>
      </p:sp>
    </p:spTree>
    <p:extLst>
      <p:ext uri="{BB962C8B-B14F-4D97-AF65-F5344CB8AC3E}">
        <p14:creationId xmlns:p14="http://schemas.microsoft.com/office/powerpoint/2010/main" val="1588454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F610-B4D5-5642-E2F0-7EF0FD2CA496}"/>
            </a:ext>
          </a:extLst>
        </p:cNvPr>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DC8DD38-8061-F6A5-F275-39686B0DF02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9665E455-3CAA-EA8A-2423-27131C54A8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defRPr/>
            </a:pPr>
            <a:endParaRPr lang="en-GB" altLang="en-US" dirty="0"/>
          </a:p>
        </p:txBody>
      </p:sp>
      <p:sp>
        <p:nvSpPr>
          <p:cNvPr id="28676" name="Slide Number Placeholder 3">
            <a:extLst>
              <a:ext uri="{FF2B5EF4-FFF2-40B4-BE49-F238E27FC236}">
                <a16:creationId xmlns:a16="http://schemas.microsoft.com/office/drawing/2014/main" id="{AAB7B97D-DA3B-191D-BB8B-C19E8040E5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C3480AE1-AEF8-4EC2-8715-AC86FC30828F}" type="slidenum">
              <a:rPr lang="en-GB" altLang="en-US" sz="1200" smtClean="0">
                <a:solidFill>
                  <a:schemeClr val="tx1"/>
                </a:solidFill>
                <a:latin typeface="Arial" panose="020B0604020202020204" pitchFamily="34" charset="0"/>
              </a:rPr>
              <a:pPr/>
              <a:t>19</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2164335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Health and education staff tended to use unclear language.</a:t>
            </a:r>
          </a:p>
          <a:p>
            <a:endParaRPr lang="en-GB" dirty="0"/>
          </a:p>
          <a:p>
            <a:r>
              <a:rPr lang="en-GB" dirty="0"/>
              <a:t>Staff should use clear factual language </a:t>
            </a:r>
          </a:p>
          <a:p>
            <a:endParaRPr lang="en-GB" dirty="0"/>
          </a:p>
          <a:p>
            <a:r>
              <a:rPr lang="en-GB" dirty="0"/>
              <a:t>Vague language should be avoided</a:t>
            </a:r>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20</a:t>
            </a:fld>
            <a:endParaRPr lang="en-GB" altLang="en-US" dirty="0"/>
          </a:p>
        </p:txBody>
      </p:sp>
    </p:spTree>
    <p:extLst>
      <p:ext uri="{BB962C8B-B14F-4D97-AF65-F5344CB8AC3E}">
        <p14:creationId xmlns:p14="http://schemas.microsoft.com/office/powerpoint/2010/main" val="303568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Signs of neglect  vary across the age spectrum. Staff should be alert to the signs.</a:t>
            </a:r>
          </a:p>
          <a:p>
            <a:r>
              <a:rPr lang="en-GB" dirty="0"/>
              <a:t>Collaboration and Sharing information is key</a:t>
            </a:r>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22</a:t>
            </a:fld>
            <a:endParaRPr lang="en-GB" altLang="en-US" dirty="0"/>
          </a:p>
        </p:txBody>
      </p:sp>
    </p:spTree>
    <p:extLst>
      <p:ext uri="{BB962C8B-B14F-4D97-AF65-F5344CB8AC3E}">
        <p14:creationId xmlns:p14="http://schemas.microsoft.com/office/powerpoint/2010/main" val="1013818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on the link and select the animation video.</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23</a:t>
            </a:fld>
            <a:endParaRPr lang="en-GB" altLang="en-US" dirty="0"/>
          </a:p>
        </p:txBody>
      </p:sp>
    </p:spTree>
    <p:extLst>
      <p:ext uri="{BB962C8B-B14F-4D97-AF65-F5344CB8AC3E}">
        <p14:creationId xmlns:p14="http://schemas.microsoft.com/office/powerpoint/2010/main" val="760711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FC2B7A2D-6665-C1EE-F469-3DA630BB8623}"/>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6686F888-638A-7514-0074-2B547F72C9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This slide highlights what will be covered in the annual update. </a:t>
            </a:r>
          </a:p>
          <a:p>
            <a:endParaRPr lang="en-GB" altLang="en-US" dirty="0"/>
          </a:p>
          <a:p>
            <a:r>
              <a:rPr lang="en-GB" altLang="en-US" dirty="0"/>
              <a:t>Note this is an update. All staff should be familiar with Standard Circular 57 and aware of the National Guidance for reference.</a:t>
            </a:r>
          </a:p>
          <a:p>
            <a:r>
              <a:rPr lang="en-GB" altLang="en-US" dirty="0"/>
              <a:t>Staff should also be made aware of training opportunities through the CPD catalogue and the I-Learn modules</a:t>
            </a:r>
          </a:p>
          <a:p>
            <a:endParaRPr lang="en-GB" altLang="en-US" dirty="0"/>
          </a:p>
          <a:p>
            <a:r>
              <a:rPr lang="en-GB" altLang="en-US" dirty="0"/>
              <a:t>Please highlight the bullet points.</a:t>
            </a:r>
          </a:p>
          <a:p>
            <a:endParaRPr lang="en-GB" altLang="en-US" dirty="0"/>
          </a:p>
          <a:p>
            <a:r>
              <a:rPr lang="en-GB" altLang="en-US" dirty="0"/>
              <a:t>Please note the addition of Whistleblowing</a:t>
            </a:r>
          </a:p>
        </p:txBody>
      </p:sp>
      <p:sp>
        <p:nvSpPr>
          <p:cNvPr id="18436" name="Slide Number Placeholder 3">
            <a:extLst>
              <a:ext uri="{FF2B5EF4-FFF2-40B4-BE49-F238E27FC236}">
                <a16:creationId xmlns:a16="http://schemas.microsoft.com/office/drawing/2014/main" id="{B9B2A291-5D34-3EC0-7A16-79217A85CB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A5C18CD6-E305-41AF-B61F-7370C3D66EC6}" type="slidenum">
              <a:rPr lang="en-GB" altLang="en-US" sz="1200" smtClean="0">
                <a:solidFill>
                  <a:schemeClr val="tx1"/>
                </a:solidFill>
                <a:latin typeface="Arial" panose="020B0604020202020204" pitchFamily="34" charset="0"/>
              </a:rPr>
              <a:pPr/>
              <a:t>2</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B7789952-64FB-546A-B621-E7656FED88A5}"/>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92B0405C-E499-F5C1-8E0C-E0DF6B1D4E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What is the Prevent strategy? </a:t>
            </a:r>
          </a:p>
          <a:p>
            <a:r>
              <a:rPr lang="en-GB" altLang="en-US" dirty="0"/>
              <a:t>The Prevent strategy aims to reduce the threat to the UK from terrorism by stopping people becoming terrorists or supporting terrorism. It is about preventative action, and is very much focused on the early stages where a crime has not yet been committed. </a:t>
            </a:r>
          </a:p>
          <a:p>
            <a:r>
              <a:rPr lang="en-GB" altLang="en-US" dirty="0"/>
              <a:t>What is the threat? </a:t>
            </a:r>
          </a:p>
          <a:p>
            <a:r>
              <a:rPr lang="en-GB" altLang="en-US" dirty="0"/>
              <a:t>Prevent involves all kinds of terrorist threat to the UK, including organisations originating in Syria, Iraq and Northern Ireland, and also </a:t>
            </a:r>
          </a:p>
          <a:p>
            <a:r>
              <a:rPr lang="en-GB" altLang="en-US" dirty="0"/>
              <a:t>right wing extremist organisations who pose a threat to our safety and security. </a:t>
            </a:r>
          </a:p>
          <a:p>
            <a:r>
              <a:rPr lang="en-GB" altLang="en-US" dirty="0"/>
              <a:t>Motivations are varied and many usually relate to particular ideologies, some further examples include: </a:t>
            </a:r>
          </a:p>
          <a:p>
            <a:r>
              <a:rPr lang="en-GB" altLang="en-US" dirty="0"/>
              <a:t>• political movements; </a:t>
            </a:r>
          </a:p>
          <a:p>
            <a:endParaRPr lang="en-GB" altLang="en-US" dirty="0"/>
          </a:p>
          <a:p>
            <a:r>
              <a:rPr lang="en-GB" altLang="en-US" dirty="0"/>
              <a:t>• religious beliefs; </a:t>
            </a:r>
          </a:p>
          <a:p>
            <a:endParaRPr lang="en-GB" altLang="en-US" dirty="0"/>
          </a:p>
          <a:p>
            <a:r>
              <a:rPr lang="en-GB" altLang="en-US" dirty="0"/>
              <a:t>• animal rights groups; </a:t>
            </a:r>
          </a:p>
          <a:p>
            <a:endParaRPr lang="en-GB" altLang="en-US" dirty="0"/>
          </a:p>
          <a:p>
            <a:r>
              <a:rPr lang="en-GB" altLang="en-US" dirty="0"/>
              <a:t>• environmental issues; and </a:t>
            </a:r>
          </a:p>
          <a:p>
            <a:endParaRPr lang="en-GB" altLang="en-US" dirty="0"/>
          </a:p>
          <a:p>
            <a:r>
              <a:rPr lang="en-GB" altLang="en-US" dirty="0"/>
              <a:t>• economic issues. </a:t>
            </a:r>
          </a:p>
          <a:p>
            <a:endParaRPr lang="en-GB" altLang="en-US" dirty="0"/>
          </a:p>
          <a:p>
            <a:r>
              <a:rPr lang="en-GB" altLang="en-US" dirty="0"/>
              <a:t>Why do people get involved in terrorism or violent extremism? </a:t>
            </a:r>
          </a:p>
          <a:p>
            <a:r>
              <a:rPr lang="en-GB" altLang="en-US" dirty="0"/>
              <a:t>There is no single profile for a person who is likely to become radicalised or move to support extremism. However, here are some </a:t>
            </a:r>
          </a:p>
          <a:p>
            <a:r>
              <a:rPr lang="en-GB" altLang="en-US" dirty="0"/>
              <a:t>signs that may indicate vulnerability to terrorist ideologies – for example: </a:t>
            </a:r>
          </a:p>
          <a:p>
            <a:r>
              <a:rPr lang="en-GB" altLang="en-US" dirty="0"/>
              <a:t>• a lack of identity or belonging/identify crisis; </a:t>
            </a:r>
          </a:p>
          <a:p>
            <a:endParaRPr lang="en-GB" altLang="en-US" dirty="0"/>
          </a:p>
          <a:p>
            <a:r>
              <a:rPr lang="en-GB" altLang="en-US" dirty="0"/>
              <a:t>• insecurity; </a:t>
            </a:r>
          </a:p>
          <a:p>
            <a:endParaRPr lang="en-GB" altLang="en-US" dirty="0"/>
          </a:p>
          <a:p>
            <a:r>
              <a:rPr lang="en-GB" altLang="en-US" dirty="0"/>
              <a:t>• defending a culture, way of life or beliefs; and </a:t>
            </a:r>
          </a:p>
          <a:p>
            <a:endParaRPr lang="en-GB" altLang="en-US" dirty="0"/>
          </a:p>
          <a:p>
            <a:r>
              <a:rPr lang="en-GB" altLang="en-US" dirty="0"/>
              <a:t>• being pressured or bullied. </a:t>
            </a:r>
          </a:p>
          <a:p>
            <a:endParaRPr lang="en-GB" altLang="en-US" dirty="0"/>
          </a:p>
          <a:p>
            <a:r>
              <a:rPr lang="en-GB" altLang="en-US" dirty="0"/>
              <a:t>Those who radicalise others into believing terrorist or violent extremist ideologies often target vulnerable people who are led into believing that violence or criminality can earn respect, right a wrong or glorify a cause. </a:t>
            </a:r>
          </a:p>
          <a:p>
            <a:endParaRPr lang="en-GB" altLang="en-US" dirty="0"/>
          </a:p>
          <a:p>
            <a:r>
              <a:rPr lang="en-GB" altLang="en-US" dirty="0"/>
              <a:t>Spotting the signs </a:t>
            </a:r>
          </a:p>
          <a:p>
            <a:r>
              <a:rPr lang="en-GB" altLang="en-US" dirty="0"/>
              <a:t>There is no checklist that we can give you to help you make decisions about whether a staff member, patient, client, student or visitor has been or is being radicalised. </a:t>
            </a:r>
          </a:p>
          <a:p>
            <a:r>
              <a:rPr lang="en-GB" altLang="en-US" dirty="0"/>
              <a:t>There is no single profile to determine who is likely to become involved in terrorism </a:t>
            </a:r>
          </a:p>
          <a:p>
            <a:r>
              <a:rPr lang="en-GB" altLang="en-US" dirty="0"/>
              <a:t>or violent extremism and the process of radicalisation. The process of radicalisation is different for every individual and situation. </a:t>
            </a:r>
          </a:p>
          <a:p>
            <a:r>
              <a:rPr lang="en-GB" altLang="en-US" dirty="0"/>
              <a:t>However, signs that an individual may be being radicalised could be: </a:t>
            </a:r>
          </a:p>
          <a:p>
            <a:r>
              <a:rPr lang="en-GB" altLang="en-US" dirty="0"/>
              <a:t>• becoming focussed on extremist activities; </a:t>
            </a:r>
          </a:p>
          <a:p>
            <a:endParaRPr lang="en-GB" altLang="en-US" dirty="0"/>
          </a:p>
          <a:p>
            <a:r>
              <a:rPr lang="en-GB" altLang="en-US" dirty="0"/>
              <a:t>• becoming withdrawn and stopping participating in their usual activities; </a:t>
            </a:r>
          </a:p>
          <a:p>
            <a:endParaRPr lang="en-GB" altLang="en-US" dirty="0"/>
          </a:p>
          <a:p>
            <a:r>
              <a:rPr lang="en-GB" altLang="en-US" dirty="0"/>
              <a:t>• expressing feelings of anger, grievance or injustice; </a:t>
            </a:r>
          </a:p>
          <a:p>
            <a:endParaRPr lang="en-GB" altLang="en-US" dirty="0"/>
          </a:p>
          <a:p>
            <a:r>
              <a:rPr lang="en-GB" altLang="en-US" dirty="0"/>
              <a:t>• going missing from their home, school or care setting; </a:t>
            </a:r>
          </a:p>
          <a:p>
            <a:endParaRPr lang="en-GB" altLang="en-US" dirty="0"/>
          </a:p>
          <a:p>
            <a:r>
              <a:rPr lang="en-GB" altLang="en-US" dirty="0"/>
              <a:t>• a new group of friends who you have concerns about using language that supports ‘us and them’ thinking; </a:t>
            </a:r>
          </a:p>
          <a:p>
            <a:endParaRPr lang="en-GB" altLang="en-US" dirty="0"/>
          </a:p>
          <a:p>
            <a:r>
              <a:rPr lang="en-GB" altLang="en-US" dirty="0"/>
              <a:t>• possessing or searching for extremist literature online; or </a:t>
            </a:r>
          </a:p>
          <a:p>
            <a:endParaRPr lang="en-GB" altLang="en-US" dirty="0"/>
          </a:p>
          <a:p>
            <a:r>
              <a:rPr lang="en-GB" altLang="en-US" dirty="0"/>
              <a:t>• changes in an individual’s appearance or behaviour. </a:t>
            </a:r>
          </a:p>
          <a:p>
            <a:endParaRPr lang="en-GB" altLang="en-US" dirty="0"/>
          </a:p>
          <a:p>
            <a:r>
              <a:rPr lang="en-GB" altLang="en-US" dirty="0"/>
              <a:t>As a member of staff, you are required to use your existing skills and professional judgement in determining the significance of any changes. However, we recognise that in large organisations, staff have different levels and types of interaction with others. </a:t>
            </a:r>
          </a:p>
          <a:p>
            <a:endParaRPr lang="en-GB" altLang="en-US" dirty="0"/>
          </a:p>
          <a:p>
            <a:r>
              <a:rPr lang="en-GB" altLang="en-US" dirty="0"/>
              <a:t>In some areas, staff will have professional duties in relation to safeguarding members of the public – in other areas, much less so. If you work in an area where you are already skilled in safeguarding, you will receive additional training to help you spot the signs of vulnerability to being drawn into terrorism. For others, the focus is on being aware that if you see something that is of concern, you know who you can contact in your organisation for advice and guidance. This is so that you can pass on your concern if this is necessary and be confident that you have done the right thing. It also ensures that others in the organisation, who are suitably trained, can exercise professional judgement so that cases that need to be taken forward are dealt with appropriately. Concerns could relate to people in your community, members of the public you have some dealings with as part of your work, or members of staff. </a:t>
            </a:r>
          </a:p>
          <a:p>
            <a:endParaRPr lang="en-GB" altLang="en-US" dirty="0"/>
          </a:p>
          <a:p>
            <a:r>
              <a:rPr lang="en-GB" altLang="en-US" dirty="0"/>
              <a:t>Raising a concern – Notice, Check, Share </a:t>
            </a:r>
          </a:p>
          <a:p>
            <a:r>
              <a:rPr lang="en-GB" altLang="en-US" dirty="0"/>
              <a:t>Don’t rely on others. You must report any concerns you have.</a:t>
            </a:r>
          </a:p>
        </p:txBody>
      </p:sp>
      <p:sp>
        <p:nvSpPr>
          <p:cNvPr id="53252" name="Slide Number Placeholder 3">
            <a:extLst>
              <a:ext uri="{FF2B5EF4-FFF2-40B4-BE49-F238E27FC236}">
                <a16:creationId xmlns:a16="http://schemas.microsoft.com/office/drawing/2014/main" id="{4DBA85CF-AEDD-7521-4E81-8F450B6A2B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72F659CF-61E5-48C1-8A1A-AA22F8399FE8}" type="slidenum">
              <a:rPr lang="en-GB" altLang="en-US" sz="1200" smtClean="0">
                <a:solidFill>
                  <a:schemeClr val="tx1"/>
                </a:solidFill>
                <a:latin typeface="Arial" panose="020B0604020202020204" pitchFamily="34" charset="0"/>
              </a:rPr>
              <a:pPr/>
              <a:t>26</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34976-C613-BCB5-7EB5-9BFB827C7CB6}"/>
            </a:ext>
          </a:extLst>
        </p:cNvPr>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38E957B-6910-2362-B540-F9B471398562}"/>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07252BDD-3B23-E1A6-D3DC-87FFA71C4C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What is the Prevent strategy? </a:t>
            </a:r>
          </a:p>
          <a:p>
            <a:r>
              <a:rPr lang="en-GB" altLang="en-US" dirty="0"/>
              <a:t>The Prevent strategy aims to reduce the threat to the UK from terrorism by stopping people becoming terrorists or supporting terrorism. It is about preventative action, and is very much focused on the early stages where a crime has not yet been committed. </a:t>
            </a:r>
          </a:p>
          <a:p>
            <a:r>
              <a:rPr lang="en-GB" altLang="en-US" dirty="0"/>
              <a:t>What is the threat? </a:t>
            </a:r>
          </a:p>
          <a:p>
            <a:r>
              <a:rPr lang="en-GB" altLang="en-US" dirty="0"/>
              <a:t>Prevent involves all kinds of terrorist threat to the UK, including organisations originating in Syria, Iraq and Northern Ireland, and also </a:t>
            </a:r>
          </a:p>
          <a:p>
            <a:r>
              <a:rPr lang="en-GB" altLang="en-US" dirty="0"/>
              <a:t>right wing extremist organisations who pose a threat to our safety and security. </a:t>
            </a:r>
          </a:p>
          <a:p>
            <a:r>
              <a:rPr lang="en-GB" altLang="en-US" dirty="0"/>
              <a:t>Motivations are varied and many usually relate to particular ideologies, some further examples include: </a:t>
            </a:r>
          </a:p>
          <a:p>
            <a:r>
              <a:rPr lang="en-GB" altLang="en-US" dirty="0"/>
              <a:t>• political movements; </a:t>
            </a:r>
          </a:p>
          <a:p>
            <a:endParaRPr lang="en-GB" altLang="en-US" dirty="0"/>
          </a:p>
          <a:p>
            <a:r>
              <a:rPr lang="en-GB" altLang="en-US" dirty="0"/>
              <a:t>• religious beliefs; </a:t>
            </a:r>
          </a:p>
          <a:p>
            <a:endParaRPr lang="en-GB" altLang="en-US" dirty="0"/>
          </a:p>
          <a:p>
            <a:r>
              <a:rPr lang="en-GB" altLang="en-US" dirty="0"/>
              <a:t>• animal rights groups; </a:t>
            </a:r>
          </a:p>
          <a:p>
            <a:endParaRPr lang="en-GB" altLang="en-US" dirty="0"/>
          </a:p>
          <a:p>
            <a:r>
              <a:rPr lang="en-GB" altLang="en-US" dirty="0"/>
              <a:t>• environmental issues; and </a:t>
            </a:r>
          </a:p>
          <a:p>
            <a:endParaRPr lang="en-GB" altLang="en-US" dirty="0"/>
          </a:p>
          <a:p>
            <a:r>
              <a:rPr lang="en-GB" altLang="en-US" dirty="0"/>
              <a:t>• economic issues. </a:t>
            </a:r>
          </a:p>
          <a:p>
            <a:endParaRPr lang="en-GB" altLang="en-US" dirty="0"/>
          </a:p>
          <a:p>
            <a:r>
              <a:rPr lang="en-GB" altLang="en-US" dirty="0"/>
              <a:t>Why do people get involved in terrorism or violent extremism? </a:t>
            </a:r>
          </a:p>
          <a:p>
            <a:r>
              <a:rPr lang="en-GB" altLang="en-US" dirty="0"/>
              <a:t>There is no single profile for a person who is likely to become radicalised or move to support extremism. However, here are some </a:t>
            </a:r>
          </a:p>
          <a:p>
            <a:r>
              <a:rPr lang="en-GB" altLang="en-US" dirty="0"/>
              <a:t>signs that may indicate vulnerability to terrorist ideologies – for example: </a:t>
            </a:r>
          </a:p>
          <a:p>
            <a:r>
              <a:rPr lang="en-GB" altLang="en-US" dirty="0"/>
              <a:t>• a lack of identity or belonging/identify crisis; </a:t>
            </a:r>
          </a:p>
          <a:p>
            <a:endParaRPr lang="en-GB" altLang="en-US" dirty="0"/>
          </a:p>
          <a:p>
            <a:r>
              <a:rPr lang="en-GB" altLang="en-US" dirty="0"/>
              <a:t>• insecurity; </a:t>
            </a:r>
          </a:p>
          <a:p>
            <a:endParaRPr lang="en-GB" altLang="en-US" dirty="0"/>
          </a:p>
          <a:p>
            <a:r>
              <a:rPr lang="en-GB" altLang="en-US" dirty="0"/>
              <a:t>• defending a culture, way of life or beliefs; and </a:t>
            </a:r>
          </a:p>
          <a:p>
            <a:endParaRPr lang="en-GB" altLang="en-US" dirty="0"/>
          </a:p>
          <a:p>
            <a:r>
              <a:rPr lang="en-GB" altLang="en-US" dirty="0"/>
              <a:t>• being pressured or bullied. </a:t>
            </a:r>
          </a:p>
          <a:p>
            <a:endParaRPr lang="en-GB" altLang="en-US" dirty="0"/>
          </a:p>
          <a:p>
            <a:r>
              <a:rPr lang="en-GB" altLang="en-US" dirty="0"/>
              <a:t>Those who radicalise others into believing terrorist or violent extremist ideologies often target vulnerable people who are led into believing that violence or criminality can earn respect, right a wrong or glorify a cause. </a:t>
            </a:r>
          </a:p>
          <a:p>
            <a:endParaRPr lang="en-GB" altLang="en-US" dirty="0"/>
          </a:p>
          <a:p>
            <a:r>
              <a:rPr lang="en-GB" altLang="en-US" dirty="0"/>
              <a:t>Spotting the signs </a:t>
            </a:r>
          </a:p>
          <a:p>
            <a:r>
              <a:rPr lang="en-GB" altLang="en-US" dirty="0"/>
              <a:t>There is no checklist that we can give you to help you make decisions about whether a staff member, patient, client, student or visitor has been or is being radicalised. </a:t>
            </a:r>
          </a:p>
          <a:p>
            <a:r>
              <a:rPr lang="en-GB" altLang="en-US" dirty="0"/>
              <a:t>There is no single profile to determine who is likely to become involved in terrorism </a:t>
            </a:r>
          </a:p>
          <a:p>
            <a:r>
              <a:rPr lang="en-GB" altLang="en-US" dirty="0"/>
              <a:t>or violent extremism and the process of radicalisation. The process of radicalisation is different for every individual and situation. </a:t>
            </a:r>
          </a:p>
          <a:p>
            <a:r>
              <a:rPr lang="en-GB" altLang="en-US" dirty="0"/>
              <a:t>However, signs that an individual may be being radicalised could be: </a:t>
            </a:r>
          </a:p>
          <a:p>
            <a:r>
              <a:rPr lang="en-GB" altLang="en-US" dirty="0"/>
              <a:t>• becoming focussed on extremist activities; </a:t>
            </a:r>
          </a:p>
          <a:p>
            <a:endParaRPr lang="en-GB" altLang="en-US" dirty="0"/>
          </a:p>
          <a:p>
            <a:r>
              <a:rPr lang="en-GB" altLang="en-US" dirty="0"/>
              <a:t>• becoming withdrawn and stopping participating in their usual activities; </a:t>
            </a:r>
          </a:p>
          <a:p>
            <a:endParaRPr lang="en-GB" altLang="en-US" dirty="0"/>
          </a:p>
          <a:p>
            <a:r>
              <a:rPr lang="en-GB" altLang="en-US" dirty="0"/>
              <a:t>• expressing feelings of anger, grievance or injustice; </a:t>
            </a:r>
          </a:p>
          <a:p>
            <a:endParaRPr lang="en-GB" altLang="en-US" dirty="0"/>
          </a:p>
          <a:p>
            <a:r>
              <a:rPr lang="en-GB" altLang="en-US" dirty="0"/>
              <a:t>• going missing from their home, school or care setting; </a:t>
            </a:r>
          </a:p>
          <a:p>
            <a:endParaRPr lang="en-GB" altLang="en-US" dirty="0"/>
          </a:p>
          <a:p>
            <a:r>
              <a:rPr lang="en-GB" altLang="en-US" dirty="0"/>
              <a:t>• a new group of friends who you have concerns about using language that supports ‘us and them’ thinking; </a:t>
            </a:r>
          </a:p>
          <a:p>
            <a:endParaRPr lang="en-GB" altLang="en-US" dirty="0"/>
          </a:p>
          <a:p>
            <a:r>
              <a:rPr lang="en-GB" altLang="en-US" dirty="0"/>
              <a:t>• possessing or searching for extremist literature online; or </a:t>
            </a:r>
          </a:p>
          <a:p>
            <a:endParaRPr lang="en-GB" altLang="en-US" dirty="0"/>
          </a:p>
          <a:p>
            <a:r>
              <a:rPr lang="en-GB" altLang="en-US" dirty="0"/>
              <a:t>• changes in an individual’s appearance or behaviour. </a:t>
            </a:r>
          </a:p>
          <a:p>
            <a:endParaRPr lang="en-GB" altLang="en-US" dirty="0"/>
          </a:p>
          <a:p>
            <a:r>
              <a:rPr lang="en-GB" altLang="en-US" dirty="0"/>
              <a:t>As a member of staff, you are required to use your existing skills and professional judgement in determining the significance of any changes. However, we recognise that in large organisations, staff have different levels and types of interaction with others. </a:t>
            </a:r>
          </a:p>
          <a:p>
            <a:endParaRPr lang="en-GB" altLang="en-US" dirty="0"/>
          </a:p>
          <a:p>
            <a:r>
              <a:rPr lang="en-GB" altLang="en-US" dirty="0"/>
              <a:t>In some areas, staff will have professional duties in relation to safeguarding members of the public – in other areas, much less so. If you work in an area where you are already skilled in safeguarding, you will receive additional training to help you spot the signs of vulnerability to being drawn into terrorism. For others, the focus is on being aware that if you see something that is of concern, you know who you can contact in your organisation for advice and guidance. This is so that you can pass on your concern if this is necessary and be confident that you have done the right thing. It also ensures that others in the organisation, who are suitably trained, can exercise professional judgement so that cases that need to be taken forward are dealt with appropriately. Concerns could relate to people in your community, members of the public you have some dealings with as part of your work, or members of staff. </a:t>
            </a:r>
          </a:p>
          <a:p>
            <a:endParaRPr lang="en-GB" altLang="en-US" dirty="0"/>
          </a:p>
          <a:p>
            <a:r>
              <a:rPr lang="en-GB" altLang="en-US" dirty="0"/>
              <a:t>Raising a concern – Notice, Check, Share </a:t>
            </a:r>
          </a:p>
          <a:p>
            <a:r>
              <a:rPr lang="en-GB" altLang="en-US" dirty="0"/>
              <a:t>Don’t rely on others. You must report any concerns you have.</a:t>
            </a:r>
          </a:p>
        </p:txBody>
      </p:sp>
      <p:sp>
        <p:nvSpPr>
          <p:cNvPr id="53252" name="Slide Number Placeholder 3">
            <a:extLst>
              <a:ext uri="{FF2B5EF4-FFF2-40B4-BE49-F238E27FC236}">
                <a16:creationId xmlns:a16="http://schemas.microsoft.com/office/drawing/2014/main" id="{B30B022A-0693-7D59-B3E4-30A838EBAC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72F659CF-61E5-48C1-8A1A-AA22F8399FE8}" type="slidenum">
              <a:rPr lang="en-GB" altLang="en-US" sz="1200" smtClean="0">
                <a:solidFill>
                  <a:schemeClr val="tx1"/>
                </a:solidFill>
                <a:latin typeface="Arial" panose="020B0604020202020204" pitchFamily="34" charset="0"/>
              </a:rPr>
              <a:pPr/>
              <a:t>27</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3618283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416A8-979E-4D60-4759-07DE571B8584}"/>
            </a:ext>
          </a:extLst>
        </p:cNvPr>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7FA375A-8E4B-9F0B-AAA3-7690BEAECE09}"/>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FC602577-0BDD-C769-5739-AED0B159E8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Watch film clip</a:t>
            </a:r>
          </a:p>
        </p:txBody>
      </p:sp>
      <p:sp>
        <p:nvSpPr>
          <p:cNvPr id="53252" name="Slide Number Placeholder 3">
            <a:extLst>
              <a:ext uri="{FF2B5EF4-FFF2-40B4-BE49-F238E27FC236}">
                <a16:creationId xmlns:a16="http://schemas.microsoft.com/office/drawing/2014/main" id="{2EBCDB21-DFE7-A2C4-A0A5-C39150A1F9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72F659CF-61E5-48C1-8A1A-AA22F8399FE8}" type="slidenum">
              <a:rPr lang="en-GB" altLang="en-US" sz="1200" smtClean="0">
                <a:solidFill>
                  <a:schemeClr val="tx1"/>
                </a:solidFill>
                <a:latin typeface="Arial" panose="020B0604020202020204" pitchFamily="34" charset="0"/>
              </a:rPr>
              <a:pPr/>
              <a:t>28</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399777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29</a:t>
            </a:fld>
            <a:endParaRPr lang="en-GB" altLang="en-US" dirty="0"/>
          </a:p>
        </p:txBody>
      </p:sp>
    </p:spTree>
    <p:extLst>
      <p:ext uri="{BB962C8B-B14F-4D97-AF65-F5344CB8AC3E}">
        <p14:creationId xmlns:p14="http://schemas.microsoft.com/office/powerpoint/2010/main" val="2524656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E19CB31F-09A8-D9C8-2634-2BB9B2D62332}"/>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AD801585-74C1-7551-2C17-F57650BBEB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b="1" dirty="0"/>
              <a:t>Notes for School Leaders:</a:t>
            </a:r>
          </a:p>
          <a:p>
            <a:pPr eaLnBrk="1" hangingPunct="1">
              <a:spcBef>
                <a:spcPct val="0"/>
              </a:spcBef>
            </a:pPr>
            <a:endParaRPr lang="en-GB" altLang="en-US" b="1" dirty="0"/>
          </a:p>
          <a:p>
            <a:pPr eaLnBrk="1" hangingPunct="1">
              <a:spcBef>
                <a:spcPct val="0"/>
              </a:spcBef>
            </a:pPr>
            <a:r>
              <a:rPr lang="en-GB" altLang="en-US" dirty="0"/>
              <a:t>Please take colleagues through the information on the slide.</a:t>
            </a:r>
          </a:p>
          <a:p>
            <a:pPr eaLnBrk="1" hangingPunct="1">
              <a:spcBef>
                <a:spcPct val="0"/>
              </a:spcBef>
            </a:pPr>
            <a:endParaRPr lang="en-GB" altLang="en-US" dirty="0"/>
          </a:p>
          <a:p>
            <a:pPr eaLnBrk="1" hangingPunct="1">
              <a:spcBef>
                <a:spcPct val="0"/>
              </a:spcBef>
            </a:pPr>
            <a:r>
              <a:rPr lang="en-GB" altLang="en-US" b="1" dirty="0"/>
              <a:t>Staff should be reminded to refresh their understanding of the factors affecting mental health of CYP.  They can do this by accessing the MHWB Policy training document for suggestion re professional learning or the Scottish Government Children and Young People’s Mental Health Professional Learning Resource.  Details on the HWB blog. https://blogs.glowscotland.org.uk/re/renfrewshirehwb/emotional-mental-health/positive-mental-health-and-wellbeing-policy/</a:t>
            </a:r>
          </a:p>
          <a:p>
            <a:pPr eaLnBrk="1" hangingPunct="1">
              <a:spcBef>
                <a:spcPct val="0"/>
              </a:spcBef>
            </a:pPr>
            <a:endParaRPr lang="en-GB" altLang="en-US" dirty="0"/>
          </a:p>
          <a:p>
            <a:pPr eaLnBrk="1" hangingPunct="1">
              <a:spcBef>
                <a:spcPct val="0"/>
              </a:spcBef>
            </a:pPr>
            <a:r>
              <a:rPr lang="en-GB" altLang="en-US" dirty="0"/>
              <a:t>The annual </a:t>
            </a:r>
            <a:r>
              <a:rPr lang="en-GB" altLang="en-US" b="1" dirty="0"/>
              <a:t>Understanding the Mental Health and Wellbeing of Children and Young People </a:t>
            </a:r>
            <a:r>
              <a:rPr lang="en-GB" altLang="en-US" dirty="0"/>
              <a:t>presentation is available here </a:t>
            </a:r>
            <a:r>
              <a:rPr lang="en-GB" altLang="en-US" b="1" dirty="0"/>
              <a:t>- https://blogs.glowscotland.org.uk/re/renfrewshirehwb/annual-awareness-raising-session-staff/  It is available as a Sway or PP presentation.  </a:t>
            </a:r>
            <a:r>
              <a:rPr lang="en-GB" altLang="en-US" b="0" dirty="0"/>
              <a:t>This includes information regarding Renfrewshire Council’s Mental Health and Wellbeing Policy for Education Establishments (2021) which all establishments were required to have in place by June 2022.  The Policy also contains information around how our mental health and wellbeing approaches sit alongside Renfrewshire’s Nurturing Relationships Approach.</a:t>
            </a:r>
          </a:p>
          <a:p>
            <a:pPr eaLnBrk="1" hangingPunct="1">
              <a:spcBef>
                <a:spcPct val="0"/>
              </a:spcBef>
            </a:pPr>
            <a:endParaRPr lang="en-GB" altLang="en-US" b="1" dirty="0"/>
          </a:p>
          <a:p>
            <a:pPr eaLnBrk="1" hangingPunct="1">
              <a:spcBef>
                <a:spcPct val="0"/>
              </a:spcBef>
            </a:pPr>
            <a:r>
              <a:rPr lang="en-GB" altLang="en-US" dirty="0"/>
              <a:t>Please signpost staff to the site to locate this presentation and the staff toolkit to refresh their understanding.  The presentation can be covered during a whole school session, during a collegiate/departmental session or individually. Regardless, there is an expectation that all staff read and understood this presentation by December 2026. </a:t>
            </a:r>
          </a:p>
          <a:p>
            <a:pPr eaLnBrk="1" hangingPunct="1">
              <a:spcBef>
                <a:spcPct val="0"/>
              </a:spcBef>
            </a:pPr>
            <a:endParaRPr lang="en-GB" altLang="en-US" dirty="0"/>
          </a:p>
          <a:p>
            <a:pPr eaLnBrk="1" hangingPunct="1">
              <a:spcBef>
                <a:spcPct val="0"/>
              </a:spcBef>
            </a:pPr>
            <a:r>
              <a:rPr lang="en-GB" altLang="en-US" dirty="0"/>
              <a:t>Additionally, please encourage staff to contact the HWB Development Officer, Fiona White if they require more information and/or support.</a:t>
            </a:r>
          </a:p>
          <a:p>
            <a:pPr eaLnBrk="1" hangingPunct="1">
              <a:spcBef>
                <a:spcPct val="0"/>
              </a:spcBef>
            </a:pPr>
            <a:endParaRPr lang="en-GB" altLang="en-US" dirty="0"/>
          </a:p>
        </p:txBody>
      </p:sp>
      <p:sp>
        <p:nvSpPr>
          <p:cNvPr id="39940" name="Slide Number Placeholder 3">
            <a:extLst>
              <a:ext uri="{FF2B5EF4-FFF2-40B4-BE49-F238E27FC236}">
                <a16:creationId xmlns:a16="http://schemas.microsoft.com/office/drawing/2014/main" id="{E27F1DA9-577F-30CB-DA5E-E34CB72301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4A1009F-E935-459E-8BCD-C2EAB526C6D4}" type="slidenum">
              <a:rPr kumimoji="0" lang="en-GB"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F104062B-B7B9-3FB9-3299-CE4E2420F5A2}"/>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6559F0EA-3DD2-370A-C44A-62C155D915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multi-agency Renfrewshire children’s services partnership responded to the recommendations of the Scottish Government’s Children and Young People's Mental Health Taskforce by working in partnership with Barnardo’s Scotland to produce a proposal for the development and implementation of a Community Mental Health and Wellbeing framework (Ren10).</a:t>
            </a:r>
          </a:p>
          <a:p>
            <a:endParaRPr lang="en-GB" altLang="en-US" dirty="0"/>
          </a:p>
          <a:p>
            <a:r>
              <a:rPr lang="en-GB" altLang="en-US" i="1" dirty="0"/>
              <a:t>The Wellbeing Bridge is a collaboration and an approach rather than a service.  It can be conceptualised as an ‘early help’ approach or simply as GIRFEC in action.  In its simplest terms, everyone is involved in the delivery of the right help, at the right time.  (Barnardo’s – Renfrewshire Mental Health and Wellbeing Strategic Partnership Service Proposal 2019)</a:t>
            </a:r>
          </a:p>
          <a:p>
            <a:endParaRPr lang="en-GB" altLang="en-US" i="1" dirty="0"/>
          </a:p>
          <a:p>
            <a:r>
              <a:rPr lang="en-GB" altLang="en-US" dirty="0"/>
              <a:t>This model is being implemented in Renfrewshire and being integrated into the planning and structures of the local authority.  This will ensure that it is a sustainable model and fully aligned with agreed priorities.  Staff from a variety of disciplines will be utilised to implement evidence based approaches to support mental health and wellbeing, and importantly, families will get the help they need when they need it.  Approaches are aimed to skill up parents to feel more confident when dealing with a variety of issues that their child may present with e.g. Non Violent Resistance Approach, Anxiety Management etc can be accessed easily.  Data on how effective parents and young people find these approaches are collated and inform future approaches.</a:t>
            </a:r>
          </a:p>
          <a:p>
            <a:r>
              <a:rPr lang="en-GB" altLang="en-US" dirty="0"/>
              <a:t> </a:t>
            </a:r>
          </a:p>
          <a:p>
            <a:endParaRPr lang="en-GB" altLang="en-US" dirty="0"/>
          </a:p>
        </p:txBody>
      </p:sp>
      <p:sp>
        <p:nvSpPr>
          <p:cNvPr id="61444" name="Slide Number Placeholder 3">
            <a:extLst>
              <a:ext uri="{FF2B5EF4-FFF2-40B4-BE49-F238E27FC236}">
                <a16:creationId xmlns:a16="http://schemas.microsoft.com/office/drawing/2014/main" id="{14377ADF-A83F-0410-DE6C-8C38BDEE38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5327ED07-A64F-462A-997D-6BE546DF01E9}" type="slidenum">
              <a:rPr lang="en-GB" altLang="en-US" sz="1200" smtClean="0">
                <a:solidFill>
                  <a:schemeClr val="tx1"/>
                </a:solidFill>
                <a:latin typeface="Arial" panose="020B0604020202020204" pitchFamily="34" charset="0"/>
              </a:rPr>
              <a:pPr/>
              <a:t>31</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C57FD434-A8CE-55CA-A01E-AFA36654CD78}"/>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6D9693C4-BC08-431E-F93A-1991B4E8FC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63492" name="Slide Number Placeholder 3">
            <a:extLst>
              <a:ext uri="{FF2B5EF4-FFF2-40B4-BE49-F238E27FC236}">
                <a16:creationId xmlns:a16="http://schemas.microsoft.com/office/drawing/2014/main" id="{A57BDA98-A5EF-7EA3-A6F3-3AA29A904D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302ED5DF-CF1F-4A3F-BB86-1DDD250062A7}" type="slidenum">
              <a:rPr lang="en-GB" altLang="en-US" sz="1200" smtClean="0">
                <a:solidFill>
                  <a:schemeClr val="tx1"/>
                </a:solidFill>
                <a:latin typeface="Arial" panose="020B0604020202020204" pitchFamily="34" charset="0"/>
              </a:rPr>
              <a:pPr/>
              <a:t>32</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AD8A5-786F-74ED-F93A-68B89384ACBD}"/>
            </a:ext>
          </a:extLst>
        </p:cNvPr>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4D13AD1-6C50-BEE9-0CE6-C51F35998669}"/>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B201A989-8F1B-D249-3707-09B3EBD571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defRPr/>
            </a:pPr>
            <a:r>
              <a:rPr lang="en-US" altLang="en-US" dirty="0">
                <a:ea typeface="ＭＳ Ｐゴシック" panose="020B0600070205080204" pitchFamily="34" charset="-128"/>
              </a:rPr>
              <a:t>Child protection is an important and sensitive subject for all of us. The purpose of Standard Circular 57 is to direct all children’s services education staff to work in a multi - disciplinary context with children, young people  and their families. Child protection is a statutory responsibility for all staff who work in education. There will be different levels of responsibility if you are a leader or manager, however the key responsibilities for all education staff are : </a:t>
            </a:r>
          </a:p>
          <a:p>
            <a:pPr marL="628650" lvl="1" indent="-171450">
              <a:buFontTx/>
              <a:buChar char="-"/>
              <a:defRPr/>
            </a:pPr>
            <a:r>
              <a:rPr lang="en-US" altLang="en-US" b="1" dirty="0">
                <a:ea typeface="ＭＳ Ｐゴシック" panose="020B0600070205080204" pitchFamily="34" charset="-128"/>
              </a:rPr>
              <a:t>training</a:t>
            </a:r>
            <a:r>
              <a:rPr lang="en-US" altLang="en-US" dirty="0">
                <a:ea typeface="ＭＳ Ｐゴシック" panose="020B0600070205080204" pitchFamily="34" charset="-128"/>
              </a:rPr>
              <a:t>: understanding the context to when you would be concerned about a child;</a:t>
            </a:r>
          </a:p>
          <a:p>
            <a:pPr marL="628650" lvl="1" indent="-171450">
              <a:buFontTx/>
              <a:buChar char="-"/>
              <a:defRPr/>
            </a:pPr>
            <a:r>
              <a:rPr lang="en-US" altLang="en-US" b="1" dirty="0">
                <a:ea typeface="ＭＳ Ｐゴシック" panose="020B0600070205080204" pitchFamily="34" charset="-128"/>
              </a:rPr>
              <a:t>prevention: </a:t>
            </a:r>
            <a:r>
              <a:rPr lang="en-US" altLang="en-US" dirty="0">
                <a:ea typeface="ＭＳ Ｐゴシック" panose="020B0600070205080204" pitchFamily="34" charset="-128"/>
              </a:rPr>
              <a:t>being watchful and noticing changes in children and young people so we make sure that we intervene early to support them; </a:t>
            </a:r>
            <a:r>
              <a:rPr lang="en-US" altLang="en-US" b="1" dirty="0">
                <a:ea typeface="ＭＳ Ｐゴシック" panose="020B0600070205080204" pitchFamily="34" charset="-128"/>
              </a:rPr>
              <a:t>ensuring a caring and supportive approach </a:t>
            </a:r>
            <a:r>
              <a:rPr lang="en-US" altLang="en-US" dirty="0">
                <a:ea typeface="ＭＳ Ｐゴシック" panose="020B0600070205080204" pitchFamily="34" charset="-128"/>
              </a:rPr>
              <a:t>to wellbeing while;</a:t>
            </a:r>
          </a:p>
          <a:p>
            <a:pPr marL="628650" lvl="1" indent="-171450">
              <a:buFontTx/>
              <a:buChar char="-"/>
              <a:defRPr/>
            </a:pPr>
            <a:r>
              <a:rPr lang="en-US" altLang="en-US" b="1" dirty="0">
                <a:ea typeface="ＭＳ Ｐゴシック" panose="020B0600070205080204" pitchFamily="34" charset="-128"/>
              </a:rPr>
              <a:t>being alert and aware </a:t>
            </a:r>
            <a:r>
              <a:rPr lang="en-US" altLang="en-US" dirty="0">
                <a:ea typeface="ＭＳ Ｐゴシック" panose="020B0600070205080204" pitchFamily="34" charset="-128"/>
              </a:rPr>
              <a:t>to indicators of potential harm; </a:t>
            </a:r>
          </a:p>
          <a:p>
            <a:pPr marL="628650" lvl="1" indent="-171450">
              <a:buFontTx/>
              <a:buChar char="-"/>
              <a:defRPr/>
            </a:pPr>
            <a:r>
              <a:rPr lang="en-US" altLang="en-US" b="1" dirty="0">
                <a:ea typeface="ＭＳ Ｐゴシック" panose="020B0600070205080204" pitchFamily="34" charset="-128"/>
              </a:rPr>
              <a:t>reporting a concern </a:t>
            </a:r>
            <a:r>
              <a:rPr lang="en-US" altLang="en-US" dirty="0">
                <a:ea typeface="ＭＳ Ｐゴシック" panose="020B0600070205080204" pitchFamily="34" charset="-128"/>
              </a:rPr>
              <a:t>understanding what would be a wellbeing or child protection concern and how to report it; </a:t>
            </a:r>
          </a:p>
          <a:p>
            <a:pPr marL="628650" lvl="1" indent="-171450">
              <a:buFontTx/>
              <a:buChar char="-"/>
              <a:defRPr/>
            </a:pPr>
            <a:r>
              <a:rPr lang="en-US" altLang="en-US" b="1" dirty="0">
                <a:ea typeface="ＭＳ Ｐゴシック" panose="020B0600070205080204" pitchFamily="34" charset="-128"/>
              </a:rPr>
              <a:t>inter-agency co-operation </a:t>
            </a:r>
            <a:r>
              <a:rPr lang="en-US" altLang="en-US" dirty="0">
                <a:ea typeface="ＭＳ Ｐゴシック" panose="020B0600070205080204" pitchFamily="34" charset="-128"/>
              </a:rPr>
              <a:t>when a concern is identified; and </a:t>
            </a:r>
          </a:p>
          <a:p>
            <a:pPr marL="628650" lvl="1" indent="-171450">
              <a:buFontTx/>
              <a:buChar char="-"/>
              <a:defRPr/>
            </a:pPr>
            <a:r>
              <a:rPr lang="en-US" altLang="en-US" b="1" dirty="0">
                <a:ea typeface="ＭＳ Ｐゴシック" panose="020B0600070205080204" pitchFamily="34" charset="-128"/>
              </a:rPr>
              <a:t>supporting</a:t>
            </a:r>
            <a:r>
              <a:rPr lang="en-US" altLang="en-US" dirty="0">
                <a:ea typeface="ＭＳ Ｐゴシック" panose="020B0600070205080204" pitchFamily="34" charset="-128"/>
              </a:rPr>
              <a:t> any young person before, during or after any disclosure or notification of concern. </a:t>
            </a:r>
          </a:p>
          <a:p>
            <a:pPr lvl="1">
              <a:defRPr/>
            </a:pPr>
            <a:endParaRPr lang="en-US" altLang="en-US" dirty="0">
              <a:ea typeface="ＭＳ Ｐゴシック" panose="020B0600070205080204" pitchFamily="34" charset="-128"/>
            </a:endParaRPr>
          </a:p>
          <a:p>
            <a:pPr lvl="1">
              <a:defRPr/>
            </a:pPr>
            <a:r>
              <a:rPr lang="en-US" altLang="en-US" dirty="0">
                <a:ea typeface="ＭＳ Ｐゴシック" panose="020B0600070205080204" pitchFamily="34" charset="-128"/>
              </a:rPr>
              <a:t>The Standard Circular sets out the context of our work as well as giving all staff clear guidance and information about child protection and wellbeing and reflects the guidance set out in the National Child Protection Guidance which is consistent with the Getting it right for every child approach.  </a:t>
            </a:r>
          </a:p>
          <a:p>
            <a:pPr lvl="1">
              <a:defRPr/>
            </a:pPr>
            <a:endParaRPr lang="en-US" altLang="en-US" dirty="0">
              <a:ea typeface="ＭＳ Ｐゴシック" panose="020B0600070205080204" pitchFamily="34" charset="-128"/>
            </a:endParaRPr>
          </a:p>
          <a:p>
            <a:pPr lvl="1">
              <a:defRPr/>
            </a:pPr>
            <a:r>
              <a:rPr lang="en-US" altLang="en-US" dirty="0">
                <a:ea typeface="ＭＳ Ｐゴシック" panose="020B0600070205080204" pitchFamily="34" charset="-128"/>
              </a:rPr>
              <a:t>The word ‘</a:t>
            </a:r>
            <a:r>
              <a:rPr lang="en-GB" altLang="en-US" sz="1800" b="1" dirty="0">
                <a:ea typeface="ＭＳ Ｐゴシック" panose="020B0600070205080204" pitchFamily="34" charset="-128"/>
              </a:rPr>
              <a:t>safeguarding’ </a:t>
            </a:r>
            <a:r>
              <a:rPr lang="en-GB" altLang="en-US" sz="1800" dirty="0">
                <a:ea typeface="ＭＳ Ｐゴシック" panose="020B0600070205080204" pitchFamily="34" charset="-128"/>
              </a:rPr>
              <a:t>is in the title of our circular and is a term which is broader than, but includes, child protection. It relates to the action taken to promote the welfare of children and protect them from harm. </a:t>
            </a:r>
          </a:p>
          <a:p>
            <a:pPr lvl="1">
              <a:defRPr/>
            </a:pPr>
            <a:endParaRPr lang="en-GB" altLang="en-US" sz="1800" dirty="0">
              <a:ea typeface="ＭＳ Ｐゴシック" panose="020B0600070205080204" pitchFamily="34" charset="-128"/>
            </a:endParaRPr>
          </a:p>
          <a:p>
            <a:pPr algn="just">
              <a:lnSpc>
                <a:spcPct val="107000"/>
              </a:lnSpc>
              <a:spcAft>
                <a:spcPts val="800"/>
              </a:spcAft>
              <a:defRPr/>
            </a:pPr>
            <a:r>
              <a:rPr lang="en-GB" sz="1800" dirty="0">
                <a:latin typeface="Calibri" panose="020F0502020204030204" pitchFamily="34" charset="0"/>
                <a:ea typeface="Calibri" panose="020F0502020204030204" pitchFamily="34" charset="0"/>
                <a:cs typeface="Times New Roman" panose="02020603050405020304" pitchFamily="18" charset="0"/>
              </a:rPr>
              <a:t>Child Protection Procedures are initiated when Police, Social Work or Health professionals determine that a child may have been abused or may be at risk of significant harm. </a:t>
            </a:r>
          </a:p>
          <a:p>
            <a:pPr algn="just">
              <a:lnSpc>
                <a:spcPct val="107000"/>
              </a:lnSpc>
              <a:spcAft>
                <a:spcPts val="800"/>
              </a:spcAft>
              <a:defRPr/>
            </a:pPr>
            <a:r>
              <a:rPr lang="en-GB" sz="1800" dirty="0">
                <a:latin typeface="Calibri" panose="020F0502020204030204" pitchFamily="34" charset="0"/>
                <a:ea typeface="Calibri" panose="020F0502020204030204" pitchFamily="34" charset="0"/>
                <a:cs typeface="Times New Roman" panose="02020603050405020304" pitchFamily="18" charset="0"/>
              </a:rPr>
              <a:t>Child protection involves: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immediate action, if necessary, to prevent significant harm to a child</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inter-agency investigation about the occurrence or probability of abuse or neglect, or of a criminal offence against a child. Investigation extends to other children affected by the same apparent risks as the child who is the subject of a referral</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assessment and action to address the interaction of behaviour, relationships and conditions that may, in combination, cause or accelerate risks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focus within assessment, planning and action upon each child’s experience, needs and feelings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collaboration between agencies and persistent efforts to work in partnership with parents in planning and action to prevent harm or reduce risk of harm</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recognition and support for the strengths, relationships and skills within the child and their world in order to form a plan that reduces risk and builds resilience.</a:t>
            </a:r>
          </a:p>
          <a:p>
            <a:pPr>
              <a:defRPr/>
            </a:pPr>
            <a:endParaRPr lang="en-GB" altLang="en-US" sz="1800" dirty="0"/>
          </a:p>
          <a:p>
            <a:pPr lvl="1">
              <a:defRPr/>
            </a:pPr>
            <a:endParaRPr lang="en-GB" altLang="en-US" sz="1800" dirty="0">
              <a:ea typeface="ＭＳ Ｐゴシック" panose="020B0600070205080204" pitchFamily="34" charset="-128"/>
            </a:endParaRPr>
          </a:p>
          <a:p>
            <a:r>
              <a:rPr lang="en-GB" altLang="en-US" dirty="0"/>
              <a:t>.</a:t>
            </a:r>
          </a:p>
        </p:txBody>
      </p:sp>
      <p:sp>
        <p:nvSpPr>
          <p:cNvPr id="28676" name="Slide Number Placeholder 3">
            <a:extLst>
              <a:ext uri="{FF2B5EF4-FFF2-40B4-BE49-F238E27FC236}">
                <a16:creationId xmlns:a16="http://schemas.microsoft.com/office/drawing/2014/main" id="{B0BBD186-F996-AD48-45EA-B050F730CF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C3480AE1-AEF8-4EC2-8715-AC86FC30828F}" type="slidenum">
              <a:rPr lang="en-GB" altLang="en-US" sz="1200" smtClean="0">
                <a:solidFill>
                  <a:schemeClr val="tx1"/>
                </a:solidFill>
                <a:latin typeface="Arial" panose="020B0604020202020204" pitchFamily="34" charset="0"/>
              </a:rPr>
              <a:pPr/>
              <a:t>33</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328291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4BA58-5A5F-7865-54CA-2D312389A4BC}"/>
            </a:ext>
          </a:extLst>
        </p:cNvPr>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6A12ACD-D790-63CD-E437-890027E6257B}"/>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9C33BAFB-6E29-9CF4-3255-9B26D18C87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defRPr/>
            </a:pPr>
            <a:r>
              <a:rPr lang="en-US" altLang="en-US" dirty="0">
                <a:ea typeface="ＭＳ Ｐゴシック" panose="020B0600070205080204" pitchFamily="34" charset="-128"/>
              </a:rPr>
              <a:t>Child protection is an important and sensitive subject for all of us. The purpose of Standard Circular 57 is to direct all children’s services education staff to work in a multi - disciplinary context with children, young people  and their families. Child protection is a statutory responsibility for all staff who work in education. There will be different levels of responsibility if you are a leader or manager, however the key responsibilities for all education staff are : </a:t>
            </a:r>
          </a:p>
          <a:p>
            <a:pPr marL="628650" lvl="1" indent="-171450">
              <a:buFontTx/>
              <a:buChar char="-"/>
              <a:defRPr/>
            </a:pPr>
            <a:r>
              <a:rPr lang="en-US" altLang="en-US" b="1" dirty="0">
                <a:ea typeface="ＭＳ Ｐゴシック" panose="020B0600070205080204" pitchFamily="34" charset="-128"/>
              </a:rPr>
              <a:t>training</a:t>
            </a:r>
            <a:r>
              <a:rPr lang="en-US" altLang="en-US" dirty="0">
                <a:ea typeface="ＭＳ Ｐゴシック" panose="020B0600070205080204" pitchFamily="34" charset="-128"/>
              </a:rPr>
              <a:t>: understanding the context to when you would be concerned about a child;</a:t>
            </a:r>
          </a:p>
          <a:p>
            <a:pPr marL="628650" lvl="1" indent="-171450">
              <a:buFontTx/>
              <a:buChar char="-"/>
              <a:defRPr/>
            </a:pPr>
            <a:r>
              <a:rPr lang="en-US" altLang="en-US" b="1" dirty="0">
                <a:ea typeface="ＭＳ Ｐゴシック" panose="020B0600070205080204" pitchFamily="34" charset="-128"/>
              </a:rPr>
              <a:t>prevention: </a:t>
            </a:r>
            <a:r>
              <a:rPr lang="en-US" altLang="en-US" dirty="0">
                <a:ea typeface="ＭＳ Ｐゴシック" panose="020B0600070205080204" pitchFamily="34" charset="-128"/>
              </a:rPr>
              <a:t>being watchful and noticing changes in children and young people so we make sure that we intervene early to support them; </a:t>
            </a:r>
            <a:r>
              <a:rPr lang="en-US" altLang="en-US" b="1" dirty="0">
                <a:ea typeface="ＭＳ Ｐゴシック" panose="020B0600070205080204" pitchFamily="34" charset="-128"/>
              </a:rPr>
              <a:t>ensuring a caring and supportive approach </a:t>
            </a:r>
            <a:r>
              <a:rPr lang="en-US" altLang="en-US" dirty="0">
                <a:ea typeface="ＭＳ Ｐゴシック" panose="020B0600070205080204" pitchFamily="34" charset="-128"/>
              </a:rPr>
              <a:t>to wellbeing while;</a:t>
            </a:r>
          </a:p>
          <a:p>
            <a:pPr marL="628650" lvl="1" indent="-171450">
              <a:buFontTx/>
              <a:buChar char="-"/>
              <a:defRPr/>
            </a:pPr>
            <a:r>
              <a:rPr lang="en-US" altLang="en-US" b="1" dirty="0">
                <a:ea typeface="ＭＳ Ｐゴシック" panose="020B0600070205080204" pitchFamily="34" charset="-128"/>
              </a:rPr>
              <a:t>being alert and aware </a:t>
            </a:r>
            <a:r>
              <a:rPr lang="en-US" altLang="en-US" dirty="0">
                <a:ea typeface="ＭＳ Ｐゴシック" panose="020B0600070205080204" pitchFamily="34" charset="-128"/>
              </a:rPr>
              <a:t>to indicators of potential harm; </a:t>
            </a:r>
          </a:p>
          <a:p>
            <a:pPr marL="628650" lvl="1" indent="-171450">
              <a:buFontTx/>
              <a:buChar char="-"/>
              <a:defRPr/>
            </a:pPr>
            <a:r>
              <a:rPr lang="en-US" altLang="en-US" b="1" dirty="0">
                <a:ea typeface="ＭＳ Ｐゴシック" panose="020B0600070205080204" pitchFamily="34" charset="-128"/>
              </a:rPr>
              <a:t>reporting a concern </a:t>
            </a:r>
            <a:r>
              <a:rPr lang="en-US" altLang="en-US" dirty="0">
                <a:ea typeface="ＭＳ Ｐゴシック" panose="020B0600070205080204" pitchFamily="34" charset="-128"/>
              </a:rPr>
              <a:t>understanding what would be a wellbeing or child protection concern and how to report it; </a:t>
            </a:r>
          </a:p>
          <a:p>
            <a:pPr marL="628650" lvl="1" indent="-171450">
              <a:buFontTx/>
              <a:buChar char="-"/>
              <a:defRPr/>
            </a:pPr>
            <a:r>
              <a:rPr lang="en-US" altLang="en-US" b="1" dirty="0">
                <a:ea typeface="ＭＳ Ｐゴシック" panose="020B0600070205080204" pitchFamily="34" charset="-128"/>
              </a:rPr>
              <a:t>inter-agency co-operation </a:t>
            </a:r>
            <a:r>
              <a:rPr lang="en-US" altLang="en-US" dirty="0">
                <a:ea typeface="ＭＳ Ｐゴシック" panose="020B0600070205080204" pitchFamily="34" charset="-128"/>
              </a:rPr>
              <a:t>when a concern is identified; and </a:t>
            </a:r>
          </a:p>
          <a:p>
            <a:pPr marL="628650" lvl="1" indent="-171450">
              <a:buFontTx/>
              <a:buChar char="-"/>
              <a:defRPr/>
            </a:pPr>
            <a:r>
              <a:rPr lang="en-US" altLang="en-US" b="1" dirty="0">
                <a:ea typeface="ＭＳ Ｐゴシック" panose="020B0600070205080204" pitchFamily="34" charset="-128"/>
              </a:rPr>
              <a:t>supporting</a:t>
            </a:r>
            <a:r>
              <a:rPr lang="en-US" altLang="en-US" dirty="0">
                <a:ea typeface="ＭＳ Ｐゴシック" panose="020B0600070205080204" pitchFamily="34" charset="-128"/>
              </a:rPr>
              <a:t> any young person before, during or after any disclosure or notification of concern. </a:t>
            </a:r>
          </a:p>
          <a:p>
            <a:pPr lvl="1">
              <a:defRPr/>
            </a:pPr>
            <a:endParaRPr lang="en-US" altLang="en-US" dirty="0">
              <a:ea typeface="ＭＳ Ｐゴシック" panose="020B0600070205080204" pitchFamily="34" charset="-128"/>
            </a:endParaRPr>
          </a:p>
          <a:p>
            <a:pPr lvl="1">
              <a:defRPr/>
            </a:pPr>
            <a:r>
              <a:rPr lang="en-US" altLang="en-US" dirty="0">
                <a:ea typeface="ＭＳ Ｐゴシック" panose="020B0600070205080204" pitchFamily="34" charset="-128"/>
              </a:rPr>
              <a:t>The Standard Circular sets out the context of our work as well as giving all staff clear guidance and information about child protection and wellbeing and reflects the guidance set out in the National Child Protection Guidance which is consistent with the Getting it right for every child approach.  </a:t>
            </a:r>
          </a:p>
          <a:p>
            <a:pPr lvl="1">
              <a:defRPr/>
            </a:pPr>
            <a:endParaRPr lang="en-US" altLang="en-US" dirty="0">
              <a:ea typeface="ＭＳ Ｐゴシック" panose="020B0600070205080204" pitchFamily="34" charset="-128"/>
            </a:endParaRPr>
          </a:p>
          <a:p>
            <a:pPr lvl="1">
              <a:defRPr/>
            </a:pPr>
            <a:r>
              <a:rPr lang="en-US" altLang="en-US" dirty="0">
                <a:ea typeface="ＭＳ Ｐゴシック" panose="020B0600070205080204" pitchFamily="34" charset="-128"/>
              </a:rPr>
              <a:t>The word ‘</a:t>
            </a:r>
            <a:r>
              <a:rPr lang="en-GB" altLang="en-US" sz="1800" b="1" dirty="0">
                <a:ea typeface="ＭＳ Ｐゴシック" panose="020B0600070205080204" pitchFamily="34" charset="-128"/>
              </a:rPr>
              <a:t>safeguarding’ </a:t>
            </a:r>
            <a:r>
              <a:rPr lang="en-GB" altLang="en-US" sz="1800" dirty="0">
                <a:ea typeface="ＭＳ Ｐゴシック" panose="020B0600070205080204" pitchFamily="34" charset="-128"/>
              </a:rPr>
              <a:t>is in the title of our circular and is a term which is broader than, but includes, child protection. It relates to the action taken to promote the welfare of children and protect them from harm. </a:t>
            </a:r>
          </a:p>
          <a:p>
            <a:pPr lvl="1">
              <a:defRPr/>
            </a:pPr>
            <a:endParaRPr lang="en-GB" altLang="en-US" sz="1800" dirty="0">
              <a:ea typeface="ＭＳ Ｐゴシック" panose="020B0600070205080204" pitchFamily="34" charset="-128"/>
            </a:endParaRPr>
          </a:p>
          <a:p>
            <a:pPr algn="just">
              <a:lnSpc>
                <a:spcPct val="107000"/>
              </a:lnSpc>
              <a:spcAft>
                <a:spcPts val="800"/>
              </a:spcAft>
              <a:defRPr/>
            </a:pPr>
            <a:r>
              <a:rPr lang="en-GB" sz="1800" dirty="0">
                <a:latin typeface="Calibri" panose="020F0502020204030204" pitchFamily="34" charset="0"/>
                <a:ea typeface="Calibri" panose="020F0502020204030204" pitchFamily="34" charset="0"/>
                <a:cs typeface="Times New Roman" panose="02020603050405020304" pitchFamily="18" charset="0"/>
              </a:rPr>
              <a:t>Child Protection Procedures are initiated when Police, Social Work or Health professionals determine that a child may have been abused or may be at risk of significant harm. </a:t>
            </a:r>
          </a:p>
          <a:p>
            <a:pPr algn="just">
              <a:lnSpc>
                <a:spcPct val="107000"/>
              </a:lnSpc>
              <a:spcAft>
                <a:spcPts val="800"/>
              </a:spcAft>
              <a:defRPr/>
            </a:pPr>
            <a:r>
              <a:rPr lang="en-GB" sz="1800" dirty="0">
                <a:latin typeface="Calibri" panose="020F0502020204030204" pitchFamily="34" charset="0"/>
                <a:ea typeface="Calibri" panose="020F0502020204030204" pitchFamily="34" charset="0"/>
                <a:cs typeface="Times New Roman" panose="02020603050405020304" pitchFamily="18" charset="0"/>
              </a:rPr>
              <a:t>Child protection involves: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immediate action, if necessary, to prevent significant harm to a child</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inter-agency investigation about the occurrence or probability of abuse or neglect, or of a criminal offence against a child. Investigation extends to other children affected by the same apparent risks as the child who is the subject of a referral</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assessment and action to address the interaction of behaviour, relationships and conditions that may, in combination, cause or accelerate risks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focus within assessment, planning and action upon each child’s experience, needs and feelings </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collaboration between agencies and persistent efforts to work in partnership with parents in planning and action to prevent harm or reduce risk of harm</a:t>
            </a:r>
          </a:p>
          <a:p>
            <a:pPr marL="285750" indent="-285750" algn="just">
              <a:lnSpc>
                <a:spcPct val="107000"/>
              </a:lnSpc>
              <a:spcAft>
                <a:spcPts val="800"/>
              </a:spcAft>
              <a:buFont typeface="Arial" panose="020B0604020202020204" pitchFamily="34" charset="0"/>
              <a:buChar char="•"/>
              <a:defRPr/>
            </a:pPr>
            <a:r>
              <a:rPr lang="en-GB" sz="1800" dirty="0">
                <a:latin typeface="Calibri" panose="020F0502020204030204" pitchFamily="34" charset="0"/>
                <a:ea typeface="Calibri" panose="020F0502020204030204" pitchFamily="34" charset="0"/>
                <a:cs typeface="Times New Roman" panose="02020603050405020304" pitchFamily="18" charset="0"/>
              </a:rPr>
              <a:t>recognition and support for the strengths, relationships and skills within the child and their world in order to form a plan that reduces risk and builds resilience.</a:t>
            </a:r>
          </a:p>
          <a:p>
            <a:pPr>
              <a:defRPr/>
            </a:pPr>
            <a:endParaRPr lang="en-GB" altLang="en-US" sz="1800" dirty="0"/>
          </a:p>
          <a:p>
            <a:pPr lvl="1">
              <a:defRPr/>
            </a:pPr>
            <a:endParaRPr lang="en-GB" altLang="en-US" sz="1800" dirty="0">
              <a:ea typeface="ＭＳ Ｐゴシック" panose="020B0600070205080204" pitchFamily="34" charset="-128"/>
            </a:endParaRPr>
          </a:p>
          <a:p>
            <a:r>
              <a:rPr lang="en-GB" altLang="en-US" dirty="0"/>
              <a:t>.</a:t>
            </a:r>
          </a:p>
        </p:txBody>
      </p:sp>
      <p:sp>
        <p:nvSpPr>
          <p:cNvPr id="28676" name="Slide Number Placeholder 3">
            <a:extLst>
              <a:ext uri="{FF2B5EF4-FFF2-40B4-BE49-F238E27FC236}">
                <a16:creationId xmlns:a16="http://schemas.microsoft.com/office/drawing/2014/main" id="{062C20D2-20E7-789D-5EAA-9ECFD2494E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C3480AE1-AEF8-4EC2-8715-AC86FC30828F}" type="slidenum">
              <a:rPr lang="en-GB" altLang="en-US" sz="1200" smtClean="0">
                <a:solidFill>
                  <a:schemeClr val="tx1"/>
                </a:solidFill>
                <a:latin typeface="Arial" panose="020B0604020202020204" pitchFamily="34" charset="0"/>
              </a:rPr>
              <a:pPr/>
              <a:t>34</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1233450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E055700-9254-4F77-6437-2DBD5884859F}"/>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BFE480DA-0E53-FC6E-B6C0-3D23D72308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a:p>
            <a:pPr>
              <a:defRPr/>
            </a:pPr>
            <a:r>
              <a:rPr lang="en-GB" altLang="en-US" b="1" dirty="0"/>
              <a:t>Remind All staff </a:t>
            </a:r>
            <a:r>
              <a:rPr lang="en-GB" altLang="en-US" dirty="0"/>
              <a:t>that they all have a responsibility to </a:t>
            </a:r>
            <a:r>
              <a:rPr lang="en-GB" altLang="en-US" b="1" dirty="0"/>
              <a:t>safeguard and protect children.</a:t>
            </a:r>
          </a:p>
          <a:p>
            <a:pPr>
              <a:defRPr/>
            </a:pPr>
            <a:endParaRPr lang="en-GB" altLang="en-US" b="1" dirty="0"/>
          </a:p>
          <a:p>
            <a:pPr>
              <a:defRPr/>
            </a:pPr>
            <a:r>
              <a:rPr lang="en-GB" altLang="en-US" dirty="0"/>
              <a:t>And that </a:t>
            </a:r>
            <a:r>
              <a:rPr lang="en-GB" altLang="en-US" b="1" dirty="0"/>
              <a:t>All staff </a:t>
            </a:r>
            <a:r>
              <a:rPr lang="en-GB" altLang="en-US" dirty="0"/>
              <a:t>have a responsibility to be </a:t>
            </a:r>
            <a:r>
              <a:rPr lang="en-GB" altLang="en-US" b="1" dirty="0"/>
              <a:t>aware of and report child protection concerns. </a:t>
            </a:r>
          </a:p>
          <a:p>
            <a:pPr>
              <a:defRPr/>
            </a:pPr>
            <a:endParaRPr lang="en-GB" altLang="en-US" b="1" dirty="0"/>
          </a:p>
          <a:p>
            <a:pPr>
              <a:defRPr/>
            </a:pPr>
            <a:r>
              <a:rPr lang="en-GB" altLang="en-US" dirty="0"/>
              <a:t>Highlight that it is recognised that staff involved in child protection work can often need support as it is challenging to hear about the circumstances  and experiences that some children and young people have had.  If staff need help it is available – go over signposting to supports e.g. speaking to SLT/Time to Talk/OH etc</a:t>
            </a:r>
          </a:p>
          <a:p>
            <a:pPr algn="just">
              <a:lnSpc>
                <a:spcPct val="107000"/>
              </a:lnSpc>
              <a:spcAft>
                <a:spcPts val="800"/>
              </a:spcAft>
              <a:defRPr/>
            </a:pPr>
            <a:r>
              <a:rPr lang="en-GB" b="1" dirty="0">
                <a:latin typeface="Calibri" panose="020F0502020204030204" pitchFamily="34" charset="0"/>
                <a:ea typeface="Calibri" panose="020F0502020204030204" pitchFamily="34" charset="0"/>
                <a:cs typeface="Times New Roman" panose="02020603050405020304" pitchFamily="18" charset="0"/>
              </a:rPr>
              <a:t>All staff have different roles but all need to be alert, vigilant and aware of possible indications of concern</a:t>
            </a:r>
          </a:p>
          <a:p>
            <a:pPr algn="just">
              <a:lnSpc>
                <a:spcPct val="107000"/>
              </a:lnSpc>
              <a:spcAft>
                <a:spcPts val="800"/>
              </a:spcAft>
              <a:defRPr/>
            </a:pPr>
            <a:r>
              <a:rPr lang="en-GB" b="1" dirty="0">
                <a:latin typeface="Calibri" panose="020F0502020204030204" pitchFamily="34" charset="0"/>
                <a:ea typeface="Calibri" panose="020F0502020204030204" pitchFamily="34" charset="0"/>
                <a:cs typeface="Times New Roman" panose="02020603050405020304" pitchFamily="18" charset="0"/>
              </a:rPr>
              <a:t>Discuss</a:t>
            </a:r>
            <a:r>
              <a:rPr lang="en-GB" dirty="0">
                <a:latin typeface="Calibri" panose="020F0502020204030204" pitchFamily="34" charset="0"/>
                <a:ea typeface="Calibri" panose="020F0502020204030204" pitchFamily="34" charset="0"/>
                <a:cs typeface="Times New Roman" panose="02020603050405020304" pitchFamily="18" charset="0"/>
              </a:rPr>
              <a:t> points on slide </a:t>
            </a:r>
          </a:p>
          <a:p>
            <a:pPr algn="just">
              <a:lnSpc>
                <a:spcPct val="107000"/>
              </a:lnSpc>
              <a:spcAft>
                <a:spcPts val="800"/>
              </a:spcAft>
              <a:defRPr/>
            </a:pPr>
            <a:r>
              <a:rPr lang="en-GB" dirty="0">
                <a:latin typeface="Calibri" panose="020F0502020204030204" pitchFamily="34" charset="0"/>
                <a:ea typeface="Calibri" panose="020F0502020204030204" pitchFamily="34" charset="0"/>
                <a:cs typeface="Times New Roman" panose="02020603050405020304" pitchFamily="18" charset="0"/>
              </a:rPr>
              <a:t>or </a:t>
            </a:r>
            <a:r>
              <a:rPr lang="en-GB" b="1" dirty="0">
                <a:latin typeface="Calibri" panose="020F0502020204030204" pitchFamily="34" charset="0"/>
                <a:ea typeface="Calibri" panose="020F0502020204030204" pitchFamily="34" charset="0"/>
                <a:cs typeface="Times New Roman" panose="02020603050405020304" pitchFamily="18" charset="0"/>
              </a:rPr>
              <a:t>Possible task -  </a:t>
            </a:r>
            <a:r>
              <a:rPr lang="en-GB" dirty="0">
                <a:latin typeface="Calibri" panose="020F0502020204030204" pitchFamily="34" charset="0"/>
                <a:ea typeface="Calibri" panose="020F0502020204030204" pitchFamily="34" charset="0"/>
                <a:cs typeface="Times New Roman" panose="02020603050405020304" pitchFamily="18" charset="0"/>
              </a:rPr>
              <a:t>ask staff to identify what they might notice in their role which may be an indication of concern.</a:t>
            </a:r>
          </a:p>
          <a:p>
            <a:pPr algn="just">
              <a:lnSpc>
                <a:spcPct val="107000"/>
              </a:lnSpc>
              <a:spcAft>
                <a:spcPts val="800"/>
              </a:spcAft>
              <a:defRPr/>
            </a:pP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altLang="en-US" dirty="0"/>
          </a:p>
          <a:p>
            <a:endParaRPr lang="en-GB" altLang="en-US" dirty="0"/>
          </a:p>
        </p:txBody>
      </p:sp>
      <p:sp>
        <p:nvSpPr>
          <p:cNvPr id="30724" name="Slide Number Placeholder 3">
            <a:extLst>
              <a:ext uri="{FF2B5EF4-FFF2-40B4-BE49-F238E27FC236}">
                <a16:creationId xmlns:a16="http://schemas.microsoft.com/office/drawing/2014/main" id="{AE3599C4-FBEC-EC10-CE8B-3A0587BF5E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8A1C06B1-321A-4746-843A-94DE151E2E2D}" type="slidenum">
              <a:rPr lang="en-GB" altLang="en-US" sz="1200" smtClean="0">
                <a:solidFill>
                  <a:schemeClr val="tx1"/>
                </a:solidFill>
                <a:latin typeface="Arial" panose="020B0604020202020204" pitchFamily="34" charset="0"/>
              </a:rPr>
              <a:pPr/>
              <a:t>35</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CC1D3DCD-CF42-22ED-3A1B-2A553103DB10}"/>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9DF39A06-0096-C9B7-2FDA-9D052EAB87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National Guidance for Child Protection in Scotland sets out the framework for agencies to understand and agree processes for working together to support, promote and safeguard the wellbeing of all children.  It also serves as a resource for practitioners of specific areas of practice and key issues in child protection to keep children safe. </a:t>
            </a:r>
          </a:p>
          <a:p>
            <a:endParaRPr lang="en-GB" altLang="en-US" dirty="0"/>
          </a:p>
          <a:p>
            <a:r>
              <a:rPr lang="en-GB" altLang="en-US" dirty="0"/>
              <a:t>Section 2  covers roles and responsibilities but there is a new section 2(B) that looks at approaches to multi agency assessments that highlights the use of the GIRFEC components, the need for strength-based approaches,  looking at contextualised safeguarding and the importance of a learning culture in relation to child protection.</a:t>
            </a:r>
          </a:p>
          <a:p>
            <a:endParaRPr lang="en-GB" altLang="en-US" dirty="0"/>
          </a:p>
          <a:p>
            <a:r>
              <a:rPr lang="en-GB" altLang="en-US" dirty="0"/>
              <a:t>Section 4  </a:t>
            </a:r>
            <a:r>
              <a:rPr lang="en-US" altLang="en-US" dirty="0"/>
              <a:t>Child Protection in specific circumstances</a:t>
            </a:r>
            <a:r>
              <a:rPr lang="en-GB" altLang="en-US" dirty="0"/>
              <a:t> has been expanded considerably so it is more relevant to the national and local situation. </a:t>
            </a:r>
          </a:p>
          <a:p>
            <a:endParaRPr lang="en-GB" altLang="en-US" b="1" dirty="0"/>
          </a:p>
          <a:p>
            <a:r>
              <a:rPr lang="en-GB" altLang="en-US" b="1" dirty="0"/>
              <a:t>Principles underpinning this guidance </a:t>
            </a:r>
            <a:endParaRPr lang="en-GB" altLang="en-US" dirty="0"/>
          </a:p>
          <a:p>
            <a:r>
              <a:rPr lang="en-GB" altLang="en-US" dirty="0"/>
              <a:t>The most effective protection of children involves early support within the family before urgent action is needed. </a:t>
            </a:r>
          </a:p>
          <a:p>
            <a:endParaRPr lang="en-GB" altLang="en-US" dirty="0"/>
          </a:p>
          <a:p>
            <a:r>
              <a:rPr lang="en-GB" altLang="en-US" dirty="0"/>
              <a:t>The Scottish approach to child protection is based upon the protection of children’s rights and The Getting it right for every child (GIRFEC) policy and practice model. </a:t>
            </a:r>
          </a:p>
          <a:p>
            <a:endParaRPr lang="en-GB" altLang="en-US" dirty="0"/>
          </a:p>
          <a:p>
            <a:r>
              <a:rPr lang="en-GB" altLang="en-US" dirty="0"/>
              <a:t>View of children and young people will be heard and taken into consideration</a:t>
            </a:r>
          </a:p>
          <a:p>
            <a:endParaRPr lang="en-GB" altLang="en-US" dirty="0"/>
          </a:p>
          <a:p>
            <a:r>
              <a:rPr lang="en-GB" altLang="en-US" dirty="0"/>
              <a:t>Recognising the context of risk and need entails recognition of the influence of structural inequalities, such as poverty.</a:t>
            </a:r>
          </a:p>
          <a:p>
            <a:r>
              <a:rPr lang="en-GB" altLang="en-US" dirty="0"/>
              <a:t> </a:t>
            </a:r>
          </a:p>
          <a:p>
            <a:r>
              <a:rPr lang="en-GB" altLang="en-US" dirty="0"/>
              <a:t>Guidance, procedures and assessment frameworks aims to promote consistency however, effective communication and partnership is a matter of relationships so there is a need to listen and understanding and analysis, consultation and professional judgement all play a part. </a:t>
            </a:r>
          </a:p>
          <a:p>
            <a:endParaRPr lang="en-GB" altLang="en-US" dirty="0"/>
          </a:p>
          <a:p>
            <a:endParaRPr lang="en-US" altLang="en-US" dirty="0"/>
          </a:p>
        </p:txBody>
      </p:sp>
      <p:sp>
        <p:nvSpPr>
          <p:cNvPr id="20484" name="Slide Number Placeholder 3">
            <a:extLst>
              <a:ext uri="{FF2B5EF4-FFF2-40B4-BE49-F238E27FC236}">
                <a16:creationId xmlns:a16="http://schemas.microsoft.com/office/drawing/2014/main" id="{268BCF8E-7DEF-898F-4E58-89F28C655F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4DBC49AB-B1BD-4CC0-B94F-BEA0D3541FAE}" type="slidenum">
              <a:rPr lang="en-GB" altLang="en-US" sz="1200" smtClean="0">
                <a:solidFill>
                  <a:srgbClr val="000000"/>
                </a:solidFill>
                <a:latin typeface="Arial" panose="020B0604020202020204" pitchFamily="34" charset="0"/>
              </a:rPr>
              <a:pPr/>
              <a:t>3</a:t>
            </a:fld>
            <a:endParaRPr lang="en-GB" altLang="en-US" sz="1200">
              <a:solidFill>
                <a:srgbClr val="000000"/>
              </a:solidFill>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7A134EC-1FBF-B6E9-2595-43DFB1B33F1B}"/>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EE39F34D-3B26-F608-F7CF-5B5893F5C0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dirty="0">
                <a:ea typeface="ＭＳ Ｐゴシック" charset="-128"/>
              </a:rPr>
              <a:t>Please  remind staff about the grounds for concern and explain they can arise in various ways.</a:t>
            </a:r>
          </a:p>
          <a:p>
            <a:pPr>
              <a:defRPr/>
            </a:pPr>
            <a:endParaRPr lang="en-GB" dirty="0">
              <a:ea typeface="ＭＳ Ｐゴシック" charset="-128"/>
            </a:endParaRPr>
          </a:p>
          <a:p>
            <a:pPr>
              <a:defRPr/>
            </a:pPr>
            <a:r>
              <a:rPr lang="en-GB" dirty="0">
                <a:ea typeface="ＭＳ Ｐゴシック" charset="-128"/>
              </a:rPr>
              <a:t>Ask staff to look at the five bullet points listed and ask staff about what they might see or hear.</a:t>
            </a:r>
          </a:p>
          <a:p>
            <a:pPr>
              <a:defRPr/>
            </a:pPr>
            <a:endParaRPr lang="en-GB" dirty="0">
              <a:ea typeface="ＭＳ Ｐゴシック" charset="-128"/>
            </a:endParaRPr>
          </a:p>
          <a:p>
            <a:pPr>
              <a:defRPr/>
            </a:pPr>
            <a:r>
              <a:rPr lang="en-GB" dirty="0">
                <a:ea typeface="ＭＳ Ｐゴシック" charset="-128"/>
              </a:rPr>
              <a:t>Remind staff that all concerns should be passed on without delay.</a:t>
            </a:r>
          </a:p>
          <a:p>
            <a:endParaRPr lang="en-GB" altLang="en-US" dirty="0"/>
          </a:p>
        </p:txBody>
      </p:sp>
      <p:sp>
        <p:nvSpPr>
          <p:cNvPr id="69636" name="Slide Number Placeholder 3">
            <a:extLst>
              <a:ext uri="{FF2B5EF4-FFF2-40B4-BE49-F238E27FC236}">
                <a16:creationId xmlns:a16="http://schemas.microsoft.com/office/drawing/2014/main" id="{2140F156-C56D-CFEA-5E79-8688D3A973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94F0E9EC-4932-47B5-AF19-B0383AEFE864}" type="slidenum">
              <a:rPr lang="en-GB" altLang="en-US" sz="1200" smtClean="0">
                <a:solidFill>
                  <a:schemeClr val="tx1"/>
                </a:solidFill>
                <a:latin typeface="Arial" panose="020B0604020202020204" pitchFamily="34" charset="0"/>
              </a:rPr>
              <a:pPr/>
              <a:t>36</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1BA45D25-67C8-8BBF-F595-03BCC10C7B91}"/>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9EE1589E-3577-184E-807B-29DFA41F98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dirty="0">
                <a:ea typeface="ＭＳ Ｐゴシック" charset="-128"/>
              </a:rPr>
              <a:t>Appendix 1 tells you what you do if you have a concern.  Go over the steps. Highlight that staff must continue to report a concern </a:t>
            </a:r>
            <a:r>
              <a:rPr lang="en-GB" b="1" dirty="0">
                <a:ea typeface="ＭＳ Ｐゴシック" charset="-128"/>
              </a:rPr>
              <a:t>right away </a:t>
            </a:r>
            <a:r>
              <a:rPr lang="en-GB" dirty="0">
                <a:ea typeface="ＭＳ Ｐゴシック" charset="-128"/>
              </a:rPr>
              <a:t>to the Head or Manager and must never wait.  Please highlight where this is displayed in your establishment.</a:t>
            </a:r>
          </a:p>
          <a:p>
            <a:pPr>
              <a:defRPr/>
            </a:pPr>
            <a:endParaRPr lang="en-GB" dirty="0">
              <a:ea typeface="ＭＳ Ｐゴシック" charset="-128"/>
            </a:endParaRPr>
          </a:p>
          <a:p>
            <a:pPr>
              <a:defRPr/>
            </a:pPr>
            <a:r>
              <a:rPr lang="en-GB" dirty="0">
                <a:ea typeface="ＭＳ Ｐゴシック" charset="-128"/>
              </a:rPr>
              <a:t>Staff need to be aware of who the person is who has responsibility for child protection should the head or manager be out of the establishment and who the  second and third person is in each establishment.  </a:t>
            </a:r>
          </a:p>
          <a:p>
            <a:pPr>
              <a:defRPr/>
            </a:pPr>
            <a:endParaRPr lang="en-GB" dirty="0">
              <a:ea typeface="ＭＳ Ｐゴシック" charset="-128"/>
            </a:endParaRPr>
          </a:p>
          <a:p>
            <a:pPr>
              <a:defRPr/>
            </a:pPr>
            <a:r>
              <a:rPr lang="en-GB" dirty="0">
                <a:ea typeface="ＭＳ Ｐゴシック" charset="-128"/>
              </a:rPr>
              <a:t>Now staff are told to complete the Appendix 3 </a:t>
            </a:r>
            <a:r>
              <a:rPr lang="en-GB" b="1" dirty="0">
                <a:ea typeface="ＭＳ Ｐゴシック" charset="-128"/>
              </a:rPr>
              <a:t>as soon as possible that same day </a:t>
            </a:r>
            <a:r>
              <a:rPr lang="en-GB" dirty="0">
                <a:ea typeface="ＭＳ Ｐゴシック" charset="-128"/>
              </a:rPr>
              <a:t>and should pass the completed Appendix 3  to the Head or Manager </a:t>
            </a:r>
            <a:r>
              <a:rPr lang="en-GB" b="1" dirty="0">
                <a:ea typeface="ＭＳ Ｐゴシック" charset="-128"/>
              </a:rPr>
              <a:t>as soon as it has been completed. </a:t>
            </a:r>
          </a:p>
          <a:p>
            <a:endParaRPr lang="en-GB" altLang="en-US" dirty="0"/>
          </a:p>
        </p:txBody>
      </p:sp>
      <p:sp>
        <p:nvSpPr>
          <p:cNvPr id="71684" name="Slide Number Placeholder 3">
            <a:extLst>
              <a:ext uri="{FF2B5EF4-FFF2-40B4-BE49-F238E27FC236}">
                <a16:creationId xmlns:a16="http://schemas.microsoft.com/office/drawing/2014/main" id="{A5F0762A-59FD-21F8-0D38-28B48C420C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4B5694FD-A736-4788-B793-5802A1F66F1B}" type="slidenum">
              <a:rPr lang="en-GB" altLang="en-US" sz="1200" smtClean="0">
                <a:solidFill>
                  <a:schemeClr val="tx1"/>
                </a:solidFill>
                <a:latin typeface="Arial" panose="020B0604020202020204" pitchFamily="34" charset="0"/>
              </a:rPr>
              <a:pPr/>
              <a:t>37</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A8A51D5A-6DEB-3CB5-0372-0CC37F15E751}"/>
              </a:ext>
            </a:extLst>
          </p:cNvPr>
          <p:cNvSpPr>
            <a:spLocks noGrp="1" noRot="1" noChangeAspect="1" noChangeArrowheads="1" noTextEdit="1"/>
          </p:cNvSpPr>
          <p:nvPr>
            <p:ph type="sldImg"/>
          </p:nvPr>
        </p:nvSpPr>
        <p:spPr>
          <a:ln/>
        </p:spPr>
      </p:sp>
      <p:sp>
        <p:nvSpPr>
          <p:cNvPr id="73731" name="Notes Placeholder 2">
            <a:extLst>
              <a:ext uri="{FF2B5EF4-FFF2-40B4-BE49-F238E27FC236}">
                <a16:creationId xmlns:a16="http://schemas.microsoft.com/office/drawing/2014/main" id="{CCF328C2-BF92-1ECB-88E2-40F0C56472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This is the record of concern alert for staff – appendix 3.  This is the form the head or manager will ask a member of staff to complete after they have shared a concern.  It gives clear guidance on what information is needed step by step.  I want to draw your attention to section  of the form that reminds you that it is essential that the information you record uses the child’s own words so note exactly what was said. You must also: </a:t>
            </a:r>
          </a:p>
          <a:p>
            <a:endParaRPr lang="en-GB" altLang="en-US" dirty="0"/>
          </a:p>
          <a:p>
            <a:r>
              <a:rPr lang="en-GB" altLang="en-US" dirty="0"/>
              <a:t>Sign and date directly under the statement where you finish writing </a:t>
            </a:r>
          </a:p>
          <a:p>
            <a:r>
              <a:rPr lang="en-GB" altLang="en-US" dirty="0"/>
              <a:t>Make sure all the boxes are completed accurately </a:t>
            </a:r>
          </a:p>
          <a:p>
            <a:r>
              <a:rPr lang="en-GB" altLang="en-US" dirty="0"/>
              <a:t>If writing by hand, please use black and write clearly in capital letters. </a:t>
            </a:r>
          </a:p>
          <a:p>
            <a:endParaRPr lang="en-GB" altLang="en-US" dirty="0"/>
          </a:p>
          <a:p>
            <a:r>
              <a:rPr lang="en-GB" altLang="en-US" dirty="0"/>
              <a:t>Please remember  this document could become essential evidence at some point.  </a:t>
            </a:r>
          </a:p>
          <a:p>
            <a:endParaRPr lang="en-GB" altLang="en-US" dirty="0"/>
          </a:p>
          <a:p>
            <a:r>
              <a:rPr lang="en-GB" altLang="en-US" dirty="0"/>
              <a:t>Key features of record  (these are the points that need highlighted):</a:t>
            </a:r>
          </a:p>
          <a:p>
            <a:r>
              <a:rPr lang="en-GB" altLang="en-US" dirty="0"/>
              <a:t>Accuracy is crucial; it can ensure a case is not thrown out of court; </a:t>
            </a:r>
          </a:p>
          <a:p>
            <a:r>
              <a:rPr lang="en-GB" altLang="en-US" dirty="0"/>
              <a:t>The record needs to be factual and concise;</a:t>
            </a:r>
          </a:p>
          <a:p>
            <a:r>
              <a:rPr lang="en-GB" altLang="en-US" dirty="0"/>
              <a:t>It needs to be completed as soon as possible that same day; </a:t>
            </a:r>
          </a:p>
          <a:p>
            <a:r>
              <a:rPr lang="en-GB" altLang="en-US" dirty="0"/>
              <a:t>Remember you might have to record what a child has said – write down exactly  the words used by each child; and </a:t>
            </a:r>
          </a:p>
          <a:p>
            <a:r>
              <a:rPr lang="en-GB" altLang="en-US" dirty="0"/>
              <a:t>You must sign and date the form – directly under the recorded information (do not leave a gap between the text and the signature).</a:t>
            </a:r>
          </a:p>
          <a:p>
            <a:endParaRPr lang="en-GB" altLang="en-US" dirty="0"/>
          </a:p>
          <a:p>
            <a:r>
              <a:rPr lang="en-GB" altLang="en-US" dirty="0"/>
              <a:t>Appendix 1 and 2 should be on display in your establishment, highlight where this is in your establishment.</a:t>
            </a:r>
          </a:p>
          <a:p>
            <a:endParaRPr lang="en-GB" altLang="en-US" dirty="0"/>
          </a:p>
          <a:p>
            <a:r>
              <a:rPr lang="en-GB" altLang="en-US" dirty="0"/>
              <a:t>Highlight where staff get appendix 3.</a:t>
            </a:r>
          </a:p>
          <a:p>
            <a:endParaRPr lang="en-GB" altLang="en-US" dirty="0"/>
          </a:p>
          <a:p>
            <a:r>
              <a:rPr lang="en-GB" altLang="en-US" dirty="0"/>
              <a:t>Ensure staff know who the 3 responsible staff are for reporting CP concerns.</a:t>
            </a:r>
          </a:p>
          <a:p>
            <a:endParaRPr lang="en-GB" altLang="en-US" dirty="0"/>
          </a:p>
        </p:txBody>
      </p:sp>
      <p:sp>
        <p:nvSpPr>
          <p:cNvPr id="73732" name="Slide Number Placeholder 3">
            <a:extLst>
              <a:ext uri="{FF2B5EF4-FFF2-40B4-BE49-F238E27FC236}">
                <a16:creationId xmlns:a16="http://schemas.microsoft.com/office/drawing/2014/main" id="{4D7CE195-8BE3-54AF-07B4-CA5FA28445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1849BB75-07A9-4657-B4BA-BEB6CB14E49E}" type="slidenum">
              <a:rPr lang="en-GB" altLang="en-US" sz="1200" smtClean="0">
                <a:solidFill>
                  <a:schemeClr val="tx1"/>
                </a:solidFill>
                <a:latin typeface="Arial" panose="020B0604020202020204" pitchFamily="34" charset="0"/>
              </a:rPr>
              <a:pPr/>
              <a:t>38</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825D922-BB6F-44BA-696E-245ECB86A290}"/>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0B6B919C-AC52-C488-13EE-5165C1EB69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This if the action guidance leaflet</a:t>
            </a:r>
            <a:r>
              <a:rPr lang="en-GB" altLang="en-US"/>
              <a:t>. It </a:t>
            </a:r>
            <a:r>
              <a:rPr lang="en-GB" altLang="en-US" dirty="0"/>
              <a:t>is your reminder of what you need to do and gives you lots of essential information. Please keep it somewhere where you can locate it easily. </a:t>
            </a:r>
          </a:p>
          <a:p>
            <a:endParaRPr lang="en-GB" altLang="en-US" dirty="0"/>
          </a:p>
        </p:txBody>
      </p:sp>
      <p:sp>
        <p:nvSpPr>
          <p:cNvPr id="75780" name="Slide Number Placeholder 3">
            <a:extLst>
              <a:ext uri="{FF2B5EF4-FFF2-40B4-BE49-F238E27FC236}">
                <a16:creationId xmlns:a16="http://schemas.microsoft.com/office/drawing/2014/main" id="{30484F6A-E014-C571-CDF6-B239DA51D4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52252005-97C4-40CA-8591-3DED2F313212}" type="slidenum">
              <a:rPr lang="en-GB" altLang="en-US" sz="1200" smtClean="0">
                <a:solidFill>
                  <a:schemeClr val="tx1"/>
                </a:solidFill>
                <a:latin typeface="Arial" panose="020B0604020202020204" pitchFamily="34" charset="0"/>
              </a:rPr>
              <a:pPr/>
              <a:t>39</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02243769-0FC6-EE2B-4E04-057970F0323B}"/>
              </a:ext>
            </a:extLst>
          </p:cNvPr>
          <p:cNvSpPr>
            <a:spLocks noGrp="1" noRot="1" noChangeAspect="1" noChangeArrowheads="1" noTextEdit="1"/>
          </p:cNvSpPr>
          <p:nvPr>
            <p:ph type="sldImg"/>
          </p:nvPr>
        </p:nvSpPr>
        <p:spPr>
          <a:ln/>
        </p:spPr>
      </p:sp>
      <p:sp>
        <p:nvSpPr>
          <p:cNvPr id="77827" name="Notes Placeholder 2">
            <a:extLst>
              <a:ext uri="{FF2B5EF4-FFF2-40B4-BE49-F238E27FC236}">
                <a16:creationId xmlns:a16="http://schemas.microsoft.com/office/drawing/2014/main" id="{3836CFC0-03A4-2679-DFBC-2A41C98F87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Child Protection Contact list should be displayed clearly in all establishments </a:t>
            </a:r>
          </a:p>
        </p:txBody>
      </p:sp>
      <p:sp>
        <p:nvSpPr>
          <p:cNvPr id="77828" name="Slide Number Placeholder 3">
            <a:extLst>
              <a:ext uri="{FF2B5EF4-FFF2-40B4-BE49-F238E27FC236}">
                <a16:creationId xmlns:a16="http://schemas.microsoft.com/office/drawing/2014/main" id="{8E65CB55-B785-75B2-335B-D9DEE7D25D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DD7C2ACF-3531-4E94-8E94-7D4C9FC816E1}" type="slidenum">
              <a:rPr lang="en-GB" altLang="en-US" sz="1200" smtClean="0">
                <a:solidFill>
                  <a:schemeClr val="tx1"/>
                </a:solidFill>
                <a:latin typeface="Arial" panose="020B0604020202020204" pitchFamily="34" charset="0"/>
              </a:rPr>
              <a:pPr/>
              <a:t>40</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E30285A6-0076-A702-4734-757BBEF986DA}"/>
              </a:ext>
            </a:extLst>
          </p:cNvPr>
          <p:cNvSpPr>
            <a:spLocks noGrp="1" noRot="1" noChangeAspect="1" noChangeArrowheads="1" noTextEdit="1"/>
          </p:cNvSpPr>
          <p:nvPr>
            <p:ph type="sldImg"/>
          </p:nvPr>
        </p:nvSpPr>
        <p:spPr>
          <a:ln/>
        </p:spPr>
      </p:sp>
      <p:sp>
        <p:nvSpPr>
          <p:cNvPr id="83971" name="Notes Placeholder 2">
            <a:extLst>
              <a:ext uri="{FF2B5EF4-FFF2-40B4-BE49-F238E27FC236}">
                <a16:creationId xmlns:a16="http://schemas.microsoft.com/office/drawing/2014/main" id="{465FC919-52A7-4D6B-50F5-282933980B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The Annual Update aims to remind staff of their key role in safeguarding and protecting the children and young people of Renfrewshire. Please stress that this is an update and staff should be directed to the National Guidance, the CPD catalogue and the full range of modules available on I learn  for more information and training opportunities.</a:t>
            </a:r>
          </a:p>
          <a:p>
            <a:endParaRPr lang="en-GB" altLang="en-US" dirty="0"/>
          </a:p>
          <a:p>
            <a:r>
              <a:rPr lang="en-GB" altLang="en-US" dirty="0"/>
              <a:t>(The following 2 slides provide some useful links)</a:t>
            </a:r>
          </a:p>
        </p:txBody>
      </p:sp>
      <p:sp>
        <p:nvSpPr>
          <p:cNvPr id="83972" name="Slide Number Placeholder 3">
            <a:extLst>
              <a:ext uri="{FF2B5EF4-FFF2-40B4-BE49-F238E27FC236}">
                <a16:creationId xmlns:a16="http://schemas.microsoft.com/office/drawing/2014/main" id="{EA37FC43-C7BB-9938-6A83-152297450D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0CF4E8EC-BE9C-4B8C-927B-C426C5BCDA5A}" type="slidenum">
              <a:rPr lang="en-GB" altLang="en-US" sz="1200" smtClean="0">
                <a:solidFill>
                  <a:schemeClr val="tx1"/>
                </a:solidFill>
                <a:latin typeface="Arial" panose="020B0604020202020204" pitchFamily="34" charset="0"/>
              </a:rPr>
              <a:pPr/>
              <a:t>41</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83CC67A4-2E69-43E0-BAFB-6100791F71CC}"/>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EE445910-122F-768F-256E-DE325D0757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65540" name="Slide Number Placeholder 3">
            <a:extLst>
              <a:ext uri="{FF2B5EF4-FFF2-40B4-BE49-F238E27FC236}">
                <a16:creationId xmlns:a16="http://schemas.microsoft.com/office/drawing/2014/main" id="{C315E0F3-49DC-85BA-9DC5-03AE83012D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FB8E4FB6-D9BD-45A8-A2EE-A1781EC7CC5C}" type="slidenum">
              <a:rPr lang="en-GB" altLang="en-US" sz="1200" smtClean="0">
                <a:solidFill>
                  <a:schemeClr val="tx1"/>
                </a:solidFill>
                <a:latin typeface="Arial" panose="020B0604020202020204" pitchFamily="34" charset="0"/>
              </a:rPr>
              <a:pPr/>
              <a:t>43</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17716407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493466A1-D43B-E01B-5274-458F840C7693}"/>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CB1ADFFE-F1FB-AF30-7668-37C8F173EF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67588" name="Slide Number Placeholder 3">
            <a:extLst>
              <a:ext uri="{FF2B5EF4-FFF2-40B4-BE49-F238E27FC236}">
                <a16:creationId xmlns:a16="http://schemas.microsoft.com/office/drawing/2014/main" id="{BEAEF217-8E61-1B16-D78C-B52D037C8C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31B20BDD-C7CD-49E5-8749-4D8D406A3490}" type="slidenum">
              <a:rPr lang="en-GB" altLang="en-US" sz="1200" smtClean="0">
                <a:solidFill>
                  <a:schemeClr val="tx1"/>
                </a:solidFill>
                <a:latin typeface="Arial" panose="020B0604020202020204" pitchFamily="34" charset="0"/>
              </a:rPr>
              <a:pPr/>
              <a:t>44</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23958341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6CB24B61-585E-6556-21B5-C1EF93294377}"/>
              </a:ext>
            </a:extLst>
          </p:cNvPr>
          <p:cNvSpPr>
            <a:spLocks noGrp="1" noRot="1" noChangeAspect="1" noChangeArrowheads="1" noTextEdit="1"/>
          </p:cNvSpPr>
          <p:nvPr>
            <p:ph type="sldImg"/>
          </p:nvPr>
        </p:nvSpPr>
        <p:spPr>
          <a:ln/>
        </p:spPr>
      </p:sp>
      <p:sp>
        <p:nvSpPr>
          <p:cNvPr id="79875" name="Notes Placeholder 2">
            <a:extLst>
              <a:ext uri="{FF2B5EF4-FFF2-40B4-BE49-F238E27FC236}">
                <a16:creationId xmlns:a16="http://schemas.microsoft.com/office/drawing/2014/main" id="{FD155ADA-B569-BEA4-A054-927BB93195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Annual Update aims to remind staff of their key role in safeguarding and protecting the children and young people of Renfrewshire. Please stress that this is an update and staff should be directed to the National Guidance, the CPD catalogue and the full range of modules available on I learn  for more information and training opportunities.</a:t>
            </a:r>
          </a:p>
          <a:p>
            <a:endParaRPr lang="en-GB" altLang="en-US" dirty="0"/>
          </a:p>
        </p:txBody>
      </p:sp>
      <p:sp>
        <p:nvSpPr>
          <p:cNvPr id="79876" name="Slide Number Placeholder 3">
            <a:extLst>
              <a:ext uri="{FF2B5EF4-FFF2-40B4-BE49-F238E27FC236}">
                <a16:creationId xmlns:a16="http://schemas.microsoft.com/office/drawing/2014/main" id="{DB8F34FB-0D2B-80BB-1178-D03F3FC030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EC334709-01B8-4CD3-8F77-40F643384140}" type="slidenum">
              <a:rPr lang="en-GB" altLang="en-US" sz="1200" smtClean="0">
                <a:solidFill>
                  <a:schemeClr val="tx1"/>
                </a:solidFill>
                <a:latin typeface="Arial" panose="020B0604020202020204" pitchFamily="34" charset="0"/>
              </a:rPr>
              <a:pPr/>
              <a:t>46</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2410049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F33EA10A-715A-EB3B-BA36-311DE16CE200}"/>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644998ED-4338-B63E-738A-040872A772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81924" name="Slide Number Placeholder 3">
            <a:extLst>
              <a:ext uri="{FF2B5EF4-FFF2-40B4-BE49-F238E27FC236}">
                <a16:creationId xmlns:a16="http://schemas.microsoft.com/office/drawing/2014/main" id="{FDD46483-0E40-C0FC-CB67-1019FCD53A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F9414427-7CA0-4ACB-9936-1B5DB2E2E485}" type="slidenum">
              <a:rPr lang="en-GB" altLang="en-US" sz="1200" smtClean="0">
                <a:solidFill>
                  <a:schemeClr val="tx1"/>
                </a:solidFill>
                <a:latin typeface="Arial" panose="020B0604020202020204" pitchFamily="34" charset="0"/>
              </a:rPr>
              <a:pPr/>
              <a:t>47</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2734698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412D9F1-9B12-2AE7-6AD4-5D4C960FD4A0}"/>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E88A5AB1-3BBE-4E02-339A-EC4EDA53A0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2532" name="Slide Number Placeholder 3">
            <a:extLst>
              <a:ext uri="{FF2B5EF4-FFF2-40B4-BE49-F238E27FC236}">
                <a16:creationId xmlns:a16="http://schemas.microsoft.com/office/drawing/2014/main" id="{AF5107BD-647C-F5B8-E60E-7AF95B14FF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0169CF8F-EE4E-45DC-91AB-A3B6C5279A3C}" type="slidenum">
              <a:rPr lang="en-GB" altLang="en-US" sz="1200" smtClean="0">
                <a:solidFill>
                  <a:schemeClr val="tx1"/>
                </a:solidFill>
                <a:latin typeface="Arial" panose="020B0604020202020204" pitchFamily="34" charset="0"/>
              </a:rPr>
              <a:pPr/>
              <a:t>4</a:t>
            </a:fld>
            <a:endParaRPr lang="en-GB" altLang="en-US" sz="1200">
              <a:solidFill>
                <a:schemeClr val="tx1"/>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401B-FF73-8952-978D-03B894D4F6AA}"/>
            </a:ext>
          </a:extLst>
        </p:cNvPr>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D3404AF1-4F1D-DDB1-6E8E-B161BD5CC105}"/>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2697360F-453D-C2C5-4099-279F5CF7E8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Highlight the bullet points</a:t>
            </a:r>
          </a:p>
          <a:p>
            <a:endParaRPr lang="en-US" altLang="en-US" dirty="0"/>
          </a:p>
          <a:p>
            <a:r>
              <a:rPr lang="en-US" altLang="en-US" dirty="0"/>
              <a:t>UNCRC – CYP rights are embedded in all that we do in particular in relation to CP Article 12/19</a:t>
            </a:r>
          </a:p>
          <a:p>
            <a:endParaRPr lang="en-US" altLang="en-US" dirty="0"/>
          </a:p>
          <a:p>
            <a:r>
              <a:rPr lang="en-GB" sz="1200" kern="1200" dirty="0">
                <a:solidFill>
                  <a:schemeClr val="tx1"/>
                </a:solidFill>
                <a:effectLst/>
                <a:latin typeface="Arial" pitchFamily="34" charset="0"/>
                <a:ea typeface="MS PGothic" panose="020B0600070205080204" pitchFamily="34" charset="-128"/>
                <a:cs typeface="+mn-cs"/>
              </a:rPr>
              <a:t>UNCRC Incorporation – Legislative Context</a:t>
            </a:r>
          </a:p>
          <a:p>
            <a:r>
              <a:rPr lang="en-GB" sz="1200" kern="1200" dirty="0">
                <a:solidFill>
                  <a:schemeClr val="tx1"/>
                </a:solidFill>
                <a:effectLst/>
                <a:latin typeface="Arial" pitchFamily="34" charset="0"/>
                <a:ea typeface="MS PGothic" panose="020B0600070205080204" pitchFamily="34" charset="-128"/>
                <a:cs typeface="+mn-cs"/>
              </a:rPr>
              <a:t>Scotland continues to strengthen its children’s rights landscape through the United Nations Convention on the Rights of the Child (UNCRC) incorporation work.</a:t>
            </a:r>
          </a:p>
          <a:p>
            <a:r>
              <a:rPr lang="en-GB" sz="1200" kern="1200" dirty="0">
                <a:solidFill>
                  <a:schemeClr val="tx1"/>
                </a:solidFill>
                <a:effectLst/>
                <a:latin typeface="Arial" pitchFamily="34" charset="0"/>
                <a:ea typeface="MS PGothic" panose="020B0600070205080204" pitchFamily="34" charset="-128"/>
                <a:cs typeface="+mn-cs"/>
              </a:rPr>
              <a:t>Recent developments include:</a:t>
            </a:r>
          </a:p>
          <a:p>
            <a:r>
              <a:rPr lang="en-GB" sz="1200" kern="1200" dirty="0">
                <a:solidFill>
                  <a:schemeClr val="tx1"/>
                </a:solidFill>
                <a:effectLst/>
                <a:latin typeface="Arial" pitchFamily="34" charset="0"/>
                <a:ea typeface="MS PGothic" panose="020B0600070205080204" pitchFamily="34" charset="-128"/>
                <a:cs typeface="+mn-cs"/>
              </a:rPr>
              <a:t>Alignment of youth justice and child protection systems with UNCRC principles, </a:t>
            </a:r>
            <a:r>
              <a:rPr lang="en-GB" sz="1200" u="sng" kern="1200" dirty="0">
                <a:solidFill>
                  <a:schemeClr val="tx1"/>
                </a:solidFill>
                <a:effectLst/>
                <a:latin typeface="Arial" pitchFamily="34" charset="0"/>
                <a:ea typeface="MS PGothic" panose="020B0600070205080204" pitchFamily="34" charset="-128"/>
                <a:cs typeface="+mn-cs"/>
              </a:rPr>
              <a:t>including raising the definition of “child” to under 18 within key legislation such as the Children (Care and Justice) (Scotland) Act 2024. </a:t>
            </a:r>
            <a:r>
              <a:rPr lang="en-GB" sz="1200" u="sng" kern="1200" dirty="0">
                <a:solidFill>
                  <a:schemeClr val="tx1"/>
                </a:solidFill>
                <a:effectLst/>
                <a:latin typeface="Arial" pitchFamily="34" charset="0"/>
                <a:ea typeface="MS PGothic" panose="020B0600070205080204" pitchFamily="34" charset="-128"/>
                <a:cs typeface="+mn-cs"/>
                <a:hlinkClick r:id="rId3" tooltip="Original URL: https://scothealthequity.org/prevention-watch-may-2025/. Click or tap if you trust this link."/>
              </a:rPr>
              <a:t>[scothealthequity.org]</a:t>
            </a:r>
            <a:endParaRPr lang="en-GB" sz="1200" u="sng" kern="1200" dirty="0">
              <a:solidFill>
                <a:schemeClr val="tx1"/>
              </a:solidFill>
              <a:effectLst/>
              <a:latin typeface="Arial" pitchFamily="34" charset="0"/>
              <a:ea typeface="MS PGothic" panose="020B0600070205080204" pitchFamily="34" charset="-128"/>
              <a:cs typeface="+mn-cs"/>
            </a:endParaRPr>
          </a:p>
          <a:p>
            <a:r>
              <a:rPr lang="en-GB" sz="1200" b="1" u="sng" kern="1200" dirty="0">
                <a:solidFill>
                  <a:schemeClr val="tx1"/>
                </a:solidFill>
                <a:effectLst/>
                <a:latin typeface="Arial" pitchFamily="34" charset="0"/>
                <a:ea typeface="MS PGothic" panose="020B0600070205080204" pitchFamily="34" charset="-128"/>
                <a:cs typeface="+mn-cs"/>
              </a:rPr>
              <a:t>Increased emphasis on rights-based decision‑making, accountability, and the child's voice in all safeguarding processes.</a:t>
            </a:r>
          </a:p>
          <a:p>
            <a:r>
              <a:rPr lang="en-GB" sz="1200" b="1" u="sng" kern="1200" dirty="0">
                <a:solidFill>
                  <a:schemeClr val="tx1"/>
                </a:solidFill>
                <a:effectLst/>
                <a:latin typeface="Arial" pitchFamily="34" charset="0"/>
                <a:ea typeface="MS PGothic" panose="020B0600070205080204" pitchFamily="34" charset="-128"/>
                <a:cs typeface="+mn-cs"/>
              </a:rPr>
              <a:t> </a:t>
            </a:r>
          </a:p>
          <a:p>
            <a:endParaRPr lang="en-US" altLang="en-US" dirty="0"/>
          </a:p>
        </p:txBody>
      </p:sp>
      <p:sp>
        <p:nvSpPr>
          <p:cNvPr id="22532" name="Slide Number Placeholder 3">
            <a:extLst>
              <a:ext uri="{FF2B5EF4-FFF2-40B4-BE49-F238E27FC236}">
                <a16:creationId xmlns:a16="http://schemas.microsoft.com/office/drawing/2014/main" id="{F0C3598A-36B7-B280-8AED-BF8943468A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6800B6"/>
                </a:solidFill>
                <a:latin typeface="Verdana" panose="020B0604030504040204" pitchFamily="34" charset="0"/>
                <a:ea typeface="MS PGothic" panose="020B0600070205080204" pitchFamily="34" charset="-128"/>
              </a:defRPr>
            </a:lvl1pPr>
            <a:lvl2pPr marL="742950" indent="-285750">
              <a:defRPr sz="2400">
                <a:solidFill>
                  <a:srgbClr val="6800B6"/>
                </a:solidFill>
                <a:latin typeface="Verdana" panose="020B0604030504040204" pitchFamily="34" charset="0"/>
                <a:ea typeface="MS PGothic" panose="020B0600070205080204" pitchFamily="34" charset="-128"/>
              </a:defRPr>
            </a:lvl2pPr>
            <a:lvl3pPr marL="1143000" indent="-228600">
              <a:defRPr sz="2400">
                <a:solidFill>
                  <a:srgbClr val="6800B6"/>
                </a:solidFill>
                <a:latin typeface="Verdana" panose="020B0604030504040204" pitchFamily="34" charset="0"/>
                <a:ea typeface="MS PGothic" panose="020B0600070205080204" pitchFamily="34" charset="-128"/>
              </a:defRPr>
            </a:lvl3pPr>
            <a:lvl4pPr marL="1600200" indent="-228600">
              <a:defRPr sz="2400">
                <a:solidFill>
                  <a:srgbClr val="6800B6"/>
                </a:solidFill>
                <a:latin typeface="Verdana" panose="020B0604030504040204" pitchFamily="34" charset="0"/>
                <a:ea typeface="MS PGothic" panose="020B0600070205080204" pitchFamily="34" charset="-128"/>
              </a:defRPr>
            </a:lvl4pPr>
            <a:lvl5pPr marL="2057400" indent="-228600">
              <a:defRPr sz="24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rgbClr val="6800B6"/>
                </a:solidFill>
                <a:latin typeface="Verdana" panose="020B0604030504040204" pitchFamily="34" charset="0"/>
                <a:ea typeface="MS PGothic" panose="020B0600070205080204" pitchFamily="34" charset="-128"/>
              </a:defRPr>
            </a:lvl9pPr>
          </a:lstStyle>
          <a:p>
            <a:fld id="{0169CF8F-EE4E-45DC-91AB-A3B6C5279A3C}" type="slidenum">
              <a:rPr lang="en-GB" altLang="en-US" sz="1200" smtClean="0">
                <a:solidFill>
                  <a:schemeClr val="tx1"/>
                </a:solidFill>
                <a:latin typeface="Arial" panose="020B0604020202020204" pitchFamily="34" charset="0"/>
              </a:rPr>
              <a:pPr/>
              <a:t>5</a:t>
            </a:fld>
            <a:endParaRPr lang="en-GB" altLang="en-US" sz="1200">
              <a:solidFill>
                <a:schemeClr val="tx1"/>
              </a:solidFill>
              <a:latin typeface="Arial" panose="020B0604020202020204" pitchFamily="34" charset="0"/>
            </a:endParaRPr>
          </a:p>
        </p:txBody>
      </p:sp>
    </p:spTree>
    <p:extLst>
      <p:ext uri="{BB962C8B-B14F-4D97-AF65-F5344CB8AC3E}">
        <p14:creationId xmlns:p14="http://schemas.microsoft.com/office/powerpoint/2010/main" val="63478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Arial" pitchFamily="34" charset="0"/>
                <a:ea typeface="MS PGothic" panose="020B0600070205080204" pitchFamily="34" charset="-128"/>
                <a:cs typeface="+mn-cs"/>
              </a:rPr>
              <a:t>Background</a:t>
            </a:r>
            <a:endParaRPr lang="en-GB" sz="1200" b="0" i="0" kern="1200" dirty="0">
              <a:solidFill>
                <a:schemeClr val="tx1"/>
              </a:solidFill>
              <a:effectLst/>
              <a:latin typeface="Arial" pitchFamily="34" charset="0"/>
              <a:ea typeface="MS PGothic" panose="020B0600070205080204" pitchFamily="34" charset="-128"/>
              <a:cs typeface="+mn-cs"/>
            </a:endParaRPr>
          </a:p>
          <a:p>
            <a:endParaRPr lang="en-GB" sz="1200" b="0" i="0" u="sng" kern="1200" dirty="0">
              <a:solidFill>
                <a:schemeClr val="tx1"/>
              </a:solidFill>
              <a:effectLst/>
              <a:latin typeface="Arial" pitchFamily="34" charset="0"/>
              <a:ea typeface="MS PGothic" panose="020B0600070205080204" pitchFamily="34" charset="-128"/>
              <a:cs typeface="+mn-cs"/>
              <a:hlinkClick r:id="rId3"/>
            </a:endParaRPr>
          </a:p>
          <a:p>
            <a:endParaRPr lang="en-GB" sz="1200" b="0" i="0" u="sng" kern="1200" dirty="0">
              <a:solidFill>
                <a:schemeClr val="tx1"/>
              </a:solidFill>
              <a:effectLst/>
              <a:latin typeface="Arial" pitchFamily="34" charset="0"/>
              <a:ea typeface="MS PGothic" panose="020B0600070205080204" pitchFamily="34" charset="-128"/>
              <a:cs typeface="+mn-cs"/>
              <a:hlinkClick r:id="rId3"/>
            </a:endParaRPr>
          </a:p>
          <a:p>
            <a:endParaRPr lang="en-GB" sz="1200" b="0" i="0" u="sng" kern="1200" dirty="0">
              <a:solidFill>
                <a:schemeClr val="tx1"/>
              </a:solidFill>
              <a:effectLst/>
              <a:latin typeface="Arial" pitchFamily="34" charset="0"/>
              <a:ea typeface="MS PGothic" panose="020B0600070205080204" pitchFamily="34" charset="-128"/>
              <a:cs typeface="+mn-cs"/>
              <a:hlinkClick r:id="rId3"/>
            </a:endParaRPr>
          </a:p>
          <a:p>
            <a:r>
              <a:rPr lang="en-GB" sz="1200" b="0" i="0" u="sng" kern="1200" dirty="0">
                <a:solidFill>
                  <a:schemeClr val="tx1"/>
                </a:solidFill>
                <a:effectLst/>
                <a:latin typeface="Arial" pitchFamily="34" charset="0"/>
                <a:ea typeface="MS PGothic" panose="020B0600070205080204" pitchFamily="34" charset="-128"/>
                <a:cs typeface="+mn-cs"/>
                <a:hlinkClick r:id="rId3"/>
              </a:rPr>
              <a:t>Second annual progress report</a:t>
            </a:r>
            <a:r>
              <a:rPr lang="en-GB" sz="1200" b="0" i="0" kern="1200" dirty="0">
                <a:solidFill>
                  <a:schemeClr val="tx1"/>
                </a:solidFill>
                <a:effectLst/>
                <a:latin typeface="Arial" pitchFamily="34" charset="0"/>
                <a:ea typeface="MS PGothic" panose="020B0600070205080204" pitchFamily="34" charset="-128"/>
                <a:cs typeface="+mn-cs"/>
              </a:rPr>
              <a:t> on the Relationships and Behaviour in Schools Action Plan 2024-27.</a:t>
            </a:r>
          </a:p>
          <a:p>
            <a:r>
              <a:rPr lang="en-GB" sz="1200" b="0" i="0" kern="1200" dirty="0">
                <a:solidFill>
                  <a:schemeClr val="tx1"/>
                </a:solidFill>
                <a:effectLst/>
                <a:latin typeface="Arial" pitchFamily="34" charset="0"/>
                <a:ea typeface="MS PGothic" panose="020B0600070205080204" pitchFamily="34" charset="-128"/>
                <a:cs typeface="+mn-cs"/>
              </a:rPr>
              <a:t>This Scottish Government guidance is the latest commitment to be delivered through the joint </a:t>
            </a:r>
            <a:r>
              <a:rPr lang="en-GB" sz="1200" b="0" i="0" u="sng" kern="1200" dirty="0">
                <a:solidFill>
                  <a:schemeClr val="tx1"/>
                </a:solidFill>
                <a:effectLst/>
                <a:latin typeface="Arial" pitchFamily="34" charset="0"/>
                <a:ea typeface="MS PGothic" panose="020B0600070205080204" pitchFamily="34" charset="-128"/>
                <a:cs typeface="+mn-cs"/>
                <a:hlinkClick r:id="rId4"/>
              </a:rPr>
              <a:t>Relationships and Behaviour in Schools action plan</a:t>
            </a:r>
            <a:r>
              <a:rPr lang="en-GB" sz="1200" b="0" i="0" kern="1200" dirty="0">
                <a:solidFill>
                  <a:schemeClr val="tx1"/>
                </a:solidFill>
                <a:effectLst/>
                <a:latin typeface="Arial" pitchFamily="34" charset="0"/>
                <a:ea typeface="MS PGothic" panose="020B0600070205080204" pitchFamily="34" charset="-128"/>
                <a:cs typeface="+mn-cs"/>
              </a:rPr>
              <a:t> with COSLA.</a:t>
            </a:r>
          </a:p>
          <a:p>
            <a:r>
              <a:rPr lang="en-GB" sz="1200" b="0" i="0" u="sng" kern="1200" dirty="0">
                <a:solidFill>
                  <a:schemeClr val="tx1"/>
                </a:solidFill>
                <a:effectLst/>
                <a:latin typeface="Arial" pitchFamily="34" charset="0"/>
                <a:ea typeface="MS PGothic" panose="020B0600070205080204" pitchFamily="34" charset="-128"/>
                <a:cs typeface="+mn-cs"/>
                <a:hlinkClick r:id="rId5"/>
              </a:rPr>
              <a:t>Behaviour in Scottish Schools Research 2023</a:t>
            </a:r>
            <a:endParaRPr lang="en-GB" sz="1200" b="0" i="0" kern="1200" dirty="0">
              <a:solidFill>
                <a:schemeClr val="tx1"/>
              </a:solidFill>
              <a:effectLst/>
              <a:latin typeface="Arial" pitchFamily="34" charset="0"/>
              <a:ea typeface="MS PGothic" panose="020B0600070205080204" pitchFamily="34" charset="-128"/>
              <a:cs typeface="+mn-cs"/>
            </a:endParaRPr>
          </a:p>
          <a:p>
            <a:endParaRPr lang="en-GB" dirty="0"/>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6</a:t>
            </a:fld>
            <a:endParaRPr lang="en-GB" altLang="en-US" dirty="0"/>
          </a:p>
        </p:txBody>
      </p:sp>
    </p:spTree>
    <p:extLst>
      <p:ext uri="{BB962C8B-B14F-4D97-AF65-F5344CB8AC3E}">
        <p14:creationId xmlns:p14="http://schemas.microsoft.com/office/powerpoint/2010/main" val="4164721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u="sng" kern="1200" dirty="0">
                <a:solidFill>
                  <a:srgbClr val="7030A0"/>
                </a:solidFill>
                <a:effectLst/>
                <a:latin typeface="Arial" pitchFamily="34" charset="0"/>
                <a:ea typeface="MS PGothic" panose="020B0600070205080204" pitchFamily="34" charset="-128"/>
                <a:cs typeface="+mn-cs"/>
                <a:hlinkClick r:id="rId3">
                  <a:extLst>
                    <a:ext uri="{A12FA001-AC4F-418D-AE19-62706E023703}">
                      <ahyp:hlinkClr xmlns:ahyp="http://schemas.microsoft.com/office/drawing/2018/hyperlinkcolor" val="tx"/>
                    </a:ext>
                  </a:extLst>
                </a:hlinkClick>
              </a:rPr>
              <a:t>Links to specific Guidance below - </a:t>
            </a:r>
            <a:endParaRPr lang="en-GB" sz="1200" b="0" i="0" u="sng" kern="1200" dirty="0">
              <a:solidFill>
                <a:srgbClr val="009999"/>
              </a:solidFill>
              <a:effectLst/>
              <a:latin typeface="Arial" pitchFamily="34" charset="0"/>
              <a:ea typeface="MS PGothic" panose="020B0600070205080204" pitchFamily="34" charset="-128"/>
              <a:cs typeface="+mn-cs"/>
              <a:hlinkClick r:id="rId3">
                <a:extLst>
                  <a:ext uri="{A12FA001-AC4F-418D-AE19-62706E023703}">
                    <ahyp:hlinkClr xmlns:ahyp="http://schemas.microsoft.com/office/drawing/2018/hyperlinkcolor" val="tx"/>
                  </a:ext>
                </a:extLst>
              </a:hlinkClick>
            </a:endParaRPr>
          </a:p>
          <a:p>
            <a:endParaRPr lang="en-GB" sz="1200" b="0" i="0" u="sng" kern="1200" dirty="0">
              <a:solidFill>
                <a:srgbClr val="009999"/>
              </a:solidFill>
              <a:effectLst/>
              <a:latin typeface="Arial" pitchFamily="34" charset="0"/>
              <a:ea typeface="MS PGothic" panose="020B0600070205080204" pitchFamily="34" charset="-128"/>
              <a:cs typeface="+mn-cs"/>
              <a:hlinkClick r:id="rId3">
                <a:extLst>
                  <a:ext uri="{A12FA001-AC4F-418D-AE19-62706E023703}">
                    <ahyp:hlinkClr xmlns:ahyp="http://schemas.microsoft.com/office/drawing/2018/hyperlinkcolor" val="tx"/>
                  </a:ext>
                </a:extLst>
              </a:hlinkClick>
            </a:endParaRPr>
          </a:p>
          <a:p>
            <a:r>
              <a:rPr lang="en-GB" sz="1200" b="0" i="0" u="sng" kern="1200" dirty="0">
                <a:solidFill>
                  <a:srgbClr val="009999"/>
                </a:solidFill>
                <a:effectLst/>
                <a:latin typeface="Arial" pitchFamily="34" charset="0"/>
                <a:ea typeface="MS PGothic" panose="020B0600070205080204" pitchFamily="34" charset="-128"/>
                <a:cs typeface="+mn-cs"/>
                <a:hlinkClick r:id="rId3">
                  <a:extLst>
                    <a:ext uri="{A12FA001-AC4F-418D-AE19-62706E023703}">
                      <ahyp:hlinkClr xmlns:ahyp="http://schemas.microsoft.com/office/drawing/2018/hyperlinkcolor" val="tx"/>
                    </a:ext>
                  </a:extLst>
                </a:hlinkClick>
              </a:rPr>
              <a:t>Included, Engaged and Involved Part 1</a:t>
            </a:r>
            <a:r>
              <a:rPr lang="en-GB" sz="1200" b="0" i="0" kern="1200" dirty="0">
                <a:solidFill>
                  <a:schemeClr val="tx1"/>
                </a:solidFill>
                <a:effectLst/>
                <a:latin typeface="Arial" pitchFamily="34" charset="0"/>
                <a:ea typeface="MS PGothic" panose="020B0600070205080204" pitchFamily="34" charset="-128"/>
                <a:cs typeface="+mn-cs"/>
              </a:rPr>
              <a:t>: Improving attendance in Scotland’s schools.</a:t>
            </a:r>
          </a:p>
          <a:p>
            <a:r>
              <a:rPr lang="en-GB" sz="1200" b="0" i="0" u="sng" kern="1200" dirty="0">
                <a:solidFill>
                  <a:schemeClr val="tx1"/>
                </a:solidFill>
                <a:effectLst/>
                <a:latin typeface="Arial" pitchFamily="34" charset="0"/>
                <a:ea typeface="MS PGothic" panose="020B0600070205080204" pitchFamily="34" charset="-128"/>
                <a:cs typeface="+mn-cs"/>
                <a:hlinkClick r:id="rId4">
                  <a:extLst>
                    <a:ext uri="{A12FA001-AC4F-418D-AE19-62706E023703}">
                      <ahyp:hlinkClr xmlns:ahyp="http://schemas.microsoft.com/office/drawing/2018/hyperlinkcolor" val="tx"/>
                    </a:ext>
                  </a:extLst>
                </a:hlinkClick>
              </a:rPr>
              <a:t>Whole school approach </a:t>
            </a:r>
            <a:r>
              <a:rPr lang="en-GB" sz="1200" b="0" i="0" kern="1200" dirty="0">
                <a:solidFill>
                  <a:schemeClr val="tx1"/>
                </a:solidFill>
                <a:effectLst/>
                <a:latin typeface="Arial" pitchFamily="34" charset="0"/>
                <a:ea typeface="MS PGothic" panose="020B0600070205080204" pitchFamily="34" charset="-128"/>
                <a:cs typeface="+mn-cs"/>
              </a:rPr>
              <a:t>to racism and racist incidents. </a:t>
            </a:r>
          </a:p>
          <a:p>
            <a:r>
              <a:rPr lang="en-GB" sz="1200" b="0" i="0" u="sng" kern="1200" dirty="0">
                <a:solidFill>
                  <a:schemeClr val="tx1"/>
                </a:solidFill>
                <a:effectLst/>
                <a:latin typeface="Arial" pitchFamily="34" charset="0"/>
                <a:ea typeface="MS PGothic" panose="020B0600070205080204" pitchFamily="34" charset="-128"/>
                <a:cs typeface="+mn-cs"/>
                <a:hlinkClick r:id="rId5">
                  <a:extLst>
                    <a:ext uri="{A12FA001-AC4F-418D-AE19-62706E023703}">
                      <ahyp:hlinkClr xmlns:ahyp="http://schemas.microsoft.com/office/drawing/2018/hyperlinkcolor" val="tx"/>
                    </a:ext>
                  </a:extLst>
                </a:hlinkClick>
              </a:rPr>
              <a:t>Responding to substance use </a:t>
            </a:r>
            <a:r>
              <a:rPr lang="en-GB" sz="1200" b="0" i="0" kern="1200" dirty="0">
                <a:solidFill>
                  <a:schemeClr val="tx1"/>
                </a:solidFill>
                <a:effectLst/>
                <a:latin typeface="Arial" pitchFamily="34" charset="0"/>
                <a:ea typeface="MS PGothic" panose="020B0600070205080204" pitchFamily="34" charset="-128"/>
                <a:cs typeface="+mn-cs"/>
              </a:rPr>
              <a:t>(including vaping and other nicotine products) in schools.</a:t>
            </a:r>
          </a:p>
          <a:p>
            <a:endParaRPr lang="en-GB" dirty="0"/>
          </a:p>
        </p:txBody>
      </p:sp>
      <p:sp>
        <p:nvSpPr>
          <p:cNvPr id="4" name="Slide Number Placeholder 3"/>
          <p:cNvSpPr>
            <a:spLocks noGrp="1"/>
          </p:cNvSpPr>
          <p:nvPr>
            <p:ph type="sldNum" sz="quarter" idx="5"/>
          </p:nvPr>
        </p:nvSpPr>
        <p:spPr/>
        <p:txBody>
          <a:bodyPr/>
          <a:lstStyle/>
          <a:p>
            <a:pPr>
              <a:defRPr/>
            </a:pPr>
            <a:fld id="{ADD084EF-9637-4839-8899-76AD5DFB83F3}" type="slidenum">
              <a:rPr lang="en-GB" altLang="en-US" smtClean="0"/>
              <a:pPr>
                <a:defRPr/>
              </a:pPr>
              <a:t>7</a:t>
            </a:fld>
            <a:endParaRPr lang="en-GB" altLang="en-US" dirty="0"/>
          </a:p>
        </p:txBody>
      </p:sp>
    </p:spTree>
    <p:extLst>
      <p:ext uri="{BB962C8B-B14F-4D97-AF65-F5344CB8AC3E}">
        <p14:creationId xmlns:p14="http://schemas.microsoft.com/office/powerpoint/2010/main" val="3947190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2E41D-49B9-69E0-91B2-57A4BBACA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02DB5-19FC-1F1E-0CD0-8584392DD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189B6-673D-0DEE-57CE-CFF54942BA53}"/>
              </a:ext>
            </a:extLst>
          </p:cNvPr>
          <p:cNvSpPr>
            <a:spLocks noGrp="1"/>
          </p:cNvSpPr>
          <p:nvPr>
            <p:ph type="body" idx="1"/>
          </p:nvPr>
        </p:nvSpPr>
        <p:spPr/>
        <p:txBody>
          <a:bodyPr/>
          <a:lstStyle/>
          <a:p>
            <a:r>
              <a:rPr lang="en-GB" dirty="0"/>
              <a:t>Updated guidance on attendance</a:t>
            </a:r>
          </a:p>
          <a:p>
            <a:r>
              <a:rPr lang="en-GB" dirty="0"/>
              <a:t>Recognises that absence should be understood as a potential sign of underlying wellbeing concerns</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Note </a:t>
            </a:r>
            <a:r>
              <a:rPr lang="en-GB" dirty="0"/>
              <a:t>– Although Included Engaged and Involved Part 1 refers to flexible approaches </a:t>
            </a:r>
            <a:r>
              <a:rPr lang="en-GB" sz="1200" kern="1200" dirty="0">
                <a:solidFill>
                  <a:schemeClr val="tx1"/>
                </a:solidFill>
                <a:effectLst/>
                <a:latin typeface="Arial" pitchFamily="34" charset="0"/>
                <a:ea typeface="MS PGothic" panose="020B0600070205080204" pitchFamily="34" charset="-128"/>
                <a:cs typeface="+mn-cs"/>
              </a:rPr>
              <a:t>is it worth pointing out in the notes that the guidance does not cover </a:t>
            </a:r>
            <a:r>
              <a:rPr lang="en-GB" sz="1200" b="1" kern="1200" dirty="0">
                <a:solidFill>
                  <a:schemeClr val="tx1"/>
                </a:solidFill>
                <a:effectLst/>
                <a:latin typeface="Arial" pitchFamily="34" charset="0"/>
                <a:ea typeface="MS PGothic" panose="020B0600070205080204" pitchFamily="34" charset="-128"/>
                <a:cs typeface="+mn-cs"/>
              </a:rPr>
              <a:t>flexi – schooling. </a:t>
            </a:r>
            <a:r>
              <a:rPr lang="en-GB" sz="1200" kern="1200" dirty="0">
                <a:solidFill>
                  <a:schemeClr val="tx1"/>
                </a:solidFill>
                <a:effectLst/>
                <a:latin typeface="Arial" pitchFamily="34" charset="0"/>
                <a:ea typeface="MS PGothic" panose="020B0600070205080204" pitchFamily="34" charset="-128"/>
                <a:cs typeface="+mn-cs"/>
              </a:rPr>
              <a:t>Flexi schooling used to be part of National Home Education Guidance. There is no basis in law for flexi schooling but is now an agreement that would be reached between school, parent and local authority. Updated Renfrewshire guidance is being finalised. </a:t>
            </a:r>
          </a:p>
          <a:p>
            <a:endParaRPr lang="en-GB" dirty="0"/>
          </a:p>
        </p:txBody>
      </p:sp>
      <p:sp>
        <p:nvSpPr>
          <p:cNvPr id="4" name="Slide Number Placeholder 3">
            <a:extLst>
              <a:ext uri="{FF2B5EF4-FFF2-40B4-BE49-F238E27FC236}">
                <a16:creationId xmlns:a16="http://schemas.microsoft.com/office/drawing/2014/main" id="{5B698AED-D23B-10E5-E2FE-F41D9F44D28F}"/>
              </a:ext>
            </a:extLst>
          </p:cNvPr>
          <p:cNvSpPr>
            <a:spLocks noGrp="1"/>
          </p:cNvSpPr>
          <p:nvPr>
            <p:ph type="sldNum" sz="quarter" idx="5"/>
          </p:nvPr>
        </p:nvSpPr>
        <p:spPr/>
        <p:txBody>
          <a:bodyPr/>
          <a:lstStyle/>
          <a:p>
            <a:pPr>
              <a:defRPr/>
            </a:pPr>
            <a:fld id="{ADD084EF-9637-4839-8899-76AD5DFB83F3}" type="slidenum">
              <a:rPr lang="en-GB" altLang="en-US" smtClean="0"/>
              <a:pPr>
                <a:defRPr/>
              </a:pPr>
              <a:t>8</a:t>
            </a:fld>
            <a:endParaRPr lang="en-GB" altLang="en-US" dirty="0"/>
          </a:p>
        </p:txBody>
      </p:sp>
    </p:spTree>
    <p:extLst>
      <p:ext uri="{BB962C8B-B14F-4D97-AF65-F5344CB8AC3E}">
        <p14:creationId xmlns:p14="http://schemas.microsoft.com/office/powerpoint/2010/main" val="801948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50319-687B-2F99-063C-640608408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46588-397C-415E-2E00-3F68CC34BD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2168C-4B38-4479-DE31-850201ABF1F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A20413-2A22-114C-7EF4-51CA3408E023}"/>
              </a:ext>
            </a:extLst>
          </p:cNvPr>
          <p:cNvSpPr>
            <a:spLocks noGrp="1"/>
          </p:cNvSpPr>
          <p:nvPr>
            <p:ph type="sldNum" sz="quarter" idx="5"/>
          </p:nvPr>
        </p:nvSpPr>
        <p:spPr/>
        <p:txBody>
          <a:bodyPr/>
          <a:lstStyle/>
          <a:p>
            <a:pPr>
              <a:defRPr/>
            </a:pPr>
            <a:fld id="{ADD084EF-9637-4839-8899-76AD5DFB83F3}" type="slidenum">
              <a:rPr lang="en-GB" altLang="en-US" smtClean="0"/>
              <a:pPr>
                <a:defRPr/>
              </a:pPr>
              <a:t>9</a:t>
            </a:fld>
            <a:endParaRPr lang="en-GB" altLang="en-US" dirty="0"/>
          </a:p>
        </p:txBody>
      </p:sp>
    </p:spTree>
    <p:extLst>
      <p:ext uri="{BB962C8B-B14F-4D97-AF65-F5344CB8AC3E}">
        <p14:creationId xmlns:p14="http://schemas.microsoft.com/office/powerpoint/2010/main" val="3822841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D7CF54D5-DC42-A117-A433-2F140E2135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37"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Renfrewshire Child Protection Committee logo">
            <a:extLst>
              <a:ext uri="{FF2B5EF4-FFF2-40B4-BE49-F238E27FC236}">
                <a16:creationId xmlns:a16="http://schemas.microsoft.com/office/drawing/2014/main" id="{480633E2-FF59-2886-201D-2A06CA5E8FD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34325" y="66675"/>
            <a:ext cx="1101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358775" y="2159000"/>
            <a:ext cx="7772400" cy="585788"/>
          </a:xfrm>
        </p:spPr>
        <p:txBody>
          <a:bodyPr anchor="t"/>
          <a:lstStyle>
            <a:lvl1pPr>
              <a:defRPr/>
            </a:lvl1pPr>
          </a:lstStyle>
          <a:p>
            <a:r>
              <a:rPr lang="en-US"/>
              <a:t>Click to edit Master title style</a:t>
            </a:r>
            <a:endParaRPr lang="en-GB"/>
          </a:p>
        </p:txBody>
      </p:sp>
      <p:sp>
        <p:nvSpPr>
          <p:cNvPr id="5123" name="Rectangle 3"/>
          <p:cNvSpPr>
            <a:spLocks noGrp="1" noChangeArrowheads="1"/>
          </p:cNvSpPr>
          <p:nvPr>
            <p:ph type="subTitle" idx="1"/>
          </p:nvPr>
        </p:nvSpPr>
        <p:spPr>
          <a:xfrm>
            <a:off x="358775" y="2741613"/>
            <a:ext cx="6400800" cy="523875"/>
          </a:xfrm>
        </p:spPr>
        <p:txBody>
          <a:bodyPr/>
          <a:lstStyle>
            <a:lvl1pPr marL="0" indent="0">
              <a:buFont typeface="Times" pitchFamily="18" charset="0"/>
              <a:buNone/>
              <a:defRPr b="0"/>
            </a:lvl1pPr>
          </a:lstStyle>
          <a:p>
            <a:r>
              <a:rPr lang="en-US"/>
              <a:t>Click to edit Master subtitle style</a:t>
            </a:r>
            <a:endParaRPr lang="en-GB"/>
          </a:p>
        </p:txBody>
      </p:sp>
      <p:sp>
        <p:nvSpPr>
          <p:cNvPr id="7" name="Rectangle 23">
            <a:extLst>
              <a:ext uri="{FF2B5EF4-FFF2-40B4-BE49-F238E27FC236}">
                <a16:creationId xmlns:a16="http://schemas.microsoft.com/office/drawing/2014/main" id="{F85176F0-FE4D-58DB-DC02-8A2FEEA01BE0}"/>
              </a:ext>
            </a:extLst>
          </p:cNvPr>
          <p:cNvSpPr>
            <a:spLocks noGrp="1" noChangeArrowheads="1"/>
          </p:cNvSpPr>
          <p:nvPr>
            <p:ph type="dt" sz="half" idx="10"/>
          </p:nvPr>
        </p:nvSpPr>
        <p:spPr>
          <a:xfrm>
            <a:off x="692150" y="6240463"/>
            <a:ext cx="1905000" cy="457200"/>
          </a:xfrm>
        </p:spPr>
        <p:txBody>
          <a:bodyPr/>
          <a:lstStyle>
            <a:lvl1pPr>
              <a:defRPr/>
            </a:lvl1pPr>
          </a:lstStyle>
          <a:p>
            <a:pPr>
              <a:defRPr/>
            </a:pPr>
            <a:endParaRPr lang="en-GB"/>
          </a:p>
        </p:txBody>
      </p:sp>
      <p:sp>
        <p:nvSpPr>
          <p:cNvPr id="8" name="Rectangle 24">
            <a:extLst>
              <a:ext uri="{FF2B5EF4-FFF2-40B4-BE49-F238E27FC236}">
                <a16:creationId xmlns:a16="http://schemas.microsoft.com/office/drawing/2014/main" id="{B50435CF-EDC6-4CB0-85AC-55D782C2CCE6}"/>
              </a:ext>
            </a:extLst>
          </p:cNvPr>
          <p:cNvSpPr>
            <a:spLocks noGrp="1" noChangeArrowheads="1"/>
          </p:cNvSpPr>
          <p:nvPr>
            <p:ph type="ftr" sz="quarter" idx="11"/>
          </p:nvPr>
        </p:nvSpPr>
        <p:spPr>
          <a:xfrm>
            <a:off x="3130550" y="6240463"/>
            <a:ext cx="2895600" cy="457200"/>
          </a:xfrm>
        </p:spPr>
        <p:txBody>
          <a:bodyPr/>
          <a:lstStyle>
            <a:lvl1pPr>
              <a:defRPr/>
            </a:lvl1pPr>
          </a:lstStyle>
          <a:p>
            <a:pPr>
              <a:defRPr/>
            </a:pPr>
            <a:endParaRPr lang="en-GB"/>
          </a:p>
        </p:txBody>
      </p:sp>
    </p:spTree>
    <p:extLst>
      <p:ext uri="{BB962C8B-B14F-4D97-AF65-F5344CB8AC3E}">
        <p14:creationId xmlns:p14="http://schemas.microsoft.com/office/powerpoint/2010/main" val="4130863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6">
            <a:extLst>
              <a:ext uri="{FF2B5EF4-FFF2-40B4-BE49-F238E27FC236}">
                <a16:creationId xmlns:a16="http://schemas.microsoft.com/office/drawing/2014/main" id="{6DB94410-D7D0-8617-4007-B64C0170C80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17">
            <a:extLst>
              <a:ext uri="{FF2B5EF4-FFF2-40B4-BE49-F238E27FC236}">
                <a16:creationId xmlns:a16="http://schemas.microsoft.com/office/drawing/2014/main" id="{2A1DE352-6C60-6341-7A52-872B62C2438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8">
            <a:extLst>
              <a:ext uri="{FF2B5EF4-FFF2-40B4-BE49-F238E27FC236}">
                <a16:creationId xmlns:a16="http://schemas.microsoft.com/office/drawing/2014/main" id="{55B45897-B04A-C41A-C490-A98120CCD0E7}"/>
              </a:ext>
            </a:extLst>
          </p:cNvPr>
          <p:cNvSpPr>
            <a:spLocks noGrp="1" noChangeArrowheads="1"/>
          </p:cNvSpPr>
          <p:nvPr>
            <p:ph type="sldNum" sz="quarter" idx="12"/>
          </p:nvPr>
        </p:nvSpPr>
        <p:spPr>
          <a:ln/>
        </p:spPr>
        <p:txBody>
          <a:bodyPr/>
          <a:lstStyle>
            <a:lvl1pPr>
              <a:defRPr/>
            </a:lvl1pPr>
          </a:lstStyle>
          <a:p>
            <a:pPr>
              <a:defRPr/>
            </a:pPr>
            <a:fld id="{4A85F456-2047-4D0A-81F0-62A022857C52}" type="slidenum">
              <a:rPr lang="en-GB" altLang="en-US"/>
              <a:pPr>
                <a:defRPr/>
              </a:pPr>
              <a:t>‹#›</a:t>
            </a:fld>
            <a:endParaRPr lang="en-GB" altLang="en-US" dirty="0"/>
          </a:p>
        </p:txBody>
      </p:sp>
    </p:spTree>
    <p:extLst>
      <p:ext uri="{BB962C8B-B14F-4D97-AF65-F5344CB8AC3E}">
        <p14:creationId xmlns:p14="http://schemas.microsoft.com/office/powerpoint/2010/main" val="1060015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88075" y="427038"/>
            <a:ext cx="1943100" cy="280193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58775" y="427038"/>
            <a:ext cx="5676900" cy="2801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6">
            <a:extLst>
              <a:ext uri="{FF2B5EF4-FFF2-40B4-BE49-F238E27FC236}">
                <a16:creationId xmlns:a16="http://schemas.microsoft.com/office/drawing/2014/main" id="{4E56E2B1-E646-F106-1597-80AFD4C4B131}"/>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17">
            <a:extLst>
              <a:ext uri="{FF2B5EF4-FFF2-40B4-BE49-F238E27FC236}">
                <a16:creationId xmlns:a16="http://schemas.microsoft.com/office/drawing/2014/main" id="{D120EC80-D8DC-0878-762F-979BBD85393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18">
            <a:extLst>
              <a:ext uri="{FF2B5EF4-FFF2-40B4-BE49-F238E27FC236}">
                <a16:creationId xmlns:a16="http://schemas.microsoft.com/office/drawing/2014/main" id="{4B5CF879-5D84-8B6A-4970-3FC4E37A0556}"/>
              </a:ext>
            </a:extLst>
          </p:cNvPr>
          <p:cNvSpPr>
            <a:spLocks noGrp="1" noChangeArrowheads="1"/>
          </p:cNvSpPr>
          <p:nvPr>
            <p:ph type="sldNum" sz="quarter" idx="12"/>
          </p:nvPr>
        </p:nvSpPr>
        <p:spPr>
          <a:ln/>
        </p:spPr>
        <p:txBody>
          <a:bodyPr/>
          <a:lstStyle>
            <a:lvl1pPr>
              <a:defRPr/>
            </a:lvl1pPr>
          </a:lstStyle>
          <a:p>
            <a:pPr>
              <a:defRPr/>
            </a:pPr>
            <a:fld id="{270D3CF8-80AB-4054-804B-379541F201F8}" type="slidenum">
              <a:rPr lang="en-GB" altLang="en-US"/>
              <a:pPr>
                <a:defRPr/>
              </a:pPr>
              <a:t>‹#›</a:t>
            </a:fld>
            <a:endParaRPr lang="en-GB" altLang="en-US" dirty="0"/>
          </a:p>
        </p:txBody>
      </p:sp>
    </p:spTree>
    <p:extLst>
      <p:ext uri="{BB962C8B-B14F-4D97-AF65-F5344CB8AC3E}">
        <p14:creationId xmlns:p14="http://schemas.microsoft.com/office/powerpoint/2010/main" val="2241432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A (with values text)">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CB152E39-B308-F1BD-785D-B3970A82C7C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521494" y="549276"/>
            <a:ext cx="8101013" cy="896407"/>
          </a:xfrm>
          <a:prstGeom prst="rect">
            <a:avLst/>
          </a:prstGeom>
        </p:spPr>
        <p:txBody>
          <a:bodyPr lIns="0" tIns="0" rIns="0" bIns="0">
            <a:noAutofit/>
          </a:bodyPr>
          <a:lstStyle>
            <a:lvl1pPr>
              <a:defRPr sz="2100" b="0" i="0">
                <a:solidFill>
                  <a:schemeClr val="accent1"/>
                </a:solidFill>
                <a:latin typeface="Source Sans Pro Semibold" panose="020B0503030403020204" pitchFamily="34" charset="77"/>
              </a:defRPr>
            </a:lvl1pPr>
          </a:lstStyle>
          <a:p>
            <a:r>
              <a:rPr lang="en-US"/>
              <a:t>Click to edit Master title style</a:t>
            </a:r>
            <a:endParaRPr lang="en-US" dirty="0"/>
          </a:p>
        </p:txBody>
      </p:sp>
      <p:sp>
        <p:nvSpPr>
          <p:cNvPr id="9" name="Content Placeholder 2"/>
          <p:cNvSpPr>
            <a:spLocks noGrp="1"/>
          </p:cNvSpPr>
          <p:nvPr>
            <p:ph idx="1"/>
          </p:nvPr>
        </p:nvSpPr>
        <p:spPr>
          <a:xfrm>
            <a:off x="521494" y="1445682"/>
            <a:ext cx="8101013" cy="4590976"/>
          </a:xfrm>
          <a:prstGeom prst="rect">
            <a:avLst/>
          </a:prstGeom>
        </p:spPr>
        <p:txBody>
          <a:bodyPr lIns="0" tIns="0" rIns="0" bIns="0">
            <a:noAutofit/>
          </a:bodyPr>
          <a:lstStyle>
            <a:lvl1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1pPr>
            <a:lvl2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2pPr>
            <a:lvl3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3pPr>
            <a:lvl4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4pPr>
            <a:lvl5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1254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A">
    <p:spTree>
      <p:nvGrpSpPr>
        <p:cNvPr id="1" name=""/>
        <p:cNvGrpSpPr/>
        <p:nvPr/>
      </p:nvGrpSpPr>
      <p:grpSpPr>
        <a:xfrm>
          <a:off x="0" y="0"/>
          <a:ext cx="0" cy="0"/>
          <a:chOff x="0" y="0"/>
          <a:chExt cx="0" cy="0"/>
        </a:xfrm>
      </p:grpSpPr>
      <p:pic>
        <p:nvPicPr>
          <p:cNvPr id="2" name="Picture 1" descr="A picture containing text, vector graphics, clipart, businesscard&#10;&#10;Description automatically generated">
            <a:extLst>
              <a:ext uri="{FF2B5EF4-FFF2-40B4-BE49-F238E27FC236}">
                <a16:creationId xmlns:a16="http://schemas.microsoft.com/office/drawing/2014/main" id="{76CA6E59-AAFC-4A2F-7B88-785AAF1F72D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521494" y="1989139"/>
            <a:ext cx="5536406" cy="997647"/>
          </a:xfrm>
          <a:prstGeom prst="rect">
            <a:avLst/>
          </a:prstGeom>
        </p:spPr>
        <p:txBody>
          <a:bodyPr anchor="t">
            <a:normAutofit/>
          </a:bodyPr>
          <a:lstStyle>
            <a:lvl1pPr marL="7144" indent="-7144" algn="l">
              <a:tabLst/>
              <a:defRPr sz="3600" b="0">
                <a:solidFill>
                  <a:schemeClr val="bg1"/>
                </a:solidFill>
              </a:defRPr>
            </a:lvl1pPr>
          </a:lstStyle>
          <a:p>
            <a:r>
              <a:rPr lang="en-US"/>
              <a:t>Click to edit Master title style</a:t>
            </a:r>
            <a:endParaRPr lang="en-US" dirty="0"/>
          </a:p>
        </p:txBody>
      </p:sp>
      <p:sp>
        <p:nvSpPr>
          <p:cNvPr id="10" name="Text Placeholder 16"/>
          <p:cNvSpPr>
            <a:spLocks noGrp="1"/>
          </p:cNvSpPr>
          <p:nvPr>
            <p:ph type="body" sz="quarter" idx="10"/>
          </p:nvPr>
        </p:nvSpPr>
        <p:spPr>
          <a:xfrm>
            <a:off x="521494" y="3415772"/>
            <a:ext cx="5536406" cy="873125"/>
          </a:xfrm>
          <a:prstGeom prst="rect">
            <a:avLst/>
          </a:prstGeom>
        </p:spPr>
        <p:txBody>
          <a:bodyPr>
            <a:normAutofit/>
          </a:bodyPr>
          <a:lstStyle>
            <a:lvl1pPr marL="0" indent="0">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590507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53F72AC-53B3-6178-8A3E-A7EF67884058}"/>
              </a:ext>
            </a:extLst>
          </p:cNvPr>
          <p:cNvSpPr>
            <a:spLocks noGrp="1"/>
          </p:cNvSpPr>
          <p:nvPr>
            <p:ph type="dt" sz="half" idx="10"/>
          </p:nvPr>
        </p:nvSpPr>
        <p:spPr/>
        <p:txBody>
          <a:bodyPr/>
          <a:lstStyle>
            <a:lvl1pPr>
              <a:defRPr/>
            </a:lvl1pPr>
          </a:lstStyle>
          <a:p>
            <a:pPr>
              <a:defRPr/>
            </a:pPr>
            <a:fld id="{7349393F-F986-4C79-94CF-F2C2643076D6}"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69999710-3155-E13E-111D-AAB4D2DCBE9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D34FD0F-21C9-0FB6-5DE5-7FF10E0C3B6D}"/>
              </a:ext>
            </a:extLst>
          </p:cNvPr>
          <p:cNvSpPr>
            <a:spLocks noGrp="1"/>
          </p:cNvSpPr>
          <p:nvPr>
            <p:ph type="sldNum" sz="quarter" idx="12"/>
          </p:nvPr>
        </p:nvSpPr>
        <p:spPr/>
        <p:txBody>
          <a:bodyPr/>
          <a:lstStyle>
            <a:lvl1pPr>
              <a:defRPr/>
            </a:lvl1pPr>
          </a:lstStyle>
          <a:p>
            <a:pPr>
              <a:defRPr/>
            </a:pPr>
            <a:fld id="{56B964B5-845F-438D-84A3-1E65F4077C40}" type="slidenum">
              <a:rPr lang="en-GB" altLang="en-US"/>
              <a:pPr>
                <a:defRPr/>
              </a:pPr>
              <a:t>‹#›</a:t>
            </a:fld>
            <a:endParaRPr lang="en-GB" altLang="en-US" dirty="0"/>
          </a:p>
        </p:txBody>
      </p:sp>
    </p:spTree>
    <p:extLst>
      <p:ext uri="{BB962C8B-B14F-4D97-AF65-F5344CB8AC3E}">
        <p14:creationId xmlns:p14="http://schemas.microsoft.com/office/powerpoint/2010/main" val="1081846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2ABDB-416A-44D2-6CC4-843BFE1E65DA}"/>
              </a:ext>
            </a:extLst>
          </p:cNvPr>
          <p:cNvSpPr>
            <a:spLocks noGrp="1"/>
          </p:cNvSpPr>
          <p:nvPr>
            <p:ph type="dt" sz="half" idx="10"/>
          </p:nvPr>
        </p:nvSpPr>
        <p:spPr/>
        <p:txBody>
          <a:bodyPr/>
          <a:lstStyle>
            <a:lvl1pPr>
              <a:defRPr/>
            </a:lvl1pPr>
          </a:lstStyle>
          <a:p>
            <a:pPr>
              <a:defRPr/>
            </a:pPr>
            <a:fld id="{881E1DB6-E507-416D-8FDF-1558239C3690}"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CAC6E867-469F-90EB-CFA5-0E8AE97C70B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2E2B676-62D4-D4D1-EEDB-D4EDE7584917}"/>
              </a:ext>
            </a:extLst>
          </p:cNvPr>
          <p:cNvSpPr>
            <a:spLocks noGrp="1"/>
          </p:cNvSpPr>
          <p:nvPr>
            <p:ph type="sldNum" sz="quarter" idx="12"/>
          </p:nvPr>
        </p:nvSpPr>
        <p:spPr/>
        <p:txBody>
          <a:bodyPr/>
          <a:lstStyle>
            <a:lvl1pPr>
              <a:defRPr/>
            </a:lvl1pPr>
          </a:lstStyle>
          <a:p>
            <a:pPr>
              <a:defRPr/>
            </a:pPr>
            <a:fld id="{0905DE5B-DFC2-4736-9E23-B9390FEE1818}" type="slidenum">
              <a:rPr lang="en-GB" altLang="en-US"/>
              <a:pPr>
                <a:defRPr/>
              </a:pPr>
              <a:t>‹#›</a:t>
            </a:fld>
            <a:endParaRPr lang="en-GB" altLang="en-US" dirty="0"/>
          </a:p>
        </p:txBody>
      </p:sp>
    </p:spTree>
    <p:extLst>
      <p:ext uri="{BB962C8B-B14F-4D97-AF65-F5344CB8AC3E}">
        <p14:creationId xmlns:p14="http://schemas.microsoft.com/office/powerpoint/2010/main" val="687198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5DB037-E80C-3EF9-0544-81C879278966}"/>
              </a:ext>
            </a:extLst>
          </p:cNvPr>
          <p:cNvSpPr>
            <a:spLocks noGrp="1"/>
          </p:cNvSpPr>
          <p:nvPr>
            <p:ph type="dt" sz="half" idx="10"/>
          </p:nvPr>
        </p:nvSpPr>
        <p:spPr/>
        <p:txBody>
          <a:bodyPr/>
          <a:lstStyle>
            <a:lvl1pPr>
              <a:defRPr/>
            </a:lvl1pPr>
          </a:lstStyle>
          <a:p>
            <a:pPr>
              <a:defRPr/>
            </a:pPr>
            <a:fld id="{B024B54E-912D-4420-B8B8-558B0A43CE3D}"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09B44F65-9BDC-B86E-B26F-8389850D6E3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DE39F06-8872-E959-5EE8-0BE86F41616D}"/>
              </a:ext>
            </a:extLst>
          </p:cNvPr>
          <p:cNvSpPr>
            <a:spLocks noGrp="1"/>
          </p:cNvSpPr>
          <p:nvPr>
            <p:ph type="sldNum" sz="quarter" idx="12"/>
          </p:nvPr>
        </p:nvSpPr>
        <p:spPr/>
        <p:txBody>
          <a:bodyPr/>
          <a:lstStyle>
            <a:lvl1pPr>
              <a:defRPr/>
            </a:lvl1pPr>
          </a:lstStyle>
          <a:p>
            <a:pPr>
              <a:defRPr/>
            </a:pPr>
            <a:fld id="{5DEA0882-8030-4DA0-B711-DFF29148A8C2}" type="slidenum">
              <a:rPr lang="en-GB" altLang="en-US"/>
              <a:pPr>
                <a:defRPr/>
              </a:pPr>
              <a:t>‹#›</a:t>
            </a:fld>
            <a:endParaRPr lang="en-GB" altLang="en-US" dirty="0"/>
          </a:p>
        </p:txBody>
      </p:sp>
    </p:spTree>
    <p:extLst>
      <p:ext uri="{BB962C8B-B14F-4D97-AF65-F5344CB8AC3E}">
        <p14:creationId xmlns:p14="http://schemas.microsoft.com/office/powerpoint/2010/main" val="376615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AD019A7-C4E3-8737-FFF5-A456E2A3F41E}"/>
              </a:ext>
            </a:extLst>
          </p:cNvPr>
          <p:cNvSpPr>
            <a:spLocks noGrp="1"/>
          </p:cNvSpPr>
          <p:nvPr>
            <p:ph type="dt" sz="half" idx="10"/>
          </p:nvPr>
        </p:nvSpPr>
        <p:spPr/>
        <p:txBody>
          <a:bodyPr/>
          <a:lstStyle>
            <a:lvl1pPr>
              <a:defRPr/>
            </a:lvl1pPr>
          </a:lstStyle>
          <a:p>
            <a:pPr>
              <a:defRPr/>
            </a:pPr>
            <a:fld id="{4AEB5F5F-49C8-4F72-B2B6-5918763AA376}" type="datetimeFigureOut">
              <a:rPr lang="en-GB"/>
              <a:pPr>
                <a:defRPr/>
              </a:pPr>
              <a:t>14/08/2026</a:t>
            </a:fld>
            <a:endParaRPr lang="en-GB" dirty="0"/>
          </a:p>
        </p:txBody>
      </p:sp>
      <p:sp>
        <p:nvSpPr>
          <p:cNvPr id="6" name="Footer Placeholder 4">
            <a:extLst>
              <a:ext uri="{FF2B5EF4-FFF2-40B4-BE49-F238E27FC236}">
                <a16:creationId xmlns:a16="http://schemas.microsoft.com/office/drawing/2014/main" id="{AF60A8E1-C692-4E6D-4211-97B0ADA8FB9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F1099035-8375-CFAB-9A78-A2B938CE9A68}"/>
              </a:ext>
            </a:extLst>
          </p:cNvPr>
          <p:cNvSpPr>
            <a:spLocks noGrp="1"/>
          </p:cNvSpPr>
          <p:nvPr>
            <p:ph type="sldNum" sz="quarter" idx="12"/>
          </p:nvPr>
        </p:nvSpPr>
        <p:spPr/>
        <p:txBody>
          <a:bodyPr/>
          <a:lstStyle>
            <a:lvl1pPr>
              <a:defRPr/>
            </a:lvl1pPr>
          </a:lstStyle>
          <a:p>
            <a:pPr>
              <a:defRPr/>
            </a:pPr>
            <a:fld id="{E712EC25-5746-4441-9BCF-8A922C9DEA50}" type="slidenum">
              <a:rPr lang="en-GB" altLang="en-US"/>
              <a:pPr>
                <a:defRPr/>
              </a:pPr>
              <a:t>‹#›</a:t>
            </a:fld>
            <a:endParaRPr lang="en-GB" altLang="en-US" dirty="0"/>
          </a:p>
        </p:txBody>
      </p:sp>
    </p:spTree>
    <p:extLst>
      <p:ext uri="{BB962C8B-B14F-4D97-AF65-F5344CB8AC3E}">
        <p14:creationId xmlns:p14="http://schemas.microsoft.com/office/powerpoint/2010/main" val="783343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ACA476C1-43DE-A174-4129-ABE65C332AED}"/>
              </a:ext>
            </a:extLst>
          </p:cNvPr>
          <p:cNvSpPr>
            <a:spLocks noGrp="1"/>
          </p:cNvSpPr>
          <p:nvPr>
            <p:ph type="dt" sz="half" idx="10"/>
          </p:nvPr>
        </p:nvSpPr>
        <p:spPr/>
        <p:txBody>
          <a:bodyPr/>
          <a:lstStyle>
            <a:lvl1pPr>
              <a:defRPr/>
            </a:lvl1pPr>
          </a:lstStyle>
          <a:p>
            <a:pPr>
              <a:defRPr/>
            </a:pPr>
            <a:fld id="{3CB34FB9-517D-4F13-8AF8-D6CF8EB5D34E}" type="datetimeFigureOut">
              <a:rPr lang="en-GB"/>
              <a:pPr>
                <a:defRPr/>
              </a:pPr>
              <a:t>14/08/2026</a:t>
            </a:fld>
            <a:endParaRPr lang="en-GB" dirty="0"/>
          </a:p>
        </p:txBody>
      </p:sp>
      <p:sp>
        <p:nvSpPr>
          <p:cNvPr id="8" name="Footer Placeholder 4">
            <a:extLst>
              <a:ext uri="{FF2B5EF4-FFF2-40B4-BE49-F238E27FC236}">
                <a16:creationId xmlns:a16="http://schemas.microsoft.com/office/drawing/2014/main" id="{860BB61F-3C12-8FEA-AC45-BB627717F6C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8BA81DD3-F95E-1B84-BB90-B3B073BE5ECC}"/>
              </a:ext>
            </a:extLst>
          </p:cNvPr>
          <p:cNvSpPr>
            <a:spLocks noGrp="1"/>
          </p:cNvSpPr>
          <p:nvPr>
            <p:ph type="sldNum" sz="quarter" idx="12"/>
          </p:nvPr>
        </p:nvSpPr>
        <p:spPr/>
        <p:txBody>
          <a:bodyPr/>
          <a:lstStyle>
            <a:lvl1pPr>
              <a:defRPr/>
            </a:lvl1pPr>
          </a:lstStyle>
          <a:p>
            <a:pPr>
              <a:defRPr/>
            </a:pPr>
            <a:fld id="{112F47C4-3AAE-44F5-B7C0-0C6F2B399D62}" type="slidenum">
              <a:rPr lang="en-GB" altLang="en-US"/>
              <a:pPr>
                <a:defRPr/>
              </a:pPr>
              <a:t>‹#›</a:t>
            </a:fld>
            <a:endParaRPr lang="en-GB" altLang="en-US" dirty="0"/>
          </a:p>
        </p:txBody>
      </p:sp>
    </p:spTree>
    <p:extLst>
      <p:ext uri="{BB962C8B-B14F-4D97-AF65-F5344CB8AC3E}">
        <p14:creationId xmlns:p14="http://schemas.microsoft.com/office/powerpoint/2010/main" val="661847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21C9139D-B3A3-D199-0B41-2418C4D3A59B}"/>
              </a:ext>
            </a:extLst>
          </p:cNvPr>
          <p:cNvSpPr>
            <a:spLocks noGrp="1"/>
          </p:cNvSpPr>
          <p:nvPr>
            <p:ph type="dt" sz="half" idx="10"/>
          </p:nvPr>
        </p:nvSpPr>
        <p:spPr/>
        <p:txBody>
          <a:bodyPr/>
          <a:lstStyle>
            <a:lvl1pPr>
              <a:defRPr/>
            </a:lvl1pPr>
          </a:lstStyle>
          <a:p>
            <a:pPr>
              <a:defRPr/>
            </a:pPr>
            <a:fld id="{84943C54-B0AE-4C25-A0BA-497C8F8AC246}" type="datetimeFigureOut">
              <a:rPr lang="en-GB"/>
              <a:pPr>
                <a:defRPr/>
              </a:pPr>
              <a:t>14/08/2026</a:t>
            </a:fld>
            <a:endParaRPr lang="en-GB" dirty="0"/>
          </a:p>
        </p:txBody>
      </p:sp>
      <p:sp>
        <p:nvSpPr>
          <p:cNvPr id="4" name="Footer Placeholder 4">
            <a:extLst>
              <a:ext uri="{FF2B5EF4-FFF2-40B4-BE49-F238E27FC236}">
                <a16:creationId xmlns:a16="http://schemas.microsoft.com/office/drawing/2014/main" id="{F3B805AC-F3E8-2E16-4CD5-D8FF16873892}"/>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21C33883-45C6-F4D6-0478-3843D889B1B9}"/>
              </a:ext>
            </a:extLst>
          </p:cNvPr>
          <p:cNvSpPr>
            <a:spLocks noGrp="1"/>
          </p:cNvSpPr>
          <p:nvPr>
            <p:ph type="sldNum" sz="quarter" idx="12"/>
          </p:nvPr>
        </p:nvSpPr>
        <p:spPr/>
        <p:txBody>
          <a:bodyPr/>
          <a:lstStyle>
            <a:lvl1pPr>
              <a:defRPr/>
            </a:lvl1pPr>
          </a:lstStyle>
          <a:p>
            <a:pPr>
              <a:defRPr/>
            </a:pPr>
            <a:fld id="{3A7950F9-4D5F-4174-9A58-9ABFF5476487}" type="slidenum">
              <a:rPr lang="en-GB" altLang="en-US"/>
              <a:pPr>
                <a:defRPr/>
              </a:pPr>
              <a:t>‹#›</a:t>
            </a:fld>
            <a:endParaRPr lang="en-GB" altLang="en-US" dirty="0"/>
          </a:p>
        </p:txBody>
      </p:sp>
    </p:spTree>
    <p:extLst>
      <p:ext uri="{BB962C8B-B14F-4D97-AF65-F5344CB8AC3E}">
        <p14:creationId xmlns:p14="http://schemas.microsoft.com/office/powerpoint/2010/main" val="1127822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2" descr="Renfrewshire Child Protection Committee logo">
            <a:extLst>
              <a:ext uri="{FF2B5EF4-FFF2-40B4-BE49-F238E27FC236}">
                <a16:creationId xmlns:a16="http://schemas.microsoft.com/office/drawing/2014/main" id="{0553F8DD-D4F3-C84B-EEF0-2317C08713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34325" y="66675"/>
            <a:ext cx="1101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Rectangle 16">
            <a:extLst>
              <a:ext uri="{FF2B5EF4-FFF2-40B4-BE49-F238E27FC236}">
                <a16:creationId xmlns:a16="http://schemas.microsoft.com/office/drawing/2014/main" id="{87A99F6C-31F8-997D-E063-9691CE337296}"/>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17">
            <a:extLst>
              <a:ext uri="{FF2B5EF4-FFF2-40B4-BE49-F238E27FC236}">
                <a16:creationId xmlns:a16="http://schemas.microsoft.com/office/drawing/2014/main" id="{F0F4BE00-3AE4-3C44-D152-3E80FF5472C1}"/>
              </a:ext>
            </a:extLst>
          </p:cNvPr>
          <p:cNvSpPr>
            <a:spLocks noGrp="1" noChangeArrowheads="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166998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3853324-250B-1892-F22E-CBBCDC6A0BDF}"/>
              </a:ext>
            </a:extLst>
          </p:cNvPr>
          <p:cNvSpPr>
            <a:spLocks noGrp="1"/>
          </p:cNvSpPr>
          <p:nvPr>
            <p:ph type="dt" sz="half" idx="10"/>
          </p:nvPr>
        </p:nvSpPr>
        <p:spPr/>
        <p:txBody>
          <a:bodyPr/>
          <a:lstStyle>
            <a:lvl1pPr>
              <a:defRPr/>
            </a:lvl1pPr>
          </a:lstStyle>
          <a:p>
            <a:pPr>
              <a:defRPr/>
            </a:pPr>
            <a:fld id="{9FEF35BE-2114-4796-A267-7314CA361E29}" type="datetimeFigureOut">
              <a:rPr lang="en-GB"/>
              <a:pPr>
                <a:defRPr/>
              </a:pPr>
              <a:t>14/08/2026</a:t>
            </a:fld>
            <a:endParaRPr lang="en-GB" dirty="0"/>
          </a:p>
        </p:txBody>
      </p:sp>
      <p:sp>
        <p:nvSpPr>
          <p:cNvPr id="3" name="Footer Placeholder 4">
            <a:extLst>
              <a:ext uri="{FF2B5EF4-FFF2-40B4-BE49-F238E27FC236}">
                <a16:creationId xmlns:a16="http://schemas.microsoft.com/office/drawing/2014/main" id="{C6DCBC02-B177-5B5E-5769-61DF5D2384B2}"/>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54CF1137-6CAE-8702-640D-E35055E39617}"/>
              </a:ext>
            </a:extLst>
          </p:cNvPr>
          <p:cNvSpPr>
            <a:spLocks noGrp="1"/>
          </p:cNvSpPr>
          <p:nvPr>
            <p:ph type="sldNum" sz="quarter" idx="12"/>
          </p:nvPr>
        </p:nvSpPr>
        <p:spPr/>
        <p:txBody>
          <a:bodyPr/>
          <a:lstStyle>
            <a:lvl1pPr>
              <a:defRPr/>
            </a:lvl1pPr>
          </a:lstStyle>
          <a:p>
            <a:pPr>
              <a:defRPr/>
            </a:pPr>
            <a:fld id="{0E7D2066-7666-4D7F-90CC-25310D9AB92B}" type="slidenum">
              <a:rPr lang="en-GB" altLang="en-US"/>
              <a:pPr>
                <a:defRPr/>
              </a:pPr>
              <a:t>‹#›</a:t>
            </a:fld>
            <a:endParaRPr lang="en-GB" altLang="en-US" dirty="0"/>
          </a:p>
        </p:txBody>
      </p:sp>
    </p:spTree>
    <p:extLst>
      <p:ext uri="{BB962C8B-B14F-4D97-AF65-F5344CB8AC3E}">
        <p14:creationId xmlns:p14="http://schemas.microsoft.com/office/powerpoint/2010/main" val="1930616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14EA489E-2072-CCF9-6FF1-695385761827}"/>
              </a:ext>
            </a:extLst>
          </p:cNvPr>
          <p:cNvSpPr>
            <a:spLocks noGrp="1"/>
          </p:cNvSpPr>
          <p:nvPr>
            <p:ph type="dt" sz="half" idx="10"/>
          </p:nvPr>
        </p:nvSpPr>
        <p:spPr/>
        <p:txBody>
          <a:bodyPr/>
          <a:lstStyle>
            <a:lvl1pPr>
              <a:defRPr/>
            </a:lvl1pPr>
          </a:lstStyle>
          <a:p>
            <a:pPr>
              <a:defRPr/>
            </a:pPr>
            <a:fld id="{30926FC2-BECF-455E-958E-22978BDFC17B}" type="datetimeFigureOut">
              <a:rPr lang="en-GB"/>
              <a:pPr>
                <a:defRPr/>
              </a:pPr>
              <a:t>14/08/2026</a:t>
            </a:fld>
            <a:endParaRPr lang="en-GB" dirty="0"/>
          </a:p>
        </p:txBody>
      </p:sp>
      <p:sp>
        <p:nvSpPr>
          <p:cNvPr id="6" name="Footer Placeholder 4">
            <a:extLst>
              <a:ext uri="{FF2B5EF4-FFF2-40B4-BE49-F238E27FC236}">
                <a16:creationId xmlns:a16="http://schemas.microsoft.com/office/drawing/2014/main" id="{1508A997-6AFF-D1E7-CEB9-0029A226B73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D623C53-FF33-79D4-D0FB-C497435FB988}"/>
              </a:ext>
            </a:extLst>
          </p:cNvPr>
          <p:cNvSpPr>
            <a:spLocks noGrp="1"/>
          </p:cNvSpPr>
          <p:nvPr>
            <p:ph type="sldNum" sz="quarter" idx="12"/>
          </p:nvPr>
        </p:nvSpPr>
        <p:spPr/>
        <p:txBody>
          <a:bodyPr/>
          <a:lstStyle>
            <a:lvl1pPr>
              <a:defRPr/>
            </a:lvl1pPr>
          </a:lstStyle>
          <a:p>
            <a:pPr>
              <a:defRPr/>
            </a:pPr>
            <a:fld id="{B8B871DE-A07D-479E-8DBB-4FCE2A2BE663}" type="slidenum">
              <a:rPr lang="en-GB" altLang="en-US"/>
              <a:pPr>
                <a:defRPr/>
              </a:pPr>
              <a:t>‹#›</a:t>
            </a:fld>
            <a:endParaRPr lang="en-GB" altLang="en-US" dirty="0"/>
          </a:p>
        </p:txBody>
      </p:sp>
    </p:spTree>
    <p:extLst>
      <p:ext uri="{BB962C8B-B14F-4D97-AF65-F5344CB8AC3E}">
        <p14:creationId xmlns:p14="http://schemas.microsoft.com/office/powerpoint/2010/main" val="3871516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858D171F-D67D-FF90-27E8-6513C562F9CC}"/>
              </a:ext>
            </a:extLst>
          </p:cNvPr>
          <p:cNvSpPr>
            <a:spLocks noGrp="1"/>
          </p:cNvSpPr>
          <p:nvPr>
            <p:ph type="dt" sz="half" idx="10"/>
          </p:nvPr>
        </p:nvSpPr>
        <p:spPr/>
        <p:txBody>
          <a:bodyPr/>
          <a:lstStyle>
            <a:lvl1pPr>
              <a:defRPr/>
            </a:lvl1pPr>
          </a:lstStyle>
          <a:p>
            <a:pPr>
              <a:defRPr/>
            </a:pPr>
            <a:fld id="{30E9958B-9AF7-48A7-B7B3-B1A8F5C5A398}" type="datetimeFigureOut">
              <a:rPr lang="en-GB"/>
              <a:pPr>
                <a:defRPr/>
              </a:pPr>
              <a:t>14/08/2026</a:t>
            </a:fld>
            <a:endParaRPr lang="en-GB" dirty="0"/>
          </a:p>
        </p:txBody>
      </p:sp>
      <p:sp>
        <p:nvSpPr>
          <p:cNvPr id="6" name="Footer Placeholder 4">
            <a:extLst>
              <a:ext uri="{FF2B5EF4-FFF2-40B4-BE49-F238E27FC236}">
                <a16:creationId xmlns:a16="http://schemas.microsoft.com/office/drawing/2014/main" id="{9D86D72A-AA65-4D43-654F-A1CFD25E31F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26742CE-6512-9C5C-ECE9-4F22F6991390}"/>
              </a:ext>
            </a:extLst>
          </p:cNvPr>
          <p:cNvSpPr>
            <a:spLocks noGrp="1"/>
          </p:cNvSpPr>
          <p:nvPr>
            <p:ph type="sldNum" sz="quarter" idx="12"/>
          </p:nvPr>
        </p:nvSpPr>
        <p:spPr/>
        <p:txBody>
          <a:bodyPr/>
          <a:lstStyle>
            <a:lvl1pPr>
              <a:defRPr/>
            </a:lvl1pPr>
          </a:lstStyle>
          <a:p>
            <a:pPr>
              <a:defRPr/>
            </a:pPr>
            <a:fld id="{68F40123-76C0-449E-AF85-9F88DC5C2FF4}" type="slidenum">
              <a:rPr lang="en-GB" altLang="en-US"/>
              <a:pPr>
                <a:defRPr/>
              </a:pPr>
              <a:t>‹#›</a:t>
            </a:fld>
            <a:endParaRPr lang="en-GB" altLang="en-US" dirty="0"/>
          </a:p>
        </p:txBody>
      </p:sp>
    </p:spTree>
    <p:extLst>
      <p:ext uri="{BB962C8B-B14F-4D97-AF65-F5344CB8AC3E}">
        <p14:creationId xmlns:p14="http://schemas.microsoft.com/office/powerpoint/2010/main" val="2856315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5C0BF8-EA43-D434-4944-29B07A9B1695}"/>
              </a:ext>
            </a:extLst>
          </p:cNvPr>
          <p:cNvSpPr>
            <a:spLocks noGrp="1"/>
          </p:cNvSpPr>
          <p:nvPr>
            <p:ph type="dt" sz="half" idx="10"/>
          </p:nvPr>
        </p:nvSpPr>
        <p:spPr/>
        <p:txBody>
          <a:bodyPr/>
          <a:lstStyle>
            <a:lvl1pPr>
              <a:defRPr/>
            </a:lvl1pPr>
          </a:lstStyle>
          <a:p>
            <a:pPr>
              <a:defRPr/>
            </a:pPr>
            <a:fld id="{B2119BF5-1C02-40C5-884E-9E9C6AA8FD81}"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3EC7DBA5-51DE-F734-E3D1-D8D318E35D8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E2FB7C1-5A41-E332-CC73-ED55EFFDC468}"/>
              </a:ext>
            </a:extLst>
          </p:cNvPr>
          <p:cNvSpPr>
            <a:spLocks noGrp="1"/>
          </p:cNvSpPr>
          <p:nvPr>
            <p:ph type="sldNum" sz="quarter" idx="12"/>
          </p:nvPr>
        </p:nvSpPr>
        <p:spPr/>
        <p:txBody>
          <a:bodyPr/>
          <a:lstStyle>
            <a:lvl1pPr>
              <a:defRPr/>
            </a:lvl1pPr>
          </a:lstStyle>
          <a:p>
            <a:pPr>
              <a:defRPr/>
            </a:pPr>
            <a:fld id="{493FF7A4-783C-4087-B1CA-9F23DC7F52F4}" type="slidenum">
              <a:rPr lang="en-GB" altLang="en-US"/>
              <a:pPr>
                <a:defRPr/>
              </a:pPr>
              <a:t>‹#›</a:t>
            </a:fld>
            <a:endParaRPr lang="en-GB" altLang="en-US" dirty="0"/>
          </a:p>
        </p:txBody>
      </p:sp>
    </p:spTree>
    <p:extLst>
      <p:ext uri="{BB962C8B-B14F-4D97-AF65-F5344CB8AC3E}">
        <p14:creationId xmlns:p14="http://schemas.microsoft.com/office/powerpoint/2010/main" val="731152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E8D783-45A9-CFBE-4D32-FF2E2311A642}"/>
              </a:ext>
            </a:extLst>
          </p:cNvPr>
          <p:cNvSpPr>
            <a:spLocks noGrp="1"/>
          </p:cNvSpPr>
          <p:nvPr>
            <p:ph type="dt" sz="half" idx="10"/>
          </p:nvPr>
        </p:nvSpPr>
        <p:spPr/>
        <p:txBody>
          <a:bodyPr/>
          <a:lstStyle>
            <a:lvl1pPr>
              <a:defRPr/>
            </a:lvl1pPr>
          </a:lstStyle>
          <a:p>
            <a:pPr>
              <a:defRPr/>
            </a:pPr>
            <a:fld id="{F09E4A48-E273-427B-88DE-DDE40EF1DB22}"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78D0E197-F9F2-3EF4-4F72-1EC4985FCD4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4EF7267-B3EE-F84F-6F6E-25D63450DA42}"/>
              </a:ext>
            </a:extLst>
          </p:cNvPr>
          <p:cNvSpPr>
            <a:spLocks noGrp="1"/>
          </p:cNvSpPr>
          <p:nvPr>
            <p:ph type="sldNum" sz="quarter" idx="12"/>
          </p:nvPr>
        </p:nvSpPr>
        <p:spPr/>
        <p:txBody>
          <a:bodyPr/>
          <a:lstStyle>
            <a:lvl1pPr>
              <a:defRPr/>
            </a:lvl1pPr>
          </a:lstStyle>
          <a:p>
            <a:pPr>
              <a:defRPr/>
            </a:pPr>
            <a:fld id="{C4FFEE45-3D1B-476D-B913-C1BB8451DAEF}" type="slidenum">
              <a:rPr lang="en-GB" altLang="en-US"/>
              <a:pPr>
                <a:defRPr/>
              </a:pPr>
              <a:t>‹#›</a:t>
            </a:fld>
            <a:endParaRPr lang="en-GB" altLang="en-US" dirty="0"/>
          </a:p>
        </p:txBody>
      </p:sp>
    </p:spTree>
    <p:extLst>
      <p:ext uri="{BB962C8B-B14F-4D97-AF65-F5344CB8AC3E}">
        <p14:creationId xmlns:p14="http://schemas.microsoft.com/office/powerpoint/2010/main" val="12185451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A">
    <p:spTree>
      <p:nvGrpSpPr>
        <p:cNvPr id="1" name=""/>
        <p:cNvGrpSpPr/>
        <p:nvPr/>
      </p:nvGrpSpPr>
      <p:grpSpPr>
        <a:xfrm>
          <a:off x="0" y="0"/>
          <a:ext cx="0" cy="0"/>
          <a:chOff x="0" y="0"/>
          <a:chExt cx="0" cy="0"/>
        </a:xfrm>
      </p:grpSpPr>
      <p:pic>
        <p:nvPicPr>
          <p:cNvPr id="2" name="Picture 1" descr="A picture containing text, vector graphics, clipart, businesscard&#10;&#10;Description automatically generated">
            <a:extLst>
              <a:ext uri="{FF2B5EF4-FFF2-40B4-BE49-F238E27FC236}">
                <a16:creationId xmlns:a16="http://schemas.microsoft.com/office/drawing/2014/main" id="{A11ABCAF-EC02-BEAD-B8FF-B751A35BF34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521494" y="1989139"/>
            <a:ext cx="5536406" cy="997647"/>
          </a:xfrm>
          <a:prstGeom prst="rect">
            <a:avLst/>
          </a:prstGeom>
        </p:spPr>
        <p:txBody>
          <a:bodyPr anchor="t">
            <a:normAutofit/>
          </a:bodyPr>
          <a:lstStyle>
            <a:lvl1pPr marL="7144" indent="-7144" algn="l">
              <a:tabLst/>
              <a:defRPr sz="3600" b="0">
                <a:solidFill>
                  <a:schemeClr val="bg1"/>
                </a:solidFill>
              </a:defRPr>
            </a:lvl1pPr>
          </a:lstStyle>
          <a:p>
            <a:r>
              <a:rPr lang="en-US"/>
              <a:t>Click to edit Master title style</a:t>
            </a:r>
            <a:endParaRPr lang="en-US" dirty="0"/>
          </a:p>
        </p:txBody>
      </p:sp>
      <p:sp>
        <p:nvSpPr>
          <p:cNvPr id="10" name="Text Placeholder 16"/>
          <p:cNvSpPr>
            <a:spLocks noGrp="1"/>
          </p:cNvSpPr>
          <p:nvPr>
            <p:ph type="body" sz="quarter" idx="10"/>
          </p:nvPr>
        </p:nvSpPr>
        <p:spPr>
          <a:xfrm>
            <a:off x="521494" y="3415772"/>
            <a:ext cx="5536406" cy="873125"/>
          </a:xfrm>
          <a:prstGeom prst="rect">
            <a:avLst/>
          </a:prstGeom>
        </p:spPr>
        <p:txBody>
          <a:bodyPr>
            <a:normAutofit/>
          </a:bodyPr>
          <a:lstStyle>
            <a:lvl1pPr marL="0" indent="0">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6481262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t slide B (no values text) 2 columns">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BFD016C9-7611-73A8-6C65-DD495604D69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p:nvPr>
        </p:nvSpPr>
        <p:spPr>
          <a:xfrm>
            <a:off x="521494" y="549276"/>
            <a:ext cx="8101013" cy="896407"/>
          </a:xfrm>
          <a:prstGeom prst="rect">
            <a:avLst/>
          </a:prstGeom>
        </p:spPr>
        <p:txBody>
          <a:bodyPr lIns="0" tIns="0" rIns="0" bIns="0">
            <a:noAutofit/>
          </a:bodyPr>
          <a:lstStyle>
            <a:lvl1pPr>
              <a:defRPr sz="2100" b="0" i="0">
                <a:solidFill>
                  <a:schemeClr val="accent1"/>
                </a:solidFill>
                <a:latin typeface="Source Sans Pro Semibold" panose="020B0503030403020204" pitchFamily="34" charset="77"/>
              </a:defRPr>
            </a:lvl1pPr>
          </a:lstStyle>
          <a:p>
            <a:r>
              <a:rPr lang="en-US"/>
              <a:t>Click to edit Master title style</a:t>
            </a:r>
            <a:endParaRPr lang="en-US" dirty="0"/>
          </a:p>
        </p:txBody>
      </p:sp>
      <p:sp>
        <p:nvSpPr>
          <p:cNvPr id="12" name="Content Placeholder 2"/>
          <p:cNvSpPr>
            <a:spLocks noGrp="1"/>
          </p:cNvSpPr>
          <p:nvPr>
            <p:ph idx="1"/>
          </p:nvPr>
        </p:nvSpPr>
        <p:spPr>
          <a:xfrm>
            <a:off x="521494" y="1445682"/>
            <a:ext cx="8101013" cy="4590976"/>
          </a:xfrm>
          <a:prstGeom prst="rect">
            <a:avLst/>
          </a:prstGeom>
        </p:spPr>
        <p:txBody>
          <a:bodyPr lIns="0" tIns="0" rIns="0" bIns="0" numCol="2" spcCol="360000">
            <a:noAutofit/>
          </a:bodyPr>
          <a:lstStyle>
            <a:lvl1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1pPr>
            <a:lvl2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2pPr>
            <a:lvl3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3pPr>
            <a:lvl4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4pPr>
            <a:lvl5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7331063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slide A (with values text) 2 columns">
    <p:spTree>
      <p:nvGrpSpPr>
        <p:cNvPr id="1" name=""/>
        <p:cNvGrpSpPr/>
        <p:nvPr/>
      </p:nvGrpSpPr>
      <p:grpSpPr>
        <a:xfrm>
          <a:off x="0" y="0"/>
          <a:ext cx="0" cy="0"/>
          <a:chOff x="0" y="0"/>
          <a:chExt cx="0" cy="0"/>
        </a:xfrm>
      </p:grpSpPr>
      <p:sp>
        <p:nvSpPr>
          <p:cNvPr id="6" name="Title 1"/>
          <p:cNvSpPr>
            <a:spLocks noGrp="1"/>
          </p:cNvSpPr>
          <p:nvPr>
            <p:ph type="title"/>
          </p:nvPr>
        </p:nvSpPr>
        <p:spPr>
          <a:xfrm>
            <a:off x="521494" y="549276"/>
            <a:ext cx="8101013" cy="896407"/>
          </a:xfrm>
          <a:prstGeom prst="rect">
            <a:avLst/>
          </a:prstGeom>
        </p:spPr>
        <p:txBody>
          <a:bodyPr lIns="0" tIns="0" rIns="0" bIns="0">
            <a:noAutofit/>
          </a:bodyPr>
          <a:lstStyle>
            <a:lvl1pPr>
              <a:defRPr sz="2100" b="0" i="0">
                <a:solidFill>
                  <a:schemeClr val="accent1"/>
                </a:solidFill>
                <a:latin typeface="Source Sans Pro Semibold" panose="020B0503030403020204" pitchFamily="34" charset="77"/>
              </a:defRPr>
            </a:lvl1pPr>
          </a:lstStyle>
          <a:p>
            <a:r>
              <a:rPr lang="en-US"/>
              <a:t>Click to edit Master title style</a:t>
            </a:r>
            <a:endParaRPr lang="en-US" dirty="0"/>
          </a:p>
        </p:txBody>
      </p:sp>
      <p:sp>
        <p:nvSpPr>
          <p:cNvPr id="9" name="Content Placeholder 2"/>
          <p:cNvSpPr>
            <a:spLocks noGrp="1"/>
          </p:cNvSpPr>
          <p:nvPr>
            <p:ph idx="1"/>
          </p:nvPr>
        </p:nvSpPr>
        <p:spPr>
          <a:xfrm>
            <a:off x="521494" y="1445682"/>
            <a:ext cx="8101013" cy="4590976"/>
          </a:xfrm>
          <a:prstGeom prst="rect">
            <a:avLst/>
          </a:prstGeom>
        </p:spPr>
        <p:txBody>
          <a:bodyPr lIns="0" tIns="0" rIns="0" bIns="0" numCol="2" spcCol="360000">
            <a:noAutofit/>
          </a:bodyPr>
          <a:lstStyle>
            <a:lvl1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1pPr>
            <a:lvl2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2pPr>
            <a:lvl3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3pPr>
            <a:lvl4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4pPr>
            <a:lvl5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pic>
        <p:nvPicPr>
          <p:cNvPr id="2" name="Picture 1" descr="A picture containing shape&#10;&#10;Description automatically generated">
            <a:extLst>
              <a:ext uri="{FF2B5EF4-FFF2-40B4-BE49-F238E27FC236}">
                <a16:creationId xmlns:a16="http://schemas.microsoft.com/office/drawing/2014/main" id="{CD1BCC88-07D0-AD7F-3D99-49DAD82D13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923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slide A (with values text)">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6DB75E42-7D7A-4BFC-2A53-CF1CDBD8AA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521494" y="549276"/>
            <a:ext cx="8101013" cy="896407"/>
          </a:xfrm>
          <a:prstGeom prst="rect">
            <a:avLst/>
          </a:prstGeom>
        </p:spPr>
        <p:txBody>
          <a:bodyPr lIns="0" tIns="0" rIns="0" bIns="0">
            <a:noAutofit/>
          </a:bodyPr>
          <a:lstStyle>
            <a:lvl1pPr>
              <a:defRPr sz="2100" b="0" i="0">
                <a:solidFill>
                  <a:schemeClr val="accent1"/>
                </a:solidFill>
                <a:latin typeface="Source Sans Pro Semibold" panose="020B0503030403020204" pitchFamily="34" charset="77"/>
              </a:defRPr>
            </a:lvl1pPr>
          </a:lstStyle>
          <a:p>
            <a:r>
              <a:rPr lang="en-US"/>
              <a:t>Click to edit Master title style</a:t>
            </a:r>
            <a:endParaRPr lang="en-US" dirty="0"/>
          </a:p>
        </p:txBody>
      </p:sp>
      <p:sp>
        <p:nvSpPr>
          <p:cNvPr id="9" name="Content Placeholder 2"/>
          <p:cNvSpPr>
            <a:spLocks noGrp="1"/>
          </p:cNvSpPr>
          <p:nvPr>
            <p:ph idx="1"/>
          </p:nvPr>
        </p:nvSpPr>
        <p:spPr>
          <a:xfrm>
            <a:off x="521494" y="1445682"/>
            <a:ext cx="8101013" cy="4590976"/>
          </a:xfrm>
          <a:prstGeom prst="rect">
            <a:avLst/>
          </a:prstGeom>
        </p:spPr>
        <p:txBody>
          <a:bodyPr lIns="0" tIns="0" rIns="0" bIns="0">
            <a:noAutofit/>
          </a:bodyPr>
          <a:lstStyle>
            <a:lvl1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1pPr>
            <a:lvl2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2pPr>
            <a:lvl3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3pPr>
            <a:lvl4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4pPr>
            <a:lvl5pPr>
              <a:lnSpc>
                <a:spcPct val="110000"/>
              </a:lnSpc>
              <a:spcBef>
                <a:spcPts val="600"/>
              </a:spcBef>
              <a:buClr>
                <a:schemeClr val="accent2"/>
              </a:buClr>
              <a:defRPr sz="15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39117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9469" y="1439614"/>
            <a:ext cx="3332867" cy="3309294"/>
          </a:xfrm>
          <a:prstGeom prst="rect">
            <a:avLst/>
          </a:prstGeom>
        </p:spPr>
        <p:txBody>
          <a:bodyPr/>
          <a:lstStyle>
            <a:lvl1pPr algn="l">
              <a:defRPr sz="2400" b="1" i="0"/>
            </a:lvl1pPr>
          </a:lstStyle>
          <a:p>
            <a:r>
              <a:rPr lang="en-US"/>
              <a:t>Click to edit Master title style</a:t>
            </a:r>
            <a:endParaRPr lang="en-US" dirty="0"/>
          </a:p>
        </p:txBody>
      </p:sp>
    </p:spTree>
    <p:extLst>
      <p:ext uri="{BB962C8B-B14F-4D97-AF65-F5344CB8AC3E}">
        <p14:creationId xmlns:p14="http://schemas.microsoft.com/office/powerpoint/2010/main" val="133148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6">
            <a:extLst>
              <a:ext uri="{FF2B5EF4-FFF2-40B4-BE49-F238E27FC236}">
                <a16:creationId xmlns:a16="http://schemas.microsoft.com/office/drawing/2014/main" id="{6BCE637D-7848-EAFD-A7C2-C466A7CB8DC2}"/>
              </a:ext>
            </a:extLst>
          </p:cNvPr>
          <p:cNvSpPr>
            <a:spLocks noGrp="1" noChangeArrowheads="1"/>
          </p:cNvSpPr>
          <p:nvPr>
            <p:ph type="dt" sz="half" idx="10"/>
          </p:nvPr>
        </p:nvSpPr>
        <p:spPr/>
        <p:txBody>
          <a:bodyPr/>
          <a:lstStyle>
            <a:lvl1pPr>
              <a:defRPr/>
            </a:lvl1pPr>
          </a:lstStyle>
          <a:p>
            <a:pPr>
              <a:defRPr/>
            </a:pPr>
            <a:endParaRPr lang="en-GB"/>
          </a:p>
        </p:txBody>
      </p:sp>
      <p:sp>
        <p:nvSpPr>
          <p:cNvPr id="5" name="Rectangle 17">
            <a:extLst>
              <a:ext uri="{FF2B5EF4-FFF2-40B4-BE49-F238E27FC236}">
                <a16:creationId xmlns:a16="http://schemas.microsoft.com/office/drawing/2014/main" id="{7A8CBD71-440F-B915-92E6-7F90D3E1D606}"/>
              </a:ext>
            </a:extLst>
          </p:cNvPr>
          <p:cNvSpPr>
            <a:spLocks noGrp="1" noChangeArrowheads="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75936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58775" y="1258888"/>
            <a:ext cx="3810000" cy="1970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21175" y="1258888"/>
            <a:ext cx="3810000" cy="1970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Rectangle 16">
            <a:extLst>
              <a:ext uri="{FF2B5EF4-FFF2-40B4-BE49-F238E27FC236}">
                <a16:creationId xmlns:a16="http://schemas.microsoft.com/office/drawing/2014/main" id="{C56A891E-08FD-268F-E73D-C67323BA9EB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17">
            <a:extLst>
              <a:ext uri="{FF2B5EF4-FFF2-40B4-BE49-F238E27FC236}">
                <a16:creationId xmlns:a16="http://schemas.microsoft.com/office/drawing/2014/main" id="{C8333BE1-B61A-FD12-8D43-E38F9440196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8">
            <a:extLst>
              <a:ext uri="{FF2B5EF4-FFF2-40B4-BE49-F238E27FC236}">
                <a16:creationId xmlns:a16="http://schemas.microsoft.com/office/drawing/2014/main" id="{FD8DCA25-E7E7-0E51-AD02-D5D4AB3D7E13}"/>
              </a:ext>
            </a:extLst>
          </p:cNvPr>
          <p:cNvSpPr>
            <a:spLocks noGrp="1" noChangeArrowheads="1"/>
          </p:cNvSpPr>
          <p:nvPr>
            <p:ph type="sldNum" sz="quarter" idx="12"/>
          </p:nvPr>
        </p:nvSpPr>
        <p:spPr>
          <a:ln/>
        </p:spPr>
        <p:txBody>
          <a:bodyPr/>
          <a:lstStyle>
            <a:lvl1pPr>
              <a:defRPr/>
            </a:lvl1pPr>
          </a:lstStyle>
          <a:p>
            <a:pPr>
              <a:defRPr/>
            </a:pPr>
            <a:fld id="{DB2730A9-00E9-4808-B991-E86A5DE76ED7}" type="slidenum">
              <a:rPr lang="en-GB" altLang="en-US"/>
              <a:pPr>
                <a:defRPr/>
              </a:pPr>
              <a:t>‹#›</a:t>
            </a:fld>
            <a:endParaRPr lang="en-GB" altLang="en-US" dirty="0"/>
          </a:p>
        </p:txBody>
      </p:sp>
    </p:spTree>
    <p:extLst>
      <p:ext uri="{BB962C8B-B14F-4D97-AF65-F5344CB8AC3E}">
        <p14:creationId xmlns:p14="http://schemas.microsoft.com/office/powerpoint/2010/main" val="228059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Rectangle 16">
            <a:extLst>
              <a:ext uri="{FF2B5EF4-FFF2-40B4-BE49-F238E27FC236}">
                <a16:creationId xmlns:a16="http://schemas.microsoft.com/office/drawing/2014/main" id="{10B0C3E2-5CF4-C038-4C98-7EADB821849E}"/>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17">
            <a:extLst>
              <a:ext uri="{FF2B5EF4-FFF2-40B4-BE49-F238E27FC236}">
                <a16:creationId xmlns:a16="http://schemas.microsoft.com/office/drawing/2014/main" id="{C52F2705-6C47-1A27-BA78-ADEAA05E453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18">
            <a:extLst>
              <a:ext uri="{FF2B5EF4-FFF2-40B4-BE49-F238E27FC236}">
                <a16:creationId xmlns:a16="http://schemas.microsoft.com/office/drawing/2014/main" id="{16E2A5B2-CCE7-1888-1097-A88D3DA7D4D1}"/>
              </a:ext>
            </a:extLst>
          </p:cNvPr>
          <p:cNvSpPr>
            <a:spLocks noGrp="1" noChangeArrowheads="1"/>
          </p:cNvSpPr>
          <p:nvPr>
            <p:ph type="sldNum" sz="quarter" idx="12"/>
          </p:nvPr>
        </p:nvSpPr>
        <p:spPr>
          <a:ln/>
        </p:spPr>
        <p:txBody>
          <a:bodyPr/>
          <a:lstStyle>
            <a:lvl1pPr>
              <a:defRPr/>
            </a:lvl1pPr>
          </a:lstStyle>
          <a:p>
            <a:pPr>
              <a:defRPr/>
            </a:pPr>
            <a:fld id="{C2D6101A-0481-4071-AB88-A5252CD1F996}" type="slidenum">
              <a:rPr lang="en-GB" altLang="en-US"/>
              <a:pPr>
                <a:defRPr/>
              </a:pPr>
              <a:t>‹#›</a:t>
            </a:fld>
            <a:endParaRPr lang="en-GB" altLang="en-US" dirty="0"/>
          </a:p>
        </p:txBody>
      </p:sp>
    </p:spTree>
    <p:extLst>
      <p:ext uri="{BB962C8B-B14F-4D97-AF65-F5344CB8AC3E}">
        <p14:creationId xmlns:p14="http://schemas.microsoft.com/office/powerpoint/2010/main" val="3897185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6">
            <a:extLst>
              <a:ext uri="{FF2B5EF4-FFF2-40B4-BE49-F238E27FC236}">
                <a16:creationId xmlns:a16="http://schemas.microsoft.com/office/drawing/2014/main" id="{788CD49C-4CAF-3C9C-00E7-3A5603A56DFE}"/>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17">
            <a:extLst>
              <a:ext uri="{FF2B5EF4-FFF2-40B4-BE49-F238E27FC236}">
                <a16:creationId xmlns:a16="http://schemas.microsoft.com/office/drawing/2014/main" id="{2C109EB3-63A8-690B-DC99-BFEB9E22738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18">
            <a:extLst>
              <a:ext uri="{FF2B5EF4-FFF2-40B4-BE49-F238E27FC236}">
                <a16:creationId xmlns:a16="http://schemas.microsoft.com/office/drawing/2014/main" id="{579048DA-D0CE-F280-6C3A-DCD34C6F54DA}"/>
              </a:ext>
            </a:extLst>
          </p:cNvPr>
          <p:cNvSpPr>
            <a:spLocks noGrp="1" noChangeArrowheads="1"/>
          </p:cNvSpPr>
          <p:nvPr>
            <p:ph type="sldNum" sz="quarter" idx="12"/>
          </p:nvPr>
        </p:nvSpPr>
        <p:spPr>
          <a:ln/>
        </p:spPr>
        <p:txBody>
          <a:bodyPr/>
          <a:lstStyle>
            <a:lvl1pPr>
              <a:defRPr/>
            </a:lvl1pPr>
          </a:lstStyle>
          <a:p>
            <a:pPr>
              <a:defRPr/>
            </a:pPr>
            <a:fld id="{32B3AA41-8B50-4509-9583-35EE2BF5F69B}" type="slidenum">
              <a:rPr lang="en-GB" altLang="en-US"/>
              <a:pPr>
                <a:defRPr/>
              </a:pPr>
              <a:t>‹#›</a:t>
            </a:fld>
            <a:endParaRPr lang="en-GB" altLang="en-US" dirty="0"/>
          </a:p>
        </p:txBody>
      </p:sp>
    </p:spTree>
    <p:extLst>
      <p:ext uri="{BB962C8B-B14F-4D97-AF65-F5344CB8AC3E}">
        <p14:creationId xmlns:p14="http://schemas.microsoft.com/office/powerpoint/2010/main" val="158667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63219D33-CA63-15B3-3860-1FF2E6767BA8}"/>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17">
            <a:extLst>
              <a:ext uri="{FF2B5EF4-FFF2-40B4-BE49-F238E27FC236}">
                <a16:creationId xmlns:a16="http://schemas.microsoft.com/office/drawing/2014/main" id="{CF77146E-8B79-ADBA-BA4D-6514BA50331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18">
            <a:extLst>
              <a:ext uri="{FF2B5EF4-FFF2-40B4-BE49-F238E27FC236}">
                <a16:creationId xmlns:a16="http://schemas.microsoft.com/office/drawing/2014/main" id="{F6292994-C08D-99C8-3BD6-DB10F64E2C83}"/>
              </a:ext>
            </a:extLst>
          </p:cNvPr>
          <p:cNvSpPr>
            <a:spLocks noGrp="1" noChangeArrowheads="1"/>
          </p:cNvSpPr>
          <p:nvPr>
            <p:ph type="sldNum" sz="quarter" idx="12"/>
          </p:nvPr>
        </p:nvSpPr>
        <p:spPr>
          <a:ln/>
        </p:spPr>
        <p:txBody>
          <a:bodyPr/>
          <a:lstStyle>
            <a:lvl1pPr>
              <a:defRPr/>
            </a:lvl1pPr>
          </a:lstStyle>
          <a:p>
            <a:pPr>
              <a:defRPr/>
            </a:pPr>
            <a:fld id="{16B1FE6B-5DE7-4249-AC05-DE65AE61B3B5}" type="slidenum">
              <a:rPr lang="en-GB" altLang="en-US"/>
              <a:pPr>
                <a:defRPr/>
              </a:pPr>
              <a:t>‹#›</a:t>
            </a:fld>
            <a:endParaRPr lang="en-GB" altLang="en-US" dirty="0"/>
          </a:p>
        </p:txBody>
      </p:sp>
    </p:spTree>
    <p:extLst>
      <p:ext uri="{BB962C8B-B14F-4D97-AF65-F5344CB8AC3E}">
        <p14:creationId xmlns:p14="http://schemas.microsoft.com/office/powerpoint/2010/main" val="3166823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6">
            <a:extLst>
              <a:ext uri="{FF2B5EF4-FFF2-40B4-BE49-F238E27FC236}">
                <a16:creationId xmlns:a16="http://schemas.microsoft.com/office/drawing/2014/main" id="{B49D18B8-683B-6310-F95A-276EE50033F4}"/>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17">
            <a:extLst>
              <a:ext uri="{FF2B5EF4-FFF2-40B4-BE49-F238E27FC236}">
                <a16:creationId xmlns:a16="http://schemas.microsoft.com/office/drawing/2014/main" id="{C5F24A13-9594-8F25-8B9D-5D5E9C7CE22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8">
            <a:extLst>
              <a:ext uri="{FF2B5EF4-FFF2-40B4-BE49-F238E27FC236}">
                <a16:creationId xmlns:a16="http://schemas.microsoft.com/office/drawing/2014/main" id="{C98E2EB5-B660-D58B-544A-06207DF307DC}"/>
              </a:ext>
            </a:extLst>
          </p:cNvPr>
          <p:cNvSpPr>
            <a:spLocks noGrp="1" noChangeArrowheads="1"/>
          </p:cNvSpPr>
          <p:nvPr>
            <p:ph type="sldNum" sz="quarter" idx="12"/>
          </p:nvPr>
        </p:nvSpPr>
        <p:spPr>
          <a:ln/>
        </p:spPr>
        <p:txBody>
          <a:bodyPr/>
          <a:lstStyle>
            <a:lvl1pPr>
              <a:defRPr/>
            </a:lvl1pPr>
          </a:lstStyle>
          <a:p>
            <a:pPr>
              <a:defRPr/>
            </a:pPr>
            <a:fld id="{1007FAC4-05B1-446E-8811-695DC9D90EDD}" type="slidenum">
              <a:rPr lang="en-GB" altLang="en-US"/>
              <a:pPr>
                <a:defRPr/>
              </a:pPr>
              <a:t>‹#›</a:t>
            </a:fld>
            <a:endParaRPr lang="en-GB" altLang="en-US" dirty="0"/>
          </a:p>
        </p:txBody>
      </p:sp>
    </p:spTree>
    <p:extLst>
      <p:ext uri="{BB962C8B-B14F-4D97-AF65-F5344CB8AC3E}">
        <p14:creationId xmlns:p14="http://schemas.microsoft.com/office/powerpoint/2010/main" val="2577231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6">
            <a:extLst>
              <a:ext uri="{FF2B5EF4-FFF2-40B4-BE49-F238E27FC236}">
                <a16:creationId xmlns:a16="http://schemas.microsoft.com/office/drawing/2014/main" id="{10807FBF-8130-009F-E668-7D244C383E1C}"/>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17">
            <a:extLst>
              <a:ext uri="{FF2B5EF4-FFF2-40B4-BE49-F238E27FC236}">
                <a16:creationId xmlns:a16="http://schemas.microsoft.com/office/drawing/2014/main" id="{9322B9A3-E2CC-13C6-5B39-08E2F060189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18">
            <a:extLst>
              <a:ext uri="{FF2B5EF4-FFF2-40B4-BE49-F238E27FC236}">
                <a16:creationId xmlns:a16="http://schemas.microsoft.com/office/drawing/2014/main" id="{B214064A-3C0B-27E0-46D0-E344D897ED47}"/>
              </a:ext>
            </a:extLst>
          </p:cNvPr>
          <p:cNvSpPr>
            <a:spLocks noGrp="1" noChangeArrowheads="1"/>
          </p:cNvSpPr>
          <p:nvPr>
            <p:ph type="sldNum" sz="quarter" idx="12"/>
          </p:nvPr>
        </p:nvSpPr>
        <p:spPr>
          <a:ln/>
        </p:spPr>
        <p:txBody>
          <a:bodyPr/>
          <a:lstStyle>
            <a:lvl1pPr>
              <a:defRPr/>
            </a:lvl1pPr>
          </a:lstStyle>
          <a:p>
            <a:pPr>
              <a:defRPr/>
            </a:pPr>
            <a:fld id="{A3298223-3369-4F08-ADF4-4E445FD88776}" type="slidenum">
              <a:rPr lang="en-GB" altLang="en-US"/>
              <a:pPr>
                <a:defRPr/>
              </a:pPr>
              <a:t>‹#›</a:t>
            </a:fld>
            <a:endParaRPr lang="en-GB" altLang="en-US" dirty="0"/>
          </a:p>
        </p:txBody>
      </p:sp>
    </p:spTree>
    <p:extLst>
      <p:ext uri="{BB962C8B-B14F-4D97-AF65-F5344CB8AC3E}">
        <p14:creationId xmlns:p14="http://schemas.microsoft.com/office/powerpoint/2010/main" val="1964248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6F902F8D-2C9D-C2F4-D0A7-09C1FB9E418B}"/>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2">
            <a:extLst>
              <a:ext uri="{FF2B5EF4-FFF2-40B4-BE49-F238E27FC236}">
                <a16:creationId xmlns:a16="http://schemas.microsoft.com/office/drawing/2014/main" id="{F6C2D202-005C-28E9-194A-A17C8B426059}"/>
              </a:ext>
            </a:extLst>
          </p:cNvPr>
          <p:cNvSpPr>
            <a:spLocks noGrp="1" noChangeArrowheads="1"/>
          </p:cNvSpPr>
          <p:nvPr>
            <p:ph type="title"/>
          </p:nvPr>
        </p:nvSpPr>
        <p:spPr bwMode="auto">
          <a:xfrm>
            <a:off x="358775" y="427038"/>
            <a:ext cx="73596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BB697C13-AA98-9878-5F28-B41DD58B95A6}"/>
              </a:ext>
            </a:extLst>
          </p:cNvPr>
          <p:cNvSpPr>
            <a:spLocks noGrp="1" noChangeArrowheads="1"/>
          </p:cNvSpPr>
          <p:nvPr>
            <p:ph type="body" idx="1"/>
          </p:nvPr>
        </p:nvSpPr>
        <p:spPr bwMode="auto">
          <a:xfrm>
            <a:off x="358775" y="1258888"/>
            <a:ext cx="7772400"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40" name="Rectangle 16">
            <a:extLst>
              <a:ext uri="{FF2B5EF4-FFF2-40B4-BE49-F238E27FC236}">
                <a16:creationId xmlns:a16="http://schemas.microsoft.com/office/drawing/2014/main" id="{ECAFC003-CD84-210D-5D51-3EE3B9382D43}"/>
              </a:ext>
            </a:extLst>
          </p:cNvPr>
          <p:cNvSpPr>
            <a:spLocks noGrp="1" noChangeArrowheads="1"/>
          </p:cNvSpPr>
          <p:nvPr>
            <p:ph type="dt" sz="half" idx="2"/>
          </p:nvPr>
        </p:nvSpPr>
        <p:spPr bwMode="auto">
          <a:xfrm>
            <a:off x="695325" y="6253163"/>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solidFill>
                  <a:schemeClr val="tx1"/>
                </a:solidFill>
                <a:latin typeface="Arial" pitchFamily="34" charset="0"/>
                <a:ea typeface="ＭＳ Ｐゴシック" charset="-128"/>
              </a:defRPr>
            </a:lvl1pPr>
          </a:lstStyle>
          <a:p>
            <a:pPr>
              <a:defRPr/>
            </a:pPr>
            <a:endParaRPr lang="en-GB"/>
          </a:p>
        </p:txBody>
      </p:sp>
      <p:sp>
        <p:nvSpPr>
          <p:cNvPr id="1041" name="Rectangle 17">
            <a:extLst>
              <a:ext uri="{FF2B5EF4-FFF2-40B4-BE49-F238E27FC236}">
                <a16:creationId xmlns:a16="http://schemas.microsoft.com/office/drawing/2014/main" id="{7AD77D87-E804-190E-CAD7-605138ED97FF}"/>
              </a:ext>
            </a:extLst>
          </p:cNvPr>
          <p:cNvSpPr>
            <a:spLocks noGrp="1" noChangeArrowheads="1"/>
          </p:cNvSpPr>
          <p:nvPr>
            <p:ph type="ftr" sz="quarter" idx="3"/>
          </p:nvPr>
        </p:nvSpPr>
        <p:spPr bwMode="auto">
          <a:xfrm>
            <a:off x="3133725" y="6253163"/>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ＭＳ Ｐゴシック" charset="-128"/>
              </a:defRPr>
            </a:lvl1pPr>
          </a:lstStyle>
          <a:p>
            <a:pPr>
              <a:defRPr/>
            </a:pPr>
            <a:endParaRPr lang="en-GB"/>
          </a:p>
        </p:txBody>
      </p:sp>
      <p:sp>
        <p:nvSpPr>
          <p:cNvPr id="1042" name="Rectangle 18">
            <a:extLst>
              <a:ext uri="{FF2B5EF4-FFF2-40B4-BE49-F238E27FC236}">
                <a16:creationId xmlns:a16="http://schemas.microsoft.com/office/drawing/2014/main" id="{4E10D4B5-0ACA-A30F-379E-576FCB864EA8}"/>
              </a:ext>
            </a:extLst>
          </p:cNvPr>
          <p:cNvSpPr>
            <a:spLocks noGrp="1" noChangeArrowheads="1"/>
          </p:cNvSpPr>
          <p:nvPr>
            <p:ph type="sldNum" sz="quarter" idx="4"/>
          </p:nvPr>
        </p:nvSpPr>
        <p:spPr bwMode="auto">
          <a:xfrm>
            <a:off x="6562725" y="6253163"/>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ea typeface="ＭＳ Ｐゴシック" panose="020B0600070205080204" pitchFamily="34" charset="-128"/>
              </a:defRPr>
            </a:lvl1pPr>
          </a:lstStyle>
          <a:p>
            <a:pPr>
              <a:defRPr/>
            </a:pPr>
            <a:fld id="{8E66A1EF-CD8F-40CC-8AA6-5E91327ABA0B}" type="slidenum">
              <a:rPr lang="en-GB" altLang="en-US"/>
              <a:pPr>
                <a:defRPr/>
              </a:pPr>
              <a:t>‹#›</a:t>
            </a:fld>
            <a:endParaRPr lang="en-GB" altLang="en-US" dirty="0"/>
          </a:p>
        </p:txBody>
      </p:sp>
      <p:pic>
        <p:nvPicPr>
          <p:cNvPr id="1035" name="Picture 12" descr="Renfrewshire Child Protection Committee logo">
            <a:extLst>
              <a:ext uri="{FF2B5EF4-FFF2-40B4-BE49-F238E27FC236}">
                <a16:creationId xmlns:a16="http://schemas.microsoft.com/office/drawing/2014/main" id="{9D38862E-849A-1985-40A1-48C3AA9E34F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934325" y="66675"/>
            <a:ext cx="1101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CE8C8AE-7BAF-AB8D-796D-E87FCA0320CC}"/>
              </a:ext>
            </a:extLst>
          </p:cNvPr>
          <p:cNvSpPr txBox="1"/>
          <p:nvPr>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GB" sz="12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5778" r:id="rId1"/>
    <p:sldLayoutId id="2147485779" r:id="rId2"/>
    <p:sldLayoutId id="2147485780" r:id="rId3"/>
    <p:sldLayoutId id="2147485759" r:id="rId4"/>
    <p:sldLayoutId id="2147485760" r:id="rId5"/>
    <p:sldLayoutId id="2147485761" r:id="rId6"/>
    <p:sldLayoutId id="2147485762" r:id="rId7"/>
    <p:sldLayoutId id="2147485763" r:id="rId8"/>
    <p:sldLayoutId id="2147485764" r:id="rId9"/>
    <p:sldLayoutId id="2147485765" r:id="rId10"/>
    <p:sldLayoutId id="2147485766" r:id="rId11"/>
    <p:sldLayoutId id="2147485781" r:id="rId12"/>
    <p:sldLayoutId id="2147485782" r:id="rId13"/>
  </p:sldLayoutIdLst>
  <p:hf sldNum="0" hdr="0" ftr="0" dt="0"/>
  <p:txStyles>
    <p:titleStyle>
      <a:lvl1pPr algn="l" rtl="0" eaLnBrk="0" fontAlgn="base" hangingPunct="0">
        <a:spcBef>
          <a:spcPct val="0"/>
        </a:spcBef>
        <a:spcAft>
          <a:spcPct val="0"/>
        </a:spcAft>
        <a:defRPr sz="3200" b="1">
          <a:solidFill>
            <a:srgbClr val="6800B6"/>
          </a:solidFill>
          <a:latin typeface="+mj-lt"/>
          <a:ea typeface="MS PGothic" panose="020B0600070205080204" pitchFamily="34" charset="-128"/>
          <a:cs typeface="+mj-cs"/>
        </a:defRPr>
      </a:lvl1pPr>
      <a:lvl2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2pPr>
      <a:lvl3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3pPr>
      <a:lvl4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4pPr>
      <a:lvl5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3200" b="1">
          <a:solidFill>
            <a:srgbClr val="6800B6"/>
          </a:solidFill>
          <a:latin typeface="Verdana" pitchFamily="34" charset="0"/>
          <a:ea typeface="ＭＳ Ｐゴシック" charset="-128"/>
        </a:defRPr>
      </a:lvl6pPr>
      <a:lvl7pPr marL="914400" algn="l" rtl="0" eaLnBrk="1" fontAlgn="base" hangingPunct="1">
        <a:spcBef>
          <a:spcPct val="0"/>
        </a:spcBef>
        <a:spcAft>
          <a:spcPct val="0"/>
        </a:spcAft>
        <a:defRPr sz="3200" b="1">
          <a:solidFill>
            <a:srgbClr val="6800B6"/>
          </a:solidFill>
          <a:latin typeface="Verdana" pitchFamily="34" charset="0"/>
          <a:ea typeface="ＭＳ Ｐゴシック" charset="-128"/>
        </a:defRPr>
      </a:lvl7pPr>
      <a:lvl8pPr marL="1371600" algn="l" rtl="0" eaLnBrk="1" fontAlgn="base" hangingPunct="1">
        <a:spcBef>
          <a:spcPct val="0"/>
        </a:spcBef>
        <a:spcAft>
          <a:spcPct val="0"/>
        </a:spcAft>
        <a:defRPr sz="3200" b="1">
          <a:solidFill>
            <a:srgbClr val="6800B6"/>
          </a:solidFill>
          <a:latin typeface="Verdana" pitchFamily="34" charset="0"/>
          <a:ea typeface="ＭＳ Ｐゴシック" charset="-128"/>
        </a:defRPr>
      </a:lvl8pPr>
      <a:lvl9pPr marL="1828800" algn="l" rtl="0" eaLnBrk="1" fontAlgn="base" hangingPunct="1">
        <a:spcBef>
          <a:spcPct val="0"/>
        </a:spcBef>
        <a:spcAft>
          <a:spcPct val="0"/>
        </a:spcAft>
        <a:defRPr sz="3200" b="1">
          <a:solidFill>
            <a:srgbClr val="6800B6"/>
          </a:solidFill>
          <a:latin typeface="Verdana" pitchFamily="34" charset="0"/>
          <a:ea typeface="ＭＳ Ｐゴシック" charset="-128"/>
        </a:defRPr>
      </a:lvl9pPr>
    </p:titleStyle>
    <p:body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D3BBB13-3DCF-9D54-9256-0EF39B67E1AC}"/>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5FF1CE96-BA28-FC30-98A8-DEEB0A1E52D3}"/>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0D01658B-E0E7-DE31-2CF4-F93815CC4CC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BDFC56CC-4FE7-4CDE-9DBD-6AEE89E97F39}" type="datetimeFigureOut">
              <a:rPr lang="en-GB"/>
              <a:pPr>
                <a:defRPr/>
              </a:pPr>
              <a:t>14/08/2026</a:t>
            </a:fld>
            <a:endParaRPr lang="en-GB" dirty="0"/>
          </a:p>
        </p:txBody>
      </p:sp>
      <p:sp>
        <p:nvSpPr>
          <p:cNvPr id="5" name="Footer Placeholder 4">
            <a:extLst>
              <a:ext uri="{FF2B5EF4-FFF2-40B4-BE49-F238E27FC236}">
                <a16:creationId xmlns:a16="http://schemas.microsoft.com/office/drawing/2014/main" id="{E4E3C56F-1681-85FB-DE3E-6206E2ECBAC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97850293-7116-8862-C28F-8E4332923F5C}"/>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AE6BBF21-EC2A-466A-9CE8-A58034B3DC31}" type="slidenum">
              <a:rPr lang="en-GB" altLang="en-US"/>
              <a:pPr>
                <a:defRPr/>
              </a:pPr>
              <a:t>‹#›</a:t>
            </a:fld>
            <a:endParaRPr lang="en-GB" altLang="en-US" dirty="0"/>
          </a:p>
        </p:txBody>
      </p:sp>
      <p:sp>
        <p:nvSpPr>
          <p:cNvPr id="3" name="TextBox 2">
            <a:extLst>
              <a:ext uri="{FF2B5EF4-FFF2-40B4-BE49-F238E27FC236}">
                <a16:creationId xmlns:a16="http://schemas.microsoft.com/office/drawing/2014/main" id="{B0C45A22-C9DC-6EF7-CFE7-3E10CD986997}"/>
              </a:ext>
            </a:extLst>
          </p:cNvPr>
          <p:cNvSpPr txBox="1"/>
          <p:nvPr>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GB" sz="12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5767" r:id="rId1"/>
    <p:sldLayoutId id="2147485768" r:id="rId2"/>
    <p:sldLayoutId id="2147485769" r:id="rId3"/>
    <p:sldLayoutId id="2147485770" r:id="rId4"/>
    <p:sldLayoutId id="2147485771" r:id="rId5"/>
    <p:sldLayoutId id="2147485772" r:id="rId6"/>
    <p:sldLayoutId id="2147485773" r:id="rId7"/>
    <p:sldLayoutId id="2147485774" r:id="rId8"/>
    <p:sldLayoutId id="2147485775" r:id="rId9"/>
    <p:sldLayoutId id="2147485776" r:id="rId10"/>
    <p:sldLayoutId id="2147485777" r:id="rId11"/>
    <p:sldLayoutId id="2147485783" r:id="rId12"/>
    <p:sldLayoutId id="2147485784" r:id="rId13"/>
    <p:sldLayoutId id="2147485785" r:id="rId14"/>
    <p:sldLayoutId id="2147485786" r:id="rId15"/>
    <p:sldLayoutId id="2147485787" r:id="rId16"/>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eur01.safelinks.protection.outlook.com/?url=https%3A%2F%2Fwww.gov.scot%2Fnews%2Fresponding-to-bullying-in-schools%2F&amp;data=05%7C02%7Cjean.brierley%40renfrewshire.gov.uk%7Cc363e5ee57204ad88a7a08dea5106179%7Cca2953361aa64486b2b2cf7669625305%7C0%7C0%7C639129687013657794%7CUnknown%7CTWFpbGZsb3d8eyJFbXB0eU1hcGkiOnRydWUsIlYiOiIwLjAuMDAwMCIsIlAiOiJXaW4zMiIsIkFOIjoiTWFpbCIsIldUIjoyfQ%3D%3D%7C0%7C%7C%7C&amp;sdata=YlzWdVwpFNGh4lstd9fmwB2gPxzRTnrerkYdFp2PR9o%3D&amp;reserved=0" TargetMode="External"/><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hyperlink" Target="https://eur01.safelinks.protection.outlook.com/?url=https%3A%2F%2Fwww.gov.scot%2Fnews%2Fresponding-to-bullying-in-schools%2F&amp;data=05%7C02%7Cjean.brierley%40renfrewshire.gov.uk%7Cc363e5ee57204ad88a7a08dea5106179%7Cca2953361aa64486b2b2cf7669625305%7C0%7C0%7C639129687013657794%7CUnknown%7CTWFpbGZsb3d8eyJFbXB0eU1hcGkiOnRydWUsIlYiOiIwLjAuMDAwMCIsIlAiOiJXaW4zMiIsIkFOIjoiTWFpbCIsIldUIjoyfQ%3D%3D%7C0%7C%7C%7C&amp;sdata=YlzWdVwpFNGh4lstd9fmwB2gPxzRTnrerkYdFp2PR9o%3D&amp;reserved=0" TargetMode="External"/><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hyperlink" Target="https://eur01.safelinks.protection.outlook.com/?url=https%3A%2F%2Fscothealthequity.org%2Fprevention-watch-may-2025%2F&amp;data=05%7C02%7Cjean.brierley%40renfrewshire.gov.uk%7Cc363e5ee57204ad88a7a08dea5106179%7Cca2953361aa64486b2b2cf7669625305%7C0%7C0%7C639129687013624177%7CUnknown%7CTWFpbGZsb3d8eyJFbXB0eU1hcGkiOnRydWUsIlYiOiIwLjAuMDAwMCIsIlAiOiJXaW4zMiIsIkFOIjoiTWFpbCIsIldUIjoyfQ%3D%3D%7C0%7C%7C%7C&amp;sdata=ex2IAx0W7YfivPldCy6XzwYHYC%2BPSpzbg7nvpMNnoQY%3D&amp;reserved=0" TargetMode="External"/><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hyperlink" Target="https://childsafeguarding.independent-panel.uk/hub-topic/neglect/#toc-heading-video-explainer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hyperlink" Target="https://eur01.safelinks.protection.outlook.com/?url=https%3A%2F%2Fwww.gov.uk%2Fguidance%2Fprevent-duty-training&amp;data=05%7C02%7Cclair.mccrossan%40renfrewshire.gov.uk%7Cf479628b613a4dbd0e5e08dccbfb1382%7Cca2953361aa64486b2b2cf7669625305%7C0%7C0%7C638609526477704962%7CUnknown%7CTWFpbGZsb3d8eyJWIjoiMC4wLjAwMDAiLCJQIjoiV2luMzIiLCJBTiI6Ik1haWwiLCJXVCI6Mn0%3D%7C0%7C%7C%7C&amp;sdata=A3EkQ6eb9xmLMywyv9n5NyiGW2mroV2AkTbMlngy%2F2c%3D&amp;reserved=0"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8" Type="http://schemas.openxmlformats.org/officeDocument/2006/relationships/hyperlink" Target="https://eur01.safelinks.protection.outlook.com/?url=https%3A%2F%2Fwww.celcis.org%2Fknowledge-bank%2Fsearch-bank%2Fblog%2Flegislating-change-children-and-children-care-and-justice-scotland-act-2024&amp;data=05%7C02%7Cjean.brierley%40renfrewshire.gov.uk%7Cc363e5ee57204ad88a7a08dea5106179%7Cca2953361aa64486b2b2cf7669625305%7C0%7C0%7C639129687013546399%7CUnknown%7CTWFpbGZsb3d8eyJFbXB0eU1hcGkiOnRydWUsIlYiOiIwLjAuMDAwMCIsIlAiOiJXaW4zMiIsIkFOIjoiTWFpbCIsIldUIjoyfQ%3D%3D%7C0%7C%7C%7C&amp;sdata=Y%2BQ6pEOfNdZyE%2F0Gk93G6bn3Ucf2HxNB%2FjZrLj4YkYg%3D&amp;reserved=0"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8" Type="http://schemas.openxmlformats.org/officeDocument/2006/relationships/hyperlink" Target="https://youtu.be/ZHdW0jZFkzA?si=IfrhzKn53vI0UM2l" TargetMode="Externa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hyperlink" Target="https://sway.office.com/KueAfei4JrhU5JF3?ref=Link" TargetMode="External"/><Relationship Id="rId7" Type="http://schemas.openxmlformats.org/officeDocument/2006/relationships/hyperlink" Target="https://blogs.glowscotland.org.uk/re/renfrewshirehwb/newsletter/"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blogs.glowscotland.org.uk/re/renfrewshirehwb/emotional-mental-health/" TargetMode="External"/><Relationship Id="rId5" Type="http://schemas.openxmlformats.org/officeDocument/2006/relationships/hyperlink" Target="https://blogs.glowscotland.org.uk/re/renfrewshirehwb/annual-awareness-raising-session-staff/" TargetMode="External"/><Relationship Id="rId4" Type="http://schemas.openxmlformats.org/officeDocument/2006/relationships/hyperlink" Target="https://sway.office.com/8m9tr0cQVAE5mKOC?ref=Link"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2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8.xml"/><Relationship Id="rId1" Type="http://schemas.openxmlformats.org/officeDocument/2006/relationships/slideLayout" Target="../slideLayouts/slideLayout2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29.xml"/><Relationship Id="rId1" Type="http://schemas.openxmlformats.org/officeDocument/2006/relationships/slideLayout" Target="../slideLayouts/slideLayout28.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3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4.xml.rels><?xml version="1.0" encoding="UTF-8" standalone="yes"?>
<Relationships xmlns="http://schemas.openxmlformats.org/package/2006/relationships"><Relationship Id="rId8" Type="http://schemas.openxmlformats.org/officeDocument/2006/relationships/hyperlink" Target="mailto:whistleblowingofficer@renfrewshire.gov.uk" TargetMode="External"/><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openxmlformats.org/officeDocument/2006/relationships/hyperlink" Target="http://www.renfrewshire.gov.uk/"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gov.scot/publications/trauma-informed-practice-toolkit-scotland/" TargetMode="External"/><Relationship Id="rId3" Type="http://schemas.openxmlformats.org/officeDocument/2006/relationships/hyperlink" Target="https://learning.nspcc.org.uk/research-resources/2024/too-little-too-late-identifying-and-tackling-neglect" TargetMode="External"/><Relationship Id="rId7" Type="http://schemas.openxmlformats.org/officeDocument/2006/relationships/hyperlink" Target="https://www.gov.scot/publications/responding-substance-use-including-vapes-nicotine-products-schools/" TargetMode="External"/><Relationship Id="rId2" Type="http://schemas.openxmlformats.org/officeDocument/2006/relationships/hyperlink" Target="https://childsafeguarding.independent-panel.uk/hub-topic/neglect/#toc-heading-video-explainers" TargetMode="External"/><Relationship Id="rId1" Type="http://schemas.openxmlformats.org/officeDocument/2006/relationships/slideLayout" Target="../slideLayouts/slideLayout12.xml"/><Relationship Id="rId6" Type="http://schemas.openxmlformats.org/officeDocument/2006/relationships/hyperlink" Target="https://education.gov.scot/resources/improving-attendance-in-scotland/" TargetMode="External"/><Relationship Id="rId5" Type="http://schemas.openxmlformats.org/officeDocument/2006/relationships/hyperlink" Target="https://eur01.safelinks.protection.outlook.com/?url=https%3A%2F%2Fwww.gov.uk%2Fguidance%2Fprevent-duty-training&amp;data=05%7C02%7Cclair.mccrossan%40renfrewshire.gov.uk%7Cf479628b613a4dbd0e5e08dccbfb1382%7Cca2953361aa64486b2b2cf7669625305%7C0%7C0%7C638609526477704962%7CUnknown%7CTWFpbGZsb3d8eyJWIjoiMC4wLjAwMDAiLCJQIjoiV2luMzIiLCJBTiI6Ik1haWwiLCJXVCI6Mn0%3D%7C0%7C%7C%7C&amp;sdata=A3EkQ6eb9xmLMywyv9n5NyiGW2mroV2AkTbMlngy%2F2c%3D&amp;reserved=0" TargetMode="External"/><Relationship Id="rId4" Type="http://schemas.openxmlformats.org/officeDocument/2006/relationships/hyperlink" Target="https://www.gov.scot/publications/respect-national-approach-anti-bullying-scotlands-children-young-people"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gov.scot/publications/national-guidance-child-protection-scotland-2021/" TargetMode="External"/><Relationship Id="rId13" Type="http://schemas.openxmlformats.org/officeDocument/2006/relationships/hyperlink" Target="https://education.gov.scot/media/kmhnovyx/hsb-guidance-resources-and-research.pdf" TargetMode="External"/><Relationship Id="rId3" Type="http://schemas.openxmlformats.org/officeDocument/2006/relationships/diagramData" Target="../diagrams/data23.xml"/><Relationship Id="rId7" Type="http://schemas.microsoft.com/office/2007/relationships/diagramDrawing" Target="../diagrams/drawing23.xml"/><Relationship Id="rId12" Type="http://schemas.openxmlformats.org/officeDocument/2006/relationships/hyperlink" Target="https://www.gov.scot/policies/schools/children-missing-from-education/" TargetMode="External"/><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diagramColors" Target="../diagrams/colors23.xml"/><Relationship Id="rId11" Type="http://schemas.openxmlformats.org/officeDocument/2006/relationships/hyperlink" Target="http://www.scotland.gov.uk/gettingitright" TargetMode="External"/><Relationship Id="rId5" Type="http://schemas.openxmlformats.org/officeDocument/2006/relationships/diagramQuickStyle" Target="../diagrams/quickStyle23.xml"/><Relationship Id="rId10" Type="http://schemas.openxmlformats.org/officeDocument/2006/relationships/hyperlink" Target="https://eur01.safelinks.protection.outlook.com/?url=https%3A%2F%2Fwww.respectme.org.uk%2F&amp;data=05%7C02%7Cjean.brierley%40renfrewshire.gov.uk%7Cc363e5ee57204ad88a7a08dea5106179%7Cca2953361aa64486b2b2cf7669625305%7C0%7C0%7C639129687013701286%7CUnknown%7CTWFpbGZsb3d8eyJFbXB0eU1hcGkiOnRydWUsIlYiOiIwLjAuMDAwMCIsIlAiOiJXaW4zMiIsIkFOIjoiTWFpbCIsIldUIjoyfQ%3D%3D%7C0%7C%7C%7C&amp;sdata=i7OVHc02g4GJVKkpUSgRaLrWIjFLScjKMrDaVahS0ck%3D&amp;reserved=0" TargetMode="External"/><Relationship Id="rId4" Type="http://schemas.openxmlformats.org/officeDocument/2006/relationships/diagramLayout" Target="../diagrams/layout23.xml"/><Relationship Id="rId9" Type="http://schemas.openxmlformats.org/officeDocument/2006/relationships/hyperlink" Target="https://www.respectme.org.uk/" TargetMode="External"/><Relationship Id="rId14" Type="http://schemas.openxmlformats.org/officeDocument/2006/relationships/hyperlink" Target="https://www.gov.scot/publications/expert-group-preventing-sexual-offending-involving-children-young-people-prevention-responses-harmful-sexual-behaviour-children-young-people/"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centralsexualhealth.org/media/10958/msb-nov2021.pdf" TargetMode="External"/><Relationship Id="rId13" Type="http://schemas.openxmlformats.org/officeDocument/2006/relationships/hyperlink" Target="https://www.contextualsafeguarding.org.uk/" TargetMode="External"/><Relationship Id="rId3" Type="http://schemas.openxmlformats.org/officeDocument/2006/relationships/diagramData" Target="../diagrams/data24.xml"/><Relationship Id="rId7" Type="http://schemas.microsoft.com/office/2007/relationships/diagramDrawing" Target="../diagrams/drawing24.xml"/><Relationship Id="rId12" Type="http://schemas.openxmlformats.org/officeDocument/2006/relationships/hyperlink" Target="https://actearly.uk/"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diagramColors" Target="../diagrams/colors24.xml"/><Relationship Id="rId11" Type="http://schemas.openxmlformats.org/officeDocument/2006/relationships/hyperlink" Target="https://www.stopitnow.org.uk/concerned-about-a-child-or-young-persons-sexual-behaviour/how-to-tell-if-a-childs-sexual-behaviour-is-age-appropriate/?utm_source=bing&amp;utm_medium=ad&amp;utm_campaign=stop-trafficlight" TargetMode="External"/><Relationship Id="rId5" Type="http://schemas.openxmlformats.org/officeDocument/2006/relationships/diagramQuickStyle" Target="../diagrams/quickStyle24.xml"/><Relationship Id="rId10" Type="http://schemas.openxmlformats.org/officeDocument/2006/relationships/hyperlink" Target="https://www.nspcc.org.uk/keeping-children-safe/sex-relationships/sexual-behaviour-children/" TargetMode="External"/><Relationship Id="rId4" Type="http://schemas.openxmlformats.org/officeDocument/2006/relationships/diagramLayout" Target="../diagrams/layout24.xml"/><Relationship Id="rId9" Type="http://schemas.openxmlformats.org/officeDocument/2006/relationships/hyperlink" Target="http://www.rshp.scot/"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ur01.safelinks.protection.outlook.com/?url=https%3A%2F%2Fscothealthequity.org%2Fprevention-watch-may-2025%2F&amp;data=05%7C02%7Cjean.brierley%40renfrewshire.gov.uk%7Cc363e5ee57204ad88a7a08dea5106179%7Cca2953361aa64486b2b2cf7669625305%7C0%7C0%7C639129687013589718%7CUnknown%7CTWFpbGZsb3d8eyJFbXB0eU1hcGkiOnRydWUsIlYiOiIwLjAuMDAwMCIsIlAiOiJXaW4zMiIsIkFOIjoiTWFpbCIsIldUIjoyfQ%3D%3D%7C0%7C%7C%7C&amp;sdata=iDlCNf3x4w4ko3DIP2hVsa5ainRp1oWAbkg98Gh654U%3D&amp;reserved=0"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DA1E3-97D6-E1BB-5A95-CDF5888D7D10}"/>
              </a:ext>
            </a:extLst>
          </p:cNvPr>
          <p:cNvSpPr>
            <a:spLocks noGrp="1"/>
          </p:cNvSpPr>
          <p:nvPr>
            <p:ph type="ctrTitle"/>
          </p:nvPr>
        </p:nvSpPr>
        <p:spPr>
          <a:xfrm>
            <a:off x="466725" y="1150938"/>
            <a:ext cx="5988050" cy="747712"/>
          </a:xfrm>
        </p:spPr>
        <p:txBody>
          <a:bodyPr>
            <a:noAutofit/>
          </a:bodyPr>
          <a:lstStyle/>
          <a:p>
            <a:pPr algn="ctr">
              <a:defRPr/>
            </a:pPr>
            <a:r>
              <a:rPr lang="en-US" b="1" dirty="0">
                <a:latin typeface="+mn-lt"/>
                <a:ea typeface="ＭＳ Ｐゴシック" charset="-128"/>
              </a:rPr>
              <a:t>Standard Circular 57</a:t>
            </a:r>
            <a:br>
              <a:rPr lang="en-US" b="1" dirty="0">
                <a:latin typeface="+mn-lt"/>
                <a:ea typeface="ＭＳ Ｐゴシック" charset="-128"/>
              </a:rPr>
            </a:br>
            <a:r>
              <a:rPr lang="en-US" b="1" dirty="0">
                <a:latin typeface="+mn-lt"/>
                <a:ea typeface="ＭＳ Ｐゴシック" charset="-128"/>
              </a:rPr>
              <a:t>Annual Update 2026</a:t>
            </a:r>
          </a:p>
        </p:txBody>
      </p:sp>
      <p:sp>
        <p:nvSpPr>
          <p:cNvPr id="15363" name="Title 1">
            <a:extLst>
              <a:ext uri="{FF2B5EF4-FFF2-40B4-BE49-F238E27FC236}">
                <a16:creationId xmlns:a16="http://schemas.microsoft.com/office/drawing/2014/main" id="{A40A38EE-26C5-510C-D370-31FDAFBF3F90}"/>
              </a:ext>
            </a:extLst>
          </p:cNvPr>
          <p:cNvSpPr txBox="1">
            <a:spLocks/>
          </p:cNvSpPr>
          <p:nvPr/>
        </p:nvSpPr>
        <p:spPr bwMode="auto">
          <a:xfrm>
            <a:off x="466725" y="2890838"/>
            <a:ext cx="699135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350" indent="-6350">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sz="3200">
                <a:solidFill>
                  <a:schemeClr val="bg1"/>
                </a:solidFill>
              </a:rPr>
              <a:t>Safeguarding &amp; Protecting Children &amp; Young People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DBCA-EA75-D01E-B352-9E8E499127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EA2ED-54BC-6E4D-86F9-32447F952124}"/>
              </a:ext>
            </a:extLst>
          </p:cNvPr>
          <p:cNvSpPr>
            <a:spLocks noGrp="1"/>
          </p:cNvSpPr>
          <p:nvPr>
            <p:ph type="title"/>
          </p:nvPr>
        </p:nvSpPr>
        <p:spPr/>
        <p:txBody>
          <a:bodyPr/>
          <a:lstStyle/>
          <a:p>
            <a:r>
              <a:rPr lang="en-GB" sz="3200" b="1" dirty="0">
                <a:solidFill>
                  <a:srgbClr val="6800B6"/>
                </a:solidFill>
                <a:latin typeface="Verdana" panose="020B0604030504040204" pitchFamily="34" charset="0"/>
                <a:ea typeface="Verdana" panose="020B0604030504040204" pitchFamily="34" charset="0"/>
              </a:rPr>
              <a:t>Bullying – National Updates </a:t>
            </a:r>
            <a:br>
              <a:rPr lang="en-GB" sz="2400" i="1" dirty="0">
                <a:solidFill>
                  <a:srgbClr val="6800B6"/>
                </a:solidFill>
                <a:latin typeface="Verdana" panose="020B0604030504040204" pitchFamily="34" charset="0"/>
                <a:ea typeface="Verdana" panose="020B0604030504040204" pitchFamily="34" charset="0"/>
              </a:rPr>
            </a:br>
            <a:endParaRPr lang="en-GB" sz="2400" i="1" dirty="0">
              <a:solidFill>
                <a:srgbClr val="6800B6"/>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A1374157-92D1-8D48-9826-3E8A4E5FD606}"/>
              </a:ext>
            </a:extLst>
          </p:cNvPr>
          <p:cNvSpPr>
            <a:spLocks noGrp="1"/>
          </p:cNvSpPr>
          <p:nvPr>
            <p:ph idx="1"/>
          </p:nvPr>
        </p:nvSpPr>
        <p:spPr/>
        <p:txBody>
          <a:bodyPr/>
          <a:lstStyle/>
          <a:p>
            <a:pPr marL="0" indent="0">
              <a:buNone/>
            </a:pPr>
            <a:r>
              <a:rPr lang="en-GB" sz="2800" b="1" u="sng" dirty="0">
                <a:solidFill>
                  <a:srgbClr val="6800B6"/>
                </a:solidFill>
                <a:latin typeface="Source Sans Pro Black" panose="020F0502020204030204" pitchFamily="34" charset="0"/>
              </a:rPr>
              <a:t>Policy Alignment Required</a:t>
            </a:r>
          </a:p>
          <a:p>
            <a:r>
              <a:rPr lang="en-GB" sz="2800" b="1" dirty="0">
                <a:solidFill>
                  <a:srgbClr val="6800B6"/>
                </a:solidFill>
              </a:rPr>
              <a:t>The updated Scottish Government </a:t>
            </a:r>
            <a:r>
              <a:rPr lang="en-GB" sz="2800" b="1" i="1" dirty="0">
                <a:solidFill>
                  <a:srgbClr val="6800B6"/>
                </a:solidFill>
                <a:latin typeface="Source Sans Pro" panose="020B0503030403020204" pitchFamily="34" charset="0"/>
                <a:ea typeface="Source Sans Pro" panose="020B0503030403020204" pitchFamily="34" charset="0"/>
              </a:rPr>
              <a:t>Respect for All </a:t>
            </a:r>
            <a:r>
              <a:rPr lang="en-GB" sz="2800" b="1" dirty="0">
                <a:solidFill>
                  <a:srgbClr val="6800B6"/>
                </a:solidFill>
              </a:rPr>
              <a:t>guidance (Nov 2024) provides a strengthened national framework for preventing and responding to bullying.</a:t>
            </a:r>
            <a:br>
              <a:rPr lang="en-GB" sz="2000" b="1" dirty="0">
                <a:solidFill>
                  <a:srgbClr val="6800B6"/>
                </a:solidFill>
              </a:rPr>
            </a:br>
            <a:r>
              <a:rPr lang="en-GB" sz="2000" b="1" u="sng" dirty="0">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a:t>
            </a:r>
            <a:r>
              <a:rPr lang="en-GB" sz="2000" b="1" u="sng" dirty="0" err="1">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gov.scot</a:t>
            </a:r>
            <a:r>
              <a:rPr lang="en-GB" sz="2000" b="1" u="sng" dirty="0">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a:t>
            </a:r>
            <a:r>
              <a:rPr lang="en-GB" sz="2000" dirty="0"/>
              <a:t> </a:t>
            </a:r>
          </a:p>
          <a:p>
            <a:r>
              <a:rPr lang="en-GB" sz="2800" b="1" dirty="0">
                <a:solidFill>
                  <a:srgbClr val="6800B6"/>
                </a:solidFill>
                <a:latin typeface="Source Sans Pro" panose="020B0503030403020204" pitchFamily="34" charset="0"/>
                <a:ea typeface="Source Sans Pro" panose="020B0503030403020204" pitchFamily="34" charset="0"/>
              </a:rPr>
              <a:t>All local authorities and schools </a:t>
            </a:r>
            <a:r>
              <a:rPr lang="en-GB" sz="2800" b="1" dirty="0">
                <a:solidFill>
                  <a:srgbClr val="6800B6"/>
                </a:solidFill>
              </a:rPr>
              <a:t>must update their policies to align with the revised national framework</a:t>
            </a:r>
          </a:p>
          <a:p>
            <a:r>
              <a:rPr lang="en-GB" sz="2800" b="1" dirty="0">
                <a:solidFill>
                  <a:srgbClr val="6800B6"/>
                </a:solidFill>
              </a:rPr>
              <a:t> We are in the process of a Local Authority  consultation with parents, pupils and staff .</a:t>
            </a:r>
            <a:endParaRPr lang="en-GB" sz="2000" dirty="0"/>
          </a:p>
          <a:p>
            <a:pPr marL="0" indent="0">
              <a:buNone/>
            </a:pPr>
            <a:r>
              <a:rPr lang="en-GB" sz="2800" b="1" u="sng" dirty="0">
                <a:solidFill>
                  <a:srgbClr val="6800B6"/>
                </a:solidFill>
              </a:rPr>
              <a:t> </a:t>
            </a:r>
            <a:endParaRPr lang="en-GB" dirty="0"/>
          </a:p>
        </p:txBody>
      </p:sp>
    </p:spTree>
    <p:extLst>
      <p:ext uri="{BB962C8B-B14F-4D97-AF65-F5344CB8AC3E}">
        <p14:creationId xmlns:p14="http://schemas.microsoft.com/office/powerpoint/2010/main" val="3515311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23076-5CA7-0D73-5369-7D53BAFEFE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47B5B-39AE-BD27-A125-A49B296A9615}"/>
              </a:ext>
            </a:extLst>
          </p:cNvPr>
          <p:cNvSpPr>
            <a:spLocks noGrp="1"/>
          </p:cNvSpPr>
          <p:nvPr>
            <p:ph type="title"/>
          </p:nvPr>
        </p:nvSpPr>
        <p:spPr/>
        <p:txBody>
          <a:bodyPr/>
          <a:lstStyle/>
          <a:p>
            <a:r>
              <a:rPr lang="en-GB" sz="2800" b="1" dirty="0">
                <a:solidFill>
                  <a:srgbClr val="6800B6"/>
                </a:solidFill>
                <a:latin typeface="Verdana" panose="020B0604030504040204" pitchFamily="34" charset="0"/>
                <a:ea typeface="Verdana" panose="020B0604030504040204" pitchFamily="34" charset="0"/>
              </a:rPr>
              <a:t>Bullying – Revised National Framework  </a:t>
            </a:r>
            <a:br>
              <a:rPr lang="en-GB" sz="2400" i="1" dirty="0">
                <a:solidFill>
                  <a:srgbClr val="6800B6"/>
                </a:solidFill>
                <a:latin typeface="Verdana" panose="020B0604030504040204" pitchFamily="34" charset="0"/>
                <a:ea typeface="Verdana" panose="020B0604030504040204" pitchFamily="34" charset="0"/>
              </a:rPr>
            </a:br>
            <a:r>
              <a:rPr lang="en-GB" sz="2400" i="1" dirty="0">
                <a:solidFill>
                  <a:srgbClr val="6800B6"/>
                </a:solidFill>
                <a:latin typeface="Verdana" panose="020B0604030504040204" pitchFamily="34" charset="0"/>
                <a:ea typeface="Verdana" panose="020B0604030504040204" pitchFamily="34" charset="0"/>
              </a:rPr>
              <a:t>Respect for All 2024)</a:t>
            </a:r>
            <a:br>
              <a:rPr lang="en-GB" sz="2400" i="1" dirty="0">
                <a:solidFill>
                  <a:srgbClr val="6800B6"/>
                </a:solidFill>
                <a:latin typeface="Verdana" panose="020B0604030504040204" pitchFamily="34" charset="0"/>
                <a:ea typeface="Verdana" panose="020B0604030504040204" pitchFamily="34" charset="0"/>
              </a:rPr>
            </a:br>
            <a:endParaRPr lang="en-GB" sz="2400" i="1" dirty="0">
              <a:solidFill>
                <a:srgbClr val="6800B6"/>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7C558753-16DA-6A6A-8C89-39B46C8060DB}"/>
              </a:ext>
            </a:extLst>
          </p:cNvPr>
          <p:cNvSpPr>
            <a:spLocks noGrp="1"/>
          </p:cNvSpPr>
          <p:nvPr>
            <p:ph idx="1"/>
          </p:nvPr>
        </p:nvSpPr>
        <p:spPr/>
        <p:txBody>
          <a:bodyPr/>
          <a:lstStyle/>
          <a:p>
            <a:pPr marL="0" indent="0">
              <a:buNone/>
            </a:pPr>
            <a:r>
              <a:rPr lang="en-GB" sz="2800" b="1" dirty="0">
                <a:solidFill>
                  <a:srgbClr val="6800B6"/>
                </a:solidFill>
                <a:latin typeface="Source Sans Pro" panose="020B0503030403020204" pitchFamily="34" charset="0"/>
                <a:ea typeface="Source Sans Pro" panose="020B0503030403020204" pitchFamily="34" charset="0"/>
              </a:rPr>
              <a:t>The Revised National framework </a:t>
            </a:r>
            <a:r>
              <a:rPr lang="en-GB" sz="2800" dirty="0">
                <a:solidFill>
                  <a:srgbClr val="6800B6"/>
                </a:solidFill>
              </a:rPr>
              <a:t>:</a:t>
            </a:r>
          </a:p>
          <a:p>
            <a:r>
              <a:rPr lang="en-GB" sz="2800" dirty="0">
                <a:solidFill>
                  <a:srgbClr val="6800B6"/>
                </a:solidFill>
              </a:rPr>
              <a:t>Provides a stronger definition of bullying and emphasises the emotional, social and physical impact of bullying.</a:t>
            </a:r>
          </a:p>
          <a:p>
            <a:r>
              <a:rPr lang="en-GB" sz="2800" dirty="0">
                <a:solidFill>
                  <a:srgbClr val="6800B6"/>
                </a:solidFill>
              </a:rPr>
              <a:t>Clarifies that bullying does not need to be intentional or repeated to cause harm.</a:t>
            </a:r>
          </a:p>
          <a:p>
            <a:r>
              <a:rPr lang="en-GB" sz="2800" dirty="0">
                <a:solidFill>
                  <a:srgbClr val="6800B6"/>
                </a:solidFill>
              </a:rPr>
              <a:t>Online Bullying = In‑Person Bullying</a:t>
            </a:r>
          </a:p>
          <a:p>
            <a:r>
              <a:rPr lang="en-GB" sz="2800" dirty="0">
                <a:solidFill>
                  <a:srgbClr val="6800B6"/>
                </a:solidFill>
              </a:rPr>
              <a:t>Online bullying must be treated with the same seriousness as offline bullying.</a:t>
            </a:r>
          </a:p>
          <a:p>
            <a:endParaRPr lang="en-GB" dirty="0"/>
          </a:p>
        </p:txBody>
      </p:sp>
    </p:spTree>
    <p:extLst>
      <p:ext uri="{BB962C8B-B14F-4D97-AF65-F5344CB8AC3E}">
        <p14:creationId xmlns:p14="http://schemas.microsoft.com/office/powerpoint/2010/main" val="441931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F349C-6F46-8D07-1D9B-987F958B43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EE7B2-0E08-BFF6-5EB6-2A88122BEA3E}"/>
              </a:ext>
            </a:extLst>
          </p:cNvPr>
          <p:cNvSpPr>
            <a:spLocks noGrp="1"/>
          </p:cNvSpPr>
          <p:nvPr>
            <p:ph type="title"/>
          </p:nvPr>
        </p:nvSpPr>
        <p:spPr/>
        <p:txBody>
          <a:bodyPr/>
          <a:lstStyle/>
          <a:p>
            <a:r>
              <a:rPr lang="en-GB" sz="2800" b="1" dirty="0">
                <a:solidFill>
                  <a:srgbClr val="6800B6"/>
                </a:solidFill>
                <a:latin typeface="Verdana" panose="020B0604030504040204" pitchFamily="34" charset="0"/>
                <a:ea typeface="Verdana" panose="020B0604030504040204" pitchFamily="34" charset="0"/>
              </a:rPr>
              <a:t>Bullying – Revised National Framework  </a:t>
            </a:r>
            <a:br>
              <a:rPr lang="en-GB" sz="2400" i="1" dirty="0">
                <a:solidFill>
                  <a:srgbClr val="6800B6"/>
                </a:solidFill>
                <a:latin typeface="Verdana" panose="020B0604030504040204" pitchFamily="34" charset="0"/>
                <a:ea typeface="Verdana" panose="020B0604030504040204" pitchFamily="34" charset="0"/>
              </a:rPr>
            </a:br>
            <a:r>
              <a:rPr lang="en-GB" sz="2400" i="1" dirty="0">
                <a:solidFill>
                  <a:srgbClr val="6800B6"/>
                </a:solidFill>
                <a:latin typeface="Verdana" panose="020B0604030504040204" pitchFamily="34" charset="0"/>
                <a:ea typeface="Verdana" panose="020B0604030504040204" pitchFamily="34" charset="0"/>
              </a:rPr>
              <a:t>Respect for All 2024)</a:t>
            </a:r>
          </a:p>
        </p:txBody>
      </p:sp>
      <p:sp>
        <p:nvSpPr>
          <p:cNvPr id="3" name="Content Placeholder 2">
            <a:extLst>
              <a:ext uri="{FF2B5EF4-FFF2-40B4-BE49-F238E27FC236}">
                <a16:creationId xmlns:a16="http://schemas.microsoft.com/office/drawing/2014/main" id="{B9CDA80C-147D-3238-AF93-537D79A68102}"/>
              </a:ext>
            </a:extLst>
          </p:cNvPr>
          <p:cNvSpPr>
            <a:spLocks noGrp="1"/>
          </p:cNvSpPr>
          <p:nvPr>
            <p:ph idx="1"/>
          </p:nvPr>
        </p:nvSpPr>
        <p:spPr/>
        <p:txBody>
          <a:bodyPr/>
          <a:lstStyle/>
          <a:p>
            <a:pPr marL="0" indent="0">
              <a:buNone/>
            </a:pPr>
            <a:r>
              <a:rPr lang="en-GB" sz="2800" b="1" dirty="0">
                <a:solidFill>
                  <a:srgbClr val="6800B6"/>
                </a:solidFill>
                <a:latin typeface="Source Sans Pro" panose="020B0503030403020204" pitchFamily="34" charset="0"/>
                <a:ea typeface="Source Sans Pro" panose="020B0503030403020204" pitchFamily="34" charset="0"/>
              </a:rPr>
              <a:t>The Revised National Framework states :</a:t>
            </a:r>
          </a:p>
          <a:p>
            <a:r>
              <a:rPr lang="en-GB" sz="2800" dirty="0">
                <a:solidFill>
                  <a:srgbClr val="6800B6"/>
                </a:solidFill>
              </a:rPr>
              <a:t>Responsibility extends beyond the school grounds</a:t>
            </a:r>
          </a:p>
          <a:p>
            <a:r>
              <a:rPr lang="en-GB" sz="2800" dirty="0">
                <a:solidFill>
                  <a:srgbClr val="6800B6"/>
                </a:solidFill>
              </a:rPr>
              <a:t>Schools have a responsibility to support wellbeing even when incidents occur off‑site or outside school hours.</a:t>
            </a:r>
          </a:p>
          <a:p>
            <a:pPr marL="0" indent="0">
              <a:buNone/>
            </a:pPr>
            <a:r>
              <a:rPr lang="en-GB" sz="2800" b="1" dirty="0">
                <a:solidFill>
                  <a:srgbClr val="6800B6"/>
                </a:solidFill>
                <a:latin typeface="Source Sans Pro" panose="020B0503030403020204" pitchFamily="34" charset="0"/>
                <a:ea typeface="Source Sans Pro" panose="020B0503030403020204" pitchFamily="34" charset="0"/>
              </a:rPr>
              <a:t>The focus of the strengthened framework is –</a:t>
            </a:r>
            <a:br>
              <a:rPr lang="en-GB" sz="2800" dirty="0"/>
            </a:br>
            <a:r>
              <a:rPr lang="en-GB" sz="2800" b="1" dirty="0"/>
              <a:t>Prevention, Response, Inclusion </a:t>
            </a:r>
            <a:r>
              <a:rPr lang="en-GB" sz="2800" dirty="0"/>
              <a:t>- </a:t>
            </a:r>
            <a:r>
              <a:rPr lang="en-GB" sz="2800" b="1" dirty="0">
                <a:solidFill>
                  <a:srgbClr val="6800B6"/>
                </a:solidFill>
              </a:rPr>
              <a:t>emphasis on early intervention, relationship‑building, and inclusive cultures.</a:t>
            </a:r>
          </a:p>
          <a:p>
            <a:pPr marL="0" indent="0">
              <a:buNone/>
            </a:pPr>
            <a:br>
              <a:rPr lang="en-GB" sz="2800" dirty="0"/>
            </a:br>
            <a:r>
              <a:rPr lang="en-GB" sz="2800" b="1" dirty="0">
                <a:solidFill>
                  <a:srgbClr val="6800B6"/>
                </a:solidFill>
              </a:rPr>
              <a:t>.</a:t>
            </a:r>
            <a:br>
              <a:rPr lang="en-GB" sz="2000" b="1" dirty="0">
                <a:solidFill>
                  <a:srgbClr val="6800B6"/>
                </a:solidFill>
              </a:rPr>
            </a:br>
            <a:r>
              <a:rPr lang="en-GB" sz="2000" b="1" u="sng" dirty="0">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a:t>
            </a:r>
            <a:r>
              <a:rPr lang="en-GB" sz="2000" b="1" u="sng" dirty="0" err="1">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gov.scot</a:t>
            </a:r>
            <a:r>
              <a:rPr lang="en-GB" sz="2000" b="1" u="sng" dirty="0">
                <a:solidFill>
                  <a:srgbClr val="6800B6"/>
                </a:solidFill>
                <a:hlinkClick r:id="rId3" tooltip="Original URL: https://www.gov.scot/news/responding-to-bullying-in-schools/. Click or tap if you trust this link.">
                  <a:extLst>
                    <a:ext uri="{A12FA001-AC4F-418D-AE19-62706E023703}">
                      <ahyp:hlinkClr xmlns:ahyp="http://schemas.microsoft.com/office/drawing/2018/hyperlinkcolor" val="tx"/>
                    </a:ext>
                  </a:extLst>
                </a:hlinkClick>
              </a:rPr>
              <a:t>]</a:t>
            </a:r>
            <a:endParaRPr lang="en-GB" sz="2000" b="1" dirty="0">
              <a:solidFill>
                <a:srgbClr val="6800B6"/>
              </a:solidFill>
            </a:endParaRPr>
          </a:p>
          <a:p>
            <a:endParaRPr lang="en-GB" dirty="0"/>
          </a:p>
        </p:txBody>
      </p:sp>
    </p:spTree>
    <p:extLst>
      <p:ext uri="{BB962C8B-B14F-4D97-AF65-F5344CB8AC3E}">
        <p14:creationId xmlns:p14="http://schemas.microsoft.com/office/powerpoint/2010/main" val="59672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D7BC8-F046-B3A0-385A-3E7F19972B8A}"/>
              </a:ext>
            </a:extLst>
          </p:cNvPr>
          <p:cNvSpPr>
            <a:spLocks noGrp="1"/>
          </p:cNvSpPr>
          <p:nvPr>
            <p:ph type="title"/>
          </p:nvPr>
        </p:nvSpPr>
        <p:spPr/>
        <p:txBody>
          <a:bodyPr/>
          <a:lstStyle/>
          <a:p>
            <a:r>
              <a:rPr lang="en-GB" sz="3200" b="1" dirty="0">
                <a:solidFill>
                  <a:srgbClr val="6800B6"/>
                </a:solidFill>
                <a:latin typeface="Verdana" panose="020B0604030504040204" pitchFamily="34" charset="0"/>
                <a:ea typeface="Verdana" panose="020B0604030504040204" pitchFamily="34" charset="0"/>
              </a:rPr>
              <a:t>Trauma - Informed Approaches</a:t>
            </a:r>
          </a:p>
        </p:txBody>
      </p:sp>
      <p:sp>
        <p:nvSpPr>
          <p:cNvPr id="3" name="Content Placeholder 2">
            <a:extLst>
              <a:ext uri="{FF2B5EF4-FFF2-40B4-BE49-F238E27FC236}">
                <a16:creationId xmlns:a16="http://schemas.microsoft.com/office/drawing/2014/main" id="{925E68AC-68BF-24A0-52B3-2F9E36F6F5DA}"/>
              </a:ext>
            </a:extLst>
          </p:cNvPr>
          <p:cNvSpPr>
            <a:spLocks noGrp="1"/>
          </p:cNvSpPr>
          <p:nvPr>
            <p:ph idx="1"/>
          </p:nvPr>
        </p:nvSpPr>
        <p:spPr/>
        <p:txBody>
          <a:bodyPr/>
          <a:lstStyle/>
          <a:p>
            <a:r>
              <a:rPr lang="en-GB" sz="2400" b="1" dirty="0">
                <a:solidFill>
                  <a:srgbClr val="6800B6"/>
                </a:solidFill>
              </a:rPr>
              <a:t>Scottish safeguarding continues to embed trauma‑informed practice, recognising that:</a:t>
            </a:r>
          </a:p>
          <a:p>
            <a:r>
              <a:rPr lang="en-GB" sz="2400" b="1" dirty="0">
                <a:solidFill>
                  <a:srgbClr val="6800B6"/>
                </a:solidFill>
              </a:rPr>
              <a:t>Children’s behaviour and presentation may be shaped by trauma and adversity. Legislation now requires specific trauma‑informed considerations (e.g., in Children’s Hearings System practice). </a:t>
            </a:r>
            <a:r>
              <a:rPr lang="en-GB" sz="2400" b="1" u="sng" dirty="0">
                <a:solidFill>
                  <a:srgbClr val="6800B6"/>
                </a:solidFill>
                <a:hlinkClick r:id="rId3" tooltip="Original URL: https://scothealthequity.org/prevention-watch-may-2025/. Click or tap if you trust this link.">
                  <a:extLst>
                    <a:ext uri="{A12FA001-AC4F-418D-AE19-62706E023703}">
                      <ahyp:hlinkClr xmlns:ahyp="http://schemas.microsoft.com/office/drawing/2018/hyperlinkcolor" val="tx"/>
                    </a:ext>
                  </a:extLst>
                </a:hlinkClick>
              </a:rPr>
              <a:t>[scothealthequity.org]</a:t>
            </a:r>
            <a:endParaRPr lang="en-GB" sz="2400" b="1" dirty="0">
              <a:solidFill>
                <a:srgbClr val="6800B6"/>
              </a:solidFill>
            </a:endParaRPr>
          </a:p>
          <a:p>
            <a:r>
              <a:rPr lang="en-GB" sz="2400" b="1" dirty="0">
                <a:solidFill>
                  <a:srgbClr val="6800B6"/>
                </a:solidFill>
              </a:rPr>
              <a:t>Staff must understand how trauma affects trust, relationships, participation, and behaviour.</a:t>
            </a:r>
          </a:p>
          <a:p>
            <a:r>
              <a:rPr lang="en-GB" sz="2400" b="1" dirty="0">
                <a:solidFill>
                  <a:srgbClr val="6800B6"/>
                </a:solidFill>
              </a:rPr>
              <a:t>A trauma‑informed response helps ensure children feel safe, heard, valued, and supported, and strengthens early intervention.</a:t>
            </a:r>
          </a:p>
          <a:p>
            <a:endParaRPr lang="en-GB" dirty="0"/>
          </a:p>
        </p:txBody>
      </p:sp>
    </p:spTree>
    <p:extLst>
      <p:ext uri="{BB962C8B-B14F-4D97-AF65-F5344CB8AC3E}">
        <p14:creationId xmlns:p14="http://schemas.microsoft.com/office/powerpoint/2010/main" val="52815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EDBB5-7C3E-ECDE-FBD1-1D8D2BA96965}"/>
              </a:ext>
            </a:extLst>
          </p:cNvPr>
          <p:cNvSpPr>
            <a:spLocks noGrp="1"/>
          </p:cNvSpPr>
          <p:nvPr>
            <p:ph type="title"/>
          </p:nvPr>
        </p:nvSpPr>
        <p:spPr>
          <a:xfrm>
            <a:off x="722313" y="2552770"/>
            <a:ext cx="7772400" cy="707886"/>
          </a:xfrm>
        </p:spPr>
        <p:txBody>
          <a:bodyPr/>
          <a:lstStyle/>
          <a:p>
            <a:r>
              <a:rPr lang="en-GB" dirty="0"/>
              <a:t>Focus – Neglect </a:t>
            </a:r>
          </a:p>
        </p:txBody>
      </p:sp>
      <p:sp>
        <p:nvSpPr>
          <p:cNvPr id="3" name="Text Placeholder 2">
            <a:extLst>
              <a:ext uri="{FF2B5EF4-FFF2-40B4-BE49-F238E27FC236}">
                <a16:creationId xmlns:a16="http://schemas.microsoft.com/office/drawing/2014/main" id="{AACE0854-E5EE-221E-194B-C55E00424B05}"/>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13697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D577547-8FAE-6CF6-7B08-320C2491F2A7}"/>
              </a:ext>
            </a:extLst>
          </p:cNvPr>
          <p:cNvSpPr>
            <a:spLocks noGrp="1"/>
          </p:cNvSpPr>
          <p:nvPr>
            <p:ph type="title"/>
          </p:nvPr>
        </p:nvSpPr>
        <p:spPr>
          <a:xfrm>
            <a:off x="358775" y="427038"/>
            <a:ext cx="7359650" cy="585787"/>
          </a:xfrm>
        </p:spPr>
        <p:txBody>
          <a:bodyPr/>
          <a:lstStyle/>
          <a:p>
            <a:r>
              <a:rPr lang="en-US" dirty="0"/>
              <a:t>What does neglect look like?</a:t>
            </a:r>
          </a:p>
        </p:txBody>
      </p:sp>
      <p:pic>
        <p:nvPicPr>
          <p:cNvPr id="5" name="Content Placeholder 4" descr="A hand of two adults and a kid on top of each other">
            <a:extLst>
              <a:ext uri="{FF2B5EF4-FFF2-40B4-BE49-F238E27FC236}">
                <a16:creationId xmlns:a16="http://schemas.microsoft.com/office/drawing/2014/main" id="{7DD16EEA-26C1-B0A6-30F3-D4BD512656C5}"/>
              </a:ext>
            </a:extLst>
          </p:cNvPr>
          <p:cNvPicPr>
            <a:picLocks noGrp="1" noChangeAspect="1"/>
          </p:cNvPicPr>
          <p:nvPr>
            <p:ph sz="half" idx="1"/>
          </p:nvPr>
        </p:nvPicPr>
        <p:blipFill>
          <a:blip r:embed="rId2"/>
          <a:srcRect l="23345" r="16496" b="-2"/>
          <a:stretch>
            <a:fillRect/>
          </a:stretch>
        </p:blipFill>
        <p:spPr>
          <a:xfrm>
            <a:off x="358775" y="1258887"/>
            <a:ext cx="3810000" cy="4872971"/>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p:spPr>
      </p:pic>
      <p:sp>
        <p:nvSpPr>
          <p:cNvPr id="12" name="Content Placeholder 3">
            <a:extLst>
              <a:ext uri="{FF2B5EF4-FFF2-40B4-BE49-F238E27FC236}">
                <a16:creationId xmlns:a16="http://schemas.microsoft.com/office/drawing/2014/main" id="{E4CB8BA8-E6CA-8E19-6D41-340038CC2E11}"/>
              </a:ext>
            </a:extLst>
          </p:cNvPr>
          <p:cNvSpPr>
            <a:spLocks noGrp="1"/>
          </p:cNvSpPr>
          <p:nvPr>
            <p:ph sz="half" idx="2"/>
          </p:nvPr>
        </p:nvSpPr>
        <p:spPr>
          <a:xfrm>
            <a:off x="4321175" y="1129553"/>
            <a:ext cx="4634566" cy="5373779"/>
          </a:xfrm>
        </p:spPr>
        <p:txBody>
          <a:bodyPr/>
          <a:lstStyle/>
          <a:p>
            <a:r>
              <a:rPr lang="en-GB" sz="1800" b="0" dirty="0"/>
              <a:t>The impact of neglect can be seen across all age ranges from pre-birth to adolescence. The impact and presentation can vary at all ages and stages of children and children in the same family can be affected or impacted in different ways. </a:t>
            </a:r>
          </a:p>
          <a:p>
            <a:r>
              <a:rPr lang="en-GB" sz="1800" b="0" dirty="0"/>
              <a:t>The impact of neglect on children is often gradual and accumulative, and it is important that professionals recognise and identify early those children who are at risk of neglect to mitigate the risk and seek to address concerns and unmet need as early as possible</a:t>
            </a:r>
          </a:p>
          <a:p>
            <a:endParaRPr lang="en-US" dirty="0"/>
          </a:p>
        </p:txBody>
      </p:sp>
    </p:spTree>
    <p:extLst>
      <p:ext uri="{BB962C8B-B14F-4D97-AF65-F5344CB8AC3E}">
        <p14:creationId xmlns:p14="http://schemas.microsoft.com/office/powerpoint/2010/main" val="736279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EC5C2-E642-FDA6-6F64-F8A6B8195301}"/>
              </a:ext>
            </a:extLst>
          </p:cNvPr>
          <p:cNvSpPr>
            <a:spLocks noGrp="1"/>
          </p:cNvSpPr>
          <p:nvPr>
            <p:ph type="title"/>
          </p:nvPr>
        </p:nvSpPr>
        <p:spPr>
          <a:xfrm>
            <a:off x="521494" y="549276"/>
            <a:ext cx="8101014" cy="896407"/>
          </a:xfrm>
        </p:spPr>
        <p:txBody>
          <a:bodyPr/>
          <a:lstStyle/>
          <a:p>
            <a:r>
              <a:rPr lang="en-GB" sz="4000" dirty="0">
                <a:solidFill>
                  <a:srgbClr val="7030A0"/>
                </a:solidFill>
              </a:rPr>
              <a:t>		Discussion Task</a:t>
            </a:r>
          </a:p>
        </p:txBody>
      </p:sp>
      <p:sp>
        <p:nvSpPr>
          <p:cNvPr id="3" name="Content Placeholder 2">
            <a:extLst>
              <a:ext uri="{FF2B5EF4-FFF2-40B4-BE49-F238E27FC236}">
                <a16:creationId xmlns:a16="http://schemas.microsoft.com/office/drawing/2014/main" id="{167B0C40-1EF4-6AB5-5611-1903937BF0EF}"/>
              </a:ext>
            </a:extLst>
          </p:cNvPr>
          <p:cNvSpPr>
            <a:spLocks noGrp="1"/>
          </p:cNvSpPr>
          <p:nvPr>
            <p:ph idx="1"/>
          </p:nvPr>
        </p:nvSpPr>
        <p:spPr/>
        <p:txBody>
          <a:bodyPr/>
          <a:lstStyle/>
          <a:p>
            <a:endParaRPr lang="en-GB" dirty="0"/>
          </a:p>
          <a:p>
            <a:r>
              <a:rPr lang="en-GB" sz="3600" dirty="0"/>
              <a:t>How many types of neglect can you identify?</a:t>
            </a:r>
          </a:p>
          <a:p>
            <a:r>
              <a:rPr lang="en-GB" sz="3600" dirty="0"/>
              <a:t>Have you identified or suspected neglect in any of the children or families you have worked with?</a:t>
            </a:r>
          </a:p>
          <a:p>
            <a:r>
              <a:rPr lang="en-GB" sz="3600" dirty="0"/>
              <a:t>What are the main differences between poverty and neglect?</a:t>
            </a:r>
          </a:p>
          <a:p>
            <a:endParaRPr lang="en-GB" dirty="0"/>
          </a:p>
          <a:p>
            <a:endParaRPr lang="en-GB" dirty="0"/>
          </a:p>
          <a:p>
            <a:endParaRPr lang="en-GB" dirty="0"/>
          </a:p>
        </p:txBody>
      </p:sp>
    </p:spTree>
    <p:extLst>
      <p:ext uri="{BB962C8B-B14F-4D97-AF65-F5344CB8AC3E}">
        <p14:creationId xmlns:p14="http://schemas.microsoft.com/office/powerpoint/2010/main" val="402165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6D0E9-11A5-A0C6-C5ED-54ADC1FBF0DA}"/>
              </a:ext>
            </a:extLst>
          </p:cNvPr>
          <p:cNvSpPr>
            <a:spLocks noGrp="1"/>
          </p:cNvSpPr>
          <p:nvPr>
            <p:ph type="title"/>
          </p:nvPr>
        </p:nvSpPr>
        <p:spPr>
          <a:xfrm>
            <a:off x="350044" y="234951"/>
            <a:ext cx="8101013" cy="896407"/>
          </a:xfrm>
        </p:spPr>
        <p:txBody>
          <a:bodyPr/>
          <a:lstStyle/>
          <a:p>
            <a:endParaRPr lang="en-GB" sz="3600" dirty="0">
              <a:solidFill>
                <a:srgbClr val="FF0000"/>
              </a:solidFill>
            </a:endParaRPr>
          </a:p>
        </p:txBody>
      </p:sp>
      <p:sp>
        <p:nvSpPr>
          <p:cNvPr id="3" name="Content Placeholder 2">
            <a:extLst>
              <a:ext uri="{FF2B5EF4-FFF2-40B4-BE49-F238E27FC236}">
                <a16:creationId xmlns:a16="http://schemas.microsoft.com/office/drawing/2014/main" id="{2ADE48EC-AC1C-6F79-E7D2-E83ACFCB0C50}"/>
              </a:ext>
            </a:extLst>
          </p:cNvPr>
          <p:cNvSpPr>
            <a:spLocks noGrp="1"/>
          </p:cNvSpPr>
          <p:nvPr>
            <p:ph idx="1"/>
          </p:nvPr>
        </p:nvSpPr>
        <p:spPr>
          <a:xfrm>
            <a:off x="521495" y="1445682"/>
            <a:ext cx="2850356" cy="4590975"/>
          </a:xfrm>
        </p:spPr>
        <p:txBody>
          <a:bodyPr/>
          <a:lstStyle/>
          <a:p>
            <a:pPr marL="0" indent="0">
              <a:buNone/>
            </a:pPr>
            <a:endParaRPr lang="en-GB" sz="2800" dirty="0">
              <a:solidFill>
                <a:srgbClr val="FF0000"/>
              </a:solidFill>
            </a:endParaRPr>
          </a:p>
          <a:p>
            <a:pPr marL="0" indent="0">
              <a:buNone/>
            </a:pPr>
            <a:endParaRPr lang="en-GB" sz="2800" dirty="0">
              <a:solidFill>
                <a:srgbClr val="FF0000"/>
              </a:solidFill>
            </a:endParaRPr>
          </a:p>
          <a:p>
            <a:pPr marL="0" indent="0">
              <a:buNone/>
            </a:pPr>
            <a:endParaRPr lang="en-GB" sz="2800" dirty="0">
              <a:solidFill>
                <a:srgbClr val="FF0000"/>
              </a:solidFill>
            </a:endParaRPr>
          </a:p>
          <a:p>
            <a:pPr marL="0" indent="0">
              <a:buNone/>
            </a:pPr>
            <a:r>
              <a:rPr lang="en-GB" sz="4800" b="1" dirty="0">
                <a:solidFill>
                  <a:srgbClr val="7030A0"/>
                </a:solidFill>
              </a:rPr>
              <a:t>Neglect</a:t>
            </a:r>
          </a:p>
        </p:txBody>
      </p:sp>
      <p:sp>
        <p:nvSpPr>
          <p:cNvPr id="5" name="TextBox 4">
            <a:extLst>
              <a:ext uri="{FF2B5EF4-FFF2-40B4-BE49-F238E27FC236}">
                <a16:creationId xmlns:a16="http://schemas.microsoft.com/office/drawing/2014/main" id="{A5F48C74-1B10-902C-62C3-D405A7FE051D}"/>
              </a:ext>
            </a:extLst>
          </p:cNvPr>
          <p:cNvSpPr txBox="1"/>
          <p:nvPr/>
        </p:nvSpPr>
        <p:spPr>
          <a:xfrm>
            <a:off x="4314825" y="857250"/>
            <a:ext cx="4307679" cy="5539978"/>
          </a:xfrm>
          <a:prstGeom prst="rect">
            <a:avLst/>
          </a:prstGeom>
          <a:noFill/>
        </p:spPr>
        <p:txBody>
          <a:bodyPr wrap="square">
            <a:spAutoFit/>
          </a:bodyPr>
          <a:lstStyle/>
          <a:p>
            <a:pPr marL="342900" indent="-342900">
              <a:buFont typeface="Arial" panose="020B0604020202020204" pitchFamily="34" charset="0"/>
              <a:buChar char="•"/>
            </a:pPr>
            <a:r>
              <a:rPr lang="en-US" dirty="0"/>
              <a:t>Physical neglect</a:t>
            </a:r>
          </a:p>
          <a:p>
            <a:pPr marL="342900" indent="-342900">
              <a:buFont typeface="Arial" panose="020B0604020202020204" pitchFamily="34" charset="0"/>
              <a:buChar char="•"/>
            </a:pPr>
            <a:r>
              <a:rPr lang="en-US" dirty="0"/>
              <a:t>Emotional neglect</a:t>
            </a:r>
          </a:p>
          <a:p>
            <a:pPr marL="342900" indent="-342900">
              <a:buFont typeface="Arial" panose="020B0604020202020204" pitchFamily="34" charset="0"/>
              <a:buChar char="•"/>
            </a:pPr>
            <a:r>
              <a:rPr lang="en-US" dirty="0"/>
              <a:t>Medical neglect including dental care and refusing or ignoring medical recommendations</a:t>
            </a:r>
          </a:p>
          <a:p>
            <a:pPr marL="342900" indent="-342900">
              <a:buFont typeface="Arial" panose="020B0604020202020204" pitchFamily="34" charset="0"/>
              <a:buChar char="•"/>
            </a:pPr>
            <a:r>
              <a:rPr lang="en-US" dirty="0"/>
              <a:t>Nutritional neglect</a:t>
            </a:r>
          </a:p>
          <a:p>
            <a:pPr marL="342900" indent="-342900">
              <a:buFont typeface="Arial" panose="020B0604020202020204" pitchFamily="34" charset="0"/>
              <a:buChar char="•"/>
            </a:pPr>
            <a:r>
              <a:rPr lang="en-US" dirty="0"/>
              <a:t>Educational neglect</a:t>
            </a:r>
          </a:p>
          <a:p>
            <a:pPr marL="342900" indent="-342900">
              <a:buFont typeface="Arial" panose="020B0604020202020204" pitchFamily="34" charset="0"/>
              <a:buChar char="•"/>
            </a:pPr>
            <a:r>
              <a:rPr lang="en-US" dirty="0"/>
              <a:t>Failure to provide supervision and guidance – injuries/accidents</a:t>
            </a:r>
          </a:p>
          <a:p>
            <a:pPr marL="342900" indent="-342900">
              <a:buFont typeface="Arial" panose="020B0604020202020204" pitchFamily="34" charset="0"/>
              <a:buChar char="•"/>
            </a:pPr>
            <a:r>
              <a:rPr lang="en-US" dirty="0"/>
              <a:t>Impact on unborn child</a:t>
            </a:r>
          </a:p>
          <a:p>
            <a:endParaRPr lang="en-US" sz="1800" dirty="0"/>
          </a:p>
        </p:txBody>
      </p:sp>
    </p:spTree>
    <p:extLst>
      <p:ext uri="{BB962C8B-B14F-4D97-AF65-F5344CB8AC3E}">
        <p14:creationId xmlns:p14="http://schemas.microsoft.com/office/powerpoint/2010/main" val="300361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3E114-DBDD-22A6-7988-1FBB4206D846}"/>
              </a:ext>
            </a:extLst>
          </p:cNvPr>
          <p:cNvSpPr>
            <a:spLocks noGrp="1"/>
          </p:cNvSpPr>
          <p:nvPr>
            <p:ph type="title"/>
          </p:nvPr>
        </p:nvSpPr>
        <p:spPr>
          <a:xfrm>
            <a:off x="457200" y="273050"/>
            <a:ext cx="3008313" cy="45719"/>
          </a:xfrm>
        </p:spPr>
        <p:txBody>
          <a:bodyPr/>
          <a:lstStyle/>
          <a:p>
            <a:endParaRPr lang="en-GB" dirty="0"/>
          </a:p>
        </p:txBody>
      </p:sp>
      <p:sp>
        <p:nvSpPr>
          <p:cNvPr id="3" name="Content Placeholder 2">
            <a:extLst>
              <a:ext uri="{FF2B5EF4-FFF2-40B4-BE49-F238E27FC236}">
                <a16:creationId xmlns:a16="http://schemas.microsoft.com/office/drawing/2014/main" id="{BB86ABC9-620A-9AD9-4AEB-F86ADE6DDCEE}"/>
              </a:ext>
            </a:extLst>
          </p:cNvPr>
          <p:cNvSpPr>
            <a:spLocks noGrp="1"/>
          </p:cNvSpPr>
          <p:nvPr>
            <p:ph idx="1"/>
          </p:nvPr>
        </p:nvSpPr>
        <p:spPr>
          <a:xfrm>
            <a:off x="3216744" y="419314"/>
            <a:ext cx="5111750" cy="6438686"/>
          </a:xfrm>
        </p:spPr>
        <p:txBody>
          <a:bodyPr/>
          <a:lstStyle/>
          <a:p>
            <a:pPr lvl="0"/>
            <a:r>
              <a:rPr lang="en-GB" sz="2200" b="0" dirty="0">
                <a:solidFill>
                  <a:schemeClr val="tx1"/>
                </a:solidFill>
              </a:rPr>
              <a:t>The earlier neglect is identified the better the outcome for the child</a:t>
            </a:r>
          </a:p>
          <a:p>
            <a:pPr lvl="0"/>
            <a:r>
              <a:rPr lang="en-GB" sz="2200" b="0" dirty="0">
                <a:solidFill>
                  <a:schemeClr val="tx1"/>
                </a:solidFill>
              </a:rPr>
              <a:t>Assessments and interventions should be based on the principles of GIRFEC </a:t>
            </a:r>
          </a:p>
          <a:p>
            <a:pPr lvl="0"/>
            <a:r>
              <a:rPr lang="en-GB" sz="2200" b="0" dirty="0">
                <a:solidFill>
                  <a:schemeClr val="tx1"/>
                </a:solidFill>
              </a:rPr>
              <a:t>Maintain a focus on the child and capture the voice of the child-children with disability or non-verbal children may show us rather than tell us</a:t>
            </a:r>
          </a:p>
          <a:p>
            <a:pPr lvl="0"/>
            <a:r>
              <a:rPr lang="en-GB" sz="2200" b="0" dirty="0">
                <a:solidFill>
                  <a:schemeClr val="tx1"/>
                </a:solidFill>
              </a:rPr>
              <a:t>Consider the daily lived experience of the child </a:t>
            </a:r>
          </a:p>
          <a:p>
            <a:pPr lvl="0"/>
            <a:r>
              <a:rPr lang="en-GB" sz="2200" b="0" dirty="0">
                <a:solidFill>
                  <a:schemeClr val="tx1"/>
                </a:solidFill>
              </a:rPr>
              <a:t>Build on family strengths and involve family in decisions</a:t>
            </a:r>
          </a:p>
          <a:p>
            <a:pPr lvl="0"/>
            <a:r>
              <a:rPr lang="en-GB" sz="2200" b="0" dirty="0">
                <a:solidFill>
                  <a:schemeClr val="tx1"/>
                </a:solidFill>
              </a:rPr>
              <a:t>Robust partnership working</a:t>
            </a:r>
          </a:p>
          <a:p>
            <a:endParaRPr lang="en-GB" dirty="0"/>
          </a:p>
        </p:txBody>
      </p:sp>
      <p:sp>
        <p:nvSpPr>
          <p:cNvPr id="4" name="Text Placeholder 3">
            <a:extLst>
              <a:ext uri="{FF2B5EF4-FFF2-40B4-BE49-F238E27FC236}">
                <a16:creationId xmlns:a16="http://schemas.microsoft.com/office/drawing/2014/main" id="{EB860717-439D-E469-DBDA-D9C716D7B697}"/>
              </a:ext>
            </a:extLst>
          </p:cNvPr>
          <p:cNvSpPr>
            <a:spLocks noGrp="1"/>
          </p:cNvSpPr>
          <p:nvPr>
            <p:ph type="body" sz="half" idx="2"/>
          </p:nvPr>
        </p:nvSpPr>
        <p:spPr>
          <a:xfrm>
            <a:off x="201706" y="524436"/>
            <a:ext cx="3169677" cy="5166722"/>
          </a:xfrm>
        </p:spPr>
        <p:txBody>
          <a:bodyPr/>
          <a:lstStyle/>
          <a:p>
            <a:endParaRPr lang="en-GB" sz="3600" b="0" dirty="0"/>
          </a:p>
          <a:p>
            <a:r>
              <a:rPr lang="en-GB" sz="3600" b="0" dirty="0"/>
              <a:t>Best practice for assessing and responding to concerns about neglect</a:t>
            </a:r>
          </a:p>
        </p:txBody>
      </p:sp>
    </p:spTree>
    <p:extLst>
      <p:ext uri="{BB962C8B-B14F-4D97-AF65-F5344CB8AC3E}">
        <p14:creationId xmlns:p14="http://schemas.microsoft.com/office/powerpoint/2010/main" val="1616342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53F9-9730-EEAC-99E8-60210D60D8F5}"/>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5151CEA-ACF9-EB39-78D5-15C1A7AFCCDA}"/>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39B563A2-2FBB-CAF8-B647-E38C04C22960}"/>
              </a:ext>
            </a:extLst>
          </p:cNvPr>
          <p:cNvSpPr txBox="1">
            <a:spLocks/>
          </p:cNvSpPr>
          <p:nvPr/>
        </p:nvSpPr>
        <p:spPr bwMode="auto">
          <a:xfrm>
            <a:off x="138113" y="2246313"/>
            <a:ext cx="8867775" cy="2850011"/>
          </a:xfrm>
          <a:prstGeom prst="rect">
            <a:avLst/>
          </a:prstGeom>
          <a:noFill/>
          <a:ln>
            <a:noFill/>
          </a:ln>
        </p:spPr>
        <p:txBody>
          <a:bodyPr>
            <a:spAutoFit/>
          </a:bodyPr>
          <a:lst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marL="0" indent="0">
              <a:buNone/>
              <a:defRPr/>
            </a:pPr>
            <a:r>
              <a:rPr lang="en-GB" b="0" dirty="0"/>
              <a:t>A recent learning review in Glasgow highlighted the need for staff to communicate using use factual language to accurately report events and experiences when recording and sharing information</a:t>
            </a:r>
          </a:p>
          <a:p>
            <a:pPr marL="0" indent="0">
              <a:buFont typeface="Times" panose="02020603050405020304" pitchFamily="18" charset="0"/>
              <a:buNone/>
              <a:defRPr/>
            </a:pPr>
            <a:endParaRPr lang="en-GB" kern="0" dirty="0">
              <a:latin typeface="Verdana"/>
              <a:ea typeface="ＭＳ Ｐゴシック"/>
            </a:endParaRPr>
          </a:p>
          <a:p>
            <a:pPr marL="0" indent="0">
              <a:buFont typeface="Times" panose="02020603050405020304" pitchFamily="18" charset="0"/>
              <a:buNone/>
              <a:defRPr/>
            </a:pPr>
            <a:r>
              <a:rPr lang="en-GB" kern="0" dirty="0">
                <a:latin typeface="Verdana"/>
                <a:ea typeface="ＭＳ Ｐゴシック"/>
              </a:rPr>
              <a:t>						</a:t>
            </a:r>
            <a:endParaRPr lang="en-US" dirty="0">
              <a:ea typeface="ＭＳ Ｐゴシック" charset="-128"/>
            </a:endParaRPr>
          </a:p>
        </p:txBody>
      </p:sp>
      <p:sp>
        <p:nvSpPr>
          <p:cNvPr id="3" name="TextBox 2">
            <a:extLst>
              <a:ext uri="{FF2B5EF4-FFF2-40B4-BE49-F238E27FC236}">
                <a16:creationId xmlns:a16="http://schemas.microsoft.com/office/drawing/2014/main" id="{4D6F1F9C-24FB-A195-AE1D-1BEFFE55BA87}"/>
              </a:ext>
            </a:extLst>
          </p:cNvPr>
          <p:cNvSpPr txBox="1"/>
          <p:nvPr/>
        </p:nvSpPr>
        <p:spPr>
          <a:xfrm>
            <a:off x="1895902" y="705443"/>
            <a:ext cx="4580441" cy="830997"/>
          </a:xfrm>
          <a:prstGeom prst="rect">
            <a:avLst/>
          </a:prstGeom>
          <a:noFill/>
        </p:spPr>
        <p:txBody>
          <a:bodyPr wrap="square">
            <a:spAutoFit/>
          </a:bodyPr>
          <a:lstStyle/>
          <a:p>
            <a:r>
              <a:rPr lang="en-GB" b="1" dirty="0"/>
              <a:t>Learning Review –Glasgow May 2026</a:t>
            </a:r>
          </a:p>
        </p:txBody>
      </p:sp>
    </p:spTree>
    <p:extLst>
      <p:ext uri="{BB962C8B-B14F-4D97-AF65-F5344CB8AC3E}">
        <p14:creationId xmlns:p14="http://schemas.microsoft.com/office/powerpoint/2010/main" val="2295971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879796B-68CC-4E76-02D9-7E09A5D22DC2}"/>
              </a:ext>
            </a:extLst>
          </p:cNvPr>
          <p:cNvGraphicFramePr>
            <a:graphicFrameLocks noGrp="1"/>
          </p:cNvGraphicFramePr>
          <p:nvPr>
            <p:ph idx="1"/>
            <p:extLst>
              <p:ext uri="{D42A27DB-BD31-4B8C-83A1-F6EECF244321}">
                <p14:modId xmlns:p14="http://schemas.microsoft.com/office/powerpoint/2010/main" val="2524877421"/>
              </p:ext>
            </p:extLst>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4">
            <a:extLst>
              <a:ext uri="{FF2B5EF4-FFF2-40B4-BE49-F238E27FC236}">
                <a16:creationId xmlns:a16="http://schemas.microsoft.com/office/drawing/2014/main" id="{8BE2A46D-1936-1E16-48F8-A5A8406B9E87}"/>
              </a:ext>
            </a:extLst>
          </p:cNvPr>
          <p:cNvSpPr txBox="1">
            <a:spLocks noChangeArrowheads="1"/>
          </p:cNvSpPr>
          <p:nvPr/>
        </p:nvSpPr>
        <p:spPr bwMode="auto">
          <a:xfrm>
            <a:off x="411956" y="704898"/>
            <a:ext cx="8318500" cy="8120113"/>
          </a:xfrm>
          <a:prstGeom prst="rect">
            <a:avLst/>
          </a:prstGeom>
          <a:noFill/>
          <a:ln w="9525">
            <a:noFill/>
            <a:miter lim="800000"/>
            <a:headEnd/>
            <a:tailEnd/>
          </a:ln>
        </p:spPr>
        <p:txBody>
          <a:bodyPr lIns="86301" tIns="43151" rIns="86301" bIns="43151">
            <a:spAutoFit/>
          </a:bodyPr>
          <a:lstStyle/>
          <a:p>
            <a:pPr marL="342900" indent="-342900">
              <a:buFont typeface="Arial" panose="020B0604020202020204" pitchFamily="34" charset="0"/>
              <a:buChar char="•"/>
              <a:defRPr/>
            </a:pPr>
            <a:endParaRPr lang="en-GB" dirty="0">
              <a:solidFill>
                <a:srgbClr val="7030A0"/>
              </a:solidFill>
              <a:ea typeface="ＭＳ Ｐゴシック" charset="-128"/>
            </a:endParaRPr>
          </a:p>
          <a:p>
            <a:pPr marL="342900" indent="-342900">
              <a:buFont typeface="Arial" panose="020B0604020202020204" pitchFamily="34" charset="0"/>
              <a:buChar char="•"/>
              <a:defRPr/>
            </a:pPr>
            <a:r>
              <a:rPr lang="en-GB" dirty="0">
                <a:solidFill>
                  <a:schemeClr val="tx1"/>
                </a:solidFill>
                <a:latin typeface="+mn-lt"/>
                <a:ea typeface="ＭＳ Ｐゴシック" charset="-128"/>
              </a:rPr>
              <a:t> National guidance for child protection</a:t>
            </a:r>
          </a:p>
          <a:p>
            <a:pPr marL="457200" indent="-457200">
              <a:buFont typeface="Arial" panose="020B0604020202020204" pitchFamily="34" charset="0"/>
              <a:buChar char="•"/>
              <a:defRPr/>
            </a:pPr>
            <a:r>
              <a:rPr lang="en-GB" dirty="0">
                <a:solidFill>
                  <a:schemeClr val="tx1"/>
                </a:solidFill>
                <a:latin typeface="+mn-lt"/>
                <a:ea typeface="ＭＳ Ｐゴシック" charset="-128"/>
              </a:rPr>
              <a:t>Legislative Context – UNCRC Incorporation</a:t>
            </a:r>
          </a:p>
          <a:p>
            <a:pPr marL="457200" indent="-457200">
              <a:buFont typeface="Arial" panose="020B0604020202020204" pitchFamily="34" charset="0"/>
              <a:buChar char="•"/>
              <a:defRPr/>
            </a:pPr>
            <a:r>
              <a:rPr lang="en-GB" dirty="0">
                <a:solidFill>
                  <a:schemeClr val="tx1"/>
                </a:solidFill>
                <a:latin typeface="+mn-lt"/>
                <a:ea typeface="ＭＳ Ｐゴシック" charset="-128"/>
              </a:rPr>
              <a:t>Behaviour – Improvement and Safety</a:t>
            </a:r>
          </a:p>
          <a:p>
            <a:pPr marL="457200" indent="-457200">
              <a:buFont typeface="Arial" panose="020B0604020202020204" pitchFamily="34" charset="0"/>
              <a:buChar char="•"/>
              <a:defRPr/>
            </a:pPr>
            <a:r>
              <a:rPr lang="en-GB" dirty="0">
                <a:solidFill>
                  <a:schemeClr val="tx1"/>
                </a:solidFill>
                <a:latin typeface="+mn-lt"/>
                <a:ea typeface="ＭＳ Ｐゴシック" charset="-128"/>
              </a:rPr>
              <a:t>Bullying – National Framework</a:t>
            </a:r>
          </a:p>
          <a:p>
            <a:pPr marL="457200" indent="-457200">
              <a:buFont typeface="Arial" panose="020B0604020202020204" pitchFamily="34" charset="0"/>
              <a:buChar char="•"/>
              <a:defRPr/>
            </a:pPr>
            <a:r>
              <a:rPr lang="en-GB" dirty="0">
                <a:solidFill>
                  <a:schemeClr val="tx1"/>
                </a:solidFill>
                <a:latin typeface="+mn-lt"/>
                <a:ea typeface="ＭＳ Ｐゴシック" charset="-128"/>
              </a:rPr>
              <a:t>Included Engaged and Involved Part 1 </a:t>
            </a:r>
          </a:p>
          <a:p>
            <a:pPr marL="457200" indent="-457200">
              <a:buFont typeface="Arial" panose="020B0604020202020204" pitchFamily="34" charset="0"/>
              <a:buChar char="•"/>
              <a:defRPr/>
            </a:pPr>
            <a:r>
              <a:rPr lang="en-GB" dirty="0">
                <a:solidFill>
                  <a:schemeClr val="tx1"/>
                </a:solidFill>
                <a:ea typeface="ＭＳ Ｐゴシック" charset="-128"/>
              </a:rPr>
              <a:t>Trauma Informed Approaches </a:t>
            </a:r>
            <a:r>
              <a:rPr lang="en-GB" dirty="0">
                <a:solidFill>
                  <a:schemeClr val="tx1"/>
                </a:solidFill>
                <a:latin typeface="+mn-lt"/>
                <a:ea typeface="ＭＳ Ｐゴシック" charset="-128"/>
              </a:rPr>
              <a:t> </a:t>
            </a:r>
          </a:p>
          <a:p>
            <a:pPr marL="457200" indent="-457200">
              <a:buFont typeface="Arial" panose="020B0604020202020204" pitchFamily="34" charset="0"/>
              <a:buChar char="•"/>
              <a:defRPr/>
            </a:pPr>
            <a:r>
              <a:rPr lang="en-GB" dirty="0">
                <a:solidFill>
                  <a:schemeClr val="tx1"/>
                </a:solidFill>
                <a:latin typeface="+mn-lt"/>
                <a:ea typeface="ＭＳ Ｐゴシック" charset="-128"/>
              </a:rPr>
              <a:t>Focus – Neglect</a:t>
            </a:r>
          </a:p>
          <a:p>
            <a:pPr marL="457200" indent="-457200">
              <a:buFont typeface="Arial" panose="020B0604020202020204" pitchFamily="34" charset="0"/>
              <a:buChar char="•"/>
              <a:defRPr/>
            </a:pPr>
            <a:r>
              <a:rPr lang="en-GB" dirty="0">
                <a:solidFill>
                  <a:schemeClr val="tx1"/>
                </a:solidFill>
                <a:latin typeface="+mn-lt"/>
                <a:ea typeface="ＭＳ Ｐゴシック" charset="-128"/>
              </a:rPr>
              <a:t>Prevent – Radicalisation and Extremism </a:t>
            </a:r>
          </a:p>
          <a:p>
            <a:pPr marL="457200" indent="-457200">
              <a:buFont typeface="Arial" panose="020B0604020202020204" pitchFamily="34" charset="0"/>
              <a:buChar char="•"/>
              <a:defRPr/>
            </a:pPr>
            <a:r>
              <a:rPr lang="en-GB" dirty="0">
                <a:solidFill>
                  <a:schemeClr val="tx1"/>
                </a:solidFill>
                <a:latin typeface="+mn-lt"/>
                <a:ea typeface="ＭＳ Ｐゴシック" charset="-128"/>
              </a:rPr>
              <a:t>Mental Health </a:t>
            </a:r>
          </a:p>
          <a:p>
            <a:pPr marL="457200" indent="-457200">
              <a:buFont typeface="Arial" panose="020B0604020202020204" pitchFamily="34" charset="0"/>
              <a:buChar char="•"/>
              <a:defRPr/>
            </a:pPr>
            <a:r>
              <a:rPr lang="en-GB" dirty="0">
                <a:solidFill>
                  <a:schemeClr val="tx1"/>
                </a:solidFill>
                <a:latin typeface="+mn-lt"/>
                <a:ea typeface="ＭＳ Ｐゴシック" charset="-128"/>
              </a:rPr>
              <a:t>Whistleblowing</a:t>
            </a:r>
          </a:p>
          <a:p>
            <a:pPr marL="457200" indent="-457200">
              <a:buFont typeface="Arial" panose="020B0604020202020204" pitchFamily="34" charset="0"/>
              <a:buChar char="•"/>
              <a:defRPr/>
            </a:pPr>
            <a:r>
              <a:rPr lang="en-GB" dirty="0">
                <a:solidFill>
                  <a:schemeClr val="tx1"/>
                </a:solidFill>
                <a:ea typeface="ＭＳ Ｐゴシック" charset="-128"/>
              </a:rPr>
              <a:t>Safeguarding</a:t>
            </a:r>
            <a:endParaRPr lang="en-GB" dirty="0">
              <a:solidFill>
                <a:schemeClr val="tx1"/>
              </a:solidFill>
              <a:latin typeface="+mn-lt"/>
              <a:ea typeface="ＭＳ Ｐゴシック" charset="-128"/>
            </a:endParaRPr>
          </a:p>
          <a:p>
            <a:pPr marL="457200" indent="-457200">
              <a:buFont typeface="Arial" panose="020B0604020202020204" pitchFamily="34" charset="0"/>
              <a:buChar char="•"/>
              <a:defRPr/>
            </a:pPr>
            <a:r>
              <a:rPr lang="en-GB" dirty="0">
                <a:solidFill>
                  <a:schemeClr val="tx1"/>
                </a:solidFill>
                <a:latin typeface="+mn-lt"/>
                <a:ea typeface="ＭＳ Ｐゴシック" charset="-128"/>
              </a:rPr>
              <a:t>Action Guidance</a:t>
            </a:r>
          </a:p>
          <a:p>
            <a:pPr marL="457200" indent="-457200">
              <a:buFont typeface="Arial" panose="020B0604020202020204" pitchFamily="34" charset="0"/>
              <a:buChar char="•"/>
              <a:defRPr/>
            </a:pPr>
            <a:endParaRPr lang="en-GB" sz="2000" dirty="0">
              <a:solidFill>
                <a:srgbClr val="FF0000"/>
              </a:solidFill>
              <a:ea typeface="ＭＳ Ｐゴシック" charset="-128"/>
            </a:endParaRPr>
          </a:p>
          <a:p>
            <a:pPr marL="457200" indent="-457200">
              <a:buFont typeface="Arial" panose="020B0604020202020204" pitchFamily="34" charset="0"/>
              <a:buChar char="•"/>
              <a:defRPr/>
            </a:pPr>
            <a:endParaRPr lang="en-GB" sz="2000" dirty="0">
              <a:solidFill>
                <a:srgbClr val="7030A0"/>
              </a:solidFill>
              <a:ea typeface="ＭＳ Ｐゴシック" charset="-128"/>
            </a:endParaRPr>
          </a:p>
          <a:p>
            <a:pPr>
              <a:defRPr/>
            </a:pPr>
            <a:endParaRPr lang="en-GB" dirty="0">
              <a:solidFill>
                <a:srgbClr val="7030A0"/>
              </a:solidFill>
              <a:ea typeface="ＭＳ Ｐゴシック" charset="-128"/>
            </a:endParaRPr>
          </a:p>
          <a:p>
            <a:pPr>
              <a:defRPr/>
            </a:pPr>
            <a:endParaRPr lang="en-GB" sz="2800" dirty="0">
              <a:solidFill>
                <a:srgbClr val="7030A0"/>
              </a:solidFill>
              <a:ea typeface="ＭＳ Ｐゴシック" charset="-128"/>
            </a:endParaRPr>
          </a:p>
          <a:p>
            <a:pPr>
              <a:defRPr/>
            </a:pPr>
            <a:endParaRPr lang="en-GB" sz="2800" dirty="0">
              <a:solidFill>
                <a:srgbClr val="7030A0"/>
              </a:solidFill>
              <a:ea typeface="ＭＳ Ｐゴシック" charset="-128"/>
            </a:endParaRPr>
          </a:p>
          <a:p>
            <a:pPr marL="514350" indent="-514350">
              <a:buFont typeface="Arial" pitchFamily="34" charset="0"/>
              <a:buChar char="•"/>
              <a:defRPr/>
            </a:pPr>
            <a:endParaRPr lang="en-GB" sz="2800" dirty="0">
              <a:solidFill>
                <a:srgbClr val="7030A0"/>
              </a:solidFill>
              <a:latin typeface="+mj-lt"/>
              <a:ea typeface="ＭＳ Ｐゴシック" charset="-128"/>
            </a:endParaRPr>
          </a:p>
          <a:p>
            <a:pPr marL="514350" indent="-514350">
              <a:buFont typeface="Arial" pitchFamily="34" charset="0"/>
              <a:buChar char="•"/>
              <a:defRPr/>
            </a:pPr>
            <a:endParaRPr lang="en-GB" sz="2800" dirty="0">
              <a:solidFill>
                <a:srgbClr val="7030A0"/>
              </a:solidFill>
              <a:latin typeface="+mj-lt"/>
              <a:ea typeface="ＭＳ Ｐゴシック" charset="-128"/>
            </a:endParaRPr>
          </a:p>
          <a:p>
            <a:pPr marL="514350" indent="-514350" algn="ctr">
              <a:defRPr/>
            </a:pPr>
            <a:endParaRPr lang="en-US" sz="3400" dirty="0">
              <a:solidFill>
                <a:srgbClr val="0000FF"/>
              </a:solidFill>
              <a:latin typeface="+mj-lt"/>
              <a:ea typeface="ＭＳ Ｐゴシック" charset="-128"/>
            </a:endParaRPr>
          </a:p>
        </p:txBody>
      </p:sp>
      <p:sp>
        <p:nvSpPr>
          <p:cNvPr id="17412" name="Title 4">
            <a:extLst>
              <a:ext uri="{FF2B5EF4-FFF2-40B4-BE49-F238E27FC236}">
                <a16:creationId xmlns:a16="http://schemas.microsoft.com/office/drawing/2014/main" id="{C0933435-1A82-2ACC-BC65-7910DEE40055}"/>
              </a:ext>
            </a:extLst>
          </p:cNvPr>
          <p:cNvSpPr>
            <a:spLocks noGrp="1" noChangeArrowheads="1"/>
          </p:cNvSpPr>
          <p:nvPr>
            <p:ph type="title"/>
          </p:nvPr>
        </p:nvSpPr>
        <p:spPr>
          <a:xfrm>
            <a:off x="520700" y="265524"/>
            <a:ext cx="8101013" cy="610365"/>
          </a:xfrm>
        </p:spPr>
        <p:txBody>
          <a:bodyPr lIns="86301" tIns="43151" rIns="86301" bIns="43151">
            <a:spAutoFit/>
          </a:bodyPr>
          <a:lstStyle/>
          <a:p>
            <a:r>
              <a:rPr lang="en-US" altLang="en-US" sz="3400" b="1" dirty="0">
                <a:solidFill>
                  <a:srgbClr val="7030A0"/>
                </a:solidFill>
                <a:latin typeface="Verdana" panose="020B0604030504040204" pitchFamily="34" charset="0"/>
              </a:rPr>
              <a:t>Summary of </a:t>
            </a:r>
            <a:r>
              <a:rPr lang="en-US" altLang="en-US" sz="3200" b="1" dirty="0">
                <a:solidFill>
                  <a:srgbClr val="7030A0"/>
                </a:solidFill>
                <a:latin typeface="Verdana" panose="020B0604030504040204" pitchFamily="34" charset="0"/>
              </a:rPr>
              <a:t>Information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B319-67B3-154A-C32A-69458E1B7F5B}"/>
              </a:ext>
            </a:extLst>
          </p:cNvPr>
          <p:cNvSpPr>
            <a:spLocks noGrp="1"/>
          </p:cNvSpPr>
          <p:nvPr>
            <p:ph type="title"/>
          </p:nvPr>
        </p:nvSpPr>
        <p:spPr/>
        <p:txBody>
          <a:bodyPr/>
          <a:lstStyle/>
          <a:p>
            <a:r>
              <a:rPr lang="en-GB" dirty="0"/>
              <a:t>		</a:t>
            </a:r>
            <a:r>
              <a:rPr lang="en-GB" b="1" dirty="0">
                <a:solidFill>
                  <a:srgbClr val="7030A0"/>
                </a:solidFill>
              </a:rPr>
              <a:t>Name Neglect Clearly</a:t>
            </a:r>
          </a:p>
        </p:txBody>
      </p:sp>
      <p:sp>
        <p:nvSpPr>
          <p:cNvPr id="3" name="Content Placeholder 2">
            <a:extLst>
              <a:ext uri="{FF2B5EF4-FFF2-40B4-BE49-F238E27FC236}">
                <a16:creationId xmlns:a16="http://schemas.microsoft.com/office/drawing/2014/main" id="{C5C06CFB-2E70-5307-DF86-952E067DA8DA}"/>
              </a:ext>
            </a:extLst>
          </p:cNvPr>
          <p:cNvSpPr>
            <a:spLocks noGrp="1"/>
          </p:cNvSpPr>
          <p:nvPr>
            <p:ph idx="1"/>
          </p:nvPr>
        </p:nvSpPr>
        <p:spPr/>
        <p:txBody>
          <a:bodyPr/>
          <a:lstStyle/>
          <a:p>
            <a:pPr marL="0" indent="0">
              <a:buNone/>
            </a:pPr>
            <a:r>
              <a:rPr lang="en-GB" sz="2000" dirty="0"/>
              <a:t>It was notable that education and health records often “professionalised” the children’s presentation using language such as the child was “malodorous” or has “dental caries”. Whilst this is accurate, it contrasted with the language more often used by third sector services, who described the children as having “blackened and decayed teeth” and “smelling of urine” or “unwashed clothes”. This diluted the severity of the concerns and was a barrier to accurately assessing risk and need.</a:t>
            </a:r>
          </a:p>
          <a:p>
            <a:pPr marL="0" indent="0">
              <a:buNone/>
            </a:pPr>
            <a:endParaRPr lang="en-GB" sz="2000" dirty="0"/>
          </a:p>
          <a:p>
            <a:pPr marL="0" indent="0">
              <a:buNone/>
            </a:pPr>
            <a:r>
              <a:rPr lang="en-GB" sz="2000" dirty="0"/>
              <a:t>Family C Learning Review Glasgow CPC, May 2026</a:t>
            </a:r>
          </a:p>
          <a:p>
            <a:endParaRPr lang="en-GB" dirty="0"/>
          </a:p>
        </p:txBody>
      </p:sp>
    </p:spTree>
    <p:extLst>
      <p:ext uri="{BB962C8B-B14F-4D97-AF65-F5344CB8AC3E}">
        <p14:creationId xmlns:p14="http://schemas.microsoft.com/office/powerpoint/2010/main" val="3445851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0A1B3-FD98-63A6-D4E7-27E341627AB2}"/>
              </a:ext>
            </a:extLst>
          </p:cNvPr>
          <p:cNvSpPr>
            <a:spLocks noGrp="1"/>
          </p:cNvSpPr>
          <p:nvPr>
            <p:ph type="title"/>
          </p:nvPr>
        </p:nvSpPr>
        <p:spPr>
          <a:xfrm>
            <a:off x="645459" y="0"/>
            <a:ext cx="7977048" cy="896407"/>
          </a:xfrm>
        </p:spPr>
        <p:txBody>
          <a:bodyPr/>
          <a:lstStyle/>
          <a:p>
            <a:r>
              <a:rPr lang="en-GB" sz="3200" dirty="0"/>
              <a:t>              </a:t>
            </a:r>
            <a:r>
              <a:rPr lang="en-GB" sz="3200" dirty="0">
                <a:solidFill>
                  <a:srgbClr val="7030A0"/>
                </a:solidFill>
              </a:rPr>
              <a:t>Barriers to identifying neglect </a:t>
            </a:r>
          </a:p>
        </p:txBody>
      </p:sp>
      <p:sp>
        <p:nvSpPr>
          <p:cNvPr id="3" name="Content Placeholder 2">
            <a:extLst>
              <a:ext uri="{FF2B5EF4-FFF2-40B4-BE49-F238E27FC236}">
                <a16:creationId xmlns:a16="http://schemas.microsoft.com/office/drawing/2014/main" id="{ADFF7271-6C77-D0C7-8E67-FC282111D009}"/>
              </a:ext>
            </a:extLst>
          </p:cNvPr>
          <p:cNvSpPr>
            <a:spLocks noGrp="1"/>
          </p:cNvSpPr>
          <p:nvPr>
            <p:ph idx="1"/>
          </p:nvPr>
        </p:nvSpPr>
        <p:spPr>
          <a:xfrm>
            <a:off x="397528" y="759882"/>
            <a:ext cx="8101013" cy="4590976"/>
          </a:xfrm>
        </p:spPr>
        <p:txBody>
          <a:bodyPr/>
          <a:lstStyle/>
          <a:p>
            <a:pPr marL="285750" indent="-285750"/>
            <a:r>
              <a:rPr lang="en-GB" sz="2000" dirty="0"/>
              <a:t>A major barrier is the reluctance to </a:t>
            </a:r>
            <a:r>
              <a:rPr lang="en-GB" sz="2000" b="1" dirty="0"/>
              <a:t>explicitly </a:t>
            </a:r>
            <a:r>
              <a:rPr lang="en-GB" sz="2000" b="1" i="1" dirty="0"/>
              <a:t>name</a:t>
            </a:r>
            <a:r>
              <a:rPr lang="en-GB" sz="2000" b="1" dirty="0"/>
              <a:t> neglect. </a:t>
            </a:r>
            <a:r>
              <a:rPr lang="en-GB" sz="2000" dirty="0"/>
              <a:t>Professionals often use neutral terms like “</a:t>
            </a:r>
            <a:r>
              <a:rPr lang="en-GB" sz="2000" b="1" dirty="0"/>
              <a:t>unsafe sleeping practices” or “poor home conditions”. </a:t>
            </a:r>
          </a:p>
          <a:p>
            <a:pPr marL="285750" indent="-285750"/>
            <a:r>
              <a:rPr lang="en-GB" sz="2000" dirty="0"/>
              <a:t>The relationship between poverty and child neglect is complex and often misunderstood. Not all children in poverty are neglected, but it can both mask and intensify neglectful parenting.</a:t>
            </a:r>
          </a:p>
          <a:p>
            <a:pPr marL="285750" indent="-285750"/>
            <a:endParaRPr lang="en-GB" sz="2000" dirty="0"/>
          </a:p>
          <a:p>
            <a:pPr marL="0" indent="0">
              <a:buNone/>
            </a:pPr>
            <a:endParaRPr lang="en-GB" sz="2000" dirty="0"/>
          </a:p>
          <a:p>
            <a:pPr marL="285750" indent="-285750"/>
            <a:r>
              <a:rPr lang="en-GB" sz="2000" dirty="0"/>
              <a:t>Professionals may hesitate to label neglect when linked to poverty, out of fear of stigmatising those experiencing difficulties due to structural inequalities. </a:t>
            </a:r>
          </a:p>
          <a:p>
            <a:pPr marL="285750" indent="-285750"/>
            <a:r>
              <a:rPr lang="en-GB" sz="2000" dirty="0"/>
              <a:t>Neglect also occurs in affluent families, where it may also be overlooked due to assumptions about socioeconomic status. </a:t>
            </a:r>
          </a:p>
          <a:p>
            <a:pPr marL="285750" indent="-285750"/>
            <a:r>
              <a:rPr lang="en-GB" sz="2000" dirty="0"/>
              <a:t>Practitioners must assess neglect based on children’s lived experiences, not just family circumstances.</a:t>
            </a:r>
          </a:p>
          <a:p>
            <a:endParaRPr lang="en-GB" dirty="0"/>
          </a:p>
        </p:txBody>
      </p:sp>
    </p:spTree>
    <p:extLst>
      <p:ext uri="{BB962C8B-B14F-4D97-AF65-F5344CB8AC3E}">
        <p14:creationId xmlns:p14="http://schemas.microsoft.com/office/powerpoint/2010/main" val="275024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3">
                                            <p:txEl>
                                              <p:pRg st="6" end="6"/>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CBB3-F651-7108-F5D3-87F4506E9D3D}"/>
              </a:ext>
            </a:extLst>
          </p:cNvPr>
          <p:cNvSpPr>
            <a:spLocks noGrp="1"/>
          </p:cNvSpPr>
          <p:nvPr>
            <p:ph type="title"/>
          </p:nvPr>
        </p:nvSpPr>
        <p:spPr/>
        <p:txBody>
          <a:bodyPr/>
          <a:lstStyle/>
          <a:p>
            <a:r>
              <a:rPr lang="en-GB" sz="3200" dirty="0">
                <a:solidFill>
                  <a:srgbClr val="7030A0"/>
                </a:solidFill>
              </a:rPr>
              <a:t>        Neglect Across the childhood spectrum</a:t>
            </a:r>
          </a:p>
        </p:txBody>
      </p:sp>
      <p:graphicFrame>
        <p:nvGraphicFramePr>
          <p:cNvPr id="4" name="Content Placeholder 3">
            <a:extLst>
              <a:ext uri="{FF2B5EF4-FFF2-40B4-BE49-F238E27FC236}">
                <a16:creationId xmlns:a16="http://schemas.microsoft.com/office/drawing/2014/main" id="{414403DD-412C-ADC2-1C95-6406E44CA8BA}"/>
              </a:ext>
            </a:extLst>
          </p:cNvPr>
          <p:cNvGraphicFramePr>
            <a:graphicFrameLocks noGrp="1"/>
          </p:cNvGraphicFramePr>
          <p:nvPr>
            <p:ph idx="1"/>
            <p:extLst>
              <p:ext uri="{D42A27DB-BD31-4B8C-83A1-F6EECF244321}">
                <p14:modId xmlns:p14="http://schemas.microsoft.com/office/powerpoint/2010/main" val="2799783225"/>
              </p:ext>
            </p:extLst>
          </p:nvPr>
        </p:nvGraphicFramePr>
        <p:xfrm>
          <a:off x="522288" y="1446213"/>
          <a:ext cx="8101012" cy="4591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8207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DFAC9E03-D3E1-0E8C-F7FF-BBF91D1327B0}"/>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l="25019"/>
          <a:stretch>
            <a:fillRect/>
          </a:stretch>
        </p:blipFill>
        <p:spPr bwMode="auto">
          <a:xfrm>
            <a:off x="20" y="10"/>
            <a:ext cx="914169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FA513EFA-DDB3-2E06-D0E5-F39A3D322174}"/>
              </a:ext>
            </a:extLst>
          </p:cNvPr>
          <p:cNvSpPr>
            <a:spLocks noGrp="1"/>
          </p:cNvSpPr>
          <p:nvPr>
            <p:ph type="title"/>
          </p:nvPr>
        </p:nvSpPr>
        <p:spPr>
          <a:xfrm>
            <a:off x="1143000" y="1122363"/>
            <a:ext cx="6858000" cy="3063240"/>
          </a:xfrm>
        </p:spPr>
        <p:txBody>
          <a:bodyPr vert="horz" lIns="91440" tIns="45720" rIns="91440" bIns="45720" rtlCol="0" anchor="b">
            <a:normAutofit/>
          </a:bodyPr>
          <a:lstStyle/>
          <a:p>
            <a:pPr algn="ctr" eaLnBrk="1" hangingPunct="1"/>
            <a:r>
              <a:rPr lang="en-US" sz="5700">
                <a:solidFill>
                  <a:schemeClr val="bg1"/>
                </a:solidFill>
              </a:rPr>
              <a:t>Neglect Film Clip </a:t>
            </a:r>
          </a:p>
        </p:txBody>
      </p:sp>
      <p:sp>
        <p:nvSpPr>
          <p:cNvPr id="3" name="Content Placeholder 2">
            <a:extLst>
              <a:ext uri="{FF2B5EF4-FFF2-40B4-BE49-F238E27FC236}">
                <a16:creationId xmlns:a16="http://schemas.microsoft.com/office/drawing/2014/main" id="{8189CBFD-BD0A-7C97-F69C-55F3B0268CF9}"/>
              </a:ext>
            </a:extLst>
          </p:cNvPr>
          <p:cNvSpPr>
            <a:spLocks noGrp="1"/>
          </p:cNvSpPr>
          <p:nvPr>
            <p:ph idx="1"/>
          </p:nvPr>
        </p:nvSpPr>
        <p:spPr>
          <a:xfrm>
            <a:off x="1145286" y="4599432"/>
            <a:ext cx="6858000" cy="1536192"/>
          </a:xfrm>
        </p:spPr>
        <p:txBody>
          <a:bodyPr vert="horz" lIns="91440" tIns="45720" rIns="91440" bIns="45720" rtlCol="0">
            <a:normAutofit/>
          </a:bodyPr>
          <a:lstStyle/>
          <a:p>
            <a:pPr marL="0" indent="0" algn="ctr" eaLnBrk="1" hangingPunct="1">
              <a:spcBef>
                <a:spcPts val="1000"/>
              </a:spcBef>
              <a:buNone/>
            </a:pPr>
            <a:r>
              <a:rPr lang="en-US" sz="2400">
                <a:solidFill>
                  <a:schemeClr val="bg1"/>
                </a:solidFill>
                <a:hlinkClick r:id="rId4"/>
              </a:rPr>
              <a:t>Neglect | Child Safeguarding Practice Review Panel</a:t>
            </a:r>
            <a:endParaRPr lang="en-US" sz="2400">
              <a:solidFill>
                <a:schemeClr val="bg1"/>
              </a:solidFill>
            </a:endParaRPr>
          </a:p>
        </p:txBody>
      </p:sp>
      <p:sp>
        <p:nvSpPr>
          <p:cNvPr id="16"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654" y="4368623"/>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88555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FC64F-1558-9885-8AF1-A8D46ECF3B6B}"/>
              </a:ext>
            </a:extLst>
          </p:cNvPr>
          <p:cNvSpPr>
            <a:spLocks noGrp="1"/>
          </p:cNvSpPr>
          <p:nvPr>
            <p:ph type="title"/>
          </p:nvPr>
        </p:nvSpPr>
        <p:spPr>
          <a:xfrm>
            <a:off x="457200" y="273050"/>
            <a:ext cx="3008313" cy="399303"/>
          </a:xfrm>
        </p:spPr>
        <p:txBody>
          <a:bodyPr/>
          <a:lstStyle/>
          <a:p>
            <a:endParaRPr lang="en-GB" dirty="0"/>
          </a:p>
        </p:txBody>
      </p:sp>
      <p:sp>
        <p:nvSpPr>
          <p:cNvPr id="3" name="Content Placeholder 2">
            <a:extLst>
              <a:ext uri="{FF2B5EF4-FFF2-40B4-BE49-F238E27FC236}">
                <a16:creationId xmlns:a16="http://schemas.microsoft.com/office/drawing/2014/main" id="{7003588A-5209-421E-EA3B-8968CD3DDFE6}"/>
              </a:ext>
            </a:extLst>
          </p:cNvPr>
          <p:cNvSpPr>
            <a:spLocks noGrp="1"/>
          </p:cNvSpPr>
          <p:nvPr>
            <p:ph idx="1"/>
          </p:nvPr>
        </p:nvSpPr>
        <p:spPr>
          <a:xfrm>
            <a:off x="3575050" y="273050"/>
            <a:ext cx="5111750" cy="5324535"/>
          </a:xfrm>
        </p:spPr>
        <p:txBody>
          <a:bodyPr/>
          <a:lstStyle/>
          <a:p>
            <a:pPr marL="285750" lvl="0" indent="-285750">
              <a:spcBef>
                <a:spcPct val="0"/>
              </a:spcBef>
              <a:buFont typeface="Wingdings" panose="05000000000000000000" pitchFamily="2" charset="2"/>
              <a:buChar char="Ø"/>
            </a:pPr>
            <a:r>
              <a:rPr lang="en-US" altLang="en-US" sz="2000" dirty="0">
                <a:solidFill>
                  <a:srgbClr val="7030A0"/>
                </a:solidFill>
                <a:cs typeface="Segoe UI" panose="020B0502040204020203" pitchFamily="34" charset="0"/>
              </a:rPr>
              <a:t>Name neglect clearly</a:t>
            </a:r>
            <a:br>
              <a:rPr lang="en-US" altLang="en-US" sz="2000" b="0" dirty="0">
                <a:solidFill>
                  <a:schemeClr val="tx1"/>
                </a:solidFill>
                <a:cs typeface="Segoe UI" panose="020B0502040204020203" pitchFamily="34" charset="0"/>
              </a:rPr>
            </a:br>
            <a:r>
              <a:rPr lang="en-US" altLang="en-US" sz="2000" b="0" dirty="0">
                <a:solidFill>
                  <a:schemeClr val="tx1"/>
                </a:solidFill>
                <a:cs typeface="Segoe UI" panose="020B0502040204020203" pitchFamily="34" charset="0"/>
              </a:rPr>
              <a:t>Avoid vague language; being explicit helps trigger timely action and shared understanding.</a:t>
            </a:r>
          </a:p>
          <a:p>
            <a:pPr marL="285750" lvl="0" indent="-285750">
              <a:spcBef>
                <a:spcPct val="0"/>
              </a:spcBef>
              <a:buFont typeface="Wingdings" panose="05000000000000000000" pitchFamily="2" charset="2"/>
              <a:buChar char="Ø"/>
            </a:pPr>
            <a:r>
              <a:rPr lang="en-US" altLang="en-US" sz="2000" dirty="0">
                <a:solidFill>
                  <a:srgbClr val="7030A0"/>
                </a:solidFill>
                <a:cs typeface="Segoe UI" panose="020B0502040204020203" pitchFamily="34" charset="0"/>
              </a:rPr>
              <a:t>See the child’s lived experience</a:t>
            </a:r>
            <a:br>
              <a:rPr lang="en-US" altLang="en-US" sz="2000" b="0" dirty="0">
                <a:solidFill>
                  <a:schemeClr val="tx1"/>
                </a:solidFill>
                <a:cs typeface="Segoe UI" panose="020B0502040204020203" pitchFamily="34" charset="0"/>
              </a:rPr>
            </a:br>
            <a:r>
              <a:rPr lang="en-US" altLang="en-US" sz="2000" b="0" dirty="0">
                <a:solidFill>
                  <a:schemeClr val="tx1"/>
                </a:solidFill>
                <a:cs typeface="Segoe UI" panose="020B0502040204020203" pitchFamily="34" charset="0"/>
              </a:rPr>
              <a:t>Focus on what daily life feels like for the child, not just parental explanations or isolated incidents.</a:t>
            </a:r>
          </a:p>
          <a:p>
            <a:pPr marL="285750" lvl="0" indent="-285750">
              <a:spcBef>
                <a:spcPct val="0"/>
              </a:spcBef>
              <a:buFont typeface="Wingdings" panose="05000000000000000000" pitchFamily="2" charset="2"/>
              <a:buChar char="Ø"/>
            </a:pPr>
            <a:r>
              <a:rPr lang="en-US" altLang="en-US" sz="2000" dirty="0">
                <a:solidFill>
                  <a:srgbClr val="7030A0"/>
                </a:solidFill>
                <a:cs typeface="Segoe UI" panose="020B0502040204020203" pitchFamily="34" charset="0"/>
              </a:rPr>
              <a:t>Work collaboratively</a:t>
            </a:r>
            <a:br>
              <a:rPr lang="en-US" altLang="en-US" sz="2000" b="0" dirty="0">
                <a:solidFill>
                  <a:schemeClr val="tx1"/>
                </a:solidFill>
                <a:cs typeface="Segoe UI" panose="020B0502040204020203" pitchFamily="34" charset="0"/>
              </a:rPr>
            </a:br>
            <a:r>
              <a:rPr lang="en-US" altLang="en-US" sz="2000" b="0" dirty="0">
                <a:solidFill>
                  <a:schemeClr val="tx1"/>
                </a:solidFill>
                <a:cs typeface="Segoe UI" panose="020B0502040204020203" pitchFamily="34" charset="0"/>
              </a:rPr>
              <a:t>Share information, use neglect tools consistently, and build a holistic, multi‑agency picture of risk and need.</a:t>
            </a:r>
          </a:p>
          <a:p>
            <a:pPr marL="285750" lvl="0" indent="-285750">
              <a:spcBef>
                <a:spcPct val="0"/>
              </a:spcBef>
              <a:buFont typeface="Wingdings" panose="05000000000000000000" pitchFamily="2" charset="2"/>
              <a:buChar char="Ø"/>
            </a:pPr>
            <a:r>
              <a:rPr lang="en-US" altLang="en-US" sz="2000" dirty="0">
                <a:solidFill>
                  <a:srgbClr val="7030A0"/>
                </a:solidFill>
                <a:cs typeface="Segoe UI" panose="020B0502040204020203" pitchFamily="34" charset="0"/>
              </a:rPr>
              <a:t>Act early and stay curious</a:t>
            </a:r>
            <a:br>
              <a:rPr lang="en-US" altLang="en-US" sz="2000" b="0" dirty="0">
                <a:solidFill>
                  <a:schemeClr val="tx1"/>
                </a:solidFill>
                <a:cs typeface="Segoe UI" panose="020B0502040204020203" pitchFamily="34" charset="0"/>
              </a:rPr>
            </a:br>
            <a:r>
              <a:rPr lang="en-US" altLang="en-US" sz="2000" b="0" dirty="0">
                <a:solidFill>
                  <a:schemeClr val="tx1"/>
                </a:solidFill>
                <a:cs typeface="Segoe UI" panose="020B0502040204020203" pitchFamily="34" charset="0"/>
              </a:rPr>
              <a:t>Notice small, repeated concerns — neglect is usually cumulative, not a single event</a:t>
            </a:r>
            <a:endParaRPr lang="en-GB" sz="2000" dirty="0"/>
          </a:p>
        </p:txBody>
      </p:sp>
      <p:sp>
        <p:nvSpPr>
          <p:cNvPr id="4" name="Text Placeholder 3">
            <a:extLst>
              <a:ext uri="{FF2B5EF4-FFF2-40B4-BE49-F238E27FC236}">
                <a16:creationId xmlns:a16="http://schemas.microsoft.com/office/drawing/2014/main" id="{80253992-E5D3-D0ED-3272-AB0851BE7BEB}"/>
              </a:ext>
            </a:extLst>
          </p:cNvPr>
          <p:cNvSpPr>
            <a:spLocks noGrp="1"/>
          </p:cNvSpPr>
          <p:nvPr>
            <p:ph type="body" sz="half" idx="2"/>
          </p:nvPr>
        </p:nvSpPr>
        <p:spPr>
          <a:xfrm>
            <a:off x="215153" y="1062317"/>
            <a:ext cx="3250360" cy="4437529"/>
          </a:xfrm>
        </p:spPr>
        <p:txBody>
          <a:bodyPr/>
          <a:lstStyle/>
          <a:p>
            <a:r>
              <a:rPr lang="en-GB" sz="4400" b="0" dirty="0"/>
              <a:t>What to  remember from today </a:t>
            </a:r>
          </a:p>
        </p:txBody>
      </p:sp>
    </p:spTree>
    <p:extLst>
      <p:ext uri="{BB962C8B-B14F-4D97-AF65-F5344CB8AC3E}">
        <p14:creationId xmlns:p14="http://schemas.microsoft.com/office/powerpoint/2010/main" val="95250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75ADE-4B1B-EA8F-0406-DEA24CCD7EB4}"/>
              </a:ext>
            </a:extLst>
          </p:cNvPr>
          <p:cNvSpPr>
            <a:spLocks noGrp="1"/>
          </p:cNvSpPr>
          <p:nvPr>
            <p:ph type="title"/>
          </p:nvPr>
        </p:nvSpPr>
        <p:spPr>
          <a:xfrm>
            <a:off x="358775" y="2374176"/>
            <a:ext cx="7359650" cy="707886"/>
          </a:xfrm>
        </p:spPr>
        <p:txBody>
          <a:bodyPr/>
          <a:lstStyle/>
          <a:p>
            <a:r>
              <a:rPr lang="en-GB" dirty="0"/>
              <a:t>            </a:t>
            </a:r>
            <a:r>
              <a:rPr lang="en-GB" sz="4000" dirty="0"/>
              <a:t>Focus - Prevent </a:t>
            </a:r>
          </a:p>
        </p:txBody>
      </p:sp>
    </p:spTree>
    <p:extLst>
      <p:ext uri="{BB962C8B-B14F-4D97-AF65-F5344CB8AC3E}">
        <p14:creationId xmlns:p14="http://schemas.microsoft.com/office/powerpoint/2010/main" val="1691799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EEEE2A5-8C9D-EF05-3EAB-8E8454BAB2B2}"/>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2227" name="Title 3">
            <a:extLst>
              <a:ext uri="{FF2B5EF4-FFF2-40B4-BE49-F238E27FC236}">
                <a16:creationId xmlns:a16="http://schemas.microsoft.com/office/drawing/2014/main" id="{1A0B5EE3-2F40-95CA-8E2E-BEF780CEA75D}"/>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t>PREVENT</a:t>
            </a:r>
          </a:p>
        </p:txBody>
      </p:sp>
      <p:sp>
        <p:nvSpPr>
          <p:cNvPr id="7" name="TextBox 6">
            <a:extLst>
              <a:ext uri="{FF2B5EF4-FFF2-40B4-BE49-F238E27FC236}">
                <a16:creationId xmlns:a16="http://schemas.microsoft.com/office/drawing/2014/main" id="{B9E9DB45-1F55-3366-0ADF-89F1F4FE7D6B}"/>
              </a:ext>
            </a:extLst>
          </p:cNvPr>
          <p:cNvSpPr txBox="1"/>
          <p:nvPr/>
        </p:nvSpPr>
        <p:spPr>
          <a:xfrm>
            <a:off x="381000" y="1201738"/>
            <a:ext cx="8382000" cy="5078412"/>
          </a:xfrm>
          <a:prstGeom prst="rect">
            <a:avLst/>
          </a:prstGeom>
          <a:noFill/>
        </p:spPr>
        <p:txBody>
          <a:bodyPr>
            <a:spAutoFit/>
          </a:bodyPr>
          <a:lstStyle/>
          <a:p>
            <a:pPr>
              <a:defRPr/>
            </a:pPr>
            <a:r>
              <a:rPr lang="en-GB" dirty="0">
                <a:latin typeface="Source Sans Pro" panose="020B0503030403020204" pitchFamily="34" charset="0"/>
                <a:ea typeface="Source Sans Pro" panose="020B0503030403020204" pitchFamily="34" charset="0"/>
                <a:cs typeface="+mn-lt"/>
              </a:rPr>
              <a:t>The aim of Prevent is to stop people from becoming terrorists or supporting terrorism. Prevent also extends to supporting the rehabilitation and disengagement of those already involved in terrorism.</a:t>
            </a:r>
          </a:p>
          <a:p>
            <a:pPr>
              <a:defRPr/>
            </a:pPr>
            <a:r>
              <a:rPr lang="en-GB" sz="1800" b="1" dirty="0">
                <a:solidFill>
                  <a:srgbClr val="7030A0"/>
                </a:solidFill>
                <a:latin typeface="HelveticaNeueLT Pro 55 Roman"/>
              </a:rPr>
              <a:t>Early intervention: referral to Prevent: PREVENT </a:t>
            </a:r>
            <a:r>
              <a:rPr lang="en-GB" sz="1800" dirty="0">
                <a:solidFill>
                  <a:srgbClr val="7030A0"/>
                </a:solidFill>
                <a:latin typeface="HelveticaNeueLT Pro 45 Lt"/>
              </a:rPr>
              <a:t>provide bespoke interventions for people who are susceptible to radicalisation. </a:t>
            </a:r>
          </a:p>
          <a:p>
            <a:pPr>
              <a:defRPr/>
            </a:pPr>
            <a:endParaRPr lang="en-GB" sz="1800" dirty="0">
              <a:solidFill>
                <a:srgbClr val="7030A0"/>
              </a:solidFill>
              <a:latin typeface="HelveticaNeueLT Pro 65 Md"/>
            </a:endParaRPr>
          </a:p>
          <a:p>
            <a:pPr>
              <a:defRPr/>
            </a:pPr>
            <a:r>
              <a:rPr lang="en-GB" sz="1800" dirty="0">
                <a:solidFill>
                  <a:srgbClr val="7030A0"/>
                </a:solidFill>
                <a:latin typeface="HelveticaNeueLT Pro 45 Lt"/>
              </a:rPr>
              <a:t>Prevent referrals are likely to be made in the first instance by people who come into contact with those who appear to be at risk of being radicalised. Frontline practitioners, when deciding whether to make a referral, should consider whether they believe the person they are concerned about may be on a pathway that could lead to support for, or involvement in, terrorism. </a:t>
            </a:r>
          </a:p>
          <a:p>
            <a:pPr>
              <a:defRPr/>
            </a:pPr>
            <a:endParaRPr lang="en-GB" sz="1800" dirty="0">
              <a:solidFill>
                <a:srgbClr val="000000"/>
              </a:solidFill>
              <a:latin typeface="HelveticaNeueLT Pro 45 Lt"/>
            </a:endParaRPr>
          </a:p>
          <a:p>
            <a:pPr>
              <a:defRPr/>
            </a:pPr>
            <a:r>
              <a:rPr lang="en-GB" sz="1800" b="1" dirty="0">
                <a:solidFill>
                  <a:srgbClr val="000000"/>
                </a:solidFill>
                <a:latin typeface="HelveticaNeueLT Pro 45 Lt"/>
              </a:rPr>
              <a:t>PREVENT referral paperwork can be sourced from your Senior Leadership Team. Further information can be found at </a:t>
            </a:r>
            <a:r>
              <a:rPr lang="en-GB" u="sng" dirty="0">
                <a:solidFill>
                  <a:srgbClr val="0000FF"/>
                </a:solidFill>
                <a:latin typeface="Aptos" panose="020B0004020202020204" pitchFamily="34" charset="0"/>
                <a:hlinkClick r:id="rId8" tooltip="Original URL: https://www.gov.uk/guidance/prevent-duty-training. Click or tap if you trust this link."/>
              </a:rPr>
              <a:t>Prevent duty training - GOV.UK (www.gov.uk)</a:t>
            </a:r>
            <a:endParaRPr lang="en-GB" b="1" dirty="0">
              <a:solidFill>
                <a:srgbClr val="7030A0"/>
              </a:solidFill>
              <a:latin typeface="Source Sans Pro" panose="020B0503030403020204" pitchFamily="34" charset="0"/>
              <a:ea typeface="Source Sans Pro" panose="020B0503030403020204" pitchFamily="34" charset="0"/>
              <a:cs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7">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3ED4A-DF0D-2CCD-C708-8B53241476BF}"/>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4BD81E0-738E-BC12-1BCF-3237903A13D1}"/>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2227" name="Title 3">
            <a:extLst>
              <a:ext uri="{FF2B5EF4-FFF2-40B4-BE49-F238E27FC236}">
                <a16:creationId xmlns:a16="http://schemas.microsoft.com/office/drawing/2014/main" id="{F7470321-1F35-F74B-0F7F-9DA50E96D359}"/>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t>PREVENT</a:t>
            </a:r>
          </a:p>
        </p:txBody>
      </p:sp>
      <p:sp>
        <p:nvSpPr>
          <p:cNvPr id="7" name="TextBox 6">
            <a:extLst>
              <a:ext uri="{FF2B5EF4-FFF2-40B4-BE49-F238E27FC236}">
                <a16:creationId xmlns:a16="http://schemas.microsoft.com/office/drawing/2014/main" id="{5465958C-0791-E6F8-39DE-EAAE40A02DE4}"/>
              </a:ext>
            </a:extLst>
          </p:cNvPr>
          <p:cNvSpPr txBox="1"/>
          <p:nvPr/>
        </p:nvSpPr>
        <p:spPr>
          <a:xfrm>
            <a:off x="381000" y="1201738"/>
            <a:ext cx="8382000" cy="3785652"/>
          </a:xfrm>
          <a:prstGeom prst="rect">
            <a:avLst/>
          </a:prstGeom>
          <a:noFill/>
        </p:spPr>
        <p:txBody>
          <a:bodyPr>
            <a:spAutoFit/>
          </a:bodyPr>
          <a:lstStyle/>
          <a:p>
            <a:pPr marL="342900" indent="-342900">
              <a:buFont typeface="Arial" panose="020B0604020202020204" pitchFamily="34" charset="0"/>
              <a:buChar char="•"/>
            </a:pPr>
            <a:r>
              <a:rPr lang="en-GB" dirty="0"/>
              <a:t>It is not about criminalisation, but about early intervention, protection and wellbeing, particularly for children and young people who may be vulnerable to radicalisation.</a:t>
            </a:r>
          </a:p>
          <a:p>
            <a:pPr marL="342900" indent="-342900">
              <a:buFont typeface="Arial" panose="020B0604020202020204" pitchFamily="34" charset="0"/>
              <a:buChar char="•"/>
            </a:pPr>
            <a:r>
              <a:rPr lang="en-GB" dirty="0"/>
              <a:t>Scotland follows the UK statutory guidance updated 8 May 2024. This guidance replaces all earlier versions and sets expectations for schools and other “specified authorities.”</a:t>
            </a:r>
            <a:br>
              <a:rPr lang="en-GB" b="1" dirty="0"/>
            </a:br>
            <a:r>
              <a:rPr lang="en-GB" b="1" dirty="0"/>
              <a:t>Link: Prevent Duty Guidance for Scotland (May 2024) </a:t>
            </a:r>
            <a:r>
              <a:rPr lang="en-GB" b="1" u="sng" dirty="0">
                <a:hlinkClick r:id="rId8" tooltip="Original URL: https://www.celcis.org/knowledge-bank/search-bank/blog/legislating-change-children-and-children-care-and-justice-scotland-act-2024. Click or tap if you trust this link."/>
              </a:rPr>
              <a:t>[celcis.org</a:t>
            </a:r>
            <a:r>
              <a:rPr lang="en-GB" u="sng" dirty="0">
                <a:hlinkClick r:id="rId8" tooltip="Original URL: https://www.celcis.org/knowledge-bank/search-bank/blog/legislating-change-children-and-children-care-and-justice-scotland-act-2024. Click or tap if you trust this link."/>
              </a:rPr>
              <a:t>]</a:t>
            </a:r>
            <a:endParaRPr lang="en-GB" dirty="0"/>
          </a:p>
        </p:txBody>
      </p:sp>
    </p:spTree>
    <p:extLst>
      <p:ext uri="{BB962C8B-B14F-4D97-AF65-F5344CB8AC3E}">
        <p14:creationId xmlns:p14="http://schemas.microsoft.com/office/powerpoint/2010/main" val="365010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7">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99371-B633-6AC9-E4CE-A3A2EBCE30D5}"/>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3BEAEF3-14D4-7CC3-6A4F-2E9F507B8005}"/>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2227" name="Title 3">
            <a:extLst>
              <a:ext uri="{FF2B5EF4-FFF2-40B4-BE49-F238E27FC236}">
                <a16:creationId xmlns:a16="http://schemas.microsoft.com/office/drawing/2014/main" id="{374F0590-C84F-358A-5971-906E57A7B176}"/>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dirty="0"/>
              <a:t>PREVENT </a:t>
            </a:r>
          </a:p>
        </p:txBody>
      </p:sp>
      <p:sp>
        <p:nvSpPr>
          <p:cNvPr id="7" name="TextBox 6">
            <a:extLst>
              <a:ext uri="{FF2B5EF4-FFF2-40B4-BE49-F238E27FC236}">
                <a16:creationId xmlns:a16="http://schemas.microsoft.com/office/drawing/2014/main" id="{8B73048F-2C4C-D09B-C0A6-3F58746637B9}"/>
              </a:ext>
            </a:extLst>
          </p:cNvPr>
          <p:cNvSpPr txBox="1"/>
          <p:nvPr/>
        </p:nvSpPr>
        <p:spPr>
          <a:xfrm>
            <a:off x="381000" y="1201738"/>
            <a:ext cx="8382000" cy="2677656"/>
          </a:xfrm>
          <a:prstGeom prst="rect">
            <a:avLst/>
          </a:prstGeom>
          <a:noFill/>
        </p:spPr>
        <p:txBody>
          <a:bodyPr>
            <a:spAutoFit/>
          </a:bodyPr>
          <a:lstStyle/>
          <a:p>
            <a:endParaRPr lang="en-GB" dirty="0">
              <a:hlinkClick r:id="rId8"/>
            </a:endParaRPr>
          </a:p>
          <a:p>
            <a:pPr marL="342900" indent="-342900">
              <a:buFont typeface="Arial" panose="020B0604020202020204" pitchFamily="34" charset="0"/>
              <a:buChar char="•"/>
            </a:pPr>
            <a:endParaRPr lang="en-GB" dirty="0">
              <a:hlinkClick r:id="rId8"/>
            </a:endParaRPr>
          </a:p>
          <a:p>
            <a:pPr marL="342900" indent="-342900">
              <a:buFont typeface="Arial" panose="020B0604020202020204" pitchFamily="34" charset="0"/>
              <a:buChar char="•"/>
            </a:pPr>
            <a:endParaRPr lang="en-GB" dirty="0">
              <a:hlinkClick r:id="rId8"/>
            </a:endParaRPr>
          </a:p>
          <a:p>
            <a:pPr marL="342900" indent="-342900">
              <a:buFont typeface="Arial" panose="020B0604020202020204" pitchFamily="34" charset="0"/>
              <a:buChar char="•"/>
            </a:pPr>
            <a:endParaRPr lang="en-GB" dirty="0">
              <a:hlinkClick r:id="rId8"/>
            </a:endParaRPr>
          </a:p>
          <a:p>
            <a:pPr marL="342900" indent="-342900">
              <a:buFont typeface="Arial" panose="020B0604020202020204" pitchFamily="34" charset="0"/>
              <a:buChar char="•"/>
            </a:pPr>
            <a:r>
              <a:rPr lang="en-GB" dirty="0">
                <a:hlinkClick r:id="rId8"/>
              </a:rPr>
              <a:t>https://youtu.be/ZHdW0jZFkzA?si=IfrhzKn53vI0UM2l</a:t>
            </a:r>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904207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F3A72-405C-192F-4DFD-C646A282983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ADAC718-AC22-5350-B879-11A8DF9BA1AE}"/>
              </a:ext>
            </a:extLst>
          </p:cNvPr>
          <p:cNvSpPr>
            <a:spLocks noGrp="1"/>
          </p:cNvSpPr>
          <p:nvPr>
            <p:ph idx="1"/>
          </p:nvPr>
        </p:nvSpPr>
        <p:spPr>
          <a:xfrm>
            <a:off x="358775" y="1258886"/>
            <a:ext cx="7772400" cy="2813078"/>
          </a:xfrm>
        </p:spPr>
        <p:txBody>
          <a:bodyPr/>
          <a:lstStyle/>
          <a:p>
            <a:pPr marL="0" indent="0">
              <a:buNone/>
            </a:pPr>
            <a:r>
              <a:rPr lang="en-GB" dirty="0"/>
              <a:t>    </a:t>
            </a:r>
          </a:p>
          <a:p>
            <a:pPr marL="0" indent="0">
              <a:buNone/>
            </a:pPr>
            <a:endParaRPr lang="en-GB" dirty="0"/>
          </a:p>
          <a:p>
            <a:pPr marL="0" indent="0">
              <a:buNone/>
            </a:pPr>
            <a:endParaRPr lang="en-GB" dirty="0"/>
          </a:p>
          <a:p>
            <a:pPr marL="0" indent="0">
              <a:buNone/>
            </a:pPr>
            <a:endParaRPr lang="en-GB" dirty="0"/>
          </a:p>
          <a:p>
            <a:pPr marL="0" indent="0">
              <a:buNone/>
            </a:pPr>
            <a:r>
              <a:rPr lang="en-GB" dirty="0"/>
              <a:t>		</a:t>
            </a:r>
            <a:r>
              <a:rPr lang="en-GB" sz="4000" b="0" dirty="0"/>
              <a:t>Mental Health</a:t>
            </a:r>
          </a:p>
        </p:txBody>
      </p:sp>
    </p:spTree>
    <p:extLst>
      <p:ext uri="{BB962C8B-B14F-4D97-AF65-F5344CB8AC3E}">
        <p14:creationId xmlns:p14="http://schemas.microsoft.com/office/powerpoint/2010/main" val="229349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F4C09F5-CB16-1A37-6AD3-AE33BAB5031D}"/>
              </a:ext>
            </a:extLst>
          </p:cNvPr>
          <p:cNvSpPr>
            <a:spLocks noGrp="1"/>
          </p:cNvSpPr>
          <p:nvPr>
            <p:ph type="ctrTitle"/>
          </p:nvPr>
        </p:nvSpPr>
        <p:spPr>
          <a:xfrm rot="10800000" flipV="1">
            <a:off x="382588" y="4314825"/>
            <a:ext cx="3163887" cy="555625"/>
          </a:xfrm>
        </p:spPr>
        <p:txBody>
          <a:bodyPr/>
          <a:lstStyle/>
          <a:p>
            <a:pPr eaLnBrk="1" hangingPunct="1"/>
            <a:r>
              <a:rPr lang="en-US" altLang="en-US" sz="3200">
                <a:latin typeface="Source Sans Pro" panose="020B0503030403020204" pitchFamily="34" charset="0"/>
                <a:ea typeface="Source Sans Pro" panose="020B0503030403020204" pitchFamily="34" charset="0"/>
                <a:cs typeface="Calibri" panose="020F0502020204030204" pitchFamily="34" charset="0"/>
              </a:rPr>
              <a:t>National Guidance for Child Protection in Scotland 2021 (updated 2023</a:t>
            </a:r>
            <a:r>
              <a:rPr lang="en-US" altLang="en-US" sz="2000">
                <a:latin typeface="Source Sans Pro" panose="020B0503030403020204" pitchFamily="34" charset="0"/>
                <a:ea typeface="Source Sans Pro" panose="020B0503030403020204" pitchFamily="34" charset="0"/>
                <a:cs typeface="Calibri" panose="020F0502020204030204" pitchFamily="34" charset="0"/>
              </a:rPr>
              <a:t>) </a:t>
            </a: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a:latin typeface="Calibri" panose="020F0502020204030204" pitchFamily="34" charset="0"/>
                <a:ea typeface="Verdana" panose="020B0604030504040204" pitchFamily="34" charset="0"/>
                <a:cs typeface="Calibri" panose="020F0502020204030204" pitchFamily="34" charset="0"/>
              </a:rPr>
            </a:br>
            <a:br>
              <a:rPr lang="en-US" altLang="en-US" sz="2000">
                <a:latin typeface="Calibri" panose="020F0502020204030204" pitchFamily="34" charset="0"/>
                <a:ea typeface="Verdana" panose="020B0604030504040204" pitchFamily="34" charset="0"/>
                <a:cs typeface="Calibri" panose="020F0502020204030204" pitchFamily="34" charset="0"/>
              </a:rPr>
            </a:br>
            <a:br>
              <a:rPr lang="en-US" altLang="en-US" sz="2000">
                <a:latin typeface="Calibri" panose="020F0502020204030204" pitchFamily="34" charset="0"/>
                <a:ea typeface="Verdana" panose="020B0604030504040204" pitchFamily="34" charset="0"/>
                <a:cs typeface="Calibri" panose="020F0502020204030204" pitchFamily="34" charset="0"/>
              </a:rPr>
            </a:br>
            <a:br>
              <a:rPr lang="en-US" altLang="en-US" sz="200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br>
              <a:rPr lang="en-US" altLang="en-US" sz="2000" b="0">
                <a:latin typeface="Calibri" panose="020F0502020204030204" pitchFamily="34" charset="0"/>
                <a:ea typeface="Verdana" panose="020B0604030504040204" pitchFamily="34" charset="0"/>
                <a:cs typeface="Calibri" panose="020F0502020204030204" pitchFamily="34" charset="0"/>
              </a:rPr>
            </a:br>
            <a:endParaRPr lang="en-US" altLang="en-US" sz="2000" b="0">
              <a:latin typeface="Calibri" panose="020F0502020204030204" pitchFamily="34" charset="0"/>
              <a:ea typeface="Verdana" panose="020B060403050404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a:extLst>
              <a:ext uri="{FF2B5EF4-FFF2-40B4-BE49-F238E27FC236}">
                <a16:creationId xmlns:a16="http://schemas.microsoft.com/office/drawing/2014/main" id="{6535C62D-BEF9-BADC-EF3D-79A76E49A134}"/>
              </a:ext>
            </a:extLst>
          </p:cNvPr>
          <p:cNvSpPr>
            <a:spLocks noGrp="1" noChangeArrowheads="1"/>
          </p:cNvSpPr>
          <p:nvPr>
            <p:ph type="title"/>
          </p:nvPr>
        </p:nvSpPr>
        <p:spPr>
          <a:xfrm>
            <a:off x="200762" y="268070"/>
            <a:ext cx="7712439" cy="646331"/>
          </a:xfrm>
        </p:spPr>
        <p:txBody>
          <a:bodyPr/>
          <a:lstStyle/>
          <a:p>
            <a:pPr eaLnBrk="1" hangingPunct="1"/>
            <a:r>
              <a:rPr lang="en-GB" altLang="en-US" sz="1800" dirty="0"/>
              <a:t>Understanding the Mental Health of Children and Young People (CYP) </a:t>
            </a:r>
          </a:p>
        </p:txBody>
      </p:sp>
      <p:sp>
        <p:nvSpPr>
          <p:cNvPr id="5" name="Content Placeholder 4">
            <a:extLst>
              <a:ext uri="{FF2B5EF4-FFF2-40B4-BE49-F238E27FC236}">
                <a16:creationId xmlns:a16="http://schemas.microsoft.com/office/drawing/2014/main" id="{F6DF4CC2-CB58-3A3B-9832-B9D27CEB38E8}"/>
              </a:ext>
            </a:extLst>
          </p:cNvPr>
          <p:cNvSpPr>
            <a:spLocks noGrp="1"/>
          </p:cNvSpPr>
          <p:nvPr>
            <p:ph idx="1"/>
          </p:nvPr>
        </p:nvSpPr>
        <p:spPr>
          <a:xfrm>
            <a:off x="0" y="1018576"/>
            <a:ext cx="8899070" cy="5535385"/>
          </a:xfrm>
        </p:spPr>
        <p:txBody>
          <a:bodyPr rtlCol="0">
            <a:normAutofit fontScale="32500" lnSpcReduction="20000"/>
          </a:bodyPr>
          <a:lstStyle/>
          <a:p>
            <a:pPr eaLnBrk="1" fontAlgn="auto" hangingPunct="1">
              <a:spcAft>
                <a:spcPts val="0"/>
              </a:spcAft>
              <a:defRPr/>
            </a:pPr>
            <a:r>
              <a:rPr lang="en-GB" sz="5600" b="0" u="sng" dirty="0">
                <a:ea typeface="+mn-ea"/>
              </a:rPr>
              <a:t>ALL</a:t>
            </a:r>
            <a:r>
              <a:rPr lang="en-GB" sz="5600" b="0" dirty="0">
                <a:ea typeface="+mn-ea"/>
              </a:rPr>
              <a:t> practitioners should have a basic understanding of factors impacting on the mental health of CYP. Visit </a:t>
            </a:r>
            <a:r>
              <a:rPr lang="en-GB" altLang="en-US" sz="5600" b="0" dirty="0">
                <a:ea typeface="+mn-ea"/>
                <a:hlinkClick r:id="rId3"/>
              </a:rPr>
              <a:t>Professional Learning for Staff </a:t>
            </a:r>
            <a:r>
              <a:rPr lang="en-GB" altLang="en-US" sz="5600" b="0" dirty="0">
                <a:ea typeface="+mn-ea"/>
              </a:rPr>
              <a:t>for support.</a:t>
            </a:r>
          </a:p>
          <a:p>
            <a:pPr eaLnBrk="1" fontAlgn="auto" hangingPunct="1">
              <a:spcAft>
                <a:spcPts val="0"/>
              </a:spcAft>
              <a:defRPr/>
            </a:pPr>
            <a:endParaRPr lang="en-GB" sz="5600" b="0" dirty="0">
              <a:ea typeface="+mn-ea"/>
            </a:endParaRPr>
          </a:p>
          <a:p>
            <a:pPr eaLnBrk="1" fontAlgn="auto" hangingPunct="1">
              <a:spcAft>
                <a:spcPts val="0"/>
              </a:spcAft>
              <a:defRPr/>
            </a:pPr>
            <a:r>
              <a:rPr lang="en-GB" sz="5600" b="0" dirty="0">
                <a:ea typeface="+mn-ea"/>
              </a:rPr>
              <a:t>Using the correct language related to mental health and wellbeing is crucial, as is providing a safe environment for CYP to express themselves without fear of stigma and discrimination. </a:t>
            </a:r>
            <a:r>
              <a:rPr lang="en-GB" altLang="en-US" sz="5600" b="0" dirty="0">
                <a:ea typeface="+mn-ea"/>
                <a:hlinkClick r:id="rId4"/>
              </a:rPr>
              <a:t>Signposting Resource for CYP</a:t>
            </a:r>
            <a:r>
              <a:rPr lang="en-GB" altLang="en-US" sz="5600" b="0" dirty="0">
                <a:ea typeface="+mn-ea"/>
              </a:rPr>
              <a:t> can be used by ALL staff provides information about local, national and online supports.</a:t>
            </a:r>
          </a:p>
          <a:p>
            <a:pPr eaLnBrk="1" fontAlgn="auto" hangingPunct="1">
              <a:spcAft>
                <a:spcPts val="0"/>
              </a:spcAft>
              <a:defRPr/>
            </a:pPr>
            <a:endParaRPr lang="en-GB" sz="5600" b="0" dirty="0">
              <a:ea typeface="+mn-ea"/>
            </a:endParaRPr>
          </a:p>
          <a:p>
            <a:pPr marL="0" indent="0" eaLnBrk="1" fontAlgn="auto" hangingPunct="1">
              <a:spcAft>
                <a:spcPts val="0"/>
              </a:spcAft>
              <a:buNone/>
              <a:defRPr/>
            </a:pPr>
            <a:endParaRPr lang="en-GB" sz="5600" b="0" dirty="0">
              <a:ea typeface="+mn-ea"/>
            </a:endParaRPr>
          </a:p>
          <a:p>
            <a:pPr eaLnBrk="1" fontAlgn="auto" hangingPunct="1">
              <a:spcAft>
                <a:spcPts val="0"/>
              </a:spcAft>
              <a:defRPr/>
            </a:pPr>
            <a:r>
              <a:rPr lang="en-GB" sz="5600" b="0" dirty="0">
                <a:ea typeface="+mn-ea"/>
              </a:rPr>
              <a:t>Consistency is really important to CYP - </a:t>
            </a:r>
            <a:r>
              <a:rPr lang="en-GB" sz="5600" b="0" i="1" dirty="0">
                <a:ea typeface="+mn-ea"/>
              </a:rPr>
              <a:t>how</a:t>
            </a:r>
            <a:r>
              <a:rPr lang="en-GB" sz="5600" b="0" dirty="0">
                <a:ea typeface="+mn-ea"/>
              </a:rPr>
              <a:t> we react and </a:t>
            </a:r>
            <a:r>
              <a:rPr lang="en-GB" sz="5600" b="0" i="1" dirty="0">
                <a:ea typeface="+mn-ea"/>
              </a:rPr>
              <a:t>what</a:t>
            </a:r>
            <a:r>
              <a:rPr lang="en-GB" sz="5600" b="0" dirty="0">
                <a:ea typeface="+mn-ea"/>
              </a:rPr>
              <a:t> we say and do are significant.</a:t>
            </a:r>
          </a:p>
          <a:p>
            <a:pPr marL="0" indent="0" eaLnBrk="1" fontAlgn="auto" hangingPunct="1">
              <a:spcAft>
                <a:spcPts val="0"/>
              </a:spcAft>
              <a:buNone/>
              <a:defRPr/>
            </a:pPr>
            <a:endParaRPr lang="en-GB" sz="5600" b="0" dirty="0">
              <a:ea typeface="+mn-ea"/>
            </a:endParaRPr>
          </a:p>
          <a:p>
            <a:pPr eaLnBrk="1" fontAlgn="auto" hangingPunct="1">
              <a:spcAft>
                <a:spcPts val="0"/>
              </a:spcAft>
              <a:defRPr/>
            </a:pPr>
            <a:r>
              <a:rPr lang="en-GB" sz="5600" b="0" dirty="0">
                <a:ea typeface="+mn-ea"/>
              </a:rPr>
              <a:t>A brief presentation with supplementary notes and staff toolkit should be read and understood by all staff by December 2026. Click here to access </a:t>
            </a:r>
            <a:r>
              <a:rPr lang="en-GB" altLang="en-US" sz="5600" b="0" dirty="0">
                <a:ea typeface="+mn-ea"/>
                <a:hlinkClick r:id="rId5"/>
              </a:rPr>
              <a:t>Annual awareness raising session for staff</a:t>
            </a:r>
            <a:r>
              <a:rPr lang="en-GB" sz="5600" b="0" dirty="0">
                <a:ea typeface="+mn-ea"/>
              </a:rPr>
              <a:t>  </a:t>
            </a:r>
          </a:p>
          <a:p>
            <a:pPr eaLnBrk="1" fontAlgn="auto" hangingPunct="1">
              <a:spcAft>
                <a:spcPts val="0"/>
              </a:spcAft>
              <a:defRPr/>
            </a:pPr>
            <a:endParaRPr lang="en-GB" sz="5600" b="0" dirty="0">
              <a:ea typeface="+mn-ea"/>
            </a:endParaRPr>
          </a:p>
          <a:p>
            <a:pPr eaLnBrk="1" fontAlgn="auto" hangingPunct="1">
              <a:spcAft>
                <a:spcPts val="0"/>
              </a:spcAft>
              <a:defRPr/>
            </a:pPr>
            <a:r>
              <a:rPr lang="en-GB" sz="5600" b="0" dirty="0">
                <a:ea typeface="+mn-ea"/>
              </a:rPr>
              <a:t>Supports available - </a:t>
            </a:r>
            <a:r>
              <a:rPr lang="en-GB" sz="5600" b="0" dirty="0">
                <a:ea typeface="+mn-ea"/>
                <a:hlinkClick r:id="rId6"/>
              </a:rPr>
              <a:t>HWB blog</a:t>
            </a:r>
            <a:r>
              <a:rPr lang="en-GB" sz="5600" b="0" dirty="0">
                <a:ea typeface="+mn-ea"/>
              </a:rPr>
              <a:t>, </a:t>
            </a:r>
            <a:r>
              <a:rPr lang="en-GB" sz="5600" b="0" dirty="0" err="1">
                <a:ea typeface="+mn-ea"/>
              </a:rPr>
              <a:t>Bluesky</a:t>
            </a:r>
            <a:r>
              <a:rPr lang="en-GB" sz="5600" b="0" dirty="0">
                <a:ea typeface="+mn-ea"/>
              </a:rPr>
              <a:t> - @renedhwb.bsky.social , </a:t>
            </a:r>
            <a:r>
              <a:rPr lang="en-GB" sz="5600" b="0" dirty="0">
                <a:ea typeface="+mn-ea"/>
                <a:hlinkClick r:id="rId7"/>
              </a:rPr>
              <a:t>Newsletters</a:t>
            </a:r>
            <a:r>
              <a:rPr lang="en-GB" sz="5600" b="0" dirty="0">
                <a:ea typeface="+mn-ea"/>
              </a:rPr>
              <a:t> containing CLPL opportunities and HWB Development Officer       Fiona White fiona.hewitt@renfrewshire.gov.uk</a:t>
            </a:r>
          </a:p>
          <a:p>
            <a:pPr eaLnBrk="1" fontAlgn="auto" hangingPunct="1">
              <a:spcAft>
                <a:spcPts val="0"/>
              </a:spcAft>
              <a:defRPr/>
            </a:pPr>
            <a:endParaRPr lang="en-GB" sz="4125" dirty="0">
              <a:ea typeface="+mn-ea"/>
            </a:endParaRPr>
          </a:p>
          <a:p>
            <a:pPr eaLnBrk="1" fontAlgn="auto" hangingPunct="1">
              <a:spcAft>
                <a:spcPts val="0"/>
              </a:spcAft>
              <a:defRPr/>
            </a:pPr>
            <a:endParaRPr lang="en-GB" sz="4125" dirty="0">
              <a:ea typeface="+mn-ea"/>
            </a:endParaRPr>
          </a:p>
          <a:p>
            <a:pPr eaLnBrk="1" fontAlgn="auto" hangingPunct="1">
              <a:spcAft>
                <a:spcPts val="0"/>
              </a:spcAft>
              <a:defRPr/>
            </a:pPr>
            <a:endParaRPr lang="en-GB" sz="4125" dirty="0">
              <a:ea typeface="+mn-ea"/>
            </a:endParaRPr>
          </a:p>
          <a:p>
            <a:pPr eaLnBrk="1" fontAlgn="auto" hangingPunct="1">
              <a:spcAft>
                <a:spcPts val="0"/>
              </a:spcAft>
              <a:defRPr/>
            </a:pPr>
            <a:endParaRPr lang="en-GB" sz="4125" dirty="0">
              <a:ea typeface="+mn-ea"/>
            </a:endParaRPr>
          </a:p>
          <a:p>
            <a:pPr eaLnBrk="1" fontAlgn="auto" hangingPunct="1">
              <a:spcAft>
                <a:spcPts val="0"/>
              </a:spcAft>
              <a:defRPr/>
            </a:pPr>
            <a:endParaRPr lang="en-GB" sz="4125" dirty="0">
              <a:ea typeface="+mn-ea"/>
            </a:endParaRPr>
          </a:p>
          <a:p>
            <a:pPr eaLnBrk="1" fontAlgn="auto" hangingPunct="1">
              <a:spcAft>
                <a:spcPts val="0"/>
              </a:spcAft>
              <a:defRPr/>
            </a:pPr>
            <a:endParaRPr lang="en-GB" dirty="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5">
                                            <p:txEl>
                                              <p:pRg st="7" end="7"/>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3ABAA88-0C81-7E91-FE79-C69AF9BAAE37}"/>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0419" name="Title 3">
            <a:extLst>
              <a:ext uri="{FF2B5EF4-FFF2-40B4-BE49-F238E27FC236}">
                <a16:creationId xmlns:a16="http://schemas.microsoft.com/office/drawing/2014/main" id="{57DDDF02-2841-B81F-18D9-58464E4841C9}"/>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latin typeface="Arial" panose="020B0604020202020204" pitchFamily="34" charset="0"/>
                <a:cs typeface="Arial" panose="020B0604020202020204" pitchFamily="34" charset="0"/>
              </a:rPr>
              <a:t>Community Mental Health &amp; Wellbeing </a:t>
            </a:r>
            <a:endParaRPr lang="en-GB" altLang="en-US"/>
          </a:p>
        </p:txBody>
      </p:sp>
      <p:pic>
        <p:nvPicPr>
          <p:cNvPr id="60420" name="Picture 2">
            <a:extLst>
              <a:ext uri="{FF2B5EF4-FFF2-40B4-BE49-F238E27FC236}">
                <a16:creationId xmlns:a16="http://schemas.microsoft.com/office/drawing/2014/main" id="{AC7D5821-6524-4A84-A5D5-3D73871616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140" y="1218306"/>
            <a:ext cx="8295719" cy="467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BCA8A5F-489B-5A89-7990-813F033F4C9B}"/>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2467" name="Title 3">
            <a:extLst>
              <a:ext uri="{FF2B5EF4-FFF2-40B4-BE49-F238E27FC236}">
                <a16:creationId xmlns:a16="http://schemas.microsoft.com/office/drawing/2014/main" id="{AF13588D-E389-9870-2310-23A34EDD80E5}"/>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t>Learning Reviews</a:t>
            </a:r>
          </a:p>
        </p:txBody>
      </p:sp>
      <p:sp>
        <p:nvSpPr>
          <p:cNvPr id="62468" name="Content Placeholder 2">
            <a:extLst>
              <a:ext uri="{FF2B5EF4-FFF2-40B4-BE49-F238E27FC236}">
                <a16:creationId xmlns:a16="http://schemas.microsoft.com/office/drawing/2014/main" id="{26455EA6-ED07-0343-F2A2-EEBBD490D26D}"/>
              </a:ext>
            </a:extLst>
          </p:cNvPr>
          <p:cNvSpPr txBox="1">
            <a:spLocks noChangeArrowheads="1"/>
          </p:cNvSpPr>
          <p:nvPr/>
        </p:nvSpPr>
        <p:spPr bwMode="auto">
          <a:xfrm>
            <a:off x="358775" y="771525"/>
            <a:ext cx="7772400"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nSpc>
                <a:spcPct val="110000"/>
              </a:lnSpc>
              <a:spcBef>
                <a:spcPts val="600"/>
              </a:spcBef>
              <a:buClr>
                <a:schemeClr val="accent2"/>
              </a:buClr>
            </a:pPr>
            <a:r>
              <a:rPr lang="en-GB" altLang="en-US" sz="2400" dirty="0">
                <a:latin typeface="Source Sans Pro Light" panose="020B0403030403020204" pitchFamily="34" charset="0"/>
              </a:rPr>
              <a:t>Four  in the past year, two have been published and two are still to be completed.</a:t>
            </a:r>
          </a:p>
          <a:p>
            <a:pPr>
              <a:lnSpc>
                <a:spcPct val="110000"/>
              </a:lnSpc>
              <a:spcBef>
                <a:spcPts val="600"/>
              </a:spcBef>
              <a:buClr>
                <a:schemeClr val="accent2"/>
              </a:buClr>
            </a:pPr>
            <a:r>
              <a:rPr lang="en-GB" altLang="en-US" sz="2400" dirty="0">
                <a:latin typeface="Source Sans Pro Light" panose="020B0403030403020204" pitchFamily="34" charset="0"/>
              </a:rPr>
              <a:t>Key themes for education:</a:t>
            </a:r>
          </a:p>
          <a:p>
            <a:pPr>
              <a:lnSpc>
                <a:spcPct val="110000"/>
              </a:lnSpc>
              <a:spcBef>
                <a:spcPts val="600"/>
              </a:spcBef>
              <a:buClr>
                <a:schemeClr val="accent2"/>
              </a:buClr>
            </a:pPr>
            <a:r>
              <a:rPr lang="en-GB" altLang="en-US" sz="2400" dirty="0">
                <a:latin typeface="Source Sans Pro Light" panose="020B0403030403020204" pitchFamily="34" charset="0"/>
              </a:rPr>
              <a:t>Importance of the role of education in building positive relationships with parents.</a:t>
            </a:r>
          </a:p>
          <a:p>
            <a:pPr>
              <a:lnSpc>
                <a:spcPct val="110000"/>
              </a:lnSpc>
              <a:spcBef>
                <a:spcPts val="600"/>
              </a:spcBef>
              <a:buClr>
                <a:schemeClr val="accent2"/>
              </a:buClr>
            </a:pPr>
            <a:r>
              <a:rPr lang="en-GB" altLang="en-US" sz="2400" dirty="0">
                <a:latin typeface="Source Sans Pro Light" panose="020B0403030403020204" pitchFamily="34" charset="0"/>
              </a:rPr>
              <a:t>Being aware if a parent has a severe and enduring mental  illness </a:t>
            </a:r>
            <a:r>
              <a:rPr lang="en-GB" altLang="en-US" sz="2400" dirty="0" err="1">
                <a:latin typeface="Source Sans Pro Light" panose="020B0403030403020204" pitchFamily="34" charset="0"/>
              </a:rPr>
              <a:t>e.g</a:t>
            </a:r>
            <a:r>
              <a:rPr lang="en-GB" altLang="en-US" sz="2400" dirty="0">
                <a:latin typeface="Source Sans Pro Light" panose="020B0403030403020204" pitchFamily="34" charset="0"/>
              </a:rPr>
              <a:t> schizophrenia, bipolar.</a:t>
            </a:r>
          </a:p>
          <a:p>
            <a:pPr>
              <a:lnSpc>
                <a:spcPct val="110000"/>
              </a:lnSpc>
              <a:spcBef>
                <a:spcPts val="600"/>
              </a:spcBef>
              <a:buClr>
                <a:schemeClr val="accent2"/>
              </a:buClr>
            </a:pPr>
            <a:r>
              <a:rPr lang="en-GB" altLang="en-US" sz="2400" dirty="0">
                <a:latin typeface="Source Sans Pro Light" panose="020B0403030403020204" pitchFamily="34" charset="0"/>
              </a:rPr>
              <a:t>If concerned about a change in the pupil or parent, contact social work.</a:t>
            </a:r>
          </a:p>
          <a:p>
            <a:pPr>
              <a:lnSpc>
                <a:spcPct val="110000"/>
              </a:lnSpc>
              <a:spcBef>
                <a:spcPts val="600"/>
              </a:spcBef>
              <a:buClr>
                <a:schemeClr val="accent2"/>
              </a:buClr>
            </a:pPr>
            <a:r>
              <a:rPr lang="en-GB" altLang="en-US" sz="2400" dirty="0">
                <a:latin typeface="Source Sans Pro Light" panose="020B0403030403020204" pitchFamily="34" charset="0"/>
              </a:rPr>
              <a:t>Training will be provided on the impact of parental mental ill health on children and young people later in the year.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E89F5-3330-E35B-F6F3-4BAEAAA28B83}"/>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38602C2-4804-FADC-03FB-02C2A2C5CD0A}"/>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651" name="Title 1">
            <a:extLst>
              <a:ext uri="{FF2B5EF4-FFF2-40B4-BE49-F238E27FC236}">
                <a16:creationId xmlns:a16="http://schemas.microsoft.com/office/drawing/2014/main" id="{EFA47C5B-A86B-7B82-E7FE-D27CADDF180C}"/>
              </a:ext>
            </a:extLst>
          </p:cNvPr>
          <p:cNvSpPr txBox="1">
            <a:spLocks noChangeArrowheads="1"/>
          </p:cNvSpPr>
          <p:nvPr/>
        </p:nvSpPr>
        <p:spPr bwMode="auto">
          <a:xfrm>
            <a:off x="892175" y="41623"/>
            <a:ext cx="73596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3200" b="1" dirty="0">
                <a:solidFill>
                  <a:srgbClr val="6800B6"/>
                </a:solidFill>
                <a:latin typeface="Verdana" panose="020B0604030504040204" pitchFamily="34" charset="0"/>
              </a:rPr>
              <a:t>Safeguarding and Protecting Children and Young People</a:t>
            </a:r>
          </a:p>
        </p:txBody>
      </p:sp>
      <p:sp>
        <p:nvSpPr>
          <p:cNvPr id="9" name="Content Placeholder 2">
            <a:extLst>
              <a:ext uri="{FF2B5EF4-FFF2-40B4-BE49-F238E27FC236}">
                <a16:creationId xmlns:a16="http://schemas.microsoft.com/office/drawing/2014/main" id="{FF1475F1-6A6B-B448-4125-DD7B7C7FED5A}"/>
              </a:ext>
            </a:extLst>
          </p:cNvPr>
          <p:cNvSpPr txBox="1">
            <a:spLocks/>
          </p:cNvSpPr>
          <p:nvPr/>
        </p:nvSpPr>
        <p:spPr bwMode="auto">
          <a:xfrm>
            <a:off x="138113" y="2246313"/>
            <a:ext cx="8867775" cy="1705082"/>
          </a:xfrm>
          <a:prstGeom prst="rect">
            <a:avLst/>
          </a:prstGeom>
          <a:noFill/>
          <a:ln>
            <a:noFill/>
          </a:ln>
        </p:spPr>
        <p:txBody>
          <a:bodyPr>
            <a:spAutoFit/>
          </a:bodyPr>
          <a:lst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marL="0" indent="0">
              <a:buFont typeface="Times" panose="02020603050405020304" pitchFamily="18" charset="0"/>
              <a:buNone/>
              <a:defRPr/>
            </a:pPr>
            <a:endParaRPr lang="en-GB" kern="0" dirty="0">
              <a:latin typeface="Verdana"/>
              <a:ea typeface="ＭＳ Ｐゴシック"/>
            </a:endParaRPr>
          </a:p>
          <a:p>
            <a:pPr marL="0" indent="0">
              <a:buFont typeface="Times" panose="02020603050405020304" pitchFamily="18" charset="0"/>
              <a:buNone/>
              <a:defRPr/>
            </a:pPr>
            <a:r>
              <a:rPr lang="en-GB" kern="0" dirty="0">
                <a:solidFill>
                  <a:srgbClr val="7030A0"/>
                </a:solidFill>
                <a:latin typeface="Verdana"/>
                <a:ea typeface="ＭＳ Ｐゴシック"/>
              </a:rPr>
              <a:t>		</a:t>
            </a:r>
            <a:r>
              <a:rPr lang="en-GB" sz="3600" kern="0" dirty="0">
                <a:solidFill>
                  <a:srgbClr val="7030A0"/>
                </a:solidFill>
                <a:latin typeface="Verdana"/>
                <a:ea typeface="ＭＳ Ｐゴシック"/>
              </a:rPr>
              <a:t>Standard Circular 57</a:t>
            </a:r>
            <a:endParaRPr lang="en-US" sz="3600" dirty="0">
              <a:solidFill>
                <a:srgbClr val="7030A0"/>
              </a:solidFill>
              <a:ea typeface="ＭＳ Ｐゴシック" charset="-128"/>
            </a:endParaRPr>
          </a:p>
          <a:p>
            <a:pPr marL="0" indent="0">
              <a:buFont typeface="Times" panose="02020603050405020304" pitchFamily="18" charset="0"/>
              <a:buNone/>
              <a:defRPr/>
            </a:pPr>
            <a:endParaRPr lang="en-US" dirty="0">
              <a:ea typeface="ＭＳ Ｐゴシック" charset="-128"/>
            </a:endParaRPr>
          </a:p>
        </p:txBody>
      </p:sp>
    </p:spTree>
    <p:extLst>
      <p:ext uri="{BB962C8B-B14F-4D97-AF65-F5344CB8AC3E}">
        <p14:creationId xmlns:p14="http://schemas.microsoft.com/office/powerpoint/2010/main" val="2705641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1CD1E-433E-64B1-667B-1F61F461479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6A7257D-2E29-7534-089C-641E18384E1B}"/>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651" name="Title 1">
            <a:extLst>
              <a:ext uri="{FF2B5EF4-FFF2-40B4-BE49-F238E27FC236}">
                <a16:creationId xmlns:a16="http://schemas.microsoft.com/office/drawing/2014/main" id="{9C1E1F56-E46D-6974-DFA9-3FA183A06FE7}"/>
              </a:ext>
            </a:extLst>
          </p:cNvPr>
          <p:cNvSpPr txBox="1">
            <a:spLocks noChangeArrowheads="1"/>
          </p:cNvSpPr>
          <p:nvPr/>
        </p:nvSpPr>
        <p:spPr bwMode="auto">
          <a:xfrm>
            <a:off x="892175" y="103188"/>
            <a:ext cx="73596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GB" altLang="en-US" sz="2800" b="1">
                <a:solidFill>
                  <a:srgbClr val="6800B6"/>
                </a:solidFill>
                <a:latin typeface="Verdana" panose="020B0604030504040204" pitchFamily="34" charset="0"/>
              </a:rPr>
              <a:t>Safeguarding and Protecting Children and Young People</a:t>
            </a:r>
          </a:p>
        </p:txBody>
      </p:sp>
      <p:sp>
        <p:nvSpPr>
          <p:cNvPr id="9" name="Content Placeholder 2">
            <a:extLst>
              <a:ext uri="{FF2B5EF4-FFF2-40B4-BE49-F238E27FC236}">
                <a16:creationId xmlns:a16="http://schemas.microsoft.com/office/drawing/2014/main" id="{5DB893D0-0147-4646-F557-0A46A491FE68}"/>
              </a:ext>
            </a:extLst>
          </p:cNvPr>
          <p:cNvSpPr txBox="1">
            <a:spLocks/>
          </p:cNvSpPr>
          <p:nvPr/>
        </p:nvSpPr>
        <p:spPr bwMode="auto">
          <a:xfrm>
            <a:off x="138113" y="2246313"/>
            <a:ext cx="8867775" cy="3797300"/>
          </a:xfrm>
          <a:prstGeom prst="rect">
            <a:avLst/>
          </a:prstGeom>
          <a:noFill/>
          <a:ln>
            <a:noFill/>
          </a:ln>
        </p:spPr>
        <p:txBody>
          <a:bodyPr>
            <a:spAutoFit/>
          </a:bodyPr>
          <a:lst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marL="0" indent="0">
              <a:buFont typeface="Times" panose="02020603050405020304" pitchFamily="18" charset="0"/>
              <a:buNone/>
              <a:defRPr/>
            </a:pPr>
            <a:r>
              <a:rPr lang="en-US" dirty="0">
                <a:latin typeface="Source Sans Pro" panose="020B0503030403020204" pitchFamily="34" charset="0"/>
                <a:ea typeface="Source Sans Pro" panose="020B0503030403020204" pitchFamily="34" charset="0"/>
              </a:rPr>
              <a:t>The purpose of standard circular 57, in line with the National Guidance for Child Protection in Scotland, is to direct all Education staff working within Children Services to work in a multi-disciplinary context with children, young people and their families.</a:t>
            </a:r>
            <a:endParaRPr lang="en-GB" kern="0" dirty="0">
              <a:latin typeface="Source Sans Pro" panose="020B0503030403020204" pitchFamily="34" charset="0"/>
              <a:ea typeface="Source Sans Pro" panose="020B0503030403020204" pitchFamily="34" charset="0"/>
            </a:endParaRPr>
          </a:p>
          <a:p>
            <a:pPr marL="0" indent="0">
              <a:buFont typeface="Times" panose="02020603050405020304" pitchFamily="18" charset="0"/>
              <a:buNone/>
              <a:defRPr/>
            </a:pPr>
            <a:endParaRPr lang="en-GB" kern="0" dirty="0">
              <a:latin typeface="Verdana"/>
              <a:ea typeface="ＭＳ Ｐゴシック"/>
            </a:endParaRPr>
          </a:p>
          <a:p>
            <a:pPr marL="0" indent="0">
              <a:buFont typeface="Times" panose="02020603050405020304" pitchFamily="18" charset="0"/>
              <a:buNone/>
              <a:defRPr/>
            </a:pPr>
            <a:r>
              <a:rPr lang="en-GB" kern="0" dirty="0">
                <a:latin typeface="Verdana"/>
                <a:ea typeface="ＭＳ Ｐゴシック"/>
              </a:rPr>
              <a:t>						</a:t>
            </a:r>
            <a:r>
              <a:rPr lang="en-US" dirty="0">
                <a:solidFill>
                  <a:srgbClr val="7030A0"/>
                </a:solidFill>
                <a:ea typeface="ＭＳ Ｐゴシック" charset="-128"/>
              </a:rPr>
              <a:t>SC57 1.1</a:t>
            </a:r>
          </a:p>
          <a:p>
            <a:pPr marL="0" indent="0">
              <a:buFont typeface="Times" panose="02020603050405020304" pitchFamily="18" charset="0"/>
              <a:buNone/>
              <a:defRPr/>
            </a:pPr>
            <a:endParaRPr lang="en-US" dirty="0">
              <a:ea typeface="ＭＳ Ｐゴシック" charset="-128"/>
            </a:endParaRPr>
          </a:p>
        </p:txBody>
      </p:sp>
    </p:spTree>
    <p:extLst>
      <p:ext uri="{BB962C8B-B14F-4D97-AF65-F5344CB8AC3E}">
        <p14:creationId xmlns:p14="http://schemas.microsoft.com/office/powerpoint/2010/main" val="3086407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50CD061-B9BD-22AC-7415-24AE2713FBF7}"/>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50DC3B9E-B073-E2C7-FFA3-FD906B31C602}"/>
              </a:ext>
            </a:extLst>
          </p:cNvPr>
          <p:cNvGraphicFramePr/>
          <p:nvPr>
            <p:extLst>
              <p:ext uri="{D42A27DB-BD31-4B8C-83A1-F6EECF244321}">
                <p14:modId xmlns:p14="http://schemas.microsoft.com/office/powerpoint/2010/main" val="1360355997"/>
              </p:ext>
            </p:extLst>
          </p:nvPr>
        </p:nvGraphicFramePr>
        <p:xfrm>
          <a:off x="645560" y="209862"/>
          <a:ext cx="8128952" cy="58311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C23F9D3-58C0-803D-844D-CA0BACEEA9B3}"/>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8611" name="Title 3">
            <a:extLst>
              <a:ext uri="{FF2B5EF4-FFF2-40B4-BE49-F238E27FC236}">
                <a16:creationId xmlns:a16="http://schemas.microsoft.com/office/drawing/2014/main" id="{2BF04199-3954-165E-D3EB-FD1BDC2B5AE0}"/>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903288">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defTabSz="903288">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defTabSz="903288">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defTabSz="903288">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defTabSz="903288">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50000"/>
              </a:spcBef>
              <a:buFontTx/>
              <a:buNone/>
            </a:pPr>
            <a:r>
              <a:rPr lang="en-US" altLang="en-US">
                <a:solidFill>
                  <a:srgbClr val="7030A0"/>
                </a:solidFill>
              </a:rPr>
              <a:t> Action Guidance</a:t>
            </a:r>
          </a:p>
        </p:txBody>
      </p:sp>
      <p:pic>
        <p:nvPicPr>
          <p:cNvPr id="68612" name="Picture 2" descr="A child and child sitting on the floor with their hands in their faces&#10;&#10;Description automatically generated">
            <a:extLst>
              <a:ext uri="{FF2B5EF4-FFF2-40B4-BE49-F238E27FC236}">
                <a16:creationId xmlns:a16="http://schemas.microsoft.com/office/drawing/2014/main" id="{0AD6708E-D690-8BDC-F06E-0E30B5BBB4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988" y="889000"/>
            <a:ext cx="4017962" cy="365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a:extLst>
              <a:ext uri="{FF2B5EF4-FFF2-40B4-BE49-F238E27FC236}">
                <a16:creationId xmlns:a16="http://schemas.microsoft.com/office/drawing/2014/main" id="{97C3DB81-DF71-8C4C-7E4A-526C6F2D2B27}"/>
              </a:ext>
            </a:extLst>
          </p:cNvPr>
          <p:cNvSpPr txBox="1">
            <a:spLocks noChangeArrowheads="1"/>
          </p:cNvSpPr>
          <p:nvPr/>
        </p:nvSpPr>
        <p:spPr bwMode="auto">
          <a:xfrm>
            <a:off x="449263" y="827088"/>
            <a:ext cx="4298950" cy="5184775"/>
          </a:xfrm>
          <a:prstGeom prst="rect">
            <a:avLst/>
          </a:prstGeom>
          <a:noFill/>
          <a:ln>
            <a:noFill/>
          </a:ln>
        </p:spPr>
        <p:txBody>
          <a:bodyPr lIns="90409" tIns="45204" rIns="90409" bIns="45204">
            <a:spAutoFit/>
          </a:bodyPr>
          <a:lstStyle>
            <a:lvl1pPr marL="342900" indent="-342900" defTabSz="903288">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350838" indent="-268288" defTabSz="903288">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defTabSz="903288">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defTabSz="903288">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defTabSz="903288">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marL="82550" lvl="1" indent="0">
              <a:lnSpc>
                <a:spcPct val="110000"/>
              </a:lnSpc>
              <a:spcBef>
                <a:spcPct val="0"/>
              </a:spcBef>
              <a:spcAft>
                <a:spcPts val="600"/>
              </a:spcAft>
              <a:buFont typeface="Times" panose="02020603050405020304" pitchFamily="18" charset="0"/>
              <a:buNone/>
              <a:defRPr/>
            </a:pPr>
            <a:r>
              <a:rPr lang="en-US" altLang="en-US" sz="2000" b="1" dirty="0">
                <a:solidFill>
                  <a:srgbClr val="7030A0"/>
                </a:solidFill>
              </a:rPr>
              <a:t>Grounds for Concern  </a:t>
            </a:r>
          </a:p>
          <a:p>
            <a:pPr lvl="1">
              <a:lnSpc>
                <a:spcPct val="110000"/>
              </a:lnSpc>
              <a:spcBef>
                <a:spcPct val="0"/>
              </a:spcBef>
              <a:spcAft>
                <a:spcPts val="600"/>
              </a:spcAft>
              <a:buFontTx/>
              <a:buChar char="•"/>
              <a:defRPr/>
            </a:pPr>
            <a:r>
              <a:rPr lang="en-US" altLang="en-US" sz="2000" dirty="0">
                <a:solidFill>
                  <a:srgbClr val="7030A0"/>
                </a:solidFill>
              </a:rPr>
              <a:t>A specific incident</a:t>
            </a:r>
          </a:p>
          <a:p>
            <a:pPr lvl="1">
              <a:lnSpc>
                <a:spcPct val="110000"/>
              </a:lnSpc>
              <a:spcBef>
                <a:spcPct val="0"/>
              </a:spcBef>
              <a:spcAft>
                <a:spcPts val="600"/>
              </a:spcAft>
              <a:buFontTx/>
              <a:buChar char="•"/>
              <a:defRPr/>
            </a:pPr>
            <a:r>
              <a:rPr lang="en-US" altLang="en-US" sz="2000" dirty="0">
                <a:solidFill>
                  <a:srgbClr val="7030A0"/>
                </a:solidFill>
              </a:rPr>
              <a:t>A disclosure made by a child or parent or carer</a:t>
            </a:r>
          </a:p>
          <a:p>
            <a:pPr lvl="1">
              <a:lnSpc>
                <a:spcPct val="110000"/>
              </a:lnSpc>
              <a:spcBef>
                <a:spcPct val="0"/>
              </a:spcBef>
              <a:spcAft>
                <a:spcPts val="600"/>
              </a:spcAft>
              <a:buFontTx/>
              <a:buChar char="•"/>
              <a:defRPr/>
            </a:pPr>
            <a:r>
              <a:rPr lang="en-US" altLang="en-US" sz="2000" dirty="0">
                <a:solidFill>
                  <a:srgbClr val="7030A0"/>
                </a:solidFill>
              </a:rPr>
              <a:t>Information from a third party</a:t>
            </a:r>
          </a:p>
          <a:p>
            <a:pPr lvl="1">
              <a:lnSpc>
                <a:spcPct val="110000"/>
              </a:lnSpc>
              <a:spcBef>
                <a:spcPct val="0"/>
              </a:spcBef>
              <a:spcAft>
                <a:spcPts val="600"/>
              </a:spcAft>
              <a:buFontTx/>
              <a:buChar char="•"/>
              <a:defRPr/>
            </a:pPr>
            <a:r>
              <a:rPr lang="en-US" altLang="en-US" sz="2000" dirty="0">
                <a:solidFill>
                  <a:srgbClr val="7030A0"/>
                </a:solidFill>
              </a:rPr>
              <a:t>Adult behaviour or circumstances that may place the child at risk of harm</a:t>
            </a:r>
          </a:p>
          <a:p>
            <a:pPr lvl="1">
              <a:lnSpc>
                <a:spcPct val="110000"/>
              </a:lnSpc>
              <a:spcBef>
                <a:spcPct val="0"/>
              </a:spcBef>
              <a:spcAft>
                <a:spcPts val="600"/>
              </a:spcAft>
              <a:buFontTx/>
              <a:buChar char="•"/>
              <a:defRPr/>
            </a:pPr>
            <a:r>
              <a:rPr lang="en-US" altLang="en-US" sz="2000" dirty="0">
                <a:solidFill>
                  <a:srgbClr val="7030A0"/>
                </a:solidFill>
              </a:rPr>
              <a:t>Child behaviour or circumstances that may place the child at risk of harm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E11A59B-5CC0-72DF-E5AB-AC2D0320C172}"/>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0659" name="Title 3">
            <a:extLst>
              <a:ext uri="{FF2B5EF4-FFF2-40B4-BE49-F238E27FC236}">
                <a16:creationId xmlns:a16="http://schemas.microsoft.com/office/drawing/2014/main" id="{97CC83E3-68B4-EEA0-74D0-C78807592D6B}"/>
              </a:ext>
            </a:extLst>
          </p:cNvPr>
          <p:cNvSpPr txBox="1">
            <a:spLocks noChangeArrowheads="1"/>
          </p:cNvSpPr>
          <p:nvPr/>
        </p:nvSpPr>
        <p:spPr bwMode="auto">
          <a:xfrm>
            <a:off x="355600" y="193675"/>
            <a:ext cx="82296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lnSpc>
                <a:spcPct val="120000"/>
              </a:lnSpc>
              <a:spcBef>
                <a:spcPct val="0"/>
              </a:spcBef>
              <a:spcAft>
                <a:spcPts val="600"/>
              </a:spcAft>
              <a:buFontTx/>
              <a:buNone/>
            </a:pPr>
            <a:r>
              <a:rPr lang="en-US" altLang="en-US">
                <a:solidFill>
                  <a:srgbClr val="7030A0"/>
                </a:solidFill>
              </a:rPr>
              <a:t>Grounds for concern</a:t>
            </a:r>
          </a:p>
          <a:p>
            <a:pPr algn="ctr">
              <a:lnSpc>
                <a:spcPct val="120000"/>
              </a:lnSpc>
              <a:spcBef>
                <a:spcPct val="0"/>
              </a:spcBef>
              <a:spcAft>
                <a:spcPts val="600"/>
              </a:spcAft>
              <a:buFontTx/>
              <a:buNone/>
            </a:pPr>
            <a:r>
              <a:rPr lang="en-US" altLang="en-US" b="0">
                <a:solidFill>
                  <a:srgbClr val="7030A0"/>
                </a:solidFill>
              </a:rPr>
              <a:t>Action guidance for </a:t>
            </a:r>
            <a:r>
              <a:rPr lang="en-US" altLang="en-US">
                <a:solidFill>
                  <a:srgbClr val="7030A0"/>
                </a:solidFill>
              </a:rPr>
              <a:t>all staff  </a:t>
            </a:r>
            <a:r>
              <a:rPr lang="en-US" altLang="en-US" sz="1800">
                <a:solidFill>
                  <a:srgbClr val="7030A0"/>
                </a:solidFill>
              </a:rPr>
              <a:t>(Appendix 1)</a:t>
            </a:r>
            <a:endParaRPr lang="en-US" altLang="en-US" sz="1800" b="0">
              <a:solidFill>
                <a:srgbClr val="7030A0"/>
              </a:solidFill>
            </a:endParaRPr>
          </a:p>
          <a:p>
            <a:pPr algn="ctr">
              <a:lnSpc>
                <a:spcPct val="120000"/>
              </a:lnSpc>
              <a:spcBef>
                <a:spcPct val="0"/>
              </a:spcBef>
              <a:spcAft>
                <a:spcPts val="600"/>
              </a:spcAft>
              <a:buFontTx/>
              <a:buNone/>
            </a:pPr>
            <a:endParaRPr lang="en-US" altLang="en-US">
              <a:solidFill>
                <a:srgbClr val="7030A0"/>
              </a:solidFill>
            </a:endParaRPr>
          </a:p>
        </p:txBody>
      </p:sp>
      <p:sp>
        <p:nvSpPr>
          <p:cNvPr id="7" name="TextBox 6">
            <a:extLst>
              <a:ext uri="{FF2B5EF4-FFF2-40B4-BE49-F238E27FC236}">
                <a16:creationId xmlns:a16="http://schemas.microsoft.com/office/drawing/2014/main" id="{2F3BF353-0EA2-B835-858F-F44DC8147D63}"/>
              </a:ext>
            </a:extLst>
          </p:cNvPr>
          <p:cNvSpPr txBox="1"/>
          <p:nvPr/>
        </p:nvSpPr>
        <p:spPr>
          <a:xfrm>
            <a:off x="244475" y="1628775"/>
            <a:ext cx="8818563" cy="3970338"/>
          </a:xfrm>
          <a:prstGeom prst="rect">
            <a:avLst/>
          </a:prstGeom>
          <a:noFill/>
        </p:spPr>
        <p:txBody>
          <a:bodyPr>
            <a:spAutoFit/>
          </a:bodyPr>
          <a:lstStyle/>
          <a:p>
            <a:pPr eaLnBrk="1" hangingPunct="1">
              <a:buFont typeface="Times" panose="02020603050405020304" pitchFamily="18" charset="0"/>
              <a:buNone/>
              <a:defRPr/>
            </a:pPr>
            <a:r>
              <a:rPr lang="en-GB" dirty="0">
                <a:ea typeface="+mn-ea"/>
              </a:rPr>
              <a:t>Step 1</a:t>
            </a:r>
          </a:p>
          <a:p>
            <a:pPr eaLnBrk="1" hangingPunct="1">
              <a:defRPr/>
            </a:pPr>
            <a:r>
              <a:rPr lang="en-GB" sz="2000" dirty="0">
                <a:ea typeface="+mn-ea"/>
              </a:rPr>
              <a:t>Alert the head of establishment or manager to your concerns immediately. Confirm your report in writing by completing </a:t>
            </a:r>
            <a:r>
              <a:rPr lang="en-GB" sz="2000" dirty="0">
                <a:solidFill>
                  <a:srgbClr val="7030A0"/>
                </a:solidFill>
                <a:ea typeface="+mn-ea"/>
              </a:rPr>
              <a:t>Appendix 3 - Record of concern Alert for Staff </a:t>
            </a:r>
            <a:r>
              <a:rPr lang="en-GB" sz="2000" dirty="0">
                <a:ea typeface="+mn-ea"/>
              </a:rPr>
              <a:t>as soon as possible that same day; and</a:t>
            </a:r>
          </a:p>
          <a:p>
            <a:pPr eaLnBrk="1" hangingPunct="1">
              <a:defRPr/>
            </a:pPr>
            <a:r>
              <a:rPr lang="en-GB" sz="2000" dirty="0">
                <a:ea typeface="+mn-ea"/>
              </a:rPr>
              <a:t>Give your report to the head of establishment or manager immediately following completion.</a:t>
            </a:r>
          </a:p>
          <a:p>
            <a:pPr eaLnBrk="1" hangingPunct="1">
              <a:buFont typeface="Times" panose="02020603050405020304" pitchFamily="18" charset="0"/>
              <a:buNone/>
              <a:defRPr/>
            </a:pPr>
            <a:endParaRPr lang="en-GB" dirty="0">
              <a:ea typeface="+mn-ea"/>
            </a:endParaRPr>
          </a:p>
          <a:p>
            <a:pPr eaLnBrk="1" hangingPunct="1">
              <a:buFont typeface="Times" panose="02020603050405020304" pitchFamily="18" charset="0"/>
              <a:buNone/>
              <a:defRPr/>
            </a:pPr>
            <a:r>
              <a:rPr lang="en-GB" dirty="0">
                <a:ea typeface="+mn-ea"/>
              </a:rPr>
              <a:t>Step 2</a:t>
            </a:r>
          </a:p>
          <a:p>
            <a:pPr eaLnBrk="1" hangingPunct="1">
              <a:buFont typeface="Times" panose="02020603050405020304" pitchFamily="18" charset="0"/>
              <a:buNone/>
              <a:defRPr/>
            </a:pPr>
            <a:r>
              <a:rPr lang="en-GB" sz="2000" dirty="0">
                <a:ea typeface="+mn-ea"/>
              </a:rPr>
              <a:t>Follow the guidance of the head of establishment or manager in supporting the child and cooperating with subsequent actions by social work and/or police.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554C6A0-A08A-1739-1434-6D0C1A5405F1}"/>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le 1">
            <a:extLst>
              <a:ext uri="{FF2B5EF4-FFF2-40B4-BE49-F238E27FC236}">
                <a16:creationId xmlns:a16="http://schemas.microsoft.com/office/drawing/2014/main" id="{E28FC75B-B330-1C6F-ED37-9FAE43BE3C28}"/>
              </a:ext>
            </a:extLst>
          </p:cNvPr>
          <p:cNvGraphicFramePr>
            <a:graphicFrameLocks noGrp="1"/>
          </p:cNvGraphicFramePr>
          <p:nvPr/>
        </p:nvGraphicFramePr>
        <p:xfrm>
          <a:off x="558800" y="593725"/>
          <a:ext cx="5372101" cy="5499096"/>
        </p:xfrm>
        <a:graphic>
          <a:graphicData uri="http://schemas.openxmlformats.org/drawingml/2006/table">
            <a:tbl>
              <a:tblPr/>
              <a:tblGrid>
                <a:gridCol w="1821705">
                  <a:extLst>
                    <a:ext uri="{9D8B030D-6E8A-4147-A177-3AD203B41FA5}">
                      <a16:colId xmlns:a16="http://schemas.microsoft.com/office/drawing/2014/main" val="20000"/>
                    </a:ext>
                  </a:extLst>
                </a:gridCol>
                <a:gridCol w="1606485">
                  <a:extLst>
                    <a:ext uri="{9D8B030D-6E8A-4147-A177-3AD203B41FA5}">
                      <a16:colId xmlns:a16="http://schemas.microsoft.com/office/drawing/2014/main" val="20001"/>
                    </a:ext>
                  </a:extLst>
                </a:gridCol>
                <a:gridCol w="1943911">
                  <a:extLst>
                    <a:ext uri="{9D8B030D-6E8A-4147-A177-3AD203B41FA5}">
                      <a16:colId xmlns:a16="http://schemas.microsoft.com/office/drawing/2014/main" val="20002"/>
                    </a:ext>
                  </a:extLst>
                </a:gridCol>
              </a:tblGrid>
              <a:tr h="301771">
                <a:tc>
                  <a:txBody>
                    <a:bodyPr/>
                    <a:lstStyle/>
                    <a:p>
                      <a:pPr marL="226695" indent="-226695">
                        <a:lnSpc>
                          <a:spcPct val="115000"/>
                        </a:lnSpc>
                        <a:spcAft>
                          <a:spcPts val="1000"/>
                        </a:spcAft>
                      </a:pPr>
                      <a:r>
                        <a:rPr lang="en-GB" sz="1000" dirty="0">
                          <a:latin typeface="Arial"/>
                          <a:ea typeface="Calibri"/>
                          <a:cs typeface="Arial"/>
                        </a:rPr>
                        <a:t>Day and date</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603542">
                <a:tc>
                  <a:txBody>
                    <a:bodyPr/>
                    <a:lstStyle/>
                    <a:p>
                      <a:pPr marL="226695" indent="-226695">
                        <a:lnSpc>
                          <a:spcPct val="115000"/>
                        </a:lnSpc>
                        <a:spcAft>
                          <a:spcPts val="1000"/>
                        </a:spcAft>
                      </a:pPr>
                      <a:r>
                        <a:rPr lang="en-GB" sz="1000" dirty="0">
                          <a:latin typeface="Arial"/>
                          <a:ea typeface="Calibri"/>
                          <a:cs typeface="Arial"/>
                        </a:rPr>
                        <a:t>Head or manager to whom it was reported</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301771">
                <a:tc>
                  <a:txBody>
                    <a:bodyPr/>
                    <a:lstStyle/>
                    <a:p>
                      <a:pPr marL="226695" indent="-226695">
                        <a:lnSpc>
                          <a:spcPct val="115000"/>
                        </a:lnSpc>
                        <a:spcAft>
                          <a:spcPts val="1000"/>
                        </a:spcAft>
                      </a:pPr>
                      <a:r>
                        <a:rPr lang="en-GB" sz="1000" dirty="0">
                          <a:latin typeface="Arial"/>
                          <a:ea typeface="Calibri"/>
                          <a:cs typeface="Arial"/>
                        </a:rPr>
                        <a:t>Name of child/young person</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2"/>
                  </a:ext>
                </a:extLst>
              </a:tr>
              <a:tr h="301771">
                <a:tc>
                  <a:txBody>
                    <a:bodyPr/>
                    <a:lstStyle/>
                    <a:p>
                      <a:pPr marL="226695" indent="-226695">
                        <a:lnSpc>
                          <a:spcPct val="115000"/>
                        </a:lnSpc>
                        <a:spcAft>
                          <a:spcPts val="1000"/>
                        </a:spcAft>
                      </a:pPr>
                      <a:r>
                        <a:rPr lang="en-GB" sz="1000" dirty="0">
                          <a:latin typeface="Arial"/>
                          <a:ea typeface="Calibri"/>
                          <a:cs typeface="Arial"/>
                        </a:rPr>
                        <a:t>Establishment/service</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3"/>
                  </a:ext>
                </a:extLst>
              </a:tr>
              <a:tr h="301771">
                <a:tc gridSpan="3">
                  <a:txBody>
                    <a:bodyPr/>
                    <a:lstStyle/>
                    <a:p>
                      <a:pPr marL="226695" indent="-226695">
                        <a:lnSpc>
                          <a:spcPct val="115000"/>
                        </a:lnSpc>
                        <a:spcAft>
                          <a:spcPts val="1000"/>
                        </a:spcAft>
                      </a:pPr>
                      <a:r>
                        <a:rPr lang="en-GB" sz="1000" b="1" dirty="0">
                          <a:latin typeface="Arial"/>
                          <a:ea typeface="Calibri"/>
                          <a:cs typeface="Arial"/>
                        </a:rPr>
                        <a:t>Source of Concern (please circle):</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01771">
                <a:tc>
                  <a:txBody>
                    <a:bodyPr/>
                    <a:lstStyle/>
                    <a:p>
                      <a:pPr marL="226695" indent="-226695">
                        <a:lnSpc>
                          <a:spcPct val="115000"/>
                        </a:lnSpc>
                        <a:spcAft>
                          <a:spcPts val="1000"/>
                        </a:spcAft>
                      </a:pPr>
                      <a:r>
                        <a:rPr lang="en-GB" sz="1000" dirty="0">
                          <a:latin typeface="Arial"/>
                          <a:ea typeface="Calibri"/>
                          <a:cs typeface="Arial"/>
                        </a:rPr>
                        <a:t>Personal Observation</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Yes</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No</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1771">
                <a:tc>
                  <a:txBody>
                    <a:bodyPr/>
                    <a:lstStyle/>
                    <a:p>
                      <a:pPr marL="226695" indent="-226695">
                        <a:lnSpc>
                          <a:spcPct val="115000"/>
                        </a:lnSpc>
                        <a:spcAft>
                          <a:spcPts val="1000"/>
                        </a:spcAft>
                      </a:pPr>
                      <a:r>
                        <a:rPr lang="en-GB" sz="1000" dirty="0">
                          <a:latin typeface="Arial"/>
                          <a:ea typeface="Calibri"/>
                          <a:cs typeface="Arial"/>
                        </a:rPr>
                        <a:t>Reported by child</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Yes</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No</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01771">
                <a:tc>
                  <a:txBody>
                    <a:bodyPr/>
                    <a:lstStyle/>
                    <a:p>
                      <a:pPr marL="226695" indent="-226695">
                        <a:lnSpc>
                          <a:spcPct val="115000"/>
                        </a:lnSpc>
                        <a:spcAft>
                          <a:spcPts val="1000"/>
                        </a:spcAft>
                      </a:pPr>
                      <a:r>
                        <a:rPr lang="en-GB" sz="1000" dirty="0">
                          <a:latin typeface="Arial"/>
                          <a:ea typeface="Calibri"/>
                          <a:cs typeface="Arial"/>
                        </a:rPr>
                        <a:t>Reported by another source</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Yes</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No</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35380">
                <a:tc>
                  <a:txBody>
                    <a:bodyPr/>
                    <a:lstStyle/>
                    <a:p>
                      <a:pPr marL="226695" indent="-226695">
                        <a:lnSpc>
                          <a:spcPct val="115000"/>
                        </a:lnSpc>
                        <a:spcAft>
                          <a:spcPts val="1000"/>
                        </a:spcAft>
                      </a:pPr>
                      <a:r>
                        <a:rPr lang="en-GB" sz="1000" dirty="0">
                          <a:latin typeface="Arial"/>
                          <a:ea typeface="Calibri"/>
                          <a:cs typeface="Arial"/>
                        </a:rPr>
                        <a:t>Please give details of source</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gn="ctr">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8"/>
                  </a:ext>
                </a:extLst>
              </a:tr>
              <a:tr h="335380">
                <a:tc>
                  <a:txBody>
                    <a:bodyPr/>
                    <a:lstStyle/>
                    <a:p>
                      <a:pPr marL="226695" indent="-226695">
                        <a:lnSpc>
                          <a:spcPct val="115000"/>
                        </a:lnSpc>
                        <a:spcAft>
                          <a:spcPts val="1000"/>
                        </a:spcAft>
                      </a:pPr>
                      <a:r>
                        <a:rPr lang="en-GB" sz="1000" dirty="0">
                          <a:latin typeface="Arial"/>
                          <a:ea typeface="Calibri"/>
                          <a:cs typeface="Arial"/>
                        </a:rPr>
                        <a:t>Phone call</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Yes</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6695" indent="-226695" algn="ctr">
                        <a:lnSpc>
                          <a:spcPct val="115000"/>
                        </a:lnSpc>
                        <a:spcAft>
                          <a:spcPts val="1000"/>
                        </a:spcAft>
                      </a:pPr>
                      <a:r>
                        <a:rPr lang="en-GB" sz="1000" dirty="0">
                          <a:latin typeface="Arial"/>
                          <a:ea typeface="Calibri"/>
                          <a:cs typeface="Arial"/>
                        </a:rPr>
                        <a:t>No</a:t>
                      </a:r>
                      <a:endParaRPr lang="en-GB" sz="1100" dirty="0">
                        <a:latin typeface="Arial"/>
                        <a:ea typeface="Calibri"/>
                        <a:cs typeface="Times New Roman"/>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01771">
                <a:tc>
                  <a:txBody>
                    <a:bodyPr/>
                    <a:lstStyle/>
                    <a:p>
                      <a:pPr marL="226695" indent="-226695">
                        <a:lnSpc>
                          <a:spcPct val="115000"/>
                        </a:lnSpc>
                        <a:spcAft>
                          <a:spcPts val="1000"/>
                        </a:spcAft>
                      </a:pPr>
                      <a:r>
                        <a:rPr lang="en-GB" sz="1000" dirty="0">
                          <a:latin typeface="Arial"/>
                          <a:ea typeface="Calibri"/>
                          <a:cs typeface="Arial"/>
                        </a:rPr>
                        <a:t>Please give details of call</a:t>
                      </a:r>
                      <a:endParaRPr lang="en-GB" sz="1100" dirty="0">
                        <a:latin typeface="Arial"/>
                        <a:ea typeface="Calibri"/>
                        <a:cs typeface="Times New Roman"/>
                      </a:endParaRPr>
                    </a:p>
                  </a:txBody>
                  <a:tcPr marL="60623" marR="60623"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10"/>
                  </a:ext>
                </a:extLst>
              </a:tr>
              <a:tr h="603542">
                <a:tc gridSpan="3">
                  <a:txBody>
                    <a:bodyPr/>
                    <a:lstStyle/>
                    <a:p>
                      <a:pPr marL="226695" indent="-226695">
                        <a:lnSpc>
                          <a:spcPct val="115000"/>
                        </a:lnSpc>
                        <a:spcAft>
                          <a:spcPts val="1000"/>
                        </a:spcAft>
                      </a:pPr>
                      <a:r>
                        <a:rPr lang="en-GB" sz="1000" dirty="0">
                          <a:latin typeface="Arial"/>
                          <a:ea typeface="Calibri"/>
                          <a:cs typeface="Arial"/>
                        </a:rPr>
                        <a:t>Please give details. If a disclosure has been made, record on the back of this form using the child’s own words.  </a:t>
                      </a:r>
                      <a:r>
                        <a:rPr lang="en-GB" sz="1000" b="1" dirty="0">
                          <a:latin typeface="Arial"/>
                          <a:ea typeface="Calibri"/>
                          <a:cs typeface="Arial"/>
                        </a:rPr>
                        <a:t>SIGN AND DATE DIRECTLY UNDER STATEMENT</a:t>
                      </a:r>
                      <a:endParaRPr lang="en-GB" sz="1100" dirty="0">
                        <a:latin typeface="Arial"/>
                        <a:ea typeface="Calibri"/>
                        <a:cs typeface="Times New Roman"/>
                      </a:endParaRPr>
                    </a:p>
                  </a:txBody>
                  <a:tcPr marL="60623" marR="60623"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1"/>
                  </a:ext>
                </a:extLst>
              </a:tr>
              <a:tr h="301771">
                <a:tc gridSpan="3">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2"/>
                  </a:ext>
                </a:extLst>
              </a:tr>
              <a:tr h="301771">
                <a:tc>
                  <a:txBody>
                    <a:bodyPr/>
                    <a:lstStyle/>
                    <a:p>
                      <a:pPr marL="226695" indent="-226695">
                        <a:lnSpc>
                          <a:spcPct val="115000"/>
                        </a:lnSpc>
                        <a:spcAft>
                          <a:spcPts val="1000"/>
                        </a:spcAft>
                      </a:pPr>
                      <a:r>
                        <a:rPr lang="en-GB" sz="1000" dirty="0">
                          <a:latin typeface="Arial"/>
                          <a:ea typeface="Calibri"/>
                          <a:cs typeface="Arial"/>
                        </a:rPr>
                        <a:t>Print name</a:t>
                      </a:r>
                      <a:endParaRPr lang="en-GB" sz="1100" dirty="0">
                        <a:latin typeface="Arial"/>
                        <a:ea typeface="Calibri"/>
                        <a:cs typeface="Times New Roman"/>
                      </a:endParaRPr>
                    </a:p>
                  </a:txBody>
                  <a:tcPr marL="60623" marR="60623"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13"/>
                  </a:ext>
                </a:extLst>
              </a:tr>
              <a:tr h="301771">
                <a:tc>
                  <a:txBody>
                    <a:bodyPr/>
                    <a:lstStyle/>
                    <a:p>
                      <a:pPr marL="226695" indent="-226695">
                        <a:lnSpc>
                          <a:spcPct val="115000"/>
                        </a:lnSpc>
                        <a:spcAft>
                          <a:spcPts val="1000"/>
                        </a:spcAft>
                      </a:pPr>
                      <a:r>
                        <a:rPr lang="en-GB" sz="1000" dirty="0">
                          <a:latin typeface="Arial"/>
                          <a:ea typeface="Calibri"/>
                          <a:cs typeface="Arial"/>
                        </a:rPr>
                        <a:t>Date and Time</a:t>
                      </a:r>
                      <a:endParaRPr lang="en-GB" sz="1100" dirty="0">
                        <a:latin typeface="Arial"/>
                        <a:ea typeface="Calibri"/>
                        <a:cs typeface="Times New Roman"/>
                      </a:endParaRPr>
                    </a:p>
                  </a:txBody>
                  <a:tcPr marL="60623" marR="60623"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14"/>
                  </a:ext>
                </a:extLst>
              </a:tr>
              <a:tr h="301771">
                <a:tc>
                  <a:txBody>
                    <a:bodyPr/>
                    <a:lstStyle/>
                    <a:p>
                      <a:pPr marL="226695" indent="-226695">
                        <a:lnSpc>
                          <a:spcPct val="115000"/>
                        </a:lnSpc>
                        <a:spcAft>
                          <a:spcPts val="1000"/>
                        </a:spcAft>
                      </a:pPr>
                      <a:r>
                        <a:rPr lang="en-GB" sz="1000" dirty="0">
                          <a:latin typeface="Arial"/>
                          <a:ea typeface="Calibri"/>
                          <a:cs typeface="Arial"/>
                        </a:rPr>
                        <a:t>Job Title</a:t>
                      </a:r>
                      <a:endParaRPr lang="en-GB" sz="1100" dirty="0">
                        <a:latin typeface="Arial"/>
                        <a:ea typeface="Calibri"/>
                        <a:cs typeface="Times New Roman"/>
                      </a:endParaRPr>
                    </a:p>
                  </a:txBody>
                  <a:tcPr marL="60623" marR="60623"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226695" indent="-226695">
                        <a:lnSpc>
                          <a:spcPct val="115000"/>
                        </a:lnSpc>
                        <a:spcAft>
                          <a:spcPts val="1000"/>
                        </a:spcAft>
                      </a:pPr>
                      <a:endParaRPr lang="en-GB" sz="1000" dirty="0">
                        <a:latin typeface="Arial"/>
                        <a:ea typeface="Calibri"/>
                        <a:cs typeface="Arial"/>
                      </a:endParaRPr>
                    </a:p>
                  </a:txBody>
                  <a:tcPr marL="60623" marR="60623"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15"/>
                  </a:ext>
                </a:extLst>
              </a:tr>
            </a:tbl>
          </a:graphicData>
        </a:graphic>
      </p:graphicFrame>
      <p:sp>
        <p:nvSpPr>
          <p:cNvPr id="3" name="TextBox 6">
            <a:extLst>
              <a:ext uri="{FF2B5EF4-FFF2-40B4-BE49-F238E27FC236}">
                <a16:creationId xmlns:a16="http://schemas.microsoft.com/office/drawing/2014/main" id="{16F1FF9F-49FC-4EA4-E3F2-4092E749FE3C}"/>
              </a:ext>
            </a:extLst>
          </p:cNvPr>
          <p:cNvSpPr txBox="1">
            <a:spLocks noChangeArrowheads="1"/>
          </p:cNvSpPr>
          <p:nvPr/>
        </p:nvSpPr>
        <p:spPr bwMode="auto">
          <a:xfrm>
            <a:off x="6299200" y="1062038"/>
            <a:ext cx="2844800" cy="2057400"/>
          </a:xfrm>
          <a:prstGeom prst="rect">
            <a:avLst/>
          </a:prstGeom>
          <a:noFill/>
          <a:ln w="9525">
            <a:noFill/>
            <a:miter lim="800000"/>
            <a:headEnd/>
            <a:tailEnd/>
          </a:ln>
        </p:spPr>
        <p:txBody>
          <a:bodyPr lIns="86301" tIns="43151" rIns="86301" bIns="43151">
            <a:spAutoFit/>
          </a:bodyPr>
          <a:lstStyle/>
          <a:p>
            <a:pPr algn="ctr">
              <a:defRPr/>
            </a:pPr>
            <a:r>
              <a:rPr lang="en-GB" sz="3200" b="1" dirty="0">
                <a:solidFill>
                  <a:srgbClr val="7030A0"/>
                </a:solidFill>
                <a:latin typeface="+mn-lt"/>
                <a:ea typeface="ＭＳ Ｐゴシック" charset="-128"/>
              </a:rPr>
              <a:t>Appendix 3</a:t>
            </a:r>
          </a:p>
          <a:p>
            <a:pPr algn="ctr">
              <a:defRPr/>
            </a:pPr>
            <a:endParaRPr lang="en-GB" b="1" dirty="0">
              <a:solidFill>
                <a:srgbClr val="7030A0"/>
              </a:solidFill>
              <a:latin typeface="+mn-lt"/>
              <a:ea typeface="ＭＳ Ｐゴシック" charset="-128"/>
            </a:endParaRPr>
          </a:p>
          <a:p>
            <a:pPr algn="ctr">
              <a:defRPr/>
            </a:pPr>
            <a:r>
              <a:rPr lang="en-GB" b="1" dirty="0">
                <a:solidFill>
                  <a:srgbClr val="7030A0"/>
                </a:solidFill>
                <a:latin typeface="+mn-lt"/>
                <a:ea typeface="ＭＳ Ｐゴシック" charset="-128"/>
              </a:rPr>
              <a:t>Record of Concern Alert for staff</a:t>
            </a:r>
            <a:r>
              <a:rPr lang="en-GB" b="1" dirty="0">
                <a:solidFill>
                  <a:srgbClr val="FF0000"/>
                </a:solidFill>
                <a:latin typeface="Calibri" pitchFamily="34" charset="0"/>
                <a:ea typeface="ＭＳ Ｐゴシック" charset="-128"/>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8B1C537-7489-5073-AC41-D6DC7C3970B2}"/>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4756" name="Picture 6">
            <a:extLst>
              <a:ext uri="{FF2B5EF4-FFF2-40B4-BE49-F238E27FC236}">
                <a16:creationId xmlns:a16="http://schemas.microsoft.com/office/drawing/2014/main" id="{B1EA2508-79A3-92C7-E884-4614B0B5C2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513" y="2341563"/>
            <a:ext cx="43338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school certificate with text and images&#10;&#10;AI-generated content may be incorrect.">
            <a:extLst>
              <a:ext uri="{FF2B5EF4-FFF2-40B4-BE49-F238E27FC236}">
                <a16:creationId xmlns:a16="http://schemas.microsoft.com/office/drawing/2014/main" id="{15AC61F4-5FAE-5118-DB8F-BBA9C821EC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4213" y="0"/>
            <a:ext cx="4646274" cy="63335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8FA80DD-D6A1-72CB-730F-7A71F80304B4}"/>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E52ABBFD-A2C1-CD25-B34E-6858B2B0417E}"/>
              </a:ext>
            </a:extLst>
          </p:cNvPr>
          <p:cNvSpPr txBox="1">
            <a:spLocks noChangeArrowheads="1"/>
          </p:cNvSpPr>
          <p:nvPr/>
        </p:nvSpPr>
        <p:spPr bwMode="auto">
          <a:xfrm>
            <a:off x="358775" y="180975"/>
            <a:ext cx="7359650" cy="1077913"/>
          </a:xfrm>
          <a:prstGeom prst="rect">
            <a:avLst/>
          </a:prstGeom>
          <a:noFill/>
          <a:ln>
            <a:noFill/>
          </a:ln>
        </p:spPr>
        <p:txBody>
          <a:bodyPr anchor="ctr">
            <a:spAutoFit/>
          </a:bodyPr>
          <a:lstStyle>
            <a:lvl1pPr algn="l" rtl="0" eaLnBrk="0" fontAlgn="base" hangingPunct="0">
              <a:spcBef>
                <a:spcPct val="0"/>
              </a:spcBef>
              <a:spcAft>
                <a:spcPct val="0"/>
              </a:spcAft>
              <a:defRPr sz="3200" b="1">
                <a:solidFill>
                  <a:srgbClr val="6800B6"/>
                </a:solidFill>
                <a:latin typeface="+mj-lt"/>
                <a:ea typeface="MS PGothic" panose="020B0600070205080204" pitchFamily="34" charset="-128"/>
                <a:cs typeface="+mj-cs"/>
              </a:defRPr>
            </a:lvl1pPr>
            <a:lvl2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2pPr>
            <a:lvl3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3pPr>
            <a:lvl4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4pPr>
            <a:lvl5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3200" b="1">
                <a:solidFill>
                  <a:srgbClr val="6800B6"/>
                </a:solidFill>
                <a:latin typeface="Verdana" pitchFamily="34" charset="0"/>
                <a:ea typeface="ＭＳ Ｐゴシック" charset="-128"/>
              </a:defRPr>
            </a:lvl6pPr>
            <a:lvl7pPr marL="914400" algn="l" rtl="0" eaLnBrk="1" fontAlgn="base" hangingPunct="1">
              <a:spcBef>
                <a:spcPct val="0"/>
              </a:spcBef>
              <a:spcAft>
                <a:spcPct val="0"/>
              </a:spcAft>
              <a:defRPr sz="3200" b="1">
                <a:solidFill>
                  <a:srgbClr val="6800B6"/>
                </a:solidFill>
                <a:latin typeface="Verdana" pitchFamily="34" charset="0"/>
                <a:ea typeface="ＭＳ Ｐゴシック" charset="-128"/>
              </a:defRPr>
            </a:lvl7pPr>
            <a:lvl8pPr marL="1371600" algn="l" rtl="0" eaLnBrk="1" fontAlgn="base" hangingPunct="1">
              <a:spcBef>
                <a:spcPct val="0"/>
              </a:spcBef>
              <a:spcAft>
                <a:spcPct val="0"/>
              </a:spcAft>
              <a:defRPr sz="3200" b="1">
                <a:solidFill>
                  <a:srgbClr val="6800B6"/>
                </a:solidFill>
                <a:latin typeface="Verdana" pitchFamily="34" charset="0"/>
                <a:ea typeface="ＭＳ Ｐゴシック" charset="-128"/>
              </a:defRPr>
            </a:lvl8pPr>
            <a:lvl9pPr marL="1828800" algn="l" rtl="0" eaLnBrk="1" fontAlgn="base" hangingPunct="1">
              <a:spcBef>
                <a:spcPct val="0"/>
              </a:spcBef>
              <a:spcAft>
                <a:spcPct val="0"/>
              </a:spcAft>
              <a:defRPr sz="3200" b="1">
                <a:solidFill>
                  <a:srgbClr val="6800B6"/>
                </a:solidFill>
                <a:latin typeface="Verdana" pitchFamily="34" charset="0"/>
                <a:ea typeface="ＭＳ Ｐゴシック" charset="-128"/>
              </a:defRPr>
            </a:lvl9pPr>
          </a:lstStyle>
          <a:p>
            <a:pPr algn="ctr">
              <a:defRPr/>
            </a:pPr>
            <a:r>
              <a:rPr lang="en-GB" altLang="en-US" kern="0" dirty="0">
                <a:latin typeface="Verdana"/>
              </a:rPr>
              <a:t>National Guidance  - Aims and Outcomes</a:t>
            </a:r>
          </a:p>
        </p:txBody>
      </p:sp>
      <p:sp>
        <p:nvSpPr>
          <p:cNvPr id="9" name="Content Placeholder 2">
            <a:extLst>
              <a:ext uri="{FF2B5EF4-FFF2-40B4-BE49-F238E27FC236}">
                <a16:creationId xmlns:a16="http://schemas.microsoft.com/office/drawing/2014/main" id="{BB668892-9C6B-56F2-541A-9A489867A4EE}"/>
              </a:ext>
            </a:extLst>
          </p:cNvPr>
          <p:cNvSpPr txBox="1">
            <a:spLocks/>
          </p:cNvSpPr>
          <p:nvPr/>
        </p:nvSpPr>
        <p:spPr bwMode="auto">
          <a:xfrm>
            <a:off x="163513" y="1258888"/>
            <a:ext cx="8869362" cy="5151437"/>
          </a:xfrm>
          <a:prstGeom prst="rect">
            <a:avLst/>
          </a:prstGeom>
          <a:noFill/>
          <a:ln>
            <a:noFill/>
          </a:ln>
        </p:spPr>
        <p:txBody>
          <a:bodyPr>
            <a:spAutoFit/>
          </a:bodyPr>
          <a:lst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Aim for consistency across Scotland</a:t>
            </a:r>
          </a:p>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Increased involvement of Education staff </a:t>
            </a:r>
          </a:p>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More references to: </a:t>
            </a:r>
          </a:p>
          <a:p>
            <a:pPr marL="0" indent="0">
              <a:buFont typeface="Times" panose="02020603050405020304" pitchFamily="18" charset="0"/>
              <a:buNone/>
              <a:defRPr/>
            </a:pPr>
            <a:r>
              <a:rPr lang="en-GB" sz="2000" b="0" kern="0" dirty="0">
                <a:latin typeface="Source Sans Pro" panose="020B0503030403020204" pitchFamily="34" charset="0"/>
                <a:ea typeface="Source Sans Pro" panose="020B0503030403020204" pitchFamily="34" charset="0"/>
              </a:rPr>
              <a:t>      - GIRFEC</a:t>
            </a:r>
          </a:p>
          <a:p>
            <a:pPr marL="0" indent="0">
              <a:buFont typeface="Times" panose="02020603050405020304" pitchFamily="18" charset="0"/>
              <a:buNone/>
              <a:defRPr/>
            </a:pPr>
            <a:r>
              <a:rPr lang="en-GB" sz="2000" b="0" kern="0" dirty="0">
                <a:latin typeface="Source Sans Pro" panose="020B0503030403020204" pitchFamily="34" charset="0"/>
                <a:ea typeface="Source Sans Pro" panose="020B0503030403020204" pitchFamily="34" charset="0"/>
              </a:rPr>
              <a:t>      - Preventative work</a:t>
            </a:r>
          </a:p>
          <a:p>
            <a:pPr marL="0" indent="0">
              <a:buFont typeface="Times" panose="02020603050405020304" pitchFamily="18" charset="0"/>
              <a:buNone/>
              <a:defRPr/>
            </a:pPr>
            <a:r>
              <a:rPr lang="en-GB" sz="2000" b="0" kern="0" dirty="0">
                <a:latin typeface="Source Sans Pro" panose="020B0503030403020204" pitchFamily="34" charset="0"/>
                <a:ea typeface="Source Sans Pro" panose="020B0503030403020204" pitchFamily="34" charset="0"/>
              </a:rPr>
              <a:t>      - Early intervention</a:t>
            </a:r>
          </a:p>
          <a:p>
            <a:pPr>
              <a:buFont typeface="Wingdings" panose="05000000000000000000" pitchFamily="2" charset="2"/>
              <a:buChar char="§"/>
              <a:defRPr/>
            </a:pPr>
            <a:r>
              <a:rPr lang="en-GB" sz="2000" kern="0" dirty="0">
                <a:latin typeface="Source Sans Pro" panose="020B0503030403020204" pitchFamily="34" charset="0"/>
                <a:ea typeface="Source Sans Pro" panose="020B0503030403020204" pitchFamily="34" charset="0"/>
              </a:rPr>
              <a:t>Voices and views of children vital</a:t>
            </a:r>
          </a:p>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Purpose is still  the same: prevent  significant harm and child deaths through abuse and neglect</a:t>
            </a:r>
          </a:p>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Tone: support and engage families and carers to ensure safety of children</a:t>
            </a:r>
          </a:p>
          <a:p>
            <a:pPr>
              <a:buFont typeface="Wingdings" panose="05000000000000000000" pitchFamily="2" charset="2"/>
              <a:buChar char="§"/>
              <a:defRPr/>
            </a:pPr>
            <a:r>
              <a:rPr lang="en-GB" sz="2000" b="0" kern="0" dirty="0">
                <a:latin typeface="Source Sans Pro" panose="020B0503030403020204" pitchFamily="34" charset="0"/>
                <a:ea typeface="Source Sans Pro" panose="020B0503030403020204" pitchFamily="34" charset="0"/>
              </a:rPr>
              <a:t>Learning: support continuous improvement in multi agency practice and policy development</a:t>
            </a:r>
          </a:p>
          <a:p>
            <a:pPr marL="0" indent="0">
              <a:buFont typeface="Times" panose="02020603050405020304" pitchFamily="18" charset="0"/>
              <a:buNone/>
              <a:defRPr/>
            </a:pPr>
            <a:endParaRPr lang="en-GB" sz="1600" kern="0" dirty="0">
              <a:latin typeface="Verdana"/>
              <a:ea typeface="ＭＳ Ｐゴシック"/>
            </a:endParaRPr>
          </a:p>
          <a:p>
            <a:pPr>
              <a:defRPr/>
            </a:pPr>
            <a:endParaRPr lang="en-GB" kern="0" dirty="0">
              <a:latin typeface="Verdana"/>
              <a:ea typeface="ＭＳ Ｐゴシック"/>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9">
                                            <p:txEl>
                                              <p:pRg st="7" end="7"/>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9">
                                            <p:txEl>
                                              <p:pRg st="8" end="8"/>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CAFEE5A-86CE-5446-CED5-9B12BBE5DBBF}"/>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3" name="TextBox 2">
            <a:extLst>
              <a:ext uri="{FF2B5EF4-FFF2-40B4-BE49-F238E27FC236}">
                <a16:creationId xmlns:a16="http://schemas.microsoft.com/office/drawing/2014/main" id="{3257FB8F-9A2A-5176-2450-1918C5F3D840}"/>
              </a:ext>
            </a:extLst>
          </p:cNvPr>
          <p:cNvSpPr txBox="1">
            <a:spLocks noChangeArrowheads="1"/>
          </p:cNvSpPr>
          <p:nvPr/>
        </p:nvSpPr>
        <p:spPr bwMode="auto">
          <a:xfrm>
            <a:off x="953657" y="1351508"/>
            <a:ext cx="7227161"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sz="2400" b="0" dirty="0"/>
              <a:t>Head Teacher</a:t>
            </a:r>
          </a:p>
          <a:p>
            <a:pPr algn="ctr">
              <a:spcBef>
                <a:spcPct val="0"/>
              </a:spcBef>
              <a:buFontTx/>
              <a:buNone/>
            </a:pPr>
            <a:r>
              <a:rPr lang="en-GB" altLang="en-US" sz="2400" b="0" dirty="0"/>
              <a:t>Paul Marshall</a:t>
            </a:r>
          </a:p>
          <a:p>
            <a:pPr algn="ctr">
              <a:spcBef>
                <a:spcPct val="0"/>
              </a:spcBef>
              <a:buFontTx/>
              <a:buNone/>
            </a:pPr>
            <a:endParaRPr lang="en-GB" altLang="en-US" sz="2400" b="0" dirty="0"/>
          </a:p>
          <a:p>
            <a:pPr algn="ctr">
              <a:spcBef>
                <a:spcPct val="0"/>
              </a:spcBef>
              <a:buFontTx/>
              <a:buNone/>
            </a:pPr>
            <a:r>
              <a:rPr lang="en-GB" altLang="en-US" sz="2400" b="0" dirty="0"/>
              <a:t>Child Protection Coordinator </a:t>
            </a:r>
          </a:p>
          <a:p>
            <a:pPr algn="ctr">
              <a:spcBef>
                <a:spcPct val="0"/>
              </a:spcBef>
              <a:buFontTx/>
              <a:buNone/>
            </a:pPr>
            <a:r>
              <a:rPr lang="en-GB" altLang="en-US" sz="2400" b="0" dirty="0"/>
              <a:t>Karen Parker</a:t>
            </a:r>
          </a:p>
          <a:p>
            <a:pPr algn="ctr">
              <a:spcBef>
                <a:spcPct val="0"/>
              </a:spcBef>
              <a:buFontTx/>
              <a:buNone/>
            </a:pPr>
            <a:endParaRPr lang="en-GB" altLang="en-US" sz="2400" b="0" dirty="0"/>
          </a:p>
          <a:p>
            <a:pPr algn="ctr">
              <a:spcBef>
                <a:spcPct val="0"/>
              </a:spcBef>
              <a:buFontTx/>
              <a:buNone/>
            </a:pPr>
            <a:r>
              <a:rPr lang="en-GB" altLang="en-US" sz="2400" b="0" dirty="0"/>
              <a:t>Other establishment staff with designated responsibility for child protection</a:t>
            </a:r>
          </a:p>
          <a:p>
            <a:pPr algn="ctr">
              <a:spcBef>
                <a:spcPct val="0"/>
              </a:spcBef>
              <a:buFontTx/>
              <a:buNone/>
            </a:pPr>
            <a:r>
              <a:rPr lang="en-GB" altLang="en-US" sz="2400" b="0" dirty="0"/>
              <a:t>Collette McElroy</a:t>
            </a:r>
          </a:p>
          <a:p>
            <a:pPr algn="ctr">
              <a:spcBef>
                <a:spcPct val="0"/>
              </a:spcBef>
              <a:buFontTx/>
              <a:buNone/>
            </a:pPr>
            <a:r>
              <a:rPr lang="en-GB" altLang="en-US" sz="2400" b="0" dirty="0"/>
              <a:t>Alan McEwan</a:t>
            </a:r>
          </a:p>
          <a:p>
            <a:pPr algn="ctr">
              <a:spcBef>
                <a:spcPct val="0"/>
              </a:spcBef>
              <a:buFontTx/>
              <a:buNone/>
            </a:pPr>
            <a:r>
              <a:rPr lang="en-GB" altLang="en-US" sz="2400" b="0" dirty="0"/>
              <a:t>Morag Monaghan</a:t>
            </a:r>
          </a:p>
        </p:txBody>
      </p:sp>
      <p:pic>
        <p:nvPicPr>
          <p:cNvPr id="76804" name="Picture 7">
            <a:extLst>
              <a:ext uri="{FF2B5EF4-FFF2-40B4-BE49-F238E27FC236}">
                <a16:creationId xmlns:a16="http://schemas.microsoft.com/office/drawing/2014/main" id="{00F18164-7131-51E1-FA73-0C4C8C6DB8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3913" y="279400"/>
            <a:ext cx="748665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C5051D3-9B06-722F-6773-8FAB8D1B880A}"/>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2947" name="Picture 7" descr="Image result for safeguarding images">
            <a:extLst>
              <a:ext uri="{FF2B5EF4-FFF2-40B4-BE49-F238E27FC236}">
                <a16:creationId xmlns:a16="http://schemas.microsoft.com/office/drawing/2014/main" id="{AA43FAD1-3882-2F12-1C6D-85A04D0AD7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3163" y="165100"/>
            <a:ext cx="6091237"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6">
            <a:extLst>
              <a:ext uri="{FF2B5EF4-FFF2-40B4-BE49-F238E27FC236}">
                <a16:creationId xmlns:a16="http://schemas.microsoft.com/office/drawing/2014/main" id="{4F2049BB-630E-84DA-E04B-07AC9E0B68E1}"/>
              </a:ext>
            </a:extLst>
          </p:cNvPr>
          <p:cNvSpPr txBox="1">
            <a:spLocks noChangeArrowheads="1"/>
          </p:cNvSpPr>
          <p:nvPr/>
        </p:nvSpPr>
        <p:spPr bwMode="auto">
          <a:xfrm>
            <a:off x="825500" y="3422650"/>
            <a:ext cx="7080250"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09" tIns="45204" rIns="90409" bIns="45204">
            <a:spAutoFit/>
          </a:bodyPr>
          <a:lstStyle>
            <a:lvl1pPr defTabSz="903288">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defTabSz="903288">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defTabSz="903288">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defTabSz="903288">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defTabSz="903288">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defTabSz="903288"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lnSpc>
                <a:spcPct val="130000"/>
              </a:lnSpc>
              <a:spcBef>
                <a:spcPct val="50000"/>
              </a:spcBef>
              <a:buFontTx/>
              <a:buNone/>
            </a:pPr>
            <a:r>
              <a:rPr lang="en-US" altLang="en-US" sz="3400">
                <a:solidFill>
                  <a:srgbClr val="7030A0"/>
                </a:solidFill>
              </a:rPr>
              <a:t>The difference between child protection and child abuse could be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78FE-5988-449E-FBDB-4EF3C767FC8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6F3FDB1-6B04-D5F7-49C3-508F43A67165}"/>
              </a:ext>
            </a:extLst>
          </p:cNvPr>
          <p:cNvSpPr>
            <a:spLocks noGrp="1"/>
          </p:cNvSpPr>
          <p:nvPr>
            <p:ph idx="1"/>
          </p:nvPr>
        </p:nvSpPr>
        <p:spPr/>
        <p:txBody>
          <a:bodyPr/>
          <a:lstStyle/>
          <a:p>
            <a:endParaRPr lang="en-GB" dirty="0"/>
          </a:p>
          <a:p>
            <a:endParaRPr lang="en-GB" dirty="0"/>
          </a:p>
          <a:p>
            <a:endParaRPr lang="en-GB" dirty="0"/>
          </a:p>
          <a:p>
            <a:endParaRPr lang="en-GB" dirty="0"/>
          </a:p>
          <a:p>
            <a:pPr marL="2286000" lvl="5" indent="0">
              <a:buNone/>
            </a:pPr>
            <a:r>
              <a:rPr lang="en-GB" sz="4100" dirty="0"/>
              <a:t>Whistleblowing </a:t>
            </a:r>
          </a:p>
        </p:txBody>
      </p:sp>
    </p:spTree>
    <p:extLst>
      <p:ext uri="{BB962C8B-B14F-4D97-AF65-F5344CB8AC3E}">
        <p14:creationId xmlns:p14="http://schemas.microsoft.com/office/powerpoint/2010/main" val="15779024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D095253-78C0-9D24-DFDE-6FD37A8E173D}"/>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4515" name="Title 3">
            <a:extLst>
              <a:ext uri="{FF2B5EF4-FFF2-40B4-BE49-F238E27FC236}">
                <a16:creationId xmlns:a16="http://schemas.microsoft.com/office/drawing/2014/main" id="{AABCB296-369B-35CC-4B72-0CC1E9661987}"/>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t>Whistleblowing</a:t>
            </a:r>
          </a:p>
        </p:txBody>
      </p:sp>
      <p:sp>
        <p:nvSpPr>
          <p:cNvPr id="64516" name="Content Placeholder 2">
            <a:extLst>
              <a:ext uri="{FF2B5EF4-FFF2-40B4-BE49-F238E27FC236}">
                <a16:creationId xmlns:a16="http://schemas.microsoft.com/office/drawing/2014/main" id="{FB6A16AF-19A3-4FCB-436D-86BD68CCE36D}"/>
              </a:ext>
            </a:extLst>
          </p:cNvPr>
          <p:cNvSpPr txBox="1">
            <a:spLocks noChangeArrowheads="1"/>
          </p:cNvSpPr>
          <p:nvPr/>
        </p:nvSpPr>
        <p:spPr bwMode="auto">
          <a:xfrm>
            <a:off x="358775" y="1012825"/>
            <a:ext cx="7772400"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nSpc>
                <a:spcPct val="110000"/>
              </a:lnSpc>
              <a:spcBef>
                <a:spcPts val="600"/>
              </a:spcBef>
              <a:buClr>
                <a:schemeClr val="accent2"/>
              </a:buClr>
            </a:pPr>
            <a:r>
              <a:rPr lang="en-GB" altLang="en-US">
                <a:latin typeface="Source Sans Pro Light" panose="020B0403030403020204" pitchFamily="34" charset="0"/>
              </a:rPr>
              <a:t>Whistleblowing is the disclosure of information which relates to suspected malpractice, wrongdoing or dangers at work. Including:</a:t>
            </a:r>
          </a:p>
          <a:p>
            <a:pPr>
              <a:lnSpc>
                <a:spcPct val="110000"/>
              </a:lnSpc>
              <a:spcBef>
                <a:spcPts val="600"/>
              </a:spcBef>
              <a:buClr>
                <a:schemeClr val="accent2"/>
              </a:buClr>
            </a:pPr>
            <a:r>
              <a:rPr lang="en-GB" altLang="en-US">
                <a:latin typeface="Source Sans Pro Light" panose="020B0403030403020204" pitchFamily="34" charset="0"/>
              </a:rPr>
              <a:t>Criminal activity</a:t>
            </a:r>
          </a:p>
          <a:p>
            <a:pPr>
              <a:lnSpc>
                <a:spcPct val="110000"/>
              </a:lnSpc>
              <a:spcBef>
                <a:spcPts val="600"/>
              </a:spcBef>
              <a:buClr>
                <a:schemeClr val="accent2"/>
              </a:buClr>
            </a:pPr>
            <a:r>
              <a:rPr lang="en-GB" altLang="en-US">
                <a:latin typeface="Source Sans Pro Light" panose="020B0403030403020204" pitchFamily="34" charset="0"/>
              </a:rPr>
              <a:t>Failure to comply with any legal or professional obligation or regulatory requirements</a:t>
            </a:r>
          </a:p>
          <a:p>
            <a:pPr>
              <a:lnSpc>
                <a:spcPct val="110000"/>
              </a:lnSpc>
              <a:spcBef>
                <a:spcPts val="600"/>
              </a:spcBef>
              <a:buClr>
                <a:schemeClr val="accent2"/>
              </a:buClr>
            </a:pPr>
            <a:r>
              <a:rPr lang="en-GB" altLang="en-US">
                <a:latin typeface="Source Sans Pro Light" panose="020B0403030403020204" pitchFamily="34" charset="0"/>
              </a:rPr>
              <a:t>Miscarriages of justice</a:t>
            </a:r>
          </a:p>
          <a:p>
            <a:pPr>
              <a:lnSpc>
                <a:spcPct val="110000"/>
              </a:lnSpc>
              <a:spcBef>
                <a:spcPts val="600"/>
              </a:spcBef>
              <a:buClr>
                <a:schemeClr val="accent2"/>
              </a:buClr>
            </a:pPr>
            <a:r>
              <a:rPr lang="en-GB" altLang="en-US">
                <a:latin typeface="Source Sans Pro Light" panose="020B0403030403020204" pitchFamily="34" charset="0"/>
              </a:rPr>
              <a:t>Danger to health and safety</a:t>
            </a:r>
          </a:p>
          <a:p>
            <a:pPr>
              <a:lnSpc>
                <a:spcPct val="110000"/>
              </a:lnSpc>
              <a:spcBef>
                <a:spcPts val="600"/>
              </a:spcBef>
              <a:buClr>
                <a:schemeClr val="accent2"/>
              </a:buClr>
            </a:pPr>
            <a:r>
              <a:rPr lang="en-GB" altLang="en-US">
                <a:latin typeface="Source Sans Pro Light" panose="020B0403030403020204" pitchFamily="34" charset="0"/>
              </a:rPr>
              <a:t>Damage to the environment</a:t>
            </a:r>
          </a:p>
        </p:txBody>
      </p:sp>
    </p:spTree>
    <p:extLst>
      <p:ext uri="{BB962C8B-B14F-4D97-AF65-F5344CB8AC3E}">
        <p14:creationId xmlns:p14="http://schemas.microsoft.com/office/powerpoint/2010/main" val="29912076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16B9040-A681-4380-804B-42E773058945}"/>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6563" name="Title 3">
            <a:extLst>
              <a:ext uri="{FF2B5EF4-FFF2-40B4-BE49-F238E27FC236}">
                <a16:creationId xmlns:a16="http://schemas.microsoft.com/office/drawing/2014/main" id="{B9E4B8B0-FAA1-049A-B99C-BDBC99B09BB5}"/>
              </a:ext>
            </a:extLst>
          </p:cNvPr>
          <p:cNvSpPr txBox="1">
            <a:spLocks noChangeArrowheads="1"/>
          </p:cNvSpPr>
          <p:nvPr/>
        </p:nvSpPr>
        <p:spPr bwMode="auto">
          <a:xfrm>
            <a:off x="325438" y="247650"/>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lgn="ctr">
              <a:spcBef>
                <a:spcPct val="0"/>
              </a:spcBef>
              <a:buFontTx/>
              <a:buNone/>
            </a:pPr>
            <a:r>
              <a:rPr lang="en-GB" altLang="en-US"/>
              <a:t>Whistleblowing</a:t>
            </a:r>
          </a:p>
        </p:txBody>
      </p:sp>
      <p:sp>
        <p:nvSpPr>
          <p:cNvPr id="2" name="Content Placeholder 2">
            <a:extLst>
              <a:ext uri="{FF2B5EF4-FFF2-40B4-BE49-F238E27FC236}">
                <a16:creationId xmlns:a16="http://schemas.microsoft.com/office/drawing/2014/main" id="{19E73F27-5428-57BA-C15D-07F01EC0CA6B}"/>
              </a:ext>
            </a:extLst>
          </p:cNvPr>
          <p:cNvSpPr txBox="1">
            <a:spLocks noChangeArrowheads="1"/>
          </p:cNvSpPr>
          <p:nvPr/>
        </p:nvSpPr>
        <p:spPr bwMode="auto">
          <a:xfrm>
            <a:off x="325438" y="1012825"/>
            <a:ext cx="7772400" cy="4573588"/>
          </a:xfrm>
          <a:prstGeom prst="rect">
            <a:avLst/>
          </a:prstGeom>
          <a:noFill/>
          <a:ln>
            <a:noFill/>
          </a:ln>
        </p:spPr>
        <p:txBody>
          <a:bodyPr lIns="0" tIns="0" rIns="0" bIns="0"/>
          <a:lstStyle>
            <a:lvl1pPr marL="342900" indent="-3429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cs typeface="+mn-cs"/>
              </a:defRPr>
            </a:lvl1pPr>
            <a:lvl2pPr marL="742950" indent="-28575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2pPr>
            <a:lvl3pPr marL="11430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3pPr>
            <a:lvl4pPr marL="16002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4pPr>
            <a:lvl5pPr marL="20574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a:defRPr/>
            </a:pPr>
            <a:r>
              <a:rPr lang="en-GB" sz="2000" kern="0" dirty="0">
                <a:latin typeface="Source Sans Pro" panose="020B0503030403020204" pitchFamily="34" charset="0"/>
                <a:ea typeface="Source Sans Pro" panose="020B0503030403020204" pitchFamily="34" charset="0"/>
              </a:rPr>
              <a:t>Raise concern preferably, in writing to Janie O’Neill and be preferably described as a Whistleblowing Concern</a:t>
            </a:r>
          </a:p>
          <a:p>
            <a:pPr>
              <a:defRPr/>
            </a:pPr>
            <a:r>
              <a:rPr lang="en-GB" sz="2000" kern="0" dirty="0">
                <a:latin typeface="Source Sans Pro" panose="020B0503030403020204" pitchFamily="34" charset="0"/>
                <a:ea typeface="Source Sans Pro" panose="020B0503030403020204" pitchFamily="34" charset="0"/>
              </a:rPr>
              <a:t>Call the Confidential Whistleblowing Hotline 0300 300 1314 or email </a:t>
            </a:r>
            <a:r>
              <a:rPr lang="en-GB" sz="2000" kern="0" dirty="0">
                <a:latin typeface="Source Sans Pro" panose="020B0503030403020204" pitchFamily="34" charset="0"/>
                <a:ea typeface="Source Sans Pro" panose="020B0503030403020204" pitchFamily="34" charset="0"/>
                <a:hlinkClick r:id="rId8"/>
              </a:rPr>
              <a:t>whistleblowingofficer@renfrewshire.gov.uk</a:t>
            </a:r>
            <a:endParaRPr lang="en-GB" sz="2000" kern="0" dirty="0">
              <a:latin typeface="Source Sans Pro" panose="020B0503030403020204" pitchFamily="34" charset="0"/>
              <a:ea typeface="Source Sans Pro" panose="020B0503030403020204" pitchFamily="34" charset="0"/>
            </a:endParaRPr>
          </a:p>
          <a:p>
            <a:pPr>
              <a:defRPr/>
            </a:pPr>
            <a:r>
              <a:rPr lang="en-GB" sz="2000" kern="0" dirty="0">
                <a:latin typeface="Source Sans Pro" panose="020B0503030403020204" pitchFamily="34" charset="0"/>
                <a:ea typeface="Source Sans Pro" panose="020B0503030403020204" pitchFamily="34" charset="0"/>
              </a:rPr>
              <a:t>Completing the online form at </a:t>
            </a:r>
            <a:r>
              <a:rPr lang="en-GB" sz="2000" kern="0" dirty="0">
                <a:latin typeface="Source Sans Pro" panose="020B0503030403020204" pitchFamily="34" charset="0"/>
                <a:ea typeface="Source Sans Pro" panose="020B0503030403020204" pitchFamily="34" charset="0"/>
                <a:hlinkClick r:id="rId9"/>
              </a:rPr>
              <a:t>www.renfrewshire.gov.uk</a:t>
            </a:r>
            <a:r>
              <a:rPr lang="en-GB" sz="2000" kern="0" dirty="0">
                <a:latin typeface="Source Sans Pro" panose="020B0503030403020204" pitchFamily="34" charset="0"/>
                <a:ea typeface="Source Sans Pro" panose="020B0503030403020204" pitchFamily="34" charset="0"/>
              </a:rPr>
              <a:t> </a:t>
            </a:r>
          </a:p>
          <a:p>
            <a:pPr>
              <a:defRPr/>
            </a:pPr>
            <a:r>
              <a:rPr lang="en-US" altLang="en-US" sz="2000" kern="0" dirty="0">
                <a:latin typeface="Source Sans Pro" panose="020B0503030403020204" pitchFamily="34" charset="0"/>
                <a:ea typeface="Source Sans Pro" panose="020B0503030403020204" pitchFamily="34" charset="0"/>
              </a:rPr>
              <a:t>Acknowledge within </a:t>
            </a:r>
            <a:r>
              <a:rPr lang="en-GB" altLang="en-US" sz="2000" dirty="0">
                <a:latin typeface="Source Sans Pro" panose="020B0503030403020204" pitchFamily="34" charset="0"/>
                <a:ea typeface="Source Sans Pro" panose="020B0503030403020204" pitchFamily="34" charset="0"/>
              </a:rPr>
              <a:t>5 working days</a:t>
            </a:r>
          </a:p>
          <a:p>
            <a:pPr>
              <a:defRPr/>
            </a:pPr>
            <a:r>
              <a:rPr lang="en-GB" altLang="en-US" sz="2000" dirty="0">
                <a:latin typeface="Source Sans Pro" panose="020B0503030403020204" pitchFamily="34" charset="0"/>
                <a:ea typeface="Source Sans Pro" panose="020B0503030403020204" pitchFamily="34" charset="0"/>
              </a:rPr>
              <a:t>Will be updated on action taken and outcome subject to confidentiality being maintained</a:t>
            </a:r>
          </a:p>
          <a:p>
            <a:pPr>
              <a:defRPr/>
            </a:pPr>
            <a:r>
              <a:rPr lang="en-GB" altLang="en-US" sz="2000" dirty="0">
                <a:latin typeface="Source Sans Pro" panose="020B0503030403020204" pitchFamily="34" charset="0"/>
                <a:ea typeface="Source Sans Pro" panose="020B0503030403020204" pitchFamily="34" charset="0"/>
              </a:rPr>
              <a:t>Staff will be protected </a:t>
            </a:r>
            <a:r>
              <a:rPr lang="en-GB" sz="2000" dirty="0">
                <a:latin typeface="Source Sans Pro" panose="020B0503030403020204" pitchFamily="34" charset="0"/>
                <a:ea typeface="Source Sans Pro" panose="020B0503030403020204" pitchFamily="34" charset="0"/>
              </a:rPr>
              <a:t>will be protected, provided that the concern is made in the reasonable belief that it is in the public interest.</a:t>
            </a:r>
          </a:p>
          <a:p>
            <a:pPr>
              <a:defRPr/>
            </a:pPr>
            <a:r>
              <a:rPr lang="en-GB" altLang="en-US" sz="2000" dirty="0">
                <a:latin typeface="Source Sans Pro" panose="020B0503030403020204" pitchFamily="34" charset="0"/>
                <a:ea typeface="Source Sans Pro" panose="020B0503030403020204" pitchFamily="34" charset="0"/>
              </a:rPr>
              <a:t>Employees </a:t>
            </a:r>
            <a:r>
              <a:rPr lang="en-GB" sz="2000" dirty="0">
                <a:latin typeface="Source Sans Pro" panose="020B0503030403020204" pitchFamily="34" charset="0"/>
                <a:ea typeface="Source Sans Pro" panose="020B0503030403020204" pitchFamily="34" charset="0"/>
              </a:rPr>
              <a:t>must not suffer any detrimental treatment as a result of raising the concern. </a:t>
            </a:r>
            <a:endParaRPr lang="en-GB" altLang="en-US" sz="20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85875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2">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2">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D2C9C-D54B-88BA-BA49-CEC9AD09A183}"/>
              </a:ext>
            </a:extLst>
          </p:cNvPr>
          <p:cNvSpPr>
            <a:spLocks noGrp="1"/>
          </p:cNvSpPr>
          <p:nvPr>
            <p:ph type="title"/>
          </p:nvPr>
        </p:nvSpPr>
        <p:spPr/>
        <p:txBody>
          <a:bodyPr/>
          <a:lstStyle/>
          <a:p>
            <a:r>
              <a:rPr lang="en-GB" dirty="0">
                <a:solidFill>
                  <a:srgbClr val="7030A0"/>
                </a:solidFill>
              </a:rPr>
              <a:t>		</a:t>
            </a:r>
            <a:r>
              <a:rPr lang="en-GB" u="sng" dirty="0">
                <a:solidFill>
                  <a:srgbClr val="7030A0"/>
                </a:solidFill>
              </a:rPr>
              <a:t>Links to Other Useful Information </a:t>
            </a:r>
          </a:p>
        </p:txBody>
      </p:sp>
      <p:sp>
        <p:nvSpPr>
          <p:cNvPr id="3" name="Content Placeholder 2">
            <a:extLst>
              <a:ext uri="{FF2B5EF4-FFF2-40B4-BE49-F238E27FC236}">
                <a16:creationId xmlns:a16="http://schemas.microsoft.com/office/drawing/2014/main" id="{0A69F03A-A51E-E0A0-CD3B-AE7195A3B1EF}"/>
              </a:ext>
            </a:extLst>
          </p:cNvPr>
          <p:cNvSpPr>
            <a:spLocks noGrp="1"/>
          </p:cNvSpPr>
          <p:nvPr>
            <p:ph idx="1"/>
          </p:nvPr>
        </p:nvSpPr>
        <p:spPr/>
        <p:txBody>
          <a:bodyPr/>
          <a:lstStyle/>
          <a:p>
            <a:r>
              <a:rPr lang="en-GB" dirty="0">
                <a:solidFill>
                  <a:srgbClr val="7030A0"/>
                </a:solidFill>
              </a:rPr>
              <a:t>Neglect </a:t>
            </a:r>
          </a:p>
          <a:p>
            <a:pPr marL="0" indent="0">
              <a:buNone/>
            </a:pPr>
            <a:r>
              <a:rPr lang="en-GB" u="sng" dirty="0">
                <a:hlinkClick r:id="rId2"/>
              </a:rPr>
              <a:t>https://childsafeguarding.independent-panel.uk/hub-topic/neglect/#toc-heading-video-explainers</a:t>
            </a:r>
            <a:endParaRPr lang="en-GB" u="sng" dirty="0"/>
          </a:p>
          <a:p>
            <a:pPr marL="0" indent="0">
              <a:buNone/>
            </a:pPr>
            <a:r>
              <a:rPr lang="en-GB" dirty="0">
                <a:hlinkClick r:id="rId3"/>
              </a:rPr>
              <a:t>Too little, too late: identifying and tackling neglect | NSPCC Learning</a:t>
            </a:r>
            <a:endParaRPr lang="en-GB" dirty="0"/>
          </a:p>
          <a:p>
            <a:r>
              <a:rPr lang="en-GB" dirty="0">
                <a:solidFill>
                  <a:schemeClr val="tx1"/>
                </a:solidFill>
              </a:rPr>
              <a:t> Bullying – Respect Me</a:t>
            </a:r>
          </a:p>
          <a:p>
            <a:pPr marL="0" indent="0">
              <a:buNone/>
            </a:pPr>
            <a:r>
              <a:rPr lang="en-GB" dirty="0">
                <a:solidFill>
                  <a:schemeClr val="tx1"/>
                </a:solidFill>
                <a:hlinkClick r:id="rId4"/>
              </a:rPr>
              <a:t>https://www.gov.scot/publications/respect-national-approach-anti-bullying-scotlands-children-young-people</a:t>
            </a:r>
            <a:endParaRPr lang="en-GB" dirty="0">
              <a:solidFill>
                <a:schemeClr val="tx1"/>
              </a:solidFill>
            </a:endParaRPr>
          </a:p>
          <a:p>
            <a:r>
              <a:rPr lang="en-GB" dirty="0">
                <a:solidFill>
                  <a:srgbClr val="7030A0"/>
                </a:solidFill>
              </a:rPr>
              <a:t>Prevent</a:t>
            </a:r>
          </a:p>
          <a:p>
            <a:pPr marL="0" indent="0">
              <a:buNone/>
            </a:pPr>
            <a:r>
              <a:rPr lang="en-GB" u="sng" dirty="0">
                <a:solidFill>
                  <a:srgbClr val="0000FF"/>
                </a:solidFill>
                <a:latin typeface="Aptos" panose="020B0004020202020204" pitchFamily="34" charset="0"/>
                <a:hlinkClick r:id="rId5" tooltip="Original URL: https://www.gov.uk/guidance/prevent-duty-training. Click or tap if you trust this link."/>
              </a:rPr>
              <a:t>Prevent duty training - GOV.UK (www.gov.uk)</a:t>
            </a:r>
            <a:endParaRPr lang="en-GB" dirty="0">
              <a:solidFill>
                <a:schemeClr val="tx1"/>
              </a:solidFill>
            </a:endParaRPr>
          </a:p>
          <a:p>
            <a:r>
              <a:rPr lang="en-GB" dirty="0">
                <a:solidFill>
                  <a:srgbClr val="7030A0"/>
                </a:solidFill>
              </a:rPr>
              <a:t>Attendance</a:t>
            </a:r>
          </a:p>
          <a:p>
            <a:pPr marL="0" indent="0">
              <a:buNone/>
            </a:pPr>
            <a:r>
              <a:rPr lang="en-GB" dirty="0">
                <a:hlinkClick r:id="rId6"/>
              </a:rPr>
              <a:t>Improving attendance in Scotland | Resources | Education Scotland</a:t>
            </a:r>
            <a:endParaRPr lang="en-GB" dirty="0">
              <a:solidFill>
                <a:schemeClr val="tx1"/>
              </a:solidFill>
            </a:endParaRPr>
          </a:p>
          <a:p>
            <a:r>
              <a:rPr lang="en-GB" dirty="0">
                <a:solidFill>
                  <a:srgbClr val="7030A0"/>
                </a:solidFill>
              </a:rPr>
              <a:t>Substance abuse</a:t>
            </a:r>
          </a:p>
          <a:p>
            <a:pPr marL="0" indent="0">
              <a:buNone/>
            </a:pPr>
            <a:r>
              <a:rPr lang="en-GB" dirty="0">
                <a:hlinkClick r:id="rId7"/>
              </a:rPr>
              <a:t>Schools - responding to substance use: guidance - </a:t>
            </a:r>
            <a:r>
              <a:rPr lang="en-GB" dirty="0" err="1">
                <a:hlinkClick r:id="rId7"/>
              </a:rPr>
              <a:t>gov.scot</a:t>
            </a:r>
            <a:endParaRPr lang="en-GB" dirty="0"/>
          </a:p>
          <a:p>
            <a:r>
              <a:rPr lang="en-GB" dirty="0">
                <a:solidFill>
                  <a:srgbClr val="7030A0"/>
                </a:solidFill>
              </a:rPr>
              <a:t>Trauma Informed Approaches</a:t>
            </a:r>
          </a:p>
          <a:p>
            <a:pPr marL="0" indent="0">
              <a:buNone/>
            </a:pPr>
            <a:r>
              <a:rPr lang="en-GB" dirty="0">
                <a:hlinkClick r:id="rId8"/>
              </a:rPr>
              <a:t>Trauma-informed practice: toolkit - </a:t>
            </a:r>
            <a:r>
              <a:rPr lang="en-GB" dirty="0" err="1">
                <a:hlinkClick r:id="rId8"/>
              </a:rPr>
              <a:t>gov.scot</a:t>
            </a:r>
            <a:endParaRPr lang="en-GB" dirty="0"/>
          </a:p>
          <a:p>
            <a:pPr marL="0" indent="0">
              <a:buNone/>
            </a:pPr>
            <a:r>
              <a:rPr lang="en-GB" altLang="en-US" sz="1600" i="1" dirty="0">
                <a:solidFill>
                  <a:srgbClr val="7030A0"/>
                </a:solidFill>
              </a:rPr>
              <a:t>Training opportunities are also available on the CPD website and there are modules on I learn</a:t>
            </a:r>
          </a:p>
          <a:p>
            <a:pPr marL="0" indent="0">
              <a:buNone/>
            </a:pPr>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p:txBody>
      </p:sp>
    </p:spTree>
    <p:extLst>
      <p:ext uri="{BB962C8B-B14F-4D97-AF65-F5344CB8AC3E}">
        <p14:creationId xmlns:p14="http://schemas.microsoft.com/office/powerpoint/2010/main" val="1899333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524F3B1-05BB-DEB1-F8EB-E5D94AA46CA7}"/>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2">
            <a:extLst>
              <a:ext uri="{FF2B5EF4-FFF2-40B4-BE49-F238E27FC236}">
                <a16:creationId xmlns:a16="http://schemas.microsoft.com/office/drawing/2014/main" id="{542B19AA-0366-6FCC-4AE8-559BC2285BB6}"/>
              </a:ext>
            </a:extLst>
          </p:cNvPr>
          <p:cNvSpPr txBox="1">
            <a:spLocks noChangeArrowheads="1"/>
          </p:cNvSpPr>
          <p:nvPr/>
        </p:nvSpPr>
        <p:spPr bwMode="auto">
          <a:xfrm>
            <a:off x="0" y="1463675"/>
            <a:ext cx="9144000" cy="4746625"/>
          </a:xfrm>
          <a:prstGeom prst="rect">
            <a:avLst/>
          </a:prstGeom>
          <a:noFill/>
          <a:ln>
            <a:noFill/>
          </a:ln>
        </p:spPr>
        <p:txBody>
          <a:bodyPr lIns="0" tIns="0" rIns="0" bIns="0"/>
          <a:lstStyle>
            <a:lvl1pPr marL="342900" indent="-3429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cs typeface="+mn-cs"/>
              </a:defRPr>
            </a:lvl1pPr>
            <a:lvl2pPr marL="742950" indent="-28575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2pPr>
            <a:lvl3pPr marL="11430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3pPr>
            <a:lvl4pPr marL="16002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4pPr>
            <a:lvl5pPr marL="20574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a:defRPr/>
            </a:pPr>
            <a:r>
              <a:rPr lang="en-GB" altLang="en-US" sz="1800" b="1" kern="0" dirty="0">
                <a:latin typeface="Verdana" panose="020B0604030504040204" pitchFamily="34" charset="0"/>
                <a:ea typeface="Verdana" panose="020B0604030504040204" pitchFamily="34" charset="0"/>
              </a:rPr>
              <a:t>Respect Me </a:t>
            </a:r>
            <a:r>
              <a:rPr lang="en-GB" altLang="en-US" sz="1800" b="1" kern="0" dirty="0">
                <a:solidFill>
                  <a:srgbClr val="00B0F0"/>
                </a:solidFill>
                <a:latin typeface="+mn-lt"/>
                <a:hlinkClick r:id="rId8"/>
              </a:rPr>
              <a:t>https</a:t>
            </a:r>
            <a:r>
              <a:rPr lang="en-GB" altLang="en-US" sz="1800" b="1" kern="0" dirty="0">
                <a:latin typeface="+mn-lt"/>
              </a:rPr>
              <a:t> </a:t>
            </a:r>
            <a:r>
              <a:rPr lang="en-GB" sz="1800" b="1" u="sng" dirty="0">
                <a:solidFill>
                  <a:srgbClr val="00979F"/>
                </a:solidFill>
                <a:latin typeface="+mn-lt"/>
                <a:ea typeface="MS PGothic" panose="020B0600070205080204" pitchFamily="34" charset="-128"/>
                <a:hlinkClick r:id="rId9" tooltip="https://www.respectme.org.uk">
                  <a:extLst>
                    <a:ext uri="{A12FA001-AC4F-418D-AE19-62706E023703}">
                      <ahyp:hlinkClr xmlns:ahyp="http://schemas.microsoft.com/office/drawing/2018/hyperlinkcolor" val="tx"/>
                    </a:ext>
                  </a:extLst>
                </a:hlinkClick>
              </a:rPr>
              <a:t>://www.</a:t>
            </a:r>
            <a:r>
              <a:rPr lang="en-GB" sz="1800" b="1" u="sng" dirty="0">
                <a:solidFill>
                  <a:srgbClr val="009999"/>
                </a:solidFill>
                <a:latin typeface="+mn-lt"/>
                <a:ea typeface="MS PGothic" panose="020B0600070205080204" pitchFamily="34" charset="-128"/>
                <a:hlinkClick r:id="rId9" tooltip="https://www.respectme.org.uk">
                  <a:extLst>
                    <a:ext uri="{A12FA001-AC4F-418D-AE19-62706E023703}">
                      <ahyp:hlinkClr xmlns:ahyp="http://schemas.microsoft.com/office/drawing/2018/hyperlinkcolor" val="tx"/>
                    </a:ext>
                  </a:extLst>
                </a:hlinkClick>
              </a:rPr>
              <a:t>respectme.org.uk</a:t>
            </a:r>
            <a:r>
              <a:rPr lang="en-GB" sz="1800" b="1" dirty="0">
                <a:solidFill>
                  <a:schemeClr val="tx1"/>
                </a:solidFill>
                <a:latin typeface="+mn-lt"/>
                <a:ea typeface="MS PGothic" panose="020B0600070205080204" pitchFamily="34" charset="-128"/>
              </a:rPr>
              <a:t> </a:t>
            </a:r>
            <a:r>
              <a:rPr lang="en-GB" sz="1800" b="1" u="sng" dirty="0">
                <a:solidFill>
                  <a:schemeClr val="tx1"/>
                </a:solidFill>
                <a:latin typeface="+mn-lt"/>
                <a:ea typeface="MS PGothic" panose="020B0600070205080204" pitchFamily="34" charset="-128"/>
                <a:hlinkClick r:id="rId10" tooltip="Original URL: https://www.respectme.org.uk/. Click or tap if you trust this link."/>
              </a:rPr>
              <a:t>[respectme.org.uk]</a:t>
            </a:r>
            <a:endParaRPr lang="en-GB" sz="1800" b="1" dirty="0">
              <a:solidFill>
                <a:schemeClr val="tx1"/>
              </a:solidFill>
              <a:latin typeface="+mn-lt"/>
              <a:ea typeface="MS PGothic" panose="020B0600070205080204" pitchFamily="34" charset="-128"/>
            </a:endParaRPr>
          </a:p>
          <a:p>
            <a:pPr>
              <a:defRPr/>
            </a:pPr>
            <a:r>
              <a:rPr lang="en-GB" altLang="en-US" sz="1800" b="1" kern="0" dirty="0">
                <a:latin typeface="+mn-lt"/>
              </a:rPr>
              <a:t>GIRFEC </a:t>
            </a:r>
            <a:r>
              <a:rPr lang="en-GB" altLang="en-US" sz="1800" b="1" kern="0" dirty="0">
                <a:solidFill>
                  <a:srgbClr val="00B0F0"/>
                </a:solidFill>
                <a:latin typeface="+mn-lt"/>
                <a:hlinkClick r:id="rId11"/>
              </a:rPr>
              <a:t>Getting it right for every chid (GIRFEC) http://www.scotland.gov.uk/gettingitright</a:t>
            </a:r>
            <a:endParaRPr lang="en-GB" altLang="en-US" sz="1800" b="1" kern="0" dirty="0">
              <a:solidFill>
                <a:srgbClr val="00B0F0"/>
              </a:solidFill>
              <a:latin typeface="+mn-lt"/>
            </a:endParaRPr>
          </a:p>
          <a:p>
            <a:pPr>
              <a:defRPr/>
            </a:pPr>
            <a:r>
              <a:rPr lang="en-GB" altLang="en-US" sz="1800" b="1" kern="0" dirty="0">
                <a:latin typeface="+mn-lt"/>
              </a:rPr>
              <a:t>CME </a:t>
            </a:r>
            <a:r>
              <a:rPr lang="en-GB" altLang="en-US" sz="1800" b="1" kern="0" dirty="0">
                <a:solidFill>
                  <a:srgbClr val="00979F"/>
                </a:solidFill>
                <a:latin typeface="+mn-lt"/>
              </a:rPr>
              <a:t>Scotland </a:t>
            </a:r>
            <a:r>
              <a:rPr lang="en-GB" altLang="en-US" sz="1800" b="1" kern="0" dirty="0">
                <a:solidFill>
                  <a:srgbClr val="00B0F0"/>
                </a:solidFill>
                <a:latin typeface="+mn-lt"/>
                <a:hlinkClick r:id="rId12"/>
              </a:rPr>
              <a:t>https://www.gov.scot/policies/schools/children-missing-from-education/</a:t>
            </a:r>
            <a:endParaRPr lang="en-GB" altLang="en-US" sz="1800" b="1" kern="0" dirty="0">
              <a:solidFill>
                <a:srgbClr val="00B0F0"/>
              </a:solidFill>
              <a:latin typeface="+mn-lt"/>
            </a:endParaRPr>
          </a:p>
          <a:p>
            <a:pPr>
              <a:defRPr/>
            </a:pPr>
            <a:r>
              <a:rPr lang="en-GB" altLang="en-US" sz="1800" b="1" kern="0" dirty="0">
                <a:latin typeface="+mn-lt"/>
              </a:rPr>
              <a:t>National Child Protection Guidance 2021 </a:t>
            </a:r>
            <a:r>
              <a:rPr lang="en-GB" altLang="en-US" sz="1800" b="1" kern="0" dirty="0">
                <a:solidFill>
                  <a:srgbClr val="00B0F0"/>
                </a:solidFill>
                <a:latin typeface="+mn-lt"/>
                <a:hlinkClick r:id="rId8"/>
              </a:rPr>
              <a:t>https://www.gov.scot/publications/national-guidance-child-protection-scotland-2021/</a:t>
            </a:r>
            <a:endParaRPr lang="en-GB" altLang="en-US" sz="1800" b="1" kern="0" dirty="0">
              <a:solidFill>
                <a:srgbClr val="00B0F0"/>
              </a:solidFill>
              <a:latin typeface="+mn-lt"/>
            </a:endParaRPr>
          </a:p>
          <a:p>
            <a:pPr>
              <a:defRPr/>
            </a:pPr>
            <a:r>
              <a:rPr lang="en-GB" altLang="en-US" sz="1800" b="1" kern="0" dirty="0">
                <a:latin typeface="+mn-lt"/>
              </a:rPr>
              <a:t>Education Scotland </a:t>
            </a:r>
            <a:r>
              <a:rPr lang="en-GB" altLang="en-US" sz="1800" b="1" kern="0" dirty="0">
                <a:solidFill>
                  <a:srgbClr val="00B0F0"/>
                </a:solidFill>
                <a:latin typeface="+mn-lt"/>
                <a:hlinkClick r:id="rId13"/>
              </a:rPr>
              <a:t>Harmful sexual behaviour (</a:t>
            </a:r>
            <a:r>
              <a:rPr lang="en-GB" altLang="en-US" sz="1800" b="1" kern="0" dirty="0" err="1">
                <a:solidFill>
                  <a:srgbClr val="00B0F0"/>
                </a:solidFill>
                <a:latin typeface="+mn-lt"/>
                <a:hlinkClick r:id="rId13"/>
              </a:rPr>
              <a:t>education.gov.scot</a:t>
            </a:r>
            <a:r>
              <a:rPr lang="en-GB" altLang="en-US" sz="1800" b="1" kern="0" dirty="0">
                <a:solidFill>
                  <a:srgbClr val="00B0F0"/>
                </a:solidFill>
                <a:latin typeface="+mn-lt"/>
                <a:hlinkClick r:id="rId13"/>
              </a:rPr>
              <a:t>)</a:t>
            </a:r>
            <a:endParaRPr lang="en-GB" altLang="en-US" sz="1800" b="1" kern="0" dirty="0">
              <a:solidFill>
                <a:srgbClr val="00B0F0"/>
              </a:solidFill>
              <a:latin typeface="+mn-lt"/>
            </a:endParaRPr>
          </a:p>
          <a:p>
            <a:pPr>
              <a:defRPr/>
            </a:pPr>
            <a:r>
              <a:rPr lang="en-GB" altLang="en-US" sz="1800" b="1" kern="0" dirty="0">
                <a:solidFill>
                  <a:srgbClr val="00979F"/>
                </a:solidFill>
                <a:latin typeface="+mn-lt"/>
              </a:rPr>
              <a:t>Expert Group Report </a:t>
            </a:r>
            <a:r>
              <a:rPr lang="en-GB" altLang="en-US" sz="1800" b="1" kern="0" dirty="0">
                <a:solidFill>
                  <a:srgbClr val="00B0F0"/>
                </a:solidFill>
                <a:latin typeface="+mn-lt"/>
                <a:hlinkClick r:id="rId14"/>
              </a:rPr>
              <a:t>Harmful sexual behaviour by children and young people: Expert Group report - </a:t>
            </a:r>
            <a:r>
              <a:rPr lang="en-GB" altLang="en-US" sz="1800" b="1" kern="0" dirty="0" err="1">
                <a:solidFill>
                  <a:srgbClr val="00B0F0"/>
                </a:solidFill>
                <a:latin typeface="+mn-lt"/>
                <a:hlinkClick r:id="rId14"/>
              </a:rPr>
              <a:t>gov.scot</a:t>
            </a:r>
            <a:r>
              <a:rPr lang="en-GB" altLang="en-US" sz="1800" b="1" kern="0" dirty="0">
                <a:solidFill>
                  <a:srgbClr val="00B0F0"/>
                </a:solidFill>
                <a:latin typeface="+mn-lt"/>
                <a:hlinkClick r:id="rId14"/>
              </a:rPr>
              <a:t> (www.gov.scot)</a:t>
            </a:r>
            <a:endParaRPr lang="en-GB" altLang="en-US" sz="1800" b="1" kern="0" dirty="0">
              <a:solidFill>
                <a:srgbClr val="00B0F0"/>
              </a:solidFill>
              <a:latin typeface="+mn-lt"/>
            </a:endParaRPr>
          </a:p>
          <a:p>
            <a:pPr>
              <a:defRPr/>
            </a:pPr>
            <a:endParaRPr lang="en-GB" altLang="en-US" sz="1800" kern="0" dirty="0">
              <a:solidFill>
                <a:srgbClr val="00B0F0"/>
              </a:solidFill>
            </a:endParaRPr>
          </a:p>
          <a:p>
            <a:pPr>
              <a:defRPr/>
            </a:pPr>
            <a:endParaRPr lang="en-GB" altLang="en-US" sz="1800" kern="0" dirty="0"/>
          </a:p>
        </p:txBody>
      </p:sp>
      <p:sp>
        <p:nvSpPr>
          <p:cNvPr id="78852" name="TextBox 5">
            <a:extLst>
              <a:ext uri="{FF2B5EF4-FFF2-40B4-BE49-F238E27FC236}">
                <a16:creationId xmlns:a16="http://schemas.microsoft.com/office/drawing/2014/main" id="{14EE91FE-7E7B-BE50-4AEB-116478A17664}"/>
              </a:ext>
            </a:extLst>
          </p:cNvPr>
          <p:cNvSpPr txBox="1">
            <a:spLocks noChangeArrowheads="1"/>
          </p:cNvSpPr>
          <p:nvPr/>
        </p:nvSpPr>
        <p:spPr bwMode="auto">
          <a:xfrm>
            <a:off x="1925638" y="357188"/>
            <a:ext cx="6151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spcBef>
                <a:spcPct val="0"/>
              </a:spcBef>
              <a:buFontTx/>
              <a:buNone/>
            </a:pPr>
            <a:r>
              <a:rPr lang="en-GB" altLang="en-US" sz="2400" b="0" u="sng" dirty="0"/>
              <a:t>Links to Other Useful Information </a:t>
            </a:r>
          </a:p>
        </p:txBody>
      </p:sp>
    </p:spTree>
    <p:extLst>
      <p:ext uri="{BB962C8B-B14F-4D97-AF65-F5344CB8AC3E}">
        <p14:creationId xmlns:p14="http://schemas.microsoft.com/office/powerpoint/2010/main" val="2390378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C84D09A-5223-43BB-32D6-EAC46DAA8081}"/>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2">
            <a:extLst>
              <a:ext uri="{FF2B5EF4-FFF2-40B4-BE49-F238E27FC236}">
                <a16:creationId xmlns:a16="http://schemas.microsoft.com/office/drawing/2014/main" id="{F97206A3-A2BD-6D90-269A-CE77E449528A}"/>
              </a:ext>
            </a:extLst>
          </p:cNvPr>
          <p:cNvSpPr txBox="1">
            <a:spLocks noChangeArrowheads="1"/>
          </p:cNvSpPr>
          <p:nvPr/>
        </p:nvSpPr>
        <p:spPr bwMode="auto">
          <a:xfrm>
            <a:off x="0" y="1463675"/>
            <a:ext cx="9144000" cy="4746625"/>
          </a:xfrm>
          <a:prstGeom prst="rect">
            <a:avLst/>
          </a:prstGeom>
          <a:noFill/>
          <a:ln>
            <a:noFill/>
          </a:ln>
        </p:spPr>
        <p:txBody>
          <a:bodyPr lIns="0" tIns="0" rIns="0" bIns="0"/>
          <a:lstStyle>
            <a:lvl1pPr marL="342900" indent="-3429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cs typeface="+mn-cs"/>
              </a:defRPr>
            </a:lvl1pPr>
            <a:lvl2pPr marL="742950" indent="-28575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2pPr>
            <a:lvl3pPr marL="11430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3pPr>
            <a:lvl4pPr marL="16002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4pPr>
            <a:lvl5pPr marL="2057400" indent="-228600" algn="l" rtl="0" eaLnBrk="0" fontAlgn="base" hangingPunct="0">
              <a:lnSpc>
                <a:spcPct val="110000"/>
              </a:lnSpc>
              <a:spcBef>
                <a:spcPts val="600"/>
              </a:spcBef>
              <a:spcAft>
                <a:spcPct val="0"/>
              </a:spcAft>
              <a:buClr>
                <a:schemeClr val="accent2"/>
              </a:buClr>
              <a:buFont typeface="Times" panose="02020603050405020304" pitchFamily="18" charset="0"/>
              <a:buChar char="•"/>
              <a:defRPr sz="1500" b="0" i="0">
                <a:solidFill>
                  <a:srgbClr val="6800B6"/>
                </a:solidFill>
                <a:latin typeface="Source Sans Pro Light" panose="020B0403030403020204" pitchFamily="34" charset="0"/>
                <a:ea typeface="Source Sans Pro Light" panose="020B0403030403020204" pitchFamily="34" charset="0"/>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pPr>
              <a:lnSpc>
                <a:spcPct val="100000"/>
              </a:lnSpc>
              <a:spcBef>
                <a:spcPct val="20000"/>
              </a:spcBef>
              <a:buClrTx/>
              <a:defRPr/>
            </a:pPr>
            <a:r>
              <a:rPr lang="en-GB" altLang="en-US" sz="1800" b="1" kern="0" dirty="0">
                <a:latin typeface="Verdana"/>
                <a:ea typeface="MS PGothic" panose="020B0600070205080204" pitchFamily="34" charset="-128"/>
              </a:rPr>
              <a:t>Managing and Preventing Harmful Sexual Behaviour Guidelines </a:t>
            </a:r>
            <a:r>
              <a:rPr lang="en-GB" altLang="en-US" sz="1800" b="1" kern="0" dirty="0">
                <a:solidFill>
                  <a:srgbClr val="00B0F0"/>
                </a:solidFill>
                <a:latin typeface="Verdana"/>
                <a:ea typeface="MS PGothic" panose="020B0600070205080204" pitchFamily="34" charset="-128"/>
                <a:hlinkClick r:id="rId8"/>
              </a:rPr>
              <a:t>msb-nov2021.pdf (centralsexualhealth.org)</a:t>
            </a: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r>
              <a:rPr lang="en-GB" altLang="en-US" sz="1800" b="1" kern="0" dirty="0">
                <a:latin typeface="Verdana"/>
                <a:ea typeface="MS PGothic" panose="020B0600070205080204" pitchFamily="34" charset="-128"/>
              </a:rPr>
              <a:t>RSHP national resource </a:t>
            </a:r>
            <a:r>
              <a:rPr lang="en-GB" altLang="en-US" sz="1800" b="1" kern="0" dirty="0">
                <a:solidFill>
                  <a:srgbClr val="00B0F0"/>
                </a:solidFill>
                <a:latin typeface="Verdana"/>
                <a:ea typeface="MS PGothic" panose="020B0600070205080204" pitchFamily="34" charset="-128"/>
                <a:hlinkClick r:id="rId9"/>
              </a:rPr>
              <a:t>www.rshp.scot</a:t>
            </a: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r>
              <a:rPr lang="en-GB" altLang="en-US" sz="1800" b="1" kern="0" dirty="0">
                <a:latin typeface="Verdana"/>
                <a:ea typeface="MS PGothic" panose="020B0600070205080204" pitchFamily="34" charset="-128"/>
              </a:rPr>
              <a:t>NSPCC helpline 0808 800 5000</a:t>
            </a:r>
            <a:r>
              <a:rPr lang="en-GB" altLang="en-US" sz="1800" b="1" kern="0" dirty="0">
                <a:solidFill>
                  <a:srgbClr val="00B0F0"/>
                </a:solidFill>
                <a:latin typeface="Verdana"/>
                <a:ea typeface="MS PGothic" panose="020B0600070205080204" pitchFamily="34" charset="-128"/>
                <a:hlinkClick r:id="rId10"/>
              </a:rPr>
              <a:t>Understanding Sexual Behaviour in Children | NSPCC</a:t>
            </a: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r>
              <a:rPr lang="en-GB" altLang="en-US" sz="1800" b="1" kern="0" dirty="0">
                <a:latin typeface="Verdana"/>
                <a:ea typeface="MS PGothic" panose="020B0600070205080204" pitchFamily="34" charset="-128"/>
              </a:rPr>
              <a:t>Stop It Now helpline 0808 1000 900 </a:t>
            </a:r>
            <a:r>
              <a:rPr lang="en-GB" altLang="en-US" sz="1800" b="1" kern="0" dirty="0">
                <a:solidFill>
                  <a:srgbClr val="00B0F0"/>
                </a:solidFill>
                <a:latin typeface="Verdana"/>
                <a:ea typeface="MS PGothic" panose="020B0600070205080204" pitchFamily="34" charset="-128"/>
                <a:hlinkClick r:id="rId11"/>
              </a:rPr>
              <a:t>How to tell if a child’s sexual behaviour is age appropriate - Stop It Now</a:t>
            </a: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r>
              <a:rPr lang="en-GB" altLang="en-US" sz="1800" b="1" kern="0" dirty="0">
                <a:latin typeface="Verdana"/>
                <a:ea typeface="MS PGothic" panose="020B0600070205080204" pitchFamily="34" charset="-128"/>
              </a:rPr>
              <a:t>Prevent</a:t>
            </a:r>
            <a:r>
              <a:rPr lang="en-GB" altLang="en-US" sz="1800" b="1" kern="0" dirty="0">
                <a:solidFill>
                  <a:srgbClr val="00B0F0"/>
                </a:solidFill>
                <a:latin typeface="Verdana"/>
                <a:ea typeface="MS PGothic" panose="020B0600070205080204" pitchFamily="34" charset="-128"/>
              </a:rPr>
              <a:t> </a:t>
            </a:r>
            <a:r>
              <a:rPr lang="en-GB" altLang="en-US" sz="1800" b="1" kern="0" dirty="0">
                <a:solidFill>
                  <a:srgbClr val="00B0F0"/>
                </a:solidFill>
                <a:latin typeface="Verdana"/>
                <a:ea typeface="MS PGothic" panose="020B0600070205080204" pitchFamily="34" charset="-128"/>
                <a:hlinkClick r:id="rId12"/>
              </a:rPr>
              <a:t>https://actearly.uk/</a:t>
            </a:r>
            <a:r>
              <a:rPr lang="en-GB" altLang="en-US" sz="1800" b="1" kern="0" dirty="0">
                <a:solidFill>
                  <a:srgbClr val="00B0F0"/>
                </a:solidFill>
                <a:latin typeface="Verdana"/>
                <a:ea typeface="MS PGothic" panose="020B0600070205080204" pitchFamily="34" charset="-128"/>
              </a:rPr>
              <a:t> </a:t>
            </a:r>
          </a:p>
          <a:p>
            <a:pPr>
              <a:lnSpc>
                <a:spcPct val="100000"/>
              </a:lnSpc>
              <a:spcBef>
                <a:spcPct val="20000"/>
              </a:spcBef>
              <a:buClrTx/>
              <a:defRPr/>
            </a:pPr>
            <a:endParaRPr lang="en-GB" altLang="en-US" sz="1800" b="1" kern="0" dirty="0">
              <a:solidFill>
                <a:srgbClr val="00B0F0"/>
              </a:solidFill>
              <a:latin typeface="Verdana"/>
              <a:ea typeface="MS PGothic" panose="020B0600070205080204" pitchFamily="34" charset="-128"/>
            </a:endParaRPr>
          </a:p>
          <a:p>
            <a:pPr>
              <a:lnSpc>
                <a:spcPct val="100000"/>
              </a:lnSpc>
              <a:spcBef>
                <a:spcPct val="20000"/>
              </a:spcBef>
              <a:buClrTx/>
              <a:defRPr/>
            </a:pPr>
            <a:r>
              <a:rPr lang="en-GB" altLang="en-US" sz="1800" b="1" kern="0" dirty="0">
                <a:latin typeface="Verdana"/>
                <a:ea typeface="MS PGothic" panose="020B0600070205080204" pitchFamily="34" charset="-128"/>
              </a:rPr>
              <a:t>Contextual Safeguarding Durham University </a:t>
            </a:r>
            <a:r>
              <a:rPr lang="en-GB" altLang="en-US" sz="1800" b="1" kern="0" dirty="0">
                <a:latin typeface="Verdana"/>
                <a:ea typeface="MS PGothic" panose="020B0600070205080204" pitchFamily="34" charset="-128"/>
                <a:hlinkClick r:id="rId13"/>
              </a:rPr>
              <a:t>https://www.contextualsafeguarding.org.uk/</a:t>
            </a:r>
            <a:r>
              <a:rPr lang="en-GB" altLang="en-US" sz="1800" b="1" kern="0" dirty="0">
                <a:latin typeface="Verdana"/>
                <a:ea typeface="MS PGothic" panose="020B0600070205080204" pitchFamily="34" charset="-128"/>
              </a:rPr>
              <a:t> </a:t>
            </a:r>
          </a:p>
          <a:p>
            <a:pPr>
              <a:defRPr/>
            </a:pPr>
            <a:endParaRPr lang="en-GB" altLang="en-US" sz="1800" kern="0" dirty="0"/>
          </a:p>
        </p:txBody>
      </p:sp>
      <p:sp>
        <p:nvSpPr>
          <p:cNvPr id="80900" name="TextBox 5">
            <a:extLst>
              <a:ext uri="{FF2B5EF4-FFF2-40B4-BE49-F238E27FC236}">
                <a16:creationId xmlns:a16="http://schemas.microsoft.com/office/drawing/2014/main" id="{615F78F1-30E6-F815-651A-2123E8C210D7}"/>
              </a:ext>
            </a:extLst>
          </p:cNvPr>
          <p:cNvSpPr txBox="1">
            <a:spLocks noChangeArrowheads="1"/>
          </p:cNvSpPr>
          <p:nvPr/>
        </p:nvSpPr>
        <p:spPr bwMode="auto">
          <a:xfrm>
            <a:off x="1925638" y="357188"/>
            <a:ext cx="6151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Times" panose="02020603050405020304" pitchFamily="18" charset="0"/>
              <a:buChar char="•"/>
              <a:defRPr sz="2800" b="1">
                <a:solidFill>
                  <a:srgbClr val="6800B6"/>
                </a:solidFill>
                <a:latin typeface="Verdana" panose="020B060403050404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2400">
                <a:solidFill>
                  <a:srgbClr val="6800B6"/>
                </a:solidFill>
                <a:latin typeface="Verdana" panose="020B060403050404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2000">
                <a:solidFill>
                  <a:srgbClr val="6800B6"/>
                </a:solidFill>
                <a:latin typeface="Verdana" panose="020B060403050404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a:solidFill>
                  <a:srgbClr val="6800B6"/>
                </a:solidFill>
                <a:latin typeface="Verdana" panose="020B060403050404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00B6"/>
                </a:solidFill>
                <a:latin typeface="Verdana" panose="020B0604030504040204" pitchFamily="34" charset="0"/>
                <a:ea typeface="MS PGothic" panose="020B0600070205080204" pitchFamily="34" charset="-128"/>
              </a:defRPr>
            </a:lvl9pPr>
          </a:lstStyle>
          <a:p>
            <a:pPr>
              <a:spcBef>
                <a:spcPct val="0"/>
              </a:spcBef>
              <a:buFontTx/>
              <a:buNone/>
            </a:pPr>
            <a:r>
              <a:rPr lang="en-GB" altLang="en-US" sz="2400" b="0"/>
              <a:t>Links to Other Useful Information </a:t>
            </a:r>
          </a:p>
        </p:txBody>
      </p:sp>
    </p:spTree>
    <p:extLst>
      <p:ext uri="{BB962C8B-B14F-4D97-AF65-F5344CB8AC3E}">
        <p14:creationId xmlns:p14="http://schemas.microsoft.com/office/powerpoint/2010/main" val="3320662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62EF1-B632-1CAC-6CFE-19E42EAC7991}"/>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DA8B655-D5EA-56B8-C1FD-E7B265F3D7EA}"/>
              </a:ext>
            </a:extLst>
          </p:cNvPr>
          <p:cNvGraphicFramePr>
            <a:graphicFrameLocks noGrp="1"/>
          </p:cNvGraphicFramePr>
          <p:nvPr>
            <p:ph idx="1"/>
          </p:nvPr>
        </p:nvGraphicFramePr>
        <p:xfrm>
          <a:off x="6286587" y="2245576"/>
          <a:ext cx="1644631" cy="13106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E9E196CA-78CA-F129-7800-E6D8BA9F0FAB}"/>
              </a:ext>
            </a:extLst>
          </p:cNvPr>
          <p:cNvSpPr txBox="1">
            <a:spLocks noChangeArrowheads="1"/>
          </p:cNvSpPr>
          <p:nvPr/>
        </p:nvSpPr>
        <p:spPr bwMode="auto">
          <a:xfrm>
            <a:off x="358775" y="181323"/>
            <a:ext cx="7359650" cy="1077218"/>
          </a:xfrm>
          <a:prstGeom prst="rect">
            <a:avLst/>
          </a:prstGeom>
          <a:noFill/>
          <a:ln>
            <a:noFill/>
          </a:ln>
        </p:spPr>
        <p:txBody>
          <a:bodyPr anchor="ctr">
            <a:spAutoFit/>
          </a:bodyPr>
          <a:lstStyle>
            <a:lvl1pPr algn="l" rtl="0" eaLnBrk="0" fontAlgn="base" hangingPunct="0">
              <a:spcBef>
                <a:spcPct val="0"/>
              </a:spcBef>
              <a:spcAft>
                <a:spcPct val="0"/>
              </a:spcAft>
              <a:defRPr sz="3200" b="1">
                <a:solidFill>
                  <a:srgbClr val="6800B6"/>
                </a:solidFill>
                <a:latin typeface="+mj-lt"/>
                <a:ea typeface="MS PGothic" panose="020B0600070205080204" pitchFamily="34" charset="-128"/>
                <a:cs typeface="+mj-cs"/>
              </a:defRPr>
            </a:lvl1pPr>
            <a:lvl2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2pPr>
            <a:lvl3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3pPr>
            <a:lvl4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4pPr>
            <a:lvl5pPr algn="l" rtl="0" eaLnBrk="0" fontAlgn="base" hangingPunct="0">
              <a:spcBef>
                <a:spcPct val="0"/>
              </a:spcBef>
              <a:spcAft>
                <a:spcPct val="0"/>
              </a:spcAft>
              <a:defRPr sz="3200" b="1">
                <a:solidFill>
                  <a:srgbClr val="6800B6"/>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3200" b="1">
                <a:solidFill>
                  <a:srgbClr val="6800B6"/>
                </a:solidFill>
                <a:latin typeface="Verdana" pitchFamily="34" charset="0"/>
                <a:ea typeface="ＭＳ Ｐゴシック" charset="-128"/>
              </a:defRPr>
            </a:lvl6pPr>
            <a:lvl7pPr marL="914400" algn="l" rtl="0" eaLnBrk="1" fontAlgn="base" hangingPunct="1">
              <a:spcBef>
                <a:spcPct val="0"/>
              </a:spcBef>
              <a:spcAft>
                <a:spcPct val="0"/>
              </a:spcAft>
              <a:defRPr sz="3200" b="1">
                <a:solidFill>
                  <a:srgbClr val="6800B6"/>
                </a:solidFill>
                <a:latin typeface="Verdana" pitchFamily="34" charset="0"/>
                <a:ea typeface="ＭＳ Ｐゴシック" charset="-128"/>
              </a:defRPr>
            </a:lvl7pPr>
            <a:lvl8pPr marL="1371600" algn="l" rtl="0" eaLnBrk="1" fontAlgn="base" hangingPunct="1">
              <a:spcBef>
                <a:spcPct val="0"/>
              </a:spcBef>
              <a:spcAft>
                <a:spcPct val="0"/>
              </a:spcAft>
              <a:defRPr sz="3200" b="1">
                <a:solidFill>
                  <a:srgbClr val="6800B6"/>
                </a:solidFill>
                <a:latin typeface="Verdana" pitchFamily="34" charset="0"/>
                <a:ea typeface="ＭＳ Ｐゴシック" charset="-128"/>
              </a:defRPr>
            </a:lvl8pPr>
            <a:lvl9pPr marL="1828800" algn="l" rtl="0" eaLnBrk="1" fontAlgn="base" hangingPunct="1">
              <a:spcBef>
                <a:spcPct val="0"/>
              </a:spcBef>
              <a:spcAft>
                <a:spcPct val="0"/>
              </a:spcAft>
              <a:defRPr sz="3200" b="1">
                <a:solidFill>
                  <a:srgbClr val="6800B6"/>
                </a:solidFill>
                <a:latin typeface="Verdana" pitchFamily="34" charset="0"/>
                <a:ea typeface="ＭＳ Ｐゴシック" charset="-128"/>
              </a:defRPr>
            </a:lvl9pPr>
          </a:lstStyle>
          <a:p>
            <a:pPr algn="ctr">
              <a:defRPr/>
            </a:pPr>
            <a:r>
              <a:rPr lang="en-GB" altLang="en-US" kern="0" dirty="0">
                <a:latin typeface="Verdana"/>
              </a:rPr>
              <a:t>Legislative Context - UNCRC Incorporation</a:t>
            </a:r>
          </a:p>
        </p:txBody>
      </p:sp>
      <p:sp>
        <p:nvSpPr>
          <p:cNvPr id="9" name="Content Placeholder 2">
            <a:extLst>
              <a:ext uri="{FF2B5EF4-FFF2-40B4-BE49-F238E27FC236}">
                <a16:creationId xmlns:a16="http://schemas.microsoft.com/office/drawing/2014/main" id="{F05D50CA-BC48-0E57-ACAD-F39518CC7489}"/>
              </a:ext>
            </a:extLst>
          </p:cNvPr>
          <p:cNvSpPr txBox="1">
            <a:spLocks/>
          </p:cNvSpPr>
          <p:nvPr/>
        </p:nvSpPr>
        <p:spPr bwMode="auto">
          <a:xfrm>
            <a:off x="163513" y="1258888"/>
            <a:ext cx="8869362" cy="5546134"/>
          </a:xfrm>
          <a:prstGeom prst="rect">
            <a:avLst/>
          </a:prstGeom>
          <a:noFill/>
          <a:ln>
            <a:noFill/>
          </a:ln>
        </p:spPr>
        <p:txBody>
          <a:bodyPr>
            <a:spAutoFit/>
          </a:bodyPr>
          <a:lstStyle>
            <a:lvl1pPr marL="342900" indent="-342900" algn="l" rtl="0" eaLnBrk="0" fontAlgn="base" hangingPunct="0">
              <a:spcBef>
                <a:spcPct val="20000"/>
              </a:spcBef>
              <a:spcAft>
                <a:spcPct val="0"/>
              </a:spcAft>
              <a:buFont typeface="Times" panose="02020603050405020304" pitchFamily="18" charset="0"/>
              <a:buChar char="•"/>
              <a:defRPr sz="2800" b="1">
                <a:solidFill>
                  <a:srgbClr val="6800B6"/>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2400">
                <a:solidFill>
                  <a:srgbClr val="6800B6"/>
                </a:solidFill>
                <a:latin typeface="+mn-lt"/>
                <a:ea typeface="MS PGothic" panose="020B0600070205080204"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2000">
                <a:solidFill>
                  <a:srgbClr val="6800B6"/>
                </a:solidFill>
                <a:latin typeface="+mn-lt"/>
                <a:ea typeface="MS PGothic" panose="020B0600070205080204" pitchFamily="34" charset="-128"/>
              </a:defRPr>
            </a:lvl3pPr>
            <a:lvl4pPr marL="1600200" indent="-228600" algn="l" rtl="0" eaLnBrk="0" fontAlgn="base" hangingPunct="0">
              <a:spcBef>
                <a:spcPct val="20000"/>
              </a:spcBef>
              <a:spcAft>
                <a:spcPct val="0"/>
              </a:spcAft>
              <a:buFont typeface="Times" panose="02020603050405020304" pitchFamily="18" charset="0"/>
              <a:buChar char="•"/>
              <a:defRPr>
                <a:solidFill>
                  <a:srgbClr val="6800B6"/>
                </a:solidFill>
                <a:latin typeface="+mn-lt"/>
                <a:ea typeface="MS PGothic" panose="020B0600070205080204"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00B6"/>
                </a:solidFill>
                <a:latin typeface="+mn-lt"/>
                <a:ea typeface="MS PGothic" panose="020B0600070205080204" pitchFamily="34" charset="-128"/>
              </a:defRPr>
            </a:lvl5pPr>
            <a:lvl6pPr marL="25146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6pPr>
            <a:lvl7pPr marL="29718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7pPr>
            <a:lvl8pPr marL="34290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8pPr>
            <a:lvl9pPr marL="3886200" indent="-228600" algn="l" rtl="0" eaLnBrk="1" fontAlgn="base" hangingPunct="1">
              <a:spcBef>
                <a:spcPct val="20000"/>
              </a:spcBef>
              <a:spcAft>
                <a:spcPct val="0"/>
              </a:spcAft>
              <a:buFont typeface="Times" pitchFamily="18" charset="0"/>
              <a:buChar char="•"/>
              <a:defRPr sz="1600">
                <a:solidFill>
                  <a:srgbClr val="6800B6"/>
                </a:solidFill>
                <a:latin typeface="+mn-lt"/>
                <a:ea typeface="+mn-ea"/>
              </a:defRPr>
            </a:lvl9pPr>
          </a:lstStyle>
          <a:p>
            <a:r>
              <a:rPr lang="en-GB" sz="2600" dirty="0"/>
              <a:t>Scotland continues to strengthen its children’s rights landscape through the United Nations Convention on the Rights of the Child (UNCRC) incorporation work.</a:t>
            </a:r>
          </a:p>
          <a:p>
            <a:r>
              <a:rPr lang="en-GB" sz="2600" dirty="0"/>
              <a:t>Recent developments include:</a:t>
            </a:r>
          </a:p>
          <a:p>
            <a:r>
              <a:rPr lang="en-GB" sz="2600" dirty="0"/>
              <a:t>Alignment of youth justice and child protection systems with UNCRC principles, including raising the definition of “child” to under 18 within key legislation such as the Children (Care and Justice) (Scotland) Act 2024. </a:t>
            </a:r>
            <a:r>
              <a:rPr lang="en-GB" sz="2600" u="sng" dirty="0">
                <a:hlinkClick r:id="rId8" tooltip="Original URL: https://scothealthequity.org/prevention-watch-may-2025/. Click or tap if you trust this link."/>
              </a:rPr>
              <a:t>[scothealthequity.org]</a:t>
            </a:r>
            <a:endParaRPr lang="en-GB" sz="2600" dirty="0"/>
          </a:p>
          <a:p>
            <a:r>
              <a:rPr lang="en-GB" sz="2600" dirty="0"/>
              <a:t>Increased emphasis on rights-based decision‑making, accountability, and the child's voice in all safeguarding processes.</a:t>
            </a:r>
          </a:p>
          <a:p>
            <a:pPr marL="0" indent="0">
              <a:buFont typeface="Times" panose="02020603050405020304" pitchFamily="18" charset="0"/>
              <a:buNone/>
              <a:defRPr/>
            </a:pPr>
            <a:endParaRPr lang="en-GB" sz="1600" kern="0" dirty="0">
              <a:latin typeface="Verdana"/>
              <a:ea typeface="ＭＳ Ｐゴシック"/>
            </a:endParaRPr>
          </a:p>
          <a:p>
            <a:pPr>
              <a:defRPr/>
            </a:pPr>
            <a:endParaRPr lang="en-GB" kern="0" dirty="0">
              <a:latin typeface="Verdana"/>
              <a:ea typeface="ＭＳ Ｐゴシック"/>
            </a:endParaRPr>
          </a:p>
        </p:txBody>
      </p:sp>
    </p:spTree>
    <p:extLst>
      <p:ext uri="{BB962C8B-B14F-4D97-AF65-F5344CB8AC3E}">
        <p14:creationId xmlns:p14="http://schemas.microsoft.com/office/powerpoint/2010/main" val="398066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9">
                                            <p:txEl>
                                              <p:pRg st="2" end="2"/>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9">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C5294-BABC-87FD-DFC7-22514FF85420}"/>
              </a:ext>
            </a:extLst>
          </p:cNvPr>
          <p:cNvSpPr>
            <a:spLocks noGrp="1"/>
          </p:cNvSpPr>
          <p:nvPr>
            <p:ph type="title"/>
          </p:nvPr>
        </p:nvSpPr>
        <p:spPr/>
        <p:txBody>
          <a:bodyPr/>
          <a:lstStyle/>
          <a:p>
            <a:r>
              <a:rPr lang="en-GB" sz="2800" dirty="0">
                <a:solidFill>
                  <a:srgbClr val="7030A0"/>
                </a:solidFill>
                <a:latin typeface="Verdana Pro Cond Semibold" panose="020F0502020204030204" pitchFamily="34" charset="0"/>
              </a:rPr>
              <a:t>Improving Behaviour in Scottish Schools (March 2026)</a:t>
            </a:r>
          </a:p>
        </p:txBody>
      </p:sp>
      <p:sp>
        <p:nvSpPr>
          <p:cNvPr id="3" name="Content Placeholder 2">
            <a:extLst>
              <a:ext uri="{FF2B5EF4-FFF2-40B4-BE49-F238E27FC236}">
                <a16:creationId xmlns:a16="http://schemas.microsoft.com/office/drawing/2014/main" id="{F53B8C6B-3383-1516-5598-B0A2324B8751}"/>
              </a:ext>
            </a:extLst>
          </p:cNvPr>
          <p:cNvSpPr>
            <a:spLocks noGrp="1"/>
          </p:cNvSpPr>
          <p:nvPr>
            <p:ph idx="1"/>
          </p:nvPr>
        </p:nvSpPr>
        <p:spPr/>
        <p:txBody>
          <a:bodyPr/>
          <a:lstStyle/>
          <a:p>
            <a:endParaRPr lang="en-GB" dirty="0"/>
          </a:p>
          <a:p>
            <a:pPr marL="0" indent="0">
              <a:buNone/>
            </a:pPr>
            <a:r>
              <a:rPr lang="en-GB" sz="2800" dirty="0"/>
              <a:t>Update on progress -  </a:t>
            </a:r>
            <a:r>
              <a:rPr lang="en-GB" sz="2800" b="1" dirty="0"/>
              <a:t>National Plan – </a:t>
            </a:r>
            <a:r>
              <a:rPr lang="en-GB" sz="2800" dirty="0"/>
              <a:t>(</a:t>
            </a:r>
            <a:r>
              <a:rPr lang="en-GB" sz="2800" b="1" dirty="0"/>
              <a:t>Relationships and Behaviour in School Action Plan 2024 – 27</a:t>
            </a:r>
            <a:r>
              <a:rPr lang="en-GB" sz="2800" dirty="0"/>
              <a:t>)</a:t>
            </a:r>
          </a:p>
          <a:p>
            <a:pPr marL="0" indent="0">
              <a:buNone/>
            </a:pPr>
            <a:endParaRPr lang="en-GB" sz="2800" dirty="0"/>
          </a:p>
          <a:p>
            <a:r>
              <a:rPr lang="en-GB" sz="2800" dirty="0"/>
              <a:t>Aimed at improving relationships and behaviour in Scottish schools </a:t>
            </a:r>
          </a:p>
          <a:p>
            <a:endParaRPr lang="en-GB" sz="2800" dirty="0"/>
          </a:p>
          <a:p>
            <a:r>
              <a:rPr lang="en-GB" sz="2800" dirty="0"/>
              <a:t>Aims to ensure a safe environment for pupils and staff</a:t>
            </a:r>
          </a:p>
        </p:txBody>
      </p:sp>
    </p:spTree>
    <p:extLst>
      <p:ext uri="{BB962C8B-B14F-4D97-AF65-F5344CB8AC3E}">
        <p14:creationId xmlns:p14="http://schemas.microsoft.com/office/powerpoint/2010/main" val="158072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AA54B-F3FA-D32A-20A6-18678E1BAF8E}"/>
              </a:ext>
            </a:extLst>
          </p:cNvPr>
          <p:cNvSpPr>
            <a:spLocks noGrp="1"/>
          </p:cNvSpPr>
          <p:nvPr>
            <p:ph type="title"/>
          </p:nvPr>
        </p:nvSpPr>
        <p:spPr/>
        <p:txBody>
          <a:bodyPr/>
          <a:lstStyle/>
          <a:p>
            <a:r>
              <a:rPr lang="en-GB" sz="2800" dirty="0">
                <a:solidFill>
                  <a:srgbClr val="7030A0"/>
                </a:solidFill>
              </a:rPr>
              <a:t>Actions from the National Plan include :</a:t>
            </a:r>
            <a:br>
              <a:rPr lang="en-GB" sz="2400" dirty="0">
                <a:solidFill>
                  <a:srgbClr val="7030A0"/>
                </a:solidFill>
              </a:rPr>
            </a:br>
            <a:r>
              <a:rPr lang="en-GB" dirty="0"/>
              <a:t> </a:t>
            </a:r>
          </a:p>
        </p:txBody>
      </p:sp>
      <p:sp>
        <p:nvSpPr>
          <p:cNvPr id="3" name="Content Placeholder 2">
            <a:extLst>
              <a:ext uri="{FF2B5EF4-FFF2-40B4-BE49-F238E27FC236}">
                <a16:creationId xmlns:a16="http://schemas.microsoft.com/office/drawing/2014/main" id="{8B9C613B-5232-462D-E0F9-58C2CC97841F}"/>
              </a:ext>
            </a:extLst>
          </p:cNvPr>
          <p:cNvSpPr>
            <a:spLocks noGrp="1"/>
          </p:cNvSpPr>
          <p:nvPr>
            <p:ph idx="1"/>
          </p:nvPr>
        </p:nvSpPr>
        <p:spPr/>
        <p:txBody>
          <a:bodyPr/>
          <a:lstStyle/>
          <a:p>
            <a:r>
              <a:rPr lang="en-GB" sz="2800" dirty="0">
                <a:solidFill>
                  <a:srgbClr val="7030A0"/>
                </a:solidFill>
              </a:rPr>
              <a:t>Guidance on consequences and on Risk Assessment advice for schools</a:t>
            </a:r>
          </a:p>
          <a:p>
            <a:r>
              <a:rPr lang="en-GB" sz="2800" dirty="0">
                <a:solidFill>
                  <a:srgbClr val="7030A0"/>
                </a:solidFill>
              </a:rPr>
              <a:t>Updated Guidance on attendance – aims to deal with part–time timetables, long term persistent absence and young people in school but not in classes</a:t>
            </a:r>
          </a:p>
          <a:p>
            <a:r>
              <a:rPr lang="en-GB" sz="2800" dirty="0">
                <a:solidFill>
                  <a:srgbClr val="7030A0"/>
                </a:solidFill>
              </a:rPr>
              <a:t>New Guidance on substance use – now includes vaping</a:t>
            </a:r>
          </a:p>
          <a:p>
            <a:r>
              <a:rPr lang="en-GB" sz="2800" dirty="0">
                <a:solidFill>
                  <a:srgbClr val="7030A0"/>
                </a:solidFill>
              </a:rPr>
              <a:t>Whole school approaches to tackling racism in schools</a:t>
            </a:r>
          </a:p>
          <a:p>
            <a:r>
              <a:rPr lang="en-GB" sz="2800" dirty="0">
                <a:solidFill>
                  <a:srgbClr val="7030A0"/>
                </a:solidFill>
              </a:rPr>
              <a:t>Work on going in relation to providing further guidance</a:t>
            </a:r>
          </a:p>
          <a:p>
            <a:pPr marL="0" indent="0">
              <a:buNone/>
            </a:pPr>
            <a:r>
              <a:rPr lang="en-GB" sz="2800" dirty="0">
                <a:solidFill>
                  <a:srgbClr val="7030A0"/>
                </a:solidFill>
              </a:rPr>
              <a:t>- Including recording and monitoring of violent incidents</a:t>
            </a:r>
          </a:p>
          <a:p>
            <a:endParaRPr lang="en-GB" dirty="0"/>
          </a:p>
        </p:txBody>
      </p:sp>
    </p:spTree>
    <p:extLst>
      <p:ext uri="{BB962C8B-B14F-4D97-AF65-F5344CB8AC3E}">
        <p14:creationId xmlns:p14="http://schemas.microsoft.com/office/powerpoint/2010/main" val="2975823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FC668-48AF-B839-C085-DAEF2E7B3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50E73-96A7-695D-2A1D-C9696674E2F1}"/>
              </a:ext>
            </a:extLst>
          </p:cNvPr>
          <p:cNvSpPr>
            <a:spLocks noGrp="1"/>
          </p:cNvSpPr>
          <p:nvPr>
            <p:ph type="title"/>
          </p:nvPr>
        </p:nvSpPr>
        <p:spPr/>
        <p:txBody>
          <a:bodyPr/>
          <a:lstStyle/>
          <a:p>
            <a:r>
              <a:rPr lang="en-GB" sz="2800" dirty="0">
                <a:solidFill>
                  <a:srgbClr val="7030A0"/>
                </a:solidFill>
                <a:latin typeface="Verdana Pro Cond Semibold" panose="020F0502020204030204" pitchFamily="34" charset="0"/>
              </a:rPr>
              <a:t>Included Engaged and Involved Part 1 – Attendance and Wellbeing  </a:t>
            </a:r>
          </a:p>
        </p:txBody>
      </p:sp>
      <p:sp>
        <p:nvSpPr>
          <p:cNvPr id="3" name="Content Placeholder 2">
            <a:extLst>
              <a:ext uri="{FF2B5EF4-FFF2-40B4-BE49-F238E27FC236}">
                <a16:creationId xmlns:a16="http://schemas.microsoft.com/office/drawing/2014/main" id="{92C76417-7F8E-BA78-7219-1DC620AC2826}"/>
              </a:ext>
            </a:extLst>
          </p:cNvPr>
          <p:cNvSpPr>
            <a:spLocks noGrp="1"/>
          </p:cNvSpPr>
          <p:nvPr>
            <p:ph idx="1"/>
          </p:nvPr>
        </p:nvSpPr>
        <p:spPr/>
        <p:txBody>
          <a:bodyPr/>
          <a:lstStyle/>
          <a:p>
            <a:r>
              <a:rPr lang="en-GB" sz="2200" dirty="0"/>
              <a:t>Guidance recognises that absence should be understood as a potential signal of underlying wellbeing concerns, requiring a sensitive and holistic response</a:t>
            </a:r>
          </a:p>
          <a:p>
            <a:r>
              <a:rPr lang="en-GB" sz="2200" dirty="0"/>
              <a:t>Poor attendance can place significant strain on families, intensifying stress</a:t>
            </a:r>
          </a:p>
          <a:p>
            <a:r>
              <a:rPr lang="en-GB" sz="2200" dirty="0"/>
              <a:t>Definition of attendance now includes flexible or adapted timetable</a:t>
            </a:r>
          </a:p>
          <a:p>
            <a:r>
              <a:rPr lang="en-GB" sz="2200" dirty="0"/>
              <a:t>Emphasis on ‘engagement’ as well as attendance</a:t>
            </a:r>
          </a:p>
          <a:p>
            <a:r>
              <a:rPr lang="en-GB" sz="2200" dirty="0"/>
              <a:t>New sections on</a:t>
            </a:r>
          </a:p>
          <a:p>
            <a:pPr lvl="1"/>
            <a:r>
              <a:rPr lang="en-GB" sz="2200" dirty="0"/>
              <a:t>What ‘flexible or adapted timetables may look like</a:t>
            </a:r>
          </a:p>
          <a:p>
            <a:pPr lvl="1"/>
            <a:r>
              <a:rPr lang="en-GB" sz="2200" dirty="0"/>
              <a:t>Part time timetables involving reduced learning hours</a:t>
            </a:r>
          </a:p>
          <a:p>
            <a:pPr lvl="1"/>
            <a:r>
              <a:rPr lang="en-GB" sz="2200" dirty="0"/>
              <a:t>Section on ‘in school but not attending </a:t>
            </a:r>
            <a:r>
              <a:rPr lang="en-GB" sz="2200" dirty="0" err="1"/>
              <a:t>class’</a:t>
            </a:r>
            <a:endParaRPr lang="en-GB" sz="2200" dirty="0"/>
          </a:p>
          <a:p>
            <a:endParaRPr lang="en-GB" dirty="0"/>
          </a:p>
        </p:txBody>
      </p:sp>
    </p:spTree>
    <p:extLst>
      <p:ext uri="{BB962C8B-B14F-4D97-AF65-F5344CB8AC3E}">
        <p14:creationId xmlns:p14="http://schemas.microsoft.com/office/powerpoint/2010/main" val="135263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54FD4-19C6-9D51-F42C-3F58444548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F99259-CA74-571A-4C5D-44ECF206DF6D}"/>
              </a:ext>
            </a:extLst>
          </p:cNvPr>
          <p:cNvSpPr>
            <a:spLocks noGrp="1"/>
          </p:cNvSpPr>
          <p:nvPr>
            <p:ph type="title"/>
          </p:nvPr>
        </p:nvSpPr>
        <p:spPr/>
        <p:txBody>
          <a:bodyPr/>
          <a:lstStyle/>
          <a:p>
            <a:r>
              <a:rPr lang="en-GB" sz="2800" dirty="0">
                <a:solidFill>
                  <a:srgbClr val="7030A0"/>
                </a:solidFill>
                <a:latin typeface="Verdana Pro Cond Semibold" panose="020F0502020204030204" pitchFamily="34" charset="0"/>
              </a:rPr>
              <a:t>Included Engaged and Involved Part 1 –                           responding to persistent long-term absence </a:t>
            </a:r>
          </a:p>
        </p:txBody>
      </p:sp>
      <p:sp>
        <p:nvSpPr>
          <p:cNvPr id="3" name="Content Placeholder 2">
            <a:extLst>
              <a:ext uri="{FF2B5EF4-FFF2-40B4-BE49-F238E27FC236}">
                <a16:creationId xmlns:a16="http://schemas.microsoft.com/office/drawing/2014/main" id="{37ABA254-50E8-5F94-5F8C-D4FB9ED986B1}"/>
              </a:ext>
            </a:extLst>
          </p:cNvPr>
          <p:cNvSpPr>
            <a:spLocks noGrp="1"/>
          </p:cNvSpPr>
          <p:nvPr>
            <p:ph idx="1"/>
          </p:nvPr>
        </p:nvSpPr>
        <p:spPr/>
        <p:txBody>
          <a:bodyPr/>
          <a:lstStyle/>
          <a:p>
            <a:r>
              <a:rPr lang="en-GB" sz="2200" dirty="0"/>
              <a:t>Recognition that coordinated response is required where there are complex factors involved</a:t>
            </a:r>
          </a:p>
          <a:p>
            <a:r>
              <a:rPr lang="en-GB" sz="2200" dirty="0"/>
              <a:t>Requires a comprehensive assessment in collaboration with relevant partners to understand underlying reasons for absence and ensure appropriate support is identified and put in place</a:t>
            </a:r>
          </a:p>
          <a:p>
            <a:r>
              <a:rPr lang="en-GB" sz="2200" dirty="0"/>
              <a:t>Schools should take a holistic approach that considers wellbeing, engagement and safeguarding. This approach should align with existing staged intervention procedures and include individualised strategies</a:t>
            </a:r>
          </a:p>
          <a:p>
            <a:r>
              <a:rPr lang="en-GB" sz="2200" dirty="0"/>
              <a:t>It is essential to support children and young people experiencing anxiety, EBSA or other barriers by ensuring expectations are aligned with any agreed flexible arrangements within a Child’s Plan</a:t>
            </a:r>
          </a:p>
          <a:p>
            <a:endParaRPr lang="en-GB" dirty="0"/>
          </a:p>
        </p:txBody>
      </p:sp>
    </p:spTree>
    <p:extLst>
      <p:ext uri="{BB962C8B-B14F-4D97-AF65-F5344CB8AC3E}">
        <p14:creationId xmlns:p14="http://schemas.microsoft.com/office/powerpoint/2010/main" val="244733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C White 10">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88900" cap="flat" cmpd="sng" algn="ctr">
          <a:solidFill>
            <a:srgbClr val="6800B6"/>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6800B6"/>
            </a:solidFill>
            <a:effectLst/>
            <a:latin typeface="Verdana" pitchFamily="34" charset="0"/>
            <a:ea typeface="ＭＳ Ｐゴシック" charset="-128"/>
          </a:defRPr>
        </a:defPPr>
      </a:lstStyle>
    </a:spDef>
    <a:lnDef>
      <a:spPr bwMode="auto">
        <a:xfrm>
          <a:off x="0" y="0"/>
          <a:ext cx="1" cy="1"/>
        </a:xfrm>
        <a:custGeom>
          <a:avLst/>
          <a:gdLst/>
          <a:ahLst/>
          <a:cxnLst/>
          <a:rect l="0" t="0" r="0" b="0"/>
          <a:pathLst/>
        </a:custGeom>
        <a:solidFill>
          <a:schemeClr val="bg1"/>
        </a:solidFill>
        <a:ln w="88900" cap="flat" cmpd="sng" algn="ctr">
          <a:solidFill>
            <a:srgbClr val="6800B6"/>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6800B6"/>
            </a:solidFill>
            <a:effectLst/>
            <a:latin typeface="Verdana" pitchFamily="34" charset="0"/>
            <a:ea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8A93E1A78BF4A408426E423ED211B00" ma:contentTypeVersion="11" ma:contentTypeDescription="Create a new document." ma:contentTypeScope="" ma:versionID="596309487b6c423db8fcb312fb0d684f">
  <xsd:schema xmlns:xsd="http://www.w3.org/2001/XMLSchema" xmlns:xs="http://www.w3.org/2001/XMLSchema" xmlns:p="http://schemas.microsoft.com/office/2006/metadata/properties" xmlns:ns3="dabdc077-db3f-4a77-af7d-7b173d079117" targetNamespace="http://schemas.microsoft.com/office/2006/metadata/properties" ma:root="true" ma:fieldsID="8335f52c6e30edb2af71836b156108d7" ns3:_="">
    <xsd:import namespace="dabdc077-db3f-4a77-af7d-7b173d07911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bdc077-db3f-4a77-af7d-7b173d0791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ACB4B9-1E72-4A6C-A177-B37B4C603D04}">
  <ds:schemaRefs>
    <ds:schemaRef ds:uri="http://purl.org/dc/terms/"/>
    <ds:schemaRef ds:uri="http://schemas.microsoft.com/office/2006/documentManagement/types"/>
    <ds:schemaRef ds:uri="dabdc077-db3f-4a77-af7d-7b173d079117"/>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87EE5FA5-2E72-40E8-98F1-919EB46A0C77}">
  <ds:schemaRefs>
    <ds:schemaRef ds:uri="http://schemas.microsoft.com/sharepoint/v3/contenttype/forms"/>
  </ds:schemaRefs>
</ds:datastoreItem>
</file>

<file path=customXml/itemProps3.xml><?xml version="1.0" encoding="utf-8"?>
<ds:datastoreItem xmlns:ds="http://schemas.openxmlformats.org/officeDocument/2006/customXml" ds:itemID="{EC60699C-7F40-4398-B53C-2C9E246761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bdc077-db3f-4a77-af7d-7b173d0791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TM02892315[[fn=Wisp]]</Template>
  <TotalTime>23685</TotalTime>
  <Words>7667</Words>
  <Application>Microsoft Office PowerPoint</Application>
  <PresentationFormat>On-screen Show (4:3)</PresentationFormat>
  <Paragraphs>672</Paragraphs>
  <Slides>47</Slides>
  <Notes>39</Notes>
  <HiddenSlides>0</HiddenSlides>
  <MMClips>0</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47</vt:i4>
      </vt:variant>
    </vt:vector>
  </HeadingPairs>
  <TitlesOfParts>
    <vt:vector size="68" baseType="lpstr">
      <vt:lpstr>ＭＳ Ｐゴシック</vt:lpstr>
      <vt:lpstr>Aptos</vt:lpstr>
      <vt:lpstr>Arial</vt:lpstr>
      <vt:lpstr>Calibri</vt:lpstr>
      <vt:lpstr>Calibri Light</vt:lpstr>
      <vt:lpstr>Century Gothic</vt:lpstr>
      <vt:lpstr>HelveticaNeueLT Pro 45 Lt</vt:lpstr>
      <vt:lpstr>HelveticaNeueLT Pro 55 Roman</vt:lpstr>
      <vt:lpstr>HelveticaNeueLT Pro 65 Md</vt:lpstr>
      <vt:lpstr>Segoe UI</vt:lpstr>
      <vt:lpstr>Source Sans Pro</vt:lpstr>
      <vt:lpstr>Source Sans Pro Black</vt:lpstr>
      <vt:lpstr>Source Sans Pro Light</vt:lpstr>
      <vt:lpstr>Source Sans Pro Semibold</vt:lpstr>
      <vt:lpstr>Times</vt:lpstr>
      <vt:lpstr>Times New Roman</vt:lpstr>
      <vt:lpstr>Verdana</vt:lpstr>
      <vt:lpstr>Verdana Pro Cond Semibold</vt:lpstr>
      <vt:lpstr>Wingdings</vt:lpstr>
      <vt:lpstr>RC White 10</vt:lpstr>
      <vt:lpstr>Office Theme</vt:lpstr>
      <vt:lpstr>Standard Circular 57 Annual Update 2026</vt:lpstr>
      <vt:lpstr>Summary of Information</vt:lpstr>
      <vt:lpstr>National Guidance for Child Protection in Scotland 2021 (updated 2023)            </vt:lpstr>
      <vt:lpstr>PowerPoint Presentation</vt:lpstr>
      <vt:lpstr>PowerPoint Presentation</vt:lpstr>
      <vt:lpstr>Improving Behaviour in Scottish Schools (March 2026)</vt:lpstr>
      <vt:lpstr>Actions from the National Plan include :  </vt:lpstr>
      <vt:lpstr>Included Engaged and Involved Part 1 – Attendance and Wellbeing  </vt:lpstr>
      <vt:lpstr>Included Engaged and Involved Part 1 –                           responding to persistent long-term absence </vt:lpstr>
      <vt:lpstr>Bullying – National Updates  </vt:lpstr>
      <vt:lpstr>Bullying – Revised National Framework   Respect for All 2024) </vt:lpstr>
      <vt:lpstr>Bullying – Revised National Framework   Respect for All 2024)</vt:lpstr>
      <vt:lpstr>Trauma - Informed Approaches</vt:lpstr>
      <vt:lpstr>Focus – Neglect </vt:lpstr>
      <vt:lpstr>What does neglect look like?</vt:lpstr>
      <vt:lpstr>  Discussion Task</vt:lpstr>
      <vt:lpstr>PowerPoint Presentation</vt:lpstr>
      <vt:lpstr>PowerPoint Presentation</vt:lpstr>
      <vt:lpstr>PowerPoint Presentation</vt:lpstr>
      <vt:lpstr>  Name Neglect Clearly</vt:lpstr>
      <vt:lpstr>              Barriers to identifying neglect </vt:lpstr>
      <vt:lpstr>        Neglect Across the childhood spectrum</vt:lpstr>
      <vt:lpstr>Neglect Film Clip </vt:lpstr>
      <vt:lpstr>PowerPoint Presentation</vt:lpstr>
      <vt:lpstr>            Focus - Prevent </vt:lpstr>
      <vt:lpstr>PowerPoint Presentation</vt:lpstr>
      <vt:lpstr>PowerPoint Presentation</vt:lpstr>
      <vt:lpstr>PowerPoint Presentation</vt:lpstr>
      <vt:lpstr>PowerPoint Presentation</vt:lpstr>
      <vt:lpstr>Understanding the Mental Health of Children and Young People (CYP)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Links to Other Useful Information </vt:lpstr>
      <vt:lpstr>PowerPoint Presentation</vt:lpstr>
      <vt:lpstr>PowerPoint Presentation</vt:lpstr>
    </vt:vector>
  </TitlesOfParts>
  <Company>Renfrewshire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edgrahamj1</dc:creator>
  <cp:lastModifiedBy>k parker</cp:lastModifiedBy>
  <cp:revision>693</cp:revision>
  <dcterms:created xsi:type="dcterms:W3CDTF">2013-04-29T15:38:24Z</dcterms:created>
  <dcterms:modified xsi:type="dcterms:W3CDTF">2026-08-14T12:51:41Z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0x01010008A93E1A78BF4A408426E423ED211B00</vt:lpwstr>
  </property>
  <property fmtid="{D5CDD505-2E9C-101B-9397-08002B2CF9AE}" pid="3" name="MSIP_Label_994db701-89a9-49bb-b598-cb04a9f5d29a_Enabled">
    <vt:lpwstr>true</vt:lpwstr>
  </property>
  <property fmtid="{D5CDD505-2E9C-101B-9397-08002B2CF9AE}" pid="4" name="MSIP_Label_994db701-89a9-49bb-b598-cb04a9f5d29a_SetDate">
    <vt:lpwstr>2026-04-29T12:32:55Z</vt:lpwstr>
  </property>
  <property fmtid="{D5CDD505-2E9C-101B-9397-08002B2CF9AE}" pid="5" name="MSIP_Label_994db701-89a9-49bb-b598-cb04a9f5d29a_Method">
    <vt:lpwstr>Privileged</vt:lpwstr>
  </property>
  <property fmtid="{D5CDD505-2E9C-101B-9397-08002B2CF9AE}" pid="6" name="MSIP_Label_994db701-89a9-49bb-b598-cb04a9f5d29a_Name">
    <vt:lpwstr>Official</vt:lpwstr>
  </property>
  <property fmtid="{D5CDD505-2E9C-101B-9397-08002B2CF9AE}" pid="7" name="MSIP_Label_994db701-89a9-49bb-b598-cb04a9f5d29a_SiteId">
    <vt:lpwstr>ca295336-1aa6-4486-b2b2-cf7669625305</vt:lpwstr>
  </property>
  <property fmtid="{D5CDD505-2E9C-101B-9397-08002B2CF9AE}" pid="8" name="MSIP_Label_994db701-89a9-49bb-b598-cb04a9f5d29a_ActionId">
    <vt:lpwstr>fc70b106-c1f1-4245-b193-1c7c0687b6c0</vt:lpwstr>
  </property>
  <property fmtid="{D5CDD505-2E9C-101B-9397-08002B2CF9AE}" pid="9" name="MSIP_Label_994db701-89a9-49bb-b598-cb04a9f5d29a_ContentBits">
    <vt:lpwstr>1</vt:lpwstr>
  </property>
  <property fmtid="{D5CDD505-2E9C-101B-9397-08002B2CF9AE}" pid="10" name="MSIP_Label_994db701-89a9-49bb-b598-cb04a9f5d29a_Tag">
    <vt:lpwstr>10, 0, 1, 1</vt:lpwstr>
  </property>
  <property fmtid="{D5CDD505-2E9C-101B-9397-08002B2CF9AE}" pid="11" name="MSIP_Label_c4b779ee-d0c0-4e85-b5cd-7d5fd9ec729c_Enabled">
    <vt:lpwstr>true</vt:lpwstr>
  </property>
  <property fmtid="{D5CDD505-2E9C-101B-9397-08002B2CF9AE}" pid="12" name="MSIP_Label_c4b779ee-d0c0-4e85-b5cd-7d5fd9ec729c_SetDate">
    <vt:lpwstr>2026-06-29T13:36:27Z</vt:lpwstr>
  </property>
  <property fmtid="{D5CDD505-2E9C-101B-9397-08002B2CF9AE}" pid="13" name="MSIP_Label_c4b779ee-d0c0-4e85-b5cd-7d5fd9ec729c_Method">
    <vt:lpwstr>Privileged</vt:lpwstr>
  </property>
  <property fmtid="{D5CDD505-2E9C-101B-9397-08002B2CF9AE}" pid="14" name="MSIP_Label_c4b779ee-d0c0-4e85-b5cd-7d5fd9ec729c_Name">
    <vt:lpwstr>Official</vt:lpwstr>
  </property>
  <property fmtid="{D5CDD505-2E9C-101B-9397-08002B2CF9AE}" pid="15" name="MSIP_Label_c4b779ee-d0c0-4e85-b5cd-7d5fd9ec729c_SiteId">
    <vt:lpwstr>0da1dde9-5598-47fe-891e-370cb713d6b0</vt:lpwstr>
  </property>
  <property fmtid="{D5CDD505-2E9C-101B-9397-08002B2CF9AE}" pid="16" name="MSIP_Label_c4b779ee-d0c0-4e85-b5cd-7d5fd9ec729c_ActionId">
    <vt:lpwstr>06e51771-91c3-49ec-b79b-75ba47ef89da</vt:lpwstr>
  </property>
  <property fmtid="{D5CDD505-2E9C-101B-9397-08002B2CF9AE}" pid="17" name="MSIP_Label_c4b779ee-d0c0-4e85-b5cd-7d5fd9ec729c_ContentBits">
    <vt:lpwstr>1</vt:lpwstr>
  </property>
  <property fmtid="{D5CDD505-2E9C-101B-9397-08002B2CF9AE}" pid="18" name="MSIP_Label_c4b779ee-d0c0-4e85-b5cd-7d5fd9ec729c_Tag">
    <vt:lpwstr>10, 0, 1, 1</vt:lpwstr>
  </property>
  <property fmtid="{D5CDD505-2E9C-101B-9397-08002B2CF9AE}" pid="19" name="ClassificationContentMarkingHeaderLocations">
    <vt:lpwstr>RC White 10:3\Office Theme:3</vt:lpwstr>
  </property>
  <property fmtid="{D5CDD505-2E9C-101B-9397-08002B2CF9AE}" pid="20" name="ClassificationContentMarkingHeaderText">
    <vt:lpwstr>OFFICIAL</vt:lpwstr>
  </property>
</Properties>
</file>