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257" r:id="rId3"/>
    <p:sldId id="259" r:id="rId4"/>
    <p:sldId id="260" r:id="rId5"/>
    <p:sldId id="305" r:id="rId6"/>
    <p:sldId id="306" r:id="rId7"/>
    <p:sldId id="290" r:id="rId8"/>
    <p:sldId id="289" r:id="rId9"/>
    <p:sldId id="261" r:id="rId10"/>
    <p:sldId id="263" r:id="rId11"/>
    <p:sldId id="262" r:id="rId12"/>
    <p:sldId id="264" r:id="rId13"/>
    <p:sldId id="291" r:id="rId14"/>
    <p:sldId id="258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304" r:id="rId28"/>
    <p:sldId id="277" r:id="rId29"/>
    <p:sldId id="278" r:id="rId30"/>
    <p:sldId id="279" r:id="rId31"/>
    <p:sldId id="280" r:id="rId32"/>
    <p:sldId id="285" r:id="rId33"/>
    <p:sldId id="282" r:id="rId34"/>
    <p:sldId id="283" r:id="rId35"/>
    <p:sldId id="281" r:id="rId36"/>
    <p:sldId id="284" r:id="rId37"/>
    <p:sldId id="286" r:id="rId38"/>
    <p:sldId id="287" r:id="rId39"/>
    <p:sldId id="288" r:id="rId40"/>
    <p:sldId id="312" r:id="rId41"/>
    <p:sldId id="313" r:id="rId42"/>
    <p:sldId id="314" r:id="rId43"/>
    <p:sldId id="315" r:id="rId44"/>
    <p:sldId id="316" r:id="rId45"/>
    <p:sldId id="292" r:id="rId46"/>
    <p:sldId id="294" r:id="rId47"/>
    <p:sldId id="293" r:id="rId48"/>
    <p:sldId id="295" r:id="rId49"/>
    <p:sldId id="296" r:id="rId50"/>
    <p:sldId id="297" r:id="rId51"/>
    <p:sldId id="298" r:id="rId52"/>
    <p:sldId id="300" r:id="rId53"/>
    <p:sldId id="303" r:id="rId54"/>
    <p:sldId id="302" r:id="rId55"/>
    <p:sldId id="299" r:id="rId56"/>
    <p:sldId id="307" r:id="rId57"/>
    <p:sldId id="317" r:id="rId58"/>
    <p:sldId id="308" r:id="rId59"/>
    <p:sldId id="309" r:id="rId60"/>
    <p:sldId id="310" r:id="rId61"/>
    <p:sldId id="311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DFDE"/>
    <a:srgbClr val="5D7C90"/>
    <a:srgbClr val="F09252"/>
    <a:srgbClr val="182A34"/>
    <a:srgbClr val="F6FBBB"/>
    <a:srgbClr val="8AA8C9"/>
    <a:srgbClr val="FF9F0D"/>
    <a:srgbClr val="F079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65" autoAdjust="0"/>
    <p:restoredTop sz="81091" autoAdjust="0"/>
  </p:normalViewPr>
  <p:slideViewPr>
    <p:cSldViewPr snapToGrid="0" showGuides="1">
      <p:cViewPr varScale="1">
        <p:scale>
          <a:sx n="42" d="100"/>
          <a:sy n="42" d="100"/>
        </p:scale>
        <p:origin x="54" y="35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DC84B8-6F41-414C-8003-4AFA9B66288E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4568F0-7A76-46C3-9056-0CFABF11EC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047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Mathew_Lynch44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Mathew_Lynch44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ed.org.uk/wp-content/uploads/2016/11/rEDDC_YanaWeinstein-LearningScis2.pdf" TargetMode="External"/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ed.org.uk/wp-content/uploads/2016/11/rEDDC_YanaWeinstein-LearningScis2.pdf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ed.org.uk/wp-content/uploads/2016/11/rEDDC_YanaWeinstein-LearningScis2.pdf" TargetMode="External"/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ed.org.uk/wp-content/uploads/2016/11/rEDDC_YanaWeinstein-LearningScis2.pdf" TargetMode="External"/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ed.org.uk/wp-content/uploads/2016/11/rEDDC_YanaWeinstein-LearningScis2.pdf" TargetMode="External"/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ed.org.uk/wp-content/uploads/2016/11/rEDDC_YanaWeinstein-LearningScis2.pdf" TargetMode="External"/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ADE87-5E4F-4992-841F-880727CEF8F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566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More</a:t>
            </a:r>
            <a:r>
              <a:rPr lang="en-GB" baseline="0" dirty="0" smtClean="0"/>
              <a:t> specific. Change topic according to class and lesson.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Adapted</a:t>
            </a:r>
            <a:r>
              <a:rPr lang="en-GB" baseline="0" dirty="0" smtClean="0"/>
              <a:t> from RETREIVAL PRACTICE -  KATE JONES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294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Adapted</a:t>
            </a:r>
            <a:r>
              <a:rPr lang="en-GB" baseline="0" dirty="0" smtClean="0"/>
              <a:t> from RETREIVAL PRACTICE -  KATE JONES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205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Adapted</a:t>
            </a:r>
            <a:r>
              <a:rPr lang="en-GB" baseline="0" dirty="0" smtClean="0"/>
              <a:t> from RETREIVAL PRACTICE -  KATE JONES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004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Adapted</a:t>
            </a:r>
            <a:r>
              <a:rPr lang="en-GB" baseline="0" dirty="0" smtClean="0"/>
              <a:t> from RETREIVAL PRACTICE -  KATE JONES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651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Adapted</a:t>
            </a:r>
            <a:r>
              <a:rPr lang="en-GB" baseline="0" dirty="0" smtClean="0"/>
              <a:t> from RETREIVAL PRACTICE -  KATE JONES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6257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Adapted</a:t>
            </a:r>
            <a:r>
              <a:rPr lang="en-GB" baseline="0" dirty="0" smtClean="0"/>
              <a:t> from RETREIVAL PRACTICE -  KATE JONES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3655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Adapted</a:t>
            </a:r>
            <a:r>
              <a:rPr lang="en-GB" baseline="0" dirty="0" smtClean="0"/>
              <a:t> from RETREIVAL PRACTICE -  KATE JONES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80383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Harder the question</a:t>
            </a:r>
            <a:r>
              <a:rPr lang="en-GB" baseline="0" dirty="0" smtClean="0"/>
              <a:t> the more points.</a:t>
            </a:r>
          </a:p>
          <a:p>
            <a:r>
              <a:rPr lang="en-GB" baseline="0" dirty="0" smtClean="0"/>
              <a:t>Spaced retrieval = more points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Adapted</a:t>
            </a:r>
            <a:r>
              <a:rPr lang="en-GB" baseline="0" dirty="0" smtClean="0"/>
              <a:t> from RETREIVAL PRACTICE -  KATE JONES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345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Harder the question</a:t>
            </a:r>
            <a:r>
              <a:rPr lang="en-GB" baseline="0" dirty="0" smtClean="0"/>
              <a:t> the more points.</a:t>
            </a:r>
          </a:p>
          <a:p>
            <a:r>
              <a:rPr lang="en-GB" baseline="0" dirty="0" smtClean="0"/>
              <a:t>Spaced retrieval = more points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Adapted</a:t>
            </a:r>
            <a:r>
              <a:rPr lang="en-GB" baseline="0" dirty="0" smtClean="0"/>
              <a:t> from RETREIVAL PRACTICE -  KATE JONES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2566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Harder the question</a:t>
            </a:r>
            <a:r>
              <a:rPr lang="en-GB" baseline="0" dirty="0" smtClean="0"/>
              <a:t> the more points.</a:t>
            </a:r>
          </a:p>
          <a:p>
            <a:r>
              <a:rPr lang="en-GB" baseline="0" dirty="0" smtClean="0"/>
              <a:t>Spaced retrieval = more points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Adapted</a:t>
            </a:r>
            <a:r>
              <a:rPr lang="en-GB" baseline="0" dirty="0" smtClean="0"/>
              <a:t> from RETREIVAL PRACTICE -  KATE JONES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257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ADE87-5E4F-4992-841F-880727CEF8F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4548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Harder the question</a:t>
            </a:r>
            <a:r>
              <a:rPr lang="en-GB" baseline="0" dirty="0" smtClean="0"/>
              <a:t> the more points.</a:t>
            </a:r>
          </a:p>
          <a:p>
            <a:r>
              <a:rPr lang="en-GB" baseline="0" dirty="0" smtClean="0"/>
              <a:t>Spaced retrieval = more points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Adapted</a:t>
            </a:r>
            <a:r>
              <a:rPr lang="en-GB" baseline="0" dirty="0" smtClean="0"/>
              <a:t> from RETREIVAL PRACTICE -  KATE JONES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9592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Harder the question</a:t>
            </a:r>
            <a:r>
              <a:rPr lang="en-GB" baseline="0" dirty="0" smtClean="0"/>
              <a:t> the more points.</a:t>
            </a:r>
          </a:p>
          <a:p>
            <a:r>
              <a:rPr lang="en-GB" baseline="0" dirty="0" smtClean="0"/>
              <a:t>Spaced retrieval = more points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Adapted</a:t>
            </a:r>
            <a:r>
              <a:rPr lang="en-GB" baseline="0" dirty="0" smtClean="0"/>
              <a:t> from RETREIVAL PRACTICE -  KATE JONES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9587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Harder the question</a:t>
            </a:r>
            <a:r>
              <a:rPr lang="en-GB" baseline="0" dirty="0" smtClean="0"/>
              <a:t> the more points.</a:t>
            </a:r>
          </a:p>
          <a:p>
            <a:r>
              <a:rPr lang="en-GB" baseline="0" dirty="0" smtClean="0"/>
              <a:t>Spaced retrieval = more points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Adapted</a:t>
            </a:r>
            <a:r>
              <a:rPr lang="en-GB" baseline="0" dirty="0" smtClean="0"/>
              <a:t> from RETREIVAL PRACTICE -  KATE JONES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5215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Adapted</a:t>
            </a:r>
            <a:r>
              <a:rPr lang="en-GB" baseline="0" dirty="0" smtClean="0"/>
              <a:t> from RETREIVAL PRACTICE -  KATE JONES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941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Adapted from another resource – cannot remember</a:t>
            </a:r>
            <a:r>
              <a:rPr lang="en-GB" baseline="0" dirty="0" smtClean="0"/>
              <a:t> which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0967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6088" y="1244600"/>
            <a:ext cx="5965825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ATE resource</a:t>
            </a:r>
          </a:p>
          <a:p>
            <a:endParaRPr lang="en-GB" dirty="0" smtClean="0"/>
          </a:p>
          <a:p>
            <a:r>
              <a:rPr lang="en-GB" dirty="0" smtClean="0"/>
              <a:t>Can</a:t>
            </a:r>
            <a:r>
              <a:rPr lang="en-GB" baseline="0" dirty="0" smtClean="0"/>
              <a:t> be used a revision tool for making notes.</a:t>
            </a:r>
          </a:p>
          <a:p>
            <a:r>
              <a:rPr lang="en-GB" baseline="0" dirty="0" smtClean="0"/>
              <a:t>Student can be given a print out of the pictures or can be used as a picture prompt.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C4BEF-58C5-4575-928C-6D2728D4C683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0178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ATE resource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9883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ATE resource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0076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ATE resource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3341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ATE resource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3728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ADE87-5E4F-4992-841F-880727CEF8F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2623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ATE resource</a:t>
            </a:r>
          </a:p>
          <a:p>
            <a:pPr marL="0" indent="0">
              <a:buNone/>
            </a:pPr>
            <a:endParaRPr lang="en-GB" sz="1200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GB" sz="1200" dirty="0" smtClean="0">
                <a:solidFill>
                  <a:srgbClr val="00B050"/>
                </a:solidFill>
              </a:rPr>
              <a:t>A= Respiration</a:t>
            </a:r>
          </a:p>
          <a:p>
            <a:pPr marL="0" indent="0">
              <a:buNone/>
            </a:pPr>
            <a:r>
              <a:rPr lang="en-GB" sz="1200" dirty="0" smtClean="0">
                <a:solidFill>
                  <a:srgbClr val="00B050"/>
                </a:solidFill>
              </a:rPr>
              <a:t>B = Feeding</a:t>
            </a:r>
          </a:p>
          <a:p>
            <a:pPr marL="0" indent="0">
              <a:buNone/>
            </a:pPr>
            <a:r>
              <a:rPr lang="en-GB" sz="1200" dirty="0" smtClean="0">
                <a:solidFill>
                  <a:srgbClr val="00B050"/>
                </a:solidFill>
              </a:rPr>
              <a:t>C = Photosynthesis</a:t>
            </a:r>
          </a:p>
          <a:p>
            <a:pPr marL="0" indent="0">
              <a:buNone/>
            </a:pPr>
            <a:r>
              <a:rPr lang="en-GB" sz="1200" dirty="0" smtClean="0">
                <a:solidFill>
                  <a:srgbClr val="00B050"/>
                </a:solidFill>
              </a:rPr>
              <a:t>D = Burning / combustion</a:t>
            </a:r>
          </a:p>
          <a:p>
            <a:pPr marL="0" indent="0">
              <a:buNone/>
            </a:pPr>
            <a:r>
              <a:rPr lang="en-GB" sz="1200" dirty="0" smtClean="0">
                <a:solidFill>
                  <a:srgbClr val="00B050"/>
                </a:solidFill>
              </a:rPr>
              <a:t>E = Death</a:t>
            </a:r>
          </a:p>
          <a:p>
            <a:pPr marL="0" indent="0">
              <a:buNone/>
            </a:pPr>
            <a:r>
              <a:rPr lang="en-GB" sz="1200" dirty="0" smtClean="0">
                <a:solidFill>
                  <a:srgbClr val="00B050"/>
                </a:solidFill>
              </a:rPr>
              <a:t>F = Decay / decomposition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9788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Also a think hard strategy.</a:t>
            </a:r>
          </a:p>
          <a:p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ATE resource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There may be some variation in answers.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1767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ATE resource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3116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Adapted</a:t>
            </a:r>
            <a:r>
              <a:rPr lang="en-GB" baseline="0" dirty="0" smtClean="0"/>
              <a:t> from </a:t>
            </a:r>
            <a:r>
              <a:rPr lang="en-GB" baseline="0" dirty="0" err="1" smtClean="0"/>
              <a:t>Twinkl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2898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Adapted</a:t>
            </a:r>
            <a:r>
              <a:rPr lang="en-GB" baseline="0" dirty="0" smtClean="0"/>
              <a:t> from </a:t>
            </a:r>
            <a:r>
              <a:rPr lang="en-GB" baseline="0" dirty="0" err="1" smtClean="0"/>
              <a:t>Twinkl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8701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Adapted from </a:t>
            </a:r>
            <a:r>
              <a:rPr lang="en-GB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Matt Lynch</a:t>
            </a:r>
          </a:p>
          <a:p>
            <a:pPr rtl="0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@Mathew_Lynch44</a:t>
            </a:r>
          </a:p>
          <a:p>
            <a:r>
              <a:rPr lang="en-GB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6726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Adapted from </a:t>
            </a:r>
            <a:r>
              <a:rPr lang="en-GB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Matt Lynch</a:t>
            </a:r>
          </a:p>
          <a:p>
            <a:pPr rtl="0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@Mathew_Lynch44</a:t>
            </a:r>
          </a:p>
          <a:p>
            <a:r>
              <a:rPr lang="en-GB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287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ATE resource</a:t>
            </a:r>
          </a:p>
          <a:p>
            <a:r>
              <a:rPr lang="en-GB" dirty="0" smtClean="0"/>
              <a:t>Sheet</a:t>
            </a:r>
            <a:r>
              <a:rPr lang="en-GB" baseline="0" dirty="0" smtClean="0"/>
              <a:t> can be printed for students.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2846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ATE resource</a:t>
            </a:r>
          </a:p>
          <a:p>
            <a:endParaRPr lang="en-GB" dirty="0" smtClean="0"/>
          </a:p>
          <a:p>
            <a:r>
              <a:rPr lang="en-GB" dirty="0" smtClean="0"/>
              <a:t>Sheet is</a:t>
            </a:r>
            <a:r>
              <a:rPr lang="en-GB" baseline="0" dirty="0" smtClean="0"/>
              <a:t> printed out for students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4584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Do not know source.</a:t>
            </a:r>
          </a:p>
          <a:p>
            <a:r>
              <a:rPr lang="en-GB" dirty="0" smtClean="0"/>
              <a:t>Images can relate to a</a:t>
            </a:r>
            <a:r>
              <a:rPr lang="en-GB" baseline="0" dirty="0" smtClean="0"/>
              <a:t> single topic or a mixture of topics/</a:t>
            </a:r>
          </a:p>
          <a:p>
            <a:endParaRPr lang="en-GB" baseline="0" dirty="0" smtClean="0"/>
          </a:p>
          <a:p>
            <a:r>
              <a:rPr lang="en-GB" dirty="0" smtClean="0"/>
              <a:t>Roll 2 dice, find and look at the picture on the grid.</a:t>
            </a:r>
          </a:p>
          <a:p>
            <a:r>
              <a:rPr lang="en-GB" dirty="0" smtClean="0"/>
              <a:t>Roll 2 dice, and find the picture. Roll the dice again to get another picture. Can you explain how they are linked? </a:t>
            </a:r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048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ALTERNATIVE FORMAT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ADE87-5E4F-4992-841F-880727CEF8F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667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Do</a:t>
            </a:r>
            <a:r>
              <a:rPr lang="en-GB" baseline="0" dirty="0" smtClean="0"/>
              <a:t> not know source.</a:t>
            </a:r>
            <a:endParaRPr lang="en-GB" dirty="0" smtClean="0"/>
          </a:p>
          <a:p>
            <a:r>
              <a:rPr lang="en-GB" dirty="0" smtClean="0"/>
              <a:t>Images can relate to a</a:t>
            </a:r>
            <a:r>
              <a:rPr lang="en-GB" baseline="0" dirty="0" smtClean="0"/>
              <a:t> single topic or a mixture of topics/</a:t>
            </a:r>
          </a:p>
          <a:p>
            <a:endParaRPr lang="en-GB" baseline="0" dirty="0" smtClean="0"/>
          </a:p>
          <a:p>
            <a:r>
              <a:rPr lang="en-GB" dirty="0" smtClean="0"/>
              <a:t>Roll 2 dice, find and look at the picture on the grid.</a:t>
            </a:r>
          </a:p>
          <a:p>
            <a:r>
              <a:rPr lang="en-GB" dirty="0" smtClean="0"/>
              <a:t>Roll 2 dice, and find the picture. Roll the dice again to get another picture. Can you explain how they are linked? </a:t>
            </a:r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6488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Do not know source.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Give the students information</a:t>
            </a:r>
            <a:r>
              <a:rPr lang="en-GB" baseline="0" dirty="0" smtClean="0"/>
              <a:t> </a:t>
            </a:r>
            <a:r>
              <a:rPr lang="en-GB" dirty="0" smtClean="0"/>
              <a:t>to revise  - lesson 1</a:t>
            </a:r>
          </a:p>
          <a:p>
            <a:r>
              <a:rPr lang="en-GB" dirty="0" smtClean="0"/>
              <a:t>Students recall information</a:t>
            </a:r>
            <a:r>
              <a:rPr lang="en-GB" baseline="0" dirty="0" smtClean="0"/>
              <a:t> </a:t>
            </a:r>
            <a:r>
              <a:rPr lang="en-GB" dirty="0" smtClean="0"/>
              <a:t>in a later lesson for them to fill in the gaps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8725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Do not know source.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Give the students information</a:t>
            </a:r>
            <a:r>
              <a:rPr lang="en-GB" baseline="0" dirty="0" smtClean="0"/>
              <a:t> </a:t>
            </a:r>
            <a:r>
              <a:rPr lang="en-GB" dirty="0" smtClean="0"/>
              <a:t>to revise  - lesson 1</a:t>
            </a:r>
          </a:p>
          <a:p>
            <a:r>
              <a:rPr lang="en-GB" dirty="0" smtClean="0"/>
              <a:t>Students recall information</a:t>
            </a:r>
            <a:r>
              <a:rPr lang="en-GB" baseline="0" dirty="0" smtClean="0"/>
              <a:t> </a:t>
            </a:r>
            <a:r>
              <a:rPr lang="en-GB" dirty="0" smtClean="0"/>
              <a:t>in a later lesson for them to fill in the gaps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/>
              <a:t>This can de done by </a:t>
            </a:r>
            <a:r>
              <a:rPr lang="en-GB" sz="1200" b="1" dirty="0" smtClean="0"/>
              <a:t>dual coding </a:t>
            </a:r>
            <a:r>
              <a:rPr lang="en-GB" sz="1200" dirty="0" smtClean="0"/>
              <a:t>too! (Draw pictures as well as write down what these scientists discovered)  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1010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hlinkClick r:id="rId3"/>
              </a:rPr>
              <a:t>https://www.researched.org.uk/wp-content/uploads/2016/11/rEDDC_YanaWeinstein-LearningScis2.pdf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Give the students two ideas and ask them to explain how they are similar and how they are different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8748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hlinkClick r:id="rId3"/>
              </a:rPr>
              <a:t>https://www.researched.org.uk/wp-content/uploads/2016/11/rEDDC_YanaWeinstein-LearningScis2.pdf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Give the students two ideas and ask them to explain how they are similar and how they are different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046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hlinkClick r:id="rId3"/>
              </a:rPr>
              <a:t>https://www.researched.org.uk/wp-content/uploads/2016/11/rEDDC_YanaWeinstein-LearningScis2.pdf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Give the students two ideas and ask them to explain how they are similar and how they are different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5011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hlinkClick r:id="rId3"/>
              </a:rPr>
              <a:t>https://www.researched.org.uk/wp-content/uploads/2016/11/rEDDC_YanaWeinstein-LearningScis2.pdf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Give the students two ideas and ask them to explain how they are similar and how they are different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7166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hlinkClick r:id="rId3"/>
              </a:rPr>
              <a:t>https://www.researched.org.uk/wp-content/uploads/2016/11/rEDDC_YanaWeinstein-LearningScis2.pdf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Give the students two ideas and ask them to explain how they are similar and how they are different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2266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hlinkClick r:id="rId3"/>
              </a:rPr>
              <a:t>https://www.researched.org.uk/wp-content/uploads/2016/11/rEDDC_YanaWeinstein-LearningScis2.pdf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Give the students two ideas and ask them to explain how they are similar and how they are different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342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ADE87-5E4F-4992-841F-880727CEF8F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372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Adapted </a:t>
            </a:r>
            <a:r>
              <a:rPr lang="en-GB" baseline="0" dirty="0" smtClean="0"/>
              <a:t>from RETREIVAL PRACTICE -  KATE JONES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293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Kate jones</a:t>
            </a:r>
          </a:p>
          <a:p>
            <a:r>
              <a:rPr lang="en-GB" dirty="0" smtClean="0"/>
              <a:t>@87history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17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Adapted</a:t>
            </a:r>
            <a:r>
              <a:rPr lang="en-GB" baseline="0" dirty="0" smtClean="0"/>
              <a:t> from RETREIVAL PRACTICE -  KATE JONES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ADE87-5E4F-4992-841F-880727CEF8F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870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Adapted</a:t>
            </a:r>
            <a:r>
              <a:rPr lang="en-GB" baseline="0" dirty="0" smtClean="0"/>
              <a:t> from RETREIVAL PRACTICE -  KATE JONES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568F0-7A76-46C3-9056-0CFABF11ECD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847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C9CA2-3292-4F2D-AA4B-82CC4A526C45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E474-8CC1-47CA-B61F-2074568655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933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C9CA2-3292-4F2D-AA4B-82CC4A526C45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E474-8CC1-47CA-B61F-2074568655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503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C9CA2-3292-4F2D-AA4B-82CC4A526C45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E474-8CC1-47CA-B61F-2074568655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022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C9CA2-3292-4F2D-AA4B-82CC4A526C45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E474-8CC1-47CA-B61F-2074568655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88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C9CA2-3292-4F2D-AA4B-82CC4A526C45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E474-8CC1-47CA-B61F-2074568655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324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C9CA2-3292-4F2D-AA4B-82CC4A526C45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E474-8CC1-47CA-B61F-2074568655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95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C9CA2-3292-4F2D-AA4B-82CC4A526C45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E474-8CC1-47CA-B61F-2074568655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429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C9CA2-3292-4F2D-AA4B-82CC4A526C45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E474-8CC1-47CA-B61F-2074568655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847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C9CA2-3292-4F2D-AA4B-82CC4A526C45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E474-8CC1-47CA-B61F-2074568655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401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C9CA2-3292-4F2D-AA4B-82CC4A526C45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E474-8CC1-47CA-B61F-2074568655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123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C9CA2-3292-4F2D-AA4B-82CC4A526C45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E474-8CC1-47CA-B61F-2074568655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606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C9CA2-3292-4F2D-AA4B-82CC4A526C45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CE474-8CC1-47CA-B61F-2074568655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96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u="sng" dirty="0" smtClean="0"/>
              <a:t>RETRIEVAL PRACTICE IDEAS</a:t>
            </a:r>
            <a:endParaRPr lang="en-GB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4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524933" y="2827867"/>
            <a:ext cx="11189739" cy="358986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3200" dirty="0"/>
              <a:t> </a:t>
            </a:r>
            <a:endParaRPr lang="en-GB" sz="3200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3200" dirty="0"/>
              <a:t> </a:t>
            </a:r>
            <a:endParaRPr lang="en-GB" sz="3200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3200" dirty="0"/>
              <a:t> </a:t>
            </a:r>
            <a:endParaRPr lang="en-GB" sz="3200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3200" dirty="0"/>
              <a:t> </a:t>
            </a:r>
            <a:endParaRPr lang="en-GB" sz="3200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3200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8195733" y="299764"/>
            <a:ext cx="3691468" cy="7670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RETRIEVAL PRACTICE – NO NOTES ALLOWED!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" y="299764"/>
            <a:ext cx="1648055" cy="20576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04533" y="299763"/>
            <a:ext cx="5655734" cy="2057687"/>
          </a:xfrm>
          <a:prstGeom prst="rect">
            <a:avLst/>
          </a:prstGeom>
          <a:solidFill>
            <a:srgbClr val="F079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(WRITE QUESTION / TOPIC / KEYWORD HERE)</a:t>
            </a:r>
            <a:endParaRPr lang="en-GB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586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761840" y="1089770"/>
            <a:ext cx="8952832" cy="104383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200" b="1" dirty="0" smtClean="0"/>
              <a:t>Without looking in your books .. Write down everything you remember about the following…</a:t>
            </a:r>
          </a:p>
        </p:txBody>
      </p:sp>
      <p:pic>
        <p:nvPicPr>
          <p:cNvPr id="3" name="Picture 2" descr="https://d3t3ozftmdmh3i.cloudfront.net/production/podcast_uploaded/1395241/1395241-1548971339070-71ccb399634c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40" y="768037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4933" y="299764"/>
            <a:ext cx="7281334" cy="4682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RETRIEVAL PRACTICE – NO NOTES ALLOWED!</a:t>
            </a:r>
            <a:endParaRPr lang="en-GB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176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199" y="890803"/>
            <a:ext cx="11189739" cy="94223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 smtClean="0"/>
              <a:t>Explain how each image is connected to ___________. Explain in your own words, from memory.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199" y="299763"/>
            <a:ext cx="7281334" cy="4682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RETRIEVAL PRACTICE – NO NOTES ALLOWED!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7199" y="1955800"/>
            <a:ext cx="3004070" cy="456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9668" y="2260600"/>
            <a:ext cx="2252133" cy="180575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Image goes here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550033" y="1955800"/>
            <a:ext cx="3004070" cy="456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12502" y="2260600"/>
            <a:ext cx="2252133" cy="180575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Image goes here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642868" y="1955800"/>
            <a:ext cx="3004070" cy="456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005337" y="2260600"/>
            <a:ext cx="2252133" cy="180575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Image goes here</a:t>
            </a:r>
            <a:endParaRPr lang="en-GB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921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1" y="365056"/>
            <a:ext cx="7867146" cy="620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7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3355" t="44134" r="16834" b="25603"/>
          <a:stretch/>
        </p:blipFill>
        <p:spPr>
          <a:xfrm>
            <a:off x="721894" y="3002099"/>
            <a:ext cx="10748211" cy="3671417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72716" y="266381"/>
            <a:ext cx="2374950" cy="2776895"/>
          </a:xfrm>
          <a:prstGeom prst="wedgeRoundRectCallout">
            <a:avLst>
              <a:gd name="adj1" fmla="val -12459"/>
              <a:gd name="adj2" fmla="val 64124"/>
              <a:gd name="adj3" fmla="val 16667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GB" sz="3200" dirty="0" smtClean="0"/>
              <a:t>What keywords did you use or learn last lesson?</a:t>
            </a:r>
            <a:endParaRPr lang="en-GB" sz="3200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9119937" y="266381"/>
            <a:ext cx="2799345" cy="2485787"/>
          </a:xfrm>
          <a:prstGeom prst="wedgeRoundRectCallout">
            <a:avLst>
              <a:gd name="adj1" fmla="val -35668"/>
              <a:gd name="adj2" fmla="val 60355"/>
              <a:gd name="adj3" fmla="val 16667"/>
            </a:avLst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dirty="0" smtClean="0"/>
              <a:t>Explain a key concept or idea from </a:t>
            </a:r>
            <a:r>
              <a:rPr lang="en-GB" sz="2800" b="1" u="sng" dirty="0" smtClean="0"/>
              <a:t>last week </a:t>
            </a:r>
            <a:r>
              <a:rPr lang="en-GB" sz="2800" dirty="0" smtClean="0"/>
              <a:t>in your own words.</a:t>
            </a:r>
            <a:endParaRPr lang="en-GB" sz="28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2852244" y="266380"/>
            <a:ext cx="2537903" cy="1736646"/>
          </a:xfrm>
          <a:prstGeom prst="wedgeRoundRectCallout">
            <a:avLst>
              <a:gd name="adj1" fmla="val -3312"/>
              <a:gd name="adj2" fmla="val 61579"/>
              <a:gd name="adj3" fmla="val 16667"/>
            </a:avLst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GB" sz="3200" dirty="0" smtClean="0"/>
              <a:t>State 3 key facts from last lesson.</a:t>
            </a:r>
            <a:endParaRPr lang="en-GB" sz="32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5594725" y="266381"/>
            <a:ext cx="3320634" cy="2145268"/>
          </a:xfrm>
          <a:prstGeom prst="wedgeRoundRectCallout">
            <a:avLst>
              <a:gd name="adj1" fmla="val -11123"/>
              <a:gd name="adj2" fmla="val 68349"/>
              <a:gd name="adj3" fmla="val 16667"/>
            </a:avLst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GB" sz="3000" dirty="0" smtClean="0"/>
              <a:t>Describe a key concept or idea from </a:t>
            </a:r>
            <a:r>
              <a:rPr lang="en-GB" sz="3000" b="1" u="sng" dirty="0" smtClean="0"/>
              <a:t>last lesson </a:t>
            </a:r>
            <a:r>
              <a:rPr lang="en-GB" sz="3000" dirty="0" smtClean="0"/>
              <a:t>in your own words. </a:t>
            </a:r>
            <a:endParaRPr lang="en-GB" sz="3000" dirty="0"/>
          </a:p>
        </p:txBody>
      </p:sp>
      <p:sp>
        <p:nvSpPr>
          <p:cNvPr id="8" name="Rectangle 7"/>
          <p:cNvSpPr/>
          <p:nvPr/>
        </p:nvSpPr>
        <p:spPr>
          <a:xfrm>
            <a:off x="1117600" y="5932527"/>
            <a:ext cx="10058400" cy="4682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RETRIEVAL PRACTICE – NO NOTES ALLOWED!</a:t>
            </a:r>
            <a:endParaRPr lang="en-GB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45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4933" y="299764"/>
            <a:ext cx="6855582" cy="661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RETRIEVAL PRACTICE – NO NOTES ALLOWED!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24933" y="1238849"/>
            <a:ext cx="6855582" cy="252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 smtClean="0">
                <a:solidFill>
                  <a:schemeClr val="tx1"/>
                </a:solidFill>
              </a:rPr>
              <a:t>(5mins)</a:t>
            </a:r>
          </a:p>
          <a:p>
            <a:pPr algn="ctr"/>
            <a:endParaRPr lang="en-GB" sz="3000" b="1" dirty="0">
              <a:solidFill>
                <a:schemeClr val="tx1"/>
              </a:solidFill>
            </a:endParaRPr>
          </a:p>
          <a:p>
            <a:pPr algn="ctr"/>
            <a:r>
              <a:rPr lang="en-GB" sz="3000" b="1" dirty="0" smtClean="0">
                <a:solidFill>
                  <a:schemeClr val="tx1"/>
                </a:solidFill>
              </a:rPr>
              <a:t>Your own knowledge and recall</a:t>
            </a:r>
            <a:endParaRPr lang="en-GB" sz="30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068869" y="4036603"/>
            <a:ext cx="6855582" cy="2520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 smtClean="0">
                <a:solidFill>
                  <a:schemeClr val="tx1"/>
                </a:solidFill>
              </a:rPr>
              <a:t>(5mins)</a:t>
            </a:r>
          </a:p>
          <a:p>
            <a:pPr algn="ctr"/>
            <a:endParaRPr lang="en-GB" sz="3000" b="1" dirty="0">
              <a:solidFill>
                <a:schemeClr val="tx1"/>
              </a:solidFill>
            </a:endParaRPr>
          </a:p>
          <a:p>
            <a:pPr algn="ctr"/>
            <a:r>
              <a:rPr lang="en-GB" sz="3000" b="1" dirty="0" smtClean="0">
                <a:solidFill>
                  <a:schemeClr val="tx1"/>
                </a:solidFill>
              </a:rPr>
              <a:t>‘Steal’ information from your partner!</a:t>
            </a:r>
            <a:endParaRPr lang="en-GB" sz="3000" b="1" dirty="0">
              <a:solidFill>
                <a:schemeClr val="tx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837714" y="181379"/>
            <a:ext cx="4086737" cy="3247621"/>
            <a:chOff x="7706035" y="149661"/>
            <a:chExt cx="4192291" cy="324762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06035" y="961095"/>
              <a:ext cx="4192291" cy="243618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706035" y="149661"/>
              <a:ext cx="4192291" cy="8320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400" b="1" dirty="0" smtClean="0">
                  <a:solidFill>
                    <a:schemeClr val="tx1"/>
                  </a:solidFill>
                  <a:latin typeface="Brush Script MT" panose="03060802040406070304" pitchFamily="66" charset="0"/>
                </a:rPr>
                <a:t>Cops and robbers</a:t>
              </a:r>
              <a:endParaRPr lang="en-GB" sz="5400" b="1" dirty="0">
                <a:solidFill>
                  <a:schemeClr val="tx1"/>
                </a:solidFill>
                <a:latin typeface="Brush Script MT" panose="03060802040406070304" pitchFamily="66" charset="0"/>
              </a:endParaRPr>
            </a:p>
          </p:txBody>
        </p:sp>
      </p:grpSp>
      <p:sp>
        <p:nvSpPr>
          <p:cNvPr id="10" name="Content Placeholder 2"/>
          <p:cNvSpPr txBox="1">
            <a:spLocks/>
          </p:cNvSpPr>
          <p:nvPr/>
        </p:nvSpPr>
        <p:spPr>
          <a:xfrm>
            <a:off x="957015" y="4193465"/>
            <a:ext cx="3713018" cy="22062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3200" b="1" dirty="0" smtClean="0"/>
              <a:t>Write as much as you can from memory about ____________.</a:t>
            </a:r>
          </a:p>
        </p:txBody>
      </p:sp>
      <p:sp>
        <p:nvSpPr>
          <p:cNvPr id="11" name="Curved Down Arrow 10"/>
          <p:cNvSpPr/>
          <p:nvPr/>
        </p:nvSpPr>
        <p:spPr>
          <a:xfrm rot="16485819">
            <a:off x="-238351" y="3805789"/>
            <a:ext cx="2390730" cy="775350"/>
          </a:xfrm>
          <a:prstGeom prst="curvedDown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8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1950" y="299764"/>
            <a:ext cx="7018565" cy="661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RETRIEVAL PRACTICE – NO NOTES ALLOWED!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457449" y="1070531"/>
            <a:ext cx="2895600" cy="16758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 smtClean="0">
                <a:solidFill>
                  <a:schemeClr val="tx1"/>
                </a:solidFill>
              </a:rPr>
              <a:t>Your own knowledge and recall</a:t>
            </a:r>
            <a:endParaRPr lang="en-GB" sz="30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591534" y="1070530"/>
            <a:ext cx="2856780" cy="16758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‘Steal’ information from your partner!</a:t>
            </a:r>
            <a:endParaRPr lang="en-GB" sz="2800" b="1" dirty="0">
              <a:solidFill>
                <a:schemeClr val="tx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686800" y="181380"/>
            <a:ext cx="3237651" cy="2564952"/>
            <a:chOff x="7706035" y="149661"/>
            <a:chExt cx="4192291" cy="324762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06035" y="961095"/>
              <a:ext cx="4192291" cy="243618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706035" y="149661"/>
              <a:ext cx="4192291" cy="8320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 smtClean="0">
                  <a:solidFill>
                    <a:schemeClr val="tx1"/>
                  </a:solidFill>
                  <a:latin typeface="Brush Script MT" panose="03060802040406070304" pitchFamily="66" charset="0"/>
                </a:rPr>
                <a:t>Cops and robbers</a:t>
              </a:r>
              <a:endParaRPr lang="en-GB" sz="4000" b="1" dirty="0">
                <a:solidFill>
                  <a:schemeClr val="tx1"/>
                </a:solidFill>
                <a:latin typeface="Brush Script MT" panose="03060802040406070304" pitchFamily="66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2457448" y="3050133"/>
            <a:ext cx="2895601" cy="16758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 smtClean="0">
                <a:solidFill>
                  <a:schemeClr val="tx1"/>
                </a:solidFill>
              </a:rPr>
              <a:t>Your own knowledge and recall</a:t>
            </a:r>
            <a:endParaRPr lang="en-GB" sz="30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457448" y="4983939"/>
            <a:ext cx="2895601" cy="16758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 smtClean="0">
                <a:solidFill>
                  <a:schemeClr val="tx1"/>
                </a:solidFill>
              </a:rPr>
              <a:t>Your own knowledge and recall</a:t>
            </a:r>
            <a:endParaRPr lang="en-GB" sz="3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61950" y="1070530"/>
            <a:ext cx="1828800" cy="167580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Diffusion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61950" y="3050132"/>
            <a:ext cx="1828800" cy="167580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Osmosis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61950" y="4983938"/>
            <a:ext cx="1828800" cy="167580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Active transport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619747" y="3050132"/>
            <a:ext cx="2856780" cy="16758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‘Steal’ information from your partner!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591534" y="4983938"/>
            <a:ext cx="2856780" cy="16758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‘Steal’ information from your partner!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8782045" y="3050132"/>
            <a:ext cx="3142405" cy="36096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3200" b="1" dirty="0" smtClean="0"/>
              <a:t>Write as much as you can from memory about the topics in the </a:t>
            </a:r>
            <a:r>
              <a:rPr lang="en-GB" sz="3200" b="1" u="sng" dirty="0" smtClean="0"/>
              <a:t>yellow</a:t>
            </a:r>
            <a:r>
              <a:rPr lang="en-GB" sz="3200" b="1" dirty="0" smtClean="0"/>
              <a:t> boxes!</a:t>
            </a:r>
          </a:p>
        </p:txBody>
      </p:sp>
    </p:spTree>
    <p:extLst>
      <p:ext uri="{BB962C8B-B14F-4D97-AF65-F5344CB8AC3E}">
        <p14:creationId xmlns:p14="http://schemas.microsoft.com/office/powerpoint/2010/main" val="364669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3577" t="4268" r="3162" b="4275"/>
          <a:stretch/>
        </p:blipFill>
        <p:spPr>
          <a:xfrm>
            <a:off x="272716" y="256674"/>
            <a:ext cx="1657957" cy="16523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17908" y="256674"/>
            <a:ext cx="7018565" cy="661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RETRIEVAL PRACTICE – NO NOTES ALLOWED!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9673" y="666841"/>
            <a:ext cx="2429234" cy="832002"/>
          </a:xfrm>
          <a:prstGeom prst="rect">
            <a:avLst/>
          </a:prstGeom>
          <a:solidFill>
            <a:srgbClr val="FF9F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tx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List it!</a:t>
            </a:r>
            <a:endParaRPr lang="en-GB" sz="4000" b="1" dirty="0">
              <a:solidFill>
                <a:schemeClr val="tx1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24933" y="2827867"/>
            <a:ext cx="11189739" cy="358986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3200" dirty="0"/>
              <a:t> </a:t>
            </a:r>
            <a:endParaRPr lang="en-GB" sz="3200" dirty="0" smtClean="0"/>
          </a:p>
          <a:p>
            <a:pPr>
              <a:lnSpc>
                <a:spcPct val="150000"/>
              </a:lnSpc>
            </a:pPr>
            <a:r>
              <a:rPr lang="en-GB" sz="3200" dirty="0"/>
              <a:t> </a:t>
            </a:r>
            <a:endParaRPr lang="en-GB" sz="3200" dirty="0" smtClean="0"/>
          </a:p>
          <a:p>
            <a:pPr>
              <a:lnSpc>
                <a:spcPct val="150000"/>
              </a:lnSpc>
            </a:pPr>
            <a:r>
              <a:rPr lang="en-GB" sz="3200" dirty="0"/>
              <a:t> </a:t>
            </a:r>
            <a:endParaRPr lang="en-GB" sz="3200" dirty="0" smtClean="0"/>
          </a:p>
          <a:p>
            <a:pPr>
              <a:lnSpc>
                <a:spcPct val="150000"/>
              </a:lnSpc>
            </a:pPr>
            <a:r>
              <a:rPr lang="en-GB" sz="3200" dirty="0"/>
              <a:t> </a:t>
            </a:r>
            <a:endParaRPr lang="en-GB" sz="3200" dirty="0" smtClean="0"/>
          </a:p>
          <a:p>
            <a:pPr>
              <a:lnSpc>
                <a:spcPct val="150000"/>
              </a:lnSpc>
            </a:pPr>
            <a:r>
              <a:rPr lang="en-GB" sz="3200" dirty="0"/>
              <a:t>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1130" y="2025336"/>
            <a:ext cx="11189739" cy="83860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3200" dirty="0" smtClean="0"/>
              <a:t>List as many keywords as you can connected to our current topic.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125455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3577" t="4268" r="3162" b="4275"/>
          <a:stretch/>
        </p:blipFill>
        <p:spPr>
          <a:xfrm>
            <a:off x="272716" y="256674"/>
            <a:ext cx="1657957" cy="16523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17908" y="256674"/>
            <a:ext cx="7018565" cy="661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RETRIEVAL PRACTICE – NO NOTES ALLOWED!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9673" y="666841"/>
            <a:ext cx="2429234" cy="832002"/>
          </a:xfrm>
          <a:prstGeom prst="rect">
            <a:avLst/>
          </a:prstGeom>
          <a:solidFill>
            <a:srgbClr val="FF9F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tx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List it!</a:t>
            </a:r>
            <a:endParaRPr lang="en-GB" sz="4000" b="1" dirty="0">
              <a:solidFill>
                <a:schemeClr val="tx1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24933" y="2827867"/>
            <a:ext cx="11189739" cy="358986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3200" dirty="0"/>
              <a:t> </a:t>
            </a:r>
            <a:endParaRPr lang="en-GB" sz="3200" dirty="0" smtClean="0"/>
          </a:p>
          <a:p>
            <a:pPr>
              <a:lnSpc>
                <a:spcPct val="150000"/>
              </a:lnSpc>
            </a:pPr>
            <a:r>
              <a:rPr lang="en-GB" sz="3200" dirty="0"/>
              <a:t> </a:t>
            </a:r>
            <a:endParaRPr lang="en-GB" sz="3200" dirty="0" smtClean="0"/>
          </a:p>
          <a:p>
            <a:pPr>
              <a:lnSpc>
                <a:spcPct val="150000"/>
              </a:lnSpc>
            </a:pPr>
            <a:r>
              <a:rPr lang="en-GB" sz="3200" dirty="0"/>
              <a:t> </a:t>
            </a:r>
            <a:endParaRPr lang="en-GB" sz="3200" dirty="0" smtClean="0"/>
          </a:p>
          <a:p>
            <a:pPr>
              <a:lnSpc>
                <a:spcPct val="150000"/>
              </a:lnSpc>
            </a:pPr>
            <a:r>
              <a:rPr lang="en-GB" sz="3200" dirty="0"/>
              <a:t> </a:t>
            </a:r>
            <a:endParaRPr lang="en-GB" sz="3200" dirty="0" smtClean="0"/>
          </a:p>
          <a:p>
            <a:pPr>
              <a:lnSpc>
                <a:spcPct val="150000"/>
              </a:lnSpc>
            </a:pPr>
            <a:r>
              <a:rPr lang="en-GB" sz="3200" dirty="0"/>
              <a:t>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1130" y="2025336"/>
            <a:ext cx="11189739" cy="83860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3200" dirty="0" smtClean="0"/>
              <a:t>List as many key facts as you can linked to our current topic.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646639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3577" t="4268" r="3162" b="4275"/>
          <a:stretch/>
        </p:blipFill>
        <p:spPr>
          <a:xfrm>
            <a:off x="272716" y="256674"/>
            <a:ext cx="1657957" cy="16523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17908" y="256674"/>
            <a:ext cx="7018565" cy="661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RETRIEVAL PRACTICE – NO NOTES ALLOWED!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9673" y="666841"/>
            <a:ext cx="2429234" cy="832002"/>
          </a:xfrm>
          <a:prstGeom prst="rect">
            <a:avLst/>
          </a:prstGeom>
          <a:solidFill>
            <a:srgbClr val="FF9F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tx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List it!</a:t>
            </a:r>
            <a:endParaRPr lang="en-GB" sz="4000" b="1" dirty="0">
              <a:solidFill>
                <a:schemeClr val="tx1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24933" y="2827867"/>
            <a:ext cx="11189739" cy="358986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3200" dirty="0"/>
              <a:t> </a:t>
            </a:r>
            <a:endParaRPr lang="en-GB" sz="3200" dirty="0" smtClean="0"/>
          </a:p>
          <a:p>
            <a:pPr>
              <a:lnSpc>
                <a:spcPct val="150000"/>
              </a:lnSpc>
            </a:pPr>
            <a:r>
              <a:rPr lang="en-GB" sz="3200" dirty="0"/>
              <a:t> </a:t>
            </a:r>
            <a:endParaRPr lang="en-GB" sz="3200" dirty="0" smtClean="0"/>
          </a:p>
          <a:p>
            <a:pPr>
              <a:lnSpc>
                <a:spcPct val="150000"/>
              </a:lnSpc>
            </a:pPr>
            <a:r>
              <a:rPr lang="en-GB" sz="3200" dirty="0"/>
              <a:t> </a:t>
            </a:r>
            <a:endParaRPr lang="en-GB" sz="3200" dirty="0" smtClean="0"/>
          </a:p>
          <a:p>
            <a:pPr>
              <a:lnSpc>
                <a:spcPct val="150000"/>
              </a:lnSpc>
            </a:pPr>
            <a:r>
              <a:rPr lang="en-GB" sz="3200" dirty="0"/>
              <a:t> </a:t>
            </a:r>
            <a:endParaRPr lang="en-GB" sz="3200" dirty="0" smtClean="0"/>
          </a:p>
          <a:p>
            <a:pPr>
              <a:lnSpc>
                <a:spcPct val="150000"/>
              </a:lnSpc>
            </a:pPr>
            <a:r>
              <a:rPr lang="en-GB" sz="3200" dirty="0"/>
              <a:t>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1130" y="2025336"/>
            <a:ext cx="11189739" cy="83860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3200" dirty="0" smtClean="0"/>
              <a:t>List as many key facts as you can about our previous topic.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599832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176" y="1079893"/>
            <a:ext cx="4178369" cy="5051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b="1" u="sng" dirty="0"/>
              <a:t>STARTER (RETRIEVAL PRACTICE)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74177" y="1673842"/>
            <a:ext cx="1657824" cy="6434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u="sng" dirty="0">
                <a:solidFill>
                  <a:schemeClr val="tx1"/>
                </a:solidFill>
              </a:rPr>
              <a:t>LAST LESSON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167468" y="1673842"/>
            <a:ext cx="9733380" cy="11006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74177" y="2971239"/>
            <a:ext cx="1657824" cy="6434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u="sng" dirty="0">
                <a:solidFill>
                  <a:schemeClr val="tx1"/>
                </a:solidFill>
              </a:rPr>
              <a:t>LAST WEEK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167468" y="2971239"/>
            <a:ext cx="9733380" cy="110066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74177" y="4268636"/>
            <a:ext cx="1657824" cy="6434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u="sng" dirty="0">
                <a:solidFill>
                  <a:schemeClr val="tx1"/>
                </a:solidFill>
              </a:rPr>
              <a:t>LAST </a:t>
            </a:r>
            <a:r>
              <a:rPr lang="en-GB" sz="2000" b="1" u="sng" dirty="0" smtClean="0">
                <a:solidFill>
                  <a:schemeClr val="tx1"/>
                </a:solidFill>
              </a:rPr>
              <a:t>TERM</a:t>
            </a:r>
            <a:endParaRPr lang="en-GB" sz="2000" b="1" u="sng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167468" y="4268636"/>
            <a:ext cx="9733380" cy="11006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74176" y="5566033"/>
            <a:ext cx="1657824" cy="6434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u="sng" dirty="0">
                <a:solidFill>
                  <a:schemeClr val="tx1"/>
                </a:solidFill>
              </a:rPr>
              <a:t>LAST YEAR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167467" y="5566033"/>
            <a:ext cx="9733380" cy="1100666"/>
          </a:xfrm>
          <a:prstGeom prst="roundRect">
            <a:avLst/>
          </a:prstGeom>
          <a:solidFill>
            <a:srgbClr val="F09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95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3577" t="4268" r="3162" b="4275"/>
          <a:stretch/>
        </p:blipFill>
        <p:spPr>
          <a:xfrm>
            <a:off x="272716" y="256674"/>
            <a:ext cx="1657957" cy="16523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17908" y="256674"/>
            <a:ext cx="7018565" cy="661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RETRIEVAL PRACTICE – NO NOTES ALLOWED!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9673" y="666841"/>
            <a:ext cx="2429234" cy="832002"/>
          </a:xfrm>
          <a:prstGeom prst="rect">
            <a:avLst/>
          </a:prstGeom>
          <a:solidFill>
            <a:srgbClr val="FF9F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tx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List it!</a:t>
            </a:r>
            <a:endParaRPr lang="en-GB" sz="4000" b="1" dirty="0">
              <a:solidFill>
                <a:schemeClr val="tx1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24933" y="2827867"/>
            <a:ext cx="11189739" cy="358986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3200" dirty="0"/>
              <a:t> </a:t>
            </a:r>
            <a:endParaRPr lang="en-GB" sz="3200" dirty="0" smtClean="0"/>
          </a:p>
          <a:p>
            <a:pPr>
              <a:lnSpc>
                <a:spcPct val="150000"/>
              </a:lnSpc>
            </a:pPr>
            <a:r>
              <a:rPr lang="en-GB" sz="3200" dirty="0"/>
              <a:t> </a:t>
            </a:r>
            <a:endParaRPr lang="en-GB" sz="3200" dirty="0" smtClean="0"/>
          </a:p>
          <a:p>
            <a:pPr>
              <a:lnSpc>
                <a:spcPct val="150000"/>
              </a:lnSpc>
            </a:pPr>
            <a:r>
              <a:rPr lang="en-GB" sz="3200" dirty="0"/>
              <a:t> </a:t>
            </a:r>
            <a:endParaRPr lang="en-GB" sz="3200" dirty="0" smtClean="0"/>
          </a:p>
          <a:p>
            <a:pPr>
              <a:lnSpc>
                <a:spcPct val="150000"/>
              </a:lnSpc>
            </a:pPr>
            <a:r>
              <a:rPr lang="en-GB" sz="3200" dirty="0"/>
              <a:t> </a:t>
            </a:r>
            <a:endParaRPr lang="en-GB" sz="3200" dirty="0" smtClean="0"/>
          </a:p>
          <a:p>
            <a:pPr>
              <a:lnSpc>
                <a:spcPct val="150000"/>
              </a:lnSpc>
            </a:pPr>
            <a:r>
              <a:rPr lang="en-GB" sz="3200" dirty="0"/>
              <a:t>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1130" y="2025336"/>
            <a:ext cx="11189739" cy="83860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3200" dirty="0" smtClean="0"/>
              <a:t>List as many causes of _______ as you can.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585405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3577" t="4268" r="3162" b="4275"/>
          <a:stretch/>
        </p:blipFill>
        <p:spPr>
          <a:xfrm>
            <a:off x="272716" y="256674"/>
            <a:ext cx="1657957" cy="16523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17908" y="256674"/>
            <a:ext cx="7018565" cy="661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RETRIEVAL PRACTICE – NO NOTES ALLOWED!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9673" y="666841"/>
            <a:ext cx="2429234" cy="832002"/>
          </a:xfrm>
          <a:prstGeom prst="rect">
            <a:avLst/>
          </a:prstGeom>
          <a:solidFill>
            <a:srgbClr val="FF9F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tx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List it!</a:t>
            </a:r>
            <a:endParaRPr lang="en-GB" sz="4000" b="1" dirty="0">
              <a:solidFill>
                <a:schemeClr val="tx1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24933" y="2827867"/>
            <a:ext cx="11189739" cy="358986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3200" dirty="0"/>
              <a:t> </a:t>
            </a:r>
            <a:endParaRPr lang="en-GB" sz="3200" dirty="0" smtClean="0"/>
          </a:p>
          <a:p>
            <a:pPr>
              <a:lnSpc>
                <a:spcPct val="150000"/>
              </a:lnSpc>
            </a:pPr>
            <a:r>
              <a:rPr lang="en-GB" sz="3200" dirty="0"/>
              <a:t> </a:t>
            </a:r>
            <a:endParaRPr lang="en-GB" sz="3200" dirty="0" smtClean="0"/>
          </a:p>
          <a:p>
            <a:pPr>
              <a:lnSpc>
                <a:spcPct val="150000"/>
              </a:lnSpc>
            </a:pPr>
            <a:r>
              <a:rPr lang="en-GB" sz="3200" dirty="0"/>
              <a:t> </a:t>
            </a:r>
            <a:endParaRPr lang="en-GB" sz="3200" dirty="0" smtClean="0"/>
          </a:p>
          <a:p>
            <a:pPr>
              <a:lnSpc>
                <a:spcPct val="150000"/>
              </a:lnSpc>
            </a:pPr>
            <a:r>
              <a:rPr lang="en-GB" sz="3200" dirty="0"/>
              <a:t> </a:t>
            </a:r>
            <a:endParaRPr lang="en-GB" sz="3200" dirty="0" smtClean="0"/>
          </a:p>
          <a:p>
            <a:pPr>
              <a:lnSpc>
                <a:spcPct val="150000"/>
              </a:lnSpc>
            </a:pPr>
            <a:r>
              <a:rPr lang="en-GB" sz="3200" dirty="0"/>
              <a:t>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1130" y="2025336"/>
            <a:ext cx="11189739" cy="83860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3200" dirty="0" smtClean="0"/>
              <a:t>List as many causes of _______ as you can.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398443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72716" y="2025336"/>
            <a:ext cx="4219073" cy="45892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3577" t="4268" r="3162" b="4275"/>
          <a:stretch/>
        </p:blipFill>
        <p:spPr>
          <a:xfrm>
            <a:off x="272716" y="256674"/>
            <a:ext cx="1657957" cy="16523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17908" y="256674"/>
            <a:ext cx="7018565" cy="661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RETRIEVAL PRACTICE – NO NOTES ALLOWED!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62555" y="397589"/>
            <a:ext cx="2429234" cy="1242169"/>
          </a:xfrm>
          <a:prstGeom prst="rect">
            <a:avLst/>
          </a:prstGeom>
          <a:solidFill>
            <a:srgbClr val="FF9F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tx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List it! Link it!</a:t>
            </a:r>
            <a:endParaRPr lang="en-GB" sz="4000" b="1" dirty="0">
              <a:solidFill>
                <a:schemeClr val="tx1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24933" y="3341464"/>
            <a:ext cx="3613930" cy="298873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3200" dirty="0"/>
              <a:t> </a:t>
            </a:r>
            <a:endParaRPr lang="en-GB" sz="3200" dirty="0" smtClean="0"/>
          </a:p>
          <a:p>
            <a:pPr>
              <a:lnSpc>
                <a:spcPct val="150000"/>
              </a:lnSpc>
            </a:pPr>
            <a:r>
              <a:rPr lang="en-GB" sz="3200" dirty="0"/>
              <a:t> </a:t>
            </a:r>
            <a:endParaRPr lang="en-GB" sz="3200" dirty="0" smtClean="0"/>
          </a:p>
          <a:p>
            <a:pPr>
              <a:lnSpc>
                <a:spcPct val="150000"/>
              </a:lnSpc>
            </a:pPr>
            <a:r>
              <a:rPr lang="en-GB" sz="3200" dirty="0"/>
              <a:t> </a:t>
            </a:r>
            <a:endParaRPr lang="en-GB" sz="3200" dirty="0" smtClean="0"/>
          </a:p>
          <a:p>
            <a:pPr>
              <a:lnSpc>
                <a:spcPct val="150000"/>
              </a:lnSpc>
            </a:pPr>
            <a:r>
              <a:rPr lang="en-GB" sz="3200" dirty="0"/>
              <a:t> </a:t>
            </a:r>
            <a:endParaRPr lang="en-GB" sz="3200" dirty="0" smtClean="0"/>
          </a:p>
          <a:p>
            <a:pPr>
              <a:lnSpc>
                <a:spcPct val="150000"/>
              </a:lnSpc>
            </a:pPr>
            <a:r>
              <a:rPr lang="en-GB" sz="3200" dirty="0"/>
              <a:t>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6923" y="2290708"/>
            <a:ext cx="3990658" cy="83860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b="1" dirty="0" smtClean="0"/>
              <a:t>List as many key words from (insert topic)</a:t>
            </a:r>
            <a:endParaRPr lang="en-GB" b="1" dirty="0"/>
          </a:p>
        </p:txBody>
      </p:sp>
      <p:sp>
        <p:nvSpPr>
          <p:cNvPr id="8" name="Rounded Rectangle 7"/>
          <p:cNvSpPr/>
          <p:nvPr/>
        </p:nvSpPr>
        <p:spPr>
          <a:xfrm>
            <a:off x="4729876" y="2025336"/>
            <a:ext cx="4219073" cy="45892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b="1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982093" y="3341464"/>
            <a:ext cx="3613930" cy="298873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3200" dirty="0"/>
              <a:t> </a:t>
            </a:r>
            <a:endParaRPr lang="en-GB" sz="3200" dirty="0" smtClean="0"/>
          </a:p>
          <a:p>
            <a:pPr>
              <a:lnSpc>
                <a:spcPct val="150000"/>
              </a:lnSpc>
            </a:pPr>
            <a:r>
              <a:rPr lang="en-GB" sz="3200" dirty="0"/>
              <a:t> </a:t>
            </a:r>
            <a:endParaRPr lang="en-GB" sz="3200" dirty="0" smtClean="0"/>
          </a:p>
          <a:p>
            <a:pPr>
              <a:lnSpc>
                <a:spcPct val="150000"/>
              </a:lnSpc>
            </a:pPr>
            <a:r>
              <a:rPr lang="en-GB" sz="3200" dirty="0"/>
              <a:t> </a:t>
            </a:r>
            <a:endParaRPr lang="en-GB" sz="3200" dirty="0" smtClean="0"/>
          </a:p>
          <a:p>
            <a:pPr>
              <a:lnSpc>
                <a:spcPct val="150000"/>
              </a:lnSpc>
            </a:pPr>
            <a:r>
              <a:rPr lang="en-GB" sz="3200" dirty="0"/>
              <a:t> </a:t>
            </a:r>
            <a:endParaRPr lang="en-GB" sz="3200" dirty="0" smtClean="0"/>
          </a:p>
          <a:p>
            <a:pPr>
              <a:lnSpc>
                <a:spcPct val="150000"/>
              </a:lnSpc>
            </a:pPr>
            <a:r>
              <a:rPr lang="en-GB" sz="3200" dirty="0"/>
              <a:t> 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844083" y="2290708"/>
            <a:ext cx="3990658" cy="83860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b="1" dirty="0" smtClean="0"/>
              <a:t>List as many key words from (insert 2</a:t>
            </a:r>
            <a:r>
              <a:rPr lang="en-GB" b="1" baseline="30000" dirty="0" smtClean="0"/>
              <a:t>nd</a:t>
            </a:r>
            <a:r>
              <a:rPr lang="en-GB" b="1" dirty="0" smtClean="0"/>
              <a:t> topic)</a:t>
            </a:r>
            <a:endParaRPr lang="en-GB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9079693" y="2025336"/>
            <a:ext cx="2856780" cy="18780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Can you form any links between the keywords?</a:t>
            </a:r>
            <a:endParaRPr lang="en-GB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530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91631" y="911602"/>
          <a:ext cx="11270808" cy="48302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7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7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7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77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60957"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Where does aerobic</a:t>
                      </a:r>
                      <a:r>
                        <a:rPr lang="en-GB" sz="2300" baseline="0" dirty="0" smtClean="0"/>
                        <a:t> respiration occur?</a:t>
                      </a:r>
                      <a:endParaRPr lang="en-GB" sz="23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What is an enzyme?</a:t>
                      </a:r>
                      <a:endParaRPr lang="en-GB" sz="2300" dirty="0"/>
                    </a:p>
                  </a:txBody>
                  <a:tcPr anchor="ctr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Write</a:t>
                      </a:r>
                      <a:r>
                        <a:rPr lang="en-GB" sz="2300" baseline="0" dirty="0" smtClean="0"/>
                        <a:t> the </a:t>
                      </a:r>
                      <a:r>
                        <a:rPr lang="en-GB" sz="2300" b="1" baseline="0" dirty="0" smtClean="0"/>
                        <a:t>symbol equation</a:t>
                      </a:r>
                      <a:r>
                        <a:rPr lang="en-GB" sz="2300" baseline="0" dirty="0" smtClean="0"/>
                        <a:t> for aerobic respiration.</a:t>
                      </a:r>
                      <a:endParaRPr lang="en-GB" sz="2300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300" dirty="0" smtClean="0"/>
                        <a:t>State the three main uses of energy</a:t>
                      </a:r>
                      <a:r>
                        <a:rPr lang="en-GB" sz="2300" baseline="0" dirty="0" smtClean="0"/>
                        <a:t> in your body.</a:t>
                      </a:r>
                      <a:endParaRPr lang="en-GB" sz="2300" dirty="0" smtClean="0"/>
                    </a:p>
                  </a:txBody>
                  <a:tcPr anchor="ctr"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0957"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How is energy</a:t>
                      </a:r>
                      <a:r>
                        <a:rPr lang="en-GB" sz="2300" baseline="0" dirty="0" smtClean="0"/>
                        <a:t> transferred used in plants?</a:t>
                      </a:r>
                      <a:endParaRPr lang="en-GB" sz="2300" dirty="0"/>
                    </a:p>
                  </a:txBody>
                  <a:tcPr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What are the reactants</a:t>
                      </a:r>
                      <a:r>
                        <a:rPr lang="en-GB" sz="2300" baseline="0" dirty="0" smtClean="0"/>
                        <a:t> of aerobic respiration?</a:t>
                      </a:r>
                      <a:endParaRPr lang="en-GB" sz="23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Why does a teenage boy need more</a:t>
                      </a:r>
                      <a:r>
                        <a:rPr lang="en-GB" sz="2300" baseline="0" dirty="0" smtClean="0"/>
                        <a:t> energy than a girl?</a:t>
                      </a:r>
                      <a:endParaRPr lang="en-GB" sz="2300" dirty="0"/>
                    </a:p>
                  </a:txBody>
                  <a:tcPr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What are the products</a:t>
                      </a:r>
                      <a:r>
                        <a:rPr lang="en-GB" sz="2300" baseline="0" dirty="0" smtClean="0"/>
                        <a:t> of aerobic respiration?</a:t>
                      </a:r>
                      <a:endParaRPr lang="en-GB" sz="23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8379">
                <a:tc>
                  <a:txBody>
                    <a:bodyPr/>
                    <a:lstStyle/>
                    <a:p>
                      <a:pPr algn="ctr"/>
                      <a:r>
                        <a:rPr lang="en-GB" sz="2300" smtClean="0"/>
                        <a:t>Explain</a:t>
                      </a:r>
                      <a:r>
                        <a:rPr lang="en-GB" sz="2300" baseline="0" smtClean="0"/>
                        <a:t> why muscle cells have many mitochondria while fat cells have very few.</a:t>
                      </a:r>
                      <a:endParaRPr lang="en-GB" sz="2300" dirty="0"/>
                    </a:p>
                  </a:txBody>
                  <a:tcPr anchor="ctr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Aerobic respiration is an </a:t>
                      </a:r>
                      <a:r>
                        <a:rPr lang="en-GB" sz="2300" b="1" dirty="0" smtClean="0"/>
                        <a:t>exothermic</a:t>
                      </a:r>
                      <a:r>
                        <a:rPr lang="en-GB" sz="2300" b="1" baseline="0" dirty="0" smtClean="0"/>
                        <a:t> </a:t>
                      </a:r>
                      <a:r>
                        <a:rPr lang="en-GB" sz="2300" baseline="0" dirty="0" smtClean="0"/>
                        <a:t>reaction. What does this mean?</a:t>
                      </a:r>
                      <a:endParaRPr lang="en-GB" sz="2300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State the </a:t>
                      </a:r>
                      <a:r>
                        <a:rPr lang="en-GB" sz="2300" b="1" dirty="0" smtClean="0"/>
                        <a:t>word equation </a:t>
                      </a:r>
                      <a:r>
                        <a:rPr lang="en-GB" sz="2300" dirty="0" smtClean="0"/>
                        <a:t>for aerobic</a:t>
                      </a:r>
                      <a:r>
                        <a:rPr lang="en-GB" sz="2300" baseline="0" dirty="0" smtClean="0"/>
                        <a:t> respiration.</a:t>
                      </a:r>
                      <a:endParaRPr lang="en-GB" sz="2300" dirty="0"/>
                    </a:p>
                  </a:txBody>
                  <a:tcPr anchor="ctr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How</a:t>
                      </a:r>
                      <a:r>
                        <a:rPr lang="en-GB" sz="2300" baseline="0" dirty="0" smtClean="0"/>
                        <a:t> are the mitochondria adapted for their function?</a:t>
                      </a:r>
                      <a:endParaRPr lang="en-GB" sz="2300" dirty="0"/>
                    </a:p>
                  </a:txBody>
                  <a:tcPr anchor="ctr"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488263"/>
              </p:ext>
            </p:extLst>
          </p:nvPr>
        </p:nvGraphicFramePr>
        <p:xfrm>
          <a:off x="391631" y="5930153"/>
          <a:ext cx="11270808" cy="5853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7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7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7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77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537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1 point</a:t>
                      </a:r>
                      <a:endParaRPr lang="en-GB" sz="2400" b="1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2 points</a:t>
                      </a:r>
                      <a:endParaRPr lang="en-GB" sz="2400" b="1" dirty="0"/>
                    </a:p>
                  </a:txBody>
                  <a:tcPr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3 points</a:t>
                      </a:r>
                      <a:endParaRPr lang="en-GB" sz="2400" b="1" dirty="0"/>
                    </a:p>
                  </a:txBody>
                  <a:tcPr anchor="ctr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4 points</a:t>
                      </a:r>
                      <a:endParaRPr lang="en-GB" sz="2400" b="1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91631" y="156142"/>
            <a:ext cx="11270808" cy="661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RETRIEVAL GRID – NO NOTES ALLOWED!	</a:t>
            </a:r>
            <a:r>
              <a:rPr lang="en-GB" sz="2800" b="1" i="1" dirty="0" smtClean="0">
                <a:solidFill>
                  <a:schemeClr val="tx1"/>
                </a:solidFill>
              </a:rPr>
              <a:t>WHATS YOUR SCORE?</a:t>
            </a:r>
            <a:endParaRPr lang="en-GB" sz="28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77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138392"/>
              </p:ext>
            </p:extLst>
          </p:nvPr>
        </p:nvGraphicFramePr>
        <p:xfrm>
          <a:off x="391631" y="911602"/>
          <a:ext cx="11270808" cy="48302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7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7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7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77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10098"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State</a:t>
                      </a:r>
                      <a:r>
                        <a:rPr lang="en-GB" sz="2300" baseline="0" dirty="0" smtClean="0"/>
                        <a:t> of matter</a:t>
                      </a:r>
                      <a:endParaRPr lang="en-GB" sz="23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Giant covalent structure</a:t>
                      </a:r>
                      <a:endParaRPr lang="en-GB" sz="2300" dirty="0"/>
                    </a:p>
                  </a:txBody>
                  <a:tcPr anchor="ctr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Nanoparticle</a:t>
                      </a:r>
                      <a:endParaRPr lang="en-GB" sz="2300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300" dirty="0" smtClean="0"/>
                        <a:t>Covalent</a:t>
                      </a:r>
                      <a:r>
                        <a:rPr lang="en-GB" sz="2300" baseline="0" dirty="0" smtClean="0"/>
                        <a:t> bonding</a:t>
                      </a:r>
                      <a:endParaRPr lang="en-GB" sz="2300" dirty="0" smtClean="0"/>
                    </a:p>
                  </a:txBody>
                  <a:tcPr anchor="ctr"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0098"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Ionic bonding</a:t>
                      </a:r>
                      <a:endParaRPr lang="en-GB" sz="2300" dirty="0"/>
                    </a:p>
                  </a:txBody>
                  <a:tcPr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Atom</a:t>
                      </a:r>
                      <a:endParaRPr lang="en-GB" sz="23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Metallic</a:t>
                      </a:r>
                      <a:r>
                        <a:rPr lang="en-GB" sz="2300" baseline="0" dirty="0" smtClean="0"/>
                        <a:t> bonding</a:t>
                      </a:r>
                      <a:endParaRPr lang="en-GB" sz="2300" dirty="0"/>
                    </a:p>
                  </a:txBody>
                  <a:tcPr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Molten </a:t>
                      </a:r>
                      <a:endParaRPr lang="en-GB" sz="23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0098"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Delocalised</a:t>
                      </a:r>
                      <a:r>
                        <a:rPr lang="en-GB" sz="2300" baseline="0" dirty="0" smtClean="0"/>
                        <a:t> electrons</a:t>
                      </a:r>
                      <a:endParaRPr lang="en-GB" sz="2300" dirty="0"/>
                    </a:p>
                  </a:txBody>
                  <a:tcPr anchor="ctr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Fullerene </a:t>
                      </a:r>
                      <a:endParaRPr lang="en-GB" sz="2300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Intermolecular forces</a:t>
                      </a:r>
                      <a:endParaRPr lang="en-GB" sz="2300" dirty="0"/>
                    </a:p>
                  </a:txBody>
                  <a:tcPr anchor="ctr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Alloy</a:t>
                      </a:r>
                      <a:endParaRPr lang="en-GB" sz="2300" dirty="0"/>
                    </a:p>
                  </a:txBody>
                  <a:tcPr anchor="ctr"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967477"/>
              </p:ext>
            </p:extLst>
          </p:nvPr>
        </p:nvGraphicFramePr>
        <p:xfrm>
          <a:off x="391631" y="5930153"/>
          <a:ext cx="11270808" cy="5853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7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7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7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77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537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1 point</a:t>
                      </a:r>
                      <a:endParaRPr lang="en-GB" sz="2400" b="1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2 points</a:t>
                      </a:r>
                      <a:endParaRPr lang="en-GB" sz="2400" b="1" dirty="0"/>
                    </a:p>
                  </a:txBody>
                  <a:tcPr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3 points</a:t>
                      </a:r>
                      <a:endParaRPr lang="en-GB" sz="2400" b="1" dirty="0"/>
                    </a:p>
                  </a:txBody>
                  <a:tcPr anchor="ctr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4 points</a:t>
                      </a:r>
                      <a:endParaRPr lang="en-GB" sz="2400" b="1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342147" y="156143"/>
            <a:ext cx="9320291" cy="661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 smtClean="0">
                <a:solidFill>
                  <a:schemeClr val="tx1"/>
                </a:solidFill>
              </a:rPr>
              <a:t>RETRIEVAL – DEFINE THE KEYWORDS	</a:t>
            </a:r>
            <a:r>
              <a:rPr lang="en-GB" sz="2500" b="1" i="1" dirty="0" smtClean="0">
                <a:solidFill>
                  <a:schemeClr val="tx1"/>
                </a:solidFill>
              </a:rPr>
              <a:t>WHATS YOUR SCORE?</a:t>
            </a:r>
            <a:endParaRPr lang="en-GB" sz="2500" b="1" i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5589" y="156141"/>
            <a:ext cx="1804737" cy="661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tx1"/>
                </a:solidFill>
              </a:rPr>
              <a:t>C3 REVISON (TRIPLE)</a:t>
            </a:r>
            <a:endParaRPr lang="en-GB" sz="20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22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555467"/>
              </p:ext>
            </p:extLst>
          </p:nvPr>
        </p:nvGraphicFramePr>
        <p:xfrm>
          <a:off x="391631" y="911602"/>
          <a:ext cx="11270808" cy="48302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7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7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7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77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10098"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State</a:t>
                      </a:r>
                      <a:r>
                        <a:rPr lang="en-GB" sz="2300" baseline="0" dirty="0" smtClean="0"/>
                        <a:t> of matter</a:t>
                      </a:r>
                      <a:endParaRPr lang="en-GB" sz="23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Giant covalent structure</a:t>
                      </a:r>
                      <a:endParaRPr lang="en-GB" sz="2300" dirty="0"/>
                    </a:p>
                  </a:txBody>
                  <a:tcPr anchor="ctr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300" dirty="0" smtClean="0"/>
                        <a:t>Intermolecular forces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300" dirty="0" smtClean="0"/>
                        <a:t>Covalent</a:t>
                      </a:r>
                      <a:r>
                        <a:rPr lang="en-GB" sz="2300" baseline="0" dirty="0" smtClean="0"/>
                        <a:t> bonding</a:t>
                      </a:r>
                      <a:endParaRPr lang="en-GB" sz="2300" dirty="0" smtClean="0"/>
                    </a:p>
                  </a:txBody>
                  <a:tcPr anchor="ctr"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0098"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Ionic bonding</a:t>
                      </a:r>
                      <a:endParaRPr lang="en-GB" sz="2300" dirty="0"/>
                    </a:p>
                  </a:txBody>
                  <a:tcPr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Atom</a:t>
                      </a:r>
                      <a:endParaRPr lang="en-GB" sz="23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Metallic</a:t>
                      </a:r>
                      <a:r>
                        <a:rPr lang="en-GB" sz="2300" baseline="0" dirty="0" smtClean="0"/>
                        <a:t> bonding</a:t>
                      </a:r>
                      <a:endParaRPr lang="en-GB" sz="2300" dirty="0"/>
                    </a:p>
                  </a:txBody>
                  <a:tcPr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Molten </a:t>
                      </a:r>
                      <a:endParaRPr lang="en-GB" sz="23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0098"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Delocalised</a:t>
                      </a:r>
                      <a:r>
                        <a:rPr lang="en-GB" sz="2300" baseline="0" dirty="0" smtClean="0"/>
                        <a:t> electrons</a:t>
                      </a:r>
                      <a:endParaRPr lang="en-GB" sz="2300" dirty="0"/>
                    </a:p>
                  </a:txBody>
                  <a:tcPr anchor="ctr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Fullerene </a:t>
                      </a:r>
                      <a:endParaRPr lang="en-GB" sz="2300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Polymers</a:t>
                      </a:r>
                      <a:endParaRPr lang="en-GB" sz="2300" dirty="0"/>
                    </a:p>
                  </a:txBody>
                  <a:tcPr anchor="ctr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Alloy</a:t>
                      </a:r>
                      <a:endParaRPr lang="en-GB" sz="2300" dirty="0"/>
                    </a:p>
                  </a:txBody>
                  <a:tcPr anchor="ctr"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822005"/>
              </p:ext>
            </p:extLst>
          </p:nvPr>
        </p:nvGraphicFramePr>
        <p:xfrm>
          <a:off x="391631" y="5930153"/>
          <a:ext cx="11270808" cy="5853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7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7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7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77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537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1 point</a:t>
                      </a:r>
                      <a:endParaRPr lang="en-GB" sz="2400" b="1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2 points</a:t>
                      </a:r>
                      <a:endParaRPr lang="en-GB" sz="2400" b="1" dirty="0"/>
                    </a:p>
                  </a:txBody>
                  <a:tcPr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3 points</a:t>
                      </a:r>
                      <a:endParaRPr lang="en-GB" sz="2400" b="1" dirty="0"/>
                    </a:p>
                  </a:txBody>
                  <a:tcPr anchor="ctr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4 points</a:t>
                      </a:r>
                      <a:endParaRPr lang="en-GB" sz="2400" b="1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342147" y="156143"/>
            <a:ext cx="9320291" cy="661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RETRIEVAL – WRITE 3-5 KEYFACTS ABOUT THE KEYWORDS</a:t>
            </a:r>
          </a:p>
          <a:p>
            <a:pPr algn="ctr"/>
            <a:r>
              <a:rPr lang="en-GB" sz="2400" b="1" i="1" dirty="0" smtClean="0">
                <a:solidFill>
                  <a:schemeClr val="tx1"/>
                </a:solidFill>
              </a:rPr>
              <a:t>WHATS YOUR SCORE?</a:t>
            </a:r>
            <a:endParaRPr lang="en-GB" sz="2400" b="1" i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5589" y="156141"/>
            <a:ext cx="1804737" cy="661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tx1"/>
                </a:solidFill>
              </a:rPr>
              <a:t>C3 REVISON</a:t>
            </a:r>
            <a:endParaRPr lang="en-GB" sz="20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37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0210956"/>
              </p:ext>
            </p:extLst>
          </p:nvPr>
        </p:nvGraphicFramePr>
        <p:xfrm>
          <a:off x="391631" y="911602"/>
          <a:ext cx="11270808" cy="48302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7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7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7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77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10098">
                <a:tc>
                  <a:txBody>
                    <a:bodyPr/>
                    <a:lstStyle/>
                    <a:p>
                      <a:pPr algn="ctr"/>
                      <a:endParaRPr lang="en-GB" sz="23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300" dirty="0"/>
                    </a:p>
                  </a:txBody>
                  <a:tcPr anchor="ctr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300" dirty="0" smtClean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300" dirty="0" smtClean="0"/>
                    </a:p>
                  </a:txBody>
                  <a:tcPr anchor="ctr"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0098">
                <a:tc>
                  <a:txBody>
                    <a:bodyPr/>
                    <a:lstStyle/>
                    <a:p>
                      <a:pPr algn="ctr"/>
                      <a:endParaRPr lang="en-GB" sz="2300" dirty="0"/>
                    </a:p>
                  </a:txBody>
                  <a:tcPr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3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300" dirty="0"/>
                    </a:p>
                  </a:txBody>
                  <a:tcPr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3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0098">
                <a:tc>
                  <a:txBody>
                    <a:bodyPr/>
                    <a:lstStyle/>
                    <a:p>
                      <a:pPr algn="ctr"/>
                      <a:endParaRPr lang="en-GB" sz="2300" dirty="0"/>
                    </a:p>
                  </a:txBody>
                  <a:tcPr anchor="ctr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300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300" dirty="0"/>
                    </a:p>
                  </a:txBody>
                  <a:tcPr anchor="ctr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300" dirty="0"/>
                    </a:p>
                  </a:txBody>
                  <a:tcPr anchor="ctr"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782565"/>
              </p:ext>
            </p:extLst>
          </p:nvPr>
        </p:nvGraphicFramePr>
        <p:xfrm>
          <a:off x="391631" y="5930153"/>
          <a:ext cx="11270808" cy="5853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7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7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7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77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537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1 point (last lesson)</a:t>
                      </a:r>
                      <a:endParaRPr lang="en-GB" sz="2000" b="1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2 points (last</a:t>
                      </a:r>
                      <a:r>
                        <a:rPr lang="en-GB" sz="2000" b="1" baseline="0" dirty="0" smtClean="0"/>
                        <a:t> week)</a:t>
                      </a:r>
                      <a:endParaRPr lang="en-GB" sz="2000" b="1" dirty="0"/>
                    </a:p>
                  </a:txBody>
                  <a:tcPr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3 points (2 weeks ago)</a:t>
                      </a:r>
                      <a:endParaRPr lang="en-GB" sz="2000" b="1" dirty="0"/>
                    </a:p>
                  </a:txBody>
                  <a:tcPr anchor="ctr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4 points (further</a:t>
                      </a:r>
                      <a:r>
                        <a:rPr lang="en-GB" sz="2000" b="1" baseline="0" dirty="0" smtClean="0"/>
                        <a:t> back)</a:t>
                      </a:r>
                      <a:endParaRPr lang="en-GB" sz="2000" b="1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91631" y="156143"/>
            <a:ext cx="11270807" cy="661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RETRIEVAL GRID		</a:t>
            </a:r>
            <a:r>
              <a:rPr lang="en-GB" sz="2400" b="1" i="1" dirty="0" smtClean="0">
                <a:solidFill>
                  <a:schemeClr val="tx1"/>
                </a:solidFill>
              </a:rPr>
              <a:t>WHATS YOUR SCORE?</a:t>
            </a:r>
            <a:endParaRPr lang="en-GB" sz="2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40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91631" y="911602"/>
          <a:ext cx="11270808" cy="48302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7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7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7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77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10098">
                <a:tc>
                  <a:txBody>
                    <a:bodyPr/>
                    <a:lstStyle/>
                    <a:p>
                      <a:pPr algn="ctr"/>
                      <a:endParaRPr lang="en-GB" sz="23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300" dirty="0"/>
                    </a:p>
                  </a:txBody>
                  <a:tcPr anchor="ctr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300" dirty="0" smtClean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300" dirty="0" smtClean="0"/>
                    </a:p>
                  </a:txBody>
                  <a:tcPr anchor="ctr"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0098">
                <a:tc>
                  <a:txBody>
                    <a:bodyPr/>
                    <a:lstStyle/>
                    <a:p>
                      <a:pPr algn="ctr"/>
                      <a:endParaRPr lang="en-GB" sz="2300" dirty="0"/>
                    </a:p>
                  </a:txBody>
                  <a:tcPr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3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300" dirty="0"/>
                    </a:p>
                  </a:txBody>
                  <a:tcPr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3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0098">
                <a:tc>
                  <a:txBody>
                    <a:bodyPr/>
                    <a:lstStyle/>
                    <a:p>
                      <a:pPr algn="ctr"/>
                      <a:endParaRPr lang="en-GB" sz="2300" dirty="0"/>
                    </a:p>
                  </a:txBody>
                  <a:tcPr anchor="ctr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300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300" dirty="0"/>
                    </a:p>
                  </a:txBody>
                  <a:tcPr anchor="ctr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300" dirty="0"/>
                    </a:p>
                  </a:txBody>
                  <a:tcPr anchor="ctr"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91631" y="5930153"/>
          <a:ext cx="11270808" cy="5853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7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7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7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77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537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1 point (last lesson)</a:t>
                      </a:r>
                      <a:endParaRPr lang="en-GB" sz="2000" b="1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2 points (last</a:t>
                      </a:r>
                      <a:r>
                        <a:rPr lang="en-GB" sz="2000" b="1" baseline="0" dirty="0" smtClean="0"/>
                        <a:t> week)</a:t>
                      </a:r>
                      <a:endParaRPr lang="en-GB" sz="2000" b="1" dirty="0"/>
                    </a:p>
                  </a:txBody>
                  <a:tcPr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3 points (2 weeks ago)</a:t>
                      </a:r>
                      <a:endParaRPr lang="en-GB" sz="2000" b="1" dirty="0"/>
                    </a:p>
                  </a:txBody>
                  <a:tcPr anchor="ctr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4 points (further</a:t>
                      </a:r>
                      <a:r>
                        <a:rPr lang="en-GB" sz="2000" b="1" baseline="0" dirty="0" smtClean="0"/>
                        <a:t> back)</a:t>
                      </a:r>
                      <a:endParaRPr lang="en-GB" sz="2000" b="1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91631" y="156143"/>
            <a:ext cx="11270807" cy="661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RETRIEVAL GRID		</a:t>
            </a:r>
            <a:r>
              <a:rPr lang="en-GB" sz="2400" b="1" i="1" dirty="0" smtClean="0">
                <a:solidFill>
                  <a:schemeClr val="tx1"/>
                </a:solidFill>
              </a:rPr>
              <a:t>AIM TO GET 15 POINTS!</a:t>
            </a:r>
            <a:endParaRPr lang="en-GB" sz="2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57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91631" y="911602"/>
          <a:ext cx="11270808" cy="48302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7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7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7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77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10098">
                <a:tc>
                  <a:txBody>
                    <a:bodyPr/>
                    <a:lstStyle/>
                    <a:p>
                      <a:pPr algn="ctr"/>
                      <a:endParaRPr lang="en-GB" sz="23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300" dirty="0"/>
                    </a:p>
                  </a:txBody>
                  <a:tcPr anchor="ctr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300" dirty="0" smtClean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300" dirty="0" smtClean="0"/>
                    </a:p>
                  </a:txBody>
                  <a:tcPr anchor="ctr"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0098">
                <a:tc>
                  <a:txBody>
                    <a:bodyPr/>
                    <a:lstStyle/>
                    <a:p>
                      <a:pPr algn="ctr"/>
                      <a:endParaRPr lang="en-GB" sz="2300" dirty="0"/>
                    </a:p>
                  </a:txBody>
                  <a:tcPr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3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300" dirty="0"/>
                    </a:p>
                  </a:txBody>
                  <a:tcPr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3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0098">
                <a:tc>
                  <a:txBody>
                    <a:bodyPr/>
                    <a:lstStyle/>
                    <a:p>
                      <a:pPr algn="ctr"/>
                      <a:endParaRPr lang="en-GB" sz="2300" dirty="0"/>
                    </a:p>
                  </a:txBody>
                  <a:tcPr anchor="ctr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300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300" dirty="0"/>
                    </a:p>
                  </a:txBody>
                  <a:tcPr anchor="ctr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300" dirty="0"/>
                    </a:p>
                  </a:txBody>
                  <a:tcPr anchor="ctr"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078348"/>
              </p:ext>
            </p:extLst>
          </p:nvPr>
        </p:nvGraphicFramePr>
        <p:xfrm>
          <a:off x="391631" y="5930153"/>
          <a:ext cx="11270808" cy="5853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7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7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7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77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537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1 point (last lesson)</a:t>
                      </a:r>
                      <a:endParaRPr lang="en-GB" sz="2000" b="1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2 points (last</a:t>
                      </a:r>
                      <a:r>
                        <a:rPr lang="en-GB" sz="2000" b="1" baseline="0" dirty="0" smtClean="0"/>
                        <a:t> month)</a:t>
                      </a:r>
                      <a:endParaRPr lang="en-GB" sz="2000" b="1" dirty="0"/>
                    </a:p>
                  </a:txBody>
                  <a:tcPr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3 points (last term)</a:t>
                      </a:r>
                      <a:endParaRPr lang="en-GB" sz="2000" b="1" dirty="0"/>
                    </a:p>
                  </a:txBody>
                  <a:tcPr anchor="ctr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4 points (last</a:t>
                      </a:r>
                      <a:r>
                        <a:rPr lang="en-GB" sz="2000" b="1" baseline="0" dirty="0" smtClean="0"/>
                        <a:t> year)</a:t>
                      </a:r>
                      <a:endParaRPr lang="en-GB" sz="2000" b="1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91631" y="156143"/>
            <a:ext cx="11270807" cy="661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RETRIEVAL GRID		</a:t>
            </a:r>
            <a:r>
              <a:rPr lang="en-GB" sz="2400" b="1" i="1" dirty="0" smtClean="0">
                <a:solidFill>
                  <a:schemeClr val="tx1"/>
                </a:solidFill>
              </a:rPr>
              <a:t>WHATS YOUR SCORE?</a:t>
            </a:r>
            <a:endParaRPr lang="en-GB" sz="2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16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17908" y="256674"/>
            <a:ext cx="7018565" cy="661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RETRIEVAL PRACTICE – NO NOTES ALLOWED!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8800" y="409215"/>
            <a:ext cx="2713854" cy="1017580"/>
          </a:xfrm>
          <a:prstGeom prst="rect">
            <a:avLst/>
          </a:prstGeom>
          <a:solidFill>
            <a:srgbClr val="FF9F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tx1"/>
                </a:solidFill>
                <a:ea typeface="MS Gothic" panose="020B0609070205080204" pitchFamily="49" charset="-128"/>
              </a:rPr>
              <a:t>THINK AND LINK</a:t>
            </a:r>
            <a:endParaRPr lang="en-GB" sz="3600" b="1" dirty="0">
              <a:solidFill>
                <a:schemeClr val="tx1"/>
              </a:solidFill>
              <a:ea typeface="MS Gothic" panose="020B0609070205080204" pitchFamily="49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5017" t="4043" r="25579" b="42566"/>
          <a:stretch/>
        </p:blipFill>
        <p:spPr>
          <a:xfrm>
            <a:off x="415692" y="256675"/>
            <a:ext cx="1284771" cy="179576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005196"/>
              </p:ext>
            </p:extLst>
          </p:nvPr>
        </p:nvGraphicFramePr>
        <p:xfrm>
          <a:off x="478654" y="2339917"/>
          <a:ext cx="11328335" cy="41801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40000">
                  <a:extLst>
                    <a:ext uri="{9D8B030D-6E8A-4147-A177-3AD203B41FA5}">
                      <a16:colId xmlns:a16="http://schemas.microsoft.com/office/drawing/2014/main" val="2788838547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4099065064"/>
                    </a:ext>
                  </a:extLst>
                </a:gridCol>
                <a:gridCol w="6648335">
                  <a:extLst>
                    <a:ext uri="{9D8B030D-6E8A-4147-A177-3AD203B41FA5}">
                      <a16:colId xmlns:a16="http://schemas.microsoft.com/office/drawing/2014/main" val="4135534915"/>
                    </a:ext>
                  </a:extLst>
                </a:gridCol>
              </a:tblGrid>
              <a:tr h="580126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BOX</a:t>
                      </a:r>
                      <a:r>
                        <a:rPr lang="en-GB" sz="2000" b="1" baseline="0" dirty="0" smtClean="0"/>
                        <a:t> 1</a:t>
                      </a:r>
                      <a:endParaRPr lang="en-GB" sz="2000" b="1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BOX</a:t>
                      </a:r>
                      <a:r>
                        <a:rPr lang="en-GB" sz="2000" b="1" baseline="0" dirty="0" smtClean="0"/>
                        <a:t> 2</a:t>
                      </a:r>
                      <a:endParaRPr lang="en-GB" sz="2000" b="1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What is the link between the two?</a:t>
                      </a:r>
                      <a:endParaRPr lang="en-GB" sz="2000" b="1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591769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1555825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endParaRPr lang="en-GB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67357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endParaRPr lang="en-GB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6298183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808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3999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176" y="1079893"/>
            <a:ext cx="4178369" cy="5051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b="1" u="sng" dirty="0"/>
              <a:t>STARTER (RETRIEVAL PRACTICE)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74177" y="1673842"/>
            <a:ext cx="1657824" cy="6434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u="sng" dirty="0">
                <a:solidFill>
                  <a:schemeClr val="tx1"/>
                </a:solidFill>
              </a:rPr>
              <a:t>LAST LESSON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167468" y="1673842"/>
            <a:ext cx="9733380" cy="11006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74177" y="2971239"/>
            <a:ext cx="1657824" cy="6434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u="sng" dirty="0" smtClean="0">
                <a:solidFill>
                  <a:schemeClr val="tx1"/>
                </a:solidFill>
              </a:rPr>
              <a:t>2 LESSONS AGO</a:t>
            </a:r>
            <a:endParaRPr lang="en-GB" sz="2000" b="1" u="sng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67468" y="2971239"/>
            <a:ext cx="9733380" cy="110066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74177" y="4268636"/>
            <a:ext cx="1657824" cy="6434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u="sng" dirty="0" smtClean="0">
                <a:solidFill>
                  <a:schemeClr val="tx1"/>
                </a:solidFill>
              </a:rPr>
              <a:t>3 LESSONS AGO</a:t>
            </a:r>
            <a:endParaRPr lang="en-GB" sz="2000" b="1" u="sng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167468" y="4268636"/>
            <a:ext cx="9733380" cy="11006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74176" y="5566033"/>
            <a:ext cx="1657824" cy="6434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u="sng" dirty="0" smtClean="0">
                <a:solidFill>
                  <a:schemeClr val="tx1"/>
                </a:solidFill>
              </a:rPr>
              <a:t>4 LESSONS AGO</a:t>
            </a:r>
            <a:endParaRPr lang="en-GB" sz="2000" b="1" u="sng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167467" y="5566033"/>
            <a:ext cx="9733380" cy="1100666"/>
          </a:xfrm>
          <a:prstGeom prst="roundRect">
            <a:avLst/>
          </a:prstGeom>
          <a:solidFill>
            <a:srgbClr val="F09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07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073" y="145846"/>
            <a:ext cx="4764505" cy="3170860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 flipH="1">
            <a:off x="8853985" y="298246"/>
            <a:ext cx="1556839" cy="1244804"/>
          </a:xfrm>
          <a:prstGeom prst="wedgeEllipseCallou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182A34"/>
                </a:solidFill>
              </a:rPr>
              <a:t>5 a day retrieval challenge!</a:t>
            </a:r>
            <a:endParaRPr lang="en-GB" sz="1600" b="1" dirty="0">
              <a:solidFill>
                <a:srgbClr val="182A34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91631" y="1203157"/>
            <a:ext cx="6429059" cy="53420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4000" dirty="0"/>
              <a:t> </a:t>
            </a:r>
            <a:endParaRPr lang="en-GB" sz="4000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4000" dirty="0"/>
              <a:t> </a:t>
            </a:r>
            <a:endParaRPr lang="en-GB" sz="4000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4000" dirty="0"/>
              <a:t> </a:t>
            </a:r>
            <a:endParaRPr lang="en-GB" sz="4000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4000" dirty="0"/>
              <a:t> </a:t>
            </a:r>
            <a:endParaRPr lang="en-GB" sz="4000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4000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31" y="298246"/>
            <a:ext cx="6538558" cy="661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 smtClean="0">
                <a:solidFill>
                  <a:schemeClr val="tx1"/>
                </a:solidFill>
              </a:rPr>
              <a:t>TOPIC:</a:t>
            </a:r>
            <a:endParaRPr lang="en-GB" sz="2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2764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787" y="3387675"/>
            <a:ext cx="3193017" cy="619821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595" y="341126"/>
            <a:ext cx="1382570" cy="24963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31" y="3503188"/>
            <a:ext cx="1972200" cy="28802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13717" r="14324"/>
          <a:stretch/>
        </p:blipFill>
        <p:spPr>
          <a:xfrm rot="16999140">
            <a:off x="1803881" y="1034078"/>
            <a:ext cx="2476003" cy="11104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3922" y="548639"/>
            <a:ext cx="1907879" cy="22133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0747" y="4486869"/>
            <a:ext cx="3111137" cy="20444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8514" b="14819"/>
          <a:stretch/>
        </p:blipFill>
        <p:spPr>
          <a:xfrm>
            <a:off x="6939776" y="373508"/>
            <a:ext cx="2681774" cy="17878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04247" y="2425399"/>
            <a:ext cx="2518934" cy="419822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227669" y="2433187"/>
            <a:ext cx="1365744" cy="328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463"/>
          </a:p>
        </p:txBody>
      </p:sp>
      <p:sp>
        <p:nvSpPr>
          <p:cNvPr id="2" name="TextBox 1"/>
          <p:cNvSpPr txBox="1"/>
          <p:nvPr/>
        </p:nvSpPr>
        <p:spPr>
          <a:xfrm>
            <a:off x="2790261" y="3016538"/>
            <a:ext cx="12409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B4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621550" y="256673"/>
            <a:ext cx="2314923" cy="17485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RETRIEVAL PRACTICE – NO NOTES ALLOWED!</a:t>
            </a:r>
            <a:endParaRPr lang="en-GB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2743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004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65096" y="256674"/>
            <a:ext cx="8471378" cy="661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RETRIEVAL PRACTICE – NO NOTES ALLOWED!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4" y="74042"/>
            <a:ext cx="2934108" cy="1687926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331339"/>
              </p:ext>
            </p:extLst>
          </p:nvPr>
        </p:nvGraphicFramePr>
        <p:xfrm>
          <a:off x="450866" y="1912807"/>
          <a:ext cx="11259871" cy="439173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54641">
                  <a:extLst>
                    <a:ext uri="{9D8B030D-6E8A-4147-A177-3AD203B41FA5}">
                      <a16:colId xmlns:a16="http://schemas.microsoft.com/office/drawing/2014/main" val="508380108"/>
                    </a:ext>
                  </a:extLst>
                </a:gridCol>
                <a:gridCol w="8605230">
                  <a:extLst>
                    <a:ext uri="{9D8B030D-6E8A-4147-A177-3AD203B41FA5}">
                      <a16:colId xmlns:a16="http://schemas.microsoft.com/office/drawing/2014/main" val="2947421195"/>
                    </a:ext>
                  </a:extLst>
                </a:gridCol>
              </a:tblGrid>
              <a:tr h="479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1" u="sng">
                          <a:effectLst/>
                        </a:rPr>
                        <a:t>Keyword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1" u="sng" dirty="0">
                          <a:effectLst/>
                        </a:rPr>
                        <a:t>Definition</a:t>
                      </a:r>
                      <a:endParaRPr lang="en-GB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39221"/>
                  </a:ext>
                </a:extLst>
              </a:tr>
              <a:tr h="479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effectLst/>
                        </a:rPr>
                        <a:t>Agents that cause cancer or significantly increase the risk of developing cancer</a:t>
                      </a:r>
                      <a:endParaRPr lang="en-GB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24937651"/>
                  </a:ext>
                </a:extLst>
              </a:tr>
              <a:tr h="6652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effectLst/>
                        </a:rPr>
                        <a:t>Tiny hair-like projections from a cell that usually allow it to move a substance past the cell.</a:t>
                      </a:r>
                      <a:endParaRPr lang="en-GB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2621826"/>
                  </a:ext>
                </a:extLst>
              </a:tr>
              <a:tr h="479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effectLst/>
                        </a:rPr>
                        <a:t>A serious disease in which the body is unable to regulate blood sugar.</a:t>
                      </a:r>
                      <a:endParaRPr lang="en-GB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19912458"/>
                  </a:ext>
                </a:extLst>
              </a:tr>
              <a:tr h="479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effectLst/>
                        </a:rPr>
                        <a:t>The type and amount of food consumed by people.</a:t>
                      </a:r>
                      <a:endParaRPr lang="en-GB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9212658"/>
                  </a:ext>
                </a:extLst>
              </a:tr>
              <a:tr h="479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effectLst/>
                        </a:rPr>
                        <a:t>A change in the genetic material of an organism.</a:t>
                      </a:r>
                      <a:endParaRPr lang="en-GB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98954851"/>
                  </a:ext>
                </a:extLst>
              </a:tr>
              <a:tr h="6652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effectLst/>
                        </a:rPr>
                        <a:t>A disease that is not transferred between people or other organisms.</a:t>
                      </a:r>
                      <a:endParaRPr lang="en-GB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9342079"/>
                  </a:ext>
                </a:extLst>
              </a:tr>
              <a:tr h="6652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</a:rPr>
                        <a:t>Something (person’s lifestyle or a substance) that increases a person's chances of developing a disease.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82243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5587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65096" y="256674"/>
            <a:ext cx="8471378" cy="661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RETRIEVAL PRACTICE – NO NOTES ALLOWED!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4" y="74042"/>
            <a:ext cx="2934108" cy="1687926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282577"/>
              </p:ext>
            </p:extLst>
          </p:nvPr>
        </p:nvGraphicFramePr>
        <p:xfrm>
          <a:off x="450866" y="1912807"/>
          <a:ext cx="11259871" cy="439173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54641">
                  <a:extLst>
                    <a:ext uri="{9D8B030D-6E8A-4147-A177-3AD203B41FA5}">
                      <a16:colId xmlns:a16="http://schemas.microsoft.com/office/drawing/2014/main" val="508380108"/>
                    </a:ext>
                  </a:extLst>
                </a:gridCol>
                <a:gridCol w="8605230">
                  <a:extLst>
                    <a:ext uri="{9D8B030D-6E8A-4147-A177-3AD203B41FA5}">
                      <a16:colId xmlns:a16="http://schemas.microsoft.com/office/drawing/2014/main" val="2947421195"/>
                    </a:ext>
                  </a:extLst>
                </a:gridCol>
              </a:tblGrid>
              <a:tr h="479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1" u="sng">
                          <a:effectLst/>
                        </a:rPr>
                        <a:t>Keyword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1" u="sng" dirty="0">
                          <a:effectLst/>
                        </a:rPr>
                        <a:t>Definition</a:t>
                      </a:r>
                      <a:endParaRPr lang="en-GB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39221"/>
                  </a:ext>
                </a:extLst>
              </a:tr>
              <a:tr h="479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</a:rPr>
                        <a:t>Carcinogens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24937651"/>
                  </a:ext>
                </a:extLst>
              </a:tr>
              <a:tr h="6652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</a:rPr>
                        <a:t>Cilia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2621826"/>
                  </a:ext>
                </a:extLst>
              </a:tr>
              <a:tr h="479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</a:rPr>
                        <a:t>Diabetes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19912458"/>
                  </a:ext>
                </a:extLst>
              </a:tr>
              <a:tr h="479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</a:rPr>
                        <a:t>Diet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9212658"/>
                  </a:ext>
                </a:extLst>
              </a:tr>
              <a:tr h="479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</a:rPr>
                        <a:t>Mutation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98954851"/>
                  </a:ext>
                </a:extLst>
              </a:tr>
              <a:tr h="6652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</a:rPr>
                        <a:t>Non-communicable disease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9342079"/>
                  </a:ext>
                </a:extLst>
              </a:tr>
              <a:tr h="6652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</a:rPr>
                        <a:t>Risk factor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82243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87091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65096" y="256674"/>
            <a:ext cx="8471378" cy="661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RETRIEVAL PRACTICE – NO NOTES ALLOWED!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4" y="74042"/>
            <a:ext cx="2934108" cy="1687926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012990"/>
              </p:ext>
            </p:extLst>
          </p:nvPr>
        </p:nvGraphicFramePr>
        <p:xfrm>
          <a:off x="450866" y="1912807"/>
          <a:ext cx="11259871" cy="439173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54641">
                  <a:extLst>
                    <a:ext uri="{9D8B030D-6E8A-4147-A177-3AD203B41FA5}">
                      <a16:colId xmlns:a16="http://schemas.microsoft.com/office/drawing/2014/main" val="508380108"/>
                    </a:ext>
                  </a:extLst>
                </a:gridCol>
                <a:gridCol w="8605230">
                  <a:extLst>
                    <a:ext uri="{9D8B030D-6E8A-4147-A177-3AD203B41FA5}">
                      <a16:colId xmlns:a16="http://schemas.microsoft.com/office/drawing/2014/main" val="2947421195"/>
                    </a:ext>
                  </a:extLst>
                </a:gridCol>
              </a:tblGrid>
              <a:tr h="479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1" u="sng">
                          <a:effectLst/>
                        </a:rPr>
                        <a:t>Keyword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1" u="sng" dirty="0">
                          <a:effectLst/>
                        </a:rPr>
                        <a:t>Definition</a:t>
                      </a:r>
                      <a:endParaRPr lang="en-GB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39221"/>
                  </a:ext>
                </a:extLst>
              </a:tr>
              <a:tr h="479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</a:rPr>
                        <a:t>Carcinogens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effectLst/>
                        </a:rPr>
                        <a:t>Agents that cause cancer or significantly increase the risk of developing cancer</a:t>
                      </a:r>
                      <a:endParaRPr lang="en-GB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24937651"/>
                  </a:ext>
                </a:extLst>
              </a:tr>
              <a:tr h="6652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</a:rPr>
                        <a:t>Cilia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effectLst/>
                        </a:rPr>
                        <a:t>Tiny hair-like projections from a cell that usually allow it to move a substance past the cell.</a:t>
                      </a:r>
                      <a:endParaRPr lang="en-GB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2621826"/>
                  </a:ext>
                </a:extLst>
              </a:tr>
              <a:tr h="479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</a:rPr>
                        <a:t>Diabetes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effectLst/>
                        </a:rPr>
                        <a:t>A serious disease in which the body is unable to regulate blood sugar.</a:t>
                      </a:r>
                      <a:endParaRPr lang="en-GB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19912458"/>
                  </a:ext>
                </a:extLst>
              </a:tr>
              <a:tr h="479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</a:rPr>
                        <a:t>Diet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effectLst/>
                        </a:rPr>
                        <a:t>The type and amount of food consumed by people.</a:t>
                      </a:r>
                      <a:endParaRPr lang="en-GB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9212658"/>
                  </a:ext>
                </a:extLst>
              </a:tr>
              <a:tr h="479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</a:rPr>
                        <a:t>Mutation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effectLst/>
                        </a:rPr>
                        <a:t>A change in the genetic material of an organism.</a:t>
                      </a:r>
                      <a:endParaRPr lang="en-GB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98954851"/>
                  </a:ext>
                </a:extLst>
              </a:tr>
              <a:tr h="6652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</a:rPr>
                        <a:t>Non-communicable disease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effectLst/>
                        </a:rPr>
                        <a:t>A disease that is not transferred between people or other organisms.</a:t>
                      </a:r>
                      <a:endParaRPr lang="en-GB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9342079"/>
                  </a:ext>
                </a:extLst>
              </a:tr>
              <a:tr h="6652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</a:rPr>
                        <a:t>Risk factor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</a:rPr>
                        <a:t>Something (person’s lifestyle or a substance) that increases a person's chances of developing a disease.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82243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5062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65096" y="256674"/>
            <a:ext cx="8471378" cy="661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RETRIEVAL PRACTICE – NO NOTES ALLOWED!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4" y="74042"/>
            <a:ext cx="2934108" cy="1687926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789478"/>
              </p:ext>
            </p:extLst>
          </p:nvPr>
        </p:nvGraphicFramePr>
        <p:xfrm>
          <a:off x="450866" y="1912807"/>
          <a:ext cx="11259871" cy="439173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54641">
                  <a:extLst>
                    <a:ext uri="{9D8B030D-6E8A-4147-A177-3AD203B41FA5}">
                      <a16:colId xmlns:a16="http://schemas.microsoft.com/office/drawing/2014/main" val="508380108"/>
                    </a:ext>
                  </a:extLst>
                </a:gridCol>
                <a:gridCol w="8605230">
                  <a:extLst>
                    <a:ext uri="{9D8B030D-6E8A-4147-A177-3AD203B41FA5}">
                      <a16:colId xmlns:a16="http://schemas.microsoft.com/office/drawing/2014/main" val="2947421195"/>
                    </a:ext>
                  </a:extLst>
                </a:gridCol>
              </a:tblGrid>
              <a:tr h="479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1" u="sng">
                          <a:effectLst/>
                        </a:rPr>
                        <a:t>Keyword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1" u="sng" dirty="0">
                          <a:effectLst/>
                        </a:rPr>
                        <a:t>Definition</a:t>
                      </a:r>
                      <a:endParaRPr lang="en-GB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39221"/>
                  </a:ext>
                </a:extLst>
              </a:tr>
              <a:tr h="479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effectLst/>
                        </a:rPr>
                        <a:t>Agents that cause cancer or significantly increase the risk of developing cancer</a:t>
                      </a:r>
                      <a:endParaRPr lang="en-GB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24937651"/>
                  </a:ext>
                </a:extLst>
              </a:tr>
              <a:tr h="6652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</a:rPr>
                        <a:t>Cilia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2621826"/>
                  </a:ext>
                </a:extLst>
              </a:tr>
              <a:tr h="479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effectLst/>
                        </a:rPr>
                        <a:t>A serious disease in which the body is unable to regulate blood sugar.</a:t>
                      </a:r>
                      <a:endParaRPr lang="en-GB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19912458"/>
                  </a:ext>
                </a:extLst>
              </a:tr>
              <a:tr h="479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effectLst/>
                        </a:rPr>
                        <a:t>The type and amount of food consumed by people.</a:t>
                      </a:r>
                      <a:endParaRPr lang="en-GB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9212658"/>
                  </a:ext>
                </a:extLst>
              </a:tr>
              <a:tr h="479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</a:rPr>
                        <a:t>Mutation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98954851"/>
                  </a:ext>
                </a:extLst>
              </a:tr>
              <a:tr h="6652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effectLst/>
                        </a:rPr>
                        <a:t>A disease that is not transferred between people or other organisms.</a:t>
                      </a:r>
                      <a:endParaRPr lang="en-GB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9342079"/>
                  </a:ext>
                </a:extLst>
              </a:tr>
              <a:tr h="6652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</a:rPr>
                        <a:t>Risk factor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82243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33663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94484" y="256674"/>
            <a:ext cx="7941989" cy="661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RETRIEVAL PRACTICE – NO NOTES ALLOWED!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F"/>
              </a:clrFrom>
              <a:clrTo>
                <a:srgbClr val="FDFD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8758" y="256674"/>
            <a:ext cx="3513221" cy="12831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51031" y="2197768"/>
            <a:ext cx="545961" cy="449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2406316" y="1539822"/>
            <a:ext cx="9602060" cy="5035937"/>
            <a:chOff x="649373" y="476250"/>
            <a:chExt cx="11768077" cy="6099510"/>
          </a:xfrm>
        </p:grpSpPr>
        <p:sp>
          <p:nvSpPr>
            <p:cNvPr id="9" name="Rounded Rectangle 8"/>
            <p:cNvSpPr/>
            <p:nvPr/>
          </p:nvSpPr>
          <p:spPr>
            <a:xfrm>
              <a:off x="4591049" y="476250"/>
              <a:ext cx="2736000" cy="10858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solidFill>
                    <a:schemeClr val="tx1"/>
                  </a:solidFill>
                </a:rPr>
                <a:t>Carbon compounds in dead organisms</a:t>
              </a:r>
              <a:endParaRPr lang="en-GB" sz="2000" dirty="0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061374" y="5219700"/>
              <a:ext cx="2736000" cy="108585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solidFill>
                    <a:schemeClr val="tx1"/>
                  </a:solidFill>
                </a:rPr>
                <a:t>CO2 in the air and dissolved oceans</a:t>
              </a:r>
              <a:endParaRPr lang="en-GB" sz="2000" dirty="0">
                <a:solidFill>
                  <a:schemeClr val="tx1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582652" y="2857500"/>
              <a:ext cx="2736000" cy="1085850"/>
            </a:xfrm>
            <a:prstGeom prst="roundRect">
              <a:avLst/>
            </a:prstGeom>
            <a:solidFill>
              <a:srgbClr val="CCFF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solidFill>
                    <a:schemeClr val="tx1"/>
                  </a:solidFill>
                </a:rPr>
                <a:t>Carbon compounds in producers</a:t>
              </a:r>
              <a:endParaRPr lang="en-GB" sz="2000" dirty="0">
                <a:solidFill>
                  <a:schemeClr val="tx1"/>
                </a:solidFill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959049" y="2857500"/>
              <a:ext cx="2736000" cy="1085850"/>
            </a:xfrm>
            <a:prstGeom prst="roundRect">
              <a:avLst/>
            </a:prstGeom>
            <a:solidFill>
              <a:srgbClr val="FFCC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solidFill>
                    <a:schemeClr val="tx1"/>
                  </a:solidFill>
                </a:rPr>
                <a:t>Carbon compounds in consumers</a:t>
              </a:r>
              <a:endParaRPr lang="en-GB" sz="2000" dirty="0">
                <a:solidFill>
                  <a:schemeClr val="tx1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8982074" y="1562100"/>
              <a:ext cx="2736000" cy="108585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solidFill>
                    <a:schemeClr val="tx1"/>
                  </a:solidFill>
                </a:rPr>
                <a:t>Carbon compounds in fossil fuels</a:t>
              </a:r>
              <a:endParaRPr lang="en-GB" sz="2000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51" t="30261" r="5898" b="50870"/>
            <a:stretch/>
          </p:blipFill>
          <p:spPr>
            <a:xfrm>
              <a:off x="7603935" y="5238750"/>
              <a:ext cx="1255978" cy="133701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64" t="30737" r="29834" b="50679"/>
            <a:stretch/>
          </p:blipFill>
          <p:spPr>
            <a:xfrm>
              <a:off x="971046" y="3400425"/>
              <a:ext cx="1223212" cy="122321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EFF"/>
                </a:clrFrom>
                <a:clrTo>
                  <a:srgbClr val="F7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38" t="31118" r="55795" b="51156"/>
            <a:stretch/>
          </p:blipFill>
          <p:spPr>
            <a:xfrm>
              <a:off x="8224084" y="3400425"/>
              <a:ext cx="1242942" cy="122321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0" t="73514" r="82262" b="8474"/>
            <a:stretch/>
          </p:blipFill>
          <p:spPr>
            <a:xfrm>
              <a:off x="11122051" y="2105025"/>
              <a:ext cx="1295399" cy="1295400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4429373" y="3400425"/>
              <a:ext cx="1456506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4374640" y="3989722"/>
              <a:ext cx="1020010" cy="100964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6757436" y="4087979"/>
              <a:ext cx="747772" cy="95776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3406047" y="1386138"/>
              <a:ext cx="971251" cy="126181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6977632" y="1705729"/>
              <a:ext cx="934453" cy="103120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10326011" y="1019175"/>
              <a:ext cx="0" cy="46800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7420795" y="1019175"/>
              <a:ext cx="2929279" cy="0"/>
            </a:xfrm>
            <a:prstGeom prst="straightConnector1">
              <a:avLst/>
            </a:prstGeom>
            <a:ln w="571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10325818" y="2830931"/>
              <a:ext cx="0" cy="3060000"/>
            </a:xfrm>
            <a:prstGeom prst="straightConnector1">
              <a:avLst/>
            </a:prstGeom>
            <a:ln w="571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8982074" y="5907255"/>
              <a:ext cx="1362196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649373" y="5879174"/>
              <a:ext cx="4255500" cy="0"/>
            </a:xfrm>
            <a:prstGeom prst="straightConnector1">
              <a:avLst/>
            </a:prstGeom>
            <a:ln w="57150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649373" y="1019174"/>
              <a:ext cx="0" cy="4860000"/>
            </a:xfrm>
            <a:prstGeom prst="straightConnector1">
              <a:avLst/>
            </a:prstGeom>
            <a:ln w="571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649373" y="1019175"/>
              <a:ext cx="3780000" cy="0"/>
            </a:xfrm>
            <a:prstGeom prst="straightConnector1">
              <a:avLst/>
            </a:prstGeom>
            <a:ln w="571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 flipV="1">
              <a:off x="2993002" y="4087979"/>
              <a:ext cx="1823364" cy="130639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524445" y="1798877"/>
              <a:ext cx="669790" cy="5591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/>
                <a:t>E</a:t>
              </a:r>
              <a:endParaRPr lang="en-GB" sz="24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170313" y="1971985"/>
              <a:ext cx="669790" cy="5591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/>
                <a:t>E</a:t>
              </a:r>
              <a:endParaRPr lang="en-GB" sz="2400" b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299528" y="5568190"/>
              <a:ext cx="669790" cy="5591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F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62458" y="4486274"/>
              <a:ext cx="669790" cy="5591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/>
                <a:t>C</a:t>
              </a:r>
              <a:endParaRPr lang="en-GB" sz="2400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591258" y="4171321"/>
              <a:ext cx="669790" cy="5591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/>
                <a:t>A</a:t>
              </a:r>
              <a:endParaRPr lang="en-GB" sz="2400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790005" y="4217954"/>
              <a:ext cx="669790" cy="5591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/>
                <a:t>A</a:t>
              </a:r>
              <a:endParaRPr lang="en-GB" sz="2400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009375" y="4362027"/>
              <a:ext cx="669790" cy="5591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D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912085" y="775938"/>
              <a:ext cx="1988994" cy="4846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smtClean="0"/>
                <a:t>Fossilisation</a:t>
              </a:r>
              <a:endParaRPr lang="en-GB" sz="20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747822" y="3132577"/>
              <a:ext cx="669790" cy="5591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/>
                <a:t>B</a:t>
              </a:r>
              <a:endParaRPr lang="en-GB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688812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90F957D-189B-7544-80E9-F25A22280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130903"/>
              </p:ext>
            </p:extLst>
          </p:nvPr>
        </p:nvGraphicFramePr>
        <p:xfrm>
          <a:off x="222248" y="2031117"/>
          <a:ext cx="11664952" cy="46363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2457">
                  <a:extLst>
                    <a:ext uri="{9D8B030D-6E8A-4147-A177-3AD203B41FA5}">
                      <a16:colId xmlns:a16="http://schemas.microsoft.com/office/drawing/2014/main" val="189110466"/>
                    </a:ext>
                  </a:extLst>
                </a:gridCol>
                <a:gridCol w="1888403">
                  <a:extLst>
                    <a:ext uri="{9D8B030D-6E8A-4147-A177-3AD203B41FA5}">
                      <a16:colId xmlns:a16="http://schemas.microsoft.com/office/drawing/2014/main" val="758340636"/>
                    </a:ext>
                  </a:extLst>
                </a:gridCol>
                <a:gridCol w="1888403">
                  <a:extLst>
                    <a:ext uri="{9D8B030D-6E8A-4147-A177-3AD203B41FA5}">
                      <a16:colId xmlns:a16="http://schemas.microsoft.com/office/drawing/2014/main" val="402250579"/>
                    </a:ext>
                  </a:extLst>
                </a:gridCol>
                <a:gridCol w="1888403">
                  <a:extLst>
                    <a:ext uri="{9D8B030D-6E8A-4147-A177-3AD203B41FA5}">
                      <a16:colId xmlns:a16="http://schemas.microsoft.com/office/drawing/2014/main" val="3527302681"/>
                    </a:ext>
                  </a:extLst>
                </a:gridCol>
                <a:gridCol w="5207286">
                  <a:extLst>
                    <a:ext uri="{9D8B030D-6E8A-4147-A177-3AD203B41FA5}">
                      <a16:colId xmlns:a16="http://schemas.microsoft.com/office/drawing/2014/main" val="1830791496"/>
                    </a:ext>
                  </a:extLst>
                </a:gridCol>
              </a:tblGrid>
              <a:tr h="441346">
                <a:tc gridSpan="4">
                  <a:txBody>
                    <a:bodyPr/>
                    <a:lstStyle/>
                    <a:p>
                      <a:r>
                        <a:rPr lang="en-GB" b="1" u="sng" dirty="0"/>
                        <a:t>ENERGY RESOURCES:</a:t>
                      </a:r>
                    </a:p>
                    <a:p>
                      <a:r>
                        <a:rPr lang="en-GB" u="none" dirty="0"/>
                        <a:t>Circle the odd one out – then explain why!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Justify why.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746446"/>
                  </a:ext>
                </a:extLst>
              </a:tr>
              <a:tr h="66605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Uranium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7113489"/>
                  </a:ext>
                </a:extLst>
              </a:tr>
              <a:tr h="66605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Fossil fuel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Solar panels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Nuclear energy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8235272"/>
                  </a:ext>
                </a:extLst>
              </a:tr>
              <a:tr h="66605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Fossil fuel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Nuclear energy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Geothermal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6846271"/>
                  </a:ext>
                </a:extLst>
              </a:tr>
              <a:tr h="66605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Geothermal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Fossil fuels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Wave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2902260"/>
                  </a:ext>
                </a:extLst>
              </a:tr>
              <a:tr h="66605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Hydroelectric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Tidal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Wave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7259828"/>
                  </a:ext>
                </a:extLst>
              </a:tr>
              <a:tr h="66605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Solar panel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Wind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Tides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314306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994484" y="256674"/>
            <a:ext cx="7941989" cy="661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RETRIEVAL PRACTICE – NO NOTES ALLOWED!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48" y="256674"/>
            <a:ext cx="1660213" cy="16242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82462" y="256674"/>
            <a:ext cx="1277834" cy="1624242"/>
          </a:xfrm>
          <a:prstGeom prst="rect">
            <a:avLst/>
          </a:prstGeom>
          <a:solidFill>
            <a:srgbClr val="8AA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tx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Odd one out</a:t>
            </a:r>
            <a:endParaRPr lang="en-GB" sz="3600" b="1" dirty="0">
              <a:solidFill>
                <a:schemeClr val="tx1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90767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90F957D-189B-7544-80E9-F25A222807D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65248" y="185657"/>
          <a:ext cx="9518650" cy="64818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6648">
                  <a:extLst>
                    <a:ext uri="{9D8B030D-6E8A-4147-A177-3AD203B41FA5}">
                      <a16:colId xmlns:a16="http://schemas.microsoft.com/office/drawing/2014/main" val="189110466"/>
                    </a:ext>
                  </a:extLst>
                </a:gridCol>
                <a:gridCol w="1540945">
                  <a:extLst>
                    <a:ext uri="{9D8B030D-6E8A-4147-A177-3AD203B41FA5}">
                      <a16:colId xmlns:a16="http://schemas.microsoft.com/office/drawing/2014/main" val="758340636"/>
                    </a:ext>
                  </a:extLst>
                </a:gridCol>
                <a:gridCol w="1540945">
                  <a:extLst>
                    <a:ext uri="{9D8B030D-6E8A-4147-A177-3AD203B41FA5}">
                      <a16:colId xmlns:a16="http://schemas.microsoft.com/office/drawing/2014/main" val="402250579"/>
                    </a:ext>
                  </a:extLst>
                </a:gridCol>
                <a:gridCol w="1540945">
                  <a:extLst>
                    <a:ext uri="{9D8B030D-6E8A-4147-A177-3AD203B41FA5}">
                      <a16:colId xmlns:a16="http://schemas.microsoft.com/office/drawing/2014/main" val="3527302681"/>
                    </a:ext>
                  </a:extLst>
                </a:gridCol>
                <a:gridCol w="4249167">
                  <a:extLst>
                    <a:ext uri="{9D8B030D-6E8A-4147-A177-3AD203B41FA5}">
                      <a16:colId xmlns:a16="http://schemas.microsoft.com/office/drawing/2014/main" val="1830791496"/>
                    </a:ext>
                  </a:extLst>
                </a:gridCol>
              </a:tblGrid>
              <a:tr h="644651">
                <a:tc gridSpan="4">
                  <a:txBody>
                    <a:bodyPr/>
                    <a:lstStyle/>
                    <a:p>
                      <a:r>
                        <a:rPr lang="en-GB" b="1" u="sng" dirty="0"/>
                        <a:t>ENERGY RESOURCES:</a:t>
                      </a:r>
                    </a:p>
                    <a:p>
                      <a:r>
                        <a:rPr lang="en-GB" u="none" dirty="0"/>
                        <a:t>Circle the odd one out – then explain why!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Justify why.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746446"/>
                  </a:ext>
                </a:extLst>
              </a:tr>
              <a:tr h="972866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Uranium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Uranium is a nuclear fuel, the other two are fossil fuels.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7113489"/>
                  </a:ext>
                </a:extLst>
              </a:tr>
              <a:tr h="972866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Fossil fuel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Solar panels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Nuclear energy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Solar panel is renewable source- the other two are not.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8235272"/>
                  </a:ext>
                </a:extLst>
              </a:tr>
              <a:tr h="972866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Fossil fuel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Nuclear energy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Geothermal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Fossil fuel produces greenhouse gases (carbon dioxide.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6846271"/>
                  </a:ext>
                </a:extLst>
              </a:tr>
              <a:tr h="972866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Geothermal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Fossil fuels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Wave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Geothermal and fossil fuels involve water turning into steam to turn a turbine.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2902260"/>
                  </a:ext>
                </a:extLst>
              </a:tr>
              <a:tr h="972866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Hydroelectric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Tidal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Wave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Hydroelectric involves water changing from a gravitational potential store to a kinetic store to turn the turbine and generator.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7259828"/>
                  </a:ext>
                </a:extLst>
              </a:tr>
              <a:tr h="972866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Solar panel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Wind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Tides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Tides are reliable – solar panels will not work in the dark and wind turbines will not work if its windy.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3143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454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176" y="1079893"/>
            <a:ext cx="4178369" cy="5051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b="1" u="sng" dirty="0"/>
              <a:t>STARTER (RETRIEVAL PRACTICE)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74177" y="1673842"/>
            <a:ext cx="1657824" cy="6434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u="sng" dirty="0" smtClean="0">
                <a:solidFill>
                  <a:schemeClr val="tx1"/>
                </a:solidFill>
              </a:rPr>
              <a:t>THIS TOPIC</a:t>
            </a:r>
            <a:endParaRPr lang="en-GB" sz="2000" b="1" u="sng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167468" y="1673842"/>
            <a:ext cx="9733380" cy="11006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74177" y="2971239"/>
            <a:ext cx="1657824" cy="6434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u="sng" dirty="0" smtClean="0">
                <a:solidFill>
                  <a:schemeClr val="tx1"/>
                </a:solidFill>
              </a:rPr>
              <a:t>LAST TOPIC</a:t>
            </a:r>
            <a:endParaRPr lang="en-GB" sz="2000" b="1" u="sng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67468" y="2971239"/>
            <a:ext cx="9733380" cy="110066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74177" y="4268636"/>
            <a:ext cx="1657824" cy="6434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u="sng" dirty="0" smtClean="0">
                <a:solidFill>
                  <a:schemeClr val="tx1"/>
                </a:solidFill>
              </a:rPr>
              <a:t>2 TOPICS AGO</a:t>
            </a:r>
            <a:endParaRPr lang="en-GB" sz="2000" b="1" u="sng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167468" y="4268636"/>
            <a:ext cx="9733380" cy="11006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74176" y="5566033"/>
            <a:ext cx="1657824" cy="6434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u="sng" dirty="0" smtClean="0">
                <a:solidFill>
                  <a:schemeClr val="tx1"/>
                </a:solidFill>
              </a:rPr>
              <a:t>3 TOPICS AGO</a:t>
            </a:r>
            <a:endParaRPr lang="en-GB" sz="2000" b="1" u="sng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167467" y="5566033"/>
            <a:ext cx="9733380" cy="1100666"/>
          </a:xfrm>
          <a:prstGeom prst="roundRect">
            <a:avLst/>
          </a:prstGeom>
          <a:solidFill>
            <a:srgbClr val="F09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14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94484" y="256674"/>
            <a:ext cx="7941989" cy="661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RETRIEVAL PRACTICE – NO NOTES ALLOWED!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857624" y="1231903"/>
            <a:ext cx="8078849" cy="66547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4000" b="1" dirty="0" smtClean="0"/>
              <a:t>How much do you remember?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40" y="131132"/>
            <a:ext cx="3314651" cy="2240704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524933" y="2827867"/>
            <a:ext cx="11189739" cy="358986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3200" dirty="0"/>
              <a:t> </a:t>
            </a:r>
            <a:endParaRPr lang="en-GB" sz="3200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3200" dirty="0"/>
              <a:t> </a:t>
            </a:r>
            <a:endParaRPr lang="en-GB" sz="3200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3200" dirty="0"/>
              <a:t> </a:t>
            </a:r>
            <a:endParaRPr lang="en-GB" sz="3200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3200" dirty="0"/>
              <a:t> </a:t>
            </a:r>
            <a:endParaRPr lang="en-GB" sz="3200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45526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11980" y="256674"/>
            <a:ext cx="7524493" cy="661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RETRIEVAL PRACTICE – NO NOTES ALLOWED!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29" y="256674"/>
            <a:ext cx="3587115" cy="2080527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411980" y="1072739"/>
            <a:ext cx="7524492" cy="98466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200" b="1" dirty="0" smtClean="0"/>
              <a:t>Read the information and spot the errors! Write down the corrections in your books.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8979765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11980" y="256674"/>
            <a:ext cx="7524493" cy="661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RETRIEVAL PRACTICE – NO NOTES ALLOWED!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29" y="256674"/>
            <a:ext cx="3587115" cy="2080527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411980" y="1072739"/>
            <a:ext cx="7524492" cy="98466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200" b="1" dirty="0" smtClean="0"/>
              <a:t>Read the answer to the exam question. Can you spot any errors?</a:t>
            </a:r>
            <a:endParaRPr lang="en-GB" sz="32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315929" y="2656822"/>
            <a:ext cx="1657824" cy="6434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u="sng" dirty="0" smtClean="0">
                <a:solidFill>
                  <a:schemeClr val="tx1"/>
                </a:solidFill>
              </a:rPr>
              <a:t>QUESTION</a:t>
            </a:r>
            <a:endParaRPr lang="en-GB" sz="2000" b="1" u="sng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09220" y="2656822"/>
            <a:ext cx="9733380" cy="11006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15929" y="4395639"/>
            <a:ext cx="1657824" cy="6434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u="sng" dirty="0" smtClean="0">
                <a:solidFill>
                  <a:schemeClr val="tx1"/>
                </a:solidFill>
              </a:rPr>
              <a:t>ANSWER</a:t>
            </a:r>
            <a:endParaRPr lang="en-GB" sz="2000" b="1" u="sng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09220" y="4395639"/>
            <a:ext cx="9733380" cy="110066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1081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11980" y="256674"/>
            <a:ext cx="7524493" cy="661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RETRIEVAL PRACTICE – NO NOTES ALLOWED!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32352" y="163964"/>
            <a:ext cx="2563513" cy="754042"/>
          </a:xfrm>
          <a:prstGeom prst="rect">
            <a:avLst/>
          </a:prstGeom>
          <a:solidFill>
            <a:srgbClr val="E9D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tx1"/>
                </a:solidFill>
                <a:latin typeface="+mj-lt"/>
                <a:ea typeface="MS Gothic" panose="020B0609070205080204" pitchFamily="49" charset="-128"/>
              </a:rPr>
              <a:t>What am I?</a:t>
            </a:r>
            <a:endParaRPr lang="en-GB" sz="3600" b="1" dirty="0">
              <a:solidFill>
                <a:schemeClr val="tx1"/>
              </a:solidFill>
              <a:latin typeface="+mj-lt"/>
              <a:ea typeface="MS Gothic" panose="020B0609070205080204" pitchFamily="49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764" t="8413" r="8948" b="16035"/>
          <a:stretch/>
        </p:blipFill>
        <p:spPr>
          <a:xfrm>
            <a:off x="166487" y="196454"/>
            <a:ext cx="1437657" cy="14431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9E2ECEB-0208-43EE-BB00-BA2E2A8FFB90}"/>
              </a:ext>
            </a:extLst>
          </p:cNvPr>
          <p:cNvSpPr/>
          <p:nvPr/>
        </p:nvSpPr>
        <p:spPr>
          <a:xfrm>
            <a:off x="1732352" y="1119805"/>
            <a:ext cx="3240000" cy="1728000"/>
          </a:xfrm>
          <a:prstGeom prst="rect">
            <a:avLst/>
          </a:prstGeom>
          <a:solidFill>
            <a:srgbClr val="92D050"/>
          </a:solidFill>
          <a:ln w="28575">
            <a:solidFill>
              <a:srgbClr val="0096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</a:rPr>
              <a:t>I am a low, sometimes even minus, number in most simple molecules.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14795E-8266-4762-84BE-1952135679A9}"/>
              </a:ext>
            </a:extLst>
          </p:cNvPr>
          <p:cNvSpPr/>
          <p:nvPr/>
        </p:nvSpPr>
        <p:spPr>
          <a:xfrm>
            <a:off x="5188206" y="1095669"/>
            <a:ext cx="3240000" cy="1728000"/>
          </a:xfrm>
          <a:prstGeom prst="rect">
            <a:avLst/>
          </a:prstGeom>
          <a:solidFill>
            <a:srgbClr val="639FCE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</a:rPr>
              <a:t>I am a way of drawing covalent bonds to show the electrons.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2E3732-19E0-4A99-AD40-30717F296A74}"/>
              </a:ext>
            </a:extLst>
          </p:cNvPr>
          <p:cNvSpPr/>
          <p:nvPr/>
        </p:nvSpPr>
        <p:spPr>
          <a:xfrm>
            <a:off x="8700519" y="1061820"/>
            <a:ext cx="3240000" cy="1728000"/>
          </a:xfrm>
          <a:prstGeom prst="rect">
            <a:avLst/>
          </a:prstGeom>
          <a:solidFill>
            <a:srgbClr val="92D050"/>
          </a:solidFill>
          <a:ln w="28575">
            <a:solidFill>
              <a:srgbClr val="0096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</a:rPr>
              <a:t>I am the type of element that exists in covalent bonds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B06D78-AA65-4DDA-9081-D05923E0E3DC}"/>
              </a:ext>
            </a:extLst>
          </p:cNvPr>
          <p:cNvSpPr/>
          <p:nvPr/>
        </p:nvSpPr>
        <p:spPr>
          <a:xfrm>
            <a:off x="1732352" y="2999787"/>
            <a:ext cx="3240000" cy="1728000"/>
          </a:xfrm>
          <a:prstGeom prst="rect">
            <a:avLst/>
          </a:prstGeom>
          <a:solidFill>
            <a:srgbClr val="639FCE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</a:rPr>
              <a:t>I am the reason why most simple molecules are gases or liquids.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9D217E-B9EC-4DEF-87BB-D334D562EA97}"/>
              </a:ext>
            </a:extLst>
          </p:cNvPr>
          <p:cNvSpPr/>
          <p:nvPr/>
        </p:nvSpPr>
        <p:spPr>
          <a:xfrm>
            <a:off x="5186068" y="3009360"/>
            <a:ext cx="3240000" cy="1728000"/>
          </a:xfrm>
          <a:prstGeom prst="rect">
            <a:avLst/>
          </a:prstGeom>
          <a:solidFill>
            <a:srgbClr val="92D050"/>
          </a:solidFill>
          <a:ln w="28575">
            <a:solidFill>
              <a:srgbClr val="0096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</a:rPr>
              <a:t>I am the number of electrons on a full shell.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2DDEC6-0D14-44F4-946C-EF5842876A16}"/>
              </a:ext>
            </a:extLst>
          </p:cNvPr>
          <p:cNvSpPr/>
          <p:nvPr/>
        </p:nvSpPr>
        <p:spPr>
          <a:xfrm>
            <a:off x="8700519" y="2975792"/>
            <a:ext cx="3240000" cy="1728000"/>
          </a:xfrm>
          <a:prstGeom prst="rect">
            <a:avLst/>
          </a:prstGeom>
          <a:solidFill>
            <a:srgbClr val="639FCE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</a:rPr>
              <a:t>I am the word to say some elements exist in pairs of atoms. 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B8FE5F-54D1-4F22-B7D8-12339043C93A}"/>
              </a:ext>
            </a:extLst>
          </p:cNvPr>
          <p:cNvSpPr/>
          <p:nvPr/>
        </p:nvSpPr>
        <p:spPr>
          <a:xfrm>
            <a:off x="1737096" y="4933728"/>
            <a:ext cx="3240000" cy="1728000"/>
          </a:xfrm>
          <a:prstGeom prst="rect">
            <a:avLst/>
          </a:prstGeom>
          <a:solidFill>
            <a:srgbClr val="92D050"/>
          </a:solidFill>
          <a:ln w="28575">
            <a:solidFill>
              <a:srgbClr val="0096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</a:rPr>
              <a:t>I am what is shared in a covalent bond.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7714C8-124E-401C-8D3F-AB48C419488C}"/>
              </a:ext>
            </a:extLst>
          </p:cNvPr>
          <p:cNvSpPr/>
          <p:nvPr/>
        </p:nvSpPr>
        <p:spPr>
          <a:xfrm>
            <a:off x="5178681" y="4933728"/>
            <a:ext cx="3240000" cy="1728000"/>
          </a:xfrm>
          <a:prstGeom prst="rect">
            <a:avLst/>
          </a:prstGeom>
          <a:solidFill>
            <a:srgbClr val="639FCE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</a:rPr>
              <a:t>I am the reason simple molecules cannot conduct electricity.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66574A-C3B1-426E-9045-551F9E2BBB78}"/>
              </a:ext>
            </a:extLst>
          </p:cNvPr>
          <p:cNvSpPr/>
          <p:nvPr/>
        </p:nvSpPr>
        <p:spPr>
          <a:xfrm>
            <a:off x="8700519" y="4933728"/>
            <a:ext cx="3240000" cy="1728000"/>
          </a:xfrm>
          <a:prstGeom prst="rect">
            <a:avLst/>
          </a:prstGeom>
          <a:solidFill>
            <a:srgbClr val="92D050"/>
          </a:solidFill>
          <a:ln w="28575">
            <a:solidFill>
              <a:srgbClr val="0096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 smtClean="0">
                <a:solidFill>
                  <a:schemeClr val="tx1"/>
                </a:solidFill>
              </a:rPr>
              <a:t>I </a:t>
            </a:r>
            <a:r>
              <a:rPr lang="en-GB" sz="2400" dirty="0">
                <a:solidFill>
                  <a:schemeClr val="tx1"/>
                </a:solidFill>
              </a:rPr>
              <a:t>am different way of drawing covalent bonds, with straight lines.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1AD01E7-F5F4-4F62-8DCD-2EDF8C6E5F3C}"/>
              </a:ext>
            </a:extLst>
          </p:cNvPr>
          <p:cNvSpPr/>
          <p:nvPr/>
        </p:nvSpPr>
        <p:spPr>
          <a:xfrm>
            <a:off x="1604144" y="1003713"/>
            <a:ext cx="444500" cy="444500"/>
          </a:xfrm>
          <a:prstGeom prst="ellipse">
            <a:avLst/>
          </a:prstGeom>
          <a:solidFill>
            <a:srgbClr val="009640"/>
          </a:solidFill>
          <a:ln>
            <a:solidFill>
              <a:srgbClr val="0096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/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1A7DC0A-497F-424D-A837-A42278FD5660}"/>
              </a:ext>
            </a:extLst>
          </p:cNvPr>
          <p:cNvSpPr/>
          <p:nvPr/>
        </p:nvSpPr>
        <p:spPr>
          <a:xfrm>
            <a:off x="5100560" y="1003713"/>
            <a:ext cx="444500" cy="444500"/>
          </a:xfrm>
          <a:prstGeom prst="ellipse">
            <a:avLst/>
          </a:prstGeom>
          <a:solidFill>
            <a:srgbClr val="009640"/>
          </a:solidFill>
          <a:ln>
            <a:solidFill>
              <a:srgbClr val="0096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/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BCD02D6-ACD1-4D92-B306-842D4C9038E9}"/>
              </a:ext>
            </a:extLst>
          </p:cNvPr>
          <p:cNvSpPr/>
          <p:nvPr/>
        </p:nvSpPr>
        <p:spPr>
          <a:xfrm>
            <a:off x="8596976" y="986997"/>
            <a:ext cx="444500" cy="444500"/>
          </a:xfrm>
          <a:prstGeom prst="ellipse">
            <a:avLst/>
          </a:prstGeom>
          <a:solidFill>
            <a:srgbClr val="009640"/>
          </a:solidFill>
          <a:ln>
            <a:solidFill>
              <a:srgbClr val="0096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/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76FFA11-D7DE-4EBD-A1D7-16ADACC509ED}"/>
              </a:ext>
            </a:extLst>
          </p:cNvPr>
          <p:cNvSpPr/>
          <p:nvPr/>
        </p:nvSpPr>
        <p:spPr>
          <a:xfrm>
            <a:off x="1604144" y="2934748"/>
            <a:ext cx="444500" cy="444500"/>
          </a:xfrm>
          <a:prstGeom prst="ellipse">
            <a:avLst/>
          </a:prstGeom>
          <a:solidFill>
            <a:srgbClr val="009640"/>
          </a:solidFill>
          <a:ln>
            <a:solidFill>
              <a:srgbClr val="0096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/>
              <a:t>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C0E597-91F0-48B7-86DB-33216B6519AC}"/>
              </a:ext>
            </a:extLst>
          </p:cNvPr>
          <p:cNvSpPr/>
          <p:nvPr/>
        </p:nvSpPr>
        <p:spPr>
          <a:xfrm>
            <a:off x="5100560" y="2915625"/>
            <a:ext cx="444500" cy="444500"/>
          </a:xfrm>
          <a:prstGeom prst="ellipse">
            <a:avLst/>
          </a:prstGeom>
          <a:solidFill>
            <a:srgbClr val="009640"/>
          </a:solidFill>
          <a:ln>
            <a:solidFill>
              <a:srgbClr val="0096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/>
              <a:t>5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5112DBF-FF68-427F-91C9-0FD8E4E73732}"/>
              </a:ext>
            </a:extLst>
          </p:cNvPr>
          <p:cNvSpPr/>
          <p:nvPr/>
        </p:nvSpPr>
        <p:spPr>
          <a:xfrm>
            <a:off x="8596976" y="2915625"/>
            <a:ext cx="444500" cy="444500"/>
          </a:xfrm>
          <a:prstGeom prst="ellipse">
            <a:avLst/>
          </a:prstGeom>
          <a:solidFill>
            <a:srgbClr val="009640"/>
          </a:solidFill>
          <a:ln>
            <a:solidFill>
              <a:srgbClr val="0096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/>
              <a:t>6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43D6944-8CDD-4A2B-8684-B679587F01DD}"/>
              </a:ext>
            </a:extLst>
          </p:cNvPr>
          <p:cNvSpPr/>
          <p:nvPr/>
        </p:nvSpPr>
        <p:spPr>
          <a:xfrm>
            <a:off x="1604144" y="4792826"/>
            <a:ext cx="444500" cy="446088"/>
          </a:xfrm>
          <a:prstGeom prst="ellipse">
            <a:avLst/>
          </a:prstGeom>
          <a:solidFill>
            <a:srgbClr val="009640"/>
          </a:solidFill>
          <a:ln>
            <a:solidFill>
              <a:srgbClr val="0096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/>
              <a:t>7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926E5AC-F559-411A-ADF6-5BCD747B1257}"/>
              </a:ext>
            </a:extLst>
          </p:cNvPr>
          <p:cNvSpPr/>
          <p:nvPr/>
        </p:nvSpPr>
        <p:spPr>
          <a:xfrm>
            <a:off x="5105885" y="4792245"/>
            <a:ext cx="444500" cy="446088"/>
          </a:xfrm>
          <a:prstGeom prst="ellipse">
            <a:avLst/>
          </a:prstGeom>
          <a:solidFill>
            <a:srgbClr val="009640"/>
          </a:solidFill>
          <a:ln>
            <a:solidFill>
              <a:srgbClr val="0096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/>
              <a:t>8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94333B6-9FF9-4978-A600-A1AD94E598F5}"/>
              </a:ext>
            </a:extLst>
          </p:cNvPr>
          <p:cNvSpPr/>
          <p:nvPr/>
        </p:nvSpPr>
        <p:spPr>
          <a:xfrm>
            <a:off x="8596976" y="4792245"/>
            <a:ext cx="444500" cy="446088"/>
          </a:xfrm>
          <a:prstGeom prst="ellipse">
            <a:avLst/>
          </a:prstGeom>
          <a:solidFill>
            <a:srgbClr val="009640"/>
          </a:solidFill>
          <a:ln>
            <a:solidFill>
              <a:srgbClr val="0096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8498502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11980" y="256674"/>
            <a:ext cx="7524493" cy="661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RETRIEVAL PRACTICE – NO NOTES ALLOWED!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32352" y="163964"/>
            <a:ext cx="2563513" cy="754042"/>
          </a:xfrm>
          <a:prstGeom prst="rect">
            <a:avLst/>
          </a:prstGeom>
          <a:solidFill>
            <a:srgbClr val="E9D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tx1"/>
                </a:solidFill>
                <a:latin typeface="+mj-lt"/>
                <a:ea typeface="MS Gothic" panose="020B0609070205080204" pitchFamily="49" charset="-128"/>
              </a:rPr>
              <a:t>What am I?</a:t>
            </a:r>
            <a:endParaRPr lang="en-GB" sz="3600" b="1" dirty="0">
              <a:solidFill>
                <a:schemeClr val="tx1"/>
              </a:solidFill>
              <a:latin typeface="+mj-lt"/>
              <a:ea typeface="MS Gothic" panose="020B0609070205080204" pitchFamily="49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764" t="8413" r="8948" b="16035"/>
          <a:stretch/>
        </p:blipFill>
        <p:spPr>
          <a:xfrm>
            <a:off x="166487" y="196454"/>
            <a:ext cx="1437657" cy="14431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9E2ECEB-0208-43EE-BB00-BA2E2A8FFB90}"/>
              </a:ext>
            </a:extLst>
          </p:cNvPr>
          <p:cNvSpPr/>
          <p:nvPr/>
        </p:nvSpPr>
        <p:spPr>
          <a:xfrm>
            <a:off x="1732352" y="1102552"/>
            <a:ext cx="3240000" cy="1728000"/>
          </a:xfrm>
          <a:prstGeom prst="rect">
            <a:avLst/>
          </a:prstGeom>
          <a:solidFill>
            <a:srgbClr val="92D050"/>
          </a:solidFill>
          <a:ln w="28575">
            <a:solidFill>
              <a:srgbClr val="0096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>
                <a:solidFill>
                  <a:schemeClr val="tx1"/>
                </a:solidFill>
              </a:rPr>
              <a:t>Boiling point or melting point.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14795E-8266-4762-84BE-1952135679A9}"/>
              </a:ext>
            </a:extLst>
          </p:cNvPr>
          <p:cNvSpPr/>
          <p:nvPr/>
        </p:nvSpPr>
        <p:spPr>
          <a:xfrm>
            <a:off x="5188206" y="1078416"/>
            <a:ext cx="3240000" cy="1728000"/>
          </a:xfrm>
          <a:prstGeom prst="rect">
            <a:avLst/>
          </a:prstGeom>
          <a:solidFill>
            <a:srgbClr val="639FCE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>
                <a:solidFill>
                  <a:schemeClr val="tx1"/>
                </a:solidFill>
              </a:rPr>
              <a:t>Dot and cross diagram.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2E3732-19E0-4A99-AD40-30717F296A74}"/>
              </a:ext>
            </a:extLst>
          </p:cNvPr>
          <p:cNvSpPr/>
          <p:nvPr/>
        </p:nvSpPr>
        <p:spPr>
          <a:xfrm>
            <a:off x="8700519" y="1044567"/>
            <a:ext cx="3240000" cy="1728000"/>
          </a:xfrm>
          <a:prstGeom prst="rect">
            <a:avLst/>
          </a:prstGeom>
          <a:solidFill>
            <a:srgbClr val="92D050"/>
          </a:solidFill>
          <a:ln w="28575">
            <a:solidFill>
              <a:srgbClr val="0096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>
                <a:solidFill>
                  <a:schemeClr val="tx1"/>
                </a:solidFill>
              </a:rPr>
              <a:t>non-metal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B06D78-AA65-4DDA-9081-D05923E0E3DC}"/>
              </a:ext>
            </a:extLst>
          </p:cNvPr>
          <p:cNvSpPr/>
          <p:nvPr/>
        </p:nvSpPr>
        <p:spPr>
          <a:xfrm>
            <a:off x="1732352" y="2982534"/>
            <a:ext cx="3240000" cy="1728000"/>
          </a:xfrm>
          <a:prstGeom prst="rect">
            <a:avLst/>
          </a:prstGeom>
          <a:solidFill>
            <a:srgbClr val="639FCE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>
                <a:solidFill>
                  <a:schemeClr val="tx1"/>
                </a:solidFill>
              </a:rPr>
              <a:t>Weak intermolecular forces.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9D217E-B9EC-4DEF-87BB-D334D562EA97}"/>
              </a:ext>
            </a:extLst>
          </p:cNvPr>
          <p:cNvSpPr/>
          <p:nvPr/>
        </p:nvSpPr>
        <p:spPr>
          <a:xfrm>
            <a:off x="5186068" y="2992107"/>
            <a:ext cx="3240000" cy="1728000"/>
          </a:xfrm>
          <a:prstGeom prst="rect">
            <a:avLst/>
          </a:prstGeom>
          <a:solidFill>
            <a:srgbClr val="92D050"/>
          </a:solidFill>
          <a:ln w="28575">
            <a:solidFill>
              <a:srgbClr val="0096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>
                <a:solidFill>
                  <a:schemeClr val="tx1"/>
                </a:solidFill>
              </a:rPr>
              <a:t>Eight, or in the first shell, only one.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2DDEC6-0D14-44F4-946C-EF5842876A16}"/>
              </a:ext>
            </a:extLst>
          </p:cNvPr>
          <p:cNvSpPr/>
          <p:nvPr/>
        </p:nvSpPr>
        <p:spPr>
          <a:xfrm>
            <a:off x="8700519" y="2958539"/>
            <a:ext cx="3240000" cy="1728000"/>
          </a:xfrm>
          <a:prstGeom prst="rect">
            <a:avLst/>
          </a:prstGeom>
          <a:solidFill>
            <a:srgbClr val="639FCE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>
                <a:solidFill>
                  <a:schemeClr val="tx1"/>
                </a:solidFill>
              </a:rPr>
              <a:t>diatomic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B8FE5F-54D1-4F22-B7D8-12339043C93A}"/>
              </a:ext>
            </a:extLst>
          </p:cNvPr>
          <p:cNvSpPr/>
          <p:nvPr/>
        </p:nvSpPr>
        <p:spPr>
          <a:xfrm>
            <a:off x="1737096" y="4916475"/>
            <a:ext cx="3240000" cy="1728000"/>
          </a:xfrm>
          <a:prstGeom prst="rect">
            <a:avLst/>
          </a:prstGeom>
          <a:solidFill>
            <a:srgbClr val="92D050"/>
          </a:solidFill>
          <a:ln w="28575">
            <a:solidFill>
              <a:srgbClr val="0096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>
                <a:solidFill>
                  <a:schemeClr val="tx1"/>
                </a:solidFill>
              </a:rPr>
              <a:t>electrons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7714C8-124E-401C-8D3F-AB48C419488C}"/>
              </a:ext>
            </a:extLst>
          </p:cNvPr>
          <p:cNvSpPr/>
          <p:nvPr/>
        </p:nvSpPr>
        <p:spPr>
          <a:xfrm>
            <a:off x="5178681" y="4916475"/>
            <a:ext cx="3240000" cy="1728000"/>
          </a:xfrm>
          <a:prstGeom prst="rect">
            <a:avLst/>
          </a:prstGeom>
          <a:solidFill>
            <a:srgbClr val="639FCE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>
                <a:solidFill>
                  <a:schemeClr val="tx1"/>
                </a:solidFill>
              </a:rPr>
              <a:t>No overall charge/no free ions.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66574A-C3B1-426E-9045-551F9E2BBB78}"/>
              </a:ext>
            </a:extLst>
          </p:cNvPr>
          <p:cNvSpPr/>
          <p:nvPr/>
        </p:nvSpPr>
        <p:spPr>
          <a:xfrm>
            <a:off x="8700519" y="4916475"/>
            <a:ext cx="3240000" cy="1728000"/>
          </a:xfrm>
          <a:prstGeom prst="rect">
            <a:avLst/>
          </a:prstGeom>
          <a:solidFill>
            <a:srgbClr val="92D050"/>
          </a:solidFill>
          <a:ln w="28575">
            <a:solidFill>
              <a:srgbClr val="0096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>
                <a:solidFill>
                  <a:schemeClr val="tx1"/>
                </a:solidFill>
              </a:rPr>
              <a:t>displayed formula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1AD01E7-F5F4-4F62-8DCD-2EDF8C6E5F3C}"/>
              </a:ext>
            </a:extLst>
          </p:cNvPr>
          <p:cNvSpPr/>
          <p:nvPr/>
        </p:nvSpPr>
        <p:spPr>
          <a:xfrm>
            <a:off x="1604144" y="986460"/>
            <a:ext cx="444500" cy="444500"/>
          </a:xfrm>
          <a:prstGeom prst="ellipse">
            <a:avLst/>
          </a:prstGeom>
          <a:solidFill>
            <a:srgbClr val="009640"/>
          </a:solidFill>
          <a:ln>
            <a:solidFill>
              <a:srgbClr val="0096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/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1A7DC0A-497F-424D-A837-A42278FD5660}"/>
              </a:ext>
            </a:extLst>
          </p:cNvPr>
          <p:cNvSpPr/>
          <p:nvPr/>
        </p:nvSpPr>
        <p:spPr>
          <a:xfrm>
            <a:off x="5100560" y="986460"/>
            <a:ext cx="444500" cy="444500"/>
          </a:xfrm>
          <a:prstGeom prst="ellipse">
            <a:avLst/>
          </a:prstGeom>
          <a:solidFill>
            <a:srgbClr val="009640"/>
          </a:solidFill>
          <a:ln>
            <a:solidFill>
              <a:srgbClr val="0096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/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BCD02D6-ACD1-4D92-B306-842D4C9038E9}"/>
              </a:ext>
            </a:extLst>
          </p:cNvPr>
          <p:cNvSpPr/>
          <p:nvPr/>
        </p:nvSpPr>
        <p:spPr>
          <a:xfrm>
            <a:off x="8596976" y="969744"/>
            <a:ext cx="444500" cy="444500"/>
          </a:xfrm>
          <a:prstGeom prst="ellipse">
            <a:avLst/>
          </a:prstGeom>
          <a:solidFill>
            <a:srgbClr val="009640"/>
          </a:solidFill>
          <a:ln>
            <a:solidFill>
              <a:srgbClr val="0096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/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76FFA11-D7DE-4EBD-A1D7-16ADACC509ED}"/>
              </a:ext>
            </a:extLst>
          </p:cNvPr>
          <p:cNvSpPr/>
          <p:nvPr/>
        </p:nvSpPr>
        <p:spPr>
          <a:xfrm>
            <a:off x="1604144" y="2917495"/>
            <a:ext cx="444500" cy="444500"/>
          </a:xfrm>
          <a:prstGeom prst="ellipse">
            <a:avLst/>
          </a:prstGeom>
          <a:solidFill>
            <a:srgbClr val="009640"/>
          </a:solidFill>
          <a:ln>
            <a:solidFill>
              <a:srgbClr val="0096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/>
              <a:t>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C0E597-91F0-48B7-86DB-33216B6519AC}"/>
              </a:ext>
            </a:extLst>
          </p:cNvPr>
          <p:cNvSpPr/>
          <p:nvPr/>
        </p:nvSpPr>
        <p:spPr>
          <a:xfrm>
            <a:off x="5100560" y="2898372"/>
            <a:ext cx="444500" cy="444500"/>
          </a:xfrm>
          <a:prstGeom prst="ellipse">
            <a:avLst/>
          </a:prstGeom>
          <a:solidFill>
            <a:srgbClr val="009640"/>
          </a:solidFill>
          <a:ln>
            <a:solidFill>
              <a:srgbClr val="0096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/>
              <a:t>5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5112DBF-FF68-427F-91C9-0FD8E4E73732}"/>
              </a:ext>
            </a:extLst>
          </p:cNvPr>
          <p:cNvSpPr/>
          <p:nvPr/>
        </p:nvSpPr>
        <p:spPr>
          <a:xfrm>
            <a:off x="8596976" y="2898372"/>
            <a:ext cx="444500" cy="444500"/>
          </a:xfrm>
          <a:prstGeom prst="ellipse">
            <a:avLst/>
          </a:prstGeom>
          <a:solidFill>
            <a:srgbClr val="009640"/>
          </a:solidFill>
          <a:ln>
            <a:solidFill>
              <a:srgbClr val="0096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/>
              <a:t>6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43D6944-8CDD-4A2B-8684-B679587F01DD}"/>
              </a:ext>
            </a:extLst>
          </p:cNvPr>
          <p:cNvSpPr/>
          <p:nvPr/>
        </p:nvSpPr>
        <p:spPr>
          <a:xfrm>
            <a:off x="1604144" y="4775573"/>
            <a:ext cx="444500" cy="446088"/>
          </a:xfrm>
          <a:prstGeom prst="ellipse">
            <a:avLst/>
          </a:prstGeom>
          <a:solidFill>
            <a:srgbClr val="009640"/>
          </a:solidFill>
          <a:ln>
            <a:solidFill>
              <a:srgbClr val="0096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/>
              <a:t>7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926E5AC-F559-411A-ADF6-5BCD747B1257}"/>
              </a:ext>
            </a:extLst>
          </p:cNvPr>
          <p:cNvSpPr/>
          <p:nvPr/>
        </p:nvSpPr>
        <p:spPr>
          <a:xfrm>
            <a:off x="5105885" y="4774992"/>
            <a:ext cx="444500" cy="446088"/>
          </a:xfrm>
          <a:prstGeom prst="ellipse">
            <a:avLst/>
          </a:prstGeom>
          <a:solidFill>
            <a:srgbClr val="009640"/>
          </a:solidFill>
          <a:ln>
            <a:solidFill>
              <a:srgbClr val="0096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/>
              <a:t>8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94333B6-9FF9-4978-A600-A1AD94E598F5}"/>
              </a:ext>
            </a:extLst>
          </p:cNvPr>
          <p:cNvSpPr/>
          <p:nvPr/>
        </p:nvSpPr>
        <p:spPr>
          <a:xfrm>
            <a:off x="8596976" y="4774992"/>
            <a:ext cx="444500" cy="446088"/>
          </a:xfrm>
          <a:prstGeom prst="ellipse">
            <a:avLst/>
          </a:prstGeom>
          <a:solidFill>
            <a:srgbClr val="009640"/>
          </a:solidFill>
          <a:ln>
            <a:solidFill>
              <a:srgbClr val="0096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/>
              <a:t>9</a:t>
            </a:r>
          </a:p>
        </p:txBody>
      </p:sp>
      <p:sp>
        <p:nvSpPr>
          <p:cNvPr id="31" name="Rectangle 30"/>
          <p:cNvSpPr/>
          <p:nvPr/>
        </p:nvSpPr>
        <p:spPr>
          <a:xfrm rot="16200000">
            <a:off x="-411374" y="3648567"/>
            <a:ext cx="2563513" cy="754042"/>
          </a:xfrm>
          <a:prstGeom prst="rect">
            <a:avLst/>
          </a:prstGeom>
          <a:solidFill>
            <a:srgbClr val="E9D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tx1"/>
                </a:solidFill>
                <a:latin typeface="+mj-lt"/>
                <a:ea typeface="MS Gothic" panose="020B0609070205080204" pitchFamily="49" charset="-128"/>
              </a:rPr>
              <a:t>ANSWERS</a:t>
            </a:r>
            <a:endParaRPr lang="en-GB" sz="3600" b="1" dirty="0">
              <a:solidFill>
                <a:schemeClr val="tx1"/>
              </a:solidFill>
              <a:latin typeface="+mj-lt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29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25743" y="0"/>
            <a:ext cx="3576236" cy="1748589"/>
            <a:chOff x="225743" y="0"/>
            <a:chExt cx="4463806" cy="19659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5743" y="0"/>
              <a:ext cx="4463806" cy="196596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 rot="21133115">
              <a:off x="2542437" y="1177921"/>
              <a:ext cx="1612837" cy="380791"/>
            </a:xfrm>
            <a:prstGeom prst="rect">
              <a:avLst/>
            </a:prstGeom>
            <a:solidFill>
              <a:srgbClr val="F6FB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rgbClr val="182A34"/>
                  </a:solidFill>
                </a:rPr>
                <a:t>RETRIEVAL</a:t>
              </a:r>
              <a:endParaRPr lang="en-GB" b="1" dirty="0">
                <a:solidFill>
                  <a:srgbClr val="182A34"/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8101263" y="256674"/>
            <a:ext cx="3835210" cy="661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NO NOTES ALLOWED!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2923" y="1764631"/>
            <a:ext cx="5566611" cy="4162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000" b="1" dirty="0" smtClean="0">
                <a:solidFill>
                  <a:srgbClr val="182A34"/>
                </a:solidFill>
              </a:rPr>
              <a:t>1. Guess the keywords</a:t>
            </a:r>
            <a:endParaRPr lang="en-GB" sz="2000" b="1" dirty="0">
              <a:solidFill>
                <a:srgbClr val="182A3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0590" y="1156353"/>
            <a:ext cx="5602522" cy="3836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000" b="1" dirty="0" smtClean="0">
                <a:solidFill>
                  <a:srgbClr val="182A34"/>
                </a:solidFill>
              </a:rPr>
              <a:t>3. Give me three key facts about _________:</a:t>
            </a:r>
            <a:endParaRPr lang="en-GB" sz="2000" b="1" dirty="0">
              <a:solidFill>
                <a:srgbClr val="182A34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36632" y="3727283"/>
            <a:ext cx="5602522" cy="6968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000" b="1" dirty="0" smtClean="0">
                <a:solidFill>
                  <a:srgbClr val="182A34"/>
                </a:solidFill>
              </a:rPr>
              <a:t>4. On the other hand: Two different opinions on the use of embryonic stem cells.</a:t>
            </a:r>
            <a:endParaRPr lang="en-GB" sz="2000" b="1" dirty="0">
              <a:solidFill>
                <a:srgbClr val="182A34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2923" y="4007889"/>
            <a:ext cx="5566611" cy="4162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000" b="1" dirty="0" smtClean="0">
                <a:solidFill>
                  <a:srgbClr val="182A34"/>
                </a:solidFill>
              </a:rPr>
              <a:t>2. Find and fix the mistakes</a:t>
            </a:r>
            <a:endParaRPr lang="en-GB" sz="2000" b="1" dirty="0">
              <a:solidFill>
                <a:srgbClr val="182A3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2923" y="2335131"/>
            <a:ext cx="5566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Definition 1:</a:t>
            </a:r>
          </a:p>
          <a:p>
            <a:endParaRPr lang="en-GB" sz="2400" dirty="0"/>
          </a:p>
          <a:p>
            <a:r>
              <a:rPr lang="en-GB" sz="2400" dirty="0" smtClean="0"/>
              <a:t>Definition 2:</a:t>
            </a:r>
            <a:endParaRPr lang="en-GB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320590" y="1655605"/>
            <a:ext cx="55666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400" dirty="0"/>
              <a:t> </a:t>
            </a:r>
            <a:endParaRPr lang="en-GB" sz="2400" dirty="0" smtClean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400" dirty="0"/>
              <a:t> </a:t>
            </a:r>
            <a:endParaRPr lang="en-GB" sz="2400" dirty="0" smtClean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7812" y="4615320"/>
            <a:ext cx="3550820" cy="1996023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3801979" y="354271"/>
            <a:ext cx="4141871" cy="50470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200" b="1" dirty="0" smtClean="0"/>
              <a:t>Choose any two tasks!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248970"/>
              </p:ext>
            </p:extLst>
          </p:nvPr>
        </p:nvGraphicFramePr>
        <p:xfrm>
          <a:off x="352923" y="4615319"/>
          <a:ext cx="5566611" cy="20317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66611">
                  <a:extLst>
                    <a:ext uri="{9D8B030D-6E8A-4147-A177-3AD203B41FA5}">
                      <a16:colId xmlns:a16="http://schemas.microsoft.com/office/drawing/2014/main" val="4119424760"/>
                    </a:ext>
                  </a:extLst>
                </a:gridCol>
              </a:tblGrid>
              <a:tr h="66534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Crystallisation separates an insoluble solid from a solvent.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3353489"/>
                  </a:ext>
                </a:extLst>
              </a:tr>
              <a:tr h="66534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Neutrons</a:t>
                      </a:r>
                      <a:r>
                        <a:rPr lang="en-GB" sz="2000" baseline="0" dirty="0" smtClean="0"/>
                        <a:t> have a mass of 1 and a charge of +1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1497249"/>
                  </a:ext>
                </a:extLst>
              </a:tr>
              <a:tr h="66534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Sodium + chlorine </a:t>
                      </a:r>
                      <a:r>
                        <a:rPr lang="en-GB" sz="2000" dirty="0" smtClean="0">
                          <a:sym typeface="Wingdings" panose="05000000000000000000" pitchFamily="2" charset="2"/>
                        </a:rPr>
                        <a:t> sodium</a:t>
                      </a:r>
                      <a:r>
                        <a:rPr lang="en-GB" sz="2000" baseline="0" dirty="0" smtClean="0">
                          <a:sym typeface="Wingdings" panose="05000000000000000000" pitchFamily="2" charset="2"/>
                        </a:rPr>
                        <a:t> chlorine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8540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45757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25743" y="0"/>
            <a:ext cx="3576236" cy="1748589"/>
            <a:chOff x="225743" y="0"/>
            <a:chExt cx="4463806" cy="19659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5743" y="0"/>
              <a:ext cx="4463806" cy="196596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 rot="21133115">
              <a:off x="2542437" y="1177921"/>
              <a:ext cx="1612837" cy="380791"/>
            </a:xfrm>
            <a:prstGeom prst="rect">
              <a:avLst/>
            </a:prstGeom>
            <a:solidFill>
              <a:srgbClr val="F6FB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rgbClr val="182A34"/>
                  </a:solidFill>
                </a:rPr>
                <a:t>RETRIEVAL</a:t>
              </a:r>
              <a:endParaRPr lang="en-GB" b="1" dirty="0">
                <a:solidFill>
                  <a:srgbClr val="182A34"/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8101263" y="256674"/>
            <a:ext cx="3835210" cy="661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NO NOTES ALLOWED!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2923" y="1764631"/>
            <a:ext cx="5566611" cy="4162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000" b="1" dirty="0" smtClean="0">
                <a:solidFill>
                  <a:srgbClr val="182A34"/>
                </a:solidFill>
              </a:rPr>
              <a:t>1. Guess the keywords</a:t>
            </a:r>
            <a:endParaRPr lang="en-GB" sz="2000" b="1" dirty="0">
              <a:solidFill>
                <a:srgbClr val="182A3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0590" y="1156353"/>
            <a:ext cx="5602522" cy="3836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000" b="1" dirty="0" smtClean="0">
                <a:solidFill>
                  <a:srgbClr val="182A34"/>
                </a:solidFill>
              </a:rPr>
              <a:t>3. Give me three:</a:t>
            </a:r>
            <a:endParaRPr lang="en-GB" sz="2000" b="1" dirty="0">
              <a:solidFill>
                <a:srgbClr val="182A34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36632" y="3727283"/>
            <a:ext cx="5602522" cy="6968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000" b="1" dirty="0" smtClean="0">
                <a:solidFill>
                  <a:srgbClr val="182A34"/>
                </a:solidFill>
              </a:rPr>
              <a:t>4. On the other hand: Two different opinions on the use of embryonic stem cells.</a:t>
            </a:r>
            <a:endParaRPr lang="en-GB" sz="2000" b="1" dirty="0">
              <a:solidFill>
                <a:srgbClr val="182A34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2923" y="4007889"/>
            <a:ext cx="5566611" cy="4162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000" b="1" dirty="0" smtClean="0">
                <a:solidFill>
                  <a:srgbClr val="182A34"/>
                </a:solidFill>
              </a:rPr>
              <a:t>2. Find and fix the mistakes</a:t>
            </a:r>
            <a:endParaRPr lang="en-GB" sz="2000" b="1" dirty="0">
              <a:solidFill>
                <a:srgbClr val="182A3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2923" y="2335131"/>
            <a:ext cx="5566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Definition 1:</a:t>
            </a:r>
          </a:p>
          <a:p>
            <a:endParaRPr lang="en-GB" sz="2400" dirty="0"/>
          </a:p>
          <a:p>
            <a:r>
              <a:rPr lang="en-GB" sz="2400" dirty="0" smtClean="0"/>
              <a:t>Definition 2:</a:t>
            </a:r>
            <a:endParaRPr lang="en-GB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320590" y="1655605"/>
            <a:ext cx="55666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Structures that are ONLY found in plant cells.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Ways energy can be conserved.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Properties of Group 1 metals.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7812" y="4615320"/>
            <a:ext cx="3550820" cy="1996023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937641"/>
              </p:ext>
            </p:extLst>
          </p:nvPr>
        </p:nvGraphicFramePr>
        <p:xfrm>
          <a:off x="352923" y="4615319"/>
          <a:ext cx="5566611" cy="20317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66611">
                  <a:extLst>
                    <a:ext uri="{9D8B030D-6E8A-4147-A177-3AD203B41FA5}">
                      <a16:colId xmlns:a16="http://schemas.microsoft.com/office/drawing/2014/main" val="4119424760"/>
                    </a:ext>
                  </a:extLst>
                </a:gridCol>
              </a:tblGrid>
              <a:tr h="66534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Crystallisation separates an insoluble solid from a solvent.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3353489"/>
                  </a:ext>
                </a:extLst>
              </a:tr>
              <a:tr h="66534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Neutrons</a:t>
                      </a:r>
                      <a:r>
                        <a:rPr lang="en-GB" sz="2000" baseline="0" dirty="0" smtClean="0"/>
                        <a:t> have a mass of 1 and a charge of +1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1497249"/>
                  </a:ext>
                </a:extLst>
              </a:tr>
              <a:tr h="66534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Sodium + chlorine </a:t>
                      </a:r>
                      <a:r>
                        <a:rPr lang="en-GB" sz="2000" dirty="0" smtClean="0">
                          <a:sym typeface="Wingdings" panose="05000000000000000000" pitchFamily="2" charset="2"/>
                        </a:rPr>
                        <a:t> sodium</a:t>
                      </a:r>
                      <a:r>
                        <a:rPr lang="en-GB" sz="2000" baseline="0" dirty="0" smtClean="0">
                          <a:sym typeface="Wingdings" panose="05000000000000000000" pitchFamily="2" charset="2"/>
                        </a:rPr>
                        <a:t> chlorine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8540862"/>
                  </a:ext>
                </a:extLst>
              </a:tr>
            </a:tbl>
          </a:graphicData>
        </a:graphic>
      </p:graphicFrame>
      <p:sp>
        <p:nvSpPr>
          <p:cNvPr id="15" name="Content Placeholder 2"/>
          <p:cNvSpPr txBox="1">
            <a:spLocks/>
          </p:cNvSpPr>
          <p:nvPr/>
        </p:nvSpPr>
        <p:spPr>
          <a:xfrm>
            <a:off x="3801979" y="354271"/>
            <a:ext cx="4141871" cy="50470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200" b="1" dirty="0" smtClean="0"/>
              <a:t>Choose any two tasks!</a:t>
            </a:r>
          </a:p>
        </p:txBody>
      </p:sp>
    </p:spTree>
    <p:extLst>
      <p:ext uri="{BB962C8B-B14F-4D97-AF65-F5344CB8AC3E}">
        <p14:creationId xmlns:p14="http://schemas.microsoft.com/office/powerpoint/2010/main" val="8865338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5ACFD30-0F79-B947-A535-E4425CFFB4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519707"/>
              </p:ext>
            </p:extLst>
          </p:nvPr>
        </p:nvGraphicFramePr>
        <p:xfrm>
          <a:off x="458190" y="2563710"/>
          <a:ext cx="11294422" cy="3990015"/>
        </p:xfrm>
        <a:graphic>
          <a:graphicData uri="http://schemas.openxmlformats.org/drawingml/2006/table">
            <a:tbl>
              <a:tblPr firstRow="1" firstCol="1" bandRow="1"/>
              <a:tblGrid>
                <a:gridCol w="428395">
                  <a:extLst>
                    <a:ext uri="{9D8B030D-6E8A-4147-A177-3AD203B41FA5}">
                      <a16:colId xmlns:a16="http://schemas.microsoft.com/office/drawing/2014/main" val="3722632973"/>
                    </a:ext>
                  </a:extLst>
                </a:gridCol>
                <a:gridCol w="3174930">
                  <a:extLst>
                    <a:ext uri="{9D8B030D-6E8A-4147-A177-3AD203B41FA5}">
                      <a16:colId xmlns:a16="http://schemas.microsoft.com/office/drawing/2014/main" val="2315603874"/>
                    </a:ext>
                  </a:extLst>
                </a:gridCol>
                <a:gridCol w="3608330">
                  <a:extLst>
                    <a:ext uri="{9D8B030D-6E8A-4147-A177-3AD203B41FA5}">
                      <a16:colId xmlns:a16="http://schemas.microsoft.com/office/drawing/2014/main" val="1271000418"/>
                    </a:ext>
                  </a:extLst>
                </a:gridCol>
                <a:gridCol w="721666">
                  <a:extLst>
                    <a:ext uri="{9D8B030D-6E8A-4147-A177-3AD203B41FA5}">
                      <a16:colId xmlns:a16="http://schemas.microsoft.com/office/drawing/2014/main" val="3780217052"/>
                    </a:ext>
                  </a:extLst>
                </a:gridCol>
                <a:gridCol w="3361101">
                  <a:extLst>
                    <a:ext uri="{9D8B030D-6E8A-4147-A177-3AD203B41FA5}">
                      <a16:colId xmlns:a16="http://schemas.microsoft.com/office/drawing/2014/main" val="1791183642"/>
                    </a:ext>
                  </a:extLst>
                </a:gridCol>
              </a:tblGrid>
              <a:tr h="33583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Topic: Energy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Answer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RAG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What is the actual answer?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2089913"/>
                  </a:ext>
                </a:extLst>
              </a:tr>
              <a:tr h="5172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List 5 different energy stores.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818970"/>
                  </a:ext>
                </a:extLst>
              </a:tr>
              <a:tr h="5172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State the law of conservation of energy.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2347609"/>
                  </a:ext>
                </a:extLst>
              </a:tr>
              <a:tr h="5172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Describe three ways thermal energy can be transferred.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7497778"/>
                  </a:ext>
                </a:extLst>
              </a:tr>
              <a:tr h="8330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Solve: </a:t>
                      </a:r>
                      <a:r>
                        <a:rPr lang="en-GB" sz="1600" b="1">
                          <a:solidFill>
                            <a:srgbClr val="231F2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The energy supplied to a light bulb is 200 J. A total of 28 J of this is usefully transferred. How efficient is the light bulb?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6512254"/>
                  </a:ext>
                </a:extLst>
              </a:tr>
              <a:tr h="6248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Construct a flow diagram to show how a fossil fuel power station works.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9785187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6D05875-9CEF-0146-927A-9FA75A5E86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053" b="20149"/>
          <a:stretch/>
        </p:blipFill>
        <p:spPr>
          <a:xfrm flipH="1">
            <a:off x="8293428" y="1322364"/>
            <a:ext cx="3797127" cy="1140160"/>
          </a:xfrm>
          <a:prstGeom prst="rect">
            <a:avLst/>
          </a:prstGeom>
        </p:spPr>
      </p:pic>
      <p:sp>
        <p:nvSpPr>
          <p:cNvPr id="4" name="Bent Arrow 3">
            <a:extLst>
              <a:ext uri="{FF2B5EF4-FFF2-40B4-BE49-F238E27FC236}">
                <a16:creationId xmlns:a16="http://schemas.microsoft.com/office/drawing/2014/main" id="{7F4A7C09-5376-4843-995C-ED5F3F640386}"/>
              </a:ext>
            </a:extLst>
          </p:cNvPr>
          <p:cNvSpPr/>
          <p:nvPr/>
        </p:nvSpPr>
        <p:spPr>
          <a:xfrm>
            <a:off x="7942612" y="1758462"/>
            <a:ext cx="350816" cy="696317"/>
          </a:xfrm>
          <a:prstGeom prst="ben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94484" y="256674"/>
            <a:ext cx="7941989" cy="661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RETRIEVAL PRACTICE – NO NOTES ALLOWED!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7466" t="14189" r="7988" b="13602"/>
          <a:stretch/>
        </p:blipFill>
        <p:spPr>
          <a:xfrm>
            <a:off x="458190" y="207438"/>
            <a:ext cx="2534195" cy="2164399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162300" y="1089769"/>
            <a:ext cx="4476751" cy="128206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3200" b="1" dirty="0" smtClean="0"/>
              <a:t>Answer the question, then RAG rate in terms of your confidence.</a:t>
            </a:r>
          </a:p>
        </p:txBody>
      </p:sp>
    </p:spTree>
    <p:extLst>
      <p:ext uri="{BB962C8B-B14F-4D97-AF65-F5344CB8AC3E}">
        <p14:creationId xmlns:p14="http://schemas.microsoft.com/office/powerpoint/2010/main" val="5889331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646223"/>
              </p:ext>
            </p:extLst>
          </p:nvPr>
        </p:nvGraphicFramePr>
        <p:xfrm>
          <a:off x="242816" y="1491915"/>
          <a:ext cx="11706368" cy="5151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26592">
                  <a:extLst>
                    <a:ext uri="{9D8B030D-6E8A-4147-A177-3AD203B41FA5}">
                      <a16:colId xmlns:a16="http://schemas.microsoft.com/office/drawing/2014/main" val="3327034252"/>
                    </a:ext>
                  </a:extLst>
                </a:gridCol>
                <a:gridCol w="2926592">
                  <a:extLst>
                    <a:ext uri="{9D8B030D-6E8A-4147-A177-3AD203B41FA5}">
                      <a16:colId xmlns:a16="http://schemas.microsoft.com/office/drawing/2014/main" val="3222142779"/>
                    </a:ext>
                  </a:extLst>
                </a:gridCol>
                <a:gridCol w="2926592">
                  <a:extLst>
                    <a:ext uri="{9D8B030D-6E8A-4147-A177-3AD203B41FA5}">
                      <a16:colId xmlns:a16="http://schemas.microsoft.com/office/drawing/2014/main" val="686060122"/>
                    </a:ext>
                  </a:extLst>
                </a:gridCol>
                <a:gridCol w="2926592">
                  <a:extLst>
                    <a:ext uri="{9D8B030D-6E8A-4147-A177-3AD203B41FA5}">
                      <a16:colId xmlns:a16="http://schemas.microsoft.com/office/drawing/2014/main" val="133858811"/>
                    </a:ext>
                  </a:extLst>
                </a:gridCol>
              </a:tblGrid>
              <a:tr h="1509734">
                <a:tc>
                  <a:txBody>
                    <a:bodyPr/>
                    <a:lstStyle/>
                    <a:p>
                      <a:pPr algn="l"/>
                      <a:r>
                        <a:rPr lang="en-GB" sz="1600" b="1" i="1" u="sng" dirty="0" smtClean="0">
                          <a:solidFill>
                            <a:schemeClr val="tx1"/>
                          </a:solidFill>
                        </a:rPr>
                        <a:t>NAME:</a:t>
                      </a:r>
                    </a:p>
                    <a:p>
                      <a:pPr algn="ctr"/>
                      <a:endParaRPr lang="en-GB" sz="1800" b="1" i="1" u="sng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800" b="1" i="1" u="sng" dirty="0" smtClean="0">
                          <a:solidFill>
                            <a:schemeClr val="tx1"/>
                          </a:solidFill>
                        </a:rPr>
                        <a:t>FIND IT, FIX</a:t>
                      </a:r>
                      <a:r>
                        <a:rPr lang="en-GB" sz="1800" b="1" i="1" u="sng" baseline="0" dirty="0" smtClean="0">
                          <a:solidFill>
                            <a:schemeClr val="tx1"/>
                          </a:solidFill>
                        </a:rPr>
                        <a:t> IT</a:t>
                      </a:r>
                    </a:p>
                    <a:p>
                      <a:pPr algn="ctr"/>
                      <a:endParaRPr lang="en-GB" sz="1800" b="1" i="1" u="sng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800" b="1" i="1" u="sng" baseline="0" dirty="0" smtClean="0">
                          <a:solidFill>
                            <a:schemeClr val="tx1"/>
                          </a:solidFill>
                        </a:rPr>
                        <a:t>C3 STRUCTURE AND BONDING</a:t>
                      </a:r>
                      <a:endParaRPr lang="en-GB" sz="1800" b="1" i="1" u="none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Particles in a gas</a:t>
                      </a:r>
                      <a:r>
                        <a:rPr lang="en-GB" sz="1600" b="1" baseline="0" dirty="0" smtClean="0">
                          <a:solidFill>
                            <a:schemeClr val="tx1"/>
                          </a:solidFill>
                        </a:rPr>
                        <a:t> move around at high speeds in one direction. The more frequency and energetic collisions are between the particles, the lower the pressure of the gas.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The hotter the liquid, the faster</a:t>
                      </a:r>
                      <a:r>
                        <a:rPr lang="en-GB" sz="1600" b="1" baseline="0" dirty="0" smtClean="0">
                          <a:solidFill>
                            <a:schemeClr val="tx1"/>
                          </a:solidFill>
                        </a:rPr>
                        <a:t> the molecules move around. More energy is transferred from the surroundings to the particles and they escape from the bottom of the liquid. 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The group number gives the number of shells</a:t>
                      </a:r>
                      <a:r>
                        <a:rPr lang="en-GB" sz="1600" b="1" baseline="0" dirty="0" smtClean="0">
                          <a:solidFill>
                            <a:schemeClr val="tx1"/>
                          </a:solidFill>
                        </a:rPr>
                        <a:t> in an element. </a:t>
                      </a:r>
                    </a:p>
                    <a:p>
                      <a:pPr algn="ctr"/>
                      <a:r>
                        <a:rPr lang="en-GB" sz="1600" b="1" baseline="0" dirty="0" smtClean="0">
                          <a:solidFill>
                            <a:schemeClr val="tx1"/>
                          </a:solidFill>
                        </a:rPr>
                        <a:t>For elements in groups 1, 2 and 3 the charge on the ion is +1. For elements in group 6 and 7, the charge is equal to (8 minus 2)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0470181"/>
                  </a:ext>
                </a:extLst>
              </a:tr>
              <a:tr h="1509734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Simple molecules have high boiling</a:t>
                      </a:r>
                      <a:r>
                        <a:rPr lang="en-GB" sz="1600" b="1" baseline="0" dirty="0" smtClean="0">
                          <a:solidFill>
                            <a:schemeClr val="tx1"/>
                          </a:solidFill>
                        </a:rPr>
                        <a:t> and melting points. The electrostatic forces between the molecules are weak. Overcoming these forces does not require much energy.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Each</a:t>
                      </a:r>
                      <a:r>
                        <a:rPr lang="en-GB" sz="1600" b="1" baseline="0" dirty="0" smtClean="0">
                          <a:solidFill>
                            <a:schemeClr val="tx1"/>
                          </a:solidFill>
                        </a:rPr>
                        <a:t> carbon in diamond is </a:t>
                      </a:r>
                      <a:r>
                        <a:rPr lang="en-GB" sz="1600" b="1" baseline="0" dirty="0" err="1" smtClean="0">
                          <a:solidFill>
                            <a:schemeClr val="tx1"/>
                          </a:solidFill>
                        </a:rPr>
                        <a:t>ionically</a:t>
                      </a:r>
                      <a:r>
                        <a:rPr lang="en-GB" sz="1600" b="1" baseline="0" dirty="0" smtClean="0">
                          <a:solidFill>
                            <a:schemeClr val="tx1"/>
                          </a:solidFill>
                        </a:rPr>
                        <a:t> bonded to 3 other carbon atoms. This is why it is an extremely hard substance and can be used in drill heads.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The delocalised electrons in graphite</a:t>
                      </a:r>
                      <a:r>
                        <a:rPr lang="en-GB" sz="1600" b="1" baseline="0" dirty="0" smtClean="0">
                          <a:solidFill>
                            <a:schemeClr val="tx1"/>
                          </a:solidFill>
                        </a:rPr>
                        <a:t> allow it to conduct electricity. The electrons move from the positive terminal of a battery to the negative terminal when put in a circuit.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Atoms</a:t>
                      </a:r>
                      <a:r>
                        <a:rPr lang="en-GB" sz="1600" b="1" baseline="0" dirty="0" smtClean="0">
                          <a:solidFill>
                            <a:schemeClr val="tx1"/>
                          </a:solidFill>
                        </a:rPr>
                        <a:t> react to achieve a stable arrangement of electrons (like atoms in Group 7) . They either share electrons (metallic bonding) or transfer electrons (ionic bonding between non-metals).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7417828"/>
                  </a:ext>
                </a:extLst>
              </a:tr>
              <a:tr h="1509734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Ionic compounds have high melting points</a:t>
                      </a:r>
                      <a:r>
                        <a:rPr lang="en-GB" sz="1600" b="1" baseline="0" dirty="0" smtClean="0">
                          <a:solidFill>
                            <a:schemeClr val="tx1"/>
                          </a:solidFill>
                        </a:rPr>
                        <a:t> as lots of energy is needed to overcome the intermolecular forces acting in all directions. They will only conduct electricity when solid.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Metals</a:t>
                      </a:r>
                      <a:r>
                        <a:rPr lang="en-GB" sz="1600" b="1" baseline="0" dirty="0" smtClean="0">
                          <a:solidFill>
                            <a:schemeClr val="tx1"/>
                          </a:solidFill>
                        </a:rPr>
                        <a:t> are good conductors as the metal ions are able to move through the lattice. </a:t>
                      </a:r>
                    </a:p>
                    <a:p>
                      <a:pPr algn="ctr"/>
                      <a:r>
                        <a:rPr lang="en-GB" sz="1600" b="1" baseline="0" dirty="0" smtClean="0">
                          <a:solidFill>
                            <a:schemeClr val="tx1"/>
                          </a:solidFill>
                        </a:rPr>
                        <a:t>Metals are ductile because the irregular layers in the structure can slide over each other.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1 nanometre is</a:t>
                      </a:r>
                      <a:r>
                        <a:rPr lang="en-GB" sz="1600" b="1" baseline="0" dirty="0" smtClean="0">
                          <a:solidFill>
                            <a:schemeClr val="tx1"/>
                          </a:solidFill>
                        </a:rPr>
                        <a:t> equal to 1 x 10</a:t>
                      </a:r>
                      <a:r>
                        <a:rPr lang="en-GB" sz="1600" b="1" baseline="30000" dirty="0" smtClean="0">
                          <a:solidFill>
                            <a:schemeClr val="tx1"/>
                          </a:solidFill>
                        </a:rPr>
                        <a:t>-5 </a:t>
                      </a:r>
                      <a:r>
                        <a:rPr lang="en-GB" sz="1600" b="1" baseline="0" dirty="0" smtClean="0">
                          <a:solidFill>
                            <a:schemeClr val="tx1"/>
                          </a:solidFill>
                        </a:rPr>
                        <a:t>of a metre.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baseline="0" dirty="0" smtClean="0">
                          <a:solidFill>
                            <a:schemeClr val="tx1"/>
                          </a:solidFill>
                        </a:rPr>
                        <a:t>Nanoscience is the science of small things.</a:t>
                      </a:r>
                      <a:endParaRPr lang="en-GB" sz="1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Silver nanoparticles are used in industry</a:t>
                      </a:r>
                      <a:r>
                        <a:rPr lang="en-GB" sz="1600" b="1" baseline="0" dirty="0" smtClean="0">
                          <a:solidFill>
                            <a:schemeClr val="tx1"/>
                          </a:solidFill>
                        </a:rPr>
                        <a:t> to </a:t>
                      </a:r>
                      <a:r>
                        <a:rPr lang="en-GB" sz="1600" b="1" u="none" baseline="0" dirty="0" smtClean="0">
                          <a:solidFill>
                            <a:schemeClr val="tx1"/>
                          </a:solidFill>
                        </a:rPr>
                        <a:t>grow microorganisms</a:t>
                      </a:r>
                      <a:r>
                        <a:rPr lang="en-GB" sz="1600" b="1" baseline="0" dirty="0" smtClean="0">
                          <a:solidFill>
                            <a:schemeClr val="tx1"/>
                          </a:solidFill>
                        </a:rPr>
                        <a:t>. Equipment and substances coated in the nanoparticles release high level silver ions </a:t>
                      </a:r>
                      <a:r>
                        <a:rPr lang="en-GB" sz="1600" b="1" u="none" baseline="0" dirty="0" smtClean="0">
                          <a:solidFill>
                            <a:schemeClr val="tx1"/>
                          </a:solidFill>
                        </a:rPr>
                        <a:t>to grow bacteria.</a:t>
                      </a:r>
                      <a:r>
                        <a:rPr lang="en-GB" sz="16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562857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16" y="144379"/>
            <a:ext cx="4521689" cy="12321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20126" y="256674"/>
            <a:ext cx="7316347" cy="7058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RETRIEVAL PRACTICE – NO NOTES ALLOWED!</a:t>
            </a:r>
            <a:endParaRPr lang="en-GB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25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359834" y="197764"/>
          <a:ext cx="9432132" cy="64214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8033">
                  <a:extLst>
                    <a:ext uri="{9D8B030D-6E8A-4147-A177-3AD203B41FA5}">
                      <a16:colId xmlns:a16="http://schemas.microsoft.com/office/drawing/2014/main" val="3327034252"/>
                    </a:ext>
                  </a:extLst>
                </a:gridCol>
                <a:gridCol w="2358033">
                  <a:extLst>
                    <a:ext uri="{9D8B030D-6E8A-4147-A177-3AD203B41FA5}">
                      <a16:colId xmlns:a16="http://schemas.microsoft.com/office/drawing/2014/main" val="3222142779"/>
                    </a:ext>
                  </a:extLst>
                </a:gridCol>
                <a:gridCol w="2358033">
                  <a:extLst>
                    <a:ext uri="{9D8B030D-6E8A-4147-A177-3AD203B41FA5}">
                      <a16:colId xmlns:a16="http://schemas.microsoft.com/office/drawing/2014/main" val="686060122"/>
                    </a:ext>
                  </a:extLst>
                </a:gridCol>
                <a:gridCol w="2358033">
                  <a:extLst>
                    <a:ext uri="{9D8B030D-6E8A-4147-A177-3AD203B41FA5}">
                      <a16:colId xmlns:a16="http://schemas.microsoft.com/office/drawing/2014/main" val="133858811"/>
                    </a:ext>
                  </a:extLst>
                </a:gridCol>
              </a:tblGrid>
              <a:tr h="2140467">
                <a:tc>
                  <a:txBody>
                    <a:bodyPr/>
                    <a:lstStyle/>
                    <a:p>
                      <a:pPr algn="l"/>
                      <a:r>
                        <a:rPr lang="en-GB" sz="1600" b="1" i="1" u="sng" dirty="0" smtClean="0"/>
                        <a:t>NAME:</a:t>
                      </a:r>
                    </a:p>
                    <a:p>
                      <a:pPr algn="ctr"/>
                      <a:endParaRPr lang="en-GB" sz="1800" b="1" i="1" u="sng" dirty="0" smtClean="0"/>
                    </a:p>
                    <a:p>
                      <a:pPr algn="ctr"/>
                      <a:r>
                        <a:rPr lang="en-GB" sz="1800" b="1" i="1" u="sng" dirty="0" smtClean="0">
                          <a:solidFill>
                            <a:srgbClr val="FFC000"/>
                          </a:solidFill>
                        </a:rPr>
                        <a:t>FIND IT</a:t>
                      </a:r>
                      <a:r>
                        <a:rPr lang="en-GB" sz="1800" b="1" i="1" u="sng" dirty="0" smtClean="0"/>
                        <a:t>, FIX</a:t>
                      </a:r>
                      <a:r>
                        <a:rPr lang="en-GB" sz="1800" b="1" i="1" u="sng" baseline="0" dirty="0" smtClean="0"/>
                        <a:t> IT</a:t>
                      </a:r>
                    </a:p>
                    <a:p>
                      <a:pPr algn="ctr"/>
                      <a:endParaRPr lang="en-GB" sz="1800" b="1" i="1" u="sng" baseline="0" dirty="0" smtClean="0"/>
                    </a:p>
                    <a:p>
                      <a:pPr algn="ctr"/>
                      <a:r>
                        <a:rPr lang="en-GB" sz="1800" b="1" i="1" u="sng" baseline="0" dirty="0" smtClean="0"/>
                        <a:t>C3 STRUCTURE AND BONDING</a:t>
                      </a:r>
                      <a:endParaRPr lang="en-GB" sz="1800" b="1" i="1" u="none" baseline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Particles in a gas</a:t>
                      </a:r>
                      <a:r>
                        <a:rPr lang="en-GB" sz="1600" baseline="0" dirty="0" smtClean="0"/>
                        <a:t> move around at high speeds in </a:t>
                      </a:r>
                      <a:r>
                        <a:rPr lang="en-GB" sz="1600" b="1" baseline="0" dirty="0" smtClean="0">
                          <a:solidFill>
                            <a:srgbClr val="FFC000"/>
                          </a:solidFill>
                        </a:rPr>
                        <a:t>one</a:t>
                      </a:r>
                      <a:r>
                        <a:rPr lang="en-GB" sz="1600" baseline="0" dirty="0" smtClean="0"/>
                        <a:t> direction. The more frequency and energetic collisions are between the particles, the </a:t>
                      </a:r>
                      <a:r>
                        <a:rPr lang="en-GB" sz="1600" b="1" baseline="0" dirty="0" smtClean="0">
                          <a:solidFill>
                            <a:srgbClr val="FFC000"/>
                          </a:solidFill>
                        </a:rPr>
                        <a:t>lower</a:t>
                      </a:r>
                      <a:r>
                        <a:rPr lang="en-GB" sz="1600" baseline="0" dirty="0" smtClean="0"/>
                        <a:t> the pressure of the gas.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The hotter the liquid, the faster</a:t>
                      </a:r>
                      <a:r>
                        <a:rPr lang="en-GB" sz="1600" baseline="0" dirty="0" smtClean="0"/>
                        <a:t> the </a:t>
                      </a:r>
                      <a:r>
                        <a:rPr lang="en-GB" sz="1600" b="1" baseline="0" dirty="0" smtClean="0">
                          <a:solidFill>
                            <a:srgbClr val="FFC000"/>
                          </a:solidFill>
                        </a:rPr>
                        <a:t>molecules </a:t>
                      </a:r>
                      <a:r>
                        <a:rPr lang="en-GB" sz="1600" baseline="0" dirty="0" smtClean="0"/>
                        <a:t>move around. More energy is transferred from the surroundings to the particles and they escape from the </a:t>
                      </a:r>
                      <a:r>
                        <a:rPr lang="en-GB" sz="1600" b="1" baseline="0" dirty="0" smtClean="0">
                          <a:solidFill>
                            <a:srgbClr val="FFC000"/>
                          </a:solidFill>
                        </a:rPr>
                        <a:t>bottom</a:t>
                      </a:r>
                      <a:r>
                        <a:rPr lang="en-GB" sz="1600" baseline="0" dirty="0" smtClean="0"/>
                        <a:t> of the liquid. 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The group number gives the number of </a:t>
                      </a:r>
                      <a:r>
                        <a:rPr lang="en-GB" sz="1600" b="1" dirty="0" smtClean="0">
                          <a:solidFill>
                            <a:srgbClr val="FFC000"/>
                          </a:solidFill>
                        </a:rPr>
                        <a:t>shells</a:t>
                      </a:r>
                      <a:r>
                        <a:rPr lang="en-GB" sz="1600" baseline="0" dirty="0" smtClean="0"/>
                        <a:t> in an element. </a:t>
                      </a:r>
                    </a:p>
                    <a:p>
                      <a:pPr algn="ctr"/>
                      <a:r>
                        <a:rPr lang="en-GB" sz="1600" baseline="0" dirty="0" smtClean="0"/>
                        <a:t>For elements in groups 1, 2 and 3 the charge on the ion is </a:t>
                      </a:r>
                      <a:r>
                        <a:rPr lang="en-GB" sz="1600" b="1" baseline="0" dirty="0" smtClean="0">
                          <a:solidFill>
                            <a:srgbClr val="FFC000"/>
                          </a:solidFill>
                        </a:rPr>
                        <a:t>+1</a:t>
                      </a:r>
                      <a:r>
                        <a:rPr lang="en-GB" sz="1600" baseline="0" dirty="0" smtClean="0"/>
                        <a:t>. For elements in group 6 and 7, the charge is equal to (8 minus </a:t>
                      </a:r>
                      <a:r>
                        <a:rPr lang="en-GB" sz="1600" b="1" baseline="0" dirty="0" smtClean="0">
                          <a:solidFill>
                            <a:srgbClr val="FFC000"/>
                          </a:solidFill>
                        </a:rPr>
                        <a:t>2</a:t>
                      </a:r>
                      <a:r>
                        <a:rPr lang="en-GB" sz="1600" baseline="0" dirty="0" smtClean="0"/>
                        <a:t>)</a:t>
                      </a:r>
                      <a:endParaRPr lang="en-GB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0470181"/>
                  </a:ext>
                </a:extLst>
              </a:tr>
              <a:tr h="2140467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Simple molecules have </a:t>
                      </a:r>
                      <a:r>
                        <a:rPr lang="en-GB" sz="1600" b="1" dirty="0" smtClean="0">
                          <a:solidFill>
                            <a:srgbClr val="FFC000"/>
                          </a:solidFill>
                        </a:rPr>
                        <a:t>high</a:t>
                      </a:r>
                      <a:r>
                        <a:rPr lang="en-GB" sz="1600" dirty="0" smtClean="0"/>
                        <a:t> boiling</a:t>
                      </a:r>
                      <a:r>
                        <a:rPr lang="en-GB" sz="1600" baseline="0" dirty="0" smtClean="0"/>
                        <a:t> and melting points. The </a:t>
                      </a:r>
                      <a:r>
                        <a:rPr lang="en-GB" sz="1600" b="1" baseline="0" dirty="0" smtClean="0">
                          <a:solidFill>
                            <a:srgbClr val="FFC000"/>
                          </a:solidFill>
                        </a:rPr>
                        <a:t>electrostatic </a:t>
                      </a:r>
                      <a:r>
                        <a:rPr lang="en-GB" sz="1600" baseline="0" dirty="0" smtClean="0"/>
                        <a:t>forces between the molecules are weak. Overcoming these forces does not require much energy.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Each</a:t>
                      </a:r>
                      <a:r>
                        <a:rPr lang="en-GB" sz="1600" baseline="0" dirty="0" smtClean="0"/>
                        <a:t> carbon in diamond is </a:t>
                      </a:r>
                      <a:r>
                        <a:rPr lang="en-GB" sz="1600" b="1" baseline="0" dirty="0" err="1" smtClean="0">
                          <a:solidFill>
                            <a:srgbClr val="FFC000"/>
                          </a:solidFill>
                        </a:rPr>
                        <a:t>ionically</a:t>
                      </a:r>
                      <a:r>
                        <a:rPr lang="en-GB" sz="1600" baseline="0" dirty="0" smtClean="0"/>
                        <a:t> bonded to </a:t>
                      </a:r>
                      <a:r>
                        <a:rPr lang="en-GB" sz="1600" b="1" baseline="0" dirty="0" smtClean="0">
                          <a:solidFill>
                            <a:srgbClr val="FFC000"/>
                          </a:solidFill>
                        </a:rPr>
                        <a:t>3</a:t>
                      </a:r>
                      <a:r>
                        <a:rPr lang="en-GB" sz="1600" baseline="0" dirty="0" smtClean="0"/>
                        <a:t> other carbon atoms. This is why it is an extremely hard substance and can be used in drill heads.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The delocalised electrons in graphite</a:t>
                      </a:r>
                      <a:r>
                        <a:rPr lang="en-GB" sz="1600" baseline="0" dirty="0" smtClean="0"/>
                        <a:t> allow it to conduct electricity. The electrons move from the </a:t>
                      </a:r>
                      <a:r>
                        <a:rPr lang="en-GB" sz="1600" b="1" baseline="0" dirty="0" smtClean="0">
                          <a:solidFill>
                            <a:srgbClr val="FFC000"/>
                          </a:solidFill>
                        </a:rPr>
                        <a:t>positive terminal </a:t>
                      </a:r>
                      <a:r>
                        <a:rPr lang="en-GB" sz="1600" baseline="0" dirty="0" smtClean="0"/>
                        <a:t>of a battery to the </a:t>
                      </a:r>
                      <a:r>
                        <a:rPr lang="en-GB" sz="1600" b="1" baseline="0" dirty="0" smtClean="0">
                          <a:solidFill>
                            <a:srgbClr val="FFC000"/>
                          </a:solidFill>
                        </a:rPr>
                        <a:t>negative terminal</a:t>
                      </a:r>
                      <a:r>
                        <a:rPr lang="en-GB" sz="1600" baseline="0" dirty="0" smtClean="0"/>
                        <a:t> when put in a circuit.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Atoms</a:t>
                      </a:r>
                      <a:r>
                        <a:rPr lang="en-GB" sz="1600" baseline="0" dirty="0" smtClean="0"/>
                        <a:t> react to achieve a stable arrangement of electrons (like atoms in Group </a:t>
                      </a:r>
                      <a:r>
                        <a:rPr lang="en-GB" sz="1600" b="1" baseline="0" dirty="0" smtClean="0">
                          <a:solidFill>
                            <a:srgbClr val="FFC000"/>
                          </a:solidFill>
                        </a:rPr>
                        <a:t>7</a:t>
                      </a:r>
                      <a:r>
                        <a:rPr lang="en-GB" sz="1600" baseline="0" dirty="0" smtClean="0"/>
                        <a:t>) . They either share electrons (</a:t>
                      </a:r>
                      <a:r>
                        <a:rPr lang="en-GB" sz="1600" b="1" baseline="0" dirty="0" smtClean="0">
                          <a:solidFill>
                            <a:srgbClr val="FFC000"/>
                          </a:solidFill>
                        </a:rPr>
                        <a:t>metallic</a:t>
                      </a:r>
                      <a:r>
                        <a:rPr lang="en-GB" sz="1600" baseline="0" dirty="0" smtClean="0"/>
                        <a:t> bonding) or transfer electrons (ionic bonding between </a:t>
                      </a:r>
                      <a:r>
                        <a:rPr lang="en-GB" sz="1600" b="1" baseline="0" dirty="0" smtClean="0">
                          <a:solidFill>
                            <a:srgbClr val="FFC000"/>
                          </a:solidFill>
                        </a:rPr>
                        <a:t>non-metals</a:t>
                      </a:r>
                      <a:r>
                        <a:rPr lang="en-GB" sz="1600" baseline="0" dirty="0" smtClean="0"/>
                        <a:t>).</a:t>
                      </a:r>
                      <a:endParaRPr lang="en-GB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7417828"/>
                  </a:ext>
                </a:extLst>
              </a:tr>
              <a:tr h="2140467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Ionic compounds have high melting points</a:t>
                      </a:r>
                      <a:r>
                        <a:rPr lang="en-GB" sz="1600" baseline="0" dirty="0" smtClean="0"/>
                        <a:t> as lots of energy is needed to overcome the </a:t>
                      </a:r>
                      <a:r>
                        <a:rPr lang="en-GB" sz="1600" b="1" baseline="0" dirty="0" smtClean="0">
                          <a:solidFill>
                            <a:srgbClr val="FFC000"/>
                          </a:solidFill>
                        </a:rPr>
                        <a:t>intermolecular forces </a:t>
                      </a:r>
                      <a:r>
                        <a:rPr lang="en-GB" sz="1600" baseline="0" dirty="0" smtClean="0"/>
                        <a:t>acting in all directions. They will only conduct electricity when </a:t>
                      </a:r>
                      <a:r>
                        <a:rPr lang="en-GB" sz="1600" b="1" baseline="0" dirty="0" smtClean="0">
                          <a:solidFill>
                            <a:srgbClr val="FFC000"/>
                          </a:solidFill>
                        </a:rPr>
                        <a:t>solid</a:t>
                      </a:r>
                      <a:r>
                        <a:rPr lang="en-GB" sz="1600" baseline="0" dirty="0" smtClean="0"/>
                        <a:t>.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Metals</a:t>
                      </a:r>
                      <a:r>
                        <a:rPr lang="en-GB" sz="1600" baseline="0" dirty="0" smtClean="0"/>
                        <a:t> are good conductors as the</a:t>
                      </a:r>
                      <a:r>
                        <a:rPr lang="en-GB" sz="1600" b="1" baseline="0" dirty="0" smtClean="0">
                          <a:solidFill>
                            <a:srgbClr val="FFC000"/>
                          </a:solidFill>
                        </a:rPr>
                        <a:t> metal ions</a:t>
                      </a:r>
                      <a:r>
                        <a:rPr lang="en-GB" sz="1600" baseline="0" dirty="0" smtClean="0"/>
                        <a:t> are able to move through the lattice. </a:t>
                      </a:r>
                    </a:p>
                    <a:p>
                      <a:pPr algn="ctr"/>
                      <a:r>
                        <a:rPr lang="en-GB" sz="1600" baseline="0" dirty="0" smtClean="0"/>
                        <a:t>Metals are ductile because the </a:t>
                      </a:r>
                      <a:r>
                        <a:rPr lang="en-GB" sz="1600" b="1" baseline="0" dirty="0" smtClean="0">
                          <a:solidFill>
                            <a:srgbClr val="FFC000"/>
                          </a:solidFill>
                        </a:rPr>
                        <a:t>irregular layers</a:t>
                      </a:r>
                      <a:r>
                        <a:rPr lang="en-GB" sz="1600" baseline="0" dirty="0" smtClean="0"/>
                        <a:t> in the structure can slide over each other.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1 nanometre is</a:t>
                      </a:r>
                      <a:r>
                        <a:rPr lang="en-GB" sz="1600" baseline="0" dirty="0" smtClean="0"/>
                        <a:t> equal to 1 x 10</a:t>
                      </a:r>
                      <a:r>
                        <a:rPr lang="en-GB" sz="1600" b="1" baseline="30000" dirty="0" smtClean="0">
                          <a:solidFill>
                            <a:srgbClr val="FFC000"/>
                          </a:solidFill>
                        </a:rPr>
                        <a:t>-5 </a:t>
                      </a:r>
                      <a:r>
                        <a:rPr lang="en-GB" sz="1600" baseline="0" dirty="0" smtClean="0"/>
                        <a:t>of a metre.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aseline="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aseline="0" dirty="0" smtClean="0"/>
                        <a:t>Nanoscience is the science of </a:t>
                      </a:r>
                      <a:r>
                        <a:rPr lang="en-GB" sz="1600" b="1" baseline="0" dirty="0" smtClean="0">
                          <a:solidFill>
                            <a:srgbClr val="FFC000"/>
                          </a:solidFill>
                        </a:rPr>
                        <a:t>small</a:t>
                      </a:r>
                      <a:r>
                        <a:rPr lang="en-GB" sz="1600" baseline="0" dirty="0" smtClean="0"/>
                        <a:t> things.</a:t>
                      </a:r>
                      <a:endParaRPr lang="en-GB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Silver nanoparticles are used in industry</a:t>
                      </a:r>
                      <a:r>
                        <a:rPr lang="en-GB" sz="1600" baseline="0" dirty="0" smtClean="0"/>
                        <a:t> to </a:t>
                      </a:r>
                      <a:r>
                        <a:rPr lang="en-GB" sz="1600" b="1" u="none" baseline="0" dirty="0" smtClean="0">
                          <a:solidFill>
                            <a:srgbClr val="FFC000"/>
                          </a:solidFill>
                        </a:rPr>
                        <a:t>grow microorganisms</a:t>
                      </a:r>
                      <a:r>
                        <a:rPr lang="en-GB" sz="1600" baseline="0" dirty="0" smtClean="0"/>
                        <a:t>. Equipment and substances coated in the nanoparticles release </a:t>
                      </a:r>
                      <a:r>
                        <a:rPr lang="en-GB" sz="1600" b="1" baseline="0" dirty="0" smtClean="0">
                          <a:solidFill>
                            <a:srgbClr val="FFC000"/>
                          </a:solidFill>
                        </a:rPr>
                        <a:t>high</a:t>
                      </a:r>
                      <a:r>
                        <a:rPr lang="en-GB" sz="1600" baseline="0" dirty="0" smtClean="0"/>
                        <a:t> level silver ions </a:t>
                      </a:r>
                      <a:r>
                        <a:rPr lang="en-GB" sz="1600" b="1" u="none" baseline="0" dirty="0" smtClean="0">
                          <a:solidFill>
                            <a:srgbClr val="FFC000"/>
                          </a:solidFill>
                        </a:rPr>
                        <a:t>to grow bacteria.</a:t>
                      </a:r>
                      <a:r>
                        <a:rPr lang="en-GB" sz="1600" baseline="0" dirty="0" smtClean="0"/>
                        <a:t> </a:t>
                      </a:r>
                      <a:endParaRPr lang="en-GB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5628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0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316" y="153978"/>
            <a:ext cx="4178369" cy="5051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b="1" u="sng" dirty="0"/>
              <a:t>STARTER (RETRIEVAL PRACTICE)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51316" y="809934"/>
            <a:ext cx="5744684" cy="26739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b="1" u="sng" dirty="0" smtClean="0">
                <a:solidFill>
                  <a:schemeClr val="tx1"/>
                </a:solidFill>
              </a:rPr>
              <a:t>LAST LESSON</a:t>
            </a:r>
          </a:p>
          <a:p>
            <a:r>
              <a:rPr lang="en-GB" dirty="0">
                <a:solidFill>
                  <a:schemeClr val="tx1"/>
                </a:solidFill>
              </a:rPr>
              <a:t>Draw and label a lithium atom.</a:t>
            </a:r>
          </a:p>
          <a:p>
            <a:r>
              <a:rPr lang="en-GB" dirty="0">
                <a:solidFill>
                  <a:schemeClr val="tx1"/>
                </a:solidFill>
              </a:rPr>
              <a:t>Describe how you would make it an </a:t>
            </a:r>
            <a:r>
              <a:rPr lang="en-GB" dirty="0" smtClean="0">
                <a:solidFill>
                  <a:schemeClr val="tx1"/>
                </a:solidFill>
              </a:rPr>
              <a:t>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287296" y="809934"/>
            <a:ext cx="5744684" cy="267390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b="1" u="sng" dirty="0" smtClean="0">
                <a:solidFill>
                  <a:schemeClr val="tx1"/>
                </a:solidFill>
              </a:rPr>
              <a:t>LAST WEEK</a:t>
            </a:r>
          </a:p>
          <a:p>
            <a:pPr lvl="0"/>
            <a:r>
              <a:rPr lang="en-GB" dirty="0">
                <a:solidFill>
                  <a:schemeClr val="tx1"/>
                </a:solidFill>
              </a:rPr>
              <a:t>Describe how to separate a solvent from a solution</a:t>
            </a:r>
          </a:p>
          <a:p>
            <a:endParaRPr lang="en-GB" b="1" u="sng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51316" y="3958721"/>
            <a:ext cx="5744684" cy="267390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b="1" u="sng" dirty="0" smtClean="0">
                <a:solidFill>
                  <a:schemeClr val="tx1"/>
                </a:solidFill>
              </a:rPr>
              <a:t>LAST MONTH</a:t>
            </a:r>
          </a:p>
          <a:p>
            <a:pPr lvl="0"/>
            <a:r>
              <a:rPr lang="en-GB" dirty="0">
                <a:solidFill>
                  <a:schemeClr val="tx1"/>
                </a:solidFill>
              </a:rPr>
              <a:t>What are the 3 types of radiation? What are they made up of? What are their charges?</a:t>
            </a:r>
          </a:p>
          <a:p>
            <a:endParaRPr lang="en-GB" b="1" u="sng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87296" y="3958721"/>
            <a:ext cx="5744684" cy="2673906"/>
          </a:xfrm>
          <a:prstGeom prst="roundRect">
            <a:avLst/>
          </a:prstGeom>
          <a:solidFill>
            <a:srgbClr val="F09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b="1" u="sng" dirty="0" smtClean="0">
                <a:solidFill>
                  <a:schemeClr val="tx1"/>
                </a:solidFill>
              </a:rPr>
              <a:t>LAST YEAR</a:t>
            </a:r>
          </a:p>
          <a:p>
            <a:r>
              <a:rPr lang="en-GB" dirty="0">
                <a:solidFill>
                  <a:schemeClr val="tx1"/>
                </a:solidFill>
              </a:rPr>
              <a:t>Draw and label an animal cell.</a:t>
            </a:r>
          </a:p>
          <a:p>
            <a:endParaRPr lang="en-GB" b="1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25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359834" y="197763"/>
          <a:ext cx="9432132" cy="65059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8033">
                  <a:extLst>
                    <a:ext uri="{9D8B030D-6E8A-4147-A177-3AD203B41FA5}">
                      <a16:colId xmlns:a16="http://schemas.microsoft.com/office/drawing/2014/main" val="3327034252"/>
                    </a:ext>
                  </a:extLst>
                </a:gridCol>
                <a:gridCol w="2358033">
                  <a:extLst>
                    <a:ext uri="{9D8B030D-6E8A-4147-A177-3AD203B41FA5}">
                      <a16:colId xmlns:a16="http://schemas.microsoft.com/office/drawing/2014/main" val="3222142779"/>
                    </a:ext>
                  </a:extLst>
                </a:gridCol>
                <a:gridCol w="2358033">
                  <a:extLst>
                    <a:ext uri="{9D8B030D-6E8A-4147-A177-3AD203B41FA5}">
                      <a16:colId xmlns:a16="http://schemas.microsoft.com/office/drawing/2014/main" val="686060122"/>
                    </a:ext>
                  </a:extLst>
                </a:gridCol>
                <a:gridCol w="2358033">
                  <a:extLst>
                    <a:ext uri="{9D8B030D-6E8A-4147-A177-3AD203B41FA5}">
                      <a16:colId xmlns:a16="http://schemas.microsoft.com/office/drawing/2014/main" val="133858811"/>
                    </a:ext>
                  </a:extLst>
                </a:gridCol>
              </a:tblGrid>
              <a:tr h="2140467">
                <a:tc>
                  <a:txBody>
                    <a:bodyPr/>
                    <a:lstStyle/>
                    <a:p>
                      <a:pPr algn="l"/>
                      <a:r>
                        <a:rPr lang="en-GB" sz="1400" b="0" i="1" u="sng" dirty="0" smtClean="0">
                          <a:solidFill>
                            <a:schemeClr val="tx1"/>
                          </a:solidFill>
                        </a:rPr>
                        <a:t>NAME:</a:t>
                      </a:r>
                    </a:p>
                    <a:p>
                      <a:pPr algn="ctr"/>
                      <a:endParaRPr lang="en-GB" sz="1600" b="0" i="1" u="sng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600" b="0" i="1" u="sng" dirty="0" smtClean="0">
                          <a:solidFill>
                            <a:schemeClr val="tx1"/>
                          </a:solidFill>
                        </a:rPr>
                        <a:t>FIND IT, </a:t>
                      </a:r>
                      <a:r>
                        <a:rPr lang="en-GB" sz="1600" b="1" i="1" u="sng" dirty="0" smtClean="0">
                          <a:solidFill>
                            <a:srgbClr val="00B050"/>
                          </a:solidFill>
                        </a:rPr>
                        <a:t>FIX</a:t>
                      </a:r>
                      <a:r>
                        <a:rPr lang="en-GB" sz="1600" b="1" i="1" u="sng" baseline="0" dirty="0" smtClean="0">
                          <a:solidFill>
                            <a:srgbClr val="00B050"/>
                          </a:solidFill>
                        </a:rPr>
                        <a:t> IT</a:t>
                      </a:r>
                    </a:p>
                    <a:p>
                      <a:pPr algn="ctr"/>
                      <a:endParaRPr lang="en-GB" sz="1600" b="0" i="1" u="sng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600" b="0" i="1" u="sng" baseline="0" dirty="0" smtClean="0">
                          <a:solidFill>
                            <a:schemeClr val="tx1"/>
                          </a:solidFill>
                        </a:rPr>
                        <a:t>C3 STRUCTURE AND BONDING</a:t>
                      </a:r>
                      <a:endParaRPr lang="en-GB" sz="1600" b="0" i="1" u="none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</a:rPr>
                        <a:t>Particles in a gas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</a:rPr>
                        <a:t> move around at high speeds in </a:t>
                      </a:r>
                      <a:r>
                        <a:rPr lang="en-GB" sz="1400" b="0" baseline="0" dirty="0" smtClean="0">
                          <a:solidFill>
                            <a:srgbClr val="00B050"/>
                          </a:solidFill>
                        </a:rPr>
                        <a:t>all 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</a:rPr>
                        <a:t> direction</a:t>
                      </a:r>
                      <a:r>
                        <a:rPr lang="en-GB" sz="1400" b="0" baseline="0" dirty="0" smtClean="0">
                          <a:solidFill>
                            <a:srgbClr val="00B050"/>
                          </a:solidFill>
                        </a:rPr>
                        <a:t>s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</a:rPr>
                        <a:t>. The more frequency and energetic collisions are between the particles, the </a:t>
                      </a:r>
                      <a:r>
                        <a:rPr lang="en-GB" sz="1400" b="0" baseline="0" dirty="0" smtClean="0">
                          <a:solidFill>
                            <a:srgbClr val="00B050"/>
                          </a:solidFill>
                        </a:rPr>
                        <a:t>higher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</a:rPr>
                        <a:t> the pressure of the gas.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</a:rPr>
                        <a:t>The hotter the liquid, the faster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</a:rPr>
                        <a:t> the </a:t>
                      </a:r>
                      <a:r>
                        <a:rPr lang="en-GB" sz="1400" b="0" baseline="0" dirty="0" smtClean="0">
                          <a:solidFill>
                            <a:srgbClr val="00B050"/>
                          </a:solidFill>
                        </a:rPr>
                        <a:t>particles 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</a:rPr>
                        <a:t>move around. More energy is transferred from the surroundings to the particles and they escape from the </a:t>
                      </a:r>
                      <a:r>
                        <a:rPr lang="en-GB" sz="1400" b="0" baseline="0" dirty="0" smtClean="0">
                          <a:solidFill>
                            <a:srgbClr val="00B050"/>
                          </a:solidFill>
                        </a:rPr>
                        <a:t>surface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</a:rPr>
                        <a:t> of the liquid. 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</a:rPr>
                        <a:t>The group number gives the number of </a:t>
                      </a:r>
                      <a:r>
                        <a:rPr lang="en-GB" sz="1400" b="0" dirty="0" smtClean="0">
                          <a:solidFill>
                            <a:srgbClr val="00B050"/>
                          </a:solidFill>
                        </a:rPr>
                        <a:t>electrons</a:t>
                      </a:r>
                      <a:r>
                        <a:rPr lang="en-GB" sz="1400" b="0" baseline="0" dirty="0" smtClean="0">
                          <a:solidFill>
                            <a:srgbClr val="00B050"/>
                          </a:solidFill>
                        </a:rPr>
                        <a:t> in the </a:t>
                      </a:r>
                      <a:r>
                        <a:rPr lang="en-GB" sz="1400" b="0" baseline="0" dirty="0" err="1" smtClean="0">
                          <a:solidFill>
                            <a:srgbClr val="00B050"/>
                          </a:solidFill>
                        </a:rPr>
                        <a:t>outershell</a:t>
                      </a:r>
                      <a:r>
                        <a:rPr lang="en-GB" sz="1400" b="0" baseline="0" dirty="0" smtClean="0">
                          <a:solidFill>
                            <a:srgbClr val="00B050"/>
                          </a:solidFill>
                        </a:rPr>
                        <a:t>.</a:t>
                      </a:r>
                    </a:p>
                    <a:p>
                      <a:pPr algn="ctr"/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</a:rPr>
                        <a:t>For elements in groups 1, 2 and 3 the charge on the ion is </a:t>
                      </a:r>
                      <a:r>
                        <a:rPr lang="en-GB" sz="1400" b="0" baseline="0" dirty="0" smtClean="0">
                          <a:solidFill>
                            <a:srgbClr val="00B050"/>
                          </a:solidFill>
                        </a:rPr>
                        <a:t>the same as the group number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</a:rPr>
                        <a:t>. For elements in group 6 and 7, the charge is equal to (8 minus </a:t>
                      </a:r>
                      <a:r>
                        <a:rPr lang="en-GB" sz="1400" b="0" baseline="0" dirty="0" smtClean="0">
                          <a:solidFill>
                            <a:srgbClr val="00B050"/>
                          </a:solidFill>
                        </a:rPr>
                        <a:t>group number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0470181"/>
                  </a:ext>
                </a:extLst>
              </a:tr>
              <a:tr h="2140467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</a:rPr>
                        <a:t>Simple molecules have</a:t>
                      </a:r>
                      <a:r>
                        <a:rPr lang="en-GB" sz="1400" b="0" dirty="0" smtClean="0">
                          <a:solidFill>
                            <a:srgbClr val="00B050"/>
                          </a:solidFill>
                        </a:rPr>
                        <a:t> low </a:t>
                      </a:r>
                      <a:r>
                        <a:rPr lang="en-GB" sz="1400" b="0" dirty="0" smtClean="0">
                          <a:solidFill>
                            <a:schemeClr val="tx1"/>
                          </a:solidFill>
                        </a:rPr>
                        <a:t>boiling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</a:rPr>
                        <a:t> and melting points. The </a:t>
                      </a:r>
                      <a:r>
                        <a:rPr lang="en-GB" sz="1400" b="0" baseline="0" dirty="0" smtClean="0">
                          <a:solidFill>
                            <a:srgbClr val="00B050"/>
                          </a:solidFill>
                        </a:rPr>
                        <a:t>intermolecular forces 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</a:rPr>
                        <a:t>between the molecules are weak. Overcoming these forces does not require much energy.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</a:rPr>
                        <a:t>Each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</a:rPr>
                        <a:t> carbon in diamond is </a:t>
                      </a:r>
                      <a:r>
                        <a:rPr lang="en-GB" sz="1400" b="0" baseline="0" dirty="0" smtClean="0">
                          <a:solidFill>
                            <a:srgbClr val="00B050"/>
                          </a:solidFill>
                        </a:rPr>
                        <a:t>covalently 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</a:rPr>
                        <a:t>bonded to </a:t>
                      </a:r>
                      <a:r>
                        <a:rPr lang="en-GB" sz="1400" b="0" baseline="0" dirty="0" smtClean="0">
                          <a:solidFill>
                            <a:srgbClr val="00B050"/>
                          </a:solidFill>
                        </a:rPr>
                        <a:t>4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</a:rPr>
                        <a:t> other carbon atoms. This is why it is an extremely hard substance and can be used in drill heads.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</a:rPr>
                        <a:t>The delocalised electrons in graphite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</a:rPr>
                        <a:t> allow it to conduct electricity. The electrons move from the </a:t>
                      </a:r>
                      <a:r>
                        <a:rPr lang="en-GB" sz="1400" b="0" baseline="0" dirty="0" smtClean="0">
                          <a:solidFill>
                            <a:srgbClr val="00B050"/>
                          </a:solidFill>
                        </a:rPr>
                        <a:t>negative 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</a:rPr>
                        <a:t>terminal of a battery to the </a:t>
                      </a:r>
                      <a:r>
                        <a:rPr lang="en-GB" sz="1400" b="0" baseline="0" dirty="0" err="1" smtClean="0">
                          <a:solidFill>
                            <a:srgbClr val="00B050"/>
                          </a:solidFill>
                        </a:rPr>
                        <a:t>positve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</a:rPr>
                        <a:t> terminal when put in a circuit.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</a:rPr>
                        <a:t>Atoms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</a:rPr>
                        <a:t> react to achieve a stable arrangement of electrons (like atoms in Group </a:t>
                      </a:r>
                      <a:r>
                        <a:rPr lang="en-GB" sz="1400" b="0" baseline="0" dirty="0" smtClean="0">
                          <a:solidFill>
                            <a:srgbClr val="00B050"/>
                          </a:solidFill>
                        </a:rPr>
                        <a:t>0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</a:rPr>
                        <a:t>) . They either share electrons (</a:t>
                      </a:r>
                      <a:r>
                        <a:rPr lang="en-GB" sz="1400" b="0" baseline="0" dirty="0" smtClean="0">
                          <a:solidFill>
                            <a:srgbClr val="00B050"/>
                          </a:solidFill>
                        </a:rPr>
                        <a:t>covalent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</a:rPr>
                        <a:t> bonding) or transfer electrons (ionic bonding between non-metal</a:t>
                      </a:r>
                      <a:r>
                        <a:rPr lang="en-GB" sz="1400" b="0" baseline="0" dirty="0" smtClean="0">
                          <a:solidFill>
                            <a:srgbClr val="00B050"/>
                          </a:solidFill>
                        </a:rPr>
                        <a:t> and metal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</a:rPr>
                        <a:t>).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7417828"/>
                  </a:ext>
                </a:extLst>
              </a:tr>
              <a:tr h="2140467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</a:rPr>
                        <a:t>Ionic compounds have high melting points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</a:rPr>
                        <a:t> as lots of energy is needed to overcome the </a:t>
                      </a:r>
                      <a:r>
                        <a:rPr lang="en-GB" sz="1400" b="0" baseline="0" dirty="0" smtClean="0">
                          <a:solidFill>
                            <a:srgbClr val="00B050"/>
                          </a:solidFill>
                        </a:rPr>
                        <a:t>electrostatic forces of attraction 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</a:rPr>
                        <a:t>acting in all directions. They will only conduct electricity when </a:t>
                      </a:r>
                      <a:r>
                        <a:rPr lang="en-GB" sz="1400" b="0" baseline="0" dirty="0" smtClean="0">
                          <a:solidFill>
                            <a:srgbClr val="00B050"/>
                          </a:solidFill>
                        </a:rPr>
                        <a:t>molten or dissolved.</a:t>
                      </a:r>
                      <a:endParaRPr lang="en-GB" sz="1400" b="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</a:rPr>
                        <a:t>Metals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</a:rPr>
                        <a:t> are good conductors as the </a:t>
                      </a:r>
                      <a:r>
                        <a:rPr lang="en-GB" sz="1400" b="0" baseline="0" dirty="0" smtClean="0">
                          <a:solidFill>
                            <a:srgbClr val="00B050"/>
                          </a:solidFill>
                        </a:rPr>
                        <a:t>delocalised electrons 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</a:rPr>
                        <a:t>are able to move through the lattice. </a:t>
                      </a:r>
                    </a:p>
                    <a:p>
                      <a:pPr algn="ctr"/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</a:rPr>
                        <a:t>Metals are ductile because the </a:t>
                      </a:r>
                      <a:r>
                        <a:rPr lang="en-GB" sz="1400" b="0" baseline="0" dirty="0" smtClean="0">
                          <a:solidFill>
                            <a:srgbClr val="00B050"/>
                          </a:solidFill>
                        </a:rPr>
                        <a:t>regular layers 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</a:rPr>
                        <a:t>in the structure can slide over each other.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 smtClean="0">
                          <a:solidFill>
                            <a:schemeClr val="tx1"/>
                          </a:solidFill>
                        </a:rPr>
                        <a:t>1 nanometre is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</a:rPr>
                        <a:t> equal to 1 x 10</a:t>
                      </a:r>
                      <a:r>
                        <a:rPr lang="en-GB" sz="1400" b="0" baseline="300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n-GB" sz="1400" b="0" baseline="30000" dirty="0" smtClean="0">
                          <a:solidFill>
                            <a:srgbClr val="00B050"/>
                          </a:solidFill>
                        </a:rPr>
                        <a:t>9</a:t>
                      </a:r>
                      <a:r>
                        <a:rPr lang="en-GB" sz="1400" b="0" baseline="30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</a:rPr>
                        <a:t>of a metre.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</a:rPr>
                        <a:t>Nanoscience is the science of </a:t>
                      </a:r>
                      <a:r>
                        <a:rPr lang="en-GB" sz="1400" b="0" baseline="0" dirty="0" smtClean="0">
                          <a:solidFill>
                            <a:srgbClr val="00B050"/>
                          </a:solidFill>
                        </a:rPr>
                        <a:t>very tiny 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</a:rPr>
                        <a:t>things.</a:t>
                      </a:r>
                      <a:endParaRPr lang="en-GB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</a:rPr>
                        <a:t>Silver nanoparticles are used in industry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</a:rPr>
                        <a:t> to </a:t>
                      </a:r>
                      <a:r>
                        <a:rPr lang="en-GB" sz="1400" b="0" u="none" baseline="0" dirty="0" smtClean="0">
                          <a:solidFill>
                            <a:srgbClr val="00B050"/>
                          </a:solidFill>
                        </a:rPr>
                        <a:t>inhibit growth of </a:t>
                      </a:r>
                      <a:r>
                        <a:rPr lang="en-GB" sz="1400" b="0" u="none" baseline="0" dirty="0" smtClean="0">
                          <a:solidFill>
                            <a:schemeClr val="tx1"/>
                          </a:solidFill>
                        </a:rPr>
                        <a:t>microorganisms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</a:rPr>
                        <a:t>. Equipment and substances coated in the nanoparticles release </a:t>
                      </a:r>
                      <a:r>
                        <a:rPr lang="en-GB" sz="1400" b="0" baseline="0" dirty="0" smtClean="0">
                          <a:solidFill>
                            <a:srgbClr val="00B050"/>
                          </a:solidFill>
                        </a:rPr>
                        <a:t>low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</a:rPr>
                        <a:t> level silver ions </a:t>
                      </a:r>
                      <a:r>
                        <a:rPr lang="en-GB" sz="1400" b="0" u="none" baseline="0" dirty="0" smtClean="0">
                          <a:solidFill>
                            <a:schemeClr val="tx1"/>
                          </a:solidFill>
                        </a:rPr>
                        <a:t>to </a:t>
                      </a:r>
                      <a:r>
                        <a:rPr lang="en-GB" sz="1400" b="0" u="none" baseline="0" dirty="0" smtClean="0">
                          <a:solidFill>
                            <a:srgbClr val="00B050"/>
                          </a:solidFill>
                        </a:rPr>
                        <a:t>protect against bacteria.</a:t>
                      </a:r>
                      <a:endParaRPr lang="en-GB" sz="1400" b="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5628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999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26779" y="256674"/>
            <a:ext cx="3409693" cy="6922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RETRIEVAL PRACTICE – NO NOTES ALLOWED!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721448" y="256674"/>
            <a:ext cx="6599591" cy="69223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 b="1" dirty="0" smtClean="0"/>
              <a:t>Roll the dice (or pick two numbers between 1-6). </a:t>
            </a:r>
            <a:r>
              <a:rPr lang="en-GB" sz="2400" b="1" dirty="0"/>
              <a:t>Write 5 facts you know about that </a:t>
            </a:r>
            <a:r>
              <a:rPr lang="en-GB" sz="2400" b="1" dirty="0" smtClean="0"/>
              <a:t>image.</a:t>
            </a:r>
            <a:endParaRPr lang="en-GB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65" y="331285"/>
            <a:ext cx="1377043" cy="210312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877160"/>
              </p:ext>
            </p:extLst>
          </p:nvPr>
        </p:nvGraphicFramePr>
        <p:xfrm>
          <a:off x="1721449" y="1240471"/>
          <a:ext cx="10215023" cy="53501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7683">
                  <a:extLst>
                    <a:ext uri="{9D8B030D-6E8A-4147-A177-3AD203B41FA5}">
                      <a16:colId xmlns:a16="http://schemas.microsoft.com/office/drawing/2014/main" val="3746871946"/>
                    </a:ext>
                  </a:extLst>
                </a:gridCol>
                <a:gridCol w="1921468">
                  <a:extLst>
                    <a:ext uri="{9D8B030D-6E8A-4147-A177-3AD203B41FA5}">
                      <a16:colId xmlns:a16="http://schemas.microsoft.com/office/drawing/2014/main" val="3895716346"/>
                    </a:ext>
                  </a:extLst>
                </a:gridCol>
                <a:gridCol w="1921468">
                  <a:extLst>
                    <a:ext uri="{9D8B030D-6E8A-4147-A177-3AD203B41FA5}">
                      <a16:colId xmlns:a16="http://schemas.microsoft.com/office/drawing/2014/main" val="4028092924"/>
                    </a:ext>
                  </a:extLst>
                </a:gridCol>
                <a:gridCol w="1921468">
                  <a:extLst>
                    <a:ext uri="{9D8B030D-6E8A-4147-A177-3AD203B41FA5}">
                      <a16:colId xmlns:a16="http://schemas.microsoft.com/office/drawing/2014/main" val="2986369802"/>
                    </a:ext>
                  </a:extLst>
                </a:gridCol>
                <a:gridCol w="1921468">
                  <a:extLst>
                    <a:ext uri="{9D8B030D-6E8A-4147-A177-3AD203B41FA5}">
                      <a16:colId xmlns:a16="http://schemas.microsoft.com/office/drawing/2014/main" val="1455989025"/>
                    </a:ext>
                  </a:extLst>
                </a:gridCol>
                <a:gridCol w="1921468">
                  <a:extLst>
                    <a:ext uri="{9D8B030D-6E8A-4147-A177-3AD203B41FA5}">
                      <a16:colId xmlns:a16="http://schemas.microsoft.com/office/drawing/2014/main" val="2480323489"/>
                    </a:ext>
                  </a:extLst>
                </a:gridCol>
              </a:tblGrid>
              <a:tr h="55435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1</a:t>
                      </a:r>
                      <a:endParaRPr lang="en-GB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2</a:t>
                      </a:r>
                      <a:endParaRPr lang="en-GB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3</a:t>
                      </a:r>
                      <a:endParaRPr lang="en-GB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4</a:t>
                      </a:r>
                      <a:endParaRPr lang="en-GB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5</a:t>
                      </a:r>
                      <a:endParaRPr lang="en-GB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6</a:t>
                      </a:r>
                      <a:endParaRPr lang="en-GB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6728841"/>
                  </a:ext>
                </a:extLst>
              </a:tr>
              <a:tr h="959151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2</a:t>
                      </a:r>
                      <a:endParaRPr lang="en-GB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652"/>
                  </a:ext>
                </a:extLst>
              </a:tr>
              <a:tr h="959151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3</a:t>
                      </a:r>
                      <a:endParaRPr lang="en-GB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710282"/>
                  </a:ext>
                </a:extLst>
              </a:tr>
              <a:tr h="959151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4</a:t>
                      </a:r>
                      <a:endParaRPr lang="en-GB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759891"/>
                  </a:ext>
                </a:extLst>
              </a:tr>
              <a:tr h="959151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5</a:t>
                      </a:r>
                      <a:endParaRPr lang="en-GB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844499"/>
                  </a:ext>
                </a:extLst>
              </a:tr>
              <a:tr h="959151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6</a:t>
                      </a:r>
                      <a:endParaRPr lang="en-GB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8355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77155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26779" y="256674"/>
            <a:ext cx="3409693" cy="6922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RETRIEVAL PRACTICE – NO NOTES ALLOWED!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721448" y="256674"/>
            <a:ext cx="6599591" cy="69223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 smtClean="0"/>
              <a:t>Roll the dice (or pick two numbers between 1-6). Write 5 facts you know about that keyword.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65" y="331285"/>
            <a:ext cx="1377043" cy="210312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21449" y="1240471"/>
          <a:ext cx="10215023" cy="53501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7683">
                  <a:extLst>
                    <a:ext uri="{9D8B030D-6E8A-4147-A177-3AD203B41FA5}">
                      <a16:colId xmlns:a16="http://schemas.microsoft.com/office/drawing/2014/main" val="3746871946"/>
                    </a:ext>
                  </a:extLst>
                </a:gridCol>
                <a:gridCol w="1921468">
                  <a:extLst>
                    <a:ext uri="{9D8B030D-6E8A-4147-A177-3AD203B41FA5}">
                      <a16:colId xmlns:a16="http://schemas.microsoft.com/office/drawing/2014/main" val="3895716346"/>
                    </a:ext>
                  </a:extLst>
                </a:gridCol>
                <a:gridCol w="1921468">
                  <a:extLst>
                    <a:ext uri="{9D8B030D-6E8A-4147-A177-3AD203B41FA5}">
                      <a16:colId xmlns:a16="http://schemas.microsoft.com/office/drawing/2014/main" val="4028092924"/>
                    </a:ext>
                  </a:extLst>
                </a:gridCol>
                <a:gridCol w="1921468">
                  <a:extLst>
                    <a:ext uri="{9D8B030D-6E8A-4147-A177-3AD203B41FA5}">
                      <a16:colId xmlns:a16="http://schemas.microsoft.com/office/drawing/2014/main" val="2986369802"/>
                    </a:ext>
                  </a:extLst>
                </a:gridCol>
                <a:gridCol w="1921468">
                  <a:extLst>
                    <a:ext uri="{9D8B030D-6E8A-4147-A177-3AD203B41FA5}">
                      <a16:colId xmlns:a16="http://schemas.microsoft.com/office/drawing/2014/main" val="1455989025"/>
                    </a:ext>
                  </a:extLst>
                </a:gridCol>
                <a:gridCol w="1921468">
                  <a:extLst>
                    <a:ext uri="{9D8B030D-6E8A-4147-A177-3AD203B41FA5}">
                      <a16:colId xmlns:a16="http://schemas.microsoft.com/office/drawing/2014/main" val="2480323489"/>
                    </a:ext>
                  </a:extLst>
                </a:gridCol>
              </a:tblGrid>
              <a:tr h="55435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1</a:t>
                      </a:r>
                      <a:endParaRPr lang="en-GB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2</a:t>
                      </a:r>
                      <a:endParaRPr lang="en-GB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3</a:t>
                      </a:r>
                      <a:endParaRPr lang="en-GB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4</a:t>
                      </a:r>
                      <a:endParaRPr lang="en-GB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5</a:t>
                      </a:r>
                      <a:endParaRPr lang="en-GB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6</a:t>
                      </a:r>
                      <a:endParaRPr lang="en-GB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6728841"/>
                  </a:ext>
                </a:extLst>
              </a:tr>
              <a:tr h="959151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2</a:t>
                      </a:r>
                      <a:endParaRPr lang="en-GB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652"/>
                  </a:ext>
                </a:extLst>
              </a:tr>
              <a:tr h="959151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3</a:t>
                      </a:r>
                      <a:endParaRPr lang="en-GB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710282"/>
                  </a:ext>
                </a:extLst>
              </a:tr>
              <a:tr h="959151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4</a:t>
                      </a:r>
                      <a:endParaRPr lang="en-GB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759891"/>
                  </a:ext>
                </a:extLst>
              </a:tr>
              <a:tr h="959151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5</a:t>
                      </a:r>
                      <a:endParaRPr lang="en-GB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844499"/>
                  </a:ext>
                </a:extLst>
              </a:tr>
              <a:tr h="959151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6</a:t>
                      </a:r>
                      <a:endParaRPr lang="en-GB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8355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3871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7648"/>
            <a:ext cx="2514600" cy="1675352"/>
          </a:xfrm>
          <a:prstGeom prst="rect">
            <a:avLst/>
          </a:prstGeom>
        </p:spPr>
      </p:pic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8039367"/>
              </p:ext>
            </p:extLst>
          </p:nvPr>
        </p:nvGraphicFramePr>
        <p:xfrm>
          <a:off x="243840" y="2067870"/>
          <a:ext cx="11704320" cy="45364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9990">
                  <a:extLst>
                    <a:ext uri="{9D8B030D-6E8A-4147-A177-3AD203B41FA5}">
                      <a16:colId xmlns:a16="http://schemas.microsoft.com/office/drawing/2014/main" val="1449865986"/>
                    </a:ext>
                  </a:extLst>
                </a:gridCol>
                <a:gridCol w="2744618">
                  <a:extLst>
                    <a:ext uri="{9D8B030D-6E8A-4147-A177-3AD203B41FA5}">
                      <a16:colId xmlns:a16="http://schemas.microsoft.com/office/drawing/2014/main" val="2880027962"/>
                    </a:ext>
                  </a:extLst>
                </a:gridCol>
                <a:gridCol w="7409712">
                  <a:extLst>
                    <a:ext uri="{9D8B030D-6E8A-4147-A177-3AD203B41FA5}">
                      <a16:colId xmlns:a16="http://schemas.microsoft.com/office/drawing/2014/main" val="3481425761"/>
                    </a:ext>
                  </a:extLst>
                </a:gridCol>
              </a:tblGrid>
              <a:tr h="380031">
                <a:tc>
                  <a:txBody>
                    <a:bodyPr/>
                    <a:lstStyle/>
                    <a:p>
                      <a:pPr algn="ctr"/>
                      <a:r>
                        <a:rPr lang="en-GB" sz="2400" b="1" u="sng" dirty="0" smtClean="0"/>
                        <a:t>Date</a:t>
                      </a:r>
                      <a:r>
                        <a:rPr lang="en-GB" sz="2400" b="1" u="sng" baseline="0" dirty="0" smtClean="0"/>
                        <a:t> </a:t>
                      </a:r>
                      <a:endParaRPr lang="en-GB" sz="24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u="sng" dirty="0" smtClean="0"/>
                        <a:t>Scientist</a:t>
                      </a:r>
                      <a:endParaRPr lang="en-GB" sz="24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u="sng" dirty="0" smtClean="0"/>
                        <a:t>Discovery</a:t>
                      </a:r>
                      <a:r>
                        <a:rPr lang="en-GB" sz="2400" b="1" u="sng" baseline="0" dirty="0" smtClean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930389"/>
                  </a:ext>
                </a:extLst>
              </a:tr>
              <a:tr h="38003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1803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John</a:t>
                      </a:r>
                      <a:r>
                        <a:rPr lang="en-GB" sz="2400" baseline="0" dirty="0" smtClean="0"/>
                        <a:t> Dalton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aseline="0" smtClean="0"/>
                        <a:t>Matter was made of particles called atoms</a:t>
                      </a:r>
                      <a:endParaRPr lang="en-GB" sz="2400" baseline="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339759"/>
                  </a:ext>
                </a:extLst>
              </a:tr>
              <a:tr h="98807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1903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JJ Thomson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aseline="0" smtClean="0"/>
                        <a:t>Discovered the electron and suggested the plum pudding model as a model for the structure of the atom</a:t>
                      </a:r>
                      <a:endParaRPr lang="en-GB" sz="2400" baseline="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8617450"/>
                  </a:ext>
                </a:extLst>
              </a:tr>
              <a:tr h="98807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1909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Ernest Rutherford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aseline="0" dirty="0" smtClean="0"/>
                        <a:t>Tested the plum pudding model and found it was incorrect. He used alpha particles and suggested the new model for the atom called the nuclear model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7175348"/>
                  </a:ext>
                </a:extLst>
              </a:tr>
              <a:tr h="98807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1912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Niels Bohr 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aseline="0" dirty="0" smtClean="0"/>
                        <a:t>Found that electrons orbit the nucleus in shells. He also found that protons are in the centre of the nucleus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451356"/>
                  </a:ext>
                </a:extLst>
              </a:tr>
              <a:tr h="38003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1932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James Chadwick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aseline="0" dirty="0" smtClean="0"/>
                        <a:t>Found out about neutrons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5392845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 rot="19829453">
            <a:off x="254786" y="374640"/>
            <a:ext cx="1943100" cy="5946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  <a:ea typeface="MS Gothic" panose="020B0609070205080204" pitchFamily="49" charset="-128"/>
              </a:rPr>
              <a:t>LEARN &amp;</a:t>
            </a:r>
            <a:endParaRPr lang="en-GB" sz="2800" b="1" dirty="0">
              <a:solidFill>
                <a:schemeClr val="tx1"/>
              </a:solidFill>
              <a:ea typeface="MS Gothic" panose="020B0609070205080204" pitchFamily="49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50370" y="256674"/>
            <a:ext cx="3586103" cy="5024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RETRIEVAL PRACTICE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0" y="923995"/>
            <a:ext cx="8900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/>
              <a:t>Take the sheet home and learn the information, you will be tested on your recall soon</a:t>
            </a:r>
            <a:r>
              <a:rPr lang="en-GB" sz="2400" b="1" dirty="0" smtClean="0"/>
              <a:t>!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7376336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7648"/>
            <a:ext cx="2514600" cy="1675352"/>
          </a:xfrm>
          <a:prstGeom prst="rect">
            <a:avLst/>
          </a:prstGeom>
        </p:spPr>
      </p:pic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6752848"/>
              </p:ext>
            </p:extLst>
          </p:nvPr>
        </p:nvGraphicFramePr>
        <p:xfrm>
          <a:off x="243840" y="2067870"/>
          <a:ext cx="11704320" cy="43358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9990">
                  <a:extLst>
                    <a:ext uri="{9D8B030D-6E8A-4147-A177-3AD203B41FA5}">
                      <a16:colId xmlns:a16="http://schemas.microsoft.com/office/drawing/2014/main" val="1449865986"/>
                    </a:ext>
                  </a:extLst>
                </a:gridCol>
                <a:gridCol w="2744618">
                  <a:extLst>
                    <a:ext uri="{9D8B030D-6E8A-4147-A177-3AD203B41FA5}">
                      <a16:colId xmlns:a16="http://schemas.microsoft.com/office/drawing/2014/main" val="2880027962"/>
                    </a:ext>
                  </a:extLst>
                </a:gridCol>
                <a:gridCol w="7409712">
                  <a:extLst>
                    <a:ext uri="{9D8B030D-6E8A-4147-A177-3AD203B41FA5}">
                      <a16:colId xmlns:a16="http://schemas.microsoft.com/office/drawing/2014/main" val="3481425761"/>
                    </a:ext>
                  </a:extLst>
                </a:gridCol>
              </a:tblGrid>
              <a:tr h="380031">
                <a:tc>
                  <a:txBody>
                    <a:bodyPr/>
                    <a:lstStyle/>
                    <a:p>
                      <a:pPr algn="ctr"/>
                      <a:r>
                        <a:rPr lang="en-GB" sz="2400" b="1" u="sng" dirty="0" smtClean="0"/>
                        <a:t>Date</a:t>
                      </a:r>
                      <a:r>
                        <a:rPr lang="en-GB" sz="2400" b="1" u="sng" baseline="0" dirty="0" smtClean="0"/>
                        <a:t> </a:t>
                      </a:r>
                      <a:endParaRPr lang="en-GB" sz="24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u="sng" dirty="0" smtClean="0"/>
                        <a:t>Scientist</a:t>
                      </a:r>
                      <a:endParaRPr lang="en-GB" sz="24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u="sng" dirty="0" smtClean="0"/>
                        <a:t>Discovery</a:t>
                      </a:r>
                      <a:r>
                        <a:rPr lang="en-GB" sz="2400" b="1" u="sng" baseline="0" dirty="0" smtClean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930389"/>
                  </a:ext>
                </a:extLst>
              </a:tr>
              <a:tr h="77572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1803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John</a:t>
                      </a:r>
                      <a:r>
                        <a:rPr lang="en-GB" sz="2400" baseline="0" dirty="0" smtClean="0"/>
                        <a:t> Dalton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baseline="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339759"/>
                  </a:ext>
                </a:extLst>
              </a:tr>
              <a:tr h="77572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1903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JJ Thomson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baseline="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8617450"/>
                  </a:ext>
                </a:extLst>
              </a:tr>
              <a:tr h="77572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1909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Ernest Rutherford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baseline="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7175348"/>
                  </a:ext>
                </a:extLst>
              </a:tr>
              <a:tr h="77572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1912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Niels Bohr 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baseline="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451356"/>
                  </a:ext>
                </a:extLst>
              </a:tr>
              <a:tr h="77572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1932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James Chadwick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baseline="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5392845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 rot="19829453">
            <a:off x="254786" y="374640"/>
            <a:ext cx="1943100" cy="5946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  <a:ea typeface="MS Gothic" panose="020B0609070205080204" pitchFamily="49" charset="-128"/>
              </a:rPr>
              <a:t>LEARN &amp;</a:t>
            </a:r>
            <a:endParaRPr lang="en-GB" sz="2800" b="1" dirty="0">
              <a:solidFill>
                <a:schemeClr val="tx1"/>
              </a:solidFill>
              <a:ea typeface="MS Gothic" panose="020B0609070205080204" pitchFamily="49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20126" y="256674"/>
            <a:ext cx="7316347" cy="7058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RETRIEVAL PRACTICE – NO NOTES ALLOWED!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63239" y="1065324"/>
            <a:ext cx="8873233" cy="804862"/>
          </a:xfrm>
        </p:spPr>
        <p:txBody>
          <a:bodyPr/>
          <a:lstStyle/>
          <a:p>
            <a:pPr algn="ctr"/>
            <a:r>
              <a:rPr lang="en-GB" b="1" u="sng" dirty="0" smtClean="0"/>
              <a:t>Can you fill in the gaps?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116709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" t="7696" b="6064"/>
          <a:stretch/>
        </p:blipFill>
        <p:spPr>
          <a:xfrm>
            <a:off x="500651" y="237455"/>
            <a:ext cx="3431269" cy="1691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51279" y="301840"/>
            <a:ext cx="1623060" cy="722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smtClean="0">
                <a:solidFill>
                  <a:schemeClr val="tx1"/>
                </a:solidFill>
                <a:ea typeface="MS Gothic" panose="020B0609070205080204" pitchFamily="49" charset="-128"/>
              </a:rPr>
              <a:t>SPILL!</a:t>
            </a:r>
            <a:endParaRPr lang="en-GB" sz="4400" b="1" dirty="0">
              <a:solidFill>
                <a:schemeClr val="tx1"/>
              </a:solidFill>
              <a:ea typeface="MS Gothic" panose="020B0609070205080204" pitchFamily="49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39819" y="256673"/>
            <a:ext cx="3896654" cy="813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RETRIEVAL PRACTICE – NO NOTES ALLOWED!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09210" y="1929095"/>
            <a:ext cx="11249389" cy="44383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 smtClean="0"/>
              <a:t>Last year/ week/ month we looked at this…</a:t>
            </a:r>
          </a:p>
          <a:p>
            <a:pPr marL="0" indent="0" algn="ctr">
              <a:buNone/>
            </a:pPr>
            <a:endParaRPr lang="en-GB" b="1" dirty="0" smtClean="0"/>
          </a:p>
          <a:p>
            <a:pPr marL="0" indent="0" algn="ctr">
              <a:buNone/>
            </a:pPr>
            <a:endParaRPr lang="en-GB" b="1" dirty="0" smtClean="0"/>
          </a:p>
          <a:p>
            <a:pPr marL="0" indent="0" algn="ctr">
              <a:buNone/>
            </a:pPr>
            <a:endParaRPr lang="en-GB" b="1" dirty="0" smtClean="0"/>
          </a:p>
          <a:p>
            <a:pPr marL="0" indent="0" algn="ctr">
              <a:buNone/>
            </a:pPr>
            <a:endParaRPr lang="en-GB" b="1" dirty="0" smtClean="0"/>
          </a:p>
          <a:p>
            <a:pPr marL="0" indent="0" algn="ctr">
              <a:buNone/>
            </a:pPr>
            <a:endParaRPr lang="en-GB" b="1" dirty="0" smtClean="0"/>
          </a:p>
          <a:p>
            <a:pPr marL="0" indent="0" algn="ctr">
              <a:buNone/>
            </a:pPr>
            <a:endParaRPr lang="en-GB" b="1" dirty="0" smtClean="0"/>
          </a:p>
          <a:p>
            <a:pPr marL="0" indent="0" algn="ctr">
              <a:buNone/>
            </a:pPr>
            <a:r>
              <a:rPr lang="en-GB" b="1" dirty="0" smtClean="0"/>
              <a:t>Stick the picture in your book. Draw a mind map around it with everything you know about this picture! </a:t>
            </a:r>
            <a:endParaRPr lang="en-GB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3818" r="33455" b="9637"/>
          <a:stretch/>
        </p:blipFill>
        <p:spPr>
          <a:xfrm>
            <a:off x="3233554" y="2573603"/>
            <a:ext cx="56007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6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0414" y="256674"/>
            <a:ext cx="3817620" cy="722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smtClean="0">
                <a:solidFill>
                  <a:schemeClr val="bg1"/>
                </a:solidFill>
                <a:ea typeface="MS Gothic" panose="020B0609070205080204" pitchFamily="49" charset="-128"/>
              </a:rPr>
              <a:t>ELABORATION</a:t>
            </a:r>
            <a:endParaRPr lang="en-GB" sz="4400" b="1" dirty="0">
              <a:solidFill>
                <a:schemeClr val="bg1"/>
              </a:solidFill>
              <a:ea typeface="MS Gothic" panose="020B0609070205080204" pitchFamily="49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14868" y="256674"/>
            <a:ext cx="5121605" cy="3174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tx1"/>
                </a:solidFill>
              </a:rPr>
              <a:t>RETRIEVAL PRACTICE – NO NOTES ALLOWED!</a:t>
            </a:r>
            <a:endParaRPr lang="en-GB" sz="20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700" t="27200" r="23800" b="26600"/>
          <a:stretch/>
        </p:blipFill>
        <p:spPr>
          <a:xfrm>
            <a:off x="251460" y="256674"/>
            <a:ext cx="1732615" cy="152470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005588" y="4080298"/>
            <a:ext cx="1654308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tx1"/>
                </a:solidFill>
              </a:rPr>
              <a:t>Central idea 1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781026" y="4080298"/>
            <a:ext cx="1654308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tx1"/>
                </a:solidFill>
              </a:rPr>
              <a:t>Central idea 2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256844" y="2637380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56843" y="4080298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278252" y="5523217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90754" y="2637380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90753" y="4080298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12162" y="5523217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032282" y="2637380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032281" y="4080298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053690" y="5523217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6" idx="3"/>
            <a:endCxn id="8" idx="1"/>
          </p:cNvCxnSpPr>
          <p:nvPr/>
        </p:nvCxnSpPr>
        <p:spPr>
          <a:xfrm flipV="1">
            <a:off x="4659896" y="3180844"/>
            <a:ext cx="596948" cy="14429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0" idx="1"/>
          </p:cNvCxnSpPr>
          <p:nvPr/>
        </p:nvCxnSpPr>
        <p:spPr>
          <a:xfrm>
            <a:off x="4659895" y="4623762"/>
            <a:ext cx="618357" cy="144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9" idx="1"/>
          </p:cNvCxnSpPr>
          <p:nvPr/>
        </p:nvCxnSpPr>
        <p:spPr>
          <a:xfrm>
            <a:off x="4659894" y="4620603"/>
            <a:ext cx="596949" cy="31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9435335" y="3212191"/>
            <a:ext cx="596948" cy="14429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9435334" y="4655109"/>
            <a:ext cx="618357" cy="144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9435333" y="4651950"/>
            <a:ext cx="596949" cy="31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 flipH="1">
            <a:off x="2366359" y="3209031"/>
            <a:ext cx="618358" cy="2885837"/>
            <a:chOff x="9587733" y="3105796"/>
            <a:chExt cx="618358" cy="2885837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9587735" y="3105796"/>
              <a:ext cx="596948" cy="144291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9587734" y="4548714"/>
              <a:ext cx="618357" cy="144291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9587733" y="4545555"/>
              <a:ext cx="596949" cy="315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/>
          <p:cNvCxnSpPr/>
          <p:nvPr/>
        </p:nvCxnSpPr>
        <p:spPr>
          <a:xfrm flipH="1" flipV="1">
            <a:off x="7156660" y="3180844"/>
            <a:ext cx="596948" cy="14429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7156659" y="4623762"/>
            <a:ext cx="618357" cy="144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7156658" y="4620603"/>
            <a:ext cx="596949" cy="31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5146862" y="1877467"/>
            <a:ext cx="2062491" cy="722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i="1" dirty="0" smtClean="0">
                <a:solidFill>
                  <a:srgbClr val="7030A0"/>
                </a:solidFill>
                <a:ea typeface="MS Gothic" panose="020B0609070205080204" pitchFamily="49" charset="-128"/>
              </a:rPr>
              <a:t>Similarities</a:t>
            </a:r>
            <a:endParaRPr lang="en-GB" sz="3200" b="1" i="1" dirty="0">
              <a:solidFill>
                <a:srgbClr val="7030A0"/>
              </a:solidFill>
              <a:ea typeface="MS Gothic" panose="020B0609070205080204" pitchFamily="49" charset="-128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765260" y="1873105"/>
            <a:ext cx="2171213" cy="722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i="1" dirty="0" smtClean="0">
                <a:solidFill>
                  <a:srgbClr val="7030A0"/>
                </a:solidFill>
                <a:ea typeface="MS Gothic" panose="020B0609070205080204" pitchFamily="49" charset="-128"/>
              </a:rPr>
              <a:t>Differences</a:t>
            </a:r>
            <a:endParaRPr lang="en-GB" sz="3200" b="1" i="1" dirty="0">
              <a:solidFill>
                <a:srgbClr val="7030A0"/>
              </a:solidFill>
              <a:ea typeface="MS Gothic" panose="020B0609070205080204" pitchFamily="49" charset="-128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13842" y="1877466"/>
            <a:ext cx="2171213" cy="722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i="1" dirty="0" smtClean="0">
                <a:solidFill>
                  <a:srgbClr val="7030A0"/>
                </a:solidFill>
                <a:ea typeface="MS Gothic" panose="020B0609070205080204" pitchFamily="49" charset="-128"/>
              </a:rPr>
              <a:t>Differences</a:t>
            </a:r>
            <a:endParaRPr lang="en-GB" sz="3200" b="1" i="1" dirty="0">
              <a:solidFill>
                <a:srgbClr val="7030A0"/>
              </a:solidFill>
              <a:ea typeface="MS Gothic" panose="020B0609070205080204" pitchFamily="49" charset="-128"/>
            </a:endParaRP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2008589" y="1072740"/>
            <a:ext cx="9927884" cy="6922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 b="1" dirty="0" smtClean="0"/>
              <a:t>Explain how the central ideas are similar and how they are different. You may draw diagrams if you wish.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25032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0414" y="256674"/>
            <a:ext cx="3817620" cy="722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smtClean="0">
                <a:solidFill>
                  <a:schemeClr val="bg1"/>
                </a:solidFill>
                <a:ea typeface="MS Gothic" panose="020B0609070205080204" pitchFamily="49" charset="-128"/>
              </a:rPr>
              <a:t>ELABORATION</a:t>
            </a:r>
            <a:endParaRPr lang="en-GB" sz="4400" b="1" dirty="0">
              <a:solidFill>
                <a:schemeClr val="bg1"/>
              </a:solidFill>
              <a:ea typeface="MS Gothic" panose="020B0609070205080204" pitchFamily="49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14868" y="256674"/>
            <a:ext cx="5121605" cy="3174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tx1"/>
                </a:solidFill>
              </a:rPr>
              <a:t>RETRIEVAL PRACTICE – NO NOTES ALLOWED!</a:t>
            </a:r>
            <a:endParaRPr lang="en-GB" sz="20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700" t="27200" r="23800" b="26600"/>
          <a:stretch/>
        </p:blipFill>
        <p:spPr>
          <a:xfrm>
            <a:off x="251460" y="256674"/>
            <a:ext cx="1732615" cy="152470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005588" y="4080298"/>
            <a:ext cx="1654308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tx1"/>
                </a:solidFill>
              </a:rPr>
              <a:t>Covalent bonding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781026" y="4080298"/>
            <a:ext cx="1654308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tx1"/>
                </a:solidFill>
              </a:rPr>
              <a:t>Ionic bonding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256844" y="2637380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56843" y="4080298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278252" y="5523217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90754" y="2637380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90753" y="4080298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12162" y="5523217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032282" y="2637380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032281" y="4080298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053690" y="5523217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6" idx="3"/>
            <a:endCxn id="8" idx="1"/>
          </p:cNvCxnSpPr>
          <p:nvPr/>
        </p:nvCxnSpPr>
        <p:spPr>
          <a:xfrm flipV="1">
            <a:off x="4659896" y="3180844"/>
            <a:ext cx="596948" cy="14429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0" idx="1"/>
          </p:cNvCxnSpPr>
          <p:nvPr/>
        </p:nvCxnSpPr>
        <p:spPr>
          <a:xfrm>
            <a:off x="4659895" y="4623762"/>
            <a:ext cx="618357" cy="144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9" idx="1"/>
          </p:cNvCxnSpPr>
          <p:nvPr/>
        </p:nvCxnSpPr>
        <p:spPr>
          <a:xfrm>
            <a:off x="4659894" y="4620603"/>
            <a:ext cx="596949" cy="31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9435335" y="3212191"/>
            <a:ext cx="596948" cy="14429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9435334" y="4655109"/>
            <a:ext cx="618357" cy="144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9435333" y="4651950"/>
            <a:ext cx="596949" cy="31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 flipH="1">
            <a:off x="2366359" y="3209031"/>
            <a:ext cx="618358" cy="2885837"/>
            <a:chOff x="9587733" y="3105796"/>
            <a:chExt cx="618358" cy="2885837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9587735" y="3105796"/>
              <a:ext cx="596948" cy="144291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9587734" y="4548714"/>
              <a:ext cx="618357" cy="144291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9587733" y="4545555"/>
              <a:ext cx="596949" cy="315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/>
          <p:cNvCxnSpPr/>
          <p:nvPr/>
        </p:nvCxnSpPr>
        <p:spPr>
          <a:xfrm flipH="1" flipV="1">
            <a:off x="7156660" y="3180844"/>
            <a:ext cx="596948" cy="14429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7156659" y="4623762"/>
            <a:ext cx="618357" cy="144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7156658" y="4620603"/>
            <a:ext cx="596949" cy="31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5146862" y="1877467"/>
            <a:ext cx="2062491" cy="722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i="1" dirty="0" smtClean="0">
                <a:solidFill>
                  <a:srgbClr val="7030A0"/>
                </a:solidFill>
                <a:ea typeface="MS Gothic" panose="020B0609070205080204" pitchFamily="49" charset="-128"/>
              </a:rPr>
              <a:t>Similarities</a:t>
            </a:r>
            <a:endParaRPr lang="en-GB" sz="3200" b="1" i="1" dirty="0">
              <a:solidFill>
                <a:srgbClr val="7030A0"/>
              </a:solidFill>
              <a:ea typeface="MS Gothic" panose="020B0609070205080204" pitchFamily="49" charset="-128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765260" y="1873105"/>
            <a:ext cx="2171213" cy="722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i="1" dirty="0" smtClean="0">
                <a:solidFill>
                  <a:srgbClr val="7030A0"/>
                </a:solidFill>
                <a:ea typeface="MS Gothic" panose="020B0609070205080204" pitchFamily="49" charset="-128"/>
              </a:rPr>
              <a:t>Differences</a:t>
            </a:r>
            <a:endParaRPr lang="en-GB" sz="3200" b="1" i="1" dirty="0">
              <a:solidFill>
                <a:srgbClr val="7030A0"/>
              </a:solidFill>
              <a:ea typeface="MS Gothic" panose="020B0609070205080204" pitchFamily="49" charset="-128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13842" y="1877466"/>
            <a:ext cx="2171213" cy="722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i="1" dirty="0" smtClean="0">
                <a:solidFill>
                  <a:srgbClr val="7030A0"/>
                </a:solidFill>
                <a:ea typeface="MS Gothic" panose="020B0609070205080204" pitchFamily="49" charset="-128"/>
              </a:rPr>
              <a:t>Differences</a:t>
            </a:r>
            <a:endParaRPr lang="en-GB" sz="3200" b="1" i="1" dirty="0">
              <a:solidFill>
                <a:srgbClr val="7030A0"/>
              </a:solidFill>
              <a:ea typeface="MS Gothic" panose="020B0609070205080204" pitchFamily="49" charset="-128"/>
            </a:endParaRP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2008589" y="1072740"/>
            <a:ext cx="9927884" cy="6922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 b="1" dirty="0" smtClean="0"/>
              <a:t>Explain how the central ideas are similar and how they are different. You may draw diagrams if you wish.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250945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0414" y="256674"/>
            <a:ext cx="3817620" cy="722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smtClean="0">
                <a:solidFill>
                  <a:schemeClr val="bg1"/>
                </a:solidFill>
                <a:ea typeface="MS Gothic" panose="020B0609070205080204" pitchFamily="49" charset="-128"/>
              </a:rPr>
              <a:t>ELABORATION</a:t>
            </a:r>
            <a:endParaRPr lang="en-GB" sz="4400" b="1" dirty="0">
              <a:solidFill>
                <a:schemeClr val="bg1"/>
              </a:solidFill>
              <a:ea typeface="MS Gothic" panose="020B0609070205080204" pitchFamily="49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29600" y="256674"/>
            <a:ext cx="3706873" cy="7058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RETRIEVAL PRACTICE – NO NOTES ALLOWED!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700" t="27200" r="23800" b="26600"/>
          <a:stretch/>
        </p:blipFill>
        <p:spPr>
          <a:xfrm>
            <a:off x="251460" y="256674"/>
            <a:ext cx="1732615" cy="152470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005588" y="4080298"/>
            <a:ext cx="1654308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tx1"/>
                </a:solidFill>
              </a:rPr>
              <a:t>Aerobic respiration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781026" y="4080298"/>
            <a:ext cx="1654308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tx1"/>
                </a:solidFill>
              </a:rPr>
              <a:t>Anaerobic respiration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256844" y="2637380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56843" y="4080298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278252" y="5523217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90754" y="2637380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90753" y="4080298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12162" y="5523217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032282" y="2637380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032281" y="4080298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053690" y="5523217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6" idx="3"/>
            <a:endCxn id="8" idx="1"/>
          </p:cNvCxnSpPr>
          <p:nvPr/>
        </p:nvCxnSpPr>
        <p:spPr>
          <a:xfrm flipV="1">
            <a:off x="4659896" y="3180844"/>
            <a:ext cx="596948" cy="14429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0" idx="1"/>
          </p:cNvCxnSpPr>
          <p:nvPr/>
        </p:nvCxnSpPr>
        <p:spPr>
          <a:xfrm>
            <a:off x="4659895" y="4623762"/>
            <a:ext cx="618357" cy="144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9" idx="1"/>
          </p:cNvCxnSpPr>
          <p:nvPr/>
        </p:nvCxnSpPr>
        <p:spPr>
          <a:xfrm>
            <a:off x="4659894" y="4620603"/>
            <a:ext cx="596949" cy="31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9435335" y="3212191"/>
            <a:ext cx="596948" cy="14429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9435334" y="4655109"/>
            <a:ext cx="618357" cy="144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9435333" y="4651950"/>
            <a:ext cx="596949" cy="31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 flipH="1">
            <a:off x="2366359" y="3209031"/>
            <a:ext cx="618358" cy="2885837"/>
            <a:chOff x="9587733" y="3105796"/>
            <a:chExt cx="618358" cy="2885837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9587735" y="3105796"/>
              <a:ext cx="596948" cy="144291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9587734" y="4548714"/>
              <a:ext cx="618357" cy="144291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9587733" y="4545555"/>
              <a:ext cx="596949" cy="315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/>
          <p:cNvCxnSpPr/>
          <p:nvPr/>
        </p:nvCxnSpPr>
        <p:spPr>
          <a:xfrm flipH="1" flipV="1">
            <a:off x="7156660" y="3180844"/>
            <a:ext cx="596948" cy="14429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7156659" y="4623762"/>
            <a:ext cx="618357" cy="144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7156658" y="4620603"/>
            <a:ext cx="596949" cy="31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5146862" y="1877467"/>
            <a:ext cx="2062491" cy="722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i="1" dirty="0" smtClean="0">
                <a:solidFill>
                  <a:srgbClr val="7030A0"/>
                </a:solidFill>
                <a:ea typeface="MS Gothic" panose="020B0609070205080204" pitchFamily="49" charset="-128"/>
              </a:rPr>
              <a:t>Similarities</a:t>
            </a:r>
            <a:endParaRPr lang="en-GB" sz="3200" b="1" i="1" dirty="0">
              <a:solidFill>
                <a:srgbClr val="7030A0"/>
              </a:solidFill>
              <a:ea typeface="MS Gothic" panose="020B0609070205080204" pitchFamily="49" charset="-128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765260" y="1873105"/>
            <a:ext cx="2171213" cy="722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i="1" dirty="0" smtClean="0">
                <a:solidFill>
                  <a:srgbClr val="7030A0"/>
                </a:solidFill>
                <a:ea typeface="MS Gothic" panose="020B0609070205080204" pitchFamily="49" charset="-128"/>
              </a:rPr>
              <a:t>Differences</a:t>
            </a:r>
            <a:endParaRPr lang="en-GB" sz="3200" b="1" i="1" dirty="0">
              <a:solidFill>
                <a:srgbClr val="7030A0"/>
              </a:solidFill>
              <a:ea typeface="MS Gothic" panose="020B0609070205080204" pitchFamily="49" charset="-128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13842" y="1877466"/>
            <a:ext cx="2171213" cy="722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i="1" dirty="0" smtClean="0">
                <a:solidFill>
                  <a:srgbClr val="7030A0"/>
                </a:solidFill>
                <a:ea typeface="MS Gothic" panose="020B0609070205080204" pitchFamily="49" charset="-128"/>
              </a:rPr>
              <a:t>Differences</a:t>
            </a:r>
            <a:endParaRPr lang="en-GB" sz="3200" b="1" i="1" dirty="0">
              <a:solidFill>
                <a:srgbClr val="7030A0"/>
              </a:solidFill>
              <a:ea typeface="MS Gothic" panose="020B0609070205080204" pitchFamily="49" charset="-128"/>
            </a:endParaRP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2008589" y="1072740"/>
            <a:ext cx="9927884" cy="6922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 b="1" dirty="0" smtClean="0"/>
              <a:t>Explain how the central ideas are similar and how they are different. You may draw diagrams if you wish.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76930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0414" y="256674"/>
            <a:ext cx="3817620" cy="722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smtClean="0">
                <a:solidFill>
                  <a:schemeClr val="bg1"/>
                </a:solidFill>
                <a:ea typeface="MS Gothic" panose="020B0609070205080204" pitchFamily="49" charset="-128"/>
              </a:rPr>
              <a:t>ELABORATION</a:t>
            </a:r>
            <a:endParaRPr lang="en-GB" sz="4400" b="1" dirty="0">
              <a:solidFill>
                <a:schemeClr val="bg1"/>
              </a:solidFill>
              <a:ea typeface="MS Gothic" panose="020B0609070205080204" pitchFamily="49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29600" y="256674"/>
            <a:ext cx="3706873" cy="7058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RETRIEVAL PRACTICE – NO NOTES ALLOWED!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700" t="27200" r="23800" b="26600"/>
          <a:stretch/>
        </p:blipFill>
        <p:spPr>
          <a:xfrm>
            <a:off x="251460" y="256674"/>
            <a:ext cx="1732615" cy="152470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005588" y="4080298"/>
            <a:ext cx="1654308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tx1"/>
                </a:solidFill>
              </a:rPr>
              <a:t>Mitosis 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781026" y="4080298"/>
            <a:ext cx="1654308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tx1"/>
                </a:solidFill>
              </a:rPr>
              <a:t>Meiosis 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256844" y="2637380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56843" y="4080298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278252" y="5523217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90754" y="2637380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90753" y="4080298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12162" y="5523217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032282" y="2637380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032281" y="4080298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053690" y="5523217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6" idx="3"/>
            <a:endCxn id="8" idx="1"/>
          </p:cNvCxnSpPr>
          <p:nvPr/>
        </p:nvCxnSpPr>
        <p:spPr>
          <a:xfrm flipV="1">
            <a:off x="4659896" y="3180844"/>
            <a:ext cx="596948" cy="14429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0" idx="1"/>
          </p:cNvCxnSpPr>
          <p:nvPr/>
        </p:nvCxnSpPr>
        <p:spPr>
          <a:xfrm>
            <a:off x="4659895" y="4623762"/>
            <a:ext cx="618357" cy="144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9" idx="1"/>
          </p:cNvCxnSpPr>
          <p:nvPr/>
        </p:nvCxnSpPr>
        <p:spPr>
          <a:xfrm>
            <a:off x="4659894" y="4620603"/>
            <a:ext cx="596949" cy="31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9435335" y="3212191"/>
            <a:ext cx="596948" cy="14429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9435334" y="4655109"/>
            <a:ext cx="618357" cy="144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9435333" y="4651950"/>
            <a:ext cx="596949" cy="31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 flipH="1">
            <a:off x="2366359" y="3209031"/>
            <a:ext cx="618358" cy="2885837"/>
            <a:chOff x="9587733" y="3105796"/>
            <a:chExt cx="618358" cy="2885837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9587735" y="3105796"/>
              <a:ext cx="596948" cy="144291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9587734" y="4548714"/>
              <a:ext cx="618357" cy="144291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9587733" y="4545555"/>
              <a:ext cx="596949" cy="315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/>
          <p:cNvCxnSpPr/>
          <p:nvPr/>
        </p:nvCxnSpPr>
        <p:spPr>
          <a:xfrm flipH="1" flipV="1">
            <a:off x="7156660" y="3180844"/>
            <a:ext cx="596948" cy="14429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7156659" y="4623762"/>
            <a:ext cx="618357" cy="144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7156658" y="4620603"/>
            <a:ext cx="596949" cy="31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5146862" y="1877467"/>
            <a:ext cx="2062491" cy="722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i="1" dirty="0" smtClean="0">
                <a:solidFill>
                  <a:srgbClr val="7030A0"/>
                </a:solidFill>
                <a:ea typeface="MS Gothic" panose="020B0609070205080204" pitchFamily="49" charset="-128"/>
              </a:rPr>
              <a:t>Similarities</a:t>
            </a:r>
            <a:endParaRPr lang="en-GB" sz="3200" b="1" i="1" dirty="0">
              <a:solidFill>
                <a:srgbClr val="7030A0"/>
              </a:solidFill>
              <a:ea typeface="MS Gothic" panose="020B0609070205080204" pitchFamily="49" charset="-128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765260" y="1873105"/>
            <a:ext cx="2171213" cy="722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i="1" dirty="0" smtClean="0">
                <a:solidFill>
                  <a:srgbClr val="7030A0"/>
                </a:solidFill>
                <a:ea typeface="MS Gothic" panose="020B0609070205080204" pitchFamily="49" charset="-128"/>
              </a:rPr>
              <a:t>Differences</a:t>
            </a:r>
            <a:endParaRPr lang="en-GB" sz="3200" b="1" i="1" dirty="0">
              <a:solidFill>
                <a:srgbClr val="7030A0"/>
              </a:solidFill>
              <a:ea typeface="MS Gothic" panose="020B0609070205080204" pitchFamily="49" charset="-128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13842" y="1877466"/>
            <a:ext cx="2171213" cy="722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i="1" dirty="0" smtClean="0">
                <a:solidFill>
                  <a:srgbClr val="7030A0"/>
                </a:solidFill>
                <a:ea typeface="MS Gothic" panose="020B0609070205080204" pitchFamily="49" charset="-128"/>
              </a:rPr>
              <a:t>Differences</a:t>
            </a:r>
            <a:endParaRPr lang="en-GB" sz="3200" b="1" i="1" dirty="0">
              <a:solidFill>
                <a:srgbClr val="7030A0"/>
              </a:solidFill>
              <a:ea typeface="MS Gothic" panose="020B0609070205080204" pitchFamily="49" charset="-128"/>
            </a:endParaRP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2008589" y="1072740"/>
            <a:ext cx="9927884" cy="6922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 b="1" dirty="0" smtClean="0"/>
              <a:t>Explain how the central ideas are similar and how they are different. You may draw diagrams if you wish.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7494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7940" y="741690"/>
            <a:ext cx="10972800" cy="80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otham" panose="02000604030000020004" pitchFamily="50" charset="0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97940" y="987558"/>
          <a:ext cx="11338238" cy="5389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8780">
                  <a:extLst>
                    <a:ext uri="{9D8B030D-6E8A-4147-A177-3AD203B41FA5}">
                      <a16:colId xmlns:a16="http://schemas.microsoft.com/office/drawing/2014/main" val="3223553037"/>
                    </a:ext>
                  </a:extLst>
                </a:gridCol>
                <a:gridCol w="5809458">
                  <a:extLst>
                    <a:ext uri="{9D8B030D-6E8A-4147-A177-3AD203B41FA5}">
                      <a16:colId xmlns:a16="http://schemas.microsoft.com/office/drawing/2014/main" val="405590087"/>
                    </a:ext>
                  </a:extLst>
                </a:gridCol>
              </a:tblGrid>
              <a:tr h="2751413">
                <a:tc>
                  <a:txBody>
                    <a:bodyPr/>
                    <a:lstStyle/>
                    <a:p>
                      <a:r>
                        <a:rPr lang="en-GB" u="sng" dirty="0" smtClean="0">
                          <a:solidFill>
                            <a:schemeClr val="tx1"/>
                          </a:solidFill>
                        </a:rPr>
                        <a:t>Last lesson</a:t>
                      </a:r>
                    </a:p>
                    <a:p>
                      <a:endParaRPr lang="en-GB" b="0" u="non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Draw and label a lithium atom.</a:t>
                      </a:r>
                    </a:p>
                    <a:p>
                      <a:endParaRPr lang="en-GB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Describe how you would make it an ion</a:t>
                      </a:r>
                    </a:p>
                    <a:p>
                      <a:endParaRPr lang="en-GB" b="0" u="none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u="sng" dirty="0" smtClean="0">
                          <a:solidFill>
                            <a:schemeClr val="tx1"/>
                          </a:solidFill>
                        </a:rPr>
                        <a:t>Last week</a:t>
                      </a:r>
                    </a:p>
                    <a:p>
                      <a:endParaRPr lang="en-GB" b="0" u="non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GB" b="0" u="non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GB" b="0" u="none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580843"/>
                  </a:ext>
                </a:extLst>
              </a:tr>
              <a:tr h="2637933">
                <a:tc>
                  <a:txBody>
                    <a:bodyPr/>
                    <a:lstStyle/>
                    <a:p>
                      <a:r>
                        <a:rPr lang="en-GB" b="1" u="sng" dirty="0" smtClean="0">
                          <a:solidFill>
                            <a:schemeClr val="tx1"/>
                          </a:solidFill>
                        </a:rPr>
                        <a:t>Last Month</a:t>
                      </a:r>
                      <a:endParaRPr lang="en-GB" b="0" u="non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="0" u="non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u="none" baseline="0" dirty="0" smtClean="0">
                          <a:solidFill>
                            <a:schemeClr val="tx1"/>
                          </a:solidFill>
                        </a:rPr>
                        <a:t>What are the 3 types of radiation? What are they made up of? What are their charges</a:t>
                      </a:r>
                      <a:endParaRPr lang="en-GB" b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u="sng" dirty="0" smtClean="0">
                          <a:solidFill>
                            <a:schemeClr val="tx1"/>
                          </a:solidFill>
                        </a:rPr>
                        <a:t>This</a:t>
                      </a:r>
                      <a:r>
                        <a:rPr lang="en-GB" b="1" u="sng" baseline="0" dirty="0" smtClean="0">
                          <a:solidFill>
                            <a:schemeClr val="tx1"/>
                          </a:solidFill>
                        </a:rPr>
                        <a:t> time last year</a:t>
                      </a:r>
                    </a:p>
                    <a:p>
                      <a:endParaRPr lang="en-GB" b="0" u="non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GB" b="0" u="none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62485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812398" y="3748635"/>
            <a:ext cx="3492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Draw and label an animal cell.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40040" y="5865223"/>
            <a:ext cx="1962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03070" y="81047"/>
            <a:ext cx="57331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Spaced Learning Starter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30583" y="2847703"/>
            <a:ext cx="2168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300599" y="4890136"/>
            <a:ext cx="5318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Alpha – 2 protons, 2 neutrons. Positively charges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Beta – 1 electron. Negatively charges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Gamma – a wave. No charge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24990" y="1327889"/>
            <a:ext cx="5489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dirty="0"/>
              <a:t>Describe how to separate a solvent from a solution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07529" y="3938954"/>
            <a:ext cx="1713579" cy="1412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AutoShape 2" descr="Image result for lithium at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AutoShape 4" descr="Image result for lithium ato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280" y="1018503"/>
            <a:ext cx="1536192" cy="15436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60375" y="2468931"/>
            <a:ext cx="2739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Lose 1 electron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811" y="1814644"/>
            <a:ext cx="1675653" cy="168812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924990" y="1626405"/>
            <a:ext cx="34721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FF0000"/>
                </a:solidFill>
              </a:rPr>
              <a:t>When the solution is heated, the water evaporates. It is then cooled and condensed into a separate container. The salt does not evaporate and so it stays behind.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720" y="4125694"/>
            <a:ext cx="2070645" cy="218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65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0414" y="256674"/>
            <a:ext cx="3817620" cy="722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smtClean="0">
                <a:solidFill>
                  <a:schemeClr val="bg1"/>
                </a:solidFill>
                <a:ea typeface="MS Gothic" panose="020B0609070205080204" pitchFamily="49" charset="-128"/>
              </a:rPr>
              <a:t>ELABORATION</a:t>
            </a:r>
            <a:endParaRPr lang="en-GB" sz="4400" b="1" dirty="0">
              <a:solidFill>
                <a:schemeClr val="bg1"/>
              </a:solidFill>
              <a:ea typeface="MS Gothic" panose="020B0609070205080204" pitchFamily="49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29600" y="256674"/>
            <a:ext cx="3706873" cy="7058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RETRIEVAL PRACTICE – NO NOTES ALLOWED!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700" t="27200" r="23800" b="26600"/>
          <a:stretch/>
        </p:blipFill>
        <p:spPr>
          <a:xfrm>
            <a:off x="251460" y="256674"/>
            <a:ext cx="1732615" cy="152470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005588" y="4080298"/>
            <a:ext cx="1654308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tx1"/>
                </a:solidFill>
              </a:rPr>
              <a:t>Solar power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781026" y="4080298"/>
            <a:ext cx="1654308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tx1"/>
                </a:solidFill>
              </a:rPr>
              <a:t>Fossil fuels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256844" y="2637380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56843" y="4080298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278252" y="5523217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90754" y="2637380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90753" y="4080298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12162" y="5523217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032282" y="2637380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032281" y="4080298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053690" y="5523217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6" idx="3"/>
            <a:endCxn id="8" idx="1"/>
          </p:cNvCxnSpPr>
          <p:nvPr/>
        </p:nvCxnSpPr>
        <p:spPr>
          <a:xfrm flipV="1">
            <a:off x="4659896" y="3180844"/>
            <a:ext cx="596948" cy="14429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0" idx="1"/>
          </p:cNvCxnSpPr>
          <p:nvPr/>
        </p:nvCxnSpPr>
        <p:spPr>
          <a:xfrm>
            <a:off x="4659895" y="4623762"/>
            <a:ext cx="618357" cy="144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9" idx="1"/>
          </p:cNvCxnSpPr>
          <p:nvPr/>
        </p:nvCxnSpPr>
        <p:spPr>
          <a:xfrm>
            <a:off x="4659894" y="4620603"/>
            <a:ext cx="596949" cy="31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9435335" y="3212191"/>
            <a:ext cx="596948" cy="14429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9435334" y="4655109"/>
            <a:ext cx="618357" cy="144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9435333" y="4651950"/>
            <a:ext cx="596949" cy="31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 flipH="1">
            <a:off x="2366359" y="3209031"/>
            <a:ext cx="618358" cy="2885837"/>
            <a:chOff x="9587733" y="3105796"/>
            <a:chExt cx="618358" cy="2885837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9587735" y="3105796"/>
              <a:ext cx="596948" cy="144291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9587734" y="4548714"/>
              <a:ext cx="618357" cy="144291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9587733" y="4545555"/>
              <a:ext cx="596949" cy="315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/>
          <p:cNvCxnSpPr/>
          <p:nvPr/>
        </p:nvCxnSpPr>
        <p:spPr>
          <a:xfrm flipH="1" flipV="1">
            <a:off x="7156660" y="3180844"/>
            <a:ext cx="596948" cy="14429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7156659" y="4623762"/>
            <a:ext cx="618357" cy="144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7156658" y="4620603"/>
            <a:ext cx="596949" cy="31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5146862" y="1877467"/>
            <a:ext cx="2062491" cy="722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i="1" dirty="0" smtClean="0">
                <a:solidFill>
                  <a:srgbClr val="7030A0"/>
                </a:solidFill>
                <a:ea typeface="MS Gothic" panose="020B0609070205080204" pitchFamily="49" charset="-128"/>
              </a:rPr>
              <a:t>Similarities</a:t>
            </a:r>
            <a:endParaRPr lang="en-GB" sz="3200" b="1" i="1" dirty="0">
              <a:solidFill>
                <a:srgbClr val="7030A0"/>
              </a:solidFill>
              <a:ea typeface="MS Gothic" panose="020B0609070205080204" pitchFamily="49" charset="-128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765260" y="1873105"/>
            <a:ext cx="2171213" cy="722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i="1" dirty="0" smtClean="0">
                <a:solidFill>
                  <a:srgbClr val="7030A0"/>
                </a:solidFill>
                <a:ea typeface="MS Gothic" panose="020B0609070205080204" pitchFamily="49" charset="-128"/>
              </a:rPr>
              <a:t>Differences</a:t>
            </a:r>
            <a:endParaRPr lang="en-GB" sz="3200" b="1" i="1" dirty="0">
              <a:solidFill>
                <a:srgbClr val="7030A0"/>
              </a:solidFill>
              <a:ea typeface="MS Gothic" panose="020B0609070205080204" pitchFamily="49" charset="-128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13842" y="1877466"/>
            <a:ext cx="2171213" cy="722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i="1" dirty="0" smtClean="0">
                <a:solidFill>
                  <a:srgbClr val="7030A0"/>
                </a:solidFill>
                <a:ea typeface="MS Gothic" panose="020B0609070205080204" pitchFamily="49" charset="-128"/>
              </a:rPr>
              <a:t>Differences</a:t>
            </a:r>
            <a:endParaRPr lang="en-GB" sz="3200" b="1" i="1" dirty="0">
              <a:solidFill>
                <a:srgbClr val="7030A0"/>
              </a:solidFill>
              <a:ea typeface="MS Gothic" panose="020B0609070205080204" pitchFamily="49" charset="-128"/>
            </a:endParaRP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2008589" y="1072740"/>
            <a:ext cx="9927884" cy="6922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 b="1" dirty="0" smtClean="0"/>
              <a:t>Explain how the central ideas are similar and how they are different. You may draw diagrams if you wish.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65366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0414" y="256674"/>
            <a:ext cx="3817620" cy="722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smtClean="0">
                <a:solidFill>
                  <a:schemeClr val="bg1"/>
                </a:solidFill>
                <a:ea typeface="MS Gothic" panose="020B0609070205080204" pitchFamily="49" charset="-128"/>
              </a:rPr>
              <a:t>ELABORATION</a:t>
            </a:r>
            <a:endParaRPr lang="en-GB" sz="4400" b="1" dirty="0">
              <a:solidFill>
                <a:schemeClr val="bg1"/>
              </a:solidFill>
              <a:ea typeface="MS Gothic" panose="020B0609070205080204" pitchFamily="49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29600" y="256674"/>
            <a:ext cx="3706873" cy="7058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RETRIEVAL PRACTICE – NO NOTES ALLOWED!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700" t="27200" r="23800" b="26600"/>
          <a:stretch/>
        </p:blipFill>
        <p:spPr>
          <a:xfrm>
            <a:off x="251460" y="256674"/>
            <a:ext cx="1732615" cy="152470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005588" y="4080298"/>
            <a:ext cx="1654308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tx1"/>
                </a:solidFill>
              </a:rPr>
              <a:t>Solar power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781026" y="4080298"/>
            <a:ext cx="1654308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tx1"/>
                </a:solidFill>
              </a:rPr>
              <a:t>Fossil fuels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256844" y="2637380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56843" y="4080298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278252" y="5523217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90754" y="2637380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90753" y="4080298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12162" y="5523217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032282" y="2637380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032281" y="4080298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053690" y="5523217"/>
            <a:ext cx="1842531" cy="1086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6" idx="3"/>
            <a:endCxn id="8" idx="1"/>
          </p:cNvCxnSpPr>
          <p:nvPr/>
        </p:nvCxnSpPr>
        <p:spPr>
          <a:xfrm flipV="1">
            <a:off x="4659896" y="3180844"/>
            <a:ext cx="596948" cy="14429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0" idx="1"/>
          </p:cNvCxnSpPr>
          <p:nvPr/>
        </p:nvCxnSpPr>
        <p:spPr>
          <a:xfrm>
            <a:off x="4659895" y="4623762"/>
            <a:ext cx="618357" cy="144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9" idx="1"/>
          </p:cNvCxnSpPr>
          <p:nvPr/>
        </p:nvCxnSpPr>
        <p:spPr>
          <a:xfrm>
            <a:off x="4659894" y="4620603"/>
            <a:ext cx="596949" cy="31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9435335" y="3212191"/>
            <a:ext cx="596948" cy="14429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9435334" y="4655109"/>
            <a:ext cx="618357" cy="144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9435333" y="4651950"/>
            <a:ext cx="596949" cy="31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 flipH="1">
            <a:off x="2366359" y="3209031"/>
            <a:ext cx="618358" cy="2885837"/>
            <a:chOff x="9587733" y="3105796"/>
            <a:chExt cx="618358" cy="2885837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9587735" y="3105796"/>
              <a:ext cx="596948" cy="144291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9587734" y="4548714"/>
              <a:ext cx="618357" cy="144291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9587733" y="4545555"/>
              <a:ext cx="596949" cy="315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/>
          <p:cNvCxnSpPr/>
          <p:nvPr/>
        </p:nvCxnSpPr>
        <p:spPr>
          <a:xfrm flipH="1" flipV="1">
            <a:off x="7156660" y="3180844"/>
            <a:ext cx="596948" cy="14429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7156659" y="4623762"/>
            <a:ext cx="618357" cy="144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7156658" y="4620603"/>
            <a:ext cx="596949" cy="31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5146862" y="1877467"/>
            <a:ext cx="2062491" cy="722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i="1" dirty="0" smtClean="0">
                <a:solidFill>
                  <a:srgbClr val="7030A0"/>
                </a:solidFill>
                <a:ea typeface="MS Gothic" panose="020B0609070205080204" pitchFamily="49" charset="-128"/>
              </a:rPr>
              <a:t>Similarities</a:t>
            </a:r>
            <a:endParaRPr lang="en-GB" sz="3200" b="1" i="1" dirty="0">
              <a:solidFill>
                <a:srgbClr val="7030A0"/>
              </a:solidFill>
              <a:ea typeface="MS Gothic" panose="020B0609070205080204" pitchFamily="49" charset="-128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765260" y="1873105"/>
            <a:ext cx="2171213" cy="722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i="1" dirty="0" smtClean="0">
                <a:solidFill>
                  <a:srgbClr val="7030A0"/>
                </a:solidFill>
                <a:ea typeface="MS Gothic" panose="020B0609070205080204" pitchFamily="49" charset="-128"/>
              </a:rPr>
              <a:t>Differences</a:t>
            </a:r>
            <a:endParaRPr lang="en-GB" sz="3200" b="1" i="1" dirty="0">
              <a:solidFill>
                <a:srgbClr val="7030A0"/>
              </a:solidFill>
              <a:ea typeface="MS Gothic" panose="020B0609070205080204" pitchFamily="49" charset="-128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13842" y="1877466"/>
            <a:ext cx="2171213" cy="722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i="1" dirty="0" smtClean="0">
                <a:solidFill>
                  <a:srgbClr val="7030A0"/>
                </a:solidFill>
                <a:ea typeface="MS Gothic" panose="020B0609070205080204" pitchFamily="49" charset="-128"/>
              </a:rPr>
              <a:t>Differences</a:t>
            </a:r>
            <a:endParaRPr lang="en-GB" sz="3200" b="1" i="1" dirty="0">
              <a:solidFill>
                <a:srgbClr val="7030A0"/>
              </a:solidFill>
              <a:ea typeface="MS Gothic" panose="020B0609070205080204" pitchFamily="49" charset="-128"/>
            </a:endParaRP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2008589" y="1072740"/>
            <a:ext cx="9927884" cy="6922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 b="1" dirty="0" smtClean="0"/>
              <a:t>Explain how the central ideas are similar and how they are different. You may draw diagrams if you wish.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05264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176" y="1079893"/>
            <a:ext cx="4178369" cy="5051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b="1" u="sng" dirty="0"/>
              <a:t>STARTER (RETRIEVAL PRACTICE)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74177" y="1673842"/>
            <a:ext cx="1657824" cy="6434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u="sng" dirty="0" smtClean="0">
                <a:solidFill>
                  <a:schemeClr val="tx1"/>
                </a:solidFill>
              </a:rPr>
              <a:t>LAST LESSON</a:t>
            </a:r>
            <a:endParaRPr lang="en-GB" sz="2000" b="1" u="sng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167468" y="1673842"/>
            <a:ext cx="9733380" cy="11006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74177" y="2971239"/>
            <a:ext cx="1657824" cy="6434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u="sng" dirty="0" smtClean="0">
                <a:solidFill>
                  <a:schemeClr val="tx1"/>
                </a:solidFill>
              </a:rPr>
              <a:t>BIOLOGY</a:t>
            </a:r>
            <a:endParaRPr lang="en-GB" sz="2000" b="1" u="sng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67468" y="2971239"/>
            <a:ext cx="9733380" cy="110066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74177" y="4268636"/>
            <a:ext cx="1657824" cy="6434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u="sng" dirty="0" smtClean="0">
                <a:solidFill>
                  <a:schemeClr val="tx1"/>
                </a:solidFill>
              </a:rPr>
              <a:t>CHEMISTRY</a:t>
            </a:r>
            <a:endParaRPr lang="en-GB" sz="2000" b="1" u="sng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167468" y="4268636"/>
            <a:ext cx="9733380" cy="110066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74176" y="5566033"/>
            <a:ext cx="1657824" cy="6434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u="sng" dirty="0" smtClean="0">
                <a:solidFill>
                  <a:schemeClr val="tx1"/>
                </a:solidFill>
              </a:rPr>
              <a:t>PHYSICS</a:t>
            </a:r>
            <a:endParaRPr lang="en-GB" sz="2000" b="1" u="sng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167467" y="5566033"/>
            <a:ext cx="9733380" cy="110066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38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541" y="795984"/>
            <a:ext cx="10781730" cy="47903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u="sng" dirty="0"/>
              <a:t>STARTER (RETRIEVAL PRACTICE)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Describe the function of a root hair cell and explain how it is adapted.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Define ‘diffusion’. (Can you give an example?)</a:t>
            </a:r>
          </a:p>
          <a:p>
            <a:pPr marL="0" indent="0">
              <a:buNone/>
            </a:pPr>
            <a:endParaRPr lang="en-GB" sz="1050" dirty="0"/>
          </a:p>
          <a:p>
            <a:pPr marL="0" indent="0">
              <a:buNone/>
            </a:pPr>
            <a:endParaRPr lang="en-GB" sz="1050" dirty="0"/>
          </a:p>
          <a:p>
            <a:pPr marL="0" indent="0">
              <a:buNone/>
            </a:pPr>
            <a:endParaRPr lang="en-GB" sz="500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State the charge of the three sub-atomic particles.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State the mass of the three sub-atomic particles.</a:t>
            </a:r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0" indent="0">
              <a:buNone/>
            </a:pPr>
            <a:r>
              <a:rPr lang="en-GB" dirty="0"/>
              <a:t>1. Describe the energy transfers taking place when a book falls off a shelf.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 rot="16200000">
            <a:off x="-153308" y="1913458"/>
            <a:ext cx="1440000" cy="36000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b="1" dirty="0" smtClean="0"/>
              <a:t>BIOLOGY</a:t>
            </a:r>
            <a:endParaRPr lang="en-GB" sz="2000" b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 rot="16200000">
            <a:off x="-153308" y="3543571"/>
            <a:ext cx="1440000" cy="360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b="1" dirty="0" smtClean="0"/>
              <a:t>CHEMISTRY</a:t>
            </a:r>
            <a:endParaRPr lang="en-GB" sz="2000" b="1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CCC1CBB-3D63-4C4D-A441-0142A31BE44B}"/>
              </a:ext>
            </a:extLst>
          </p:cNvPr>
          <p:cNvSpPr txBox="1">
            <a:spLocks/>
          </p:cNvSpPr>
          <p:nvPr/>
        </p:nvSpPr>
        <p:spPr>
          <a:xfrm rot="16200000">
            <a:off x="-152914" y="5388458"/>
            <a:ext cx="1440000" cy="36000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b="1" dirty="0" smtClean="0"/>
              <a:t>PHYSICS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46219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524933" y="1066799"/>
            <a:ext cx="11189739" cy="5350933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3200" dirty="0" smtClean="0"/>
              <a:t>Name …</a:t>
            </a:r>
          </a:p>
          <a:p>
            <a:pPr>
              <a:lnSpc>
                <a:spcPct val="150000"/>
              </a:lnSpc>
            </a:pPr>
            <a:r>
              <a:rPr lang="en-GB" sz="3200" dirty="0" smtClean="0"/>
              <a:t>State …</a:t>
            </a:r>
          </a:p>
          <a:p>
            <a:pPr>
              <a:lnSpc>
                <a:spcPct val="150000"/>
              </a:lnSpc>
            </a:pPr>
            <a:r>
              <a:rPr lang="en-GB" sz="3200" dirty="0" smtClean="0"/>
              <a:t>Identify …</a:t>
            </a:r>
          </a:p>
          <a:p>
            <a:pPr>
              <a:lnSpc>
                <a:spcPct val="150000"/>
              </a:lnSpc>
            </a:pPr>
            <a:r>
              <a:rPr lang="en-GB" sz="3200" dirty="0" smtClean="0"/>
              <a:t>Describe …</a:t>
            </a:r>
          </a:p>
          <a:p>
            <a:pPr>
              <a:lnSpc>
                <a:spcPct val="150000"/>
              </a:lnSpc>
            </a:pPr>
            <a:r>
              <a:rPr lang="en-GB" sz="3200" dirty="0" smtClean="0"/>
              <a:t>Explain …</a:t>
            </a:r>
          </a:p>
          <a:p>
            <a:pPr>
              <a:lnSpc>
                <a:spcPct val="150000"/>
              </a:lnSpc>
            </a:pPr>
            <a:r>
              <a:rPr lang="en-GB" sz="3200" dirty="0" smtClean="0"/>
              <a:t>Suggest …</a:t>
            </a:r>
          </a:p>
          <a:p>
            <a:pPr>
              <a:lnSpc>
                <a:spcPct val="150000"/>
              </a:lnSpc>
            </a:pPr>
            <a:r>
              <a:rPr lang="en-GB" sz="3200" dirty="0" smtClean="0"/>
              <a:t>Link …</a:t>
            </a:r>
          </a:p>
          <a:p>
            <a:pPr>
              <a:lnSpc>
                <a:spcPct val="150000"/>
              </a:lnSpc>
            </a:pPr>
            <a:r>
              <a:rPr lang="en-GB" sz="3200" dirty="0" smtClean="0"/>
              <a:t>Analyse 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524933" y="299764"/>
            <a:ext cx="7281334" cy="4682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RETRIEVAL PRACTICE – NO NOTES ALLOWED!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400" y="299764"/>
            <a:ext cx="2418272" cy="173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32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4430</Words>
  <Application>Microsoft Office PowerPoint</Application>
  <PresentationFormat>Widescreen</PresentationFormat>
  <Paragraphs>832</Paragraphs>
  <Slides>61</Slides>
  <Notes>48</Notes>
  <HiddenSlides>11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0" baseType="lpstr">
      <vt:lpstr>MS Gothic</vt:lpstr>
      <vt:lpstr>Arial</vt:lpstr>
      <vt:lpstr>Brush Script MT</vt:lpstr>
      <vt:lpstr>Calibri</vt:lpstr>
      <vt:lpstr>Calibri Light</vt:lpstr>
      <vt:lpstr>Gotham</vt:lpstr>
      <vt:lpstr>Times New Roman</vt:lpstr>
      <vt:lpstr>Wingdings</vt:lpstr>
      <vt:lpstr>Office Theme</vt:lpstr>
      <vt:lpstr>RETRIEVAL PRACTICE IDEAS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 you fill in the gaps?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Crown Hills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RETRIEVAL PRACTICE IDEAS</dc:title>
  <dc:creator>Ammara TELADIA</dc:creator>
  <cp:lastModifiedBy>Ammara TELADIA</cp:lastModifiedBy>
  <cp:revision>36</cp:revision>
  <dcterms:created xsi:type="dcterms:W3CDTF">2020-04-21T13:15:41Z</dcterms:created>
  <dcterms:modified xsi:type="dcterms:W3CDTF">2020-04-27T14:48:04Z</dcterms:modified>
</cp:coreProperties>
</file>