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8"/>
  </p:notesMasterIdLst>
  <p:sldIdLst>
    <p:sldId id="378" r:id="rId4"/>
    <p:sldId id="379" r:id="rId5"/>
    <p:sldId id="377" r:id="rId6"/>
    <p:sldId id="258" r:id="rId7"/>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72" autoAdjust="0"/>
  </p:normalViewPr>
  <p:slideViewPr>
    <p:cSldViewPr showGuides="1">
      <p:cViewPr varScale="1">
        <p:scale>
          <a:sx n="62" d="100"/>
          <a:sy n="62" d="100"/>
        </p:scale>
        <p:origin x="911"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982999F-012B-4705-BEAA-6F9AC79E4B84}" type="slidenum">
              <a:rPr lang="en-GB" smtClean="0"/>
              <a:t>1</a:t>
            </a:fld>
            <a:endParaRPr lang="en-GB"/>
          </a:p>
        </p:txBody>
      </p:sp>
    </p:spTree>
    <p:extLst>
      <p:ext uri="{BB962C8B-B14F-4D97-AF65-F5344CB8AC3E}">
        <p14:creationId xmlns:p14="http://schemas.microsoft.com/office/powerpoint/2010/main" val="153591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200" b="1" kern="1400" dirty="0">
                <a:solidFill>
                  <a:srgbClr val="000000"/>
                </a:solidFill>
                <a:effectLst/>
                <a:latin typeface="+mn-lt"/>
              </a:rPr>
              <a:t>All the tasks are quite generalised</a:t>
            </a:r>
            <a:r>
              <a:rPr lang="en-GB" sz="1200" kern="1400" dirty="0">
                <a:solidFill>
                  <a:srgbClr val="000000"/>
                </a:solidFill>
                <a:effectLst/>
                <a:latin typeface="+mn-lt"/>
              </a:rPr>
              <a:t>—They can be applied across a multitude of subjects and ability levels.</a:t>
            </a:r>
            <a:endParaRPr lang="en-GB" sz="800" kern="1400" dirty="0">
              <a:solidFill>
                <a:srgbClr val="000000"/>
              </a:solidFill>
              <a:effectLst/>
              <a:latin typeface="+mn-lt"/>
            </a:endParaRPr>
          </a:p>
          <a:p>
            <a:pPr marL="0" marR="0" indent="0" algn="l">
              <a:lnSpc>
                <a:spcPct val="119000"/>
              </a:lnSpc>
              <a:spcBef>
                <a:spcPts val="0"/>
              </a:spcBef>
              <a:spcAft>
                <a:spcPts val="600"/>
              </a:spcAft>
            </a:pPr>
            <a:r>
              <a:rPr lang="en-GB" sz="800" kern="1400" dirty="0">
                <a:solidFill>
                  <a:srgbClr val="000000"/>
                </a:solidFill>
                <a:effectLst/>
                <a:latin typeface="+mn-lt"/>
              </a:rPr>
              <a:t> </a:t>
            </a:r>
          </a:p>
          <a:p>
            <a:pPr marL="0" marR="0" indent="0" algn="l">
              <a:lnSpc>
                <a:spcPct val="119000"/>
              </a:lnSpc>
              <a:spcBef>
                <a:spcPts val="0"/>
              </a:spcBef>
              <a:spcAft>
                <a:spcPts val="600"/>
              </a:spcAft>
            </a:pPr>
            <a:r>
              <a:rPr lang="en-GB" sz="1200" b="1" kern="1400" dirty="0">
                <a:solidFill>
                  <a:srgbClr val="000000"/>
                </a:solidFill>
                <a:effectLst/>
                <a:latin typeface="+mn-lt"/>
              </a:rPr>
              <a:t>The laissez-faire nature of tasks</a:t>
            </a:r>
            <a:r>
              <a:rPr lang="en-GB" sz="1200" kern="1400" dirty="0">
                <a:solidFill>
                  <a:srgbClr val="000000"/>
                </a:solidFill>
                <a:effectLst/>
                <a:latin typeface="+mn-lt"/>
              </a:rPr>
              <a:t>—Notice how there’s very little subject specific ‘help’ from the question to assist the learner, forcing the student to recall all of the information. We don’t want the question doing the cognitive work for the students. Provide the framework for answering the question, but allow the student to do all the domain-specific work. Learning should be effortful.</a:t>
            </a:r>
            <a:endParaRPr lang="en-GB" sz="800" kern="1400" dirty="0">
              <a:solidFill>
                <a:srgbClr val="000000"/>
              </a:solidFill>
              <a:effectLst/>
              <a:latin typeface="+mn-lt"/>
            </a:endParaRPr>
          </a:p>
          <a:p>
            <a:pPr marL="0" marR="0" indent="0" algn="l">
              <a:lnSpc>
                <a:spcPct val="119000"/>
              </a:lnSpc>
              <a:spcBef>
                <a:spcPts val="0"/>
              </a:spcBef>
              <a:spcAft>
                <a:spcPts val="600"/>
              </a:spcAft>
            </a:pPr>
            <a:r>
              <a:rPr lang="en-GB" sz="800" kern="1400" dirty="0">
                <a:solidFill>
                  <a:srgbClr val="000000"/>
                </a:solidFill>
                <a:effectLst/>
                <a:latin typeface="+mn-lt"/>
              </a:rPr>
              <a:t> </a:t>
            </a:r>
          </a:p>
          <a:p>
            <a:pPr marL="0" marR="0" indent="0" algn="l">
              <a:lnSpc>
                <a:spcPct val="119000"/>
              </a:lnSpc>
              <a:spcBef>
                <a:spcPts val="0"/>
              </a:spcBef>
              <a:spcAft>
                <a:spcPts val="600"/>
              </a:spcAft>
            </a:pPr>
            <a:r>
              <a:rPr lang="en-GB" sz="1200" b="1" kern="1400" dirty="0">
                <a:solidFill>
                  <a:srgbClr val="000000"/>
                </a:solidFill>
                <a:effectLst/>
                <a:latin typeface="+mn-lt"/>
              </a:rPr>
              <a:t>The potential for quality study habits to be formed</a:t>
            </a:r>
            <a:r>
              <a:rPr lang="en-GB" sz="1200" kern="1400" dirty="0">
                <a:solidFill>
                  <a:srgbClr val="000000"/>
                </a:solidFill>
                <a:effectLst/>
                <a:latin typeface="+mn-lt"/>
              </a:rPr>
              <a:t>—If students can keep these general questioning prompts in their mind, they can always be used for study/practice, no matter the subject. This questioning is much better for providing feedback to the students and for retention of material than simply re-reading or highlighting their notes.</a:t>
            </a:r>
            <a:endParaRPr lang="en-GB" sz="800" kern="1400" dirty="0">
              <a:solidFill>
                <a:srgbClr val="000000"/>
              </a:solidFill>
              <a:effectLst/>
              <a:latin typeface="+mn-lt"/>
            </a:endParaRPr>
          </a:p>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endParaRPr lang="en-GB" sz="1200" kern="1200" dirty="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19786811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236432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90321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961205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813358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079867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806737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500283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66380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7162918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728585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97995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93805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Placemat</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onstruction pencil icon simple style Royalty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b="10935"/>
          <a:stretch/>
        </p:blipFill>
        <p:spPr bwMode="auto">
          <a:xfrm rot="18915691">
            <a:off x="-1110469" y="2255429"/>
            <a:ext cx="3714577" cy="3554738"/>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2195740" y="360842"/>
            <a:ext cx="5233671" cy="625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Placemat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9" name="Oval Callout 8"/>
          <p:cNvSpPr/>
          <p:nvPr/>
        </p:nvSpPr>
        <p:spPr>
          <a:xfrm>
            <a:off x="6352577" y="3676790"/>
            <a:ext cx="2301363" cy="2697999"/>
          </a:xfrm>
          <a:prstGeom prst="wedgeEllipseCallout">
            <a:avLst>
              <a:gd name="adj1" fmla="val 53761"/>
              <a:gd name="adj2" fmla="val 53944"/>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Discuss with your partner what we were studying in the lesson last week</a:t>
            </a:r>
          </a:p>
        </p:txBody>
      </p:sp>
      <p:sp>
        <p:nvSpPr>
          <p:cNvPr id="10" name="Rectangular Callout 9"/>
          <p:cNvSpPr/>
          <p:nvPr/>
        </p:nvSpPr>
        <p:spPr>
          <a:xfrm>
            <a:off x="2871924" y="5897252"/>
            <a:ext cx="3227052" cy="379777"/>
          </a:xfrm>
          <a:prstGeom prst="wedgeRectCallout">
            <a:avLst>
              <a:gd name="adj1" fmla="val -8190"/>
              <a:gd name="adj2" fmla="val 142903"/>
            </a:avLst>
          </a:prstGeom>
          <a:solidFill>
            <a:srgbClr val="FFFFFF"/>
          </a:solid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b="1" kern="0" dirty="0">
                <a:solidFill>
                  <a:srgbClr val="000000"/>
                </a:solidFill>
                <a:latin typeface="Segoe UI Light" panose="020B0502040204020203" pitchFamily="34" charset="0"/>
                <a:cs typeface="Segoe UI Light" panose="020B0502040204020203" pitchFamily="34" charset="0"/>
                <a:sym typeface="Helvetica Neue Medium"/>
              </a:rPr>
              <a:t>No notes allowed!</a:t>
            </a:r>
          </a:p>
        </p:txBody>
      </p:sp>
      <p:sp>
        <p:nvSpPr>
          <p:cNvPr id="19" name="Oval Callout 18"/>
          <p:cNvSpPr/>
          <p:nvPr/>
        </p:nvSpPr>
        <p:spPr>
          <a:xfrm>
            <a:off x="6459812" y="1238058"/>
            <a:ext cx="2194161" cy="2265207"/>
          </a:xfrm>
          <a:prstGeom prst="wedgeEllipseCallout">
            <a:avLst>
              <a:gd name="adj1" fmla="val 45661"/>
              <a:gd name="adj2" fmla="val -50012"/>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Explain a key concept or idea from last week in your own words</a:t>
            </a:r>
          </a:p>
        </p:txBody>
      </p:sp>
      <p:sp>
        <p:nvSpPr>
          <p:cNvPr id="20" name="Oval Callout 19"/>
          <p:cNvSpPr/>
          <p:nvPr/>
        </p:nvSpPr>
        <p:spPr>
          <a:xfrm>
            <a:off x="3851927" y="2132861"/>
            <a:ext cx="2566129" cy="2697999"/>
          </a:xfrm>
          <a:prstGeom prst="wedgeEllipseCallout">
            <a:avLst>
              <a:gd name="adj1" fmla="val 3490"/>
              <a:gd name="adj2" fmla="val -75575"/>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Ask your partner 3 questions based on the content covered this term</a:t>
            </a:r>
          </a:p>
        </p:txBody>
      </p:sp>
      <p:sp>
        <p:nvSpPr>
          <p:cNvPr id="21" name="Oval Callout 20"/>
          <p:cNvSpPr/>
          <p:nvPr/>
        </p:nvSpPr>
        <p:spPr>
          <a:xfrm>
            <a:off x="1475663" y="1535047"/>
            <a:ext cx="2131107" cy="2265207"/>
          </a:xfrm>
          <a:prstGeom prst="wedgeEllipseCallout">
            <a:avLst>
              <a:gd name="adj1" fmla="val -2018"/>
              <a:gd name="adj2" fmla="val -67290"/>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What keywords did you use or learn last lesson?</a:t>
            </a:r>
          </a:p>
        </p:txBody>
      </p:sp>
      <p:sp>
        <p:nvSpPr>
          <p:cNvPr id="22" name="Oval Callout 21"/>
          <p:cNvSpPr/>
          <p:nvPr/>
        </p:nvSpPr>
        <p:spPr>
          <a:xfrm>
            <a:off x="1473938" y="4262762"/>
            <a:ext cx="2550261" cy="966830"/>
          </a:xfrm>
          <a:prstGeom prst="wedgeEllipseCallout">
            <a:avLst>
              <a:gd name="adj1" fmla="val -15222"/>
              <a:gd name="adj2" fmla="val 83420"/>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State 3 key facts from last lesson</a:t>
            </a: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2" name="Rectangle 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3" name="Rectangle 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 name="Rectangle 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5" name="Rectangle 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6" name="Rectangle 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7" name="Rectangle 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4" name="Rectangle 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6" name="Rectangle 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76" name="Rectangle 7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8" name="Rectangle 7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39" name="Rectangle 13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0" name="Rectangle 199"/>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1" name="Rectangle 260"/>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2" name="Rectangle 32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3" name="Rectangle 322"/>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4" name="TextBox 323"/>
          <p:cNvSpPr txBox="1"/>
          <p:nvPr/>
        </p:nvSpPr>
        <p:spPr>
          <a:xfrm>
            <a:off x="-2106882"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20077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2"/>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0"/>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9"/>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8"/>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7"/>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6"/>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5"/>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4"/>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3"/>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2"/>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1"/>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0"/>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9"/>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8"/>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7"/>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6"/>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5"/>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4"/>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3"/>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2"/>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1"/>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0"/>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9"/>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8"/>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7"/>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6"/>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5"/>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4"/>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3"/>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2"/>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1"/>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0"/>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9"/>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8"/>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7"/>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6"/>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5"/>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4"/>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3"/>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2"/>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1"/>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0"/>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9"/>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8"/>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7"/>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6"/>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5"/>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4"/>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3"/>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2"/>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1"/>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0"/>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9"/>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8"/>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7"/>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6"/>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5"/>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4"/>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3"/>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2"/>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0"/>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1"/>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9"/>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8"/>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7"/>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6"/>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5"/>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4"/>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3"/>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2"/>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1"/>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0"/>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9"/>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8"/>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7"/>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6"/>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5"/>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4"/>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3"/>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2"/>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1"/>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0"/>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9"/>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8"/>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7"/>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6"/>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5"/>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4"/>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3"/>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2"/>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1"/>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0"/>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9"/>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8"/>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7"/>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6"/>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5"/>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4"/>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3"/>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2"/>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1"/>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0"/>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9"/>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8"/>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7"/>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6"/>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5"/>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4"/>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3"/>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2"/>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1"/>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0"/>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9"/>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8"/>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7"/>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6"/>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5"/>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4"/>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3"/>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2"/>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1"/>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9"/>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0"/>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8"/>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7"/>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6"/>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5"/>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4"/>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3"/>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2"/>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1"/>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0"/>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9"/>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8"/>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7"/>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6"/>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5"/>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4"/>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3"/>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2"/>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1"/>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0"/>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9"/>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8"/>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7"/>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6"/>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5"/>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4"/>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3"/>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2"/>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1"/>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0"/>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9"/>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8"/>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7"/>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6"/>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5"/>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4"/>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3"/>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2"/>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1"/>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0"/>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9"/>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8"/>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7"/>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6"/>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5"/>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4"/>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3"/>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2"/>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1"/>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0"/>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9"/>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8"/>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7"/>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6"/>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5"/>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4"/>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3"/>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2"/>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1"/>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0"/>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8"/>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9"/>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7"/>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6"/>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5"/>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4"/>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3"/>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2"/>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1"/>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0"/>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9"/>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8"/>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7"/>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6"/>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5"/>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4"/>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3"/>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2"/>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1"/>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0"/>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9"/>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8"/>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7"/>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6"/>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5"/>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4"/>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3"/>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2"/>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1"/>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0"/>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9"/>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8"/>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7"/>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6"/>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5"/>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4"/>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3"/>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2"/>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1"/>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0"/>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9"/>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8"/>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7"/>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6"/>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5"/>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4"/>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3"/>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2"/>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1"/>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0"/>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9"/>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8"/>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7"/>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6"/>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5"/>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4"/>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3"/>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2"/>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1"/>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0"/>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9"/>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7"/>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8"/>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5"/>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4"/>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3"/>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2"/>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1"/>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0"/>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9"/>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8"/>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7"/>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6"/>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5"/>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4"/>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3"/>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2"/>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1"/>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0"/>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9"/>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8"/>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7"/>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6"/>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5"/>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4"/>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3"/>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2"/>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1"/>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0"/>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9"/>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8"/>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7"/>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6"/>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5"/>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4"/>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3"/>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2"/>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1"/>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0"/>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9"/>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8"/>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7"/>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6"/>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5"/>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3"/>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2"/>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1"/>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0"/>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9"/>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8"/>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7"/>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6"/>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5"/>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4"/>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3"/>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6"/>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5"/>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4"/>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onstruction pencil icon simple style Royalty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b="10935"/>
          <a:stretch/>
        </p:blipFill>
        <p:spPr bwMode="auto">
          <a:xfrm rot="18915691">
            <a:off x="-1110469" y="2255429"/>
            <a:ext cx="3714577" cy="3554738"/>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2195740" y="360842"/>
            <a:ext cx="5233671" cy="625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Placemat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9" name="Oval Callout 8"/>
          <p:cNvSpPr/>
          <p:nvPr/>
        </p:nvSpPr>
        <p:spPr>
          <a:xfrm>
            <a:off x="6352577" y="3893186"/>
            <a:ext cx="2301363" cy="2265207"/>
          </a:xfrm>
          <a:prstGeom prst="wedgeEllipseCallout">
            <a:avLst>
              <a:gd name="adj1" fmla="val 53761"/>
              <a:gd name="adj2" fmla="val 53944"/>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Insert task / question</a:t>
            </a: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p:txBody>
      </p:sp>
      <p:sp>
        <p:nvSpPr>
          <p:cNvPr id="10" name="Rectangular Callout 9"/>
          <p:cNvSpPr/>
          <p:nvPr/>
        </p:nvSpPr>
        <p:spPr>
          <a:xfrm>
            <a:off x="2871924" y="5897252"/>
            <a:ext cx="3227052" cy="379777"/>
          </a:xfrm>
          <a:prstGeom prst="wedgeRectCallout">
            <a:avLst>
              <a:gd name="adj1" fmla="val -8190"/>
              <a:gd name="adj2" fmla="val 142903"/>
            </a:avLst>
          </a:prstGeom>
          <a:solidFill>
            <a:srgbClr val="FFFFFF"/>
          </a:solid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b="1" kern="0" dirty="0">
                <a:solidFill>
                  <a:srgbClr val="000000"/>
                </a:solidFill>
                <a:latin typeface="Segoe UI Light" panose="020B0502040204020203" pitchFamily="34" charset="0"/>
                <a:cs typeface="Segoe UI Light" panose="020B0502040204020203" pitchFamily="34" charset="0"/>
                <a:sym typeface="Helvetica Neue Medium"/>
              </a:rPr>
              <a:t>No notes allowed!</a:t>
            </a:r>
          </a:p>
        </p:txBody>
      </p:sp>
      <p:sp>
        <p:nvSpPr>
          <p:cNvPr id="19" name="Oval Callout 18"/>
          <p:cNvSpPr/>
          <p:nvPr/>
        </p:nvSpPr>
        <p:spPr>
          <a:xfrm>
            <a:off x="6459812" y="1238058"/>
            <a:ext cx="2194161" cy="2265207"/>
          </a:xfrm>
          <a:prstGeom prst="wedgeEllipseCallout">
            <a:avLst>
              <a:gd name="adj1" fmla="val 45661"/>
              <a:gd name="adj2" fmla="val -50012"/>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Insert task / question</a:t>
            </a: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p:txBody>
      </p:sp>
      <p:sp>
        <p:nvSpPr>
          <p:cNvPr id="20" name="Oval Callout 19"/>
          <p:cNvSpPr/>
          <p:nvPr/>
        </p:nvSpPr>
        <p:spPr>
          <a:xfrm>
            <a:off x="3851927" y="2132861"/>
            <a:ext cx="2566129" cy="2697999"/>
          </a:xfrm>
          <a:prstGeom prst="wedgeEllipseCallout">
            <a:avLst>
              <a:gd name="adj1" fmla="val 3490"/>
              <a:gd name="adj2" fmla="val -75575"/>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Insert task / question</a:t>
            </a: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p:txBody>
      </p:sp>
      <p:sp>
        <p:nvSpPr>
          <p:cNvPr id="21" name="Oval Callout 20"/>
          <p:cNvSpPr/>
          <p:nvPr/>
        </p:nvSpPr>
        <p:spPr>
          <a:xfrm>
            <a:off x="1475663" y="1535047"/>
            <a:ext cx="2131107" cy="2265207"/>
          </a:xfrm>
          <a:prstGeom prst="wedgeEllipseCallout">
            <a:avLst>
              <a:gd name="adj1" fmla="val -2018"/>
              <a:gd name="adj2" fmla="val -67290"/>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Insert task / question</a:t>
            </a:r>
          </a:p>
          <a:p>
            <a:pPr algn="ctr" defTabSz="410058" hangingPunct="0"/>
            <a:endParaRPr lang="en-GB" sz="2000" kern="0" dirty="0">
              <a:solidFill>
                <a:srgbClr val="000000"/>
              </a:solidFill>
              <a:latin typeface="Segoe UI Light" panose="020B0502040204020203" pitchFamily="34" charset="0"/>
              <a:cs typeface="Segoe UI Light" panose="020B0502040204020203" pitchFamily="34" charset="0"/>
              <a:sym typeface="Helvetica Neue Medium"/>
            </a:endParaRPr>
          </a:p>
        </p:txBody>
      </p:sp>
      <p:sp>
        <p:nvSpPr>
          <p:cNvPr id="22" name="Oval Callout 21"/>
          <p:cNvSpPr/>
          <p:nvPr/>
        </p:nvSpPr>
        <p:spPr>
          <a:xfrm>
            <a:off x="1473938" y="4262762"/>
            <a:ext cx="2550261" cy="966830"/>
          </a:xfrm>
          <a:prstGeom prst="wedgeEllipseCallout">
            <a:avLst>
              <a:gd name="adj1" fmla="val -15222"/>
              <a:gd name="adj2" fmla="val 83420"/>
            </a:avLst>
          </a:prstGeom>
          <a:solidFill>
            <a:srgbClr val="FFFFFF"/>
          </a:solidFill>
          <a:ln w="76200" cap="flat">
            <a:solidFill>
              <a:schemeClr val="tx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kern="0" dirty="0">
                <a:solidFill>
                  <a:srgbClr val="000000"/>
                </a:solidFill>
                <a:latin typeface="Segoe UI Light" panose="020B0502040204020203" pitchFamily="34" charset="0"/>
                <a:cs typeface="Segoe UI Light" panose="020B0502040204020203" pitchFamily="34" charset="0"/>
                <a:sym typeface="Helvetica Neue Medium"/>
              </a:rPr>
              <a:t>Insert task / question</a:t>
            </a: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2" name="Rectangle 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3" name="Rectangle 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 name="Rectangle 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5" name="Rectangle 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6" name="Rectangle 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7" name="Rectangle 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4" name="Rectangle 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6" name="Rectangle 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76" name="Rectangle 7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78" name="Rectangle 7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39" name="Rectangle 13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0" name="Rectangle 199"/>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1" name="Rectangle 260"/>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2" name="Rectangle 32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3" name="Rectangle 322"/>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4" name="TextBox 323"/>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2427741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2"/>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0"/>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9"/>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8"/>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7"/>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6"/>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5"/>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4"/>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3"/>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2"/>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1"/>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0"/>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9"/>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8"/>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7"/>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6"/>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5"/>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4"/>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3"/>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2"/>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1"/>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0"/>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9"/>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8"/>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7"/>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6"/>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5"/>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4"/>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3"/>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2"/>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1"/>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0"/>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9"/>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8"/>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7"/>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6"/>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5"/>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4"/>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3"/>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2"/>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1"/>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0"/>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9"/>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8"/>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7"/>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6"/>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5"/>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4"/>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3"/>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2"/>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1"/>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0"/>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9"/>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8"/>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7"/>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6"/>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5"/>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4"/>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3"/>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2"/>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0"/>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1"/>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9"/>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8"/>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7"/>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6"/>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5"/>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4"/>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3"/>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2"/>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1"/>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0"/>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9"/>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8"/>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7"/>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6"/>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5"/>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4"/>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3"/>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2"/>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1"/>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0"/>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9"/>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8"/>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7"/>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6"/>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5"/>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4"/>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3"/>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2"/>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1"/>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0"/>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9"/>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8"/>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7"/>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6"/>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5"/>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4"/>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3"/>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2"/>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1"/>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0"/>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9"/>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8"/>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7"/>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6"/>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5"/>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4"/>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3"/>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2"/>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1"/>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0"/>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9"/>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8"/>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7"/>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6"/>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5"/>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4"/>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3"/>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2"/>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1"/>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9"/>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0"/>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8"/>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7"/>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6"/>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5"/>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4"/>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3"/>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2"/>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1"/>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0"/>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9"/>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8"/>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7"/>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6"/>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5"/>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4"/>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3"/>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2"/>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1"/>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0"/>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9"/>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8"/>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7"/>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6"/>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5"/>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4"/>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3"/>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2"/>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1"/>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0"/>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9"/>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8"/>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7"/>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6"/>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5"/>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4"/>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3"/>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2"/>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1"/>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0"/>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9"/>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8"/>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7"/>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6"/>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5"/>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4"/>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3"/>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2"/>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1"/>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0"/>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9"/>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8"/>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7"/>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6"/>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5"/>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4"/>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3"/>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2"/>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1"/>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0"/>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8"/>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9"/>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7"/>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6"/>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5"/>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4"/>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3"/>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2"/>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1"/>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0"/>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9"/>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8"/>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7"/>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6"/>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5"/>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4"/>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3"/>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2"/>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1"/>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0"/>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9"/>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8"/>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7"/>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6"/>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5"/>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4"/>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3"/>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2"/>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1"/>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0"/>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9"/>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8"/>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7"/>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6"/>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5"/>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4"/>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3"/>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2"/>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1"/>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0"/>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9"/>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8"/>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7"/>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6"/>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5"/>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4"/>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3"/>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2"/>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1"/>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0"/>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9"/>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8"/>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7"/>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6"/>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5"/>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4"/>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3"/>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2"/>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1"/>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0"/>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9"/>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7"/>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8"/>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5"/>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4"/>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3"/>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2"/>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1"/>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0"/>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9"/>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8"/>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7"/>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6"/>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5"/>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4"/>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3"/>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2"/>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1"/>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0"/>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9"/>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8"/>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7"/>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6"/>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5"/>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4"/>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3"/>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2"/>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1"/>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0"/>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9"/>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8"/>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7"/>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6"/>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5"/>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4"/>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3"/>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2"/>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1"/>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0"/>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9"/>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8"/>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7"/>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6"/>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5"/>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3"/>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2"/>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1"/>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0"/>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9"/>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8"/>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7"/>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6"/>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5"/>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4"/>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3"/>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6"/>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5"/>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4"/>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2512</TotalTime>
  <Words>1028</Words>
  <Application>Microsoft Office PowerPoint</Application>
  <PresentationFormat>On-screen Show (4:3)</PresentationFormat>
  <Paragraphs>666</Paragraphs>
  <Slides>4</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vt:i4>
      </vt:variant>
    </vt:vector>
  </HeadingPairs>
  <TitlesOfParts>
    <vt:vector size="17" baseType="lpstr">
      <vt:lpstr>Arial</vt:lpstr>
      <vt:lpstr>Bahnschrift SemiBold</vt:lpstr>
      <vt:lpstr>Calibri</vt:lpstr>
      <vt:lpstr>Helvetica Light</vt:lpstr>
      <vt:lpstr>Helvetica Neue</vt:lpstr>
      <vt:lpstr>Helvetica Neue Light</vt:lpstr>
      <vt:lpstr>Helvetica Neue Medium</vt:lpstr>
      <vt:lpstr>Helvetica Neue Thin</vt:lpstr>
      <vt:lpstr>Myriad Pro Light</vt:lpstr>
      <vt:lpstr>Segoe UI Light</vt:lpstr>
      <vt:lpstr>White</vt:lpstr>
      <vt:lpstr>Office Theme</vt:lpstr>
      <vt:lpstr>1_White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156</cp:revision>
  <dcterms:created xsi:type="dcterms:W3CDTF">2020-07-18T15:58:38Z</dcterms:created>
  <dcterms:modified xsi:type="dcterms:W3CDTF">2022-09-21T11:26:56Z</dcterms:modified>
</cp:coreProperties>
</file>