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88" r:id="rId2"/>
    <p:sldMasterId id="2147483800" r:id="rId3"/>
  </p:sldMasterIdLst>
  <p:notesMasterIdLst>
    <p:notesMasterId r:id="rId22"/>
  </p:notesMasterIdLst>
  <p:sldIdLst>
    <p:sldId id="476" r:id="rId4"/>
    <p:sldId id="477" r:id="rId5"/>
    <p:sldId id="436" r:id="rId6"/>
    <p:sldId id="467" r:id="rId7"/>
    <p:sldId id="465" r:id="rId8"/>
    <p:sldId id="466" r:id="rId9"/>
    <p:sldId id="434" r:id="rId10"/>
    <p:sldId id="435" r:id="rId11"/>
    <p:sldId id="432" r:id="rId12"/>
    <p:sldId id="470" r:id="rId13"/>
    <p:sldId id="471" r:id="rId14"/>
    <p:sldId id="473" r:id="rId15"/>
    <p:sldId id="474" r:id="rId16"/>
    <p:sldId id="475" r:id="rId17"/>
    <p:sldId id="468" r:id="rId18"/>
    <p:sldId id="469" r:id="rId19"/>
    <p:sldId id="430" r:id="rId20"/>
    <p:sldId id="431" r:id="rId21"/>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3072" autoAdjust="0"/>
  </p:normalViewPr>
  <p:slideViewPr>
    <p:cSldViewPr showGuides="1">
      <p:cViewPr varScale="1">
        <p:scale>
          <a:sx n="62" d="100"/>
          <a:sy n="62" d="100"/>
        </p:scale>
        <p:origin x="948"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Create or edit your own structure or format.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11</a:t>
            </a:fld>
            <a:endParaRPr lang="en-GB" dirty="0"/>
          </a:p>
        </p:txBody>
      </p:sp>
    </p:spTree>
    <p:extLst>
      <p:ext uri="{BB962C8B-B14F-4D97-AF65-F5344CB8AC3E}">
        <p14:creationId xmlns:p14="http://schemas.microsoft.com/office/powerpoint/2010/main" val="389714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12</a:t>
            </a:fld>
            <a:endParaRPr lang="en-GB" dirty="0"/>
          </a:p>
        </p:txBody>
      </p:sp>
    </p:spTree>
    <p:extLst>
      <p:ext uri="{BB962C8B-B14F-4D97-AF65-F5344CB8AC3E}">
        <p14:creationId xmlns:p14="http://schemas.microsoft.com/office/powerpoint/2010/main" val="3897140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13</a:t>
            </a:fld>
            <a:endParaRPr lang="en-GB" dirty="0"/>
          </a:p>
        </p:txBody>
      </p:sp>
    </p:spTree>
    <p:extLst>
      <p:ext uri="{BB962C8B-B14F-4D97-AF65-F5344CB8AC3E}">
        <p14:creationId xmlns:p14="http://schemas.microsoft.com/office/powerpoint/2010/main" val="389714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14</a:t>
            </a:fld>
            <a:endParaRPr lang="en-GB" dirty="0"/>
          </a:p>
        </p:txBody>
      </p:sp>
    </p:spTree>
    <p:extLst>
      <p:ext uri="{BB962C8B-B14F-4D97-AF65-F5344CB8AC3E}">
        <p14:creationId xmlns:p14="http://schemas.microsoft.com/office/powerpoint/2010/main" val="389714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15</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16</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Create or edit your own structure or format.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17</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18</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Students must work out the correct answers to the questions and follow the rules as below.</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Noughts and crosses: </a:t>
            </a:r>
            <a:r>
              <a:rPr lang="en-GB" sz="1200" kern="1200" dirty="0">
                <a:solidFill>
                  <a:schemeClr val="tx1"/>
                </a:solidFill>
                <a:effectLst/>
                <a:latin typeface="+mn-lt"/>
                <a:ea typeface="+mn-ea"/>
                <a:cs typeface="+mn-cs"/>
              </a:rPr>
              <a:t>working in pairs, draw the grid lines above into the back of one person’s book. Number 1 goes first – they are playing noughts (0). They can put a 0 anywhere they want IF they get their first question correct!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3</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4</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5</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6</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Create or edit your own structure or format.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7</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8</a:t>
            </a:fld>
            <a:endParaRPr lang="en-GB"/>
          </a:p>
        </p:txBody>
      </p:sp>
    </p:spTree>
    <p:extLst>
      <p:ext uri="{BB962C8B-B14F-4D97-AF65-F5344CB8AC3E}">
        <p14:creationId xmlns:p14="http://schemas.microsoft.com/office/powerpoint/2010/main" val="389714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Students see the answers and must work out what the correct question is and follow the rules as below.</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Noughts and crosses: </a:t>
            </a:r>
            <a:r>
              <a:rPr lang="en-GB" sz="1200" kern="1200" dirty="0">
                <a:solidFill>
                  <a:schemeClr val="tx1"/>
                </a:solidFill>
                <a:effectLst/>
                <a:latin typeface="+mn-lt"/>
                <a:ea typeface="+mn-ea"/>
                <a:cs typeface="+mn-cs"/>
              </a:rPr>
              <a:t>working in pairs, draw the grid lines above into the back of one person’s book. Number 1 goes first – they are playing noughts (0). They can put a 0 anywhere they want IF they get their first question correct!</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9</a:t>
            </a:fld>
            <a:endParaRPr lang="en-GB" dirty="0"/>
          </a:p>
        </p:txBody>
      </p:sp>
    </p:spTree>
    <p:extLst>
      <p:ext uri="{BB962C8B-B14F-4D97-AF65-F5344CB8AC3E}">
        <p14:creationId xmlns:p14="http://schemas.microsoft.com/office/powerpoint/2010/main" val="389714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10</a:t>
            </a:fld>
            <a:endParaRPr lang="en-GB" dirty="0"/>
          </a:p>
        </p:txBody>
      </p:sp>
    </p:spTree>
    <p:extLst>
      <p:ext uri="{BB962C8B-B14F-4D97-AF65-F5344CB8AC3E}">
        <p14:creationId xmlns:p14="http://schemas.microsoft.com/office/powerpoint/2010/main" val="389714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0"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0"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8" y="6394172"/>
            <a:ext cx="1772799" cy="272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8" tIns="35658" rIns="35658" bIns="35658" anchor="ctr">
            <a:spAutoFit/>
          </a:bodyPr>
          <a:lstStyle>
            <a:lvl1pPr>
              <a:defRPr sz="1300">
                <a:latin typeface="Myriad Pro Light"/>
                <a:ea typeface="Myriad Pro Light"/>
                <a:cs typeface="Myriad Pro Light"/>
                <a:sym typeface="Myriad Pro Light"/>
              </a:defRPr>
            </a:lvl1pPr>
          </a:lstStyle>
          <a:p>
            <a:pPr algn="ctr" defTabSz="410121" hangingPunct="0"/>
            <a:r>
              <a:rPr kern="0">
                <a:solidFill>
                  <a:srgbClr val="000000"/>
                </a:solidFill>
              </a:rPr>
              <a:t>Created and shared by</a:t>
            </a:r>
          </a:p>
        </p:txBody>
      </p:sp>
      <p:sp>
        <p:nvSpPr>
          <p:cNvPr id="15" name="Created and shared by"/>
          <p:cNvSpPr txBox="1"/>
          <p:nvPr/>
        </p:nvSpPr>
        <p:spPr>
          <a:xfrm>
            <a:off x="965311" y="6503316"/>
            <a:ext cx="7213391" cy="2412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8" tIns="35658" rIns="35658" bIns="35658" anchor="ctr">
            <a:spAutoFit/>
          </a:bodyPr>
          <a:lstStyle/>
          <a:p>
            <a:pPr algn="ctr" defTabSz="410121"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3"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40075981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94" tIns="32094" rIns="64194" bIns="32094"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552917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7916964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406"/>
            <a:ext cx="2133600" cy="365125"/>
          </a:xfrm>
          <a:prstGeom prst="rect">
            <a:avLst/>
          </a:prstGeom>
        </p:spPr>
        <p:txBody>
          <a:bodyPr/>
          <a:lstStyle/>
          <a:p>
            <a:fld id="{2F9BDC56-196B-4FFE-A379-E9AFA56DFFFF}" type="datetimeFigureOut">
              <a:rPr lang="en-GB" smtClean="0"/>
              <a:t>21/09/2022</a:t>
            </a:fld>
            <a:endParaRPr lang="en-GB"/>
          </a:p>
        </p:txBody>
      </p:sp>
      <p:sp>
        <p:nvSpPr>
          <p:cNvPr id="5" name="Footer Placeholder 4"/>
          <p:cNvSpPr>
            <a:spLocks noGrp="1"/>
          </p:cNvSpPr>
          <p:nvPr>
            <p:ph type="ftr" sz="quarter" idx="11"/>
          </p:nvPr>
        </p:nvSpPr>
        <p:spPr>
          <a:xfrm>
            <a:off x="3124201" y="6356406"/>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F2BD32FE-341D-4328-8CE5-0ADB67053F75}" type="slidenum">
              <a:rPr lang="en-GB" smtClean="0"/>
              <a:t>‹#›</a:t>
            </a:fld>
            <a:endParaRPr lang="en-GB"/>
          </a:p>
        </p:txBody>
      </p:sp>
    </p:spTree>
    <p:extLst>
      <p:ext uri="{BB962C8B-B14F-4D97-AF65-F5344CB8AC3E}">
        <p14:creationId xmlns:p14="http://schemas.microsoft.com/office/powerpoint/2010/main" val="904482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0"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9469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94" tIns="32094" rIns="64194" bIns="32094"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551581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3910990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294127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94" tIns="32094" rIns="64194" bIns="32094"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29" indent="-240729">
              <a:spcBef>
                <a:spcPts val="2250"/>
              </a:spcBef>
              <a:defRPr sz="2000"/>
            </a:lvl1pPr>
            <a:lvl2pPr marL="481446" indent="-240729">
              <a:spcBef>
                <a:spcPts val="2250"/>
              </a:spcBef>
              <a:defRPr sz="2000"/>
            </a:lvl2pPr>
            <a:lvl3pPr marL="722169" indent="-240729">
              <a:spcBef>
                <a:spcPts val="2250"/>
              </a:spcBef>
              <a:defRPr sz="2000"/>
            </a:lvl3pPr>
            <a:lvl4pPr marL="962890" indent="-240729">
              <a:spcBef>
                <a:spcPts val="2250"/>
              </a:spcBef>
              <a:defRPr sz="2000"/>
            </a:lvl4pPr>
            <a:lvl5pPr marL="1203617" indent="-240729">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2" y="6536561"/>
            <a:ext cx="243534" cy="24129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21636278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0213087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94" tIns="32094" rIns="64194" bIns="32094"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94" tIns="32094" rIns="64194" bIns="32094"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94" tIns="32094" rIns="64194" bIns="32094"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940143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0" y="4473797"/>
            <a:ext cx="7358063" cy="324399"/>
          </a:xfrm>
          <a:prstGeom prst="rect">
            <a:avLst/>
          </a:prstGeom>
        </p:spPr>
        <p:txBody>
          <a:bodyPr anchor="t"/>
          <a:lstStyle>
            <a:lvl1pPr marL="0" indent="0" algn="ctr">
              <a:spcBef>
                <a:spcPts val="0"/>
              </a:spcBef>
              <a:buSzTx/>
              <a:buNone/>
              <a:defRPr sz="1700" i="1"/>
            </a:lvl1pPr>
            <a:lvl2pPr marL="546084" indent="-234036" algn="ctr">
              <a:spcBef>
                <a:spcPts val="0"/>
              </a:spcBef>
              <a:defRPr sz="1700" i="1"/>
            </a:lvl2pPr>
            <a:lvl3pPr marL="858132" indent="-234036" algn="ctr">
              <a:spcBef>
                <a:spcPts val="0"/>
              </a:spcBef>
              <a:defRPr sz="1700" i="1"/>
            </a:lvl3pPr>
            <a:lvl4pPr marL="1170180" indent="-234036" algn="ctr">
              <a:spcBef>
                <a:spcPts val="0"/>
              </a:spcBef>
              <a:defRPr sz="1700" i="1"/>
            </a:lvl4pPr>
            <a:lvl5pPr marL="1482228" indent="-234036"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0"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152473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8" tIns="35658" rIns="35658" bIns="35658"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8" tIns="35658" rIns="35658" bIns="35658"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5" y="6536561"/>
            <a:ext cx="243534" cy="241290"/>
          </a:xfrm>
          <a:prstGeom prst="rect">
            <a:avLst/>
          </a:prstGeom>
          <a:ln w="12700">
            <a:miter lim="400000"/>
          </a:ln>
        </p:spPr>
        <p:txBody>
          <a:bodyPr wrap="none" lIns="35658" tIns="35658" rIns="35658" bIns="35658">
            <a:spAutoFit/>
          </a:bodyPr>
          <a:lstStyle>
            <a:lvl1pPr>
              <a:defRPr sz="1100">
                <a:latin typeface="Helvetica Neue Light"/>
                <a:ea typeface="Helvetica Neue Light"/>
                <a:cs typeface="Helvetica Neue Light"/>
                <a:sym typeface="Helvetica Neue Light"/>
              </a:defRPr>
            </a:lvl1pPr>
          </a:lstStyle>
          <a:p>
            <a:pPr algn="ctr" defTabSz="410121" hangingPunct="0"/>
            <a:fld id="{86CB4B4D-7CA3-9044-876B-883B54F8677D}" type="slidenum">
              <a:rPr lang="en-GB" kern="0" smtClean="0">
                <a:solidFill>
                  <a:srgbClr val="000000"/>
                </a:solidFill>
              </a:rPr>
              <a:pPr algn="ctr" defTabSz="410121" hangingPunct="0"/>
              <a:t>‹#›</a:t>
            </a:fld>
            <a:endParaRPr lang="en-GB" kern="0">
              <a:solidFill>
                <a:srgbClr val="000000"/>
              </a:solidFill>
            </a:endParaRPr>
          </a:p>
        </p:txBody>
      </p:sp>
    </p:spTree>
    <p:extLst>
      <p:ext uri="{BB962C8B-B14F-4D97-AF65-F5344CB8AC3E}">
        <p14:creationId xmlns:p14="http://schemas.microsoft.com/office/powerpoint/2010/main" val="2779277601"/>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87" r:id="rId12"/>
  </p:sldLayoutIdLst>
  <p:transition spd="med"/>
  <p:txStyles>
    <p:titleStyle>
      <a:lvl1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48"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96"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144"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192"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240"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289"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337"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385"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435"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80405" y="1003722"/>
            <a:ext cx="4783207"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definition…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keyword…</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1928346" y="5096221"/>
            <a:ext cx="5228057"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781399" y="2204864"/>
            <a:ext cx="1710481" cy="923330"/>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Something the business owns; it has value.</a:t>
            </a:r>
          </a:p>
        </p:txBody>
      </p:sp>
      <p:sp>
        <p:nvSpPr>
          <p:cNvPr id="12" name="Rectangle 11"/>
          <p:cNvSpPr/>
          <p:nvPr/>
        </p:nvSpPr>
        <p:spPr>
          <a:xfrm>
            <a:off x="1691680" y="3573016"/>
            <a:ext cx="1694576"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Business transactions carried out electronically on the internet.</a:t>
            </a:r>
          </a:p>
        </p:txBody>
      </p:sp>
      <p:sp>
        <p:nvSpPr>
          <p:cNvPr id="13" name="Rectangle 12"/>
          <p:cNvSpPr/>
          <p:nvPr/>
        </p:nvSpPr>
        <p:spPr>
          <a:xfrm>
            <a:off x="3591893" y="1916832"/>
            <a:ext cx="2069871"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The money spent by households on goods and services to satisfy their needs and wants.</a:t>
            </a:r>
          </a:p>
        </p:txBody>
      </p:sp>
      <p:sp>
        <p:nvSpPr>
          <p:cNvPr id="15" name="Rectangle 14"/>
          <p:cNvSpPr/>
          <p:nvPr/>
        </p:nvSpPr>
        <p:spPr>
          <a:xfrm>
            <a:off x="3475975" y="3617729"/>
            <a:ext cx="2185790" cy="1323439"/>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Contracting another business to carry out some of the business’ activities, often to reduce costs.</a:t>
            </a:r>
          </a:p>
        </p:txBody>
      </p:sp>
      <p:sp>
        <p:nvSpPr>
          <p:cNvPr id="19" name="Rectangle 18"/>
          <p:cNvSpPr/>
          <p:nvPr/>
        </p:nvSpPr>
        <p:spPr>
          <a:xfrm>
            <a:off x="5652120" y="3573016"/>
            <a:ext cx="1767636"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The moral principles that guide how a business operates.</a:t>
            </a:r>
          </a:p>
        </p:txBody>
      </p:sp>
      <p:sp>
        <p:nvSpPr>
          <p:cNvPr id="21" name="Rectangle 20"/>
          <p:cNvSpPr/>
          <p:nvPr/>
        </p:nvSpPr>
        <p:spPr>
          <a:xfrm>
            <a:off x="5652120" y="5288160"/>
            <a:ext cx="1767636" cy="1477328"/>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Business transactions are carried out electronically by mobile phone.</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691680" y="5242000"/>
            <a:ext cx="1800200" cy="1323439"/>
          </a:xfrm>
          <a:prstGeom prst="rect">
            <a:avLst/>
          </a:prstGeom>
        </p:spPr>
        <p:txBody>
          <a:bodyPr wrap="square">
            <a:spAutoFit/>
          </a:bodyPr>
          <a:lstStyle/>
          <a:p>
            <a:pPr algn="ctr"/>
            <a:r>
              <a:rPr lang="fr-FR" sz="1600" dirty="0">
                <a:latin typeface="Segoe UI Light" panose="020B0502040204020203" pitchFamily="34" charset="0"/>
                <a:cs typeface="Segoe UI Light" panose="020B0502040204020203" pitchFamily="34" charset="0"/>
              </a:rPr>
              <a:t>The extent of the owner’s/owners’ responsibility for the debts of the business.</a:t>
            </a:r>
            <a:endParaRPr lang="en-GB" sz="1600" dirty="0">
              <a:latin typeface="Segoe UI Light" panose="020B0502040204020203" pitchFamily="34" charset="0"/>
              <a:cs typeface="Segoe UI Light" panose="020B0502040204020203" pitchFamily="34" charset="0"/>
            </a:endParaRPr>
          </a:p>
        </p:txBody>
      </p:sp>
      <p:sp>
        <p:nvSpPr>
          <p:cNvPr id="26" name="Rectangle 25"/>
          <p:cNvSpPr/>
          <p:nvPr/>
        </p:nvSpPr>
        <p:spPr>
          <a:xfrm>
            <a:off x="3591893" y="5380477"/>
            <a:ext cx="2060227" cy="923330"/>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Where expenditure is greater than income.</a:t>
            </a: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2" name="Rectangle 331"/>
          <p:cNvSpPr/>
          <p:nvPr/>
        </p:nvSpPr>
        <p:spPr>
          <a:xfrm>
            <a:off x="5670481" y="1916832"/>
            <a:ext cx="2429911"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A portion of the after-tax profit that is paid to shareholders according to the number of shares they own.</a:t>
            </a:r>
          </a:p>
        </p:txBody>
      </p:sp>
      <p:sp>
        <p:nvSpPr>
          <p:cNvPr id="333" name="TextBox 332"/>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334" name="Rectangle 333"/>
          <p:cNvSpPr/>
          <p:nvPr/>
        </p:nvSpPr>
        <p:spPr>
          <a:xfrm>
            <a:off x="1979714" y="1940647"/>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Asset</a:t>
            </a:r>
          </a:p>
        </p:txBody>
      </p:sp>
      <p:sp>
        <p:nvSpPr>
          <p:cNvPr id="335" name="Rectangle 334"/>
          <p:cNvSpPr/>
          <p:nvPr/>
        </p:nvSpPr>
        <p:spPr>
          <a:xfrm>
            <a:off x="3911508" y="1940647"/>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solidFill>
                  <a:prstClr val="black"/>
                </a:solidFill>
                <a:latin typeface="Segoe UI Light" panose="020B0502040204020203" pitchFamily="34" charset="0"/>
                <a:cs typeface="Segoe UI Light" panose="020B0502040204020203" pitchFamily="34" charset="0"/>
              </a:rPr>
              <a:t>Consumer spending</a:t>
            </a:r>
            <a:endParaRPr lang="en-GB" b="1" dirty="0">
              <a:latin typeface="Segoe UI Light" panose="020B0502040204020203" pitchFamily="34" charset="0"/>
              <a:cs typeface="Segoe UI Light" panose="020B0502040204020203" pitchFamily="34" charset="0"/>
            </a:endParaRPr>
          </a:p>
        </p:txBody>
      </p:sp>
      <p:sp>
        <p:nvSpPr>
          <p:cNvPr id="336" name="Rectangle 335"/>
          <p:cNvSpPr/>
          <p:nvPr/>
        </p:nvSpPr>
        <p:spPr>
          <a:xfrm>
            <a:off x="5796144" y="1940647"/>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fr-FR" sz="1600" b="1" dirty="0">
                <a:solidFill>
                  <a:prstClr val="black"/>
                </a:solidFill>
                <a:latin typeface="Segoe UI Light" panose="020B0502040204020203" pitchFamily="34" charset="0"/>
                <a:cs typeface="Segoe UI Light" panose="020B0502040204020203" pitchFamily="34" charset="0"/>
              </a:rPr>
              <a:t>Dividend</a:t>
            </a:r>
            <a:endParaRPr lang="en-GB" sz="1600" b="1" dirty="0">
              <a:solidFill>
                <a:prstClr val="black"/>
              </a:solidFill>
              <a:latin typeface="Segoe UI Light" panose="020B0502040204020203" pitchFamily="34" charset="0"/>
              <a:cs typeface="Segoe UI Light" panose="020B0502040204020203" pitchFamily="34" charset="0"/>
            </a:endParaRPr>
          </a:p>
        </p:txBody>
      </p:sp>
      <p:sp>
        <p:nvSpPr>
          <p:cNvPr id="337" name="Rectangle 336"/>
          <p:cNvSpPr/>
          <p:nvPr/>
        </p:nvSpPr>
        <p:spPr>
          <a:xfrm>
            <a:off x="1928347" y="3595190"/>
            <a:ext cx="1396656"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a:solidFill>
                  <a:prstClr val="black"/>
                </a:solidFill>
                <a:latin typeface="Segoe UI Light" panose="020B0502040204020203" pitchFamily="34" charset="0"/>
                <a:cs typeface="Segoe UI Light" panose="020B0502040204020203" pitchFamily="34" charset="0"/>
              </a:rPr>
              <a:t>E-commerce</a:t>
            </a:r>
          </a:p>
        </p:txBody>
      </p:sp>
      <p:sp>
        <p:nvSpPr>
          <p:cNvPr id="338" name="Rectangle 337"/>
          <p:cNvSpPr/>
          <p:nvPr/>
        </p:nvSpPr>
        <p:spPr>
          <a:xfrm>
            <a:off x="3825502" y="3595190"/>
            <a:ext cx="1466578"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a:solidFill>
                  <a:prstClr val="black"/>
                </a:solidFill>
                <a:latin typeface="Segoe UI Light" panose="020B0502040204020203" pitchFamily="34" charset="0"/>
                <a:cs typeface="Segoe UI Light" panose="020B0502040204020203" pitchFamily="34" charset="0"/>
              </a:rPr>
              <a:t>Outsourcing</a:t>
            </a:r>
          </a:p>
        </p:txBody>
      </p:sp>
      <p:sp>
        <p:nvSpPr>
          <p:cNvPr id="339" name="Rectangle 338"/>
          <p:cNvSpPr/>
          <p:nvPr/>
        </p:nvSpPr>
        <p:spPr>
          <a:xfrm>
            <a:off x="5774723" y="3595190"/>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a:solidFill>
                  <a:prstClr val="black"/>
                </a:solidFill>
                <a:latin typeface="Segoe UI Light" panose="020B0502040204020203" pitchFamily="34" charset="0"/>
                <a:cs typeface="Segoe UI Light" panose="020B0502040204020203" pitchFamily="34" charset="0"/>
              </a:rPr>
              <a:t>Ethics</a:t>
            </a:r>
          </a:p>
        </p:txBody>
      </p:sp>
      <p:sp>
        <p:nvSpPr>
          <p:cNvPr id="340" name="Rectangle 339"/>
          <p:cNvSpPr/>
          <p:nvPr/>
        </p:nvSpPr>
        <p:spPr>
          <a:xfrm>
            <a:off x="1976002" y="5241978"/>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a:solidFill>
                  <a:prstClr val="black"/>
                </a:solidFill>
                <a:latin typeface="Segoe UI Light" panose="020B0502040204020203" pitchFamily="34" charset="0"/>
                <a:cs typeface="Segoe UI Light" panose="020B0502040204020203" pitchFamily="34" charset="0"/>
              </a:rPr>
              <a:t>Liability</a:t>
            </a:r>
          </a:p>
        </p:txBody>
      </p:sp>
      <p:sp>
        <p:nvSpPr>
          <p:cNvPr id="341" name="Rectangle 340"/>
          <p:cNvSpPr/>
          <p:nvPr/>
        </p:nvSpPr>
        <p:spPr>
          <a:xfrm>
            <a:off x="3897510" y="5241978"/>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fr-FR" b="1" dirty="0">
                <a:solidFill>
                  <a:prstClr val="black"/>
                </a:solidFill>
                <a:latin typeface="Segoe UI Light" panose="020B0502040204020203" pitchFamily="34" charset="0"/>
                <a:cs typeface="Segoe UI Light" panose="020B0502040204020203" pitchFamily="34" charset="0"/>
              </a:rPr>
              <a:t>Loss </a:t>
            </a:r>
            <a:endParaRPr lang="en-GB" b="1" dirty="0">
              <a:solidFill>
                <a:prstClr val="black"/>
              </a:solidFill>
              <a:latin typeface="Segoe UI Light" panose="020B0502040204020203" pitchFamily="34" charset="0"/>
              <a:cs typeface="Segoe UI Light" panose="020B0502040204020203" pitchFamily="34" charset="0"/>
            </a:endParaRPr>
          </a:p>
        </p:txBody>
      </p:sp>
      <p:sp>
        <p:nvSpPr>
          <p:cNvPr id="342" name="Rectangle 341"/>
          <p:cNvSpPr/>
          <p:nvPr/>
        </p:nvSpPr>
        <p:spPr>
          <a:xfrm>
            <a:off x="5774723" y="5242569"/>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a:solidFill>
                  <a:prstClr val="black"/>
                </a:solidFill>
                <a:latin typeface="Segoe UI Light" panose="020B0502040204020203" pitchFamily="34" charset="0"/>
                <a:cs typeface="Segoe UI Light" panose="020B0502040204020203" pitchFamily="34" charset="0"/>
              </a:rPr>
              <a:t>M-commerce</a:t>
            </a:r>
          </a:p>
        </p:txBody>
      </p:sp>
    </p:spTree>
    <p:extLst>
      <p:ext uri="{BB962C8B-B14F-4D97-AF65-F5344CB8AC3E}">
        <p14:creationId xmlns:p14="http://schemas.microsoft.com/office/powerpoint/2010/main" val="395012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 grpId="0" animBg="1"/>
      <p:bldP spid="335" grpId="0" animBg="1"/>
      <p:bldP spid="336" grpId="0" animBg="1"/>
      <p:bldP spid="337" grpId="0" animBg="1"/>
      <p:bldP spid="338" grpId="0" animBg="1"/>
      <p:bldP spid="339" grpId="0" animBg="1"/>
      <p:bldP spid="340" grpId="0" animBg="1"/>
      <p:bldP spid="341" grpId="0" animBg="1"/>
      <p:bldP spid="3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80405" y="1003722"/>
            <a:ext cx="4783207"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definition…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keyword…</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1928346" y="5096221"/>
            <a:ext cx="5228057"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547665" y="2204864"/>
            <a:ext cx="194421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2" name="Rectangle 11"/>
          <p:cNvSpPr/>
          <p:nvPr/>
        </p:nvSpPr>
        <p:spPr>
          <a:xfrm>
            <a:off x="1725296" y="3923764"/>
            <a:ext cx="169457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3" name="Rectangle 12"/>
          <p:cNvSpPr/>
          <p:nvPr/>
        </p:nvSpPr>
        <p:spPr>
          <a:xfrm>
            <a:off x="3591893" y="2204864"/>
            <a:ext cx="206987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5" name="Rectangle 14"/>
          <p:cNvSpPr/>
          <p:nvPr/>
        </p:nvSpPr>
        <p:spPr>
          <a:xfrm>
            <a:off x="3475975" y="3954542"/>
            <a:ext cx="218579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definition</a:t>
            </a:r>
          </a:p>
        </p:txBody>
      </p:sp>
      <p:sp>
        <p:nvSpPr>
          <p:cNvPr id="19" name="Rectangle 18"/>
          <p:cNvSpPr/>
          <p:nvPr/>
        </p:nvSpPr>
        <p:spPr>
          <a:xfrm>
            <a:off x="5652120" y="3923764"/>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21" name="Rectangle 20"/>
          <p:cNvSpPr/>
          <p:nvPr/>
        </p:nvSpPr>
        <p:spPr>
          <a:xfrm>
            <a:off x="5652120" y="5435932"/>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24" name="Rectangle 23"/>
          <p:cNvSpPr/>
          <p:nvPr/>
        </p:nvSpPr>
        <p:spPr>
          <a:xfrm>
            <a:off x="1691680" y="5466710"/>
            <a:ext cx="180020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definition</a:t>
            </a:r>
          </a:p>
        </p:txBody>
      </p:sp>
      <p:sp>
        <p:nvSpPr>
          <p:cNvPr id="26" name="Rectangle 25"/>
          <p:cNvSpPr/>
          <p:nvPr/>
        </p:nvSpPr>
        <p:spPr>
          <a:xfrm>
            <a:off x="3591893" y="5435932"/>
            <a:ext cx="206022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2" name="Rectangle 8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5" name="Rectangle 14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6" name="Rectangle 20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7" name="Rectangle 26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8" name="Rectangle 32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9" name="Rectangle 328"/>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2" name="Rectangle 331"/>
          <p:cNvSpPr/>
          <p:nvPr/>
        </p:nvSpPr>
        <p:spPr>
          <a:xfrm>
            <a:off x="5724128" y="2204864"/>
            <a:ext cx="242991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Tree>
    <p:extLst>
      <p:ext uri="{BB962C8B-B14F-4D97-AF65-F5344CB8AC3E}">
        <p14:creationId xmlns:p14="http://schemas.microsoft.com/office/powerpoint/2010/main" val="92960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8"/>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6"/>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5"/>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4"/>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3"/>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2"/>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1"/>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0"/>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9"/>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8"/>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7"/>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6"/>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5"/>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4"/>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3"/>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2"/>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1"/>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0"/>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9"/>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8"/>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7"/>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6"/>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5"/>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4"/>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3"/>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2"/>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1"/>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0"/>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9"/>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8"/>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7"/>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6"/>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5"/>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4"/>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3"/>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2"/>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1"/>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0"/>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9"/>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8"/>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7"/>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6"/>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5"/>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4"/>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3"/>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2"/>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1"/>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0"/>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9"/>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8"/>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7"/>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6"/>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5"/>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4"/>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3"/>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2"/>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1"/>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0"/>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9"/>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8"/>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6"/>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7"/>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5"/>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4"/>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3"/>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2"/>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1"/>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0"/>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9"/>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8"/>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7"/>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6"/>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5"/>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4"/>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3"/>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2"/>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1"/>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0"/>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9"/>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8"/>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7"/>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6"/>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5"/>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4"/>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3"/>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2"/>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1"/>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0"/>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9"/>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8"/>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7"/>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6"/>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5"/>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4"/>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3"/>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2"/>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1"/>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0"/>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9"/>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8"/>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7"/>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6"/>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5"/>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4"/>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3"/>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2"/>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1"/>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0"/>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9"/>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8"/>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7"/>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6"/>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5"/>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4"/>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3"/>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2"/>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1"/>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0"/>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9"/>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8"/>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7"/>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5"/>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6"/>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4"/>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3"/>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2"/>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1"/>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0"/>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9"/>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8"/>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7"/>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6"/>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5"/>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4"/>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3"/>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2"/>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1"/>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0"/>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9"/>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8"/>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7"/>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6"/>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5"/>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4"/>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3"/>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2"/>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1"/>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0"/>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9"/>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8"/>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7"/>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6"/>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5"/>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4"/>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3"/>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2"/>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1"/>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0"/>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9"/>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8"/>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7"/>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6"/>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5"/>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4"/>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3"/>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2"/>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1"/>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0"/>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9"/>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8"/>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7"/>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6"/>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5"/>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4"/>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3"/>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2"/>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1"/>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0"/>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9"/>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8"/>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7"/>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6"/>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4"/>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5"/>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3"/>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2"/>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1"/>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0"/>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9"/>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8"/>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7"/>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6"/>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5"/>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4"/>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3"/>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2"/>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1"/>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0"/>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9"/>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8"/>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7"/>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6"/>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5"/>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4"/>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3"/>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2"/>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1"/>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0"/>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9"/>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8"/>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7"/>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6"/>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5"/>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4"/>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3"/>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2"/>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1"/>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0"/>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9"/>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8"/>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7"/>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6"/>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5"/>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4"/>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3"/>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2"/>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1"/>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0"/>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9"/>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8"/>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7"/>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6"/>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5"/>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4"/>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3"/>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2"/>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1"/>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0"/>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9"/>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8"/>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7"/>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6"/>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5"/>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3"/>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4"/>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1"/>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0"/>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9"/>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8"/>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7"/>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6"/>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5"/>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4"/>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3"/>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2"/>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1"/>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0"/>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9"/>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8"/>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7"/>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6"/>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5"/>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4"/>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3"/>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2"/>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1"/>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0"/>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9"/>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8"/>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7"/>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6"/>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5"/>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4"/>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3"/>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2"/>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1"/>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0"/>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9"/>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8"/>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7"/>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6"/>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5"/>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4"/>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3"/>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2"/>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1"/>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0"/>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9"/>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8"/>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7"/>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6"/>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5"/>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3"/>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2"/>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80405" y="1003722"/>
            <a:ext cx="4783207"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definition…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keyword…</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1928346" y="5096221"/>
            <a:ext cx="5228057"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547665" y="2204864"/>
            <a:ext cx="194421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2" name="Rectangle 11"/>
          <p:cNvSpPr/>
          <p:nvPr/>
        </p:nvSpPr>
        <p:spPr>
          <a:xfrm>
            <a:off x="1725296" y="3707740"/>
            <a:ext cx="169457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3" name="Rectangle 12"/>
          <p:cNvSpPr/>
          <p:nvPr/>
        </p:nvSpPr>
        <p:spPr>
          <a:xfrm>
            <a:off x="3591893" y="2195572"/>
            <a:ext cx="206987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15" name="Rectangle 14"/>
          <p:cNvSpPr/>
          <p:nvPr/>
        </p:nvSpPr>
        <p:spPr>
          <a:xfrm>
            <a:off x="3475975" y="3738518"/>
            <a:ext cx="218579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definition</a:t>
            </a:r>
          </a:p>
        </p:txBody>
      </p:sp>
      <p:sp>
        <p:nvSpPr>
          <p:cNvPr id="19" name="Rectangle 18"/>
          <p:cNvSpPr/>
          <p:nvPr/>
        </p:nvSpPr>
        <p:spPr>
          <a:xfrm>
            <a:off x="5652120" y="3707740"/>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21" name="Rectangle 20"/>
          <p:cNvSpPr/>
          <p:nvPr/>
        </p:nvSpPr>
        <p:spPr>
          <a:xfrm>
            <a:off x="5652120" y="5435932"/>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24" name="Rectangle 23"/>
          <p:cNvSpPr/>
          <p:nvPr/>
        </p:nvSpPr>
        <p:spPr>
          <a:xfrm>
            <a:off x="1691680" y="5466710"/>
            <a:ext cx="180020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definition</a:t>
            </a:r>
          </a:p>
        </p:txBody>
      </p:sp>
      <p:sp>
        <p:nvSpPr>
          <p:cNvPr id="26" name="Rectangle 25"/>
          <p:cNvSpPr/>
          <p:nvPr/>
        </p:nvSpPr>
        <p:spPr>
          <a:xfrm>
            <a:off x="3591893" y="5435932"/>
            <a:ext cx="206022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2" name="Rectangle 331"/>
          <p:cNvSpPr/>
          <p:nvPr/>
        </p:nvSpPr>
        <p:spPr>
          <a:xfrm>
            <a:off x="5652120" y="2204864"/>
            <a:ext cx="242991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definition</a:t>
            </a:r>
          </a:p>
        </p:txBody>
      </p:sp>
      <p:sp>
        <p:nvSpPr>
          <p:cNvPr id="333" name="TextBox 332"/>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335" name="Rectangle 334"/>
          <p:cNvSpPr/>
          <p:nvPr/>
        </p:nvSpPr>
        <p:spPr>
          <a:xfrm>
            <a:off x="1979714" y="2618333"/>
            <a:ext cx="1348999" cy="67768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
        <p:nvSpPr>
          <p:cNvPr id="336" name="Rectangle 335"/>
          <p:cNvSpPr/>
          <p:nvPr/>
        </p:nvSpPr>
        <p:spPr>
          <a:xfrm>
            <a:off x="3911508" y="2618333"/>
            <a:ext cx="1348999" cy="67768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
        <p:nvSpPr>
          <p:cNvPr id="337" name="Rectangle 336"/>
          <p:cNvSpPr/>
          <p:nvPr/>
        </p:nvSpPr>
        <p:spPr>
          <a:xfrm>
            <a:off x="5796144" y="2618333"/>
            <a:ext cx="1348999" cy="67768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latin typeface="Segoe UI Light" panose="020B0502040204020203" pitchFamily="34" charset="0"/>
                <a:cs typeface="Segoe UI Light" panose="020B0502040204020203" pitchFamily="34" charset="0"/>
              </a:rPr>
              <a:t>Insert keyword</a:t>
            </a:r>
          </a:p>
        </p:txBody>
      </p:sp>
      <p:sp>
        <p:nvSpPr>
          <p:cNvPr id="338" name="Rectangle 337"/>
          <p:cNvSpPr/>
          <p:nvPr/>
        </p:nvSpPr>
        <p:spPr>
          <a:xfrm>
            <a:off x="1928347" y="4123818"/>
            <a:ext cx="1396656" cy="8267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
        <p:nvSpPr>
          <p:cNvPr id="339" name="Rectangle 338"/>
          <p:cNvSpPr/>
          <p:nvPr/>
        </p:nvSpPr>
        <p:spPr>
          <a:xfrm>
            <a:off x="3825502" y="4123818"/>
            <a:ext cx="1466578" cy="8267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
        <p:nvSpPr>
          <p:cNvPr id="340" name="Rectangle 339"/>
          <p:cNvSpPr/>
          <p:nvPr/>
        </p:nvSpPr>
        <p:spPr>
          <a:xfrm>
            <a:off x="5774723" y="4123818"/>
            <a:ext cx="1348999" cy="8267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
        <p:nvSpPr>
          <p:cNvPr id="341" name="Rectangle 340"/>
          <p:cNvSpPr/>
          <p:nvPr/>
        </p:nvSpPr>
        <p:spPr>
          <a:xfrm>
            <a:off x="1976002" y="5805264"/>
            <a:ext cx="1348999" cy="792088"/>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
        <p:nvSpPr>
          <p:cNvPr id="342" name="Rectangle 341"/>
          <p:cNvSpPr/>
          <p:nvPr/>
        </p:nvSpPr>
        <p:spPr>
          <a:xfrm>
            <a:off x="3897510" y="5805264"/>
            <a:ext cx="1348999" cy="792088"/>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GB" b="1" dirty="0">
                <a:latin typeface="Segoe UI Light" panose="020B0502040204020203" pitchFamily="34" charset="0"/>
                <a:cs typeface="Segoe UI Light" panose="020B0502040204020203" pitchFamily="34" charset="0"/>
              </a:rPr>
              <a:t>Insert keyword</a:t>
            </a:r>
          </a:p>
          <a:p>
            <a:pPr lvl="0" algn="ctr"/>
            <a:r>
              <a:rPr lang="fr-FR" b="1" dirty="0">
                <a:solidFill>
                  <a:prstClr val="black"/>
                </a:solidFill>
                <a:latin typeface="Segoe UI Light" panose="020B0502040204020203" pitchFamily="34" charset="0"/>
                <a:cs typeface="Segoe UI Light" panose="020B0502040204020203" pitchFamily="34" charset="0"/>
              </a:rPr>
              <a:t> </a:t>
            </a:r>
            <a:endParaRPr lang="en-GB" b="1" dirty="0">
              <a:solidFill>
                <a:prstClr val="black"/>
              </a:solidFill>
              <a:latin typeface="Segoe UI Light" panose="020B0502040204020203" pitchFamily="34" charset="0"/>
              <a:cs typeface="Segoe UI Light" panose="020B0502040204020203" pitchFamily="34" charset="0"/>
            </a:endParaRPr>
          </a:p>
        </p:txBody>
      </p:sp>
      <p:sp>
        <p:nvSpPr>
          <p:cNvPr id="343" name="Rectangle 342"/>
          <p:cNvSpPr/>
          <p:nvPr/>
        </p:nvSpPr>
        <p:spPr>
          <a:xfrm>
            <a:off x="5774723" y="5805263"/>
            <a:ext cx="1348999" cy="792679"/>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keyword</a:t>
            </a:r>
          </a:p>
        </p:txBody>
      </p:sp>
    </p:spTree>
    <p:extLst>
      <p:ext uri="{BB962C8B-B14F-4D97-AF65-F5344CB8AC3E}">
        <p14:creationId xmlns:p14="http://schemas.microsoft.com/office/powerpoint/2010/main" val="298560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25903" y="1003722"/>
            <a:ext cx="4892212"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keyword…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definition…</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1928346" y="5096221"/>
            <a:ext cx="5228057"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547665" y="2204864"/>
            <a:ext cx="194421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2" name="Rectangle 11"/>
          <p:cNvSpPr/>
          <p:nvPr/>
        </p:nvSpPr>
        <p:spPr>
          <a:xfrm>
            <a:off x="1725296" y="3923764"/>
            <a:ext cx="169457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3" name="Rectangle 12"/>
          <p:cNvSpPr/>
          <p:nvPr/>
        </p:nvSpPr>
        <p:spPr>
          <a:xfrm>
            <a:off x="3591893" y="2204864"/>
            <a:ext cx="206987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5" name="Rectangle 14"/>
          <p:cNvSpPr/>
          <p:nvPr/>
        </p:nvSpPr>
        <p:spPr>
          <a:xfrm>
            <a:off x="3475975" y="3954542"/>
            <a:ext cx="218579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keyword</a:t>
            </a:r>
          </a:p>
        </p:txBody>
      </p:sp>
      <p:sp>
        <p:nvSpPr>
          <p:cNvPr id="19" name="Rectangle 18"/>
          <p:cNvSpPr/>
          <p:nvPr/>
        </p:nvSpPr>
        <p:spPr>
          <a:xfrm>
            <a:off x="5652120" y="3923764"/>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21" name="Rectangle 20"/>
          <p:cNvSpPr/>
          <p:nvPr/>
        </p:nvSpPr>
        <p:spPr>
          <a:xfrm>
            <a:off x="5652120" y="5435932"/>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24" name="Rectangle 23"/>
          <p:cNvSpPr/>
          <p:nvPr/>
        </p:nvSpPr>
        <p:spPr>
          <a:xfrm>
            <a:off x="1691680" y="5466710"/>
            <a:ext cx="180020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keyword</a:t>
            </a:r>
          </a:p>
        </p:txBody>
      </p:sp>
      <p:sp>
        <p:nvSpPr>
          <p:cNvPr id="26" name="Rectangle 25"/>
          <p:cNvSpPr/>
          <p:nvPr/>
        </p:nvSpPr>
        <p:spPr>
          <a:xfrm>
            <a:off x="3591893" y="5435932"/>
            <a:ext cx="206022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2" name="Rectangle 8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5" name="Rectangle 14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6" name="Rectangle 20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7" name="Rectangle 26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8" name="Rectangle 32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9" name="Rectangle 328"/>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2" name="Rectangle 331"/>
          <p:cNvSpPr/>
          <p:nvPr/>
        </p:nvSpPr>
        <p:spPr>
          <a:xfrm>
            <a:off x="5724128" y="2204864"/>
            <a:ext cx="242991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Tree>
    <p:extLst>
      <p:ext uri="{BB962C8B-B14F-4D97-AF65-F5344CB8AC3E}">
        <p14:creationId xmlns:p14="http://schemas.microsoft.com/office/powerpoint/2010/main" val="36347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8"/>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6"/>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5"/>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4"/>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3"/>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2"/>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1"/>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0"/>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9"/>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8"/>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7"/>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6"/>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5"/>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4"/>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3"/>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2"/>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1"/>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0"/>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9"/>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8"/>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7"/>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6"/>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5"/>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4"/>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3"/>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2"/>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1"/>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0"/>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9"/>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8"/>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7"/>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6"/>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5"/>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4"/>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3"/>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2"/>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1"/>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0"/>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9"/>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8"/>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7"/>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6"/>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5"/>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4"/>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3"/>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2"/>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1"/>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0"/>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9"/>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8"/>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7"/>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6"/>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5"/>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4"/>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3"/>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2"/>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1"/>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0"/>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9"/>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8"/>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6"/>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7"/>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5"/>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4"/>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3"/>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2"/>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1"/>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0"/>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9"/>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8"/>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7"/>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6"/>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5"/>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4"/>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3"/>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2"/>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1"/>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0"/>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9"/>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8"/>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7"/>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6"/>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5"/>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4"/>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3"/>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2"/>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1"/>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0"/>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9"/>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8"/>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7"/>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6"/>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5"/>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4"/>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3"/>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2"/>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1"/>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0"/>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9"/>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8"/>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7"/>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6"/>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5"/>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4"/>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3"/>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2"/>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1"/>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0"/>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9"/>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8"/>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7"/>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6"/>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5"/>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4"/>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3"/>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2"/>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1"/>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0"/>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9"/>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8"/>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7"/>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5"/>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6"/>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4"/>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3"/>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2"/>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1"/>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0"/>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9"/>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8"/>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7"/>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6"/>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5"/>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4"/>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3"/>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2"/>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1"/>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0"/>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9"/>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8"/>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7"/>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6"/>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5"/>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4"/>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3"/>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2"/>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1"/>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0"/>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9"/>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8"/>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7"/>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6"/>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5"/>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4"/>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3"/>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2"/>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1"/>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0"/>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9"/>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8"/>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7"/>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6"/>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5"/>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4"/>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3"/>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2"/>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1"/>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0"/>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9"/>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8"/>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7"/>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6"/>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5"/>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4"/>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3"/>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2"/>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1"/>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0"/>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9"/>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8"/>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7"/>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6"/>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4"/>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5"/>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3"/>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2"/>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1"/>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0"/>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9"/>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8"/>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7"/>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6"/>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5"/>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4"/>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3"/>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2"/>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1"/>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0"/>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9"/>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8"/>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7"/>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6"/>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5"/>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4"/>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3"/>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2"/>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1"/>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0"/>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9"/>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8"/>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7"/>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6"/>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5"/>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4"/>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3"/>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2"/>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1"/>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0"/>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9"/>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8"/>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7"/>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6"/>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5"/>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4"/>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3"/>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2"/>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1"/>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0"/>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9"/>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8"/>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7"/>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6"/>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5"/>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4"/>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3"/>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2"/>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1"/>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0"/>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9"/>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8"/>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7"/>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6"/>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5"/>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3"/>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4"/>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1"/>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0"/>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9"/>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8"/>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7"/>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6"/>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5"/>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4"/>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3"/>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2"/>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1"/>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0"/>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9"/>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8"/>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7"/>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6"/>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5"/>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4"/>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3"/>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2"/>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1"/>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0"/>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9"/>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8"/>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7"/>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6"/>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5"/>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4"/>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3"/>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2"/>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1"/>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0"/>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9"/>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8"/>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7"/>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6"/>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5"/>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4"/>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3"/>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2"/>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1"/>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0"/>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9"/>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8"/>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7"/>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6"/>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5"/>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3"/>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2"/>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80405" y="1003722"/>
            <a:ext cx="4783207"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definition…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keyword…</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1928346" y="5096221"/>
            <a:ext cx="5228057"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547665" y="2204864"/>
            <a:ext cx="194421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2" name="Rectangle 11"/>
          <p:cNvSpPr/>
          <p:nvPr/>
        </p:nvSpPr>
        <p:spPr>
          <a:xfrm>
            <a:off x="1725296" y="3707740"/>
            <a:ext cx="169457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3" name="Rectangle 12"/>
          <p:cNvSpPr/>
          <p:nvPr/>
        </p:nvSpPr>
        <p:spPr>
          <a:xfrm>
            <a:off x="3591893" y="2195572"/>
            <a:ext cx="206987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15" name="Rectangle 14"/>
          <p:cNvSpPr/>
          <p:nvPr/>
        </p:nvSpPr>
        <p:spPr>
          <a:xfrm>
            <a:off x="3475975" y="3738518"/>
            <a:ext cx="218579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keyword</a:t>
            </a:r>
          </a:p>
        </p:txBody>
      </p:sp>
      <p:sp>
        <p:nvSpPr>
          <p:cNvPr id="19" name="Rectangle 18"/>
          <p:cNvSpPr/>
          <p:nvPr/>
        </p:nvSpPr>
        <p:spPr>
          <a:xfrm>
            <a:off x="5652120" y="3707740"/>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21" name="Rectangle 20"/>
          <p:cNvSpPr/>
          <p:nvPr/>
        </p:nvSpPr>
        <p:spPr>
          <a:xfrm>
            <a:off x="5652120" y="5435932"/>
            <a:ext cx="1767636"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24" name="Rectangle 23"/>
          <p:cNvSpPr/>
          <p:nvPr/>
        </p:nvSpPr>
        <p:spPr>
          <a:xfrm>
            <a:off x="1691680" y="5466710"/>
            <a:ext cx="1800200" cy="338554"/>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Insert keyword</a:t>
            </a:r>
          </a:p>
        </p:txBody>
      </p:sp>
      <p:sp>
        <p:nvSpPr>
          <p:cNvPr id="26" name="Rectangle 25"/>
          <p:cNvSpPr/>
          <p:nvPr/>
        </p:nvSpPr>
        <p:spPr>
          <a:xfrm>
            <a:off x="3591893" y="5435932"/>
            <a:ext cx="206022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2" name="Rectangle 331"/>
          <p:cNvSpPr/>
          <p:nvPr/>
        </p:nvSpPr>
        <p:spPr>
          <a:xfrm>
            <a:off x="5652120" y="2204864"/>
            <a:ext cx="2429911"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keyword</a:t>
            </a:r>
          </a:p>
        </p:txBody>
      </p:sp>
      <p:sp>
        <p:nvSpPr>
          <p:cNvPr id="333" name="TextBox 332"/>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335" name="Rectangle 334"/>
          <p:cNvSpPr/>
          <p:nvPr/>
        </p:nvSpPr>
        <p:spPr>
          <a:xfrm>
            <a:off x="1979714" y="2618333"/>
            <a:ext cx="1348999" cy="67768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
        <p:nvSpPr>
          <p:cNvPr id="336" name="Rectangle 335"/>
          <p:cNvSpPr/>
          <p:nvPr/>
        </p:nvSpPr>
        <p:spPr>
          <a:xfrm>
            <a:off x="3911508" y="2618333"/>
            <a:ext cx="1348999" cy="67768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
        <p:nvSpPr>
          <p:cNvPr id="337" name="Rectangle 336"/>
          <p:cNvSpPr/>
          <p:nvPr/>
        </p:nvSpPr>
        <p:spPr>
          <a:xfrm>
            <a:off x="5796144" y="2618333"/>
            <a:ext cx="1348999" cy="677687"/>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latin typeface="Segoe UI Light" panose="020B0502040204020203" pitchFamily="34" charset="0"/>
                <a:cs typeface="Segoe UI Light" panose="020B0502040204020203" pitchFamily="34" charset="0"/>
              </a:rPr>
              <a:t>Insert definition</a:t>
            </a:r>
          </a:p>
        </p:txBody>
      </p:sp>
      <p:sp>
        <p:nvSpPr>
          <p:cNvPr id="338" name="Rectangle 337"/>
          <p:cNvSpPr/>
          <p:nvPr/>
        </p:nvSpPr>
        <p:spPr>
          <a:xfrm>
            <a:off x="1928347" y="4123818"/>
            <a:ext cx="1396656" cy="8267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
        <p:nvSpPr>
          <p:cNvPr id="339" name="Rectangle 338"/>
          <p:cNvSpPr/>
          <p:nvPr/>
        </p:nvSpPr>
        <p:spPr>
          <a:xfrm>
            <a:off x="3825502" y="4123818"/>
            <a:ext cx="1466578" cy="8267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
        <p:nvSpPr>
          <p:cNvPr id="340" name="Rectangle 339"/>
          <p:cNvSpPr/>
          <p:nvPr/>
        </p:nvSpPr>
        <p:spPr>
          <a:xfrm>
            <a:off x="5774723" y="4123818"/>
            <a:ext cx="1348999" cy="8267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
        <p:nvSpPr>
          <p:cNvPr id="341" name="Rectangle 340"/>
          <p:cNvSpPr/>
          <p:nvPr/>
        </p:nvSpPr>
        <p:spPr>
          <a:xfrm>
            <a:off x="1976002" y="5805264"/>
            <a:ext cx="1348999" cy="792088"/>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
        <p:nvSpPr>
          <p:cNvPr id="342" name="Rectangle 341"/>
          <p:cNvSpPr/>
          <p:nvPr/>
        </p:nvSpPr>
        <p:spPr>
          <a:xfrm>
            <a:off x="3897510" y="5805264"/>
            <a:ext cx="1348999" cy="792088"/>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GB" b="1" dirty="0">
                <a:latin typeface="Segoe UI Light" panose="020B0502040204020203" pitchFamily="34" charset="0"/>
                <a:cs typeface="Segoe UI Light" panose="020B0502040204020203" pitchFamily="34" charset="0"/>
              </a:rPr>
              <a:t>Insert definition</a:t>
            </a:r>
            <a:r>
              <a:rPr lang="fr-FR" b="1" dirty="0">
                <a:solidFill>
                  <a:prstClr val="black"/>
                </a:solidFill>
                <a:latin typeface="Segoe UI Light" panose="020B0502040204020203" pitchFamily="34" charset="0"/>
                <a:cs typeface="Segoe UI Light" panose="020B0502040204020203" pitchFamily="34" charset="0"/>
              </a:rPr>
              <a:t> </a:t>
            </a:r>
            <a:endParaRPr lang="en-GB" b="1" dirty="0">
              <a:solidFill>
                <a:prstClr val="black"/>
              </a:solidFill>
              <a:latin typeface="Segoe UI Light" panose="020B0502040204020203" pitchFamily="34" charset="0"/>
              <a:cs typeface="Segoe UI Light" panose="020B0502040204020203" pitchFamily="34" charset="0"/>
            </a:endParaRPr>
          </a:p>
        </p:txBody>
      </p:sp>
      <p:sp>
        <p:nvSpPr>
          <p:cNvPr id="343" name="Rectangle 342"/>
          <p:cNvSpPr/>
          <p:nvPr/>
        </p:nvSpPr>
        <p:spPr>
          <a:xfrm>
            <a:off x="5774723" y="5805263"/>
            <a:ext cx="1348999" cy="792679"/>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definition</a:t>
            </a:r>
          </a:p>
        </p:txBody>
      </p:sp>
    </p:spTree>
    <p:extLst>
      <p:ext uri="{BB962C8B-B14F-4D97-AF65-F5344CB8AC3E}">
        <p14:creationId xmlns:p14="http://schemas.microsoft.com/office/powerpoint/2010/main" val="14766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10674" y="1003722"/>
            <a:ext cx="4922669"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answer…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questions…</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2006299" y="2525999"/>
            <a:ext cx="1348999"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je </a:t>
            </a:r>
            <a:r>
              <a:rPr lang="en-GB" dirty="0" err="1">
                <a:latin typeface="Segoe UI Light" panose="020B0502040204020203" pitchFamily="34" charset="0"/>
                <a:cs typeface="Segoe UI Light" panose="020B0502040204020203" pitchFamily="34" charset="0"/>
              </a:rPr>
              <a:t>m’appelle</a:t>
            </a:r>
            <a:endParaRPr lang="en-GB" dirty="0">
              <a:latin typeface="Segoe UI Light" panose="020B0502040204020203" pitchFamily="34" charset="0"/>
              <a:cs typeface="Segoe UI Light" panose="020B0502040204020203" pitchFamily="34" charset="0"/>
            </a:endParaRPr>
          </a:p>
        </p:txBody>
      </p:sp>
      <p:sp>
        <p:nvSpPr>
          <p:cNvPr id="12" name="Rectangle 11"/>
          <p:cNvSpPr/>
          <p:nvPr/>
        </p:nvSpPr>
        <p:spPr>
          <a:xfrm>
            <a:off x="1989034" y="3975952"/>
            <a:ext cx="1383520"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J’ai</a:t>
            </a:r>
            <a:r>
              <a:rPr lang="en-GB" dirty="0">
                <a:latin typeface="Segoe UI Light" panose="020B0502040204020203" pitchFamily="34" charset="0"/>
                <a:cs typeface="Segoe UI Light" panose="020B0502040204020203" pitchFamily="34" charset="0"/>
              </a:rPr>
              <a:t> </a:t>
            </a:r>
            <a:r>
              <a:rPr lang="en-GB" dirty="0" err="1">
                <a:latin typeface="Segoe UI Light" panose="020B0502040204020203" pitchFamily="34" charset="0"/>
                <a:cs typeface="Segoe UI Light" panose="020B0502040204020203" pitchFamily="34" charset="0"/>
              </a:rPr>
              <a:t>onze</a:t>
            </a:r>
            <a:r>
              <a:rPr lang="en-GB" dirty="0">
                <a:latin typeface="Segoe UI Light" panose="020B0502040204020203" pitchFamily="34" charset="0"/>
                <a:cs typeface="Segoe UI Light" panose="020B0502040204020203" pitchFamily="34" charset="0"/>
              </a:rPr>
              <a:t> </a:t>
            </a:r>
            <a:r>
              <a:rPr lang="en-GB" dirty="0" err="1">
                <a:latin typeface="Segoe UI Light" panose="020B0502040204020203" pitchFamily="34" charset="0"/>
                <a:cs typeface="Segoe UI Light" panose="020B0502040204020203" pitchFamily="34" charset="0"/>
              </a:rPr>
              <a:t>ans</a:t>
            </a:r>
            <a:endParaRPr lang="en-GB" dirty="0">
              <a:latin typeface="Segoe UI Light" panose="020B0502040204020203" pitchFamily="34" charset="0"/>
              <a:cs typeface="Segoe UI Light" panose="020B0502040204020203" pitchFamily="34" charset="0"/>
            </a:endParaRPr>
          </a:p>
        </p:txBody>
      </p:sp>
      <p:sp>
        <p:nvSpPr>
          <p:cNvPr id="13" name="Rectangle 12"/>
          <p:cNvSpPr/>
          <p:nvPr/>
        </p:nvSpPr>
        <p:spPr>
          <a:xfrm>
            <a:off x="3673271" y="2525999"/>
            <a:ext cx="1876027"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J’habite</a:t>
            </a:r>
            <a:r>
              <a:rPr lang="en-GB" dirty="0">
                <a:latin typeface="Segoe UI Light" panose="020B0502040204020203" pitchFamily="34" charset="0"/>
                <a:cs typeface="Segoe UI Light" panose="020B0502040204020203" pitchFamily="34" charset="0"/>
              </a:rPr>
              <a:t> à Preston</a:t>
            </a:r>
          </a:p>
        </p:txBody>
      </p:sp>
      <p:sp>
        <p:nvSpPr>
          <p:cNvPr id="15" name="Rectangle 14"/>
          <p:cNvSpPr/>
          <p:nvPr/>
        </p:nvSpPr>
        <p:spPr>
          <a:xfrm>
            <a:off x="3591893" y="3837458"/>
            <a:ext cx="1988223" cy="646331"/>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Ça va très bien, merci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796136" y="2249006"/>
            <a:ext cx="1306158" cy="923330"/>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J’aime écouter de la musique</a:t>
            </a:r>
            <a:endParaRPr lang="en-GB" dirty="0">
              <a:latin typeface="Segoe UI Light" panose="020B0502040204020203" pitchFamily="34" charset="0"/>
              <a:cs typeface="Segoe UI Light" panose="020B0502040204020203" pitchFamily="34" charset="0"/>
            </a:endParaRPr>
          </a:p>
        </p:txBody>
      </p:sp>
      <p:sp>
        <p:nvSpPr>
          <p:cNvPr id="19" name="Rectangle 18"/>
          <p:cNvSpPr/>
          <p:nvPr/>
        </p:nvSpPr>
        <p:spPr>
          <a:xfrm>
            <a:off x="5864679" y="3975951"/>
            <a:ext cx="1234442"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J’ai</a:t>
            </a:r>
            <a:r>
              <a:rPr lang="en-GB" dirty="0">
                <a:latin typeface="Segoe UI Light" panose="020B0502040204020203" pitchFamily="34" charset="0"/>
                <a:cs typeface="Segoe UI Light" panose="020B0502040204020203" pitchFamily="34" charset="0"/>
              </a:rPr>
              <a:t> un chat</a:t>
            </a:r>
          </a:p>
        </p:txBody>
      </p:sp>
      <p:sp>
        <p:nvSpPr>
          <p:cNvPr id="21" name="Rectangle 20"/>
          <p:cNvSpPr/>
          <p:nvPr/>
        </p:nvSpPr>
        <p:spPr>
          <a:xfrm>
            <a:off x="5756692" y="5288160"/>
            <a:ext cx="1427888" cy="1200329"/>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Mon anniversaire, c’est le six septembre</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928346" y="5242000"/>
            <a:ext cx="1563534" cy="646331"/>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Il est trois heures quinze</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3640131" y="5380477"/>
            <a:ext cx="1903085"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J’aime</a:t>
            </a:r>
            <a:r>
              <a:rPr lang="en-GB" dirty="0">
                <a:latin typeface="Segoe UI Light" panose="020B0502040204020203" pitchFamily="34" charset="0"/>
                <a:cs typeface="Segoe UI Light" panose="020B0502040204020203" pitchFamily="34" charset="0"/>
              </a:rPr>
              <a:t> les </a:t>
            </a:r>
            <a:r>
              <a:rPr lang="en-GB" dirty="0" err="1">
                <a:latin typeface="Segoe UI Light" panose="020B0502040204020203" pitchFamily="34" charset="0"/>
                <a:cs typeface="Segoe UI Light" panose="020B0502040204020203" pitchFamily="34" charset="0"/>
              </a:rPr>
              <a:t>carotte</a:t>
            </a:r>
            <a:r>
              <a:rPr lang="en-GB" i="1" dirty="0" err="1">
                <a:latin typeface="Segoe UI Light" panose="020B0502040204020203" pitchFamily="34" charset="0"/>
                <a:cs typeface="Segoe UI Light" panose="020B0502040204020203" pitchFamily="34" charset="0"/>
              </a:rPr>
              <a:t>s</a:t>
            </a:r>
            <a:endParaRPr lang="en-GB" dirty="0">
              <a:latin typeface="Segoe UI Light" panose="020B0502040204020203" pitchFamily="34" charset="0"/>
              <a:cs typeface="Segoe UI Light" panose="020B0502040204020203" pitchFamily="34" charset="0"/>
            </a:endParaRP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2" name="Rectangle 8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5" name="Rectangle 14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6" name="Rectangle 20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7" name="Rectangle 26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8" name="Rectangle 32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9" name="Rectangle 328"/>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8"/>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6"/>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5"/>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4"/>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3"/>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2"/>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1"/>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0"/>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9"/>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8"/>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7"/>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6"/>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5"/>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4"/>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3"/>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2"/>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1"/>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0"/>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9"/>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8"/>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7"/>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6"/>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5"/>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4"/>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3"/>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2"/>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1"/>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0"/>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9"/>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8"/>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7"/>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6"/>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5"/>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4"/>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3"/>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2"/>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1"/>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0"/>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9"/>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8"/>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7"/>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6"/>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5"/>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4"/>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3"/>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2"/>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1"/>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0"/>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9"/>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8"/>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7"/>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6"/>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5"/>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4"/>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3"/>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2"/>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1"/>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0"/>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9"/>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8"/>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6"/>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7"/>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5"/>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4"/>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3"/>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2"/>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1"/>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0"/>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9"/>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8"/>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7"/>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6"/>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5"/>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4"/>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3"/>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2"/>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1"/>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0"/>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9"/>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8"/>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7"/>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6"/>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5"/>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4"/>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3"/>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2"/>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1"/>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0"/>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9"/>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8"/>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7"/>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6"/>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5"/>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4"/>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3"/>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2"/>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1"/>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0"/>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9"/>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8"/>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7"/>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6"/>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5"/>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4"/>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3"/>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2"/>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1"/>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0"/>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9"/>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8"/>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7"/>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6"/>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5"/>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4"/>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3"/>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2"/>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1"/>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0"/>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9"/>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8"/>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7"/>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5"/>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6"/>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4"/>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3"/>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2"/>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1"/>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0"/>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9"/>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8"/>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7"/>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6"/>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5"/>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4"/>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3"/>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2"/>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1"/>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0"/>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9"/>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8"/>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7"/>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6"/>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5"/>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4"/>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3"/>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2"/>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1"/>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0"/>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9"/>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8"/>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7"/>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6"/>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5"/>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4"/>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3"/>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2"/>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1"/>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0"/>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9"/>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8"/>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7"/>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6"/>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5"/>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4"/>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3"/>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2"/>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1"/>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0"/>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9"/>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8"/>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7"/>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6"/>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5"/>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4"/>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3"/>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2"/>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1"/>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0"/>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9"/>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8"/>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7"/>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6"/>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4"/>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5"/>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3"/>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2"/>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1"/>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0"/>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9"/>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8"/>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7"/>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6"/>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5"/>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4"/>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3"/>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2"/>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1"/>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0"/>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9"/>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8"/>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7"/>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6"/>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5"/>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4"/>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3"/>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2"/>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1"/>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0"/>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9"/>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8"/>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7"/>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6"/>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5"/>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4"/>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3"/>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2"/>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1"/>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0"/>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9"/>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8"/>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7"/>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6"/>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5"/>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4"/>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3"/>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2"/>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1"/>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0"/>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9"/>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8"/>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7"/>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6"/>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5"/>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4"/>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3"/>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2"/>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1"/>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0"/>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9"/>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8"/>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7"/>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6"/>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5"/>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3"/>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4"/>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1"/>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0"/>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9"/>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8"/>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7"/>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6"/>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5"/>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4"/>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3"/>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2"/>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1"/>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0"/>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9"/>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8"/>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7"/>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6"/>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5"/>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4"/>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3"/>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2"/>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1"/>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0"/>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9"/>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8"/>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7"/>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6"/>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5"/>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4"/>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3"/>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2"/>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1"/>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0"/>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9"/>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8"/>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7"/>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6"/>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5"/>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4"/>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3"/>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2"/>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1"/>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0"/>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9"/>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8"/>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7"/>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6"/>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5"/>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3"/>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2"/>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2006299" y="2525999"/>
            <a:ext cx="1348999"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je </a:t>
            </a:r>
            <a:r>
              <a:rPr lang="en-GB" dirty="0" err="1">
                <a:latin typeface="Segoe UI Light" panose="020B0502040204020203" pitchFamily="34" charset="0"/>
                <a:cs typeface="Segoe UI Light" panose="020B0502040204020203" pitchFamily="34" charset="0"/>
              </a:rPr>
              <a:t>m’appelle</a:t>
            </a:r>
            <a:endParaRPr lang="en-GB" dirty="0">
              <a:latin typeface="Segoe UI Light" panose="020B0502040204020203" pitchFamily="34" charset="0"/>
              <a:cs typeface="Segoe UI Light" panose="020B0502040204020203" pitchFamily="34" charset="0"/>
            </a:endParaRPr>
          </a:p>
        </p:txBody>
      </p:sp>
      <p:sp>
        <p:nvSpPr>
          <p:cNvPr id="12" name="Rectangle 11"/>
          <p:cNvSpPr/>
          <p:nvPr/>
        </p:nvSpPr>
        <p:spPr>
          <a:xfrm>
            <a:off x="1989034" y="3975952"/>
            <a:ext cx="1383520"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J’ai</a:t>
            </a:r>
            <a:r>
              <a:rPr lang="en-GB" dirty="0">
                <a:latin typeface="Segoe UI Light" panose="020B0502040204020203" pitchFamily="34" charset="0"/>
                <a:cs typeface="Segoe UI Light" panose="020B0502040204020203" pitchFamily="34" charset="0"/>
              </a:rPr>
              <a:t> </a:t>
            </a:r>
            <a:r>
              <a:rPr lang="en-GB" dirty="0" err="1">
                <a:latin typeface="Segoe UI Light" panose="020B0502040204020203" pitchFamily="34" charset="0"/>
                <a:cs typeface="Segoe UI Light" panose="020B0502040204020203" pitchFamily="34" charset="0"/>
              </a:rPr>
              <a:t>onze</a:t>
            </a:r>
            <a:r>
              <a:rPr lang="en-GB" dirty="0">
                <a:latin typeface="Segoe UI Light" panose="020B0502040204020203" pitchFamily="34" charset="0"/>
                <a:cs typeface="Segoe UI Light" panose="020B0502040204020203" pitchFamily="34" charset="0"/>
              </a:rPr>
              <a:t> </a:t>
            </a:r>
            <a:r>
              <a:rPr lang="en-GB" dirty="0" err="1">
                <a:latin typeface="Segoe UI Light" panose="020B0502040204020203" pitchFamily="34" charset="0"/>
                <a:cs typeface="Segoe UI Light" panose="020B0502040204020203" pitchFamily="34" charset="0"/>
              </a:rPr>
              <a:t>ans</a:t>
            </a:r>
            <a:endParaRPr lang="en-GB" dirty="0">
              <a:latin typeface="Segoe UI Light" panose="020B0502040204020203" pitchFamily="34" charset="0"/>
              <a:cs typeface="Segoe UI Light" panose="020B0502040204020203" pitchFamily="34" charset="0"/>
            </a:endParaRPr>
          </a:p>
        </p:txBody>
      </p:sp>
      <p:sp>
        <p:nvSpPr>
          <p:cNvPr id="13" name="Rectangle 12"/>
          <p:cNvSpPr/>
          <p:nvPr/>
        </p:nvSpPr>
        <p:spPr>
          <a:xfrm>
            <a:off x="3673271" y="2525999"/>
            <a:ext cx="1876027"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J’habite</a:t>
            </a:r>
            <a:r>
              <a:rPr lang="en-GB" dirty="0">
                <a:latin typeface="Segoe UI Light" panose="020B0502040204020203" pitchFamily="34" charset="0"/>
                <a:cs typeface="Segoe UI Light" panose="020B0502040204020203" pitchFamily="34" charset="0"/>
              </a:rPr>
              <a:t> à Preston</a:t>
            </a:r>
          </a:p>
        </p:txBody>
      </p:sp>
      <p:sp>
        <p:nvSpPr>
          <p:cNvPr id="15" name="Rectangle 14"/>
          <p:cNvSpPr/>
          <p:nvPr/>
        </p:nvSpPr>
        <p:spPr>
          <a:xfrm>
            <a:off x="3591893" y="3837458"/>
            <a:ext cx="1988223" cy="646331"/>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Ça va très bien, merci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796136" y="2249006"/>
            <a:ext cx="1306158" cy="923330"/>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J’aime écouter de la musique</a:t>
            </a:r>
            <a:endParaRPr lang="en-GB" dirty="0">
              <a:latin typeface="Segoe UI Light" panose="020B0502040204020203" pitchFamily="34" charset="0"/>
              <a:cs typeface="Segoe UI Light" panose="020B0502040204020203" pitchFamily="34" charset="0"/>
            </a:endParaRPr>
          </a:p>
        </p:txBody>
      </p:sp>
      <p:sp>
        <p:nvSpPr>
          <p:cNvPr id="19" name="Rectangle 18"/>
          <p:cNvSpPr/>
          <p:nvPr/>
        </p:nvSpPr>
        <p:spPr>
          <a:xfrm>
            <a:off x="5864679" y="3975951"/>
            <a:ext cx="1234442"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J’ai</a:t>
            </a:r>
            <a:r>
              <a:rPr lang="en-GB" dirty="0">
                <a:latin typeface="Segoe UI Light" panose="020B0502040204020203" pitchFamily="34" charset="0"/>
                <a:cs typeface="Segoe UI Light" panose="020B0502040204020203" pitchFamily="34" charset="0"/>
              </a:rPr>
              <a:t> un chat</a:t>
            </a:r>
          </a:p>
        </p:txBody>
      </p:sp>
      <p:sp>
        <p:nvSpPr>
          <p:cNvPr id="21" name="Rectangle 20"/>
          <p:cNvSpPr/>
          <p:nvPr/>
        </p:nvSpPr>
        <p:spPr>
          <a:xfrm>
            <a:off x="5756692" y="5288160"/>
            <a:ext cx="1427888" cy="1200329"/>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Mon anniversaire, c’est le six septembre</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928346" y="5242000"/>
            <a:ext cx="1563534" cy="646331"/>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Il est trois heures quinze</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3640131" y="5380477"/>
            <a:ext cx="1903085" cy="369332"/>
          </a:xfrm>
          <a:prstGeom prst="rect">
            <a:avLst/>
          </a:prstGeom>
        </p:spPr>
        <p:txBody>
          <a:bodyPr wrap="none">
            <a:spAutoFit/>
          </a:bodyPr>
          <a:lstStyle/>
          <a:p>
            <a:pPr algn="ctr"/>
            <a:r>
              <a:rPr lang="en-GB" dirty="0" err="1">
                <a:latin typeface="Segoe UI Light" panose="020B0502040204020203" pitchFamily="34" charset="0"/>
                <a:cs typeface="Segoe UI Light" panose="020B0502040204020203" pitchFamily="34" charset="0"/>
              </a:rPr>
              <a:t>J’aime</a:t>
            </a:r>
            <a:r>
              <a:rPr lang="en-GB" dirty="0">
                <a:latin typeface="Segoe UI Light" panose="020B0502040204020203" pitchFamily="34" charset="0"/>
                <a:cs typeface="Segoe UI Light" panose="020B0502040204020203" pitchFamily="34" charset="0"/>
              </a:rPr>
              <a:t> les </a:t>
            </a:r>
            <a:r>
              <a:rPr lang="en-GB" dirty="0" err="1">
                <a:latin typeface="Segoe UI Light" panose="020B0502040204020203" pitchFamily="34" charset="0"/>
                <a:cs typeface="Segoe UI Light" panose="020B0502040204020203" pitchFamily="34" charset="0"/>
              </a:rPr>
              <a:t>carotte</a:t>
            </a:r>
            <a:r>
              <a:rPr lang="en-GB" i="1" dirty="0" err="1">
                <a:latin typeface="Segoe UI Light" panose="020B0502040204020203" pitchFamily="34" charset="0"/>
                <a:cs typeface="Segoe UI Light" panose="020B0502040204020203" pitchFamily="34" charset="0"/>
              </a:rPr>
              <a:t>s</a:t>
            </a:r>
            <a:endParaRPr lang="en-GB" dirty="0">
              <a:latin typeface="Segoe UI Light" panose="020B0502040204020203" pitchFamily="34" charset="0"/>
              <a:cs typeface="Segoe UI Light" panose="020B0502040204020203" pitchFamily="34" charset="0"/>
            </a:endParaRPr>
          </a:p>
        </p:txBody>
      </p:sp>
      <p:sp>
        <p:nvSpPr>
          <p:cNvPr id="18" name="Rectangle 17"/>
          <p:cNvSpPr/>
          <p:nvPr/>
        </p:nvSpPr>
        <p:spPr>
          <a:xfrm>
            <a:off x="1979714" y="1940647"/>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Comment </a:t>
            </a:r>
            <a:r>
              <a:rPr lang="en-GB" b="1" dirty="0" err="1">
                <a:latin typeface="Segoe UI Light" panose="020B0502040204020203" pitchFamily="34" charset="0"/>
                <a:cs typeface="Segoe UI Light" panose="020B0502040204020203" pitchFamily="34" charset="0"/>
              </a:rPr>
              <a:t>tu</a:t>
            </a:r>
            <a:r>
              <a:rPr lang="en-GB" b="1" dirty="0">
                <a:latin typeface="Segoe UI Light" panose="020B0502040204020203" pitchFamily="34" charset="0"/>
                <a:cs typeface="Segoe UI Light" panose="020B0502040204020203" pitchFamily="34" charset="0"/>
              </a:rPr>
              <a:t> </a:t>
            </a:r>
            <a:r>
              <a:rPr lang="en-GB" b="1" dirty="0" err="1">
                <a:latin typeface="Segoe UI Light" panose="020B0502040204020203" pitchFamily="34" charset="0"/>
                <a:cs typeface="Segoe UI Light" panose="020B0502040204020203" pitchFamily="34" charset="0"/>
              </a:rPr>
              <a:t>t’appelles</a:t>
            </a:r>
            <a:r>
              <a:rPr lang="en-GB" b="1" dirty="0">
                <a:latin typeface="Segoe UI Light" panose="020B0502040204020203" pitchFamily="34" charset="0"/>
                <a:cs typeface="Segoe UI Light" panose="020B0502040204020203" pitchFamily="34" charset="0"/>
              </a:rPr>
              <a:t>?</a:t>
            </a:r>
          </a:p>
        </p:txBody>
      </p:sp>
      <p:sp>
        <p:nvSpPr>
          <p:cNvPr id="25" name="Rectangle 24"/>
          <p:cNvSpPr/>
          <p:nvPr/>
        </p:nvSpPr>
        <p:spPr>
          <a:xfrm>
            <a:off x="3911508" y="1940647"/>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err="1">
                <a:solidFill>
                  <a:prstClr val="black"/>
                </a:solidFill>
                <a:latin typeface="Segoe UI Light" panose="020B0502040204020203" pitchFamily="34" charset="0"/>
                <a:cs typeface="Segoe UI Light" panose="020B0502040204020203" pitchFamily="34" charset="0"/>
              </a:rPr>
              <a:t>Tu</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habites</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où</a:t>
            </a:r>
            <a:r>
              <a:rPr lang="en-GB" b="1" dirty="0">
                <a:solidFill>
                  <a:prstClr val="black"/>
                </a:solidFill>
                <a:latin typeface="Segoe UI Light" panose="020B0502040204020203" pitchFamily="34" charset="0"/>
                <a:cs typeface="Segoe UI Light" panose="020B0502040204020203" pitchFamily="34" charset="0"/>
              </a:rPr>
              <a:t>?</a:t>
            </a:r>
            <a:endParaRPr lang="en-GB" b="1" dirty="0">
              <a:latin typeface="Segoe UI Light" panose="020B0502040204020203" pitchFamily="34" charset="0"/>
              <a:cs typeface="Segoe UI Light" panose="020B0502040204020203" pitchFamily="34" charset="0"/>
            </a:endParaRPr>
          </a:p>
        </p:txBody>
      </p:sp>
      <p:sp>
        <p:nvSpPr>
          <p:cNvPr id="27" name="Rectangle 26"/>
          <p:cNvSpPr/>
          <p:nvPr/>
        </p:nvSpPr>
        <p:spPr>
          <a:xfrm>
            <a:off x="5796144" y="1940647"/>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fr-FR" sz="1600" b="1" dirty="0">
                <a:solidFill>
                  <a:prstClr val="black"/>
                </a:solidFill>
                <a:latin typeface="Segoe UI Light" panose="020B0502040204020203" pitchFamily="34" charset="0"/>
                <a:cs typeface="Segoe UI Light" panose="020B0502040204020203" pitchFamily="34" charset="0"/>
              </a:rPr>
              <a:t>Qu’est-ce que tu aimes faire pendant ton temps libre? </a:t>
            </a:r>
            <a:endParaRPr lang="en-GB" sz="1600" b="1" dirty="0">
              <a:solidFill>
                <a:prstClr val="black"/>
              </a:solidFill>
              <a:latin typeface="Segoe UI Light" panose="020B0502040204020203" pitchFamily="34" charset="0"/>
              <a:cs typeface="Segoe UI Light" panose="020B0502040204020203" pitchFamily="34" charset="0"/>
            </a:endParaRPr>
          </a:p>
        </p:txBody>
      </p:sp>
      <p:sp>
        <p:nvSpPr>
          <p:cNvPr id="28" name="Rectangle 27"/>
          <p:cNvSpPr/>
          <p:nvPr/>
        </p:nvSpPr>
        <p:spPr>
          <a:xfrm>
            <a:off x="1976003" y="3595190"/>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err="1">
                <a:solidFill>
                  <a:prstClr val="black"/>
                </a:solidFill>
                <a:latin typeface="Segoe UI Light" panose="020B0502040204020203" pitchFamily="34" charset="0"/>
                <a:cs typeface="Segoe UI Light" panose="020B0502040204020203" pitchFamily="34" charset="0"/>
              </a:rPr>
              <a:t>Tu</a:t>
            </a:r>
            <a:r>
              <a:rPr lang="en-GB" b="1" dirty="0">
                <a:solidFill>
                  <a:prstClr val="black"/>
                </a:solidFill>
                <a:latin typeface="Segoe UI Light" panose="020B0502040204020203" pitchFamily="34" charset="0"/>
                <a:cs typeface="Segoe UI Light" panose="020B0502040204020203" pitchFamily="34" charset="0"/>
              </a:rPr>
              <a:t> as </a:t>
            </a:r>
            <a:r>
              <a:rPr lang="en-GB" b="1" dirty="0" err="1">
                <a:solidFill>
                  <a:prstClr val="black"/>
                </a:solidFill>
                <a:latin typeface="Segoe UI Light" panose="020B0502040204020203" pitchFamily="34" charset="0"/>
                <a:cs typeface="Segoe UI Light" panose="020B0502040204020203" pitchFamily="34" charset="0"/>
              </a:rPr>
              <a:t>quel</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âge</a:t>
            </a:r>
            <a:r>
              <a:rPr lang="en-GB" b="1" dirty="0">
                <a:solidFill>
                  <a:prstClr val="black"/>
                </a:solidFill>
                <a:latin typeface="Segoe UI Light" panose="020B0502040204020203" pitchFamily="34" charset="0"/>
                <a:cs typeface="Segoe UI Light" panose="020B0502040204020203" pitchFamily="34" charset="0"/>
              </a:rPr>
              <a:t>?</a:t>
            </a:r>
          </a:p>
        </p:txBody>
      </p:sp>
      <p:sp>
        <p:nvSpPr>
          <p:cNvPr id="29" name="Rectangle 28"/>
          <p:cNvSpPr/>
          <p:nvPr/>
        </p:nvSpPr>
        <p:spPr>
          <a:xfrm>
            <a:off x="3897510" y="3595190"/>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err="1">
                <a:solidFill>
                  <a:prstClr val="black"/>
                </a:solidFill>
                <a:latin typeface="Segoe UI Light" panose="020B0502040204020203" pitchFamily="34" charset="0"/>
                <a:cs typeface="Segoe UI Light" panose="020B0502040204020203" pitchFamily="34" charset="0"/>
              </a:rPr>
              <a:t>Ça</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va</a:t>
            </a:r>
            <a:r>
              <a:rPr lang="en-GB" b="1" dirty="0">
                <a:solidFill>
                  <a:prstClr val="black"/>
                </a:solidFill>
                <a:latin typeface="Segoe UI Light" panose="020B0502040204020203" pitchFamily="34" charset="0"/>
                <a:cs typeface="Segoe UI Light" panose="020B0502040204020203" pitchFamily="34" charset="0"/>
              </a:rPr>
              <a:t>?</a:t>
            </a:r>
          </a:p>
        </p:txBody>
      </p:sp>
      <p:sp>
        <p:nvSpPr>
          <p:cNvPr id="30" name="Rectangle 29"/>
          <p:cNvSpPr/>
          <p:nvPr/>
        </p:nvSpPr>
        <p:spPr>
          <a:xfrm>
            <a:off x="5774723" y="3595190"/>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err="1">
                <a:solidFill>
                  <a:prstClr val="black"/>
                </a:solidFill>
                <a:latin typeface="Segoe UI Light" panose="020B0502040204020203" pitchFamily="34" charset="0"/>
                <a:cs typeface="Segoe UI Light" panose="020B0502040204020203" pitchFamily="34" charset="0"/>
              </a:rPr>
              <a:t>Tu</a:t>
            </a:r>
            <a:r>
              <a:rPr lang="en-GB" b="1" dirty="0">
                <a:solidFill>
                  <a:prstClr val="black"/>
                </a:solidFill>
                <a:latin typeface="Segoe UI Light" panose="020B0502040204020203" pitchFamily="34" charset="0"/>
                <a:cs typeface="Segoe UI Light" panose="020B0502040204020203" pitchFamily="34" charset="0"/>
              </a:rPr>
              <a:t> as un animal?</a:t>
            </a:r>
          </a:p>
        </p:txBody>
      </p:sp>
      <p:sp>
        <p:nvSpPr>
          <p:cNvPr id="31" name="Rectangle 30"/>
          <p:cNvSpPr/>
          <p:nvPr/>
        </p:nvSpPr>
        <p:spPr>
          <a:xfrm>
            <a:off x="1976002" y="5241978"/>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err="1">
                <a:solidFill>
                  <a:prstClr val="black"/>
                </a:solidFill>
                <a:latin typeface="Segoe UI Light" panose="020B0502040204020203" pitchFamily="34" charset="0"/>
                <a:cs typeface="Segoe UI Light" panose="020B0502040204020203" pitchFamily="34" charset="0"/>
              </a:rPr>
              <a:t>quelle</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heure</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est-il</a:t>
            </a:r>
            <a:r>
              <a:rPr lang="en-GB" b="1" dirty="0">
                <a:solidFill>
                  <a:prstClr val="black"/>
                </a:solidFill>
                <a:latin typeface="Segoe UI Light" panose="020B0502040204020203" pitchFamily="34" charset="0"/>
                <a:cs typeface="Segoe UI Light" panose="020B0502040204020203" pitchFamily="34" charset="0"/>
              </a:rPr>
              <a:t>?</a:t>
            </a:r>
          </a:p>
        </p:txBody>
      </p:sp>
      <p:sp>
        <p:nvSpPr>
          <p:cNvPr id="32" name="Rectangle 31"/>
          <p:cNvSpPr/>
          <p:nvPr/>
        </p:nvSpPr>
        <p:spPr>
          <a:xfrm>
            <a:off x="3897510" y="5241978"/>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fr-FR" b="1" dirty="0">
                <a:solidFill>
                  <a:prstClr val="black"/>
                </a:solidFill>
                <a:latin typeface="Segoe UI Light" panose="020B0502040204020203" pitchFamily="34" charset="0"/>
                <a:cs typeface="Segoe UI Light" panose="020B0502040204020203" pitchFamily="34" charset="0"/>
              </a:rPr>
              <a:t>Qu'est-ce que tu aimes manger? </a:t>
            </a:r>
            <a:endParaRPr lang="en-GB" b="1" dirty="0">
              <a:solidFill>
                <a:prstClr val="black"/>
              </a:solidFill>
              <a:latin typeface="Segoe UI Light" panose="020B0502040204020203" pitchFamily="34" charset="0"/>
              <a:cs typeface="Segoe UI Light" panose="020B0502040204020203" pitchFamily="34" charset="0"/>
            </a:endParaRPr>
          </a:p>
        </p:txBody>
      </p:sp>
      <p:sp>
        <p:nvSpPr>
          <p:cNvPr id="33" name="Rectangle 32"/>
          <p:cNvSpPr/>
          <p:nvPr/>
        </p:nvSpPr>
        <p:spPr>
          <a:xfrm>
            <a:off x="5774723" y="5242569"/>
            <a:ext cx="1348999" cy="1355374"/>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lvl="0" algn="ctr"/>
            <a:r>
              <a:rPr lang="en-GB" b="1" dirty="0" err="1">
                <a:solidFill>
                  <a:prstClr val="black"/>
                </a:solidFill>
                <a:latin typeface="Segoe UI Light" panose="020B0502040204020203" pitchFamily="34" charset="0"/>
                <a:cs typeface="Segoe UI Light" panose="020B0502040204020203" pitchFamily="34" charset="0"/>
              </a:rPr>
              <a:t>C’est</a:t>
            </a:r>
            <a:r>
              <a:rPr lang="en-GB" b="1" dirty="0">
                <a:solidFill>
                  <a:prstClr val="black"/>
                </a:solidFill>
                <a:latin typeface="Segoe UI Light" panose="020B0502040204020203" pitchFamily="34" charset="0"/>
                <a:cs typeface="Segoe UI Light" panose="020B0502040204020203" pitchFamily="34" charset="0"/>
              </a:rPr>
              <a:t> </a:t>
            </a:r>
            <a:r>
              <a:rPr lang="en-GB" b="1" dirty="0" err="1">
                <a:solidFill>
                  <a:prstClr val="black"/>
                </a:solidFill>
                <a:latin typeface="Segoe UI Light" panose="020B0502040204020203" pitchFamily="34" charset="0"/>
                <a:cs typeface="Segoe UI Light" panose="020B0502040204020203" pitchFamily="34" charset="0"/>
              </a:rPr>
              <a:t>quand</a:t>
            </a:r>
            <a:r>
              <a:rPr lang="en-GB" b="1" dirty="0">
                <a:solidFill>
                  <a:prstClr val="black"/>
                </a:solidFill>
                <a:latin typeface="Segoe UI Light" panose="020B0502040204020203" pitchFamily="34" charset="0"/>
                <a:cs typeface="Segoe UI Light" panose="020B0502040204020203" pitchFamily="34" charset="0"/>
              </a:rPr>
              <a:t>, ton </a:t>
            </a:r>
            <a:r>
              <a:rPr lang="en-GB" b="1" dirty="0" err="1">
                <a:solidFill>
                  <a:prstClr val="black"/>
                </a:solidFill>
                <a:latin typeface="Segoe UI Light" panose="020B0502040204020203" pitchFamily="34" charset="0"/>
                <a:cs typeface="Segoe UI Light" panose="020B0502040204020203" pitchFamily="34" charset="0"/>
              </a:rPr>
              <a:t>anniversaire</a:t>
            </a:r>
            <a:r>
              <a:rPr lang="en-GB" b="1" dirty="0">
                <a:solidFill>
                  <a:prstClr val="black"/>
                </a:solidFill>
                <a:latin typeface="Segoe UI Light" panose="020B0502040204020203" pitchFamily="34" charset="0"/>
                <a:cs typeface="Segoe UI Light" panose="020B0502040204020203" pitchFamily="34" charset="0"/>
              </a:rPr>
              <a:t>?</a:t>
            </a:r>
          </a:p>
        </p:txBody>
      </p:sp>
      <p:sp>
        <p:nvSpPr>
          <p:cNvPr id="38" name="TextBox 37"/>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34" name="TextBox 33"/>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5"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5" grpId="0"/>
      <p:bldP spid="17" grpId="0"/>
      <p:bldP spid="19" grpId="0"/>
      <p:bldP spid="21" grpId="0"/>
      <p:bldP spid="24" grpId="0"/>
      <p:bldP spid="26" grpId="0"/>
      <p:bldP spid="18" grpId="0" animBg="1"/>
      <p:bldP spid="25" grpId="0" animBg="1"/>
      <p:bldP spid="27" grpId="0" animBg="1"/>
      <p:bldP spid="28" grpId="0" animBg="1"/>
      <p:bldP spid="29"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10674" y="1003722"/>
            <a:ext cx="4922669"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answer…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questions…</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835696" y="2525999"/>
            <a:ext cx="1519593"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2" name="Rectangle 11"/>
          <p:cNvSpPr/>
          <p:nvPr/>
        </p:nvSpPr>
        <p:spPr>
          <a:xfrm>
            <a:off x="1949408" y="3975952"/>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3" name="Rectangle 12"/>
          <p:cNvSpPr/>
          <p:nvPr/>
        </p:nvSpPr>
        <p:spPr>
          <a:xfrm>
            <a:off x="3879896" y="2525999"/>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5" name="Rectangle 14"/>
          <p:cNvSpPr/>
          <p:nvPr/>
        </p:nvSpPr>
        <p:spPr>
          <a:xfrm>
            <a:off x="3591893" y="3995772"/>
            <a:ext cx="1988223"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7" name="Rectangle 16"/>
          <p:cNvSpPr/>
          <p:nvPr/>
        </p:nvSpPr>
        <p:spPr>
          <a:xfrm>
            <a:off x="5796140" y="2492896"/>
            <a:ext cx="158417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9" name="Rectangle 18"/>
          <p:cNvSpPr/>
          <p:nvPr/>
        </p:nvSpPr>
        <p:spPr>
          <a:xfrm>
            <a:off x="5750519" y="3975951"/>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21" name="Rectangle 20"/>
          <p:cNvSpPr/>
          <p:nvPr/>
        </p:nvSpPr>
        <p:spPr>
          <a:xfrm>
            <a:off x="5756698" y="5651956"/>
            <a:ext cx="1551613"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24" name="Rectangle 23"/>
          <p:cNvSpPr/>
          <p:nvPr/>
        </p:nvSpPr>
        <p:spPr>
          <a:xfrm>
            <a:off x="1928346" y="5661248"/>
            <a:ext cx="1563534"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26" name="Rectangle 25"/>
          <p:cNvSpPr/>
          <p:nvPr/>
        </p:nvSpPr>
        <p:spPr>
          <a:xfrm>
            <a:off x="3860270" y="5651956"/>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2" name="Rectangle 8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5" name="Rectangle 14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6" name="Rectangle 20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7" name="Rectangle 26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8" name="Rectangle 32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9" name="Rectangle 328"/>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0" name="TextBox 329"/>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8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8"/>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6"/>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5"/>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4"/>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3"/>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2"/>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1"/>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0"/>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9"/>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8"/>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7"/>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6"/>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5"/>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4"/>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3"/>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2"/>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1"/>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0"/>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9"/>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8"/>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7"/>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6"/>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5"/>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4"/>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3"/>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2"/>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1"/>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0"/>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9"/>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8"/>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7"/>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6"/>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5"/>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4"/>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3"/>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2"/>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1"/>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0"/>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9"/>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8"/>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7"/>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6"/>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5"/>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4"/>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3"/>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2"/>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1"/>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0"/>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9"/>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8"/>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7"/>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6"/>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5"/>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4"/>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3"/>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2"/>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1"/>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0"/>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9"/>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8"/>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6"/>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7"/>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5"/>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4"/>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3"/>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2"/>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1"/>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0"/>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9"/>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8"/>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7"/>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6"/>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5"/>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4"/>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3"/>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2"/>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1"/>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0"/>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9"/>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8"/>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7"/>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6"/>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5"/>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4"/>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3"/>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2"/>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1"/>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0"/>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9"/>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8"/>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7"/>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6"/>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5"/>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4"/>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3"/>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2"/>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1"/>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0"/>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9"/>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8"/>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7"/>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6"/>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5"/>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4"/>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3"/>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2"/>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1"/>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0"/>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9"/>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8"/>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7"/>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6"/>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5"/>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4"/>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3"/>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2"/>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1"/>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0"/>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9"/>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8"/>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7"/>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5"/>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6"/>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4"/>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3"/>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2"/>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1"/>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0"/>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9"/>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8"/>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7"/>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6"/>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5"/>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4"/>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3"/>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2"/>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1"/>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0"/>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9"/>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8"/>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7"/>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6"/>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5"/>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4"/>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3"/>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2"/>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1"/>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0"/>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9"/>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8"/>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7"/>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6"/>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5"/>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4"/>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3"/>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2"/>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1"/>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0"/>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9"/>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8"/>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7"/>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6"/>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5"/>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4"/>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3"/>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2"/>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1"/>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0"/>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9"/>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8"/>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7"/>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6"/>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5"/>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4"/>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3"/>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2"/>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1"/>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0"/>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9"/>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8"/>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7"/>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6"/>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4"/>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5"/>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3"/>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2"/>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1"/>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0"/>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9"/>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8"/>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7"/>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6"/>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5"/>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4"/>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3"/>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2"/>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1"/>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0"/>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9"/>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8"/>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7"/>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6"/>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5"/>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4"/>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3"/>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2"/>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1"/>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0"/>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9"/>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8"/>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7"/>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6"/>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5"/>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4"/>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3"/>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2"/>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1"/>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0"/>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9"/>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8"/>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7"/>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6"/>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5"/>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4"/>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3"/>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2"/>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1"/>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0"/>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9"/>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8"/>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7"/>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6"/>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5"/>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4"/>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3"/>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2"/>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1"/>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0"/>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9"/>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8"/>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7"/>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6"/>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5"/>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3"/>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4"/>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1"/>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0"/>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9"/>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8"/>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7"/>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6"/>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5"/>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4"/>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3"/>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2"/>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1"/>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0"/>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9"/>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8"/>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7"/>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6"/>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5"/>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4"/>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3"/>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2"/>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1"/>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0"/>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9"/>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8"/>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7"/>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6"/>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5"/>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4"/>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3"/>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2"/>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1"/>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0"/>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9"/>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8"/>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7"/>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6"/>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5"/>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4"/>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3"/>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2"/>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1"/>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0"/>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9"/>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8"/>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7"/>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6"/>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5"/>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3"/>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2"/>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835700" y="2123564"/>
            <a:ext cx="154762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2" name="Rectangle 11"/>
          <p:cNvSpPr/>
          <p:nvPr/>
        </p:nvSpPr>
        <p:spPr>
          <a:xfrm>
            <a:off x="1949412" y="3789040"/>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3" name="Rectangle 12"/>
          <p:cNvSpPr/>
          <p:nvPr/>
        </p:nvSpPr>
        <p:spPr>
          <a:xfrm>
            <a:off x="3879898" y="2132856"/>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5" name="Rectangle 14"/>
          <p:cNvSpPr/>
          <p:nvPr/>
        </p:nvSpPr>
        <p:spPr>
          <a:xfrm>
            <a:off x="3591893" y="3789040"/>
            <a:ext cx="1988223"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Insert </a:t>
            </a:r>
            <a:r>
              <a:rPr lang="fr-FR" dirty="0" err="1">
                <a:latin typeface="Segoe UI Light" panose="020B0502040204020203" pitchFamily="34" charset="0"/>
                <a:cs typeface="Segoe UI Light" panose="020B0502040204020203" pitchFamily="34" charset="0"/>
              </a:rPr>
              <a:t>answer</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796136" y="2132856"/>
            <a:ext cx="1512168"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Insert </a:t>
            </a:r>
            <a:r>
              <a:rPr lang="fr-FR" dirty="0" err="1">
                <a:latin typeface="Segoe UI Light" panose="020B0502040204020203" pitchFamily="34" charset="0"/>
                <a:cs typeface="Segoe UI Light" panose="020B0502040204020203" pitchFamily="34" charset="0"/>
              </a:rPr>
              <a:t>answer</a:t>
            </a:r>
            <a:endParaRPr lang="en-GB" dirty="0">
              <a:latin typeface="Segoe UI Light" panose="020B0502040204020203" pitchFamily="34" charset="0"/>
              <a:cs typeface="Segoe UI Light" panose="020B0502040204020203" pitchFamily="34" charset="0"/>
            </a:endParaRPr>
          </a:p>
        </p:txBody>
      </p:sp>
      <p:sp>
        <p:nvSpPr>
          <p:cNvPr id="19" name="Rectangle 18"/>
          <p:cNvSpPr/>
          <p:nvPr/>
        </p:nvSpPr>
        <p:spPr>
          <a:xfrm>
            <a:off x="5750522" y="3789040"/>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21" name="Rectangle 20"/>
          <p:cNvSpPr/>
          <p:nvPr/>
        </p:nvSpPr>
        <p:spPr>
          <a:xfrm>
            <a:off x="5756698" y="5373216"/>
            <a:ext cx="1551613"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Insert </a:t>
            </a:r>
            <a:r>
              <a:rPr lang="fr-FR" dirty="0" err="1">
                <a:latin typeface="Segoe UI Light" panose="020B0502040204020203" pitchFamily="34" charset="0"/>
                <a:cs typeface="Segoe UI Light" panose="020B0502040204020203" pitchFamily="34" charset="0"/>
              </a:rPr>
              <a:t>answer</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928346" y="5363924"/>
            <a:ext cx="1563534"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Insert </a:t>
            </a:r>
            <a:r>
              <a:rPr lang="fr-FR" dirty="0" err="1">
                <a:latin typeface="Segoe UI Light" panose="020B0502040204020203" pitchFamily="34" charset="0"/>
                <a:cs typeface="Segoe UI Light" panose="020B0502040204020203" pitchFamily="34" charset="0"/>
              </a:rPr>
              <a:t>answer</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3860273" y="5380477"/>
            <a:ext cx="1462773"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answer</a:t>
            </a:r>
          </a:p>
        </p:txBody>
      </p:sp>
      <p:sp>
        <p:nvSpPr>
          <p:cNvPr id="18" name="Rectangle 17"/>
          <p:cNvSpPr/>
          <p:nvPr/>
        </p:nvSpPr>
        <p:spPr>
          <a:xfrm>
            <a:off x="1979714" y="2710665"/>
            <a:ext cx="1348999" cy="605682"/>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25" name="Rectangle 24"/>
          <p:cNvSpPr/>
          <p:nvPr/>
        </p:nvSpPr>
        <p:spPr>
          <a:xfrm>
            <a:off x="3911508" y="2710665"/>
            <a:ext cx="1348999" cy="585356"/>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27" name="Rectangle 26"/>
          <p:cNvSpPr/>
          <p:nvPr/>
        </p:nvSpPr>
        <p:spPr>
          <a:xfrm>
            <a:off x="5796144" y="2710665"/>
            <a:ext cx="1348999" cy="585356"/>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b="1" dirty="0">
                <a:latin typeface="Segoe UI Light" panose="020B0502040204020203" pitchFamily="34" charset="0"/>
                <a:cs typeface="Segoe UI Light" panose="020B0502040204020203" pitchFamily="34" charset="0"/>
              </a:rPr>
              <a:t>Insert question</a:t>
            </a:r>
          </a:p>
        </p:txBody>
      </p:sp>
      <p:sp>
        <p:nvSpPr>
          <p:cNvPr id="28" name="Rectangle 27"/>
          <p:cNvSpPr/>
          <p:nvPr/>
        </p:nvSpPr>
        <p:spPr>
          <a:xfrm>
            <a:off x="1976003" y="4345304"/>
            <a:ext cx="1348999" cy="605281"/>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29" name="Rectangle 28"/>
          <p:cNvSpPr/>
          <p:nvPr/>
        </p:nvSpPr>
        <p:spPr>
          <a:xfrm>
            <a:off x="3897510" y="4354286"/>
            <a:ext cx="1348999" cy="596278"/>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30" name="Rectangle 29"/>
          <p:cNvSpPr/>
          <p:nvPr/>
        </p:nvSpPr>
        <p:spPr>
          <a:xfrm>
            <a:off x="5774723" y="4354286"/>
            <a:ext cx="1348999" cy="596278"/>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31" name="Rectangle 30"/>
          <p:cNvSpPr/>
          <p:nvPr/>
        </p:nvSpPr>
        <p:spPr>
          <a:xfrm>
            <a:off x="1976002" y="5888329"/>
            <a:ext cx="1348999" cy="70904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32" name="Rectangle 31"/>
          <p:cNvSpPr/>
          <p:nvPr/>
        </p:nvSpPr>
        <p:spPr>
          <a:xfrm>
            <a:off x="3897510" y="5888330"/>
            <a:ext cx="1348999" cy="709043"/>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33" name="Rectangle 32"/>
          <p:cNvSpPr/>
          <p:nvPr/>
        </p:nvSpPr>
        <p:spPr>
          <a:xfrm>
            <a:off x="5774723" y="5888329"/>
            <a:ext cx="1348999" cy="709635"/>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b="1" dirty="0">
                <a:latin typeface="Segoe UI Light" panose="020B0502040204020203" pitchFamily="34" charset="0"/>
                <a:cs typeface="Segoe UI Light" panose="020B0502040204020203" pitchFamily="34" charset="0"/>
              </a:rPr>
              <a:t>Insert question</a:t>
            </a:r>
          </a:p>
        </p:txBody>
      </p:sp>
      <p:sp>
        <p:nvSpPr>
          <p:cNvPr id="38" name="TextBox 37"/>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34" name="TextBox 33"/>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pic>
        <p:nvPicPr>
          <p:cNvPr id="35"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5" grpId="0"/>
      <p:bldP spid="17" grpId="0"/>
      <p:bldP spid="19" grpId="0"/>
      <p:bldP spid="21" grpId="0"/>
      <p:bldP spid="24" grpId="0"/>
      <p:bldP spid="26" grpId="0"/>
      <p:bldP spid="18" grpId="0" animBg="1"/>
      <p:bldP spid="25" grpId="0" animBg="1"/>
      <p:bldP spid="27" grpId="0" animBg="1"/>
      <p:bldP spid="28"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Noughts </a:t>
            </a:r>
            <a:r>
              <a:rPr lang="en-GB" sz="6000" kern="0">
                <a:solidFill>
                  <a:srgbClr val="000000"/>
                </a:solidFill>
                <a:latin typeface="Segoe UI Light" panose="020B0502040204020203" pitchFamily="34" charset="0"/>
                <a:cs typeface="Segoe UI Light" panose="020B0502040204020203" pitchFamily="34" charset="0"/>
              </a:rPr>
              <a:t>&amp; Crosses</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2006299" y="2525999"/>
            <a:ext cx="1348999"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2 x 5</a:t>
            </a:r>
          </a:p>
        </p:txBody>
      </p:sp>
      <p:sp>
        <p:nvSpPr>
          <p:cNvPr id="12" name="Rectangle 11"/>
          <p:cNvSpPr/>
          <p:nvPr/>
        </p:nvSpPr>
        <p:spPr>
          <a:xfrm>
            <a:off x="2265461" y="3975952"/>
            <a:ext cx="830677"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12 ÷ 2²</a:t>
            </a:r>
          </a:p>
        </p:txBody>
      </p:sp>
      <p:sp>
        <p:nvSpPr>
          <p:cNvPr id="13" name="Rectangle 12"/>
          <p:cNvSpPr/>
          <p:nvPr/>
        </p:nvSpPr>
        <p:spPr>
          <a:xfrm>
            <a:off x="4229603" y="2525999"/>
            <a:ext cx="763349"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6 x 20</a:t>
            </a:r>
          </a:p>
        </p:txBody>
      </p:sp>
      <p:sp>
        <p:nvSpPr>
          <p:cNvPr id="15" name="Rectangle 14"/>
          <p:cNvSpPr/>
          <p:nvPr/>
        </p:nvSpPr>
        <p:spPr>
          <a:xfrm>
            <a:off x="3597545" y="3975951"/>
            <a:ext cx="1988223"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3²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828823" y="2525999"/>
            <a:ext cx="130615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(5 + 4) – 12 </a:t>
            </a:r>
          </a:p>
        </p:txBody>
      </p:sp>
      <p:sp>
        <p:nvSpPr>
          <p:cNvPr id="19" name="Rectangle 18"/>
          <p:cNvSpPr/>
          <p:nvPr/>
        </p:nvSpPr>
        <p:spPr>
          <a:xfrm>
            <a:off x="6084209" y="3975951"/>
            <a:ext cx="79541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54 ÷ 2</a:t>
            </a:r>
          </a:p>
        </p:txBody>
      </p:sp>
      <p:sp>
        <p:nvSpPr>
          <p:cNvPr id="21" name="Rectangle 20"/>
          <p:cNvSpPr/>
          <p:nvPr/>
        </p:nvSpPr>
        <p:spPr>
          <a:xfrm>
            <a:off x="5767958" y="5703642"/>
            <a:ext cx="1427888"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8 – 4 x 6</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899027" y="5703642"/>
            <a:ext cx="1563534"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5 – 10 + 10</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4205176" y="5703642"/>
            <a:ext cx="772969"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3 + 3³</a:t>
            </a:r>
          </a:p>
        </p:txBody>
      </p:sp>
      <p:sp>
        <p:nvSpPr>
          <p:cNvPr id="32" name="Retrieval Practice Challenge Grid!"/>
          <p:cNvSpPr txBox="1"/>
          <p:nvPr/>
        </p:nvSpPr>
        <p:spPr>
          <a:xfrm>
            <a:off x="2212470" y="1188409"/>
            <a:ext cx="4719087" cy="471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answers…</a:t>
            </a:r>
            <a:endParaRPr sz="2400"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3" name="Rectangle 82"/>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5" name="Rectangle 8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6" name="Rectangle 14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7" name="Rectangle 20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8" name="Rectangle 26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8" name="Rectangle 3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9" name="Rectangle 32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0" name="Rectangle 329"/>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1" name="TextBox 330"/>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2"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9"/>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7"/>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6"/>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5"/>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4"/>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3"/>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2"/>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1"/>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0"/>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9"/>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8"/>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7"/>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6"/>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5"/>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4"/>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3"/>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2"/>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1"/>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0"/>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9"/>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8"/>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7"/>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6"/>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5"/>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4"/>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3"/>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2"/>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1"/>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0"/>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9"/>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8"/>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7"/>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6"/>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5"/>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4"/>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3"/>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2"/>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1"/>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0"/>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9"/>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8"/>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7"/>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6"/>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5"/>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4"/>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3"/>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2"/>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1"/>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0"/>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9"/>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8"/>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7"/>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6"/>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5"/>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4"/>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3"/>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2"/>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1"/>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0"/>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9"/>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7"/>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8"/>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6"/>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5"/>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4"/>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3"/>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2"/>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1"/>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0"/>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9"/>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8"/>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7"/>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6"/>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5"/>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4"/>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3"/>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2"/>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1"/>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0"/>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9"/>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8"/>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7"/>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6"/>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5"/>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4"/>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3"/>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2"/>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1"/>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0"/>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9"/>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8"/>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7"/>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6"/>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5"/>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4"/>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3"/>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2"/>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1"/>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0"/>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9"/>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8"/>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7"/>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6"/>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5"/>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4"/>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3"/>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2"/>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1"/>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0"/>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9"/>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8"/>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7"/>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6"/>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5"/>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4"/>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3"/>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2"/>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1"/>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0"/>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9"/>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8"/>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6"/>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7"/>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5"/>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4"/>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3"/>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2"/>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1"/>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0"/>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9"/>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8"/>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7"/>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6"/>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5"/>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4"/>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3"/>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2"/>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1"/>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0"/>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9"/>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8"/>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7"/>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6"/>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5"/>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4"/>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3"/>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2"/>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1"/>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0"/>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9"/>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8"/>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7"/>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6"/>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5"/>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4"/>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3"/>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2"/>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1"/>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0"/>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9"/>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8"/>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7"/>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6"/>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5"/>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4"/>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3"/>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2"/>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1"/>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0"/>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9"/>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8"/>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7"/>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6"/>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5"/>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4"/>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3"/>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2"/>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1"/>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0"/>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9"/>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8"/>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7"/>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5"/>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6"/>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4"/>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3"/>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2"/>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1"/>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0"/>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9"/>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8"/>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7"/>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6"/>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5"/>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4"/>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3"/>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2"/>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1"/>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0"/>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9"/>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8"/>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7"/>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6"/>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5"/>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4"/>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3"/>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2"/>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1"/>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0"/>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9"/>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8"/>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7"/>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6"/>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5"/>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4"/>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3"/>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2"/>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1"/>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0"/>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9"/>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8"/>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7"/>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6"/>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5"/>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4"/>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3"/>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2"/>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1"/>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0"/>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9"/>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8"/>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7"/>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6"/>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5"/>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4"/>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3"/>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2"/>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1"/>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0"/>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9"/>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8"/>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7"/>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6"/>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4"/>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5"/>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2"/>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1"/>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0"/>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9"/>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8"/>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7"/>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6"/>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5"/>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4"/>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3"/>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2"/>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1"/>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0"/>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9"/>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8"/>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7"/>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6"/>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5"/>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4"/>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3"/>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2"/>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1"/>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0"/>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9"/>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8"/>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7"/>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6"/>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5"/>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4"/>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3"/>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2"/>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1"/>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0"/>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9"/>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8"/>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7"/>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6"/>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5"/>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4"/>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3"/>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2"/>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1"/>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0"/>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9"/>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8"/>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7"/>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6"/>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5"/>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2006299" y="2525999"/>
            <a:ext cx="1348999"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2 x 5</a:t>
            </a:r>
          </a:p>
        </p:txBody>
      </p:sp>
      <p:sp>
        <p:nvSpPr>
          <p:cNvPr id="12" name="Rectangle 11"/>
          <p:cNvSpPr/>
          <p:nvPr/>
        </p:nvSpPr>
        <p:spPr>
          <a:xfrm>
            <a:off x="2265461" y="3975952"/>
            <a:ext cx="830677"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12 ÷ 2²</a:t>
            </a:r>
          </a:p>
        </p:txBody>
      </p:sp>
      <p:sp>
        <p:nvSpPr>
          <p:cNvPr id="13" name="Rectangle 12"/>
          <p:cNvSpPr/>
          <p:nvPr/>
        </p:nvSpPr>
        <p:spPr>
          <a:xfrm>
            <a:off x="4229603" y="2525999"/>
            <a:ext cx="763349"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6 x 20</a:t>
            </a:r>
          </a:p>
        </p:txBody>
      </p:sp>
      <p:sp>
        <p:nvSpPr>
          <p:cNvPr id="15" name="Rectangle 14"/>
          <p:cNvSpPr/>
          <p:nvPr/>
        </p:nvSpPr>
        <p:spPr>
          <a:xfrm>
            <a:off x="3597545" y="3975951"/>
            <a:ext cx="1988223"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3²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828823" y="2525999"/>
            <a:ext cx="130615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(5 + 4) – 12 </a:t>
            </a:r>
          </a:p>
        </p:txBody>
      </p:sp>
      <p:sp>
        <p:nvSpPr>
          <p:cNvPr id="19" name="Rectangle 18"/>
          <p:cNvSpPr/>
          <p:nvPr/>
        </p:nvSpPr>
        <p:spPr>
          <a:xfrm>
            <a:off x="6084209" y="3975951"/>
            <a:ext cx="79541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54 ÷ 2</a:t>
            </a:r>
          </a:p>
        </p:txBody>
      </p:sp>
      <p:sp>
        <p:nvSpPr>
          <p:cNvPr id="21" name="Rectangle 20"/>
          <p:cNvSpPr/>
          <p:nvPr/>
        </p:nvSpPr>
        <p:spPr>
          <a:xfrm>
            <a:off x="5767958" y="5703642"/>
            <a:ext cx="1427888"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8 – 4 x 6</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899027" y="5703642"/>
            <a:ext cx="1563534"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5 – 10 + 10</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4205176" y="5703642"/>
            <a:ext cx="772969"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3 + 3³</a:t>
            </a:r>
          </a:p>
        </p:txBody>
      </p:sp>
      <p:sp>
        <p:nvSpPr>
          <p:cNvPr id="32" name="Retrieval Practice Challenge Grid!"/>
          <p:cNvSpPr txBox="1"/>
          <p:nvPr/>
        </p:nvSpPr>
        <p:spPr>
          <a:xfrm>
            <a:off x="2212470" y="1188409"/>
            <a:ext cx="4719087" cy="471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answers…</a:t>
            </a:r>
            <a:endParaRPr sz="2400" kern="0" dirty="0">
              <a:solidFill>
                <a:srgbClr val="000000"/>
              </a:solidFill>
              <a:latin typeface="Segoe UI Light" panose="020B0502040204020203" pitchFamily="34" charset="0"/>
              <a:cs typeface="Segoe UI Light" panose="020B0502040204020203" pitchFamily="34" charset="0"/>
            </a:endParaRPr>
          </a:p>
        </p:txBody>
      </p:sp>
      <p:sp>
        <p:nvSpPr>
          <p:cNvPr id="331" name="TextBox 330"/>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2"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3" name="TextBox 332"/>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cxnSp>
        <p:nvCxnSpPr>
          <p:cNvPr id="334" name="Straight Connector 333"/>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sp>
        <p:nvSpPr>
          <p:cNvPr id="335" name="Rectangle 334"/>
          <p:cNvSpPr/>
          <p:nvPr/>
        </p:nvSpPr>
        <p:spPr>
          <a:xfrm>
            <a:off x="2006299" y="2895331"/>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10</a:t>
            </a:r>
          </a:p>
        </p:txBody>
      </p:sp>
      <p:sp>
        <p:nvSpPr>
          <p:cNvPr id="336" name="Rectangle 335"/>
          <p:cNvSpPr/>
          <p:nvPr/>
        </p:nvSpPr>
        <p:spPr>
          <a:xfrm>
            <a:off x="3871081" y="2895331"/>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120</a:t>
            </a:r>
          </a:p>
        </p:txBody>
      </p:sp>
      <p:sp>
        <p:nvSpPr>
          <p:cNvPr id="337" name="Rectangle 336"/>
          <p:cNvSpPr/>
          <p:nvPr/>
        </p:nvSpPr>
        <p:spPr>
          <a:xfrm>
            <a:off x="5807408" y="2895331"/>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-3</a:t>
            </a:r>
          </a:p>
        </p:txBody>
      </p:sp>
      <p:sp>
        <p:nvSpPr>
          <p:cNvPr id="338" name="Rectangle 337"/>
          <p:cNvSpPr/>
          <p:nvPr/>
        </p:nvSpPr>
        <p:spPr>
          <a:xfrm>
            <a:off x="2006299" y="4437112"/>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3</a:t>
            </a:r>
          </a:p>
        </p:txBody>
      </p:sp>
      <p:sp>
        <p:nvSpPr>
          <p:cNvPr id="339" name="Rectangle 338"/>
          <p:cNvSpPr/>
          <p:nvPr/>
        </p:nvSpPr>
        <p:spPr>
          <a:xfrm>
            <a:off x="3871081" y="4437112"/>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9</a:t>
            </a:r>
          </a:p>
        </p:txBody>
      </p:sp>
      <p:sp>
        <p:nvSpPr>
          <p:cNvPr id="340" name="Rectangle 339"/>
          <p:cNvSpPr/>
          <p:nvPr/>
        </p:nvSpPr>
        <p:spPr>
          <a:xfrm>
            <a:off x="5785988" y="4443347"/>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27</a:t>
            </a:r>
          </a:p>
        </p:txBody>
      </p:sp>
      <p:sp>
        <p:nvSpPr>
          <p:cNvPr id="341" name="Rectangle 340"/>
          <p:cNvSpPr/>
          <p:nvPr/>
        </p:nvSpPr>
        <p:spPr>
          <a:xfrm>
            <a:off x="1998873" y="6072974"/>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5</a:t>
            </a:r>
          </a:p>
        </p:txBody>
      </p:sp>
      <p:sp>
        <p:nvSpPr>
          <p:cNvPr id="342" name="Rectangle 341"/>
          <p:cNvSpPr/>
          <p:nvPr/>
        </p:nvSpPr>
        <p:spPr>
          <a:xfrm>
            <a:off x="3871081" y="6072974"/>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30</a:t>
            </a:r>
          </a:p>
        </p:txBody>
      </p:sp>
      <p:sp>
        <p:nvSpPr>
          <p:cNvPr id="343" name="Rectangle 342"/>
          <p:cNvSpPr/>
          <p:nvPr/>
        </p:nvSpPr>
        <p:spPr>
          <a:xfrm>
            <a:off x="5807408" y="6084004"/>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-16</a:t>
            </a:r>
          </a:p>
        </p:txBody>
      </p:sp>
    </p:spTree>
    <p:extLst>
      <p:ext uri="{BB962C8B-B14F-4D97-AF65-F5344CB8AC3E}">
        <p14:creationId xmlns:p14="http://schemas.microsoft.com/office/powerpoint/2010/main" val="3300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8" grpId="0" animBg="1"/>
      <p:bldP spid="339" grpId="0" animBg="1"/>
      <p:bldP spid="340" grpId="0" animBg="1"/>
      <p:bldP spid="341" grpId="0" animBg="1"/>
      <p:bldP spid="342" grpId="0" animBg="1"/>
      <p:bldP spid="3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2006299" y="2525999"/>
            <a:ext cx="1348999"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3 + 2 x 5</a:t>
            </a:r>
          </a:p>
        </p:txBody>
      </p:sp>
      <p:sp>
        <p:nvSpPr>
          <p:cNvPr id="12" name="Rectangle 11"/>
          <p:cNvSpPr/>
          <p:nvPr/>
        </p:nvSpPr>
        <p:spPr>
          <a:xfrm>
            <a:off x="2265461" y="3975952"/>
            <a:ext cx="830677"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12 ÷ 2²</a:t>
            </a:r>
          </a:p>
        </p:txBody>
      </p:sp>
      <p:sp>
        <p:nvSpPr>
          <p:cNvPr id="13" name="Rectangle 12"/>
          <p:cNvSpPr/>
          <p:nvPr/>
        </p:nvSpPr>
        <p:spPr>
          <a:xfrm>
            <a:off x="3943469" y="2525999"/>
            <a:ext cx="1335622"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6 x (20 – 18)</a:t>
            </a:r>
          </a:p>
        </p:txBody>
      </p:sp>
      <p:sp>
        <p:nvSpPr>
          <p:cNvPr id="15" name="Rectangle 14"/>
          <p:cNvSpPr/>
          <p:nvPr/>
        </p:nvSpPr>
        <p:spPr>
          <a:xfrm>
            <a:off x="3597545" y="3975951"/>
            <a:ext cx="1988223"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25 ÷ (2 + 3)²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828823" y="2525999"/>
            <a:ext cx="130615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(5 + 4) – 12 </a:t>
            </a:r>
          </a:p>
        </p:txBody>
      </p:sp>
      <p:sp>
        <p:nvSpPr>
          <p:cNvPr id="19" name="Rectangle 18"/>
          <p:cNvSpPr/>
          <p:nvPr/>
        </p:nvSpPr>
        <p:spPr>
          <a:xfrm>
            <a:off x="5972801" y="3975951"/>
            <a:ext cx="1018227"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5 x 4 ÷ 2</a:t>
            </a:r>
          </a:p>
        </p:txBody>
      </p:sp>
      <p:sp>
        <p:nvSpPr>
          <p:cNvPr id="21" name="Rectangle 20"/>
          <p:cNvSpPr/>
          <p:nvPr/>
        </p:nvSpPr>
        <p:spPr>
          <a:xfrm>
            <a:off x="5767958" y="5703642"/>
            <a:ext cx="1427888"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8 – 4 x 6</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899027" y="5703642"/>
            <a:ext cx="1563534"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5 – 10 x 10</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3724278" y="5703642"/>
            <a:ext cx="1734770"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3 x 5 + (3³ - 17)²</a:t>
            </a:r>
          </a:p>
        </p:txBody>
      </p:sp>
      <p:sp>
        <p:nvSpPr>
          <p:cNvPr id="32" name="Retrieval Practice Challenge Grid!"/>
          <p:cNvSpPr txBox="1"/>
          <p:nvPr/>
        </p:nvSpPr>
        <p:spPr>
          <a:xfrm>
            <a:off x="2212470" y="1188409"/>
            <a:ext cx="4719087" cy="471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answers…</a:t>
            </a:r>
            <a:endParaRPr sz="2400"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3" name="Rectangle 82"/>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5" name="Rectangle 8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6" name="Rectangle 14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7" name="Rectangle 20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8" name="Rectangle 26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8" name="Rectangle 3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9" name="Rectangle 32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0" name="Rectangle 329"/>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1" name="TextBox 330"/>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2"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9"/>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7"/>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6"/>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5"/>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4"/>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3"/>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2"/>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1"/>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0"/>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9"/>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8"/>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7"/>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6"/>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5"/>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4"/>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3"/>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2"/>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1"/>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0"/>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9"/>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8"/>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7"/>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6"/>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5"/>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4"/>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3"/>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2"/>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1"/>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0"/>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9"/>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8"/>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7"/>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6"/>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5"/>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4"/>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3"/>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2"/>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1"/>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0"/>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9"/>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8"/>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7"/>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6"/>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5"/>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4"/>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3"/>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2"/>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1"/>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0"/>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9"/>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8"/>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7"/>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6"/>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5"/>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4"/>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3"/>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2"/>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1"/>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0"/>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9"/>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7"/>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8"/>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6"/>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5"/>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4"/>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3"/>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2"/>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1"/>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0"/>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9"/>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8"/>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7"/>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6"/>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5"/>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4"/>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3"/>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2"/>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1"/>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0"/>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9"/>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8"/>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7"/>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6"/>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5"/>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4"/>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3"/>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2"/>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1"/>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0"/>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9"/>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8"/>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7"/>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6"/>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5"/>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4"/>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3"/>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2"/>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1"/>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0"/>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9"/>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8"/>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7"/>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6"/>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5"/>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4"/>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3"/>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2"/>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1"/>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0"/>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9"/>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8"/>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7"/>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6"/>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5"/>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4"/>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3"/>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2"/>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1"/>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0"/>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9"/>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8"/>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6"/>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7"/>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5"/>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4"/>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3"/>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2"/>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1"/>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0"/>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9"/>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8"/>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7"/>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6"/>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5"/>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4"/>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3"/>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2"/>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1"/>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0"/>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9"/>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8"/>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7"/>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6"/>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5"/>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4"/>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3"/>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2"/>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1"/>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0"/>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9"/>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8"/>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7"/>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6"/>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5"/>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4"/>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3"/>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2"/>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1"/>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0"/>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9"/>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8"/>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7"/>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6"/>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5"/>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4"/>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3"/>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2"/>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1"/>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0"/>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9"/>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8"/>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7"/>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6"/>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5"/>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4"/>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3"/>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2"/>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1"/>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0"/>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9"/>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8"/>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7"/>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5"/>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6"/>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4"/>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3"/>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2"/>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1"/>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0"/>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9"/>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8"/>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7"/>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6"/>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5"/>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4"/>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3"/>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2"/>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1"/>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0"/>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9"/>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8"/>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7"/>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6"/>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5"/>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4"/>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3"/>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2"/>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1"/>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0"/>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9"/>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8"/>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7"/>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6"/>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5"/>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4"/>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3"/>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2"/>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1"/>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0"/>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9"/>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8"/>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7"/>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6"/>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5"/>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4"/>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3"/>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2"/>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1"/>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0"/>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9"/>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8"/>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7"/>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6"/>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5"/>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4"/>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3"/>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2"/>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1"/>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0"/>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9"/>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8"/>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7"/>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6"/>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4"/>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5"/>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2"/>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1"/>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0"/>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9"/>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8"/>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7"/>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6"/>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5"/>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4"/>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3"/>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2"/>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1"/>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0"/>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9"/>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8"/>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7"/>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6"/>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5"/>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4"/>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3"/>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2"/>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1"/>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0"/>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9"/>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8"/>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7"/>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6"/>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5"/>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4"/>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3"/>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2"/>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1"/>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0"/>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9"/>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8"/>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7"/>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6"/>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5"/>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4"/>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3"/>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2"/>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1"/>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0"/>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9"/>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8"/>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7"/>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6"/>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5"/>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2006299" y="2525999"/>
            <a:ext cx="1348999"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3 + 2 x 5</a:t>
            </a:r>
          </a:p>
        </p:txBody>
      </p:sp>
      <p:sp>
        <p:nvSpPr>
          <p:cNvPr id="12" name="Rectangle 11"/>
          <p:cNvSpPr/>
          <p:nvPr/>
        </p:nvSpPr>
        <p:spPr>
          <a:xfrm>
            <a:off x="2265461" y="3975952"/>
            <a:ext cx="830677"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12 ÷ 2²</a:t>
            </a:r>
          </a:p>
        </p:txBody>
      </p:sp>
      <p:sp>
        <p:nvSpPr>
          <p:cNvPr id="13" name="Rectangle 12"/>
          <p:cNvSpPr/>
          <p:nvPr/>
        </p:nvSpPr>
        <p:spPr>
          <a:xfrm>
            <a:off x="3943469" y="2525999"/>
            <a:ext cx="1335622"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6 x (20 – 18)</a:t>
            </a:r>
          </a:p>
        </p:txBody>
      </p:sp>
      <p:sp>
        <p:nvSpPr>
          <p:cNvPr id="15" name="Rectangle 14"/>
          <p:cNvSpPr/>
          <p:nvPr/>
        </p:nvSpPr>
        <p:spPr>
          <a:xfrm>
            <a:off x="3597545" y="3975951"/>
            <a:ext cx="1988223"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25 ÷ (2 + 3)²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828823" y="2525999"/>
            <a:ext cx="130615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(5 + 4) – 12 </a:t>
            </a:r>
          </a:p>
        </p:txBody>
      </p:sp>
      <p:sp>
        <p:nvSpPr>
          <p:cNvPr id="19" name="Rectangle 18"/>
          <p:cNvSpPr/>
          <p:nvPr/>
        </p:nvSpPr>
        <p:spPr>
          <a:xfrm>
            <a:off x="5972801" y="3975951"/>
            <a:ext cx="1018227"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5 x 4 ÷ 2</a:t>
            </a:r>
          </a:p>
        </p:txBody>
      </p:sp>
      <p:sp>
        <p:nvSpPr>
          <p:cNvPr id="21" name="Rectangle 20"/>
          <p:cNvSpPr/>
          <p:nvPr/>
        </p:nvSpPr>
        <p:spPr>
          <a:xfrm>
            <a:off x="5767958" y="5703642"/>
            <a:ext cx="1427888"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8 – 4 x 6</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899027" y="5703642"/>
            <a:ext cx="1563534" cy="369332"/>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5 – 10 x 10</a:t>
            </a:r>
            <a:endParaRPr lang="en-GB" dirty="0">
              <a:latin typeface="Segoe UI Light" panose="020B0502040204020203" pitchFamily="34" charset="0"/>
              <a:cs typeface="Segoe UI Light" panose="020B0502040204020203" pitchFamily="34" charset="0"/>
            </a:endParaRPr>
          </a:p>
        </p:txBody>
      </p:sp>
      <p:sp>
        <p:nvSpPr>
          <p:cNvPr id="26" name="Rectangle 25"/>
          <p:cNvSpPr/>
          <p:nvPr/>
        </p:nvSpPr>
        <p:spPr>
          <a:xfrm>
            <a:off x="3724278" y="5703642"/>
            <a:ext cx="1734770"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3 x 5 + (3³ - 17)²</a:t>
            </a:r>
          </a:p>
        </p:txBody>
      </p:sp>
      <p:sp>
        <p:nvSpPr>
          <p:cNvPr id="18" name="TextBox 17"/>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20" name="Rectangle 19"/>
          <p:cNvSpPr/>
          <p:nvPr/>
        </p:nvSpPr>
        <p:spPr>
          <a:xfrm>
            <a:off x="2006299" y="2895331"/>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13</a:t>
            </a:r>
          </a:p>
        </p:txBody>
      </p:sp>
      <p:sp>
        <p:nvSpPr>
          <p:cNvPr id="22" name="Rectangle 21"/>
          <p:cNvSpPr/>
          <p:nvPr/>
        </p:nvSpPr>
        <p:spPr>
          <a:xfrm>
            <a:off x="3871081" y="2895331"/>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12</a:t>
            </a:r>
          </a:p>
        </p:txBody>
      </p:sp>
      <p:sp>
        <p:nvSpPr>
          <p:cNvPr id="23" name="Rectangle 22"/>
          <p:cNvSpPr/>
          <p:nvPr/>
        </p:nvSpPr>
        <p:spPr>
          <a:xfrm>
            <a:off x="5807408" y="2895331"/>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-3</a:t>
            </a:r>
          </a:p>
        </p:txBody>
      </p:sp>
      <p:sp>
        <p:nvSpPr>
          <p:cNvPr id="25" name="Rectangle 24"/>
          <p:cNvSpPr/>
          <p:nvPr/>
        </p:nvSpPr>
        <p:spPr>
          <a:xfrm>
            <a:off x="2006299" y="4437112"/>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3</a:t>
            </a:r>
          </a:p>
        </p:txBody>
      </p:sp>
      <p:sp>
        <p:nvSpPr>
          <p:cNvPr id="27" name="Rectangle 26"/>
          <p:cNvSpPr/>
          <p:nvPr/>
        </p:nvSpPr>
        <p:spPr>
          <a:xfrm>
            <a:off x="3871081" y="4437112"/>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0</a:t>
            </a:r>
          </a:p>
        </p:txBody>
      </p:sp>
      <p:sp>
        <p:nvSpPr>
          <p:cNvPr id="28" name="Rectangle 27"/>
          <p:cNvSpPr/>
          <p:nvPr/>
        </p:nvSpPr>
        <p:spPr>
          <a:xfrm>
            <a:off x="5785988" y="4443347"/>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10</a:t>
            </a:r>
          </a:p>
        </p:txBody>
      </p:sp>
      <p:sp>
        <p:nvSpPr>
          <p:cNvPr id="29" name="Rectangle 28"/>
          <p:cNvSpPr/>
          <p:nvPr/>
        </p:nvSpPr>
        <p:spPr>
          <a:xfrm>
            <a:off x="1998873" y="6072974"/>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-95</a:t>
            </a:r>
          </a:p>
        </p:txBody>
      </p:sp>
      <p:sp>
        <p:nvSpPr>
          <p:cNvPr id="30" name="Rectangle 29"/>
          <p:cNvSpPr/>
          <p:nvPr/>
        </p:nvSpPr>
        <p:spPr>
          <a:xfrm>
            <a:off x="3871081" y="6072974"/>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115</a:t>
            </a:r>
          </a:p>
        </p:txBody>
      </p:sp>
      <p:sp>
        <p:nvSpPr>
          <p:cNvPr id="31" name="Rectangle 30"/>
          <p:cNvSpPr/>
          <p:nvPr/>
        </p:nvSpPr>
        <p:spPr>
          <a:xfrm>
            <a:off x="5807408" y="6084004"/>
            <a:ext cx="134899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-16</a:t>
            </a:r>
          </a:p>
        </p:txBody>
      </p:sp>
      <p:sp>
        <p:nvSpPr>
          <p:cNvPr id="32" name="TextBox 31"/>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49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763688" y="2525999"/>
            <a:ext cx="169886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2" name="Rectangle 11"/>
          <p:cNvSpPr/>
          <p:nvPr/>
        </p:nvSpPr>
        <p:spPr>
          <a:xfrm>
            <a:off x="1803221" y="3975952"/>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3" name="Rectangle 12"/>
          <p:cNvSpPr/>
          <p:nvPr/>
        </p:nvSpPr>
        <p:spPr>
          <a:xfrm>
            <a:off x="3802960" y="2525999"/>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5" name="Rectangle 14"/>
          <p:cNvSpPr/>
          <p:nvPr/>
        </p:nvSpPr>
        <p:spPr>
          <a:xfrm>
            <a:off x="3597545" y="3995772"/>
            <a:ext cx="1988223"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r>
              <a:rPr lang="fr-FR" dirty="0">
                <a:latin typeface="Segoe UI Light" panose="020B0502040204020203" pitchFamily="34" charset="0"/>
                <a:cs typeface="Segoe UI Light" panose="020B0502040204020203" pitchFamily="34" charset="0"/>
              </a:rPr>
              <a:t>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733772" y="2525999"/>
            <a:ext cx="1646540"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9" name="Rectangle 18"/>
          <p:cNvSpPr/>
          <p:nvPr/>
        </p:nvSpPr>
        <p:spPr>
          <a:xfrm>
            <a:off x="5724137" y="3995772"/>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21" name="Rectangle 20"/>
          <p:cNvSpPr/>
          <p:nvPr/>
        </p:nvSpPr>
        <p:spPr>
          <a:xfrm>
            <a:off x="5767962" y="5723964"/>
            <a:ext cx="161235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24" name="Rectangle 23"/>
          <p:cNvSpPr/>
          <p:nvPr/>
        </p:nvSpPr>
        <p:spPr>
          <a:xfrm>
            <a:off x="1763688" y="5703642"/>
            <a:ext cx="169886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26" name="Rectangle 25"/>
          <p:cNvSpPr/>
          <p:nvPr/>
        </p:nvSpPr>
        <p:spPr>
          <a:xfrm>
            <a:off x="3783334" y="5703642"/>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32" name="Retrieval Practice Challenge Grid!"/>
          <p:cNvSpPr txBox="1"/>
          <p:nvPr/>
        </p:nvSpPr>
        <p:spPr>
          <a:xfrm>
            <a:off x="2212470" y="1188409"/>
            <a:ext cx="4719087" cy="471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answers…</a:t>
            </a:r>
            <a:endParaRPr sz="2400"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3" name="Rectangle 82"/>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5" name="Rectangle 8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6" name="Rectangle 14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7" name="Rectangle 20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8" name="Rectangle 26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8" name="Rectangle 3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9" name="Rectangle 32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0" name="Rectangle 329"/>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1" name="TextBox 330"/>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pic>
        <p:nvPicPr>
          <p:cNvPr id="3076"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9"/>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7"/>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6"/>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5"/>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4"/>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3"/>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2"/>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1"/>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0"/>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9"/>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8"/>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7"/>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6"/>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5"/>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4"/>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3"/>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2"/>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1"/>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0"/>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9"/>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8"/>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7"/>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6"/>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5"/>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4"/>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3"/>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2"/>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1"/>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0"/>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9"/>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8"/>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7"/>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6"/>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5"/>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4"/>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3"/>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2"/>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1"/>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0"/>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9"/>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8"/>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7"/>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6"/>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5"/>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4"/>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3"/>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2"/>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1"/>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0"/>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9"/>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8"/>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7"/>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6"/>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5"/>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4"/>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3"/>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2"/>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1"/>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0"/>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9"/>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7"/>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8"/>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6"/>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5"/>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4"/>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3"/>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2"/>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1"/>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0"/>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9"/>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8"/>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7"/>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6"/>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5"/>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4"/>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3"/>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2"/>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1"/>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0"/>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9"/>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8"/>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7"/>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6"/>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5"/>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4"/>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3"/>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2"/>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1"/>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0"/>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9"/>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8"/>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7"/>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6"/>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5"/>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4"/>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3"/>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2"/>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1"/>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0"/>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9"/>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8"/>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7"/>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6"/>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5"/>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4"/>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3"/>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2"/>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1"/>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0"/>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9"/>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8"/>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7"/>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6"/>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5"/>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4"/>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3"/>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2"/>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1"/>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0"/>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9"/>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8"/>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6"/>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7"/>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5"/>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4"/>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3"/>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2"/>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1"/>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0"/>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9"/>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8"/>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7"/>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6"/>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5"/>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4"/>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3"/>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2"/>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1"/>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0"/>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9"/>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8"/>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7"/>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6"/>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5"/>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4"/>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3"/>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2"/>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1"/>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0"/>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9"/>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8"/>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7"/>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6"/>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5"/>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4"/>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3"/>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2"/>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1"/>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0"/>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9"/>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8"/>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7"/>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6"/>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5"/>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4"/>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3"/>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2"/>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1"/>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0"/>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9"/>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8"/>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7"/>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6"/>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5"/>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4"/>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3"/>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2"/>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1"/>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0"/>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9"/>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8"/>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7"/>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5"/>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6"/>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4"/>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3"/>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2"/>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1"/>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0"/>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9"/>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8"/>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7"/>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6"/>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5"/>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4"/>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3"/>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2"/>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1"/>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0"/>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9"/>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8"/>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7"/>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6"/>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5"/>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4"/>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3"/>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2"/>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1"/>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0"/>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9"/>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8"/>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7"/>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6"/>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5"/>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4"/>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3"/>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2"/>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1"/>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0"/>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9"/>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8"/>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7"/>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6"/>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5"/>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4"/>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3"/>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2"/>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1"/>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0"/>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9"/>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8"/>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7"/>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6"/>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5"/>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4"/>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3"/>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2"/>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1"/>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0"/>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9"/>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8"/>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7"/>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6"/>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4"/>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5"/>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2"/>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1"/>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0"/>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9"/>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8"/>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7"/>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6"/>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5"/>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4"/>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3"/>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2"/>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1"/>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0"/>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9"/>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8"/>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7"/>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6"/>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5"/>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4"/>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3"/>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2"/>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1"/>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0"/>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9"/>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8"/>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7"/>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6"/>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5"/>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4"/>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3"/>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2"/>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1"/>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0"/>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9"/>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8"/>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7"/>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6"/>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5"/>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4"/>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3"/>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2"/>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1"/>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0"/>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9"/>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8"/>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7"/>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6"/>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5"/>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2041784" y="5096221"/>
            <a:ext cx="5114619"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619672" y="2348880"/>
            <a:ext cx="1735617"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2" name="Rectangle 11"/>
          <p:cNvSpPr/>
          <p:nvPr/>
        </p:nvSpPr>
        <p:spPr>
          <a:xfrm>
            <a:off x="1691688" y="3851756"/>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3" name="Rectangle 12"/>
          <p:cNvSpPr/>
          <p:nvPr/>
        </p:nvSpPr>
        <p:spPr>
          <a:xfrm>
            <a:off x="3802960" y="2348880"/>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5" name="Rectangle 14"/>
          <p:cNvSpPr/>
          <p:nvPr/>
        </p:nvSpPr>
        <p:spPr>
          <a:xfrm>
            <a:off x="3597545" y="3851756"/>
            <a:ext cx="1988223"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r>
              <a:rPr lang="fr-FR" dirty="0">
                <a:latin typeface="Segoe UI Light" panose="020B0502040204020203" pitchFamily="34" charset="0"/>
                <a:cs typeface="Segoe UI Light" panose="020B0502040204020203" pitchFamily="34" charset="0"/>
              </a:rPr>
              <a:t> </a:t>
            </a:r>
            <a:endParaRPr lang="en-GB" dirty="0">
              <a:latin typeface="Segoe UI Light" panose="020B0502040204020203" pitchFamily="34" charset="0"/>
              <a:cs typeface="Segoe UI Light" panose="020B0502040204020203" pitchFamily="34" charset="0"/>
            </a:endParaRPr>
          </a:p>
        </p:txBody>
      </p:sp>
      <p:sp>
        <p:nvSpPr>
          <p:cNvPr id="17" name="Rectangle 16"/>
          <p:cNvSpPr/>
          <p:nvPr/>
        </p:nvSpPr>
        <p:spPr>
          <a:xfrm>
            <a:off x="5724130" y="2348880"/>
            <a:ext cx="1623500"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9" name="Rectangle 18"/>
          <p:cNvSpPr/>
          <p:nvPr/>
        </p:nvSpPr>
        <p:spPr>
          <a:xfrm>
            <a:off x="5763659" y="3861048"/>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21" name="Rectangle 20"/>
          <p:cNvSpPr/>
          <p:nvPr/>
        </p:nvSpPr>
        <p:spPr>
          <a:xfrm>
            <a:off x="5767956" y="5507940"/>
            <a:ext cx="1612358"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24" name="Rectangle 23"/>
          <p:cNvSpPr/>
          <p:nvPr/>
        </p:nvSpPr>
        <p:spPr>
          <a:xfrm>
            <a:off x="1691680" y="5507940"/>
            <a:ext cx="1626860"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26" name="Rectangle 25"/>
          <p:cNvSpPr/>
          <p:nvPr/>
        </p:nvSpPr>
        <p:spPr>
          <a:xfrm>
            <a:off x="3783334" y="5507940"/>
            <a:ext cx="1616661" cy="369332"/>
          </a:xfrm>
          <a:prstGeom prst="rect">
            <a:avLst/>
          </a:prstGeom>
        </p:spPr>
        <p:txBody>
          <a:bodyPr wrap="none">
            <a:spAutoFit/>
          </a:bodyPr>
          <a:lstStyle/>
          <a:p>
            <a:pPr algn="ctr"/>
            <a:r>
              <a:rPr lang="en-GB" dirty="0">
                <a:latin typeface="Segoe UI Light" panose="020B0502040204020203" pitchFamily="34" charset="0"/>
                <a:cs typeface="Segoe UI Light" panose="020B0502040204020203" pitchFamily="34" charset="0"/>
              </a:rPr>
              <a:t>Insert question</a:t>
            </a:r>
          </a:p>
        </p:txBody>
      </p:sp>
      <p:sp>
        <p:nvSpPr>
          <p:cNvPr id="18" name="TextBox 17"/>
          <p:cNvSpPr txBox="1"/>
          <p:nvPr/>
        </p:nvSpPr>
        <p:spPr>
          <a:xfrm>
            <a:off x="251531" y="1124766"/>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20" name="Rectangle 19"/>
          <p:cNvSpPr/>
          <p:nvPr/>
        </p:nvSpPr>
        <p:spPr>
          <a:xfrm>
            <a:off x="1763696" y="2895331"/>
            <a:ext cx="1591601"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22" name="Rectangle 21"/>
          <p:cNvSpPr/>
          <p:nvPr/>
        </p:nvSpPr>
        <p:spPr>
          <a:xfrm>
            <a:off x="3874964" y="2895331"/>
            <a:ext cx="1489131"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23" name="Rectangle 22"/>
          <p:cNvSpPr/>
          <p:nvPr/>
        </p:nvSpPr>
        <p:spPr>
          <a:xfrm>
            <a:off x="5807410" y="2895331"/>
            <a:ext cx="154022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25" name="Rectangle 24"/>
          <p:cNvSpPr/>
          <p:nvPr/>
        </p:nvSpPr>
        <p:spPr>
          <a:xfrm>
            <a:off x="1763696" y="4437112"/>
            <a:ext cx="1591601"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27" name="Rectangle 26"/>
          <p:cNvSpPr/>
          <p:nvPr/>
        </p:nvSpPr>
        <p:spPr>
          <a:xfrm>
            <a:off x="3871084" y="4437112"/>
            <a:ext cx="1493015"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28" name="Rectangle 27"/>
          <p:cNvSpPr/>
          <p:nvPr/>
        </p:nvSpPr>
        <p:spPr>
          <a:xfrm>
            <a:off x="5785987" y="4443347"/>
            <a:ext cx="156164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29" name="Rectangle 28"/>
          <p:cNvSpPr/>
          <p:nvPr/>
        </p:nvSpPr>
        <p:spPr>
          <a:xfrm>
            <a:off x="1835697" y="6072974"/>
            <a:ext cx="1512168"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30" name="Rectangle 29"/>
          <p:cNvSpPr/>
          <p:nvPr/>
        </p:nvSpPr>
        <p:spPr>
          <a:xfrm>
            <a:off x="3871084" y="6072974"/>
            <a:ext cx="1493015"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31" name="Rectangle 30"/>
          <p:cNvSpPr/>
          <p:nvPr/>
        </p:nvSpPr>
        <p:spPr>
          <a:xfrm>
            <a:off x="5807410" y="6084004"/>
            <a:ext cx="1540229" cy="369332"/>
          </a:xfrm>
          <a:prstGeom prst="rect">
            <a:avLst/>
          </a:prstGeom>
          <a:ln w="57150">
            <a:solidFill>
              <a:srgbClr val="FF0000"/>
            </a:solidFill>
          </a:ln>
        </p:spPr>
        <p:txBody>
          <a:bodyPr wrap="square">
            <a:spAutoFit/>
          </a:bodyPr>
          <a:lstStyle/>
          <a:p>
            <a:pPr algn="ctr"/>
            <a:r>
              <a:rPr lang="en-GB" b="1" dirty="0">
                <a:latin typeface="Segoe UI Light" panose="020B0502040204020203" pitchFamily="34" charset="0"/>
                <a:cs typeface="Segoe UI Light" panose="020B0502040204020203" pitchFamily="34" charset="0"/>
              </a:rPr>
              <a:t>Insert answer</a:t>
            </a:r>
          </a:p>
        </p:txBody>
      </p:sp>
      <p:sp>
        <p:nvSpPr>
          <p:cNvPr id="32" name="TextBox 31"/>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pic>
        <p:nvPicPr>
          <p:cNvPr id="33"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8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rieval Practice Challenge Grid!"/>
          <p:cNvSpPr txBox="1"/>
          <p:nvPr/>
        </p:nvSpPr>
        <p:spPr>
          <a:xfrm>
            <a:off x="2464134" y="324242"/>
            <a:ext cx="4215745" cy="656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3600" u="sng" kern="0" dirty="0">
                <a:solidFill>
                  <a:srgbClr val="000000"/>
                </a:solidFill>
                <a:latin typeface="Segoe UI Light" panose="020B0502040204020203" pitchFamily="34" charset="0"/>
                <a:cs typeface="Segoe UI Light" panose="020B0502040204020203" pitchFamily="34" charset="0"/>
              </a:rPr>
              <a:t>Noughts and Crosses</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5" name="Retrieval Practice Challenge Grid!"/>
          <p:cNvSpPr txBox="1"/>
          <p:nvPr/>
        </p:nvSpPr>
        <p:spPr>
          <a:xfrm>
            <a:off x="2180405" y="1003722"/>
            <a:ext cx="4783207" cy="8411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724" tIns="50724" rIns="50724" bIns="50724" anchor="ctr">
            <a:spAutoFit/>
          </a:bodyPr>
          <a:lstStyle>
            <a:lvl1pPr>
              <a:defRPr sz="4800" b="1">
                <a:latin typeface="+mj-lt"/>
                <a:ea typeface="+mj-ea"/>
                <a:cs typeface="+mj-cs"/>
                <a:sym typeface="Helvetica Neue"/>
              </a:defRPr>
            </a:lvl1pPr>
          </a:lstStyle>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will see the definition… </a:t>
            </a:r>
          </a:p>
          <a:p>
            <a:pPr algn="ctr" defTabSz="583240" hangingPunct="0"/>
            <a:r>
              <a:rPr lang="en-GB" sz="2400" kern="0" dirty="0">
                <a:solidFill>
                  <a:srgbClr val="000000"/>
                </a:solidFill>
                <a:latin typeface="Segoe UI Light" panose="020B0502040204020203" pitchFamily="34" charset="0"/>
                <a:cs typeface="Segoe UI Light" panose="020B0502040204020203" pitchFamily="34" charset="0"/>
              </a:rPr>
              <a:t>You need to work out the keyword…</a:t>
            </a:r>
            <a:endParaRPr sz="2400" kern="0" dirty="0">
              <a:solidFill>
                <a:srgbClr val="000000"/>
              </a:solidFill>
              <a:latin typeface="Segoe UI Light" panose="020B0502040204020203" pitchFamily="34" charset="0"/>
              <a:cs typeface="Segoe UI Light" panose="020B0502040204020203" pitchFamily="34" charset="0"/>
            </a:endParaRPr>
          </a:p>
        </p:txBody>
      </p:sp>
      <p:cxnSp>
        <p:nvCxnSpPr>
          <p:cNvPr id="6" name="Straight Connector 5"/>
          <p:cNvCxnSpPr/>
          <p:nvPr/>
        </p:nvCxnSpPr>
        <p:spPr>
          <a:xfrm>
            <a:off x="3475974" y="1927891"/>
            <a:ext cx="15906" cy="4669483"/>
          </a:xfrm>
          <a:prstGeom prst="line">
            <a:avLst/>
          </a:prstGeom>
          <a:noFill/>
          <a:ln w="76200" cap="flat" cmpd="sng" algn="ctr">
            <a:solidFill>
              <a:srgbClr val="000000">
                <a:shade val="95000"/>
                <a:satMod val="104999"/>
              </a:srgbClr>
            </a:solidFill>
            <a:prstDash val="solid"/>
          </a:ln>
          <a:effectLst/>
        </p:spPr>
      </p:cxnSp>
      <p:cxnSp>
        <p:nvCxnSpPr>
          <p:cNvPr id="7" name="Straight Connector 6"/>
          <p:cNvCxnSpPr/>
          <p:nvPr/>
        </p:nvCxnSpPr>
        <p:spPr>
          <a:xfrm>
            <a:off x="5661764" y="1927891"/>
            <a:ext cx="0" cy="4669483"/>
          </a:xfrm>
          <a:prstGeom prst="line">
            <a:avLst/>
          </a:prstGeom>
          <a:noFill/>
          <a:ln w="76200" cap="flat" cmpd="sng" algn="ctr">
            <a:solidFill>
              <a:srgbClr val="000000">
                <a:shade val="95000"/>
                <a:satMod val="104999"/>
              </a:srgbClr>
            </a:solidFill>
            <a:prstDash val="solid"/>
          </a:ln>
          <a:effectLst/>
        </p:spPr>
      </p:cxnSp>
      <p:cxnSp>
        <p:nvCxnSpPr>
          <p:cNvPr id="8" name="Straight Connector 7"/>
          <p:cNvCxnSpPr/>
          <p:nvPr/>
        </p:nvCxnSpPr>
        <p:spPr>
          <a:xfrm>
            <a:off x="1835697" y="3440372"/>
            <a:ext cx="5320702" cy="12527"/>
          </a:xfrm>
          <a:prstGeom prst="line">
            <a:avLst/>
          </a:prstGeom>
          <a:noFill/>
          <a:ln w="76200" cap="flat" cmpd="sng" algn="ctr">
            <a:solidFill>
              <a:srgbClr val="000000">
                <a:shade val="95000"/>
                <a:satMod val="104999"/>
              </a:srgbClr>
            </a:solidFill>
            <a:prstDash val="solid"/>
          </a:ln>
          <a:effectLst/>
        </p:spPr>
      </p:cxnSp>
      <p:cxnSp>
        <p:nvCxnSpPr>
          <p:cNvPr id="9" name="Straight Connector 8"/>
          <p:cNvCxnSpPr/>
          <p:nvPr/>
        </p:nvCxnSpPr>
        <p:spPr>
          <a:xfrm>
            <a:off x="1928346" y="5096221"/>
            <a:ext cx="5228057" cy="25052"/>
          </a:xfrm>
          <a:prstGeom prst="line">
            <a:avLst/>
          </a:prstGeom>
          <a:noFill/>
          <a:ln w="76200" cap="flat" cmpd="sng" algn="ctr">
            <a:solidFill>
              <a:srgbClr val="000000">
                <a:shade val="95000"/>
                <a:satMod val="104999"/>
              </a:srgbClr>
            </a:solidFill>
            <a:prstDash val="solid"/>
          </a:ln>
          <a:effectLst/>
        </p:spPr>
      </p:cxnSp>
      <p:sp>
        <p:nvSpPr>
          <p:cNvPr id="10" name="TextBox 9"/>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2" name="Rectangle 1"/>
          <p:cNvSpPr/>
          <p:nvPr/>
        </p:nvSpPr>
        <p:spPr>
          <a:xfrm>
            <a:off x="1781399" y="2204864"/>
            <a:ext cx="1710481" cy="923330"/>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Something the business owns; it has value.</a:t>
            </a:r>
          </a:p>
        </p:txBody>
      </p:sp>
      <p:sp>
        <p:nvSpPr>
          <p:cNvPr id="12" name="Rectangle 11"/>
          <p:cNvSpPr/>
          <p:nvPr/>
        </p:nvSpPr>
        <p:spPr>
          <a:xfrm>
            <a:off x="1725296" y="3535848"/>
            <a:ext cx="1694576"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Business transactions carried out electronically on the internet.</a:t>
            </a:r>
          </a:p>
        </p:txBody>
      </p:sp>
      <p:sp>
        <p:nvSpPr>
          <p:cNvPr id="13" name="Rectangle 12"/>
          <p:cNvSpPr/>
          <p:nvPr/>
        </p:nvSpPr>
        <p:spPr>
          <a:xfrm>
            <a:off x="3591893" y="1916832"/>
            <a:ext cx="2069871"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The money spent by households on goods and services to satisfy their needs and wants.</a:t>
            </a:r>
          </a:p>
        </p:txBody>
      </p:sp>
      <p:sp>
        <p:nvSpPr>
          <p:cNvPr id="15" name="Rectangle 14"/>
          <p:cNvSpPr/>
          <p:nvPr/>
        </p:nvSpPr>
        <p:spPr>
          <a:xfrm>
            <a:off x="3475975" y="3645024"/>
            <a:ext cx="2185790" cy="1323439"/>
          </a:xfrm>
          <a:prstGeom prst="rect">
            <a:avLst/>
          </a:prstGeom>
        </p:spPr>
        <p:txBody>
          <a:bodyPr wrap="square">
            <a:spAutoFit/>
          </a:bodyPr>
          <a:lstStyle/>
          <a:p>
            <a:pPr algn="ctr"/>
            <a:r>
              <a:rPr lang="en-GB" sz="1600" dirty="0">
                <a:latin typeface="Segoe UI Light" panose="020B0502040204020203" pitchFamily="34" charset="0"/>
                <a:cs typeface="Segoe UI Light" panose="020B0502040204020203" pitchFamily="34" charset="0"/>
              </a:rPr>
              <a:t>Contracting another business to carry out some of the business’ activities, often to reduce costs.</a:t>
            </a:r>
          </a:p>
        </p:txBody>
      </p:sp>
      <p:sp>
        <p:nvSpPr>
          <p:cNvPr id="19" name="Rectangle 18"/>
          <p:cNvSpPr/>
          <p:nvPr/>
        </p:nvSpPr>
        <p:spPr>
          <a:xfrm>
            <a:off x="5652120" y="3573016"/>
            <a:ext cx="1767636"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The moral principles that guide how a business operates.</a:t>
            </a:r>
          </a:p>
        </p:txBody>
      </p:sp>
      <p:sp>
        <p:nvSpPr>
          <p:cNvPr id="21" name="Rectangle 20"/>
          <p:cNvSpPr/>
          <p:nvPr/>
        </p:nvSpPr>
        <p:spPr>
          <a:xfrm>
            <a:off x="5652120" y="5192032"/>
            <a:ext cx="1767636" cy="1477328"/>
          </a:xfrm>
          <a:prstGeom prst="rect">
            <a:avLst/>
          </a:prstGeom>
        </p:spPr>
        <p:txBody>
          <a:bodyPr wrap="square">
            <a:spAutoFit/>
          </a:bodyPr>
          <a:lstStyle/>
          <a:p>
            <a:pPr algn="ctr"/>
            <a:r>
              <a:rPr lang="fr-FR" dirty="0">
                <a:latin typeface="Segoe UI Light" panose="020B0502040204020203" pitchFamily="34" charset="0"/>
                <a:cs typeface="Segoe UI Light" panose="020B0502040204020203" pitchFamily="34" charset="0"/>
              </a:rPr>
              <a:t>Business transactions are carried out electronically by mobile phone.</a:t>
            </a:r>
            <a:endParaRPr lang="en-GB" dirty="0">
              <a:latin typeface="Segoe UI Light" panose="020B0502040204020203" pitchFamily="34" charset="0"/>
              <a:cs typeface="Segoe UI Light" panose="020B0502040204020203" pitchFamily="34" charset="0"/>
            </a:endParaRPr>
          </a:p>
        </p:txBody>
      </p:sp>
      <p:sp>
        <p:nvSpPr>
          <p:cNvPr id="24" name="Rectangle 23"/>
          <p:cNvSpPr/>
          <p:nvPr/>
        </p:nvSpPr>
        <p:spPr>
          <a:xfrm>
            <a:off x="1691680" y="5242000"/>
            <a:ext cx="1800200" cy="1323439"/>
          </a:xfrm>
          <a:prstGeom prst="rect">
            <a:avLst/>
          </a:prstGeom>
        </p:spPr>
        <p:txBody>
          <a:bodyPr wrap="square">
            <a:spAutoFit/>
          </a:bodyPr>
          <a:lstStyle/>
          <a:p>
            <a:pPr algn="ctr"/>
            <a:r>
              <a:rPr lang="fr-FR" sz="1600" dirty="0">
                <a:latin typeface="Segoe UI Light" panose="020B0502040204020203" pitchFamily="34" charset="0"/>
                <a:cs typeface="Segoe UI Light" panose="020B0502040204020203" pitchFamily="34" charset="0"/>
              </a:rPr>
              <a:t>The extent of the owner’s/owners’ responsibility for the debts of the business.</a:t>
            </a:r>
            <a:endParaRPr lang="en-GB" sz="1600" dirty="0">
              <a:latin typeface="Segoe UI Light" panose="020B0502040204020203" pitchFamily="34" charset="0"/>
              <a:cs typeface="Segoe UI Light" panose="020B0502040204020203" pitchFamily="34" charset="0"/>
            </a:endParaRPr>
          </a:p>
        </p:txBody>
      </p:sp>
      <p:sp>
        <p:nvSpPr>
          <p:cNvPr id="26" name="Rectangle 25"/>
          <p:cNvSpPr/>
          <p:nvPr/>
        </p:nvSpPr>
        <p:spPr>
          <a:xfrm>
            <a:off x="3591893" y="5380477"/>
            <a:ext cx="2060227" cy="923330"/>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Where expenditure is greater than income.</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 name="Rectangle 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2" name="Rectangle 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76" name="Rectangle 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78" name="Rectangle 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82" name="Rectangle 8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84" name="Rectangle 83"/>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139" name="Rectangle 1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145" name="Rectangle 144"/>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00" name="Rectangle 1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06" name="Rectangle 20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261" name="Rectangle 2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267" name="Rectangle 266"/>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22" name="Rectangle 3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23" name="Rectangle 3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24" name="Rectangle 3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25" name="Rectangle 3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26" name="Rectangle 3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27" name="Rectangle 3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28" name="Rectangle 32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29" name="Rectangle 328"/>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30" name="TextBox 329"/>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331" name="Picture 4" descr="Noughts and crosses |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410" y="324237"/>
            <a:ext cx="1376041" cy="1199852"/>
          </a:xfrm>
          <a:prstGeom prst="rect">
            <a:avLst/>
          </a:prstGeom>
          <a:noFill/>
          <a:extLst>
            <a:ext uri="{909E8E84-426E-40DD-AFC4-6F175D3DCCD1}">
              <a14:hiddenFill xmlns:a14="http://schemas.microsoft.com/office/drawing/2010/main">
                <a:solidFill>
                  <a:srgbClr val="FFFFFF"/>
                </a:solidFill>
              </a14:hiddenFill>
            </a:ext>
          </a:extLst>
        </p:spPr>
      </p:pic>
      <p:sp>
        <p:nvSpPr>
          <p:cNvPr id="332" name="Rectangle 331"/>
          <p:cNvSpPr/>
          <p:nvPr/>
        </p:nvSpPr>
        <p:spPr>
          <a:xfrm>
            <a:off x="5670481" y="1916832"/>
            <a:ext cx="2429911" cy="1477328"/>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A portion of the after-tax profit that is paid to shareholders according to the number of shares they own.</a:t>
            </a:r>
          </a:p>
        </p:txBody>
      </p:sp>
    </p:spTree>
    <p:extLst>
      <p:ext uri="{BB962C8B-B14F-4D97-AF65-F5344CB8AC3E}">
        <p14:creationId xmlns:p14="http://schemas.microsoft.com/office/powerpoint/2010/main" val="200602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8"/>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6"/>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5"/>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4"/>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3"/>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2"/>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1"/>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0"/>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9"/>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8"/>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7"/>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6"/>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5"/>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4"/>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3"/>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2"/>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1"/>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0"/>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9"/>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8"/>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7"/>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6"/>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5"/>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4"/>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3"/>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2"/>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1"/>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0"/>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9"/>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8"/>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7"/>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6"/>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5"/>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4"/>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3"/>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2"/>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1"/>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0"/>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9"/>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8"/>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7"/>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6"/>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5"/>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4"/>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3"/>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2"/>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1"/>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0"/>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9"/>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8"/>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7"/>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6"/>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5"/>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4"/>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3"/>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2"/>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1"/>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0"/>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9"/>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8"/>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6"/>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7"/>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5"/>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4"/>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3"/>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2"/>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1"/>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0"/>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9"/>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8"/>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7"/>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6"/>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5"/>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4"/>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3"/>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2"/>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1"/>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0"/>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9"/>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8"/>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7"/>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6"/>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5"/>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4"/>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3"/>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2"/>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1"/>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0"/>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9"/>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8"/>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7"/>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6"/>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5"/>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4"/>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3"/>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2"/>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1"/>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0"/>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9"/>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8"/>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7"/>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6"/>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5"/>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4"/>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3"/>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2"/>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1"/>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0"/>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9"/>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8"/>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7"/>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6"/>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5"/>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4"/>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3"/>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2"/>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1"/>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0"/>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9"/>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8"/>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7"/>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5"/>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6"/>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4"/>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3"/>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2"/>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1"/>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0"/>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9"/>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8"/>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7"/>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6"/>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5"/>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4"/>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3"/>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2"/>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1"/>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0"/>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9"/>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8"/>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7"/>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6"/>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5"/>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4"/>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3"/>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2"/>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1"/>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0"/>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9"/>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8"/>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7"/>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6"/>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5"/>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4"/>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3"/>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2"/>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1"/>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0"/>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9"/>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8"/>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7"/>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6"/>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5"/>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4"/>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3"/>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2"/>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1"/>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0"/>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9"/>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8"/>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7"/>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6"/>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5"/>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4"/>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3"/>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2"/>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1"/>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0"/>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9"/>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8"/>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7"/>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6"/>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4"/>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5"/>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3"/>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2"/>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1"/>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0"/>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9"/>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8"/>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7"/>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6"/>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5"/>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4"/>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3"/>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2"/>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1"/>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0"/>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9"/>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8"/>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7"/>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6"/>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5"/>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4"/>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3"/>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2"/>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1"/>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0"/>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9"/>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8"/>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7"/>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6"/>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5"/>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4"/>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3"/>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2"/>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1"/>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0"/>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9"/>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8"/>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7"/>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6"/>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5"/>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4"/>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3"/>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2"/>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1"/>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0"/>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9"/>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8"/>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7"/>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6"/>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5"/>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4"/>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3"/>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2"/>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1"/>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0"/>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9"/>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8"/>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7"/>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6"/>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5"/>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3"/>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4"/>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1"/>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0"/>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9"/>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8"/>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7"/>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6"/>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5"/>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4"/>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3"/>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2"/>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1"/>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0"/>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9"/>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8"/>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7"/>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6"/>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5"/>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4"/>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3"/>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2"/>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1"/>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0"/>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9"/>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8"/>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7"/>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6"/>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5"/>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4"/>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3"/>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2"/>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1"/>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0"/>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9"/>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8"/>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7"/>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6"/>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5"/>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4"/>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3"/>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2"/>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1"/>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0"/>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9"/>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8"/>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7"/>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6"/>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5"/>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3"/>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2"/>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1"/>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0"/>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9"/>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5"/>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Lst>
  </p:timing>
</p:sld>
</file>

<file path=ppt/theme/theme1.xml><?xml version="1.0" encoding="utf-8"?>
<a:theme xmlns:a="http://schemas.openxmlformats.org/drawingml/2006/main" name="1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2510</TotalTime>
  <Words>3869</Words>
  <Application>Microsoft Office PowerPoint</Application>
  <PresentationFormat>On-screen Show (4:3)</PresentationFormat>
  <Paragraphs>2814</Paragraphs>
  <Slides>18</Slides>
  <Notes>17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Arial</vt:lpstr>
      <vt:lpstr>Bahnschrift SemiBold</vt:lpstr>
      <vt:lpstr>Calibri</vt:lpstr>
      <vt:lpstr>Helvetica</vt:lpstr>
      <vt:lpstr>Helvetica Light</vt:lpstr>
      <vt:lpstr>Helvetica Neue</vt:lpstr>
      <vt:lpstr>Helvetica Neue Light</vt:lpstr>
      <vt:lpstr>Helvetica Neue Medium</vt:lpstr>
      <vt:lpstr>Helvetica Neue Thin</vt:lpstr>
      <vt:lpstr>Myriad Pro Light</vt:lpstr>
      <vt:lpstr>Segoe UI Light</vt:lpstr>
      <vt:lpstr>1_White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155</cp:revision>
  <dcterms:created xsi:type="dcterms:W3CDTF">2020-07-18T15:58:38Z</dcterms:created>
  <dcterms:modified xsi:type="dcterms:W3CDTF">2022-09-21T11:28:43Z</dcterms:modified>
</cp:coreProperties>
</file>