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 id="2147483775" r:id="rId2"/>
    <p:sldMasterId id="2147483787" r:id="rId3"/>
  </p:sldMasterIdLst>
  <p:notesMasterIdLst>
    <p:notesMasterId r:id="rId14"/>
  </p:notesMasterIdLst>
  <p:sldIdLst>
    <p:sldId id="490" r:id="rId4"/>
    <p:sldId id="491" r:id="rId5"/>
    <p:sldId id="449" r:id="rId6"/>
    <p:sldId id="452" r:id="rId7"/>
    <p:sldId id="424" r:id="rId8"/>
    <p:sldId id="425" r:id="rId9"/>
    <p:sldId id="422" r:id="rId10"/>
    <p:sldId id="423" r:id="rId11"/>
    <p:sldId id="487" r:id="rId12"/>
    <p:sldId id="489" r:id="rId13"/>
  </p:sldIdLst>
  <p:sldSz cx="9144000" cy="6858000" type="screen4x3"/>
  <p:notesSz cx="6858000" cy="9144000"/>
  <p:defaultTextStyle>
    <a:defPPr>
      <a:defRPr lang="en-US"/>
    </a:defPPr>
    <a:lvl1pPr marL="0" algn="l" defTabSz="912900" rtl="0" eaLnBrk="1" latinLnBrk="0" hangingPunct="1">
      <a:defRPr sz="1800" kern="1200">
        <a:solidFill>
          <a:schemeClr val="tx1"/>
        </a:solidFill>
        <a:latin typeface="+mn-lt"/>
        <a:ea typeface="+mn-ea"/>
        <a:cs typeface="+mn-cs"/>
      </a:defRPr>
    </a:lvl1pPr>
    <a:lvl2pPr marL="456443" algn="l" defTabSz="912900" rtl="0" eaLnBrk="1" latinLnBrk="0" hangingPunct="1">
      <a:defRPr sz="1800" kern="1200">
        <a:solidFill>
          <a:schemeClr val="tx1"/>
        </a:solidFill>
        <a:latin typeface="+mn-lt"/>
        <a:ea typeface="+mn-ea"/>
        <a:cs typeface="+mn-cs"/>
      </a:defRPr>
    </a:lvl2pPr>
    <a:lvl3pPr marL="912900" algn="l" defTabSz="912900" rtl="0" eaLnBrk="1" latinLnBrk="0" hangingPunct="1">
      <a:defRPr sz="1800" kern="1200">
        <a:solidFill>
          <a:schemeClr val="tx1"/>
        </a:solidFill>
        <a:latin typeface="+mn-lt"/>
        <a:ea typeface="+mn-ea"/>
        <a:cs typeface="+mn-cs"/>
      </a:defRPr>
    </a:lvl3pPr>
    <a:lvl4pPr marL="1369360" algn="l" defTabSz="912900" rtl="0" eaLnBrk="1" latinLnBrk="0" hangingPunct="1">
      <a:defRPr sz="1800" kern="1200">
        <a:solidFill>
          <a:schemeClr val="tx1"/>
        </a:solidFill>
        <a:latin typeface="+mn-lt"/>
        <a:ea typeface="+mn-ea"/>
        <a:cs typeface="+mn-cs"/>
      </a:defRPr>
    </a:lvl4pPr>
    <a:lvl5pPr marL="1825809" algn="l" defTabSz="912900" rtl="0" eaLnBrk="1" latinLnBrk="0" hangingPunct="1">
      <a:defRPr sz="1800" kern="1200">
        <a:solidFill>
          <a:schemeClr val="tx1"/>
        </a:solidFill>
        <a:latin typeface="+mn-lt"/>
        <a:ea typeface="+mn-ea"/>
        <a:cs typeface="+mn-cs"/>
      </a:defRPr>
    </a:lvl5pPr>
    <a:lvl6pPr marL="2282256" algn="l" defTabSz="912900" rtl="0" eaLnBrk="1" latinLnBrk="0" hangingPunct="1">
      <a:defRPr sz="1800" kern="1200">
        <a:solidFill>
          <a:schemeClr val="tx1"/>
        </a:solidFill>
        <a:latin typeface="+mn-lt"/>
        <a:ea typeface="+mn-ea"/>
        <a:cs typeface="+mn-cs"/>
      </a:defRPr>
    </a:lvl6pPr>
    <a:lvl7pPr marL="2738715" algn="l" defTabSz="912900" rtl="0" eaLnBrk="1" latinLnBrk="0" hangingPunct="1">
      <a:defRPr sz="1800" kern="1200">
        <a:solidFill>
          <a:schemeClr val="tx1"/>
        </a:solidFill>
        <a:latin typeface="+mn-lt"/>
        <a:ea typeface="+mn-ea"/>
        <a:cs typeface="+mn-cs"/>
      </a:defRPr>
    </a:lvl7pPr>
    <a:lvl8pPr marL="3195163" algn="l" defTabSz="912900" rtl="0" eaLnBrk="1" latinLnBrk="0" hangingPunct="1">
      <a:defRPr sz="1800" kern="1200">
        <a:solidFill>
          <a:schemeClr val="tx1"/>
        </a:solidFill>
        <a:latin typeface="+mn-lt"/>
        <a:ea typeface="+mn-ea"/>
        <a:cs typeface="+mn-cs"/>
      </a:defRPr>
    </a:lvl8pPr>
    <a:lvl9pPr marL="3651616" algn="l" defTabSz="9129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72" autoAdjust="0"/>
  </p:normalViewPr>
  <p:slideViewPr>
    <p:cSldViewPr showGuides="1">
      <p:cViewPr varScale="1">
        <p:scale>
          <a:sx n="62" d="100"/>
          <a:sy n="62" d="100"/>
        </p:scale>
        <p:origin x="963" y="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BAE4-53E1-4758-84C6-B394C446B368}"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2999F-012B-4705-BEAA-6F9AC79E4B84}" type="slidenum">
              <a:rPr lang="en-GB" smtClean="0"/>
              <a:t>‹#›</a:t>
            </a:fld>
            <a:endParaRPr lang="en-GB"/>
          </a:p>
        </p:txBody>
      </p:sp>
    </p:spTree>
    <p:extLst>
      <p:ext uri="{BB962C8B-B14F-4D97-AF65-F5344CB8AC3E}">
        <p14:creationId xmlns:p14="http://schemas.microsoft.com/office/powerpoint/2010/main" val="1458000344"/>
      </p:ext>
    </p:extLst>
  </p:cSld>
  <p:clrMap bg1="lt1" tx1="dk1" bg2="lt2" tx2="dk2" accent1="accent1" accent2="accent2" accent3="accent3" accent4="accent4" accent5="accent5" accent6="accent6" hlink="hlink" folHlink="folHlink"/>
  <p:notesStyle>
    <a:lvl1pPr marL="0" algn="l" defTabSz="912900" rtl="0" eaLnBrk="1" latinLnBrk="0" hangingPunct="1">
      <a:defRPr sz="1200" kern="1200">
        <a:solidFill>
          <a:schemeClr val="tx1"/>
        </a:solidFill>
        <a:latin typeface="+mn-lt"/>
        <a:ea typeface="+mn-ea"/>
        <a:cs typeface="+mn-cs"/>
      </a:defRPr>
    </a:lvl1pPr>
    <a:lvl2pPr marL="456443" algn="l" defTabSz="912900" rtl="0" eaLnBrk="1" latinLnBrk="0" hangingPunct="1">
      <a:defRPr sz="1200" kern="1200">
        <a:solidFill>
          <a:schemeClr val="tx1"/>
        </a:solidFill>
        <a:latin typeface="+mn-lt"/>
        <a:ea typeface="+mn-ea"/>
        <a:cs typeface="+mn-cs"/>
      </a:defRPr>
    </a:lvl2pPr>
    <a:lvl3pPr marL="912900" algn="l" defTabSz="912900" rtl="0" eaLnBrk="1" latinLnBrk="0" hangingPunct="1">
      <a:defRPr sz="1200" kern="1200">
        <a:solidFill>
          <a:schemeClr val="tx1"/>
        </a:solidFill>
        <a:latin typeface="+mn-lt"/>
        <a:ea typeface="+mn-ea"/>
        <a:cs typeface="+mn-cs"/>
      </a:defRPr>
    </a:lvl3pPr>
    <a:lvl4pPr marL="1369360" algn="l" defTabSz="912900" rtl="0" eaLnBrk="1" latinLnBrk="0" hangingPunct="1">
      <a:defRPr sz="1200" kern="1200">
        <a:solidFill>
          <a:schemeClr val="tx1"/>
        </a:solidFill>
        <a:latin typeface="+mn-lt"/>
        <a:ea typeface="+mn-ea"/>
        <a:cs typeface="+mn-cs"/>
      </a:defRPr>
    </a:lvl4pPr>
    <a:lvl5pPr marL="1825809" algn="l" defTabSz="912900" rtl="0" eaLnBrk="1" latinLnBrk="0" hangingPunct="1">
      <a:defRPr sz="1200" kern="1200">
        <a:solidFill>
          <a:schemeClr val="tx1"/>
        </a:solidFill>
        <a:latin typeface="+mn-lt"/>
        <a:ea typeface="+mn-ea"/>
        <a:cs typeface="+mn-cs"/>
      </a:defRPr>
    </a:lvl5pPr>
    <a:lvl6pPr marL="2282256" algn="l" defTabSz="912900" rtl="0" eaLnBrk="1" latinLnBrk="0" hangingPunct="1">
      <a:defRPr sz="1200" kern="1200">
        <a:solidFill>
          <a:schemeClr val="tx1"/>
        </a:solidFill>
        <a:latin typeface="+mn-lt"/>
        <a:ea typeface="+mn-ea"/>
        <a:cs typeface="+mn-cs"/>
      </a:defRPr>
    </a:lvl6pPr>
    <a:lvl7pPr marL="2738715" algn="l" defTabSz="912900" rtl="0" eaLnBrk="1" latinLnBrk="0" hangingPunct="1">
      <a:defRPr sz="1200" kern="1200">
        <a:solidFill>
          <a:schemeClr val="tx1"/>
        </a:solidFill>
        <a:latin typeface="+mn-lt"/>
        <a:ea typeface="+mn-ea"/>
        <a:cs typeface="+mn-cs"/>
      </a:defRPr>
    </a:lvl7pPr>
    <a:lvl8pPr marL="3195163" algn="l" defTabSz="912900" rtl="0" eaLnBrk="1" latinLnBrk="0" hangingPunct="1">
      <a:defRPr sz="1200" kern="1200">
        <a:solidFill>
          <a:schemeClr val="tx1"/>
        </a:solidFill>
        <a:latin typeface="+mn-lt"/>
        <a:ea typeface="+mn-ea"/>
        <a:cs typeface="+mn-cs"/>
      </a:defRPr>
    </a:lvl8pPr>
    <a:lvl9pPr marL="3651616" algn="l" defTabSz="9129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800" kern="1400" dirty="0">
                <a:solidFill>
                  <a:srgbClr val="000000"/>
                </a:solidFill>
                <a:effectLst/>
                <a:latin typeface="+mn-lt"/>
              </a:rPr>
              <a:t> </a:t>
            </a:r>
          </a:p>
          <a:p>
            <a:endParaRPr lang="en-GB" dirty="0"/>
          </a:p>
        </p:txBody>
      </p:sp>
    </p:spTree>
    <p:extLst>
      <p:ext uri="{BB962C8B-B14F-4D97-AF65-F5344CB8AC3E}">
        <p14:creationId xmlns:p14="http://schemas.microsoft.com/office/powerpoint/2010/main" val="67979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4</a:t>
            </a:r>
            <a:r>
              <a:rPr lang="en-GB" baseline="0" dirty="0"/>
              <a:t> for 3 keyword challenge is similar to the multiple choice 4 for 3 challenge.</a:t>
            </a:r>
          </a:p>
          <a:p>
            <a:endParaRPr lang="en-GB" baseline="0" dirty="0"/>
          </a:p>
          <a:p>
            <a:r>
              <a:rPr lang="en-GB" baseline="0" dirty="0"/>
              <a:t>In this activity students must read the definition of a keyword and identify what the key word is.</a:t>
            </a:r>
          </a:p>
          <a:p>
            <a:endParaRPr lang="en-GB" baseline="0" dirty="0"/>
          </a:p>
          <a:p>
            <a:r>
              <a:rPr lang="en-GB" baseline="0" dirty="0"/>
              <a:t>This activity can also be done in reverse, where you give the students the keyword and they have to write the definition accurately. </a:t>
            </a:r>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3</a:t>
            </a:fld>
            <a:endParaRPr lang="en-GB"/>
          </a:p>
        </p:txBody>
      </p:sp>
    </p:spTree>
    <p:extLst>
      <p:ext uri="{BB962C8B-B14F-4D97-AF65-F5344CB8AC3E}">
        <p14:creationId xmlns:p14="http://schemas.microsoft.com/office/powerpoint/2010/main" val="4071820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4</a:t>
            </a:fld>
            <a:endParaRPr lang="en-GB"/>
          </a:p>
        </p:txBody>
      </p:sp>
    </p:spTree>
    <p:extLst>
      <p:ext uri="{BB962C8B-B14F-4D97-AF65-F5344CB8AC3E}">
        <p14:creationId xmlns:p14="http://schemas.microsoft.com/office/powerpoint/2010/main" val="407182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task slide template.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Answer slide template.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 your own tasks.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 your own time limit.</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7</a:t>
            </a:fld>
            <a:endParaRPr lang="en-GB"/>
          </a:p>
        </p:txBody>
      </p:sp>
    </p:spTree>
    <p:extLst>
      <p:ext uri="{BB962C8B-B14F-4D97-AF65-F5344CB8AC3E}">
        <p14:creationId xmlns:p14="http://schemas.microsoft.com/office/powerpoint/2010/main" val="95574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task slide template.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Answer slide template.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 your own tasks.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Set your own time limit.</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9</a:t>
            </a:fld>
            <a:endParaRPr lang="en-GB"/>
          </a:p>
        </p:txBody>
      </p:sp>
    </p:spTree>
    <p:extLst>
      <p:ext uri="{BB962C8B-B14F-4D97-AF65-F5344CB8AC3E}">
        <p14:creationId xmlns:p14="http://schemas.microsoft.com/office/powerpoint/2010/main" val="39170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D41ACBE-3BAC-490D-A631-A7D2BD371FBD}"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439456-9141-4B3D-A545-CBF9369C024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218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41ACBE-3BAC-490D-A631-A7D2BD371FBD}"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439456-9141-4B3D-A545-CBF9369C024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305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5"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41ACBE-3BAC-490D-A631-A7D2BD371FBD}"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439456-9141-4B3D-A545-CBF9369C024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63787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479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016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242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058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769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355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471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28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D41ACBE-3BAC-490D-A631-A7D2BD371FBD}"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439456-9141-4B3D-A545-CBF9369C024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013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299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6352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8281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1" y="6394179"/>
            <a:ext cx="1772791" cy="272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lvl1pPr>
              <a:defRPr sz="1300">
                <a:latin typeface="Myriad Pro Light"/>
                <a:ea typeface="Myriad Pro Light"/>
                <a:cs typeface="Myriad Pro Light"/>
                <a:sym typeface="Myriad Pro Light"/>
              </a:defRPr>
            </a:lvl1pPr>
          </a:lstStyle>
          <a:p>
            <a:pPr algn="ctr" defTabSz="410079" hangingPunct="0"/>
            <a:r>
              <a:rPr kern="0">
                <a:solidFill>
                  <a:srgbClr val="000000"/>
                </a:solidFill>
              </a:rPr>
              <a:t>Created and shared by</a:t>
            </a:r>
          </a:p>
        </p:txBody>
      </p:sp>
      <p:sp>
        <p:nvSpPr>
          <p:cNvPr id="15" name="Created and shared by"/>
          <p:cNvSpPr txBox="1"/>
          <p:nvPr/>
        </p:nvSpPr>
        <p:spPr>
          <a:xfrm>
            <a:off x="965315" y="6503346"/>
            <a:ext cx="7213383" cy="241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p>
            <a:pPr algn="ctr" defTabSz="41007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6"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1367774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87" tIns="32090" rIns="64187" bIns="32090" anchor="t">
            <a:noAutofit/>
          </a:bodyPr>
          <a:lstStyle/>
          <a:p>
            <a:endParaRPr/>
          </a:p>
        </p:txBody>
      </p:sp>
      <p:sp>
        <p:nvSpPr>
          <p:cNvPr id="25" name="Title Text"/>
          <p:cNvSpPr txBox="1">
            <a:spLocks noGrp="1"/>
          </p:cNvSpPr>
          <p:nvPr>
            <p:ph type="title"/>
          </p:nvPr>
        </p:nvSpPr>
        <p:spPr>
          <a:xfrm>
            <a:off x="89301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0923316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5898463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87" tIns="32090" rIns="64187" bIns="32090"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28155851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6354515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7986280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87" tIns="32090" rIns="64187" bIns="32090"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05" indent="-240705">
              <a:spcBef>
                <a:spcPts val="2250"/>
              </a:spcBef>
              <a:defRPr sz="2000"/>
            </a:lvl1pPr>
            <a:lvl2pPr marL="481397" indent="-240705">
              <a:spcBef>
                <a:spcPts val="2250"/>
              </a:spcBef>
              <a:defRPr sz="2000"/>
            </a:lvl2pPr>
            <a:lvl3pPr marL="722095" indent="-240705">
              <a:spcBef>
                <a:spcPts val="2250"/>
              </a:spcBef>
              <a:defRPr sz="2000"/>
            </a:lvl3pPr>
            <a:lvl4pPr marL="962791" indent="-240705">
              <a:spcBef>
                <a:spcPts val="2250"/>
              </a:spcBef>
              <a:defRPr sz="2000"/>
            </a:lvl4pPr>
            <a:lvl5pPr marL="1203493" indent="-240705">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3" y="6536589"/>
            <a:ext cx="243526" cy="24128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9139056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1" y="1709753"/>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91" y="458947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41ACBE-3BAC-490D-A631-A7D2BD371FBD}"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1439456-9141-4B3D-A545-CBF9369C024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2674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6284217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87" tIns="32090" rIns="64187" bIns="32090"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87" tIns="32090" rIns="64187" bIns="32090"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87" tIns="32090" rIns="64187" bIns="32090"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6746617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7" y="4473797"/>
            <a:ext cx="7358063" cy="324399"/>
          </a:xfrm>
          <a:prstGeom prst="rect">
            <a:avLst/>
          </a:prstGeom>
        </p:spPr>
        <p:txBody>
          <a:bodyPr anchor="t"/>
          <a:lstStyle>
            <a:lvl1pPr marL="0" indent="0" algn="ctr">
              <a:spcBef>
                <a:spcPts val="0"/>
              </a:spcBef>
              <a:buSzTx/>
              <a:buNone/>
              <a:defRPr sz="1700" i="1"/>
            </a:lvl1pPr>
            <a:lvl2pPr marL="546028" indent="-234012" algn="ctr">
              <a:spcBef>
                <a:spcPts val="0"/>
              </a:spcBef>
              <a:defRPr sz="1700" i="1"/>
            </a:lvl2pPr>
            <a:lvl3pPr marL="858044" indent="-234012" algn="ctr">
              <a:spcBef>
                <a:spcPts val="0"/>
              </a:spcBef>
              <a:defRPr sz="1700" i="1"/>
            </a:lvl3pPr>
            <a:lvl4pPr marL="1170060" indent="-234012" algn="ctr">
              <a:spcBef>
                <a:spcPts val="0"/>
              </a:spcBef>
              <a:defRPr sz="1700" i="1"/>
            </a:lvl4pPr>
            <a:lvl5pPr marL="1482076" indent="-23401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5480899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87" tIns="32090" rIns="64187" bIns="32090"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16896402"/>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0780416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D41ACBE-3BAC-490D-A631-A7D2BD371FBD}"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439456-9141-4B3D-A545-CBF9369C024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169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4" y="365129"/>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D41ACBE-3BAC-490D-A631-A7D2BD371FBD}" type="datetimeFigureOut">
              <a:rPr lang="en-GB" smtClean="0">
                <a:solidFill>
                  <a:prstClr val="black">
                    <a:tint val="75000"/>
                  </a:prstClr>
                </a:solidFill>
              </a:rPr>
              <a:pPr/>
              <a:t>21/09/2022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1439456-9141-4B3D-A545-CBF9369C024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2487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D41ACBE-3BAC-490D-A631-A7D2BD371FBD}" type="datetimeFigureOut">
              <a:rPr lang="en-GB" smtClean="0">
                <a:solidFill>
                  <a:prstClr val="black">
                    <a:tint val="75000"/>
                  </a:prstClr>
                </a:solidFill>
              </a:rPr>
              <a:pPr/>
              <a:t>21/09/2022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1439456-9141-4B3D-A545-CBF9369C024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93463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1ACBE-3BAC-490D-A631-A7D2BD371FBD}" type="datetimeFigureOut">
              <a:rPr lang="en-GB" smtClean="0">
                <a:solidFill>
                  <a:prstClr val="black">
                    <a:tint val="75000"/>
                  </a:prstClr>
                </a:solidFill>
              </a:rPr>
              <a:pPr/>
              <a:t>21/09/2022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1439456-9141-4B3D-A545-CBF9369C024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64982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8"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391" y="98744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41ACBE-3BAC-490D-A631-A7D2BD371FBD}"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439456-9141-4B3D-A545-CBF9369C024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5421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8"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391" y="98744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4"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41ACBE-3BAC-490D-A631-A7D2BD371FBD}"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1439456-9141-4B3D-A545-CBF9369C024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830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3" y="365129"/>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3"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D41ACBE-3BAC-490D-A631-A7D2BD371FBD}" type="datetimeFigureOut">
              <a:rPr lang="en-GB" smtClean="0">
                <a:solidFill>
                  <a:prstClr val="black">
                    <a:tint val="75000"/>
                  </a:prstClr>
                </a:solidFill>
              </a:rPr>
              <a:pPr defTabSz="914400"/>
              <a:t>21/09/2022</a:t>
            </a:fld>
            <a:endParaRPr lang="en-GB">
              <a:solidFill>
                <a:prstClr val="black">
                  <a:tint val="75000"/>
                </a:prstClr>
              </a:solidFill>
            </a:endParaRPr>
          </a:p>
        </p:txBody>
      </p:sp>
      <p:sp>
        <p:nvSpPr>
          <p:cNvPr id="5" name="Footer Placeholder 4"/>
          <p:cNvSpPr>
            <a:spLocks noGrp="1"/>
          </p:cNvSpPr>
          <p:nvPr>
            <p:ph type="ftr" sz="quarter" idx="3"/>
          </p:nvPr>
        </p:nvSpPr>
        <p:spPr>
          <a:xfrm>
            <a:off x="3028953" y="635636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1439456-9141-4B3D-A545-CBF9369C024E}"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62682706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864F2C-7BA4-4000-9627-EDE9E0E1210E}" type="datetimeFigureOut">
              <a:rPr lang="en-GB" smtClean="0">
                <a:solidFill>
                  <a:prstClr val="black">
                    <a:tint val="75000"/>
                  </a:prstClr>
                </a:solidFill>
              </a:rPr>
              <a:pPr defTabSz="914400"/>
              <a:t>21/09/2022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6DBB5DA-1456-450D-B02E-CB4FED38BA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8351863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9" y="6536589"/>
            <a:ext cx="243526" cy="241281"/>
          </a:xfrm>
          <a:prstGeom prst="rect">
            <a:avLst/>
          </a:prstGeom>
          <a:ln w="12700">
            <a:miter lim="400000"/>
          </a:ln>
        </p:spPr>
        <p:txBody>
          <a:bodyPr wrap="none" lIns="35654" tIns="35654" rIns="35654" bIns="35654">
            <a:spAutoFit/>
          </a:bodyPr>
          <a:lstStyle>
            <a:lvl1pPr>
              <a:defRPr sz="1100">
                <a:latin typeface="Helvetica Neue Light"/>
                <a:ea typeface="Helvetica Neue Light"/>
                <a:cs typeface="Helvetica Neue Light"/>
                <a:sym typeface="Helvetica Neue Light"/>
              </a:defRPr>
            </a:lvl1pPr>
          </a:lstStyle>
          <a:p>
            <a:pPr algn="ctr" defTabSz="410079" hangingPunct="0"/>
            <a:fld id="{86CB4B4D-7CA3-9044-876B-883B54F8677D}" type="slidenum">
              <a:rPr lang="en-GB" kern="0" smtClean="0">
                <a:solidFill>
                  <a:srgbClr val="000000"/>
                </a:solidFill>
              </a:rPr>
              <a:pPr algn="ctr" defTabSz="410079" hangingPunct="0"/>
              <a:t>‹#›</a:t>
            </a:fld>
            <a:endParaRPr lang="en-GB" kern="0">
              <a:solidFill>
                <a:srgbClr val="000000"/>
              </a:solidFill>
            </a:endParaRPr>
          </a:p>
        </p:txBody>
      </p:sp>
    </p:spTree>
    <p:extLst>
      <p:ext uri="{BB962C8B-B14F-4D97-AF65-F5344CB8AC3E}">
        <p14:creationId xmlns:p14="http://schemas.microsoft.com/office/powerpoint/2010/main" val="20143451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ransition spd="med"/>
  <p:txStyles>
    <p:titleStyle>
      <a:lvl1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16"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32"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048"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064"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080"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09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113"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129"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14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0293" y="488866"/>
            <a:ext cx="3051413" cy="707886"/>
          </a:xfrm>
          <a:prstGeom prst="rect">
            <a:avLst/>
          </a:prstGeom>
          <a:noFill/>
          <a:ln w="19050">
            <a:solidFill>
              <a:schemeClr val="bg1"/>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4000" b="1" spc="150" dirty="0">
                <a:ln w="11430"/>
                <a:solidFill>
                  <a:srgbClr val="FFC000"/>
                </a:solidFill>
                <a:latin typeface="Segoe UI Light" panose="020B0502040204020203" pitchFamily="34" charset="0"/>
                <a:cs typeface="Segoe UI Light" panose="020B0502040204020203" pitchFamily="34" charset="0"/>
              </a:rPr>
              <a:t>THANK YOU</a:t>
            </a:r>
          </a:p>
        </p:txBody>
      </p:sp>
      <p:sp>
        <p:nvSpPr>
          <p:cNvPr id="6" name="TextBox 5"/>
          <p:cNvSpPr txBox="1"/>
          <p:nvPr/>
        </p:nvSpPr>
        <p:spPr>
          <a:xfrm>
            <a:off x="539553" y="1455167"/>
            <a:ext cx="8136904" cy="461665"/>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Dear teacher, thank you for choosing this resource from The Teaching Toolbox. I really hope it can help to support you in making your lessons more engaging, effective and fun as well as providing some relief from the work-related pressure!</a:t>
            </a:r>
          </a:p>
        </p:txBody>
      </p:sp>
      <p:sp>
        <p:nvSpPr>
          <p:cNvPr id="7" name="Rectangle 6"/>
          <p:cNvSpPr/>
          <p:nvPr/>
        </p:nvSpPr>
        <p:spPr>
          <a:xfrm>
            <a:off x="3554757" y="2132856"/>
            <a:ext cx="2037737"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2000" b="1" spc="150" dirty="0">
                <a:ln w="11430"/>
                <a:solidFill>
                  <a:prstClr val="black"/>
                </a:solidFill>
                <a:latin typeface="Segoe UI Light" panose="020B0502040204020203" pitchFamily="34" charset="0"/>
                <a:cs typeface="Segoe UI Light" panose="020B0502040204020203" pitchFamily="34" charset="0"/>
              </a:rPr>
              <a:t>TERMS OF USE</a:t>
            </a:r>
          </a:p>
        </p:txBody>
      </p:sp>
      <p:sp>
        <p:nvSpPr>
          <p:cNvPr id="8" name="TextBox 7"/>
          <p:cNvSpPr txBox="1"/>
          <p:nvPr/>
        </p:nvSpPr>
        <p:spPr>
          <a:xfrm>
            <a:off x="539553" y="2742019"/>
            <a:ext cx="8136361" cy="830997"/>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This product is a digital download from my TES store and can only be used for the personal use of the teacher, his or her classroom and students. Please, respect the time and energy I have invested in preparing my products. ALL my resources are FREE so please encourage colleagues or friends to download for themselves from my store to support me in being able to continue producing FREE resources!</a:t>
            </a:r>
          </a:p>
        </p:txBody>
      </p:sp>
      <p:cxnSp>
        <p:nvCxnSpPr>
          <p:cNvPr id="10" name="Straight Connector 9"/>
          <p:cNvCxnSpPr/>
          <p:nvPr/>
        </p:nvCxnSpPr>
        <p:spPr>
          <a:xfrm>
            <a:off x="3010293" y="488866"/>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0292" y="1196752"/>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54757" y="213285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54757" y="253296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26" t="29048" r="11427" b="25419"/>
          <a:stretch/>
        </p:blipFill>
        <p:spPr bwMode="auto">
          <a:xfrm>
            <a:off x="109129" y="3717032"/>
            <a:ext cx="8928992" cy="312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2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156" y="1340772"/>
            <a:ext cx="8655324" cy="1200329"/>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1. Insert Keyword. What is the definition?</a:t>
            </a:r>
          </a:p>
          <a:p>
            <a:pPr defTabSz="914400"/>
            <a:endParaRPr lang="en-GB" sz="2400" dirty="0">
              <a:solidFill>
                <a:prstClr val="black"/>
              </a:solidFill>
              <a:latin typeface="Segoe UI Light" panose="020B0502040204020203" pitchFamily="34" charset="0"/>
              <a:cs typeface="Segoe UI Light" panose="020B0502040204020203" pitchFamily="34" charset="0"/>
            </a:endParaRPr>
          </a:p>
          <a:p>
            <a:pPr defTabSz="914400"/>
            <a:endParaRPr lang="en-GB" sz="2400" dirty="0">
              <a:solidFill>
                <a:prstClr val="black"/>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237156" y="2732733"/>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2. Insert Keyword. What is the definition?</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2" name="TextBox 11"/>
          <p:cNvSpPr txBox="1"/>
          <p:nvPr/>
        </p:nvSpPr>
        <p:spPr>
          <a:xfrm>
            <a:off x="237156" y="4100885"/>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3. Insert Keyword. What is the definition?</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3" name="TextBox 12"/>
          <p:cNvSpPr txBox="1"/>
          <p:nvPr/>
        </p:nvSpPr>
        <p:spPr>
          <a:xfrm>
            <a:off x="237156" y="5510268"/>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4. Insert Keyword. What is the definition?</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36" name="TextBox 35"/>
          <p:cNvSpPr txBox="1"/>
          <p:nvPr/>
        </p:nvSpPr>
        <p:spPr>
          <a:xfrm>
            <a:off x="168495" y="332662"/>
            <a:ext cx="1811218" cy="523069"/>
          </a:xfrm>
          <a:prstGeom prst="rect">
            <a:avLst/>
          </a:prstGeom>
          <a:solidFill>
            <a:srgbClr val="FFFF00"/>
          </a:solidFill>
          <a:ln w="19050"/>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black"/>
                </a:solidFill>
                <a:latin typeface="Segoe UI Light" panose="020B0502040204020203" pitchFamily="34" charset="0"/>
                <a:cs typeface="Segoe UI Light" panose="020B0502040204020203" pitchFamily="34" charset="0"/>
              </a:rPr>
              <a:t>DO NOW</a:t>
            </a:r>
          </a:p>
        </p:txBody>
      </p:sp>
      <p:sp>
        <p:nvSpPr>
          <p:cNvPr id="468" name="Retrieval Practice Challenge Grid!"/>
          <p:cNvSpPr txBox="1"/>
          <p:nvPr/>
        </p:nvSpPr>
        <p:spPr>
          <a:xfrm>
            <a:off x="1691681" y="112857"/>
            <a:ext cx="450930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3200" u="sng" dirty="0">
                <a:solidFill>
                  <a:prstClr val="black"/>
                </a:solidFill>
                <a:latin typeface="Segoe UI Light" panose="020B0502040204020203" pitchFamily="34" charset="0"/>
                <a:cs typeface="Segoe UI Light" panose="020B0502040204020203" pitchFamily="34" charset="0"/>
              </a:rPr>
              <a:t>4 for 3 </a:t>
            </a:r>
          </a:p>
          <a:p>
            <a:pPr algn="ctr"/>
            <a:r>
              <a:rPr lang="en-GB" sz="3200" u="sng" dirty="0">
                <a:solidFill>
                  <a:prstClr val="black"/>
                </a:solidFill>
                <a:latin typeface="Segoe UI Light" panose="020B0502040204020203" pitchFamily="34" charset="0"/>
                <a:cs typeface="Segoe UI Light" panose="020B0502040204020203" pitchFamily="34" charset="0"/>
              </a:rPr>
              <a:t>Keyword Challenge</a:t>
            </a:r>
            <a:r>
              <a:rPr sz="3200" u="sng" dirty="0">
                <a:solidFill>
                  <a:prstClr val="black"/>
                </a:solidFill>
                <a:latin typeface="Segoe UI Light" panose="020B0502040204020203" pitchFamily="34" charset="0"/>
                <a:cs typeface="Segoe UI Light" panose="020B0502040204020203" pitchFamily="34" charset="0"/>
              </a:rPr>
              <a:t>!</a:t>
            </a:r>
          </a:p>
        </p:txBody>
      </p:sp>
      <p:sp>
        <p:nvSpPr>
          <p:cNvPr id="10" name="TextBox 9"/>
          <p:cNvSpPr txBox="1"/>
          <p:nvPr/>
        </p:nvSpPr>
        <p:spPr>
          <a:xfrm>
            <a:off x="-2145414"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pic>
        <p:nvPicPr>
          <p:cNvPr id="1026" name="Picture 2" descr="Keyword planner, keyword ranking, keyword research tool, search engine,  search keyword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1108" y="217193"/>
            <a:ext cx="983140" cy="983141"/>
          </a:xfrm>
          <a:prstGeom prst="rect">
            <a:avLst/>
          </a:prstGeom>
          <a:noFill/>
          <a:extLst>
            <a:ext uri="{909E8E84-426E-40DD-AFC4-6F175D3DCCD1}">
              <a14:hiddenFill xmlns:a14="http://schemas.microsoft.com/office/drawing/2010/main">
                <a:solidFill>
                  <a:srgbClr val="FFFFFF"/>
                </a:solidFill>
              </a14:hiddenFill>
            </a:ext>
          </a:extLst>
        </p:spPr>
      </p:pic>
      <p:sp>
        <p:nvSpPr>
          <p:cNvPr id="197" name="TextBox 196"/>
          <p:cNvSpPr txBox="1"/>
          <p:nvPr/>
        </p:nvSpPr>
        <p:spPr>
          <a:xfrm>
            <a:off x="7145136" y="296678"/>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white"/>
                </a:solidFill>
                <a:latin typeface="Segoe UI Light" panose="020B0502040204020203" pitchFamily="34" charset="0"/>
                <a:cs typeface="Segoe UI Light" panose="020B0502040204020203" pitchFamily="34" charset="0"/>
              </a:rPr>
              <a:t>Answers</a:t>
            </a:r>
          </a:p>
        </p:txBody>
      </p:sp>
      <p:sp>
        <p:nvSpPr>
          <p:cNvPr id="199" name="Rectangle 198"/>
          <p:cNvSpPr/>
          <p:nvPr/>
        </p:nvSpPr>
        <p:spPr>
          <a:xfrm>
            <a:off x="4932040" y="2092786"/>
            <a:ext cx="3836356"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Insert definition</a:t>
            </a:r>
          </a:p>
        </p:txBody>
      </p:sp>
      <p:sp>
        <p:nvSpPr>
          <p:cNvPr id="386" name="Rectangle 385"/>
          <p:cNvSpPr/>
          <p:nvPr/>
        </p:nvSpPr>
        <p:spPr>
          <a:xfrm>
            <a:off x="4932040" y="3532946"/>
            <a:ext cx="3836356"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Insert definition</a:t>
            </a:r>
          </a:p>
        </p:txBody>
      </p:sp>
      <p:sp>
        <p:nvSpPr>
          <p:cNvPr id="387" name="Rectangle 386"/>
          <p:cNvSpPr/>
          <p:nvPr/>
        </p:nvSpPr>
        <p:spPr>
          <a:xfrm>
            <a:off x="4932040" y="4894916"/>
            <a:ext cx="3772732"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Insert definition</a:t>
            </a:r>
          </a:p>
        </p:txBody>
      </p:sp>
      <p:sp>
        <p:nvSpPr>
          <p:cNvPr id="388" name="Rectangle 387"/>
          <p:cNvSpPr/>
          <p:nvPr/>
        </p:nvSpPr>
        <p:spPr>
          <a:xfrm>
            <a:off x="4932040" y="6269250"/>
            <a:ext cx="3772732"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Insert definition</a:t>
            </a:r>
          </a:p>
        </p:txBody>
      </p:sp>
    </p:spTree>
    <p:extLst>
      <p:ext uri="{BB962C8B-B14F-4D97-AF65-F5344CB8AC3E}">
        <p14:creationId xmlns:p14="http://schemas.microsoft.com/office/powerpoint/2010/main" val="265772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386" grpId="0" animBg="1"/>
      <p:bldP spid="387" grpId="0" animBg="1"/>
      <p:bldP spid="3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00" t="2498" r="12500"/>
          <a:stretch/>
        </p:blipFill>
        <p:spPr bwMode="auto">
          <a:xfrm rot="1146620">
            <a:off x="6515984" y="3019663"/>
            <a:ext cx="2571041" cy="188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5" r="12678"/>
          <a:stretch/>
        </p:blipFill>
        <p:spPr bwMode="auto">
          <a:xfrm rot="20874204">
            <a:off x="-30785" y="2878828"/>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08" r="12614"/>
          <a:stretch/>
        </p:blipFill>
        <p:spPr bwMode="auto">
          <a:xfrm rot="289149">
            <a:off x="318227" y="437103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03" t="1587" r="14196" b="2517"/>
          <a:stretch/>
        </p:blipFill>
        <p:spPr bwMode="auto">
          <a:xfrm rot="21143955">
            <a:off x="3766108" y="2992032"/>
            <a:ext cx="2488146" cy="17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03" t="2382" r="13839" b="2517"/>
          <a:stretch/>
        </p:blipFill>
        <p:spPr bwMode="auto">
          <a:xfrm rot="21129652">
            <a:off x="4812373" y="498466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 y="-27384"/>
            <a:ext cx="9144000" cy="101551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6000" b="1" dirty="0">
                <a:solidFill>
                  <a:srgbClr val="000000"/>
                </a:solidFill>
                <a:latin typeface="Segoe UI Light" panose="020B0502040204020203" pitchFamily="34" charset="0"/>
                <a:cs typeface="Segoe UI Light" panose="020B0502040204020203" pitchFamily="34" charset="0"/>
              </a:rPr>
              <a:t>DO NOW</a:t>
            </a:r>
          </a:p>
        </p:txBody>
      </p:sp>
      <p:pic>
        <p:nvPicPr>
          <p:cNvPr id="2059"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393" t="1746" r="13227" b="2556"/>
          <a:stretch/>
        </p:blipFill>
        <p:spPr bwMode="auto">
          <a:xfrm rot="477598">
            <a:off x="5340585" y="3420851"/>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03" t="3652" r="13227" b="5589"/>
          <a:stretch/>
        </p:blipFill>
        <p:spPr bwMode="auto">
          <a:xfrm rot="20569444">
            <a:off x="85934" y="5198798"/>
            <a:ext cx="2488146" cy="169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93" t="2699" r="13227" b="650"/>
          <a:stretch/>
        </p:blipFill>
        <p:spPr bwMode="auto">
          <a:xfrm rot="832943">
            <a:off x="2047354" y="3100413"/>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rieval Practice Challenge Grid!"/>
          <p:cNvSpPr txBox="1"/>
          <p:nvPr/>
        </p:nvSpPr>
        <p:spPr>
          <a:xfrm>
            <a:off x="1" y="989936"/>
            <a:ext cx="9144000" cy="1918660"/>
          </a:xfrm>
          <a:prstGeom prst="rect">
            <a:avLst/>
          </a:prstGeom>
          <a:solidFill>
            <a:schemeClr val="bg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Retrieval Practice</a:t>
            </a:r>
          </a:p>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4 for 3 Keyword Challenge</a:t>
            </a:r>
            <a:endParaRPr sz="6000" kern="0" dirty="0">
              <a:solidFill>
                <a:srgbClr val="000000"/>
              </a:solidFill>
              <a:latin typeface="Segoe UI Light" panose="020B0502040204020203" pitchFamily="34" charset="0"/>
              <a:cs typeface="Segoe UI Light" panose="020B0502040204020203" pitchFamily="34" charset="0"/>
            </a:endParaRPr>
          </a:p>
        </p:txBody>
      </p:sp>
      <p:pic>
        <p:nvPicPr>
          <p:cNvPr id="4102"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500" r="13229"/>
          <a:stretch/>
        </p:blipFill>
        <p:spPr bwMode="auto">
          <a:xfrm rot="21167065">
            <a:off x="2672987" y="4815108"/>
            <a:ext cx="2522154" cy="170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814" t="1481" r="12708" b="275"/>
          <a:stretch/>
        </p:blipFill>
        <p:spPr bwMode="auto">
          <a:xfrm rot="894185">
            <a:off x="6645901" y="4875199"/>
            <a:ext cx="2505644" cy="167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945" t="28438" r="13882" b="29699"/>
          <a:stretch/>
        </p:blipFill>
        <p:spPr bwMode="auto">
          <a:xfrm>
            <a:off x="7596336" y="5589240"/>
            <a:ext cx="1547664" cy="88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 name="TextBox 325"/>
          <p:cNvSpPr txBox="1"/>
          <p:nvPr/>
        </p:nvSpPr>
        <p:spPr>
          <a:xfrm>
            <a:off x="0" y="6485273"/>
            <a:ext cx="9144000" cy="400110"/>
          </a:xfrm>
          <a:prstGeom prst="rect">
            <a:avLst/>
          </a:prstGeom>
          <a:solidFill>
            <a:schemeClr val="tx1"/>
          </a:solidFill>
        </p:spPr>
        <p:txBody>
          <a:bodyPr wrap="square" rtlCol="0">
            <a:spAutoFit/>
          </a:bodyPr>
          <a:lstStyle/>
          <a:p>
            <a:pPr algn="ctr"/>
            <a:r>
              <a:rPr lang="en-GB" sz="2000" b="1" dirty="0">
                <a:solidFill>
                  <a:prstClr val="white"/>
                </a:solidFill>
                <a:latin typeface="Segoe UI Light" panose="020B0502040204020203" pitchFamily="34" charset="0"/>
                <a:cs typeface="Segoe UI Light" panose="020B0502040204020203" pitchFamily="34" charset="0"/>
              </a:rPr>
              <a:t>Editable template slides, Exemplar slides &amp; Timers – all ready to go!</a:t>
            </a:r>
          </a:p>
        </p:txBody>
      </p:sp>
    </p:spTree>
    <p:extLst>
      <p:ext uri="{BB962C8B-B14F-4D97-AF65-F5344CB8AC3E}">
        <p14:creationId xmlns:p14="http://schemas.microsoft.com/office/powerpoint/2010/main" val="4491014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156" y="1340772"/>
            <a:ext cx="8655324" cy="1200329"/>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1. A style or type of music. What am I?</a:t>
            </a:r>
          </a:p>
          <a:p>
            <a:pPr defTabSz="914400"/>
            <a:endParaRPr lang="en-GB" sz="2400" dirty="0">
              <a:solidFill>
                <a:prstClr val="black"/>
              </a:solidFill>
              <a:latin typeface="Segoe UI Light" panose="020B0502040204020203" pitchFamily="34" charset="0"/>
              <a:cs typeface="Segoe UI Light" panose="020B0502040204020203" pitchFamily="34" charset="0"/>
            </a:endParaRPr>
          </a:p>
          <a:p>
            <a:pPr defTabSz="914400"/>
            <a:endParaRPr lang="en-GB" sz="2400" dirty="0">
              <a:solidFill>
                <a:prstClr val="black"/>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237156" y="2732733"/>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2. A sequence of notes that make a tune.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2" name="TextBox 11"/>
          <p:cNvSpPr txBox="1"/>
          <p:nvPr/>
        </p:nvSpPr>
        <p:spPr>
          <a:xfrm>
            <a:off x="237156" y="4100885"/>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3. A section of a song which is a bit different to the rest. It often appears before the final chorus.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3" name="TextBox 12"/>
          <p:cNvSpPr txBox="1"/>
          <p:nvPr/>
        </p:nvSpPr>
        <p:spPr>
          <a:xfrm>
            <a:off x="237156" y="5510268"/>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4. A short repeated and catchy musical idea. This can be a melody, bass line or a chord progression.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36" name="TextBox 35"/>
          <p:cNvSpPr txBox="1"/>
          <p:nvPr/>
        </p:nvSpPr>
        <p:spPr>
          <a:xfrm>
            <a:off x="168495" y="332662"/>
            <a:ext cx="1811218" cy="523069"/>
          </a:xfrm>
          <a:prstGeom prst="rect">
            <a:avLst/>
          </a:prstGeom>
          <a:solidFill>
            <a:srgbClr val="FFFF00"/>
          </a:solidFill>
          <a:ln w="19050"/>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black"/>
                </a:solidFill>
                <a:latin typeface="Segoe UI Light" panose="020B0502040204020203" pitchFamily="34" charset="0"/>
                <a:cs typeface="Segoe UI Light" panose="020B0502040204020203" pitchFamily="34" charset="0"/>
              </a:rPr>
              <a:t>DO NOW</a:t>
            </a:r>
          </a:p>
        </p:txBody>
      </p:sp>
      <p:sp>
        <p:nvSpPr>
          <p:cNvPr id="468" name="Retrieval Practice Challenge Grid!"/>
          <p:cNvSpPr txBox="1"/>
          <p:nvPr/>
        </p:nvSpPr>
        <p:spPr>
          <a:xfrm>
            <a:off x="1691681" y="112857"/>
            <a:ext cx="450930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3200" u="sng" dirty="0">
                <a:solidFill>
                  <a:prstClr val="black"/>
                </a:solidFill>
                <a:latin typeface="Segoe UI Light" panose="020B0502040204020203" pitchFamily="34" charset="0"/>
                <a:cs typeface="Segoe UI Light" panose="020B0502040204020203" pitchFamily="34" charset="0"/>
              </a:rPr>
              <a:t>4 for 3 </a:t>
            </a:r>
          </a:p>
          <a:p>
            <a:pPr algn="ctr"/>
            <a:r>
              <a:rPr lang="en-GB" sz="3200" u="sng" dirty="0">
                <a:solidFill>
                  <a:prstClr val="black"/>
                </a:solidFill>
                <a:latin typeface="Segoe UI Light" panose="020B0502040204020203" pitchFamily="34" charset="0"/>
                <a:cs typeface="Segoe UI Light" panose="020B0502040204020203" pitchFamily="34" charset="0"/>
              </a:rPr>
              <a:t>Keyword Challenge</a:t>
            </a:r>
            <a:r>
              <a:rPr sz="3200" u="sng" dirty="0">
                <a:solidFill>
                  <a:prstClr val="black"/>
                </a:solidFill>
                <a:latin typeface="Segoe UI Light" panose="020B0502040204020203" pitchFamily="34" charset="0"/>
                <a:cs typeface="Segoe UI Light" panose="020B0502040204020203" pitchFamily="34" charset="0"/>
              </a:rPr>
              <a:t>!</a:t>
            </a:r>
          </a:p>
        </p:txBody>
      </p:sp>
      <p:sp>
        <p:nvSpPr>
          <p:cNvPr id="10" name="TextBox 9"/>
          <p:cNvSpPr txBox="1"/>
          <p:nvPr/>
        </p:nvSpPr>
        <p:spPr>
          <a:xfrm>
            <a:off x="-2106873"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pic>
        <p:nvPicPr>
          <p:cNvPr id="1026" name="Picture 2" descr="Keyword planner, keyword ranking, keyword research tool, search engine,  search keyword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17193"/>
            <a:ext cx="983140" cy="983141"/>
          </a:xfrm>
          <a:prstGeom prst="rect">
            <a:avLst/>
          </a:prstGeom>
          <a:noFill/>
          <a:extLst>
            <a:ext uri="{909E8E84-426E-40DD-AFC4-6F175D3DCCD1}">
              <a14:hiddenFill xmlns:a14="http://schemas.microsoft.com/office/drawing/2010/main">
                <a:solidFill>
                  <a:srgbClr val="FFFFFF"/>
                </a:solidFill>
              </a14:hiddenFill>
            </a:ext>
          </a:extLst>
        </p:spPr>
      </p:pic>
      <p:sp>
        <p:nvSpPr>
          <p:cNvPr id="198" name="Rectangle 19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200" name="Rectangle 19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201" name="Rectangle 20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202" name="Rectangle 20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203" name="Rectangle 20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204" name="Rectangle 20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205" name="Rectangle 20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206" name="Rectangle 20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207" name="Rectangle 20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208" name="Rectangle 20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209" name="Rectangle 20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210" name="Rectangle 20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211" name="Rectangle 21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212" name="Rectangle 21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213" name="Rectangle 21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214" name="Rectangle 21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215" name="Rectangle 21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216" name="Rectangle 21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217" name="Rectangle 21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218" name="Rectangle 21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219" name="Rectangle 21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220" name="Rectangle 21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221" name="Rectangle 22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222" name="Rectangle 22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223" name="Rectangle 22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224" name="Rectangle 22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225" name="Rectangle 22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226" name="Rectangle 22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227" name="Rectangle 22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228" name="Rectangle 22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229" name="Rectangle 22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230" name="Rectangle 22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231" name="Rectangle 23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232" name="Rectangle 23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233" name="Rectangle 23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234" name="Rectangle 23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235" name="Rectangle 23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236" name="Rectangle 23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237" name="Rectangle 23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238" name="Rectangle 23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239" name="Rectangle 23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240" name="Rectangle 23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241" name="Rectangle 24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242" name="Rectangle 24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243" name="Rectangle 24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244" name="Rectangle 24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245" name="Rectangle 24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246" name="Rectangle 24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247" name="Rectangle 24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248" name="Rectangle 24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249" name="Rectangle 24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250" name="Rectangle 24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251" name="Rectangle 25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252" name="Rectangle 25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253" name="Rectangle 25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254" name="Rectangle 25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255" name="Rectangle 25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256" name="Rectangle 25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257" name="Rectangle 25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258" name="Rectangle 25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259" name="Rectangle 258"/>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00</a:t>
            </a:r>
          </a:p>
        </p:txBody>
      </p:sp>
      <p:sp>
        <p:nvSpPr>
          <p:cNvPr id="260" name="Rectangle 25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261" name="Rectangle 260"/>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01</a:t>
            </a:r>
          </a:p>
        </p:txBody>
      </p:sp>
      <p:sp>
        <p:nvSpPr>
          <p:cNvPr id="262" name="Rectangle 26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263" name="Rectangle 26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264" name="Rectangle 26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265" name="Rectangle 26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266" name="Rectangle 26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267" name="Rectangle 26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268" name="Rectangle 26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269" name="Rectangle 26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270" name="Rectangle 26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271" name="Rectangle 27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272" name="Rectangle 27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273" name="Rectangle 27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274" name="Rectangle 27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275" name="Rectangle 27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276" name="Rectangle 27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277" name="Rectangle 27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278" name="Rectangle 27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279" name="Rectangle 27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280" name="Rectangle 27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281" name="Rectangle 28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282" name="Rectangle 28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283" name="Rectangle 28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284" name="Rectangle 28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285" name="Rectangle 28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286" name="Rectangle 28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287" name="Rectangle 28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288" name="Rectangle 28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289" name="Rectangle 28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290" name="Rectangle 28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291" name="Rectangle 29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292" name="Rectangle 29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293" name="Rectangle 29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294" name="Rectangle 29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295" name="Rectangle 29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296" name="Rectangle 29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297" name="Rectangle 29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298" name="Rectangle 29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299" name="Rectangle 29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300" name="Rectangle 29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301" name="Rectangle 30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302" name="Rectangle 30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303" name="Rectangle 30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304" name="Rectangle 30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305" name="Rectangle 30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306" name="Rectangle 30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307" name="Rectangle 30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308" name="Rectangle 30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309" name="Rectangle 30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310" name="Rectangle 30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311" name="Rectangle 31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312" name="Rectangle 31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313" name="Rectangle 31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314" name="Rectangle 31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315" name="Rectangle 31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316" name="Rectangle 31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317" name="Rectangle 31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318" name="Rectangle 31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319" name="Rectangle 31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320" name="Rectangle 31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321" name="Rectangle 32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322" name="Rectangle 321"/>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02</a:t>
            </a:r>
          </a:p>
        </p:txBody>
      </p:sp>
      <p:sp>
        <p:nvSpPr>
          <p:cNvPr id="323" name="Rectangle 32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324" name="Rectangle 32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325" name="Rectangle 32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326" name="Rectangle 32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327" name="Rectangle 32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328" name="Rectangle 32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329" name="Rectangle 32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330" name="Rectangle 32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331" name="Rectangle 33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332" name="Rectangle 33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333" name="Rectangle 33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334" name="Rectangle 33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335" name="Rectangle 33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336" name="Rectangle 33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337" name="Rectangle 33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338" name="Rectangle 33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339" name="Rectangle 33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340" name="Rectangle 33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341" name="Rectangle 34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342" name="Rectangle 34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343" name="Rectangle 34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344" name="Rectangle 34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345" name="Rectangle 34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346" name="Rectangle 34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347" name="Rectangle 34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348" name="Rectangle 34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349" name="Rectangle 34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350" name="Rectangle 34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351" name="Rectangle 35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352" name="Rectangle 35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353" name="Rectangle 35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354" name="Rectangle 35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355" name="Rectangle 35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356" name="Rectangle 35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357" name="Rectangle 35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358" name="Rectangle 35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359" name="Rectangle 35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360" name="Rectangle 35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361" name="Rectangle 36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362" name="Rectangle 36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363" name="Rectangle 36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364" name="Rectangle 36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365" name="Rectangle 36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366" name="Rectangle 36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367" name="Rectangle 36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368" name="Rectangle 36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369" name="Rectangle 36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370" name="Rectangle 36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371" name="Rectangle 37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372" name="Rectangle 37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373" name="Rectangle 37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374" name="Rectangle 37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375" name="Rectangle 37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376" name="Rectangle 37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377" name="Rectangle 37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378" name="Rectangle 37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379" name="Rectangle 37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380" name="Rectangle 37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381" name="Rectangle 38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382" name="Rectangle 38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383" name="Rectangle 382"/>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03</a:t>
            </a:r>
          </a:p>
        </p:txBody>
      </p:sp>
      <p:sp>
        <p:nvSpPr>
          <p:cNvPr id="384" name="Rectangle 383"/>
          <p:cNvSpPr/>
          <p:nvPr/>
        </p:nvSpPr>
        <p:spPr>
          <a:xfrm>
            <a:off x="7836379" y="328295"/>
            <a:ext cx="192006"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GB" sz="4000" dirty="0">
                <a:solidFill>
                  <a:prstClr val="white"/>
                </a:solidFill>
              </a:rPr>
              <a:t>:</a:t>
            </a:r>
            <a:endParaRPr lang="en-GB" dirty="0">
              <a:solidFill>
                <a:prstClr val="white"/>
              </a:solidFill>
            </a:endParaRPr>
          </a:p>
        </p:txBody>
      </p:sp>
    </p:spTree>
    <p:extLst>
      <p:ext uri="{BB962C8B-B14F-4D97-AF65-F5344CB8AC3E}">
        <p14:creationId xmlns:p14="http://schemas.microsoft.com/office/powerpoint/2010/main" val="209033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8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83"/>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81"/>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80"/>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79"/>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78"/>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77"/>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76"/>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75"/>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74"/>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73"/>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72"/>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71"/>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70"/>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69"/>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68"/>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67"/>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66"/>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65"/>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64"/>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63"/>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62"/>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61"/>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60"/>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59"/>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58"/>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57"/>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56"/>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55"/>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54"/>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353"/>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352"/>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351"/>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350"/>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349"/>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348"/>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347"/>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346"/>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345"/>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344"/>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343"/>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342"/>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341"/>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340"/>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339"/>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338"/>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337"/>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336"/>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335"/>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334"/>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333"/>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332"/>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331"/>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330"/>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329"/>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328"/>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327"/>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326"/>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325"/>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324"/>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323"/>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321"/>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322"/>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320"/>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319"/>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318"/>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317"/>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316"/>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315"/>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314"/>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313"/>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312"/>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311"/>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310"/>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309"/>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308"/>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307"/>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306"/>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305"/>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304"/>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303"/>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302"/>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301"/>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300"/>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99"/>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98"/>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97"/>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96"/>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95"/>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94"/>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93"/>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92"/>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91"/>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90"/>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89"/>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88"/>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87"/>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86"/>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85"/>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84"/>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83"/>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82"/>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81"/>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80"/>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79"/>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78"/>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77"/>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76"/>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75"/>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74"/>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73"/>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72"/>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71"/>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70"/>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69"/>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68"/>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67"/>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66"/>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65"/>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64"/>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63"/>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62"/>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60"/>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61"/>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58"/>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57"/>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56"/>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55"/>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54"/>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53"/>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252"/>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251"/>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250"/>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249"/>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248"/>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247"/>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246"/>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245"/>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244"/>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243"/>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242"/>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241"/>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240"/>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239"/>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238"/>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237"/>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236"/>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235"/>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234"/>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233"/>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232"/>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231"/>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230"/>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229"/>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228"/>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227"/>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226"/>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225"/>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224"/>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223"/>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222"/>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221"/>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220"/>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219"/>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218"/>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217"/>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216"/>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215"/>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214"/>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213"/>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212"/>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211"/>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210"/>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209"/>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208"/>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207"/>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206"/>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205"/>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204"/>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203"/>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202"/>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201"/>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156" y="1340772"/>
            <a:ext cx="8655324" cy="1200329"/>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1. A style or type of music. What am I?</a:t>
            </a:r>
          </a:p>
          <a:p>
            <a:pPr defTabSz="914400"/>
            <a:endParaRPr lang="en-GB" sz="2400" dirty="0">
              <a:solidFill>
                <a:prstClr val="black"/>
              </a:solidFill>
              <a:latin typeface="Segoe UI Light" panose="020B0502040204020203" pitchFamily="34" charset="0"/>
              <a:cs typeface="Segoe UI Light" panose="020B0502040204020203" pitchFamily="34" charset="0"/>
            </a:endParaRPr>
          </a:p>
          <a:p>
            <a:pPr defTabSz="914400"/>
            <a:endParaRPr lang="en-GB" sz="2400" dirty="0">
              <a:solidFill>
                <a:prstClr val="black"/>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237156" y="2732733"/>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2. A sequence of notes that make a tune.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2" name="TextBox 11"/>
          <p:cNvSpPr txBox="1"/>
          <p:nvPr/>
        </p:nvSpPr>
        <p:spPr>
          <a:xfrm>
            <a:off x="237156" y="4100885"/>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3. A section of a song which is a bit different to the rest. It often appears before the final chorus.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3" name="TextBox 12"/>
          <p:cNvSpPr txBox="1"/>
          <p:nvPr/>
        </p:nvSpPr>
        <p:spPr>
          <a:xfrm>
            <a:off x="237156" y="5510268"/>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4. A short repeated and catchy musical idea. This can be a melody, bass line or a chord progression.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36" name="TextBox 35"/>
          <p:cNvSpPr txBox="1"/>
          <p:nvPr/>
        </p:nvSpPr>
        <p:spPr>
          <a:xfrm>
            <a:off x="168495" y="332662"/>
            <a:ext cx="1811218" cy="523069"/>
          </a:xfrm>
          <a:prstGeom prst="rect">
            <a:avLst/>
          </a:prstGeom>
          <a:solidFill>
            <a:srgbClr val="FFFF00"/>
          </a:solidFill>
          <a:ln w="19050"/>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black"/>
                </a:solidFill>
                <a:latin typeface="Segoe UI Light" panose="020B0502040204020203" pitchFamily="34" charset="0"/>
                <a:cs typeface="Segoe UI Light" panose="020B0502040204020203" pitchFamily="34" charset="0"/>
              </a:rPr>
              <a:t>DO NOW</a:t>
            </a:r>
          </a:p>
        </p:txBody>
      </p:sp>
      <p:sp>
        <p:nvSpPr>
          <p:cNvPr id="468" name="Retrieval Practice Challenge Grid!"/>
          <p:cNvSpPr txBox="1"/>
          <p:nvPr/>
        </p:nvSpPr>
        <p:spPr>
          <a:xfrm>
            <a:off x="1691681" y="112857"/>
            <a:ext cx="450930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3200" u="sng" dirty="0">
                <a:solidFill>
                  <a:prstClr val="black"/>
                </a:solidFill>
                <a:latin typeface="Segoe UI Light" panose="020B0502040204020203" pitchFamily="34" charset="0"/>
                <a:cs typeface="Segoe UI Light" panose="020B0502040204020203" pitchFamily="34" charset="0"/>
              </a:rPr>
              <a:t>4 for 3 </a:t>
            </a:r>
          </a:p>
          <a:p>
            <a:pPr algn="ctr"/>
            <a:r>
              <a:rPr lang="en-GB" sz="3200" u="sng" dirty="0">
                <a:solidFill>
                  <a:prstClr val="black"/>
                </a:solidFill>
                <a:latin typeface="Segoe UI Light" panose="020B0502040204020203" pitchFamily="34" charset="0"/>
                <a:cs typeface="Segoe UI Light" panose="020B0502040204020203" pitchFamily="34" charset="0"/>
              </a:rPr>
              <a:t>Keyword Challenge</a:t>
            </a:r>
            <a:r>
              <a:rPr sz="3200" u="sng" dirty="0">
                <a:solidFill>
                  <a:prstClr val="black"/>
                </a:solidFill>
                <a:latin typeface="Segoe UI Light" panose="020B0502040204020203" pitchFamily="34" charset="0"/>
                <a:cs typeface="Segoe UI Light" panose="020B0502040204020203" pitchFamily="34" charset="0"/>
              </a:rPr>
              <a:t>!</a:t>
            </a:r>
          </a:p>
        </p:txBody>
      </p:sp>
      <p:sp>
        <p:nvSpPr>
          <p:cNvPr id="10" name="TextBox 9"/>
          <p:cNvSpPr txBox="1"/>
          <p:nvPr/>
        </p:nvSpPr>
        <p:spPr>
          <a:xfrm>
            <a:off x="-2106873"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pic>
        <p:nvPicPr>
          <p:cNvPr id="1026" name="Picture 2" descr="Keyword planner, keyword ranking, keyword research tool, search engine,  search keyword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217193"/>
            <a:ext cx="983140" cy="983141"/>
          </a:xfrm>
          <a:prstGeom prst="rect">
            <a:avLst/>
          </a:prstGeom>
          <a:noFill/>
          <a:extLst>
            <a:ext uri="{909E8E84-426E-40DD-AFC4-6F175D3DCCD1}">
              <a14:hiddenFill xmlns:a14="http://schemas.microsoft.com/office/drawing/2010/main">
                <a:solidFill>
                  <a:srgbClr val="FFFFFF"/>
                </a:solidFill>
              </a14:hiddenFill>
            </a:ext>
          </a:extLst>
        </p:spPr>
      </p:pic>
      <p:sp>
        <p:nvSpPr>
          <p:cNvPr id="200" name="TextBox 199"/>
          <p:cNvSpPr txBox="1"/>
          <p:nvPr/>
        </p:nvSpPr>
        <p:spPr>
          <a:xfrm>
            <a:off x="7145136" y="296678"/>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white"/>
                </a:solidFill>
                <a:latin typeface="Segoe UI Light" panose="020B0502040204020203" pitchFamily="34" charset="0"/>
                <a:cs typeface="Segoe UI Light" panose="020B0502040204020203" pitchFamily="34" charset="0"/>
              </a:rPr>
              <a:t>Answers</a:t>
            </a:r>
          </a:p>
        </p:txBody>
      </p:sp>
      <p:sp>
        <p:nvSpPr>
          <p:cNvPr id="201" name="Rectangle 200"/>
          <p:cNvSpPr/>
          <p:nvPr/>
        </p:nvSpPr>
        <p:spPr>
          <a:xfrm>
            <a:off x="6660232" y="2131735"/>
            <a:ext cx="1918178"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Genre</a:t>
            </a:r>
          </a:p>
        </p:txBody>
      </p:sp>
      <p:sp>
        <p:nvSpPr>
          <p:cNvPr id="202" name="Rectangle 201"/>
          <p:cNvSpPr/>
          <p:nvPr/>
        </p:nvSpPr>
        <p:spPr>
          <a:xfrm>
            <a:off x="6660232" y="3532946"/>
            <a:ext cx="1918178"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Melody</a:t>
            </a:r>
          </a:p>
        </p:txBody>
      </p:sp>
      <p:sp>
        <p:nvSpPr>
          <p:cNvPr id="203" name="Rectangle 202"/>
          <p:cNvSpPr/>
          <p:nvPr/>
        </p:nvSpPr>
        <p:spPr>
          <a:xfrm>
            <a:off x="6660232" y="4901098"/>
            <a:ext cx="1898246"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Bridge</a:t>
            </a:r>
          </a:p>
        </p:txBody>
      </p:sp>
      <p:sp>
        <p:nvSpPr>
          <p:cNvPr id="204" name="Rectangle 203"/>
          <p:cNvSpPr/>
          <p:nvPr/>
        </p:nvSpPr>
        <p:spPr>
          <a:xfrm>
            <a:off x="6660232" y="6269250"/>
            <a:ext cx="1861468"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Riff</a:t>
            </a:r>
          </a:p>
        </p:txBody>
      </p:sp>
    </p:spTree>
    <p:extLst>
      <p:ext uri="{BB962C8B-B14F-4D97-AF65-F5344CB8AC3E}">
        <p14:creationId xmlns:p14="http://schemas.microsoft.com/office/powerpoint/2010/main" val="9509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02" grpId="0" animBg="1"/>
      <p:bldP spid="203" grpId="0" animBg="1"/>
      <p:bldP spid="2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156" y="1340772"/>
            <a:ext cx="8655324" cy="1200329"/>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1. All body systems working well, free from illness and injury. Ability to carry out every day tasks. What am I?</a:t>
            </a:r>
          </a:p>
          <a:p>
            <a:pPr defTabSz="914400"/>
            <a:endParaRPr lang="en-GB" sz="2400" dirty="0">
              <a:solidFill>
                <a:prstClr val="black"/>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237156" y="2732733"/>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2. Provision of funds or other forms of support to an individual or event in return for some commercial return.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2" name="TextBox 11"/>
          <p:cNvSpPr txBox="1"/>
          <p:nvPr/>
        </p:nvSpPr>
        <p:spPr>
          <a:xfrm>
            <a:off x="237156" y="4100885"/>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3. Cognitive relaxation techniques involving control of mental thoughts and imaging positive outcomes.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3" name="TextBox 12"/>
          <p:cNvSpPr txBox="1"/>
          <p:nvPr/>
        </p:nvSpPr>
        <p:spPr>
          <a:xfrm>
            <a:off x="237156" y="5510268"/>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4. Aggressive act which involves physical contact with others, </a:t>
            </a:r>
            <a:r>
              <a:rPr lang="en-GB" sz="2400" b="1" dirty="0" err="1">
                <a:solidFill>
                  <a:prstClr val="black"/>
                </a:solidFill>
                <a:latin typeface="Segoe UI Light" panose="020B0502040204020203" pitchFamily="34" charset="0"/>
                <a:cs typeface="Segoe UI Light" panose="020B0502040204020203" pitchFamily="34" charset="0"/>
              </a:rPr>
              <a:t>eg</a:t>
            </a:r>
            <a:r>
              <a:rPr lang="en-GB" sz="2400" b="1" dirty="0">
                <a:solidFill>
                  <a:prstClr val="black"/>
                </a:solidFill>
                <a:latin typeface="Segoe UI Light" panose="020B0502040204020203" pitchFamily="34" charset="0"/>
                <a:cs typeface="Segoe UI Light" panose="020B0502040204020203" pitchFamily="34" charset="0"/>
              </a:rPr>
              <a:t>. A punch.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36" name="TextBox 35"/>
          <p:cNvSpPr txBox="1"/>
          <p:nvPr/>
        </p:nvSpPr>
        <p:spPr>
          <a:xfrm>
            <a:off x="168495" y="332662"/>
            <a:ext cx="1811218" cy="523069"/>
          </a:xfrm>
          <a:prstGeom prst="rect">
            <a:avLst/>
          </a:prstGeom>
          <a:solidFill>
            <a:srgbClr val="FFFF00"/>
          </a:solidFill>
          <a:ln w="19050"/>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black"/>
                </a:solidFill>
                <a:latin typeface="Segoe UI Light" panose="020B0502040204020203" pitchFamily="34" charset="0"/>
                <a:cs typeface="Segoe UI Light" panose="020B0502040204020203" pitchFamily="34" charset="0"/>
              </a:rPr>
              <a:t>DO NOW</a:t>
            </a:r>
          </a:p>
        </p:txBody>
      </p:sp>
      <p:sp>
        <p:nvSpPr>
          <p:cNvPr id="468" name="Retrieval Practice Challenge Grid!"/>
          <p:cNvSpPr txBox="1"/>
          <p:nvPr/>
        </p:nvSpPr>
        <p:spPr>
          <a:xfrm>
            <a:off x="1691681" y="112857"/>
            <a:ext cx="450930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3200" u="sng" dirty="0">
                <a:solidFill>
                  <a:prstClr val="black"/>
                </a:solidFill>
                <a:latin typeface="Segoe UI Light" panose="020B0502040204020203" pitchFamily="34" charset="0"/>
                <a:cs typeface="Segoe UI Light" panose="020B0502040204020203" pitchFamily="34" charset="0"/>
              </a:rPr>
              <a:t>4 for 3 </a:t>
            </a:r>
          </a:p>
          <a:p>
            <a:pPr algn="ctr"/>
            <a:r>
              <a:rPr lang="en-GB" sz="3200" u="sng" dirty="0">
                <a:solidFill>
                  <a:prstClr val="black"/>
                </a:solidFill>
                <a:latin typeface="Segoe UI Light" panose="020B0502040204020203" pitchFamily="34" charset="0"/>
                <a:cs typeface="Segoe UI Light" panose="020B0502040204020203" pitchFamily="34" charset="0"/>
              </a:rPr>
              <a:t>Keyword Challenge</a:t>
            </a:r>
            <a:r>
              <a:rPr sz="3200" u="sng" dirty="0">
                <a:solidFill>
                  <a:prstClr val="black"/>
                </a:solidFill>
                <a:latin typeface="Segoe UI Light" panose="020B0502040204020203" pitchFamily="34" charset="0"/>
                <a:cs typeface="Segoe UI Light" panose="020B0502040204020203" pitchFamily="34" charset="0"/>
              </a:rPr>
              <a:t>!</a:t>
            </a:r>
          </a:p>
        </p:txBody>
      </p:sp>
      <p:sp>
        <p:nvSpPr>
          <p:cNvPr id="10" name="TextBox 9"/>
          <p:cNvSpPr txBox="1"/>
          <p:nvPr/>
        </p:nvSpPr>
        <p:spPr>
          <a:xfrm>
            <a:off x="-2106873"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pic>
        <p:nvPicPr>
          <p:cNvPr id="1026" name="Picture 2" descr="Keyword planner, keyword ranking, keyword research tool, search engine,  search keyword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17193"/>
            <a:ext cx="983140" cy="983141"/>
          </a:xfrm>
          <a:prstGeom prst="rect">
            <a:avLst/>
          </a:prstGeom>
          <a:noFill/>
          <a:extLst>
            <a:ext uri="{909E8E84-426E-40DD-AFC4-6F175D3DCCD1}">
              <a14:hiddenFill xmlns:a14="http://schemas.microsoft.com/office/drawing/2010/main">
                <a:solidFill>
                  <a:srgbClr val="FFFFFF"/>
                </a:solidFill>
              </a14:hiddenFill>
            </a:ext>
          </a:extLst>
        </p:spPr>
      </p:pic>
      <p:sp>
        <p:nvSpPr>
          <p:cNvPr id="200" name="Rectangle 19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201" name="Rectangle 20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202" name="Rectangle 20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203" name="Rectangle 20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204" name="Rectangle 20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205" name="Rectangle 20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206" name="Rectangle 20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207" name="Rectangle 20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208" name="Rectangle 20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209" name="Rectangle 20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210" name="Rectangle 20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211" name="Rectangle 21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212" name="Rectangle 21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213" name="Rectangle 21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214" name="Rectangle 21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215" name="Rectangle 21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216" name="Rectangle 21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217" name="Rectangle 21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218" name="Rectangle 21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219" name="Rectangle 21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220" name="Rectangle 21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221" name="Rectangle 22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222" name="Rectangle 22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223" name="Rectangle 22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224" name="Rectangle 22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225" name="Rectangle 22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226" name="Rectangle 22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227" name="Rectangle 22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228" name="Rectangle 22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229" name="Rectangle 22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230" name="Rectangle 22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231" name="Rectangle 23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232" name="Rectangle 23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233" name="Rectangle 23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234" name="Rectangle 23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235" name="Rectangle 23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236" name="Rectangle 23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237" name="Rectangle 23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238" name="Rectangle 23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239" name="Rectangle 23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240" name="Rectangle 23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241" name="Rectangle 24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242" name="Rectangle 24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243" name="Rectangle 24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244" name="Rectangle 24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245" name="Rectangle 24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246" name="Rectangle 24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247" name="Rectangle 24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248" name="Rectangle 24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249" name="Rectangle 24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250" name="Rectangle 24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251" name="Rectangle 25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252" name="Rectangle 25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253" name="Rectangle 25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254" name="Rectangle 25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255" name="Rectangle 25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256" name="Rectangle 25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257" name="Rectangle 25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258" name="Rectangle 25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259" name="Rectangle 25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260" name="Rectangle 259"/>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00</a:t>
            </a:r>
          </a:p>
        </p:txBody>
      </p:sp>
      <p:sp>
        <p:nvSpPr>
          <p:cNvPr id="261" name="Rectangle 26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262" name="Rectangle 261"/>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01</a:t>
            </a:r>
          </a:p>
        </p:txBody>
      </p:sp>
      <p:sp>
        <p:nvSpPr>
          <p:cNvPr id="263" name="Rectangle 26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264" name="Rectangle 26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265" name="Rectangle 26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266" name="Rectangle 26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267" name="Rectangle 26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268" name="Rectangle 26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269" name="Rectangle 26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270" name="Rectangle 26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271" name="Rectangle 27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272" name="Rectangle 27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273" name="Rectangle 27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274" name="Rectangle 27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275" name="Rectangle 27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276" name="Rectangle 27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277" name="Rectangle 27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278" name="Rectangle 27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279" name="Rectangle 27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280" name="Rectangle 27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281" name="Rectangle 28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282" name="Rectangle 28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283" name="Rectangle 28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284" name="Rectangle 28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285" name="Rectangle 28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286" name="Rectangle 28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287" name="Rectangle 28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288" name="Rectangle 28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289" name="Rectangle 28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290" name="Rectangle 28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291" name="Rectangle 29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292" name="Rectangle 29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293" name="Rectangle 29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294" name="Rectangle 29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295" name="Rectangle 29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296" name="Rectangle 29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297" name="Rectangle 29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298" name="Rectangle 29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299" name="Rectangle 29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300" name="Rectangle 29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301" name="Rectangle 30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302" name="Rectangle 30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303" name="Rectangle 30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304" name="Rectangle 30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305" name="Rectangle 30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306" name="Rectangle 30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307" name="Rectangle 30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308" name="Rectangle 30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309" name="Rectangle 30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310" name="Rectangle 30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311" name="Rectangle 31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312" name="Rectangle 31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313" name="Rectangle 31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314" name="Rectangle 31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315" name="Rectangle 31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316" name="Rectangle 31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317" name="Rectangle 31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318" name="Rectangle 31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319" name="Rectangle 31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320" name="Rectangle 31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321" name="Rectangle 32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322" name="Rectangle 32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323" name="Rectangle 322"/>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02</a:t>
            </a:r>
          </a:p>
        </p:txBody>
      </p:sp>
      <p:sp>
        <p:nvSpPr>
          <p:cNvPr id="324" name="Rectangle 32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325" name="Rectangle 32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326" name="Rectangle 32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327" name="Rectangle 32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328" name="Rectangle 32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329" name="Rectangle 32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330" name="Rectangle 32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331" name="Rectangle 33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332" name="Rectangle 33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333" name="Rectangle 33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334" name="Rectangle 33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335" name="Rectangle 33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336" name="Rectangle 33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337" name="Rectangle 33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338" name="Rectangle 33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339" name="Rectangle 33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340" name="Rectangle 33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341" name="Rectangle 34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342" name="Rectangle 34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343" name="Rectangle 34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344" name="Rectangle 34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345" name="Rectangle 34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346" name="Rectangle 34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347" name="Rectangle 34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348" name="Rectangle 34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349" name="Rectangle 34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350" name="Rectangle 34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351" name="Rectangle 35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352" name="Rectangle 35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353" name="Rectangle 35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354" name="Rectangle 35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355" name="Rectangle 35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356" name="Rectangle 35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357" name="Rectangle 35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358" name="Rectangle 35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359" name="Rectangle 35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360" name="Rectangle 35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361" name="Rectangle 36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362" name="Rectangle 36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363" name="Rectangle 36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364" name="Rectangle 36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365" name="Rectangle 36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366" name="Rectangle 36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367" name="Rectangle 36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368" name="Rectangle 36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369" name="Rectangle 36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370" name="Rectangle 36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371" name="Rectangle 37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372" name="Rectangle 37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373" name="Rectangle 37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374" name="Rectangle 37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375" name="Rectangle 37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376" name="Rectangle 37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377" name="Rectangle 37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378" name="Rectangle 37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379" name="Rectangle 37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380" name="Rectangle 37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381" name="Rectangle 38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382" name="Rectangle 38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383" name="Rectangle 38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384" name="Rectangle 383"/>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03</a:t>
            </a:r>
          </a:p>
        </p:txBody>
      </p:sp>
      <p:sp>
        <p:nvSpPr>
          <p:cNvPr id="385" name="Rectangle 384"/>
          <p:cNvSpPr/>
          <p:nvPr/>
        </p:nvSpPr>
        <p:spPr>
          <a:xfrm>
            <a:off x="7836379" y="328295"/>
            <a:ext cx="192006"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GB" sz="4000" dirty="0">
                <a:solidFill>
                  <a:prstClr val="white"/>
                </a:solidFill>
              </a:rPr>
              <a:t>:</a:t>
            </a:r>
            <a:endParaRPr lang="en-GB" dirty="0">
              <a:solidFill>
                <a:prstClr val="white"/>
              </a:solidFill>
            </a:endParaRPr>
          </a:p>
        </p:txBody>
      </p:sp>
    </p:spTree>
    <p:extLst>
      <p:ext uri="{BB962C8B-B14F-4D97-AF65-F5344CB8AC3E}">
        <p14:creationId xmlns:p14="http://schemas.microsoft.com/office/powerpoint/2010/main" val="226715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8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84"/>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82"/>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81"/>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80"/>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79"/>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78"/>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77"/>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76"/>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75"/>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74"/>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73"/>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72"/>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71"/>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70"/>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69"/>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68"/>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67"/>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66"/>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65"/>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64"/>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63"/>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62"/>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61"/>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60"/>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59"/>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58"/>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57"/>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56"/>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55"/>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354"/>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353"/>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352"/>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351"/>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350"/>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349"/>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348"/>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347"/>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346"/>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345"/>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344"/>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343"/>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342"/>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341"/>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340"/>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339"/>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338"/>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337"/>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336"/>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335"/>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334"/>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333"/>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332"/>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331"/>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330"/>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329"/>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328"/>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327"/>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326"/>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325"/>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324"/>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322"/>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323"/>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321"/>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320"/>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319"/>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318"/>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317"/>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316"/>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315"/>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314"/>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313"/>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312"/>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311"/>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310"/>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309"/>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308"/>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307"/>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306"/>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305"/>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304"/>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303"/>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302"/>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301"/>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300"/>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99"/>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98"/>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97"/>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96"/>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95"/>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94"/>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93"/>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92"/>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91"/>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90"/>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89"/>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88"/>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87"/>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86"/>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85"/>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84"/>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83"/>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82"/>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81"/>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80"/>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79"/>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78"/>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77"/>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76"/>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75"/>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74"/>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73"/>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72"/>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71"/>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70"/>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69"/>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68"/>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67"/>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66"/>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65"/>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64"/>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63"/>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61"/>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62"/>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59"/>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58"/>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57"/>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56"/>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55"/>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54"/>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253"/>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252"/>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251"/>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250"/>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249"/>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248"/>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247"/>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246"/>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245"/>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244"/>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243"/>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242"/>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241"/>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240"/>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239"/>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238"/>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237"/>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236"/>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235"/>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234"/>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233"/>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232"/>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231"/>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230"/>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229"/>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228"/>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227"/>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226"/>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225"/>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224"/>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223"/>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222"/>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221"/>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220"/>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219"/>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218"/>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217"/>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216"/>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215"/>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214"/>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213"/>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212"/>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211"/>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210"/>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209"/>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208"/>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207"/>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206"/>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205"/>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204"/>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203"/>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202"/>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156" y="1340772"/>
            <a:ext cx="8655324" cy="1200329"/>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1. All body systems working well, free from illness and injury. Ability to carry out every day tasks. What am I?</a:t>
            </a:r>
          </a:p>
          <a:p>
            <a:pPr defTabSz="914400"/>
            <a:endParaRPr lang="en-GB" sz="2400" dirty="0">
              <a:solidFill>
                <a:prstClr val="black"/>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237156" y="2732733"/>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2. Provision of funds or other forms of support to an individual or event in return for some commercial return.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2" name="TextBox 11"/>
          <p:cNvSpPr txBox="1"/>
          <p:nvPr/>
        </p:nvSpPr>
        <p:spPr>
          <a:xfrm>
            <a:off x="237156" y="4100885"/>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3. Cognitive relaxation techniques involving control of mental thoughts and imaging positive outcomes.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3" name="TextBox 12"/>
          <p:cNvSpPr txBox="1"/>
          <p:nvPr/>
        </p:nvSpPr>
        <p:spPr>
          <a:xfrm>
            <a:off x="237156" y="5510268"/>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4. Aggressive act which involves physical contact with others, </a:t>
            </a:r>
            <a:r>
              <a:rPr lang="en-GB" sz="2400" b="1" dirty="0" err="1">
                <a:solidFill>
                  <a:prstClr val="black"/>
                </a:solidFill>
                <a:latin typeface="Segoe UI Light" panose="020B0502040204020203" pitchFamily="34" charset="0"/>
                <a:cs typeface="Segoe UI Light" panose="020B0502040204020203" pitchFamily="34" charset="0"/>
              </a:rPr>
              <a:t>eg</a:t>
            </a:r>
            <a:r>
              <a:rPr lang="en-GB" sz="2400" b="1" dirty="0">
                <a:solidFill>
                  <a:prstClr val="black"/>
                </a:solidFill>
                <a:latin typeface="Segoe UI Light" panose="020B0502040204020203" pitchFamily="34" charset="0"/>
                <a:cs typeface="Segoe UI Light" panose="020B0502040204020203" pitchFamily="34" charset="0"/>
              </a:rPr>
              <a:t>. A punch.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36" name="TextBox 35"/>
          <p:cNvSpPr txBox="1"/>
          <p:nvPr/>
        </p:nvSpPr>
        <p:spPr>
          <a:xfrm>
            <a:off x="168495" y="332662"/>
            <a:ext cx="1811218" cy="523069"/>
          </a:xfrm>
          <a:prstGeom prst="rect">
            <a:avLst/>
          </a:prstGeom>
          <a:solidFill>
            <a:srgbClr val="FFFF00"/>
          </a:solidFill>
          <a:ln w="19050"/>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black"/>
                </a:solidFill>
                <a:latin typeface="Segoe UI Light" panose="020B0502040204020203" pitchFamily="34" charset="0"/>
                <a:cs typeface="Segoe UI Light" panose="020B0502040204020203" pitchFamily="34" charset="0"/>
              </a:rPr>
              <a:t>DO NOW</a:t>
            </a:r>
          </a:p>
        </p:txBody>
      </p:sp>
      <p:sp>
        <p:nvSpPr>
          <p:cNvPr id="10" name="TextBox 9"/>
          <p:cNvSpPr txBox="1"/>
          <p:nvPr/>
        </p:nvSpPr>
        <p:spPr>
          <a:xfrm>
            <a:off x="-2106873"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sp>
        <p:nvSpPr>
          <p:cNvPr id="14" name="TextBox 13"/>
          <p:cNvSpPr txBox="1"/>
          <p:nvPr/>
        </p:nvSpPr>
        <p:spPr>
          <a:xfrm>
            <a:off x="7145136" y="296678"/>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white"/>
                </a:solidFill>
                <a:latin typeface="Segoe UI Light" panose="020B0502040204020203" pitchFamily="34" charset="0"/>
                <a:cs typeface="Segoe UI Light" panose="020B0502040204020203" pitchFamily="34" charset="0"/>
              </a:rPr>
              <a:t>Answers</a:t>
            </a:r>
          </a:p>
        </p:txBody>
      </p:sp>
      <p:sp>
        <p:nvSpPr>
          <p:cNvPr id="15" name="Rectangle 14"/>
          <p:cNvSpPr/>
          <p:nvPr/>
        </p:nvSpPr>
        <p:spPr>
          <a:xfrm>
            <a:off x="4932040" y="2060848"/>
            <a:ext cx="3836356"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Physical Health &amp; Well-being</a:t>
            </a:r>
          </a:p>
        </p:txBody>
      </p:sp>
      <p:sp>
        <p:nvSpPr>
          <p:cNvPr id="17" name="Rectangle 16"/>
          <p:cNvSpPr/>
          <p:nvPr/>
        </p:nvSpPr>
        <p:spPr>
          <a:xfrm>
            <a:off x="4932040" y="3532946"/>
            <a:ext cx="3836356"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Sponsorship</a:t>
            </a:r>
          </a:p>
        </p:txBody>
      </p:sp>
      <p:sp>
        <p:nvSpPr>
          <p:cNvPr id="18" name="Rectangle 17"/>
          <p:cNvSpPr/>
          <p:nvPr/>
        </p:nvSpPr>
        <p:spPr>
          <a:xfrm>
            <a:off x="3543959" y="4901098"/>
            <a:ext cx="5204508"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Mental rehearsal / Visualisation / Imagery</a:t>
            </a:r>
          </a:p>
        </p:txBody>
      </p:sp>
      <p:sp>
        <p:nvSpPr>
          <p:cNvPr id="19" name="Rectangle 18"/>
          <p:cNvSpPr/>
          <p:nvPr/>
        </p:nvSpPr>
        <p:spPr>
          <a:xfrm>
            <a:off x="3500267" y="6269250"/>
            <a:ext cx="5204508"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Direct aggression</a:t>
            </a:r>
          </a:p>
        </p:txBody>
      </p:sp>
      <p:sp>
        <p:nvSpPr>
          <p:cNvPr id="20" name="Retrieval Practice Challenge Grid!"/>
          <p:cNvSpPr txBox="1"/>
          <p:nvPr/>
        </p:nvSpPr>
        <p:spPr>
          <a:xfrm>
            <a:off x="1835696" y="112857"/>
            <a:ext cx="450930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3200" u="sng" dirty="0">
                <a:solidFill>
                  <a:prstClr val="black"/>
                </a:solidFill>
                <a:latin typeface="Segoe UI Light" panose="020B0502040204020203" pitchFamily="34" charset="0"/>
                <a:cs typeface="Segoe UI Light" panose="020B0502040204020203" pitchFamily="34" charset="0"/>
              </a:rPr>
              <a:t>4 for 3 </a:t>
            </a:r>
          </a:p>
          <a:p>
            <a:pPr algn="ctr"/>
            <a:r>
              <a:rPr lang="en-GB" sz="3200" u="sng" dirty="0">
                <a:solidFill>
                  <a:prstClr val="black"/>
                </a:solidFill>
                <a:latin typeface="Segoe UI Light" panose="020B0502040204020203" pitchFamily="34" charset="0"/>
                <a:cs typeface="Segoe UI Light" panose="020B0502040204020203" pitchFamily="34" charset="0"/>
              </a:rPr>
              <a:t>Keyword Challenge</a:t>
            </a:r>
            <a:r>
              <a:rPr sz="3200" u="sng" dirty="0">
                <a:solidFill>
                  <a:prstClr val="black"/>
                </a:solidFill>
                <a:latin typeface="Segoe UI Light" panose="020B0502040204020203" pitchFamily="34" charset="0"/>
                <a:cs typeface="Segoe UI Light" panose="020B0502040204020203" pitchFamily="34" charset="0"/>
              </a:rPr>
              <a:t>!</a:t>
            </a:r>
          </a:p>
        </p:txBody>
      </p:sp>
      <p:pic>
        <p:nvPicPr>
          <p:cNvPr id="21" name="Picture 2" descr="Keyword planner, keyword ranking, keyword research tool, search engine,  search keyword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217193"/>
            <a:ext cx="983140" cy="98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56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156" y="1340772"/>
            <a:ext cx="8655324" cy="1200329"/>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1. Insert definition. What am I?</a:t>
            </a:r>
          </a:p>
          <a:p>
            <a:pPr defTabSz="914400"/>
            <a:endParaRPr lang="en-GB" sz="2400" dirty="0">
              <a:solidFill>
                <a:prstClr val="black"/>
              </a:solidFill>
              <a:latin typeface="Segoe UI Light" panose="020B0502040204020203" pitchFamily="34" charset="0"/>
              <a:cs typeface="Segoe UI Light" panose="020B0502040204020203" pitchFamily="34" charset="0"/>
            </a:endParaRPr>
          </a:p>
          <a:p>
            <a:pPr defTabSz="914400"/>
            <a:endParaRPr lang="en-GB" sz="2400" dirty="0">
              <a:solidFill>
                <a:prstClr val="black"/>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237156" y="2732733"/>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2. Insert definition.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2" name="TextBox 11"/>
          <p:cNvSpPr txBox="1"/>
          <p:nvPr/>
        </p:nvSpPr>
        <p:spPr>
          <a:xfrm>
            <a:off x="237156" y="4100885"/>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3. Insert definition.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3" name="TextBox 12"/>
          <p:cNvSpPr txBox="1"/>
          <p:nvPr/>
        </p:nvSpPr>
        <p:spPr>
          <a:xfrm>
            <a:off x="237156" y="5510268"/>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4. Insert definition.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36" name="TextBox 35"/>
          <p:cNvSpPr txBox="1"/>
          <p:nvPr/>
        </p:nvSpPr>
        <p:spPr>
          <a:xfrm>
            <a:off x="168495" y="332662"/>
            <a:ext cx="1811218" cy="523069"/>
          </a:xfrm>
          <a:prstGeom prst="rect">
            <a:avLst/>
          </a:prstGeom>
          <a:solidFill>
            <a:srgbClr val="FFFF00"/>
          </a:solidFill>
          <a:ln w="19050"/>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black"/>
                </a:solidFill>
                <a:latin typeface="Segoe UI Light" panose="020B0502040204020203" pitchFamily="34" charset="0"/>
                <a:cs typeface="Segoe UI Light" panose="020B0502040204020203" pitchFamily="34" charset="0"/>
              </a:rPr>
              <a:t>DO NOW</a:t>
            </a:r>
          </a:p>
        </p:txBody>
      </p:sp>
      <p:sp>
        <p:nvSpPr>
          <p:cNvPr id="468" name="Retrieval Practice Challenge Grid!"/>
          <p:cNvSpPr txBox="1"/>
          <p:nvPr/>
        </p:nvSpPr>
        <p:spPr>
          <a:xfrm>
            <a:off x="1691681" y="112857"/>
            <a:ext cx="450930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3200" u="sng" dirty="0">
                <a:solidFill>
                  <a:prstClr val="black"/>
                </a:solidFill>
                <a:latin typeface="Segoe UI Light" panose="020B0502040204020203" pitchFamily="34" charset="0"/>
                <a:cs typeface="Segoe UI Light" panose="020B0502040204020203" pitchFamily="34" charset="0"/>
              </a:rPr>
              <a:t>4 for 3 </a:t>
            </a:r>
          </a:p>
          <a:p>
            <a:pPr algn="ctr"/>
            <a:r>
              <a:rPr lang="en-GB" sz="3200" u="sng" dirty="0">
                <a:solidFill>
                  <a:prstClr val="black"/>
                </a:solidFill>
                <a:latin typeface="Segoe UI Light" panose="020B0502040204020203" pitchFamily="34" charset="0"/>
                <a:cs typeface="Segoe UI Light" panose="020B0502040204020203" pitchFamily="34" charset="0"/>
              </a:rPr>
              <a:t>Keyword Challenge</a:t>
            </a:r>
            <a:r>
              <a:rPr sz="3200" u="sng" dirty="0">
                <a:solidFill>
                  <a:prstClr val="black"/>
                </a:solidFill>
                <a:latin typeface="Segoe UI Light" panose="020B0502040204020203" pitchFamily="34" charset="0"/>
                <a:cs typeface="Segoe UI Light" panose="020B0502040204020203" pitchFamily="34" charset="0"/>
              </a:rPr>
              <a:t>!</a:t>
            </a:r>
          </a:p>
        </p:txBody>
      </p:sp>
      <p:sp>
        <p:nvSpPr>
          <p:cNvPr id="10" name="TextBox 9"/>
          <p:cNvSpPr txBox="1"/>
          <p:nvPr/>
        </p:nvSpPr>
        <p:spPr>
          <a:xfrm>
            <a:off x="-2145414"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pic>
        <p:nvPicPr>
          <p:cNvPr id="1026" name="Picture 2" descr="Keyword planner, keyword ranking, keyword research tool, search engine,  search keyword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108" y="217193"/>
            <a:ext cx="983140" cy="983141"/>
          </a:xfrm>
          <a:prstGeom prst="rect">
            <a:avLst/>
          </a:prstGeom>
          <a:noFill/>
          <a:extLst>
            <a:ext uri="{909E8E84-426E-40DD-AFC4-6F175D3DCCD1}">
              <a14:hiddenFill xmlns:a14="http://schemas.microsoft.com/office/drawing/2010/main">
                <a:solidFill>
                  <a:srgbClr val="FFFFFF"/>
                </a:solidFill>
              </a14:hiddenFill>
            </a:ext>
          </a:extLst>
        </p:spPr>
      </p:pic>
      <p:sp>
        <p:nvSpPr>
          <p:cNvPr id="200" name="Rectangle 19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201" name="Rectangle 20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202" name="Rectangle 20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203" name="Rectangle 20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204" name="Rectangle 20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205" name="Rectangle 20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206" name="Rectangle 20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207" name="Rectangle 20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208" name="Rectangle 20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209" name="Rectangle 20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210" name="Rectangle 20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211" name="Rectangle 21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212" name="Rectangle 21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213" name="Rectangle 21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214" name="Rectangle 21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215" name="Rectangle 21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216" name="Rectangle 21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217" name="Rectangle 21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218" name="Rectangle 21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219" name="Rectangle 21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220" name="Rectangle 21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221" name="Rectangle 22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222" name="Rectangle 22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223" name="Rectangle 22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224" name="Rectangle 22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225" name="Rectangle 22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226" name="Rectangle 22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227" name="Rectangle 22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228" name="Rectangle 22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229" name="Rectangle 22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230" name="Rectangle 22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231" name="Rectangle 23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232" name="Rectangle 23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233" name="Rectangle 23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234" name="Rectangle 23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235" name="Rectangle 23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236" name="Rectangle 23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237" name="Rectangle 23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238" name="Rectangle 23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239" name="Rectangle 23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240" name="Rectangle 23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241" name="Rectangle 24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242" name="Rectangle 24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243" name="Rectangle 24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244" name="Rectangle 24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245" name="Rectangle 24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246" name="Rectangle 24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247" name="Rectangle 24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248" name="Rectangle 24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249" name="Rectangle 24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250" name="Rectangle 24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251" name="Rectangle 25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252" name="Rectangle 25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253" name="Rectangle 25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254" name="Rectangle 25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255" name="Rectangle 25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256" name="Rectangle 25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257" name="Rectangle 25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258" name="Rectangle 25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259" name="Rectangle 25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260" name="Rectangle 259"/>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00</a:t>
            </a:r>
          </a:p>
        </p:txBody>
      </p:sp>
      <p:sp>
        <p:nvSpPr>
          <p:cNvPr id="261" name="Rectangle 26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262" name="Rectangle 261"/>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01</a:t>
            </a:r>
          </a:p>
        </p:txBody>
      </p:sp>
      <p:sp>
        <p:nvSpPr>
          <p:cNvPr id="263" name="Rectangle 26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264" name="Rectangle 26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265" name="Rectangle 26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266" name="Rectangle 26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267" name="Rectangle 26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268" name="Rectangle 26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269" name="Rectangle 26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270" name="Rectangle 26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271" name="Rectangle 27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272" name="Rectangle 27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273" name="Rectangle 27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274" name="Rectangle 27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275" name="Rectangle 27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276" name="Rectangle 27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277" name="Rectangle 27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278" name="Rectangle 27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279" name="Rectangle 27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280" name="Rectangle 27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281" name="Rectangle 28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282" name="Rectangle 28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283" name="Rectangle 28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284" name="Rectangle 28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285" name="Rectangle 28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286" name="Rectangle 28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287" name="Rectangle 28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288" name="Rectangle 28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289" name="Rectangle 28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290" name="Rectangle 28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291" name="Rectangle 29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292" name="Rectangle 29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293" name="Rectangle 29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294" name="Rectangle 29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295" name="Rectangle 29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296" name="Rectangle 29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297" name="Rectangle 29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298" name="Rectangle 29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299" name="Rectangle 29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300" name="Rectangle 29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301" name="Rectangle 30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302" name="Rectangle 30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303" name="Rectangle 30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304" name="Rectangle 30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305" name="Rectangle 30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306" name="Rectangle 30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307" name="Rectangle 30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308" name="Rectangle 30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309" name="Rectangle 30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310" name="Rectangle 30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311" name="Rectangle 31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312" name="Rectangle 31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313" name="Rectangle 31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314" name="Rectangle 31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315" name="Rectangle 31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316" name="Rectangle 31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317" name="Rectangle 31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318" name="Rectangle 31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319" name="Rectangle 31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320" name="Rectangle 31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321" name="Rectangle 32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322" name="Rectangle 32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323" name="Rectangle 322"/>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02</a:t>
            </a:r>
          </a:p>
        </p:txBody>
      </p:sp>
      <p:sp>
        <p:nvSpPr>
          <p:cNvPr id="324" name="Rectangle 32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325" name="Rectangle 32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326" name="Rectangle 32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327" name="Rectangle 32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328" name="Rectangle 32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329" name="Rectangle 32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330" name="Rectangle 32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331" name="Rectangle 33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332" name="Rectangle 33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333" name="Rectangle 33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334" name="Rectangle 33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335" name="Rectangle 33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336" name="Rectangle 33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337" name="Rectangle 33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338" name="Rectangle 33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339" name="Rectangle 33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340" name="Rectangle 33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341" name="Rectangle 34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342" name="Rectangle 34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343" name="Rectangle 34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344" name="Rectangle 34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345" name="Rectangle 34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346" name="Rectangle 34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347" name="Rectangle 34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348" name="Rectangle 34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349" name="Rectangle 34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350" name="Rectangle 34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351" name="Rectangle 35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352" name="Rectangle 35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353" name="Rectangle 35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354" name="Rectangle 35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355" name="Rectangle 35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356" name="Rectangle 35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357" name="Rectangle 35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358" name="Rectangle 35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359" name="Rectangle 35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360" name="Rectangle 35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361" name="Rectangle 36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362" name="Rectangle 36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363" name="Rectangle 36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364" name="Rectangle 36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365" name="Rectangle 36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366" name="Rectangle 36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367" name="Rectangle 36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368" name="Rectangle 36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369" name="Rectangle 36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370" name="Rectangle 36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371" name="Rectangle 37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372" name="Rectangle 37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373" name="Rectangle 37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374" name="Rectangle 37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375" name="Rectangle 37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376" name="Rectangle 37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377" name="Rectangle 37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378" name="Rectangle 37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379" name="Rectangle 37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380" name="Rectangle 37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381" name="Rectangle 38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382" name="Rectangle 38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383" name="Rectangle 38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384" name="Rectangle 383"/>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03</a:t>
            </a:r>
          </a:p>
        </p:txBody>
      </p:sp>
      <p:sp>
        <p:nvSpPr>
          <p:cNvPr id="385" name="Rectangle 384"/>
          <p:cNvSpPr/>
          <p:nvPr/>
        </p:nvSpPr>
        <p:spPr>
          <a:xfrm>
            <a:off x="7836379" y="328295"/>
            <a:ext cx="192006"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GB" sz="4000" dirty="0">
                <a:solidFill>
                  <a:prstClr val="white"/>
                </a:solidFill>
              </a:rPr>
              <a:t>:</a:t>
            </a:r>
            <a:endParaRPr lang="en-GB" dirty="0">
              <a:solidFill>
                <a:prstClr val="white"/>
              </a:solidFill>
            </a:endParaRPr>
          </a:p>
        </p:txBody>
      </p:sp>
    </p:spTree>
    <p:extLst>
      <p:ext uri="{BB962C8B-B14F-4D97-AF65-F5344CB8AC3E}">
        <p14:creationId xmlns:p14="http://schemas.microsoft.com/office/powerpoint/2010/main" val="8621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8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84"/>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82"/>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81"/>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80"/>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79"/>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78"/>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77"/>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76"/>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75"/>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74"/>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73"/>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72"/>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71"/>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70"/>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69"/>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68"/>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67"/>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66"/>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65"/>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64"/>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63"/>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62"/>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61"/>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60"/>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59"/>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58"/>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57"/>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56"/>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55"/>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354"/>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353"/>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352"/>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351"/>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350"/>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349"/>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348"/>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347"/>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346"/>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345"/>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344"/>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343"/>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342"/>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341"/>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340"/>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339"/>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338"/>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337"/>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336"/>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335"/>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334"/>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333"/>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332"/>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331"/>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330"/>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329"/>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328"/>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327"/>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326"/>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325"/>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324"/>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322"/>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323"/>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321"/>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320"/>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319"/>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318"/>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317"/>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316"/>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315"/>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314"/>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313"/>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312"/>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311"/>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310"/>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309"/>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308"/>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307"/>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306"/>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305"/>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304"/>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303"/>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302"/>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301"/>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300"/>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99"/>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98"/>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97"/>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96"/>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95"/>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94"/>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93"/>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92"/>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91"/>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90"/>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89"/>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88"/>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87"/>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86"/>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85"/>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84"/>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83"/>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82"/>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81"/>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80"/>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79"/>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78"/>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77"/>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76"/>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75"/>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74"/>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73"/>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72"/>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71"/>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70"/>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69"/>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68"/>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67"/>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66"/>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65"/>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64"/>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63"/>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61"/>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62"/>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59"/>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58"/>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57"/>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56"/>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55"/>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54"/>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253"/>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252"/>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251"/>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250"/>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249"/>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248"/>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247"/>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246"/>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245"/>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244"/>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243"/>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242"/>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241"/>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240"/>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239"/>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238"/>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237"/>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236"/>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235"/>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234"/>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233"/>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232"/>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231"/>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230"/>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229"/>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228"/>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227"/>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226"/>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225"/>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224"/>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223"/>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222"/>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221"/>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220"/>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219"/>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218"/>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217"/>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216"/>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215"/>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214"/>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213"/>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212"/>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211"/>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210"/>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209"/>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208"/>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207"/>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206"/>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205"/>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204"/>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203"/>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202"/>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156" y="1340772"/>
            <a:ext cx="8655324" cy="1200329"/>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1. Insert definition. What am I?</a:t>
            </a:r>
          </a:p>
          <a:p>
            <a:pPr defTabSz="914400"/>
            <a:endParaRPr lang="en-GB" sz="2400" dirty="0">
              <a:solidFill>
                <a:prstClr val="black"/>
              </a:solidFill>
              <a:latin typeface="Segoe UI Light" panose="020B0502040204020203" pitchFamily="34" charset="0"/>
              <a:cs typeface="Segoe UI Light" panose="020B0502040204020203" pitchFamily="34" charset="0"/>
            </a:endParaRPr>
          </a:p>
          <a:p>
            <a:pPr defTabSz="914400"/>
            <a:endParaRPr lang="en-GB" sz="2400" dirty="0">
              <a:solidFill>
                <a:prstClr val="black"/>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237156" y="2732733"/>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2. Insert definition.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2" name="TextBox 11"/>
          <p:cNvSpPr txBox="1"/>
          <p:nvPr/>
        </p:nvSpPr>
        <p:spPr>
          <a:xfrm>
            <a:off x="237156" y="4100885"/>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3. Insert definition.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3" name="TextBox 12"/>
          <p:cNvSpPr txBox="1"/>
          <p:nvPr/>
        </p:nvSpPr>
        <p:spPr>
          <a:xfrm>
            <a:off x="237156" y="5510268"/>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4. Insert definition. What am I?</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36" name="TextBox 35"/>
          <p:cNvSpPr txBox="1"/>
          <p:nvPr/>
        </p:nvSpPr>
        <p:spPr>
          <a:xfrm>
            <a:off x="168495" y="332662"/>
            <a:ext cx="1811218" cy="523069"/>
          </a:xfrm>
          <a:prstGeom prst="rect">
            <a:avLst/>
          </a:prstGeom>
          <a:solidFill>
            <a:srgbClr val="FFFF00"/>
          </a:solidFill>
          <a:ln w="19050"/>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black"/>
                </a:solidFill>
                <a:latin typeface="Segoe UI Light" panose="020B0502040204020203" pitchFamily="34" charset="0"/>
                <a:cs typeface="Segoe UI Light" panose="020B0502040204020203" pitchFamily="34" charset="0"/>
              </a:rPr>
              <a:t>DO NOW</a:t>
            </a:r>
          </a:p>
        </p:txBody>
      </p:sp>
      <p:sp>
        <p:nvSpPr>
          <p:cNvPr id="10" name="TextBox 9"/>
          <p:cNvSpPr txBox="1"/>
          <p:nvPr/>
        </p:nvSpPr>
        <p:spPr>
          <a:xfrm>
            <a:off x="-2145414"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14" name="TextBox 13"/>
          <p:cNvSpPr txBox="1"/>
          <p:nvPr/>
        </p:nvSpPr>
        <p:spPr>
          <a:xfrm>
            <a:off x="7145136" y="296678"/>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white"/>
                </a:solidFill>
                <a:latin typeface="Segoe UI Light" panose="020B0502040204020203" pitchFamily="34" charset="0"/>
                <a:cs typeface="Segoe UI Light" panose="020B0502040204020203" pitchFamily="34" charset="0"/>
              </a:rPr>
              <a:t>Answers</a:t>
            </a:r>
          </a:p>
        </p:txBody>
      </p:sp>
      <p:sp>
        <p:nvSpPr>
          <p:cNvPr id="15" name="Rectangle 14"/>
          <p:cNvSpPr/>
          <p:nvPr/>
        </p:nvSpPr>
        <p:spPr>
          <a:xfrm>
            <a:off x="4932040" y="2092786"/>
            <a:ext cx="3836356"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Insert keyword</a:t>
            </a:r>
          </a:p>
        </p:txBody>
      </p:sp>
      <p:sp>
        <p:nvSpPr>
          <p:cNvPr id="17" name="Rectangle 16"/>
          <p:cNvSpPr/>
          <p:nvPr/>
        </p:nvSpPr>
        <p:spPr>
          <a:xfrm>
            <a:off x="4932040" y="3532946"/>
            <a:ext cx="3836356"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Insert keyword</a:t>
            </a:r>
          </a:p>
        </p:txBody>
      </p:sp>
      <p:sp>
        <p:nvSpPr>
          <p:cNvPr id="18" name="Rectangle 17"/>
          <p:cNvSpPr/>
          <p:nvPr/>
        </p:nvSpPr>
        <p:spPr>
          <a:xfrm>
            <a:off x="4932040" y="4894916"/>
            <a:ext cx="3772732"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Insert keyword</a:t>
            </a:r>
          </a:p>
        </p:txBody>
      </p:sp>
      <p:sp>
        <p:nvSpPr>
          <p:cNvPr id="19" name="Rectangle 18"/>
          <p:cNvSpPr/>
          <p:nvPr/>
        </p:nvSpPr>
        <p:spPr>
          <a:xfrm>
            <a:off x="4932040" y="6269250"/>
            <a:ext cx="3772732" cy="400110"/>
          </a:xfrm>
          <a:prstGeom prst="rect">
            <a:avLst/>
          </a:prstGeom>
          <a:solidFill>
            <a:schemeClr val="bg1"/>
          </a:solidFill>
          <a:ln w="57150">
            <a:solidFill>
              <a:srgbClr val="FF0000"/>
            </a:solidFill>
          </a:ln>
        </p:spPr>
        <p:txBody>
          <a:bodyPr wrap="square">
            <a:spAutoFit/>
          </a:bodyPr>
          <a:lstStyle/>
          <a:p>
            <a:pPr algn="ctr"/>
            <a:r>
              <a:rPr lang="en-GB" sz="2000" b="1" dirty="0">
                <a:solidFill>
                  <a:prstClr val="black"/>
                </a:solidFill>
                <a:latin typeface="Segoe UI Light" panose="020B0502040204020203" pitchFamily="34" charset="0"/>
                <a:cs typeface="Segoe UI Light" panose="020B0502040204020203" pitchFamily="34" charset="0"/>
              </a:rPr>
              <a:t>Insert keyword</a:t>
            </a:r>
          </a:p>
        </p:txBody>
      </p:sp>
      <p:sp>
        <p:nvSpPr>
          <p:cNvPr id="20" name="Retrieval Practice Challenge Grid!"/>
          <p:cNvSpPr txBox="1"/>
          <p:nvPr/>
        </p:nvSpPr>
        <p:spPr>
          <a:xfrm>
            <a:off x="1835696" y="112857"/>
            <a:ext cx="450930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3200" u="sng" dirty="0">
                <a:solidFill>
                  <a:prstClr val="black"/>
                </a:solidFill>
                <a:latin typeface="Segoe UI Light" panose="020B0502040204020203" pitchFamily="34" charset="0"/>
                <a:cs typeface="Segoe UI Light" panose="020B0502040204020203" pitchFamily="34" charset="0"/>
              </a:rPr>
              <a:t>4 for 3 </a:t>
            </a:r>
          </a:p>
          <a:p>
            <a:pPr algn="ctr"/>
            <a:r>
              <a:rPr lang="en-GB" sz="3200" u="sng" dirty="0">
                <a:solidFill>
                  <a:prstClr val="black"/>
                </a:solidFill>
                <a:latin typeface="Segoe UI Light" panose="020B0502040204020203" pitchFamily="34" charset="0"/>
                <a:cs typeface="Segoe UI Light" panose="020B0502040204020203" pitchFamily="34" charset="0"/>
              </a:rPr>
              <a:t>Keyword Challenge</a:t>
            </a:r>
            <a:r>
              <a:rPr sz="3200" u="sng" dirty="0">
                <a:solidFill>
                  <a:prstClr val="black"/>
                </a:solidFill>
                <a:latin typeface="Segoe UI Light" panose="020B0502040204020203" pitchFamily="34" charset="0"/>
                <a:cs typeface="Segoe UI Light" panose="020B0502040204020203" pitchFamily="34" charset="0"/>
              </a:rPr>
              <a:t>!</a:t>
            </a:r>
          </a:p>
        </p:txBody>
      </p:sp>
      <p:pic>
        <p:nvPicPr>
          <p:cNvPr id="21" name="Picture 2" descr="Keyword planner, keyword ranking, keyword research tool, search engine,  search keyword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217193"/>
            <a:ext cx="983140" cy="98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7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156" y="1340772"/>
            <a:ext cx="8655324" cy="1200329"/>
          </a:xfrm>
          <a:prstGeom prst="rect">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1. Insert Keyword. What is the definition?</a:t>
            </a:r>
          </a:p>
          <a:p>
            <a:pPr defTabSz="914400"/>
            <a:endParaRPr lang="en-GB" sz="2400" dirty="0">
              <a:solidFill>
                <a:prstClr val="black"/>
              </a:solidFill>
              <a:latin typeface="Segoe UI Light" panose="020B0502040204020203" pitchFamily="34" charset="0"/>
              <a:cs typeface="Segoe UI Light" panose="020B0502040204020203" pitchFamily="34" charset="0"/>
            </a:endParaRPr>
          </a:p>
          <a:p>
            <a:pPr defTabSz="914400"/>
            <a:endParaRPr lang="en-GB" sz="2400" dirty="0">
              <a:solidFill>
                <a:prstClr val="black"/>
              </a:solidFill>
              <a:latin typeface="Segoe UI Light" panose="020B0502040204020203" pitchFamily="34" charset="0"/>
              <a:cs typeface="Segoe UI Light" panose="020B0502040204020203" pitchFamily="34" charset="0"/>
            </a:endParaRPr>
          </a:p>
        </p:txBody>
      </p:sp>
      <p:sp>
        <p:nvSpPr>
          <p:cNvPr id="11" name="TextBox 10"/>
          <p:cNvSpPr txBox="1"/>
          <p:nvPr/>
        </p:nvSpPr>
        <p:spPr>
          <a:xfrm>
            <a:off x="237156" y="2732733"/>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2. Insert Keyword. What is the definition?</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2" name="TextBox 11"/>
          <p:cNvSpPr txBox="1"/>
          <p:nvPr/>
        </p:nvSpPr>
        <p:spPr>
          <a:xfrm>
            <a:off x="237156" y="4100885"/>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3. Insert Keyword. What is the definition?</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13" name="TextBox 12"/>
          <p:cNvSpPr txBox="1"/>
          <p:nvPr/>
        </p:nvSpPr>
        <p:spPr>
          <a:xfrm>
            <a:off x="237156" y="5510268"/>
            <a:ext cx="8655324" cy="1200329"/>
          </a:xfrm>
          <a:prstGeom prst="rect">
            <a:avLst/>
          </a:prstGeom>
          <a:noFill/>
          <a:ln w="38100">
            <a:solidFill>
              <a:schemeClr val="tx1"/>
            </a:solidFill>
          </a:ln>
        </p:spPr>
        <p:txBody>
          <a:bodyPr wrap="square" rtlCol="0">
            <a:spAutoFit/>
          </a:bodyPr>
          <a:lstStyle/>
          <a:p>
            <a:pPr defTabSz="914400"/>
            <a:r>
              <a:rPr lang="en-GB" sz="2400" b="1" dirty="0">
                <a:solidFill>
                  <a:prstClr val="black"/>
                </a:solidFill>
                <a:latin typeface="Segoe UI Light" panose="020B0502040204020203" pitchFamily="34" charset="0"/>
                <a:cs typeface="Segoe UI Light" panose="020B0502040204020203" pitchFamily="34" charset="0"/>
              </a:rPr>
              <a:t>4. Insert Keyword. What is the definition?</a:t>
            </a:r>
          </a:p>
          <a:p>
            <a:pPr defTabSz="914400"/>
            <a:endParaRPr lang="en-GB" sz="2400" b="1" dirty="0">
              <a:solidFill>
                <a:prstClr val="black"/>
              </a:solidFill>
              <a:latin typeface="Segoe UI Light" panose="020B0502040204020203" pitchFamily="34" charset="0"/>
              <a:cs typeface="Segoe UI Light" panose="020B0502040204020203" pitchFamily="34" charset="0"/>
            </a:endParaRPr>
          </a:p>
          <a:p>
            <a:pPr defTabSz="914400"/>
            <a:endParaRPr lang="en-GB" sz="2400" b="1" dirty="0">
              <a:solidFill>
                <a:prstClr val="black"/>
              </a:solidFill>
              <a:latin typeface="Segoe UI Light" panose="020B0502040204020203" pitchFamily="34" charset="0"/>
              <a:cs typeface="Segoe UI Light" panose="020B0502040204020203" pitchFamily="34" charset="0"/>
            </a:endParaRPr>
          </a:p>
        </p:txBody>
      </p:sp>
      <p:sp>
        <p:nvSpPr>
          <p:cNvPr id="36" name="TextBox 35"/>
          <p:cNvSpPr txBox="1"/>
          <p:nvPr/>
        </p:nvSpPr>
        <p:spPr>
          <a:xfrm>
            <a:off x="168495" y="332662"/>
            <a:ext cx="1811218" cy="523069"/>
          </a:xfrm>
          <a:prstGeom prst="rect">
            <a:avLst/>
          </a:prstGeom>
          <a:solidFill>
            <a:srgbClr val="FFFF00"/>
          </a:solidFill>
          <a:ln w="19050"/>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prstClr val="black"/>
                </a:solidFill>
                <a:latin typeface="Segoe UI Light" panose="020B0502040204020203" pitchFamily="34" charset="0"/>
                <a:cs typeface="Segoe UI Light" panose="020B0502040204020203" pitchFamily="34" charset="0"/>
              </a:rPr>
              <a:t>DO NOW</a:t>
            </a:r>
          </a:p>
        </p:txBody>
      </p:sp>
      <p:sp>
        <p:nvSpPr>
          <p:cNvPr id="468" name="Retrieval Practice Challenge Grid!"/>
          <p:cNvSpPr txBox="1"/>
          <p:nvPr/>
        </p:nvSpPr>
        <p:spPr>
          <a:xfrm>
            <a:off x="1691681" y="112857"/>
            <a:ext cx="4509303" cy="10874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lang="en-GB" sz="3200" u="sng" dirty="0">
                <a:solidFill>
                  <a:prstClr val="black"/>
                </a:solidFill>
                <a:latin typeface="Segoe UI Light" panose="020B0502040204020203" pitchFamily="34" charset="0"/>
                <a:cs typeface="Segoe UI Light" panose="020B0502040204020203" pitchFamily="34" charset="0"/>
              </a:rPr>
              <a:t>4 for 3 </a:t>
            </a:r>
          </a:p>
          <a:p>
            <a:pPr algn="ctr"/>
            <a:r>
              <a:rPr lang="en-GB" sz="3200" u="sng" dirty="0">
                <a:solidFill>
                  <a:prstClr val="black"/>
                </a:solidFill>
                <a:latin typeface="Segoe UI Light" panose="020B0502040204020203" pitchFamily="34" charset="0"/>
                <a:cs typeface="Segoe UI Light" panose="020B0502040204020203" pitchFamily="34" charset="0"/>
              </a:rPr>
              <a:t>Keyword Challenge</a:t>
            </a:r>
            <a:r>
              <a:rPr sz="3200" u="sng" dirty="0">
                <a:solidFill>
                  <a:prstClr val="black"/>
                </a:solidFill>
                <a:latin typeface="Segoe UI Light" panose="020B0502040204020203" pitchFamily="34" charset="0"/>
                <a:cs typeface="Segoe UI Light" panose="020B0502040204020203" pitchFamily="34" charset="0"/>
              </a:rPr>
              <a:t>!</a:t>
            </a:r>
          </a:p>
        </p:txBody>
      </p:sp>
      <p:sp>
        <p:nvSpPr>
          <p:cNvPr id="10" name="TextBox 9"/>
          <p:cNvSpPr txBox="1"/>
          <p:nvPr/>
        </p:nvSpPr>
        <p:spPr>
          <a:xfrm>
            <a:off x="-2145414"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pic>
        <p:nvPicPr>
          <p:cNvPr id="1026" name="Picture 2" descr="Keyword planner, keyword ranking, keyword research tool, search engine,  search keyword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108" y="217193"/>
            <a:ext cx="983140" cy="983141"/>
          </a:xfrm>
          <a:prstGeom prst="rect">
            <a:avLst/>
          </a:prstGeom>
          <a:noFill/>
          <a:extLst>
            <a:ext uri="{909E8E84-426E-40DD-AFC4-6F175D3DCCD1}">
              <a14:hiddenFill xmlns:a14="http://schemas.microsoft.com/office/drawing/2010/main">
                <a:solidFill>
                  <a:srgbClr val="FFFFFF"/>
                </a:solidFill>
              </a14:hiddenFill>
            </a:ext>
          </a:extLst>
        </p:spPr>
      </p:pic>
      <p:sp>
        <p:nvSpPr>
          <p:cNvPr id="200" name="Rectangle 19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201" name="Rectangle 20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202" name="Rectangle 20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203" name="Rectangle 20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204" name="Rectangle 20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205" name="Rectangle 20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206" name="Rectangle 20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207" name="Rectangle 20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208" name="Rectangle 20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209" name="Rectangle 20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210" name="Rectangle 20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211" name="Rectangle 21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212" name="Rectangle 21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213" name="Rectangle 21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214" name="Rectangle 21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215" name="Rectangle 21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216" name="Rectangle 21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217" name="Rectangle 21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218" name="Rectangle 21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219" name="Rectangle 21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220" name="Rectangle 21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221" name="Rectangle 22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222" name="Rectangle 22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223" name="Rectangle 22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224" name="Rectangle 22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225" name="Rectangle 22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226" name="Rectangle 22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227" name="Rectangle 22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228" name="Rectangle 22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229" name="Rectangle 22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230" name="Rectangle 22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231" name="Rectangle 23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232" name="Rectangle 23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233" name="Rectangle 23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234" name="Rectangle 23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235" name="Rectangle 23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236" name="Rectangle 23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237" name="Rectangle 23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238" name="Rectangle 23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239" name="Rectangle 23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240" name="Rectangle 23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241" name="Rectangle 24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242" name="Rectangle 24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243" name="Rectangle 24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244" name="Rectangle 24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245" name="Rectangle 24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246" name="Rectangle 24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247" name="Rectangle 24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248" name="Rectangle 24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249" name="Rectangle 24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250" name="Rectangle 24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251" name="Rectangle 25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252" name="Rectangle 25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253" name="Rectangle 25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254" name="Rectangle 25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255" name="Rectangle 25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256" name="Rectangle 25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257" name="Rectangle 25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258" name="Rectangle 25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259" name="Rectangle 25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260" name="Rectangle 259"/>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00</a:t>
            </a:r>
          </a:p>
        </p:txBody>
      </p:sp>
      <p:sp>
        <p:nvSpPr>
          <p:cNvPr id="261" name="Rectangle 26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262" name="Rectangle 261"/>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01</a:t>
            </a:r>
          </a:p>
        </p:txBody>
      </p:sp>
      <p:sp>
        <p:nvSpPr>
          <p:cNvPr id="263" name="Rectangle 26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264" name="Rectangle 26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265" name="Rectangle 26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266" name="Rectangle 26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267" name="Rectangle 26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268" name="Rectangle 26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269" name="Rectangle 26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270" name="Rectangle 26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271" name="Rectangle 27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272" name="Rectangle 27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273" name="Rectangle 27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274" name="Rectangle 27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275" name="Rectangle 27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276" name="Rectangle 27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277" name="Rectangle 27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278" name="Rectangle 27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279" name="Rectangle 27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280" name="Rectangle 27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281" name="Rectangle 28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282" name="Rectangle 28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283" name="Rectangle 28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284" name="Rectangle 28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285" name="Rectangle 28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286" name="Rectangle 28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287" name="Rectangle 28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288" name="Rectangle 28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289" name="Rectangle 28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290" name="Rectangle 28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291" name="Rectangle 29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292" name="Rectangle 29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293" name="Rectangle 29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294" name="Rectangle 29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295" name="Rectangle 29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296" name="Rectangle 29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297" name="Rectangle 29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298" name="Rectangle 29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299" name="Rectangle 29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300" name="Rectangle 29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301" name="Rectangle 30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302" name="Rectangle 30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303" name="Rectangle 30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304" name="Rectangle 30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305" name="Rectangle 30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306" name="Rectangle 30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307" name="Rectangle 30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308" name="Rectangle 30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309" name="Rectangle 30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310" name="Rectangle 30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311" name="Rectangle 31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312" name="Rectangle 31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313" name="Rectangle 31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314" name="Rectangle 31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315" name="Rectangle 31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316" name="Rectangle 31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317" name="Rectangle 31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318" name="Rectangle 31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319" name="Rectangle 31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320" name="Rectangle 31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321" name="Rectangle 32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322" name="Rectangle 32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323" name="Rectangle 322"/>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02</a:t>
            </a:r>
          </a:p>
        </p:txBody>
      </p:sp>
      <p:sp>
        <p:nvSpPr>
          <p:cNvPr id="324" name="Rectangle 32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01</a:t>
            </a:r>
          </a:p>
        </p:txBody>
      </p:sp>
      <p:sp>
        <p:nvSpPr>
          <p:cNvPr id="325" name="Rectangle 32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02</a:t>
            </a:r>
          </a:p>
        </p:txBody>
      </p:sp>
      <p:sp>
        <p:nvSpPr>
          <p:cNvPr id="326" name="Rectangle 32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03</a:t>
            </a:r>
          </a:p>
        </p:txBody>
      </p:sp>
      <p:sp>
        <p:nvSpPr>
          <p:cNvPr id="327" name="Rectangle 32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04</a:t>
            </a:r>
          </a:p>
        </p:txBody>
      </p:sp>
      <p:sp>
        <p:nvSpPr>
          <p:cNvPr id="328" name="Rectangle 32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05</a:t>
            </a:r>
          </a:p>
        </p:txBody>
      </p:sp>
      <p:sp>
        <p:nvSpPr>
          <p:cNvPr id="329" name="Rectangle 32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06</a:t>
            </a:r>
          </a:p>
        </p:txBody>
      </p:sp>
      <p:sp>
        <p:nvSpPr>
          <p:cNvPr id="330" name="Rectangle 32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07</a:t>
            </a:r>
          </a:p>
        </p:txBody>
      </p:sp>
      <p:sp>
        <p:nvSpPr>
          <p:cNvPr id="331" name="Rectangle 33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08</a:t>
            </a:r>
          </a:p>
        </p:txBody>
      </p:sp>
      <p:sp>
        <p:nvSpPr>
          <p:cNvPr id="332" name="Rectangle 33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09</a:t>
            </a:r>
          </a:p>
        </p:txBody>
      </p:sp>
      <p:sp>
        <p:nvSpPr>
          <p:cNvPr id="333" name="Rectangle 33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10</a:t>
            </a:r>
          </a:p>
        </p:txBody>
      </p:sp>
      <p:sp>
        <p:nvSpPr>
          <p:cNvPr id="334" name="Rectangle 33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11</a:t>
            </a:r>
          </a:p>
        </p:txBody>
      </p:sp>
      <p:sp>
        <p:nvSpPr>
          <p:cNvPr id="335" name="Rectangle 33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12</a:t>
            </a:r>
          </a:p>
        </p:txBody>
      </p:sp>
      <p:sp>
        <p:nvSpPr>
          <p:cNvPr id="336" name="Rectangle 33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13</a:t>
            </a:r>
          </a:p>
        </p:txBody>
      </p:sp>
      <p:sp>
        <p:nvSpPr>
          <p:cNvPr id="337" name="Rectangle 33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14</a:t>
            </a:r>
          </a:p>
        </p:txBody>
      </p:sp>
      <p:sp>
        <p:nvSpPr>
          <p:cNvPr id="338" name="Rectangle 33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15</a:t>
            </a:r>
          </a:p>
        </p:txBody>
      </p:sp>
      <p:sp>
        <p:nvSpPr>
          <p:cNvPr id="339" name="Rectangle 33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16</a:t>
            </a:r>
          </a:p>
        </p:txBody>
      </p:sp>
      <p:sp>
        <p:nvSpPr>
          <p:cNvPr id="340" name="Rectangle 33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17</a:t>
            </a:r>
          </a:p>
        </p:txBody>
      </p:sp>
      <p:sp>
        <p:nvSpPr>
          <p:cNvPr id="341" name="Rectangle 34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18</a:t>
            </a:r>
          </a:p>
        </p:txBody>
      </p:sp>
      <p:sp>
        <p:nvSpPr>
          <p:cNvPr id="342" name="Rectangle 34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19</a:t>
            </a:r>
          </a:p>
        </p:txBody>
      </p:sp>
      <p:sp>
        <p:nvSpPr>
          <p:cNvPr id="343" name="Rectangle 34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20</a:t>
            </a:r>
          </a:p>
        </p:txBody>
      </p:sp>
      <p:sp>
        <p:nvSpPr>
          <p:cNvPr id="344" name="Rectangle 34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21</a:t>
            </a:r>
          </a:p>
        </p:txBody>
      </p:sp>
      <p:sp>
        <p:nvSpPr>
          <p:cNvPr id="345" name="Rectangle 34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22</a:t>
            </a:r>
          </a:p>
        </p:txBody>
      </p:sp>
      <p:sp>
        <p:nvSpPr>
          <p:cNvPr id="346" name="Rectangle 34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23</a:t>
            </a:r>
          </a:p>
        </p:txBody>
      </p:sp>
      <p:sp>
        <p:nvSpPr>
          <p:cNvPr id="347" name="Rectangle 34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24</a:t>
            </a:r>
          </a:p>
        </p:txBody>
      </p:sp>
      <p:sp>
        <p:nvSpPr>
          <p:cNvPr id="348" name="Rectangle 34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25</a:t>
            </a:r>
          </a:p>
        </p:txBody>
      </p:sp>
      <p:sp>
        <p:nvSpPr>
          <p:cNvPr id="349" name="Rectangle 34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26</a:t>
            </a:r>
          </a:p>
        </p:txBody>
      </p:sp>
      <p:sp>
        <p:nvSpPr>
          <p:cNvPr id="350" name="Rectangle 34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27</a:t>
            </a:r>
          </a:p>
        </p:txBody>
      </p:sp>
      <p:sp>
        <p:nvSpPr>
          <p:cNvPr id="351" name="Rectangle 35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28</a:t>
            </a:r>
          </a:p>
        </p:txBody>
      </p:sp>
      <p:sp>
        <p:nvSpPr>
          <p:cNvPr id="352" name="Rectangle 35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29</a:t>
            </a:r>
          </a:p>
        </p:txBody>
      </p:sp>
      <p:sp>
        <p:nvSpPr>
          <p:cNvPr id="353" name="Rectangle 35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30</a:t>
            </a:r>
          </a:p>
        </p:txBody>
      </p:sp>
      <p:sp>
        <p:nvSpPr>
          <p:cNvPr id="354" name="Rectangle 35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31</a:t>
            </a:r>
          </a:p>
        </p:txBody>
      </p:sp>
      <p:sp>
        <p:nvSpPr>
          <p:cNvPr id="355" name="Rectangle 35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32</a:t>
            </a:r>
          </a:p>
        </p:txBody>
      </p:sp>
      <p:sp>
        <p:nvSpPr>
          <p:cNvPr id="356" name="Rectangle 35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33</a:t>
            </a:r>
          </a:p>
        </p:txBody>
      </p:sp>
      <p:sp>
        <p:nvSpPr>
          <p:cNvPr id="357" name="Rectangle 35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34</a:t>
            </a:r>
          </a:p>
        </p:txBody>
      </p:sp>
      <p:sp>
        <p:nvSpPr>
          <p:cNvPr id="358" name="Rectangle 35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35</a:t>
            </a:r>
          </a:p>
        </p:txBody>
      </p:sp>
      <p:sp>
        <p:nvSpPr>
          <p:cNvPr id="359" name="Rectangle 35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36</a:t>
            </a:r>
          </a:p>
        </p:txBody>
      </p:sp>
      <p:sp>
        <p:nvSpPr>
          <p:cNvPr id="360" name="Rectangle 35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37</a:t>
            </a:r>
          </a:p>
        </p:txBody>
      </p:sp>
      <p:sp>
        <p:nvSpPr>
          <p:cNvPr id="361" name="Rectangle 36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38</a:t>
            </a:r>
          </a:p>
        </p:txBody>
      </p:sp>
      <p:sp>
        <p:nvSpPr>
          <p:cNvPr id="362" name="Rectangle 36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39</a:t>
            </a:r>
          </a:p>
        </p:txBody>
      </p:sp>
      <p:sp>
        <p:nvSpPr>
          <p:cNvPr id="363" name="Rectangle 36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40</a:t>
            </a:r>
          </a:p>
        </p:txBody>
      </p:sp>
      <p:sp>
        <p:nvSpPr>
          <p:cNvPr id="364" name="Rectangle 36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41</a:t>
            </a:r>
          </a:p>
        </p:txBody>
      </p:sp>
      <p:sp>
        <p:nvSpPr>
          <p:cNvPr id="365" name="Rectangle 36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42</a:t>
            </a:r>
          </a:p>
        </p:txBody>
      </p:sp>
      <p:sp>
        <p:nvSpPr>
          <p:cNvPr id="366" name="Rectangle 36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43</a:t>
            </a:r>
          </a:p>
        </p:txBody>
      </p:sp>
      <p:sp>
        <p:nvSpPr>
          <p:cNvPr id="367" name="Rectangle 36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44</a:t>
            </a:r>
          </a:p>
        </p:txBody>
      </p:sp>
      <p:sp>
        <p:nvSpPr>
          <p:cNvPr id="368" name="Rectangle 36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45</a:t>
            </a:r>
          </a:p>
        </p:txBody>
      </p:sp>
      <p:sp>
        <p:nvSpPr>
          <p:cNvPr id="369" name="Rectangle 36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46</a:t>
            </a:r>
          </a:p>
        </p:txBody>
      </p:sp>
      <p:sp>
        <p:nvSpPr>
          <p:cNvPr id="370" name="Rectangle 36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47</a:t>
            </a:r>
          </a:p>
        </p:txBody>
      </p:sp>
      <p:sp>
        <p:nvSpPr>
          <p:cNvPr id="371" name="Rectangle 37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48</a:t>
            </a:r>
          </a:p>
        </p:txBody>
      </p:sp>
      <p:sp>
        <p:nvSpPr>
          <p:cNvPr id="372" name="Rectangle 37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49</a:t>
            </a:r>
          </a:p>
        </p:txBody>
      </p:sp>
      <p:sp>
        <p:nvSpPr>
          <p:cNvPr id="373" name="Rectangle 37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50</a:t>
            </a:r>
          </a:p>
        </p:txBody>
      </p:sp>
      <p:sp>
        <p:nvSpPr>
          <p:cNvPr id="374" name="Rectangle 373"/>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51</a:t>
            </a:r>
          </a:p>
        </p:txBody>
      </p:sp>
      <p:sp>
        <p:nvSpPr>
          <p:cNvPr id="375" name="Rectangle 374"/>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52</a:t>
            </a:r>
          </a:p>
        </p:txBody>
      </p:sp>
      <p:sp>
        <p:nvSpPr>
          <p:cNvPr id="376" name="Rectangle 375"/>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53</a:t>
            </a:r>
          </a:p>
        </p:txBody>
      </p:sp>
      <p:sp>
        <p:nvSpPr>
          <p:cNvPr id="377" name="Rectangle 376"/>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54</a:t>
            </a:r>
          </a:p>
        </p:txBody>
      </p:sp>
      <p:sp>
        <p:nvSpPr>
          <p:cNvPr id="378" name="Rectangle 377"/>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55</a:t>
            </a:r>
          </a:p>
        </p:txBody>
      </p:sp>
      <p:sp>
        <p:nvSpPr>
          <p:cNvPr id="379" name="Rectangle 378"/>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56</a:t>
            </a:r>
          </a:p>
        </p:txBody>
      </p:sp>
      <p:sp>
        <p:nvSpPr>
          <p:cNvPr id="380" name="Rectangle 379"/>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57</a:t>
            </a:r>
          </a:p>
        </p:txBody>
      </p:sp>
      <p:sp>
        <p:nvSpPr>
          <p:cNvPr id="381" name="Rectangle 380"/>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58</a:t>
            </a:r>
          </a:p>
        </p:txBody>
      </p:sp>
      <p:sp>
        <p:nvSpPr>
          <p:cNvPr id="382" name="Rectangle 381"/>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59</a:t>
            </a:r>
          </a:p>
        </p:txBody>
      </p:sp>
      <p:sp>
        <p:nvSpPr>
          <p:cNvPr id="383" name="Rectangle 382"/>
          <p:cNvSpPr/>
          <p:nvPr/>
        </p:nvSpPr>
        <p:spPr>
          <a:xfrm>
            <a:off x="8028384"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r>
              <a:rPr lang="en-GB" sz="4000" b="1" dirty="0">
                <a:solidFill>
                  <a:prstClr val="white"/>
                </a:solidFill>
                <a:latin typeface="Bahnschrift SemiBold" panose="020B0502040204020203" pitchFamily="34" charset="0"/>
              </a:rPr>
              <a:t>00</a:t>
            </a:r>
          </a:p>
        </p:txBody>
      </p:sp>
      <p:sp>
        <p:nvSpPr>
          <p:cNvPr id="384" name="Rectangle 383"/>
          <p:cNvSpPr/>
          <p:nvPr/>
        </p:nvSpPr>
        <p:spPr>
          <a:xfrm>
            <a:off x="7062657" y="328295"/>
            <a:ext cx="773723"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r>
              <a:rPr lang="en-GB" sz="4000" b="1" dirty="0">
                <a:solidFill>
                  <a:prstClr val="white"/>
                </a:solidFill>
                <a:latin typeface="Bahnschrift SemiBold" panose="020B0502040204020203" pitchFamily="34" charset="0"/>
              </a:rPr>
              <a:t>03</a:t>
            </a:r>
          </a:p>
        </p:txBody>
      </p:sp>
      <p:sp>
        <p:nvSpPr>
          <p:cNvPr id="385" name="Rectangle 384"/>
          <p:cNvSpPr/>
          <p:nvPr/>
        </p:nvSpPr>
        <p:spPr>
          <a:xfrm>
            <a:off x="7836379" y="328295"/>
            <a:ext cx="192006" cy="523069"/>
          </a:xfrm>
          <a:prstGeom prst="rect">
            <a:avLst/>
          </a:prstGeom>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r>
              <a:rPr lang="en-GB" sz="4000" dirty="0">
                <a:solidFill>
                  <a:prstClr val="white"/>
                </a:solidFill>
              </a:rPr>
              <a:t>:</a:t>
            </a:r>
            <a:endParaRPr lang="en-GB" dirty="0">
              <a:solidFill>
                <a:prstClr val="white"/>
              </a:solidFill>
            </a:endParaRPr>
          </a:p>
        </p:txBody>
      </p:sp>
    </p:spTree>
    <p:extLst>
      <p:ext uri="{BB962C8B-B14F-4D97-AF65-F5344CB8AC3E}">
        <p14:creationId xmlns:p14="http://schemas.microsoft.com/office/powerpoint/2010/main" val="224338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8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84"/>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82"/>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81"/>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80"/>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79"/>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78"/>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77"/>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76"/>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75"/>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74"/>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73"/>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72"/>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71"/>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70"/>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69"/>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68"/>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67"/>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66"/>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65"/>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64"/>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63"/>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62"/>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61"/>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60"/>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59"/>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58"/>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57"/>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56"/>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55"/>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354"/>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353"/>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352"/>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351"/>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350"/>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349"/>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348"/>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347"/>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346"/>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345"/>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344"/>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343"/>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342"/>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341"/>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340"/>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339"/>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338"/>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337"/>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336"/>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335"/>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334"/>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333"/>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332"/>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331"/>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330"/>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329"/>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328"/>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327"/>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326"/>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325"/>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324"/>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322"/>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323"/>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321"/>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320"/>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319"/>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318"/>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317"/>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316"/>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315"/>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314"/>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313"/>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312"/>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311"/>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310"/>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309"/>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308"/>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307"/>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306"/>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305"/>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304"/>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303"/>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302"/>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301"/>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300"/>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99"/>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98"/>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97"/>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96"/>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95"/>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94"/>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93"/>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92"/>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91"/>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90"/>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89"/>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88"/>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87"/>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86"/>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85"/>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84"/>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83"/>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82"/>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81"/>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80"/>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79"/>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78"/>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77"/>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76"/>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75"/>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74"/>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73"/>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72"/>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71"/>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70"/>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69"/>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68"/>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67"/>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66"/>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65"/>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64"/>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63"/>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61"/>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62"/>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59"/>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58"/>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57"/>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56"/>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55"/>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54"/>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253"/>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252"/>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251"/>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250"/>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249"/>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248"/>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247"/>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246"/>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245"/>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244"/>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243"/>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242"/>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241"/>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240"/>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239"/>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238"/>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237"/>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236"/>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235"/>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234"/>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233"/>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232"/>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231"/>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230"/>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229"/>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228"/>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227"/>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226"/>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225"/>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224"/>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223"/>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222"/>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221"/>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220"/>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219"/>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218"/>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217"/>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216"/>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215"/>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214"/>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213"/>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212"/>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211"/>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210"/>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209"/>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208"/>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207"/>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206"/>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205"/>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204"/>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203"/>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202"/>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2510</TotalTime>
  <Words>1605</Words>
  <Application>Microsoft Office PowerPoint</Application>
  <PresentationFormat>On-screen Show (4:3)</PresentationFormat>
  <Paragraphs>860</Paragraphs>
  <Slides>10</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Arial</vt:lpstr>
      <vt:lpstr>Bahnschrift SemiBold</vt:lpstr>
      <vt:lpstr>Calibri</vt:lpstr>
      <vt:lpstr>Calibri Light</vt:lpstr>
      <vt:lpstr>Helvetica Light</vt:lpstr>
      <vt:lpstr>Helvetica Neue</vt:lpstr>
      <vt:lpstr>Helvetica Neue Light</vt:lpstr>
      <vt:lpstr>Helvetica Neue Medium</vt:lpstr>
      <vt:lpstr>Helvetica Neue Thin</vt:lpstr>
      <vt:lpstr>Myriad Pro Light</vt:lpstr>
      <vt:lpstr>Segoe UI Light</vt:lpstr>
      <vt:lpstr>2_Office Theme</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Leyton Thompson</dc:creator>
  <cp:lastModifiedBy>Mrs Anderson</cp:lastModifiedBy>
  <cp:revision>156</cp:revision>
  <dcterms:created xsi:type="dcterms:W3CDTF">2020-07-18T15:58:38Z</dcterms:created>
  <dcterms:modified xsi:type="dcterms:W3CDTF">2022-09-21T11:22:11Z</dcterms:modified>
</cp:coreProperties>
</file>