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2.xml" ContentType="application/vnd.openxmlformats-officedocument.presentationml.tags+xml"/>
  <Override PartName="/ppt/notesSlides/notesSlide70.xml" ContentType="application/vnd.openxmlformats-officedocument.presentationml.notesSlide+xml"/>
  <Override PartName="/ppt/tags/tag3.xml" ContentType="application/vnd.openxmlformats-officedocument.presentationml.tags+xml"/>
  <Override PartName="/ppt/notesSlides/notesSlide71.xml" ContentType="application/vnd.openxmlformats-officedocument.presentationml.notesSlide+xml"/>
  <Override PartName="/ppt/tags/tag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58" r:id="rId3"/>
    <p:sldId id="309" r:id="rId4"/>
    <p:sldId id="310" r:id="rId5"/>
    <p:sldId id="312" r:id="rId6"/>
    <p:sldId id="313" r:id="rId7"/>
    <p:sldId id="314" r:id="rId8"/>
    <p:sldId id="324" r:id="rId9"/>
    <p:sldId id="315" r:id="rId10"/>
    <p:sldId id="316" r:id="rId11"/>
    <p:sldId id="259" r:id="rId12"/>
    <p:sldId id="260" r:id="rId13"/>
    <p:sldId id="262" r:id="rId14"/>
    <p:sldId id="261" r:id="rId15"/>
    <p:sldId id="265" r:id="rId16"/>
    <p:sldId id="264" r:id="rId17"/>
    <p:sldId id="263" r:id="rId18"/>
    <p:sldId id="318" r:id="rId19"/>
    <p:sldId id="326" r:id="rId20"/>
    <p:sldId id="297" r:id="rId21"/>
    <p:sldId id="321" r:id="rId22"/>
    <p:sldId id="322" r:id="rId23"/>
    <p:sldId id="325" r:id="rId24"/>
    <p:sldId id="288" r:id="rId25"/>
    <p:sldId id="276" r:id="rId26"/>
    <p:sldId id="266" r:id="rId27"/>
    <p:sldId id="268" r:id="rId28"/>
    <p:sldId id="319" r:id="rId29"/>
    <p:sldId id="269" r:id="rId30"/>
    <p:sldId id="317" r:id="rId31"/>
    <p:sldId id="323" r:id="rId32"/>
    <p:sldId id="320" r:id="rId33"/>
    <p:sldId id="256" r:id="rId34"/>
    <p:sldId id="327" r:id="rId35"/>
    <p:sldId id="328" r:id="rId36"/>
    <p:sldId id="329" r:id="rId37"/>
    <p:sldId id="330" r:id="rId38"/>
    <p:sldId id="332" r:id="rId39"/>
    <p:sldId id="333" r:id="rId40"/>
    <p:sldId id="334" r:id="rId41"/>
    <p:sldId id="335" r:id="rId42"/>
    <p:sldId id="336" r:id="rId43"/>
    <p:sldId id="337" r:id="rId44"/>
    <p:sldId id="338" r:id="rId45"/>
    <p:sldId id="339" r:id="rId46"/>
    <p:sldId id="340" r:id="rId47"/>
    <p:sldId id="2147327257" r:id="rId48"/>
    <p:sldId id="2147327259" r:id="rId49"/>
    <p:sldId id="2147327262" r:id="rId50"/>
    <p:sldId id="2147327265" r:id="rId51"/>
    <p:sldId id="2147327274" r:id="rId52"/>
    <p:sldId id="2147327283" r:id="rId53"/>
    <p:sldId id="2147327286" r:id="rId54"/>
    <p:sldId id="2147327290" r:id="rId55"/>
    <p:sldId id="2147327291" r:id="rId56"/>
    <p:sldId id="2147327292" r:id="rId57"/>
    <p:sldId id="2147327293" r:id="rId58"/>
    <p:sldId id="2147327294" r:id="rId59"/>
    <p:sldId id="377" r:id="rId60"/>
    <p:sldId id="2147327304" r:id="rId61"/>
    <p:sldId id="2147327308" r:id="rId62"/>
    <p:sldId id="2147327309" r:id="rId63"/>
    <p:sldId id="2147327310" r:id="rId64"/>
    <p:sldId id="2147327311" r:id="rId65"/>
    <p:sldId id="2147327312" r:id="rId66"/>
    <p:sldId id="2147327313" r:id="rId67"/>
    <p:sldId id="2147327314" r:id="rId68"/>
    <p:sldId id="2147327315" r:id="rId69"/>
    <p:sldId id="2147327316" r:id="rId70"/>
    <p:sldId id="2147327317" r:id="rId71"/>
    <p:sldId id="2147327318" r:id="rId72"/>
    <p:sldId id="2147327319" r:id="rId73"/>
    <p:sldId id="2147327320" r:id="rId74"/>
    <p:sldId id="2147327321" r:id="rId75"/>
    <p:sldId id="2147327322" r:id="rId7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1" d="100"/>
          <a:sy n="111" d="100"/>
        </p:scale>
        <p:origin x="606" y="96"/>
      </p:cViewPr>
      <p:guideLst/>
    </p:cSldViewPr>
  </p:slideViewPr>
  <p:notesTextViewPr>
    <p:cViewPr>
      <p:scale>
        <a:sx n="1" d="1"/>
        <a:sy n="1" d="1"/>
      </p:scale>
      <p:origin x="0" y="0"/>
    </p:cViewPr>
  </p:notesTextViewPr>
  <p:notesViewPr>
    <p:cSldViewPr snapToGrid="0">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arshall" userId="bfceca60-278c-4d19-9969-575d91832cd0" providerId="ADAL" clId="{F88D23DC-032E-4B4C-96F6-646DE452F947}"/>
    <pc:docChg chg="modSld">
      <pc:chgData name="P Marshall" userId="bfceca60-278c-4d19-9969-575d91832cd0" providerId="ADAL" clId="{F88D23DC-032E-4B4C-96F6-646DE452F947}" dt="2025-09-19T07:48:20.386" v="11" actId="6549"/>
      <pc:docMkLst>
        <pc:docMk/>
      </pc:docMkLst>
      <pc:sldChg chg="modNotes">
        <pc:chgData name="P Marshall" userId="bfceca60-278c-4d19-9969-575d91832cd0" providerId="ADAL" clId="{F88D23DC-032E-4B4C-96F6-646DE452F947}" dt="2025-09-19T07:47:59.677" v="5" actId="6549"/>
        <pc:sldMkLst>
          <pc:docMk/>
          <pc:sldMk cId="1436967085" sldId="377"/>
        </pc:sldMkLst>
      </pc:sldChg>
      <pc:sldChg chg="modNotes">
        <pc:chgData name="P Marshall" userId="bfceca60-278c-4d19-9969-575d91832cd0" providerId="ADAL" clId="{F88D23DC-032E-4B4C-96F6-646DE452F947}" dt="2025-09-19T07:47:46.853" v="1" actId="6549"/>
        <pc:sldMkLst>
          <pc:docMk/>
          <pc:sldMk cId="1384554206" sldId="2147327290"/>
        </pc:sldMkLst>
      </pc:sldChg>
      <pc:sldChg chg="modNotes">
        <pc:chgData name="P Marshall" userId="bfceca60-278c-4d19-9969-575d91832cd0" providerId="ADAL" clId="{F88D23DC-032E-4B4C-96F6-646DE452F947}" dt="2025-09-19T07:47:44.253" v="0" actId="6549"/>
        <pc:sldMkLst>
          <pc:docMk/>
          <pc:sldMk cId="1900437147" sldId="2147327291"/>
        </pc:sldMkLst>
      </pc:sldChg>
      <pc:sldChg chg="modNotes">
        <pc:chgData name="P Marshall" userId="bfceca60-278c-4d19-9969-575d91832cd0" providerId="ADAL" clId="{F88D23DC-032E-4B4C-96F6-646DE452F947}" dt="2025-09-19T07:47:51.844" v="2" actId="6549"/>
        <pc:sldMkLst>
          <pc:docMk/>
          <pc:sldMk cId="2626232198" sldId="2147327292"/>
        </pc:sldMkLst>
      </pc:sldChg>
      <pc:sldChg chg="modNotes">
        <pc:chgData name="P Marshall" userId="bfceca60-278c-4d19-9969-575d91832cd0" providerId="ADAL" clId="{F88D23DC-032E-4B4C-96F6-646DE452F947}" dt="2025-09-19T07:47:56.212" v="4" actId="6549"/>
        <pc:sldMkLst>
          <pc:docMk/>
          <pc:sldMk cId="405563092" sldId="2147327293"/>
        </pc:sldMkLst>
      </pc:sldChg>
      <pc:sldChg chg="modNotes">
        <pc:chgData name="P Marshall" userId="bfceca60-278c-4d19-9969-575d91832cd0" providerId="ADAL" clId="{F88D23DC-032E-4B4C-96F6-646DE452F947}" dt="2025-09-19T07:48:02.951" v="6" actId="6549"/>
        <pc:sldMkLst>
          <pc:docMk/>
          <pc:sldMk cId="726272167" sldId="2147327308"/>
        </pc:sldMkLst>
      </pc:sldChg>
      <pc:sldChg chg="modNotes">
        <pc:chgData name="P Marshall" userId="bfceca60-278c-4d19-9969-575d91832cd0" providerId="ADAL" clId="{F88D23DC-032E-4B4C-96F6-646DE452F947}" dt="2025-09-19T07:48:06.715" v="7" actId="6549"/>
        <pc:sldMkLst>
          <pc:docMk/>
          <pc:sldMk cId="3321106302" sldId="2147327311"/>
        </pc:sldMkLst>
      </pc:sldChg>
      <pc:sldChg chg="modNotes">
        <pc:chgData name="P Marshall" userId="bfceca60-278c-4d19-9969-575d91832cd0" providerId="ADAL" clId="{F88D23DC-032E-4B4C-96F6-646DE452F947}" dt="2025-09-19T07:48:10.826" v="8" actId="6549"/>
        <pc:sldMkLst>
          <pc:docMk/>
          <pc:sldMk cId="222945784" sldId="2147327315"/>
        </pc:sldMkLst>
      </pc:sldChg>
      <pc:sldChg chg="modNotes">
        <pc:chgData name="P Marshall" userId="bfceca60-278c-4d19-9969-575d91832cd0" providerId="ADAL" clId="{F88D23DC-032E-4B4C-96F6-646DE452F947}" dt="2025-09-19T07:48:14.688" v="9" actId="6549"/>
        <pc:sldMkLst>
          <pc:docMk/>
          <pc:sldMk cId="4062023337" sldId="2147327317"/>
        </pc:sldMkLst>
      </pc:sldChg>
      <pc:sldChg chg="modNotes">
        <pc:chgData name="P Marshall" userId="bfceca60-278c-4d19-9969-575d91832cd0" providerId="ADAL" clId="{F88D23DC-032E-4B4C-96F6-646DE452F947}" dt="2025-09-19T07:48:17.747" v="10" actId="6549"/>
        <pc:sldMkLst>
          <pc:docMk/>
          <pc:sldMk cId="2624023588" sldId="2147327318"/>
        </pc:sldMkLst>
      </pc:sldChg>
      <pc:sldChg chg="modNotes">
        <pc:chgData name="P Marshall" userId="bfceca60-278c-4d19-9969-575d91832cd0" providerId="ADAL" clId="{F88D23DC-032E-4B4C-96F6-646DE452F947}" dt="2025-09-19T07:48:20.386" v="11" actId="6549"/>
        <pc:sldMkLst>
          <pc:docMk/>
          <pc:sldMk cId="513369671" sldId="214732731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1A778-96BB-421E-88F7-0C2F2C41DE6A}"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49C49A4-48BD-47AB-8ED1-136AE1A53FD3}">
      <dgm:prSet/>
      <dgm:spPr/>
      <dgm:t>
        <a:bodyPr/>
        <a:lstStyle/>
        <a:p>
          <a:r>
            <a:rPr lang="en-GB" b="0" i="0" dirty="0"/>
            <a:t>Yes. National 5 Courses </a:t>
          </a:r>
        </a:p>
        <a:p>
          <a:r>
            <a:rPr lang="en-GB" b="0" i="0" dirty="0"/>
            <a:t>(which are graded A – D) </a:t>
          </a:r>
        </a:p>
        <a:p>
          <a:r>
            <a:rPr lang="en-GB" b="0" i="0" dirty="0"/>
            <a:t>are worth 24 Scottish Credit and Qualifications Framework (SCQF) credit points at SCQF level 5.</a:t>
          </a:r>
          <a:endParaRPr lang="en-US" dirty="0"/>
        </a:p>
      </dgm:t>
    </dgm:pt>
    <dgm:pt modelId="{0F41C154-0D00-4B9E-91FE-069F7F8FDF7B}" type="parTrans" cxnId="{CD5859C9-43A8-43DA-BBB0-58D5F3FFA37D}">
      <dgm:prSet/>
      <dgm:spPr/>
      <dgm:t>
        <a:bodyPr/>
        <a:lstStyle/>
        <a:p>
          <a:endParaRPr lang="en-US"/>
        </a:p>
      </dgm:t>
    </dgm:pt>
    <dgm:pt modelId="{47F0C47F-10B3-452F-849B-26D28F11E4F9}" type="sibTrans" cxnId="{CD5859C9-43A8-43DA-BBB0-58D5F3FFA37D}">
      <dgm:prSet/>
      <dgm:spPr/>
      <dgm:t>
        <a:bodyPr/>
        <a:lstStyle/>
        <a:p>
          <a:endParaRPr lang="en-US"/>
        </a:p>
      </dgm:t>
    </dgm:pt>
    <dgm:pt modelId="{8293EB66-80BF-40AB-B7CD-CD63B83B5082}">
      <dgm:prSet/>
      <dgm:spPr/>
      <dgm:t>
        <a:bodyPr/>
        <a:lstStyle/>
        <a:p>
          <a:r>
            <a:rPr lang="en-GB" b="0" i="0" dirty="0"/>
            <a:t>National 4 Courses </a:t>
          </a:r>
        </a:p>
        <a:p>
          <a:r>
            <a:rPr lang="en-GB" b="0" i="0" dirty="0"/>
            <a:t>(which are not graded) </a:t>
          </a:r>
        </a:p>
        <a:p>
          <a:r>
            <a:rPr lang="en-GB" b="0" i="0" dirty="0"/>
            <a:t>are worth 24 SCQF points at SCQF level 4 and have a lower level of demand and challenge compared with National 5 courses.</a:t>
          </a:r>
          <a:endParaRPr lang="en-US" dirty="0"/>
        </a:p>
      </dgm:t>
    </dgm:pt>
    <dgm:pt modelId="{4B0588FA-3F5B-490A-879D-92B1B62D1079}" type="parTrans" cxnId="{E86779B9-1C0E-4B12-BD0C-3803C36D8D6F}">
      <dgm:prSet/>
      <dgm:spPr/>
      <dgm:t>
        <a:bodyPr/>
        <a:lstStyle/>
        <a:p>
          <a:endParaRPr lang="en-US"/>
        </a:p>
      </dgm:t>
    </dgm:pt>
    <dgm:pt modelId="{3B0C19D0-4A28-4055-B22A-E31211043827}" type="sibTrans" cxnId="{E86779B9-1C0E-4B12-BD0C-3803C36D8D6F}">
      <dgm:prSet/>
      <dgm:spPr/>
      <dgm:t>
        <a:bodyPr/>
        <a:lstStyle/>
        <a:p>
          <a:endParaRPr lang="en-US"/>
        </a:p>
      </dgm:t>
    </dgm:pt>
    <dgm:pt modelId="{E13B6BE1-5E04-4E71-BD3F-9B115981B88E}" type="pres">
      <dgm:prSet presAssocID="{F321A778-96BB-421E-88F7-0C2F2C41DE6A}" presName="hierChild1" presStyleCnt="0">
        <dgm:presLayoutVars>
          <dgm:chPref val="1"/>
          <dgm:dir/>
          <dgm:animOne val="branch"/>
          <dgm:animLvl val="lvl"/>
          <dgm:resizeHandles/>
        </dgm:presLayoutVars>
      </dgm:prSet>
      <dgm:spPr/>
    </dgm:pt>
    <dgm:pt modelId="{99B48914-BE4A-4D9E-A390-B957EB6ABC82}" type="pres">
      <dgm:prSet presAssocID="{F49C49A4-48BD-47AB-8ED1-136AE1A53FD3}" presName="hierRoot1" presStyleCnt="0"/>
      <dgm:spPr/>
    </dgm:pt>
    <dgm:pt modelId="{55A7663C-3F0A-4E96-B649-F54DE467C54A}" type="pres">
      <dgm:prSet presAssocID="{F49C49A4-48BD-47AB-8ED1-136AE1A53FD3}" presName="composite" presStyleCnt="0"/>
      <dgm:spPr/>
    </dgm:pt>
    <dgm:pt modelId="{18B6BF70-6CDD-4423-ABAE-47366E938670}" type="pres">
      <dgm:prSet presAssocID="{F49C49A4-48BD-47AB-8ED1-136AE1A53FD3}" presName="background" presStyleLbl="node0" presStyleIdx="0" presStyleCnt="2"/>
      <dgm:spPr/>
    </dgm:pt>
    <dgm:pt modelId="{8FE474F6-71ED-4DE9-B903-85696E95F663}" type="pres">
      <dgm:prSet presAssocID="{F49C49A4-48BD-47AB-8ED1-136AE1A53FD3}" presName="text" presStyleLbl="fgAcc0" presStyleIdx="0" presStyleCnt="2">
        <dgm:presLayoutVars>
          <dgm:chPref val="3"/>
        </dgm:presLayoutVars>
      </dgm:prSet>
      <dgm:spPr/>
    </dgm:pt>
    <dgm:pt modelId="{68A63150-2A94-4CA3-AEF4-64519C172E31}" type="pres">
      <dgm:prSet presAssocID="{F49C49A4-48BD-47AB-8ED1-136AE1A53FD3}" presName="hierChild2" presStyleCnt="0"/>
      <dgm:spPr/>
    </dgm:pt>
    <dgm:pt modelId="{3CDD7F30-614D-4D02-B02A-C12C1742580D}" type="pres">
      <dgm:prSet presAssocID="{8293EB66-80BF-40AB-B7CD-CD63B83B5082}" presName="hierRoot1" presStyleCnt="0"/>
      <dgm:spPr/>
    </dgm:pt>
    <dgm:pt modelId="{06A1E4D6-F783-4595-AE0F-23C5FD2D7099}" type="pres">
      <dgm:prSet presAssocID="{8293EB66-80BF-40AB-B7CD-CD63B83B5082}" presName="composite" presStyleCnt="0"/>
      <dgm:spPr/>
    </dgm:pt>
    <dgm:pt modelId="{5B4FEA07-1E5A-4496-A9C9-C63D55A8B4E4}" type="pres">
      <dgm:prSet presAssocID="{8293EB66-80BF-40AB-B7CD-CD63B83B5082}" presName="background" presStyleLbl="node0" presStyleIdx="1" presStyleCnt="2"/>
      <dgm:spPr/>
    </dgm:pt>
    <dgm:pt modelId="{4DE466F4-D622-4D25-97F7-F2941DDB89AA}" type="pres">
      <dgm:prSet presAssocID="{8293EB66-80BF-40AB-B7CD-CD63B83B5082}" presName="text" presStyleLbl="fgAcc0" presStyleIdx="1" presStyleCnt="2">
        <dgm:presLayoutVars>
          <dgm:chPref val="3"/>
        </dgm:presLayoutVars>
      </dgm:prSet>
      <dgm:spPr/>
    </dgm:pt>
    <dgm:pt modelId="{7F80D01D-1FDE-4A44-8631-B24526C499E0}" type="pres">
      <dgm:prSet presAssocID="{8293EB66-80BF-40AB-B7CD-CD63B83B5082}" presName="hierChild2" presStyleCnt="0"/>
      <dgm:spPr/>
    </dgm:pt>
  </dgm:ptLst>
  <dgm:cxnLst>
    <dgm:cxn modelId="{1631CD05-F40C-4499-A51E-26980B6475E3}" type="presOf" srcId="{F321A778-96BB-421E-88F7-0C2F2C41DE6A}" destId="{E13B6BE1-5E04-4E71-BD3F-9B115981B88E}" srcOrd="0" destOrd="0" presId="urn:microsoft.com/office/officeart/2005/8/layout/hierarchy1"/>
    <dgm:cxn modelId="{1E86A969-4575-4966-A333-524CA13D1ABB}" type="presOf" srcId="{8293EB66-80BF-40AB-B7CD-CD63B83B5082}" destId="{4DE466F4-D622-4D25-97F7-F2941DDB89AA}" srcOrd="0" destOrd="0" presId="urn:microsoft.com/office/officeart/2005/8/layout/hierarchy1"/>
    <dgm:cxn modelId="{6AB39587-DDE4-4DBA-8BCD-95A61EB00F8F}" type="presOf" srcId="{F49C49A4-48BD-47AB-8ED1-136AE1A53FD3}" destId="{8FE474F6-71ED-4DE9-B903-85696E95F663}" srcOrd="0" destOrd="0" presId="urn:microsoft.com/office/officeart/2005/8/layout/hierarchy1"/>
    <dgm:cxn modelId="{E86779B9-1C0E-4B12-BD0C-3803C36D8D6F}" srcId="{F321A778-96BB-421E-88F7-0C2F2C41DE6A}" destId="{8293EB66-80BF-40AB-B7CD-CD63B83B5082}" srcOrd="1" destOrd="0" parTransId="{4B0588FA-3F5B-490A-879D-92B1B62D1079}" sibTransId="{3B0C19D0-4A28-4055-B22A-E31211043827}"/>
    <dgm:cxn modelId="{CD5859C9-43A8-43DA-BBB0-58D5F3FFA37D}" srcId="{F321A778-96BB-421E-88F7-0C2F2C41DE6A}" destId="{F49C49A4-48BD-47AB-8ED1-136AE1A53FD3}" srcOrd="0" destOrd="0" parTransId="{0F41C154-0D00-4B9E-91FE-069F7F8FDF7B}" sibTransId="{47F0C47F-10B3-452F-849B-26D28F11E4F9}"/>
    <dgm:cxn modelId="{D67111D7-76D3-4247-A6DC-4D153E93B92C}" type="presParOf" srcId="{E13B6BE1-5E04-4E71-BD3F-9B115981B88E}" destId="{99B48914-BE4A-4D9E-A390-B957EB6ABC82}" srcOrd="0" destOrd="0" presId="urn:microsoft.com/office/officeart/2005/8/layout/hierarchy1"/>
    <dgm:cxn modelId="{38B08E9D-12CF-4B2C-8744-B13392EF6055}" type="presParOf" srcId="{99B48914-BE4A-4D9E-A390-B957EB6ABC82}" destId="{55A7663C-3F0A-4E96-B649-F54DE467C54A}" srcOrd="0" destOrd="0" presId="urn:microsoft.com/office/officeart/2005/8/layout/hierarchy1"/>
    <dgm:cxn modelId="{6E4AABD4-DA3B-4D83-BA7B-F973C3CAAE5F}" type="presParOf" srcId="{55A7663C-3F0A-4E96-B649-F54DE467C54A}" destId="{18B6BF70-6CDD-4423-ABAE-47366E938670}" srcOrd="0" destOrd="0" presId="urn:microsoft.com/office/officeart/2005/8/layout/hierarchy1"/>
    <dgm:cxn modelId="{D05254AA-B69C-48A6-BC5E-FC67318369FC}" type="presParOf" srcId="{55A7663C-3F0A-4E96-B649-F54DE467C54A}" destId="{8FE474F6-71ED-4DE9-B903-85696E95F663}" srcOrd="1" destOrd="0" presId="urn:microsoft.com/office/officeart/2005/8/layout/hierarchy1"/>
    <dgm:cxn modelId="{9FF88066-1D78-4D81-B45E-53103408208F}" type="presParOf" srcId="{99B48914-BE4A-4D9E-A390-B957EB6ABC82}" destId="{68A63150-2A94-4CA3-AEF4-64519C172E31}" srcOrd="1" destOrd="0" presId="urn:microsoft.com/office/officeart/2005/8/layout/hierarchy1"/>
    <dgm:cxn modelId="{9708FD4D-A9EB-4A6B-BB9F-EB938E1FAC42}" type="presParOf" srcId="{E13B6BE1-5E04-4E71-BD3F-9B115981B88E}" destId="{3CDD7F30-614D-4D02-B02A-C12C1742580D}" srcOrd="1" destOrd="0" presId="urn:microsoft.com/office/officeart/2005/8/layout/hierarchy1"/>
    <dgm:cxn modelId="{44C54F09-7B6E-433A-98AF-DCC3DB9FA7B6}" type="presParOf" srcId="{3CDD7F30-614D-4D02-B02A-C12C1742580D}" destId="{06A1E4D6-F783-4595-AE0F-23C5FD2D7099}" srcOrd="0" destOrd="0" presId="urn:microsoft.com/office/officeart/2005/8/layout/hierarchy1"/>
    <dgm:cxn modelId="{0FD4FB26-C205-4017-AB35-6C05C150180B}" type="presParOf" srcId="{06A1E4D6-F783-4595-AE0F-23C5FD2D7099}" destId="{5B4FEA07-1E5A-4496-A9C9-C63D55A8B4E4}" srcOrd="0" destOrd="0" presId="urn:microsoft.com/office/officeart/2005/8/layout/hierarchy1"/>
    <dgm:cxn modelId="{4100E8D0-3A32-4B1D-B56A-72ED6028AC7B}" type="presParOf" srcId="{06A1E4D6-F783-4595-AE0F-23C5FD2D7099}" destId="{4DE466F4-D622-4D25-97F7-F2941DDB89AA}" srcOrd="1" destOrd="0" presId="urn:microsoft.com/office/officeart/2005/8/layout/hierarchy1"/>
    <dgm:cxn modelId="{6FE2D642-4CF8-4829-B474-84839C793127}" type="presParOf" srcId="{3CDD7F30-614D-4D02-B02A-C12C1742580D}" destId="{7F80D01D-1FDE-4A44-8631-B24526C499E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36707-BEB7-40D9-9C37-0FC42E767E9C}"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35D6C658-CB3C-46C7-85DC-CEDC32DD8B66}">
      <dgm:prSet/>
      <dgm:spPr/>
      <dgm:t>
        <a:bodyPr/>
        <a:lstStyle/>
        <a:p>
          <a:r>
            <a:rPr lang="en-GB" b="0" i="0"/>
            <a:t>SCQF credit points are based on the amount of time the average learner would take to complete the qualification. As well as including the time spent learning in school, college, university or training, it also includes self-directed learning — study at home or the library.</a:t>
          </a:r>
          <a:endParaRPr lang="en-US"/>
        </a:p>
      </dgm:t>
    </dgm:pt>
    <dgm:pt modelId="{901562E1-CF3E-41AB-BC2E-EBD0F2B2DFED}" type="parTrans" cxnId="{496E2F0E-ADA4-4BE6-927D-E014B024E8F5}">
      <dgm:prSet/>
      <dgm:spPr/>
      <dgm:t>
        <a:bodyPr/>
        <a:lstStyle/>
        <a:p>
          <a:endParaRPr lang="en-US"/>
        </a:p>
      </dgm:t>
    </dgm:pt>
    <dgm:pt modelId="{A297E9A9-4CE7-4DB0-9A26-63AE23E4597F}" type="sibTrans" cxnId="{496E2F0E-ADA4-4BE6-927D-E014B024E8F5}">
      <dgm:prSet/>
      <dgm:spPr/>
      <dgm:t>
        <a:bodyPr/>
        <a:lstStyle/>
        <a:p>
          <a:endParaRPr lang="en-US"/>
        </a:p>
      </dgm:t>
    </dgm:pt>
    <dgm:pt modelId="{A075CC4A-D0E7-4C63-A9D6-4DE6320DC3AC}">
      <dgm:prSet/>
      <dgm:spPr/>
      <dgm:t>
        <a:bodyPr/>
        <a:lstStyle/>
        <a:p>
          <a:r>
            <a:rPr lang="en-GB" b="0" i="0"/>
            <a:t>One SCQF credit point represents a notional 10 hours of learning. So, for example, if you achieve a Higher course (SCQF level 6) with 24 SCQF credits, you will have done about 240 hours of learning.</a:t>
          </a:r>
          <a:endParaRPr lang="en-US"/>
        </a:p>
      </dgm:t>
    </dgm:pt>
    <dgm:pt modelId="{9DD1C49A-4AE3-4759-9A64-F80D443AC2A8}" type="parTrans" cxnId="{A8139EC1-864B-42A7-B5CC-2D7CBD997D77}">
      <dgm:prSet/>
      <dgm:spPr/>
      <dgm:t>
        <a:bodyPr/>
        <a:lstStyle/>
        <a:p>
          <a:endParaRPr lang="en-US"/>
        </a:p>
      </dgm:t>
    </dgm:pt>
    <dgm:pt modelId="{16C5A15C-7E1B-4D5F-997A-3C308D2D4C6F}" type="sibTrans" cxnId="{A8139EC1-864B-42A7-B5CC-2D7CBD997D77}">
      <dgm:prSet/>
      <dgm:spPr/>
      <dgm:t>
        <a:bodyPr/>
        <a:lstStyle/>
        <a:p>
          <a:endParaRPr lang="en-US"/>
        </a:p>
      </dgm:t>
    </dgm:pt>
    <dgm:pt modelId="{3BD64B98-18A7-472F-BF84-4C63B83FAA90}">
      <dgm:prSet/>
      <dgm:spPr/>
      <dgm:t>
        <a:bodyPr/>
        <a:lstStyle/>
        <a:p>
          <a:r>
            <a:rPr lang="en-GB" b="0" i="0"/>
            <a:t>SCQF credit points do not relate to UCAS tariff points. UCAS tariff points are designed solely for deciding how useful a qualification is for progression into higher education. They take account of the type of qualification and the grade achieved.</a:t>
          </a:r>
          <a:endParaRPr lang="en-US"/>
        </a:p>
      </dgm:t>
    </dgm:pt>
    <dgm:pt modelId="{366F625C-1A58-4A78-8C01-E36817E2C36C}" type="parTrans" cxnId="{2E80F27E-30E4-4F53-96C4-01E1AC2F1F1B}">
      <dgm:prSet/>
      <dgm:spPr/>
      <dgm:t>
        <a:bodyPr/>
        <a:lstStyle/>
        <a:p>
          <a:endParaRPr lang="en-US"/>
        </a:p>
      </dgm:t>
    </dgm:pt>
    <dgm:pt modelId="{F14A60F0-87A2-4781-8910-DDC3E7841D1F}" type="sibTrans" cxnId="{2E80F27E-30E4-4F53-96C4-01E1AC2F1F1B}">
      <dgm:prSet/>
      <dgm:spPr/>
      <dgm:t>
        <a:bodyPr/>
        <a:lstStyle/>
        <a:p>
          <a:endParaRPr lang="en-US"/>
        </a:p>
      </dgm:t>
    </dgm:pt>
    <dgm:pt modelId="{FFAFCBA9-7136-492F-823B-8AECAA5B107D}">
      <dgm:prSet/>
      <dgm:spPr/>
      <dgm:t>
        <a:bodyPr/>
        <a:lstStyle/>
        <a:p>
          <a:r>
            <a:rPr lang="en-GB" b="0" i="0"/>
            <a:t>By contrast, SCQF credit points measure how much learning needs to be done at a certain level to achieve a qualification, regardless of the grade achieved.</a:t>
          </a:r>
          <a:endParaRPr lang="en-US"/>
        </a:p>
      </dgm:t>
    </dgm:pt>
    <dgm:pt modelId="{6C083348-C10D-4CED-BB48-24F379B1D6C9}" type="parTrans" cxnId="{EE9C145E-3E06-496D-8C2A-565C8D67D55E}">
      <dgm:prSet/>
      <dgm:spPr/>
      <dgm:t>
        <a:bodyPr/>
        <a:lstStyle/>
        <a:p>
          <a:endParaRPr lang="en-US"/>
        </a:p>
      </dgm:t>
    </dgm:pt>
    <dgm:pt modelId="{53E4F435-B68F-45CE-A8A4-F8ABF94F95A7}" type="sibTrans" cxnId="{EE9C145E-3E06-496D-8C2A-565C8D67D55E}">
      <dgm:prSet/>
      <dgm:spPr/>
      <dgm:t>
        <a:bodyPr/>
        <a:lstStyle/>
        <a:p>
          <a:endParaRPr lang="en-US"/>
        </a:p>
      </dgm:t>
    </dgm:pt>
    <dgm:pt modelId="{0F9F6C55-9683-495A-B50E-E1A78A7A6490}" type="pres">
      <dgm:prSet presAssocID="{16736707-BEB7-40D9-9C37-0FC42E767E9C}" presName="vert0" presStyleCnt="0">
        <dgm:presLayoutVars>
          <dgm:dir/>
          <dgm:animOne val="branch"/>
          <dgm:animLvl val="lvl"/>
        </dgm:presLayoutVars>
      </dgm:prSet>
      <dgm:spPr/>
    </dgm:pt>
    <dgm:pt modelId="{CC82E16F-F82D-452D-8CA6-C73E01B06DE8}" type="pres">
      <dgm:prSet presAssocID="{35D6C658-CB3C-46C7-85DC-CEDC32DD8B66}" presName="thickLine" presStyleLbl="alignNode1" presStyleIdx="0" presStyleCnt="4"/>
      <dgm:spPr/>
    </dgm:pt>
    <dgm:pt modelId="{48BF1FB7-2B59-48BF-A676-F200396DCA89}" type="pres">
      <dgm:prSet presAssocID="{35D6C658-CB3C-46C7-85DC-CEDC32DD8B66}" presName="horz1" presStyleCnt="0"/>
      <dgm:spPr/>
    </dgm:pt>
    <dgm:pt modelId="{4D379B3B-ED07-4BB6-9146-4222182947A8}" type="pres">
      <dgm:prSet presAssocID="{35D6C658-CB3C-46C7-85DC-CEDC32DD8B66}" presName="tx1" presStyleLbl="revTx" presStyleIdx="0" presStyleCnt="4"/>
      <dgm:spPr/>
    </dgm:pt>
    <dgm:pt modelId="{5080621F-D3D0-429C-82EB-573280CD9D3D}" type="pres">
      <dgm:prSet presAssocID="{35D6C658-CB3C-46C7-85DC-CEDC32DD8B66}" presName="vert1" presStyleCnt="0"/>
      <dgm:spPr/>
    </dgm:pt>
    <dgm:pt modelId="{FC57198E-7C9A-47B6-BC45-FBFE81F71E82}" type="pres">
      <dgm:prSet presAssocID="{A075CC4A-D0E7-4C63-A9D6-4DE6320DC3AC}" presName="thickLine" presStyleLbl="alignNode1" presStyleIdx="1" presStyleCnt="4"/>
      <dgm:spPr/>
    </dgm:pt>
    <dgm:pt modelId="{DF735C66-2AC7-4BDB-BB2C-E1E9051B0F4C}" type="pres">
      <dgm:prSet presAssocID="{A075CC4A-D0E7-4C63-A9D6-4DE6320DC3AC}" presName="horz1" presStyleCnt="0"/>
      <dgm:spPr/>
    </dgm:pt>
    <dgm:pt modelId="{35DCCC43-9BFF-4042-93BB-72BDEE69F5A9}" type="pres">
      <dgm:prSet presAssocID="{A075CC4A-D0E7-4C63-A9D6-4DE6320DC3AC}" presName="tx1" presStyleLbl="revTx" presStyleIdx="1" presStyleCnt="4"/>
      <dgm:spPr/>
    </dgm:pt>
    <dgm:pt modelId="{71EB0993-C499-468E-A697-FBDCD100DAA7}" type="pres">
      <dgm:prSet presAssocID="{A075CC4A-D0E7-4C63-A9D6-4DE6320DC3AC}" presName="vert1" presStyleCnt="0"/>
      <dgm:spPr/>
    </dgm:pt>
    <dgm:pt modelId="{82C7032C-FC34-4677-8A77-9171AE736E8A}" type="pres">
      <dgm:prSet presAssocID="{3BD64B98-18A7-472F-BF84-4C63B83FAA90}" presName="thickLine" presStyleLbl="alignNode1" presStyleIdx="2" presStyleCnt="4"/>
      <dgm:spPr/>
    </dgm:pt>
    <dgm:pt modelId="{EE585327-A906-47A9-8604-34174EDAB0A4}" type="pres">
      <dgm:prSet presAssocID="{3BD64B98-18A7-472F-BF84-4C63B83FAA90}" presName="horz1" presStyleCnt="0"/>
      <dgm:spPr/>
    </dgm:pt>
    <dgm:pt modelId="{7B40AD66-BFC7-46B4-89F1-C3C2E6624425}" type="pres">
      <dgm:prSet presAssocID="{3BD64B98-18A7-472F-BF84-4C63B83FAA90}" presName="tx1" presStyleLbl="revTx" presStyleIdx="2" presStyleCnt="4"/>
      <dgm:spPr/>
    </dgm:pt>
    <dgm:pt modelId="{1BFECA6E-4D59-45E3-B6D4-8A945ECB1B14}" type="pres">
      <dgm:prSet presAssocID="{3BD64B98-18A7-472F-BF84-4C63B83FAA90}" presName="vert1" presStyleCnt="0"/>
      <dgm:spPr/>
    </dgm:pt>
    <dgm:pt modelId="{156F68CA-FB3E-4C79-8AE7-A5B92E73025D}" type="pres">
      <dgm:prSet presAssocID="{FFAFCBA9-7136-492F-823B-8AECAA5B107D}" presName="thickLine" presStyleLbl="alignNode1" presStyleIdx="3" presStyleCnt="4"/>
      <dgm:spPr/>
    </dgm:pt>
    <dgm:pt modelId="{97E75702-0224-4D42-93F7-95C30F85A4D5}" type="pres">
      <dgm:prSet presAssocID="{FFAFCBA9-7136-492F-823B-8AECAA5B107D}" presName="horz1" presStyleCnt="0"/>
      <dgm:spPr/>
    </dgm:pt>
    <dgm:pt modelId="{F048D663-B170-4862-B818-6A4B880ACD4B}" type="pres">
      <dgm:prSet presAssocID="{FFAFCBA9-7136-492F-823B-8AECAA5B107D}" presName="tx1" presStyleLbl="revTx" presStyleIdx="3" presStyleCnt="4"/>
      <dgm:spPr/>
    </dgm:pt>
    <dgm:pt modelId="{011985BB-E5A6-406F-8B46-BF1CB72BD0BA}" type="pres">
      <dgm:prSet presAssocID="{FFAFCBA9-7136-492F-823B-8AECAA5B107D}" presName="vert1" presStyleCnt="0"/>
      <dgm:spPr/>
    </dgm:pt>
  </dgm:ptLst>
  <dgm:cxnLst>
    <dgm:cxn modelId="{496E2F0E-ADA4-4BE6-927D-E014B024E8F5}" srcId="{16736707-BEB7-40D9-9C37-0FC42E767E9C}" destId="{35D6C658-CB3C-46C7-85DC-CEDC32DD8B66}" srcOrd="0" destOrd="0" parTransId="{901562E1-CF3E-41AB-BC2E-EBD0F2B2DFED}" sibTransId="{A297E9A9-4CE7-4DB0-9A26-63AE23E4597F}"/>
    <dgm:cxn modelId="{72C53416-D8BE-495F-B4B3-3A71D1285D91}" type="presOf" srcId="{35D6C658-CB3C-46C7-85DC-CEDC32DD8B66}" destId="{4D379B3B-ED07-4BB6-9146-4222182947A8}" srcOrd="0" destOrd="0" presId="urn:microsoft.com/office/officeart/2008/layout/LinedList"/>
    <dgm:cxn modelId="{EE9C145E-3E06-496D-8C2A-565C8D67D55E}" srcId="{16736707-BEB7-40D9-9C37-0FC42E767E9C}" destId="{FFAFCBA9-7136-492F-823B-8AECAA5B107D}" srcOrd="3" destOrd="0" parTransId="{6C083348-C10D-4CED-BB48-24F379B1D6C9}" sibTransId="{53E4F435-B68F-45CE-A8A4-F8ABF94F95A7}"/>
    <dgm:cxn modelId="{147D856F-5B5C-46F2-883B-4C2819A9C358}" type="presOf" srcId="{16736707-BEB7-40D9-9C37-0FC42E767E9C}" destId="{0F9F6C55-9683-495A-B50E-E1A78A7A6490}" srcOrd="0" destOrd="0" presId="urn:microsoft.com/office/officeart/2008/layout/LinedList"/>
    <dgm:cxn modelId="{2E80F27E-30E4-4F53-96C4-01E1AC2F1F1B}" srcId="{16736707-BEB7-40D9-9C37-0FC42E767E9C}" destId="{3BD64B98-18A7-472F-BF84-4C63B83FAA90}" srcOrd="2" destOrd="0" parTransId="{366F625C-1A58-4A78-8C01-E36817E2C36C}" sibTransId="{F14A60F0-87A2-4781-8910-DDC3E7841D1F}"/>
    <dgm:cxn modelId="{3F2BAFAC-C42A-4E68-9031-59924E51C805}" type="presOf" srcId="{FFAFCBA9-7136-492F-823B-8AECAA5B107D}" destId="{F048D663-B170-4862-B818-6A4B880ACD4B}" srcOrd="0" destOrd="0" presId="urn:microsoft.com/office/officeart/2008/layout/LinedList"/>
    <dgm:cxn modelId="{CA204BB8-164F-444B-BE69-A17AFF744458}" type="presOf" srcId="{3BD64B98-18A7-472F-BF84-4C63B83FAA90}" destId="{7B40AD66-BFC7-46B4-89F1-C3C2E6624425}" srcOrd="0" destOrd="0" presId="urn:microsoft.com/office/officeart/2008/layout/LinedList"/>
    <dgm:cxn modelId="{6CFCC3BF-A2FA-46EB-BA90-3ED31F155E57}" type="presOf" srcId="{A075CC4A-D0E7-4C63-A9D6-4DE6320DC3AC}" destId="{35DCCC43-9BFF-4042-93BB-72BDEE69F5A9}" srcOrd="0" destOrd="0" presId="urn:microsoft.com/office/officeart/2008/layout/LinedList"/>
    <dgm:cxn modelId="{A8139EC1-864B-42A7-B5CC-2D7CBD997D77}" srcId="{16736707-BEB7-40D9-9C37-0FC42E767E9C}" destId="{A075CC4A-D0E7-4C63-A9D6-4DE6320DC3AC}" srcOrd="1" destOrd="0" parTransId="{9DD1C49A-4AE3-4759-9A64-F80D443AC2A8}" sibTransId="{16C5A15C-7E1B-4D5F-997A-3C308D2D4C6F}"/>
    <dgm:cxn modelId="{BAA22162-7FA4-4B95-ADDD-9D10A189F62C}" type="presParOf" srcId="{0F9F6C55-9683-495A-B50E-E1A78A7A6490}" destId="{CC82E16F-F82D-452D-8CA6-C73E01B06DE8}" srcOrd="0" destOrd="0" presId="urn:microsoft.com/office/officeart/2008/layout/LinedList"/>
    <dgm:cxn modelId="{594786E9-352B-49FF-BC25-7DD327FF31EB}" type="presParOf" srcId="{0F9F6C55-9683-495A-B50E-E1A78A7A6490}" destId="{48BF1FB7-2B59-48BF-A676-F200396DCA89}" srcOrd="1" destOrd="0" presId="urn:microsoft.com/office/officeart/2008/layout/LinedList"/>
    <dgm:cxn modelId="{32977C47-16D1-4E52-9C94-525A378E10AC}" type="presParOf" srcId="{48BF1FB7-2B59-48BF-A676-F200396DCA89}" destId="{4D379B3B-ED07-4BB6-9146-4222182947A8}" srcOrd="0" destOrd="0" presId="urn:microsoft.com/office/officeart/2008/layout/LinedList"/>
    <dgm:cxn modelId="{82961EC1-991A-4A04-85E3-2AC1361662F8}" type="presParOf" srcId="{48BF1FB7-2B59-48BF-A676-F200396DCA89}" destId="{5080621F-D3D0-429C-82EB-573280CD9D3D}" srcOrd="1" destOrd="0" presId="urn:microsoft.com/office/officeart/2008/layout/LinedList"/>
    <dgm:cxn modelId="{42B07370-802C-4CBF-BF8E-BF06313A6B22}" type="presParOf" srcId="{0F9F6C55-9683-495A-B50E-E1A78A7A6490}" destId="{FC57198E-7C9A-47B6-BC45-FBFE81F71E82}" srcOrd="2" destOrd="0" presId="urn:microsoft.com/office/officeart/2008/layout/LinedList"/>
    <dgm:cxn modelId="{206EC342-E0B7-4F70-9423-71F2A0B668F3}" type="presParOf" srcId="{0F9F6C55-9683-495A-B50E-E1A78A7A6490}" destId="{DF735C66-2AC7-4BDB-BB2C-E1E9051B0F4C}" srcOrd="3" destOrd="0" presId="urn:microsoft.com/office/officeart/2008/layout/LinedList"/>
    <dgm:cxn modelId="{583F7C4F-9DC9-4DF3-95F9-5F5BF5B2836B}" type="presParOf" srcId="{DF735C66-2AC7-4BDB-BB2C-E1E9051B0F4C}" destId="{35DCCC43-9BFF-4042-93BB-72BDEE69F5A9}" srcOrd="0" destOrd="0" presId="urn:microsoft.com/office/officeart/2008/layout/LinedList"/>
    <dgm:cxn modelId="{5A64C737-86B6-48B4-9A6C-A2E81F089407}" type="presParOf" srcId="{DF735C66-2AC7-4BDB-BB2C-E1E9051B0F4C}" destId="{71EB0993-C499-468E-A697-FBDCD100DAA7}" srcOrd="1" destOrd="0" presId="urn:microsoft.com/office/officeart/2008/layout/LinedList"/>
    <dgm:cxn modelId="{988C8956-2852-4341-B814-4A830CF7C342}" type="presParOf" srcId="{0F9F6C55-9683-495A-B50E-E1A78A7A6490}" destId="{82C7032C-FC34-4677-8A77-9171AE736E8A}" srcOrd="4" destOrd="0" presId="urn:microsoft.com/office/officeart/2008/layout/LinedList"/>
    <dgm:cxn modelId="{8FDE84B3-678D-4B62-9889-0D98E85C62B8}" type="presParOf" srcId="{0F9F6C55-9683-495A-B50E-E1A78A7A6490}" destId="{EE585327-A906-47A9-8604-34174EDAB0A4}" srcOrd="5" destOrd="0" presId="urn:microsoft.com/office/officeart/2008/layout/LinedList"/>
    <dgm:cxn modelId="{69818983-6F96-4E41-AAF1-6A144DB214F3}" type="presParOf" srcId="{EE585327-A906-47A9-8604-34174EDAB0A4}" destId="{7B40AD66-BFC7-46B4-89F1-C3C2E6624425}" srcOrd="0" destOrd="0" presId="urn:microsoft.com/office/officeart/2008/layout/LinedList"/>
    <dgm:cxn modelId="{22F837B1-DA78-4709-A7A2-1B0B15FB417A}" type="presParOf" srcId="{EE585327-A906-47A9-8604-34174EDAB0A4}" destId="{1BFECA6E-4D59-45E3-B6D4-8A945ECB1B14}" srcOrd="1" destOrd="0" presId="urn:microsoft.com/office/officeart/2008/layout/LinedList"/>
    <dgm:cxn modelId="{46079D51-A841-4F7A-A184-B6133754CEA5}" type="presParOf" srcId="{0F9F6C55-9683-495A-B50E-E1A78A7A6490}" destId="{156F68CA-FB3E-4C79-8AE7-A5B92E73025D}" srcOrd="6" destOrd="0" presId="urn:microsoft.com/office/officeart/2008/layout/LinedList"/>
    <dgm:cxn modelId="{A0BCEE95-B86B-4C8E-A51E-0FCEB2B2C7E8}" type="presParOf" srcId="{0F9F6C55-9683-495A-B50E-E1A78A7A6490}" destId="{97E75702-0224-4D42-93F7-95C30F85A4D5}" srcOrd="7" destOrd="0" presId="urn:microsoft.com/office/officeart/2008/layout/LinedList"/>
    <dgm:cxn modelId="{DF5417F4-054C-4F0C-85D0-25F036C5673B}" type="presParOf" srcId="{97E75702-0224-4D42-93F7-95C30F85A4D5}" destId="{F048D663-B170-4862-B818-6A4B880ACD4B}" srcOrd="0" destOrd="0" presId="urn:microsoft.com/office/officeart/2008/layout/LinedList"/>
    <dgm:cxn modelId="{95941037-28C9-485C-82CC-30B5A7B79CDB}" type="presParOf" srcId="{97E75702-0224-4D42-93F7-95C30F85A4D5}" destId="{011985BB-E5A6-406F-8B46-BF1CB72BD0B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6BF70-6CDD-4423-ABAE-47366E938670}">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E474F6-71ED-4DE9-B903-85696E95F663}">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0" i="0" kern="1200" dirty="0"/>
            <a:t>Yes. National 5 Courses </a:t>
          </a:r>
        </a:p>
        <a:p>
          <a:pPr marL="0" lvl="0" indent="0" algn="ctr" defTabSz="977900">
            <a:lnSpc>
              <a:spcPct val="90000"/>
            </a:lnSpc>
            <a:spcBef>
              <a:spcPct val="0"/>
            </a:spcBef>
            <a:spcAft>
              <a:spcPct val="35000"/>
            </a:spcAft>
            <a:buNone/>
          </a:pPr>
          <a:r>
            <a:rPr lang="en-GB" sz="2200" b="0" i="0" kern="1200" dirty="0"/>
            <a:t>(which are graded A – D) </a:t>
          </a:r>
        </a:p>
        <a:p>
          <a:pPr marL="0" lvl="0" indent="0" algn="ctr" defTabSz="977900">
            <a:lnSpc>
              <a:spcPct val="90000"/>
            </a:lnSpc>
            <a:spcBef>
              <a:spcPct val="0"/>
            </a:spcBef>
            <a:spcAft>
              <a:spcPct val="35000"/>
            </a:spcAft>
            <a:buNone/>
          </a:pPr>
          <a:r>
            <a:rPr lang="en-GB" sz="2200" b="0" i="0" kern="1200" dirty="0"/>
            <a:t>are worth 24 Scottish Credit and Qualifications Framework (SCQF) credit points at SCQF level 5.</a:t>
          </a:r>
          <a:endParaRPr lang="en-US" sz="2200" kern="1200" dirty="0"/>
        </a:p>
      </dsp:txBody>
      <dsp:txXfrm>
        <a:off x="696297" y="538547"/>
        <a:ext cx="4171627" cy="2590157"/>
      </dsp:txXfrm>
    </dsp:sp>
    <dsp:sp modelId="{5B4FEA07-1E5A-4496-A9C9-C63D55A8B4E4}">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466F4-D622-4D25-97F7-F2941DDB89AA}">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0" i="0" kern="1200" dirty="0"/>
            <a:t>National 4 Courses </a:t>
          </a:r>
        </a:p>
        <a:p>
          <a:pPr marL="0" lvl="0" indent="0" algn="ctr" defTabSz="977900">
            <a:lnSpc>
              <a:spcPct val="90000"/>
            </a:lnSpc>
            <a:spcBef>
              <a:spcPct val="0"/>
            </a:spcBef>
            <a:spcAft>
              <a:spcPct val="35000"/>
            </a:spcAft>
            <a:buNone/>
          </a:pPr>
          <a:r>
            <a:rPr lang="en-GB" sz="2200" b="0" i="0" kern="1200" dirty="0"/>
            <a:t>(which are not graded) </a:t>
          </a:r>
        </a:p>
        <a:p>
          <a:pPr marL="0" lvl="0" indent="0" algn="ctr" defTabSz="977900">
            <a:lnSpc>
              <a:spcPct val="90000"/>
            </a:lnSpc>
            <a:spcBef>
              <a:spcPct val="0"/>
            </a:spcBef>
            <a:spcAft>
              <a:spcPct val="35000"/>
            </a:spcAft>
            <a:buNone/>
          </a:pPr>
          <a:r>
            <a:rPr lang="en-GB" sz="2200" b="0" i="0" kern="1200" dirty="0"/>
            <a:t>are worth 24 SCQF points at SCQF level 4 and have a lower level of demand and challenge compared with National 5 courses.</a:t>
          </a:r>
          <a:endParaRPr lang="en-US" sz="2200" kern="1200" dirty="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2E16F-F82D-452D-8CA6-C73E01B06DE8}">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379B3B-ED07-4BB6-9146-4222182947A8}">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a:t>SCQF credit points are based on the amount of time the average learner would take to complete the qualification. As well as including the time spent learning in school, college, university or training, it also includes self-directed learning — study at home or the library.</a:t>
          </a:r>
          <a:endParaRPr lang="en-US" sz="1800" kern="1200"/>
        </a:p>
      </dsp:txBody>
      <dsp:txXfrm>
        <a:off x="0" y="0"/>
        <a:ext cx="6666833" cy="1363480"/>
      </dsp:txXfrm>
    </dsp:sp>
    <dsp:sp modelId="{FC57198E-7C9A-47B6-BC45-FBFE81F71E82}">
      <dsp:nvSpPr>
        <dsp:cNvPr id="0" name=""/>
        <dsp:cNvSpPr/>
      </dsp:nvSpPr>
      <dsp:spPr>
        <a:xfrm>
          <a:off x="0" y="1363480"/>
          <a:ext cx="6666833" cy="0"/>
        </a:xfrm>
        <a:prstGeom prst="lin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DCCC43-9BFF-4042-93BB-72BDEE69F5A9}">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a:t>One SCQF credit point represents a notional 10 hours of learning. So, for example, if you achieve a Higher course (SCQF level 6) with 24 SCQF credits, you will have done about 240 hours of learning.</a:t>
          </a:r>
          <a:endParaRPr lang="en-US" sz="1800" kern="1200"/>
        </a:p>
      </dsp:txBody>
      <dsp:txXfrm>
        <a:off x="0" y="1363480"/>
        <a:ext cx="6666833" cy="1363480"/>
      </dsp:txXfrm>
    </dsp:sp>
    <dsp:sp modelId="{82C7032C-FC34-4677-8A77-9171AE736E8A}">
      <dsp:nvSpPr>
        <dsp:cNvPr id="0" name=""/>
        <dsp:cNvSpPr/>
      </dsp:nvSpPr>
      <dsp:spPr>
        <a:xfrm>
          <a:off x="0" y="2726960"/>
          <a:ext cx="6666833" cy="0"/>
        </a:xfrm>
        <a:prstGeom prst="lin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40AD66-BFC7-46B4-89F1-C3C2E6624425}">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a:t>SCQF credit points do not relate to UCAS tariff points. UCAS tariff points are designed solely for deciding how useful a qualification is for progression into higher education. They take account of the type of qualification and the grade achieved.</a:t>
          </a:r>
          <a:endParaRPr lang="en-US" sz="1800" kern="1200"/>
        </a:p>
      </dsp:txBody>
      <dsp:txXfrm>
        <a:off x="0" y="2726960"/>
        <a:ext cx="6666833" cy="1363480"/>
      </dsp:txXfrm>
    </dsp:sp>
    <dsp:sp modelId="{156F68CA-FB3E-4C79-8AE7-A5B92E73025D}">
      <dsp:nvSpPr>
        <dsp:cNvPr id="0" name=""/>
        <dsp:cNvSpPr/>
      </dsp:nvSpPr>
      <dsp:spPr>
        <a:xfrm>
          <a:off x="0" y="4090440"/>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48D663-B170-4862-B818-6A4B880ACD4B}">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a:t>By contrast, SCQF credit points measure how much learning needs to be done at a certain level to achieve a qualification, regardless of the grade achieved.</a:t>
          </a:r>
          <a:endParaRPr lang="en-US" sz="1800" kern="1200"/>
        </a:p>
      </dsp:txBody>
      <dsp:txXfrm>
        <a:off x="0" y="4090440"/>
        <a:ext cx="6666833" cy="13634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43846CB-4122-4575-8CBD-B14D616C2975}" type="datetimeFigureOut">
              <a:rPr lang="en-GB" smtClean="0"/>
              <a:t>19/09/2025</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1AFC9147-0685-45E5-823E-6AF463AB4AE5}" type="slidenum">
              <a:rPr lang="en-GB" smtClean="0"/>
              <a:t>‹#›</a:t>
            </a:fld>
            <a:endParaRPr lang="en-GB"/>
          </a:p>
        </p:txBody>
      </p:sp>
    </p:spTree>
    <p:extLst>
      <p:ext uri="{BB962C8B-B14F-4D97-AF65-F5344CB8AC3E}">
        <p14:creationId xmlns:p14="http://schemas.microsoft.com/office/powerpoint/2010/main" val="334649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a:t>
            </a:fld>
            <a:endParaRPr lang="en-GB"/>
          </a:p>
        </p:txBody>
      </p:sp>
    </p:spTree>
    <p:extLst>
      <p:ext uri="{BB962C8B-B14F-4D97-AF65-F5344CB8AC3E}">
        <p14:creationId xmlns:p14="http://schemas.microsoft.com/office/powerpoint/2010/main" val="395777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10</a:t>
            </a:fld>
            <a:endParaRPr lang="en-GB"/>
          </a:p>
        </p:txBody>
      </p:sp>
    </p:spTree>
    <p:extLst>
      <p:ext uri="{BB962C8B-B14F-4D97-AF65-F5344CB8AC3E}">
        <p14:creationId xmlns:p14="http://schemas.microsoft.com/office/powerpoint/2010/main" val="79642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11</a:t>
            </a:fld>
            <a:endParaRPr lang="en-GB"/>
          </a:p>
        </p:txBody>
      </p:sp>
    </p:spTree>
    <p:extLst>
      <p:ext uri="{BB962C8B-B14F-4D97-AF65-F5344CB8AC3E}">
        <p14:creationId xmlns:p14="http://schemas.microsoft.com/office/powerpoint/2010/main" val="1272042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12</a:t>
            </a:fld>
            <a:endParaRPr lang="en-GB"/>
          </a:p>
        </p:txBody>
      </p:sp>
    </p:spTree>
    <p:extLst>
      <p:ext uri="{BB962C8B-B14F-4D97-AF65-F5344CB8AC3E}">
        <p14:creationId xmlns:p14="http://schemas.microsoft.com/office/powerpoint/2010/main" val="146588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13</a:t>
            </a:fld>
            <a:endParaRPr lang="en-GB"/>
          </a:p>
        </p:txBody>
      </p:sp>
    </p:spTree>
    <p:extLst>
      <p:ext uri="{BB962C8B-B14F-4D97-AF65-F5344CB8AC3E}">
        <p14:creationId xmlns:p14="http://schemas.microsoft.com/office/powerpoint/2010/main" val="1985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14</a:t>
            </a:fld>
            <a:endParaRPr lang="en-GB"/>
          </a:p>
        </p:txBody>
      </p:sp>
    </p:spTree>
    <p:extLst>
      <p:ext uri="{BB962C8B-B14F-4D97-AF65-F5344CB8AC3E}">
        <p14:creationId xmlns:p14="http://schemas.microsoft.com/office/powerpoint/2010/main" val="423281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15</a:t>
            </a:fld>
            <a:endParaRPr lang="en-GB"/>
          </a:p>
        </p:txBody>
      </p:sp>
    </p:spTree>
    <p:extLst>
      <p:ext uri="{BB962C8B-B14F-4D97-AF65-F5344CB8AC3E}">
        <p14:creationId xmlns:p14="http://schemas.microsoft.com/office/powerpoint/2010/main" val="209171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16</a:t>
            </a:fld>
            <a:endParaRPr lang="en-GB"/>
          </a:p>
        </p:txBody>
      </p:sp>
    </p:spTree>
    <p:extLst>
      <p:ext uri="{BB962C8B-B14F-4D97-AF65-F5344CB8AC3E}">
        <p14:creationId xmlns:p14="http://schemas.microsoft.com/office/powerpoint/2010/main" val="396152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17</a:t>
            </a:fld>
            <a:endParaRPr lang="en-GB"/>
          </a:p>
        </p:txBody>
      </p:sp>
    </p:spTree>
    <p:extLst>
      <p:ext uri="{BB962C8B-B14F-4D97-AF65-F5344CB8AC3E}">
        <p14:creationId xmlns:p14="http://schemas.microsoft.com/office/powerpoint/2010/main" val="295361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18</a:t>
            </a:fld>
            <a:endParaRPr lang="en-GB"/>
          </a:p>
        </p:txBody>
      </p:sp>
    </p:spTree>
    <p:extLst>
      <p:ext uri="{BB962C8B-B14F-4D97-AF65-F5344CB8AC3E}">
        <p14:creationId xmlns:p14="http://schemas.microsoft.com/office/powerpoint/2010/main" val="404086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19</a:t>
            </a:fld>
            <a:endParaRPr lang="en-GB"/>
          </a:p>
        </p:txBody>
      </p:sp>
    </p:spTree>
    <p:extLst>
      <p:ext uri="{BB962C8B-B14F-4D97-AF65-F5344CB8AC3E}">
        <p14:creationId xmlns:p14="http://schemas.microsoft.com/office/powerpoint/2010/main" val="101313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a:t>
            </a:fld>
            <a:endParaRPr lang="en-GB"/>
          </a:p>
        </p:txBody>
      </p:sp>
    </p:spTree>
    <p:extLst>
      <p:ext uri="{BB962C8B-B14F-4D97-AF65-F5344CB8AC3E}">
        <p14:creationId xmlns:p14="http://schemas.microsoft.com/office/powerpoint/2010/main" val="69979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20</a:t>
            </a:fld>
            <a:endParaRPr lang="en-GB"/>
          </a:p>
        </p:txBody>
      </p:sp>
    </p:spTree>
    <p:extLst>
      <p:ext uri="{BB962C8B-B14F-4D97-AF65-F5344CB8AC3E}">
        <p14:creationId xmlns:p14="http://schemas.microsoft.com/office/powerpoint/2010/main" val="141435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21</a:t>
            </a:fld>
            <a:endParaRPr lang="en-GB"/>
          </a:p>
        </p:txBody>
      </p:sp>
    </p:spTree>
    <p:extLst>
      <p:ext uri="{BB962C8B-B14F-4D97-AF65-F5344CB8AC3E}">
        <p14:creationId xmlns:p14="http://schemas.microsoft.com/office/powerpoint/2010/main" val="3729033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22</a:t>
            </a:fld>
            <a:endParaRPr lang="en-GB"/>
          </a:p>
        </p:txBody>
      </p:sp>
    </p:spTree>
    <p:extLst>
      <p:ext uri="{BB962C8B-B14F-4D97-AF65-F5344CB8AC3E}">
        <p14:creationId xmlns:p14="http://schemas.microsoft.com/office/powerpoint/2010/main" val="3683454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23</a:t>
            </a:fld>
            <a:endParaRPr lang="en-GB"/>
          </a:p>
        </p:txBody>
      </p:sp>
    </p:spTree>
    <p:extLst>
      <p:ext uri="{BB962C8B-B14F-4D97-AF65-F5344CB8AC3E}">
        <p14:creationId xmlns:p14="http://schemas.microsoft.com/office/powerpoint/2010/main" val="108193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24</a:t>
            </a:fld>
            <a:endParaRPr lang="en-GB"/>
          </a:p>
        </p:txBody>
      </p:sp>
    </p:spTree>
    <p:extLst>
      <p:ext uri="{BB962C8B-B14F-4D97-AF65-F5344CB8AC3E}">
        <p14:creationId xmlns:p14="http://schemas.microsoft.com/office/powerpoint/2010/main" val="4059946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25</a:t>
            </a:fld>
            <a:endParaRPr lang="en-GB"/>
          </a:p>
        </p:txBody>
      </p:sp>
    </p:spTree>
    <p:extLst>
      <p:ext uri="{BB962C8B-B14F-4D97-AF65-F5344CB8AC3E}">
        <p14:creationId xmlns:p14="http://schemas.microsoft.com/office/powerpoint/2010/main" val="211860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26</a:t>
            </a:fld>
            <a:endParaRPr lang="en-GB"/>
          </a:p>
        </p:txBody>
      </p:sp>
    </p:spTree>
    <p:extLst>
      <p:ext uri="{BB962C8B-B14F-4D97-AF65-F5344CB8AC3E}">
        <p14:creationId xmlns:p14="http://schemas.microsoft.com/office/powerpoint/2010/main" val="2267960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27</a:t>
            </a:fld>
            <a:endParaRPr lang="en-GB"/>
          </a:p>
        </p:txBody>
      </p:sp>
    </p:spTree>
    <p:extLst>
      <p:ext uri="{BB962C8B-B14F-4D97-AF65-F5344CB8AC3E}">
        <p14:creationId xmlns:p14="http://schemas.microsoft.com/office/powerpoint/2010/main" val="616541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28</a:t>
            </a:fld>
            <a:endParaRPr lang="en-GB"/>
          </a:p>
        </p:txBody>
      </p:sp>
    </p:spTree>
    <p:extLst>
      <p:ext uri="{BB962C8B-B14F-4D97-AF65-F5344CB8AC3E}">
        <p14:creationId xmlns:p14="http://schemas.microsoft.com/office/powerpoint/2010/main" val="2113842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29</a:t>
            </a:fld>
            <a:endParaRPr lang="en-GB"/>
          </a:p>
        </p:txBody>
      </p:sp>
    </p:spTree>
    <p:extLst>
      <p:ext uri="{BB962C8B-B14F-4D97-AF65-F5344CB8AC3E}">
        <p14:creationId xmlns:p14="http://schemas.microsoft.com/office/powerpoint/2010/main" val="73765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a:t>
            </a:fld>
            <a:endParaRPr lang="en-GB"/>
          </a:p>
        </p:txBody>
      </p:sp>
    </p:spTree>
    <p:extLst>
      <p:ext uri="{BB962C8B-B14F-4D97-AF65-F5344CB8AC3E}">
        <p14:creationId xmlns:p14="http://schemas.microsoft.com/office/powerpoint/2010/main" val="1220278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30</a:t>
            </a:fld>
            <a:endParaRPr lang="en-GB"/>
          </a:p>
        </p:txBody>
      </p:sp>
    </p:spTree>
    <p:extLst>
      <p:ext uri="{BB962C8B-B14F-4D97-AF65-F5344CB8AC3E}">
        <p14:creationId xmlns:p14="http://schemas.microsoft.com/office/powerpoint/2010/main" val="1517018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31</a:t>
            </a:fld>
            <a:endParaRPr lang="en-GB"/>
          </a:p>
        </p:txBody>
      </p:sp>
    </p:spTree>
    <p:extLst>
      <p:ext uri="{BB962C8B-B14F-4D97-AF65-F5344CB8AC3E}">
        <p14:creationId xmlns:p14="http://schemas.microsoft.com/office/powerpoint/2010/main" val="4106536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32</a:t>
            </a:fld>
            <a:endParaRPr lang="en-GB"/>
          </a:p>
        </p:txBody>
      </p:sp>
    </p:spTree>
    <p:extLst>
      <p:ext uri="{BB962C8B-B14F-4D97-AF65-F5344CB8AC3E}">
        <p14:creationId xmlns:p14="http://schemas.microsoft.com/office/powerpoint/2010/main" val="2029929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33</a:t>
            </a:fld>
            <a:endParaRPr lang="en-GB"/>
          </a:p>
        </p:txBody>
      </p:sp>
    </p:spTree>
    <p:extLst>
      <p:ext uri="{BB962C8B-B14F-4D97-AF65-F5344CB8AC3E}">
        <p14:creationId xmlns:p14="http://schemas.microsoft.com/office/powerpoint/2010/main" val="101453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34</a:t>
            </a:fld>
            <a:endParaRPr lang="en-GB"/>
          </a:p>
        </p:txBody>
      </p:sp>
    </p:spTree>
    <p:extLst>
      <p:ext uri="{BB962C8B-B14F-4D97-AF65-F5344CB8AC3E}">
        <p14:creationId xmlns:p14="http://schemas.microsoft.com/office/powerpoint/2010/main" val="880810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35</a:t>
            </a:fld>
            <a:endParaRPr lang="en-GB"/>
          </a:p>
        </p:txBody>
      </p:sp>
    </p:spTree>
    <p:extLst>
      <p:ext uri="{BB962C8B-B14F-4D97-AF65-F5344CB8AC3E}">
        <p14:creationId xmlns:p14="http://schemas.microsoft.com/office/powerpoint/2010/main" val="155960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36</a:t>
            </a:fld>
            <a:endParaRPr lang="en-GB"/>
          </a:p>
        </p:txBody>
      </p:sp>
    </p:spTree>
    <p:extLst>
      <p:ext uri="{BB962C8B-B14F-4D97-AF65-F5344CB8AC3E}">
        <p14:creationId xmlns:p14="http://schemas.microsoft.com/office/powerpoint/2010/main" val="990237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37</a:t>
            </a:fld>
            <a:endParaRPr lang="en-GB"/>
          </a:p>
        </p:txBody>
      </p:sp>
    </p:spTree>
    <p:extLst>
      <p:ext uri="{BB962C8B-B14F-4D97-AF65-F5344CB8AC3E}">
        <p14:creationId xmlns:p14="http://schemas.microsoft.com/office/powerpoint/2010/main" val="829282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38</a:t>
            </a:fld>
            <a:endParaRPr lang="en-GB"/>
          </a:p>
        </p:txBody>
      </p:sp>
    </p:spTree>
    <p:extLst>
      <p:ext uri="{BB962C8B-B14F-4D97-AF65-F5344CB8AC3E}">
        <p14:creationId xmlns:p14="http://schemas.microsoft.com/office/powerpoint/2010/main" val="2550953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39</a:t>
            </a:fld>
            <a:endParaRPr lang="en-GB"/>
          </a:p>
        </p:txBody>
      </p:sp>
    </p:spTree>
    <p:extLst>
      <p:ext uri="{BB962C8B-B14F-4D97-AF65-F5344CB8AC3E}">
        <p14:creationId xmlns:p14="http://schemas.microsoft.com/office/powerpoint/2010/main" val="3982704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a:t>
            </a:fld>
            <a:endParaRPr lang="en-GB"/>
          </a:p>
        </p:txBody>
      </p:sp>
    </p:spTree>
    <p:extLst>
      <p:ext uri="{BB962C8B-B14F-4D97-AF65-F5344CB8AC3E}">
        <p14:creationId xmlns:p14="http://schemas.microsoft.com/office/powerpoint/2010/main" val="3327449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40</a:t>
            </a:fld>
            <a:endParaRPr lang="en-GB"/>
          </a:p>
        </p:txBody>
      </p:sp>
    </p:spTree>
    <p:extLst>
      <p:ext uri="{BB962C8B-B14F-4D97-AF65-F5344CB8AC3E}">
        <p14:creationId xmlns:p14="http://schemas.microsoft.com/office/powerpoint/2010/main" val="3642141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41</a:t>
            </a:fld>
            <a:endParaRPr lang="en-GB"/>
          </a:p>
        </p:txBody>
      </p:sp>
    </p:spTree>
    <p:extLst>
      <p:ext uri="{BB962C8B-B14F-4D97-AF65-F5344CB8AC3E}">
        <p14:creationId xmlns:p14="http://schemas.microsoft.com/office/powerpoint/2010/main" val="2229808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42</a:t>
            </a:fld>
            <a:endParaRPr lang="en-GB"/>
          </a:p>
        </p:txBody>
      </p:sp>
    </p:spTree>
    <p:extLst>
      <p:ext uri="{BB962C8B-B14F-4D97-AF65-F5344CB8AC3E}">
        <p14:creationId xmlns:p14="http://schemas.microsoft.com/office/powerpoint/2010/main" val="3541580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43</a:t>
            </a:fld>
            <a:endParaRPr lang="en-GB"/>
          </a:p>
        </p:txBody>
      </p:sp>
    </p:spTree>
    <p:extLst>
      <p:ext uri="{BB962C8B-B14F-4D97-AF65-F5344CB8AC3E}">
        <p14:creationId xmlns:p14="http://schemas.microsoft.com/office/powerpoint/2010/main" val="1975249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44</a:t>
            </a:fld>
            <a:endParaRPr lang="en-GB"/>
          </a:p>
        </p:txBody>
      </p:sp>
    </p:spTree>
    <p:extLst>
      <p:ext uri="{BB962C8B-B14F-4D97-AF65-F5344CB8AC3E}">
        <p14:creationId xmlns:p14="http://schemas.microsoft.com/office/powerpoint/2010/main" val="577521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45</a:t>
            </a:fld>
            <a:endParaRPr lang="en-GB"/>
          </a:p>
        </p:txBody>
      </p:sp>
    </p:spTree>
    <p:extLst>
      <p:ext uri="{BB962C8B-B14F-4D97-AF65-F5344CB8AC3E}">
        <p14:creationId xmlns:p14="http://schemas.microsoft.com/office/powerpoint/2010/main" val="2942083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46</a:t>
            </a:fld>
            <a:endParaRPr lang="en-GB"/>
          </a:p>
        </p:txBody>
      </p:sp>
    </p:spTree>
    <p:extLst>
      <p:ext uri="{BB962C8B-B14F-4D97-AF65-F5344CB8AC3E}">
        <p14:creationId xmlns:p14="http://schemas.microsoft.com/office/powerpoint/2010/main" val="83451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7C3576D8-4018-45A8-925F-D7237F01CFE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2544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48</a:t>
            </a:fld>
            <a:endParaRPr lang="en-GB"/>
          </a:p>
        </p:txBody>
      </p:sp>
    </p:spTree>
    <p:extLst>
      <p:ext uri="{BB962C8B-B14F-4D97-AF65-F5344CB8AC3E}">
        <p14:creationId xmlns:p14="http://schemas.microsoft.com/office/powerpoint/2010/main" val="3915124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49</a:t>
            </a:fld>
            <a:endParaRPr lang="en-GB"/>
          </a:p>
        </p:txBody>
      </p:sp>
    </p:spTree>
    <p:extLst>
      <p:ext uri="{BB962C8B-B14F-4D97-AF65-F5344CB8AC3E}">
        <p14:creationId xmlns:p14="http://schemas.microsoft.com/office/powerpoint/2010/main" val="357786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5</a:t>
            </a:fld>
            <a:endParaRPr lang="en-GB"/>
          </a:p>
        </p:txBody>
      </p:sp>
    </p:spTree>
    <p:extLst>
      <p:ext uri="{BB962C8B-B14F-4D97-AF65-F5344CB8AC3E}">
        <p14:creationId xmlns:p14="http://schemas.microsoft.com/office/powerpoint/2010/main" val="1528519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50</a:t>
            </a:fld>
            <a:endParaRPr lang="en-GB"/>
          </a:p>
        </p:txBody>
      </p:sp>
    </p:spTree>
    <p:extLst>
      <p:ext uri="{BB962C8B-B14F-4D97-AF65-F5344CB8AC3E}">
        <p14:creationId xmlns:p14="http://schemas.microsoft.com/office/powerpoint/2010/main" val="785677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help the university or college to assist you with the visa application process, if required. </a:t>
            </a:r>
          </a:p>
          <a:p>
            <a:pPr algn="l"/>
            <a:r>
              <a:rPr lang="en-GB" b="0" i="0" dirty="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51</a:t>
            </a:fld>
            <a:endParaRPr lang="en-GB"/>
          </a:p>
        </p:txBody>
      </p:sp>
    </p:spTree>
    <p:extLst>
      <p:ext uri="{BB962C8B-B14F-4D97-AF65-F5344CB8AC3E}">
        <p14:creationId xmlns:p14="http://schemas.microsoft.com/office/powerpoint/2010/main" val="1485135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52</a:t>
            </a:fld>
            <a:endParaRPr lang="en-GB"/>
          </a:p>
        </p:txBody>
      </p:sp>
    </p:spTree>
    <p:extLst>
      <p:ext uri="{BB962C8B-B14F-4D97-AF65-F5344CB8AC3E}">
        <p14:creationId xmlns:p14="http://schemas.microsoft.com/office/powerpoint/2010/main" val="1645502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53</a:t>
            </a:fld>
            <a:endParaRPr lang="en-GB"/>
          </a:p>
        </p:txBody>
      </p:sp>
    </p:spTree>
    <p:extLst>
      <p:ext uri="{BB962C8B-B14F-4D97-AF65-F5344CB8AC3E}">
        <p14:creationId xmlns:p14="http://schemas.microsoft.com/office/powerpoint/2010/main" val="1779583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54</a:t>
            </a:fld>
            <a:endParaRPr lang="en-GB"/>
          </a:p>
        </p:txBody>
      </p:sp>
    </p:spTree>
    <p:extLst>
      <p:ext uri="{BB962C8B-B14F-4D97-AF65-F5344CB8AC3E}">
        <p14:creationId xmlns:p14="http://schemas.microsoft.com/office/powerpoint/2010/main" val="2958851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55</a:t>
            </a:fld>
            <a:endParaRPr lang="en-GB"/>
          </a:p>
        </p:txBody>
      </p:sp>
    </p:spTree>
    <p:extLst>
      <p:ext uri="{BB962C8B-B14F-4D97-AF65-F5344CB8AC3E}">
        <p14:creationId xmlns:p14="http://schemas.microsoft.com/office/powerpoint/2010/main" val="3126171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56</a:t>
            </a:fld>
            <a:endParaRPr lang="en-GB"/>
          </a:p>
        </p:txBody>
      </p:sp>
    </p:spTree>
    <p:extLst>
      <p:ext uri="{BB962C8B-B14F-4D97-AF65-F5344CB8AC3E}">
        <p14:creationId xmlns:p14="http://schemas.microsoft.com/office/powerpoint/2010/main" val="1363899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57</a:t>
            </a:fld>
            <a:endParaRPr lang="en-GB"/>
          </a:p>
        </p:txBody>
      </p:sp>
    </p:spTree>
    <p:extLst>
      <p:ext uri="{BB962C8B-B14F-4D97-AF65-F5344CB8AC3E}">
        <p14:creationId xmlns:p14="http://schemas.microsoft.com/office/powerpoint/2010/main" val="2732172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299EF-236C-B8FF-137B-5463B15A8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F0FC0-CEFD-AF79-8A74-6EB1812E9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D606E-2C94-07B2-D7C4-53F6A13613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47F962-51E5-CC0C-F962-B067C205069A}"/>
              </a:ext>
            </a:extLst>
          </p:cNvPr>
          <p:cNvSpPr>
            <a:spLocks noGrp="1"/>
          </p:cNvSpPr>
          <p:nvPr>
            <p:ph type="sldNum" sz="quarter" idx="5"/>
          </p:nvPr>
        </p:nvSpPr>
        <p:spPr/>
        <p:txBody>
          <a:bodyPr/>
          <a:lstStyle/>
          <a:p>
            <a:fld id="{7C3576D8-4018-45A8-925F-D7237F01CFE8}" type="slidenum">
              <a:rPr lang="en-GB" smtClean="0"/>
              <a:t>58</a:t>
            </a:fld>
            <a:endParaRPr lang="en-GB"/>
          </a:p>
        </p:txBody>
      </p:sp>
    </p:spTree>
    <p:extLst>
      <p:ext uri="{BB962C8B-B14F-4D97-AF65-F5344CB8AC3E}">
        <p14:creationId xmlns:p14="http://schemas.microsoft.com/office/powerpoint/2010/main" val="1758013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691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a:t>
            </a:fld>
            <a:endParaRPr lang="en-GB"/>
          </a:p>
        </p:txBody>
      </p:sp>
    </p:spTree>
    <p:extLst>
      <p:ext uri="{BB962C8B-B14F-4D97-AF65-F5344CB8AC3E}">
        <p14:creationId xmlns:p14="http://schemas.microsoft.com/office/powerpoint/2010/main" val="3937286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60</a:t>
            </a:fld>
            <a:endParaRPr lang="en-GB"/>
          </a:p>
        </p:txBody>
      </p:sp>
    </p:spTree>
    <p:extLst>
      <p:ext uri="{BB962C8B-B14F-4D97-AF65-F5344CB8AC3E}">
        <p14:creationId xmlns:p14="http://schemas.microsoft.com/office/powerpoint/2010/main" val="12763169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7C3576D8-4018-45A8-925F-D7237F01CFE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5523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62</a:t>
            </a:fld>
            <a:endParaRPr lang="en-GB"/>
          </a:p>
        </p:txBody>
      </p:sp>
    </p:spTree>
    <p:extLst>
      <p:ext uri="{BB962C8B-B14F-4D97-AF65-F5344CB8AC3E}">
        <p14:creationId xmlns:p14="http://schemas.microsoft.com/office/powerpoint/2010/main" val="1392558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63</a:t>
            </a:fld>
            <a:endParaRPr lang="en-GB"/>
          </a:p>
        </p:txBody>
      </p:sp>
    </p:spTree>
    <p:extLst>
      <p:ext uri="{BB962C8B-B14F-4D97-AF65-F5344CB8AC3E}">
        <p14:creationId xmlns:p14="http://schemas.microsoft.com/office/powerpoint/2010/main" val="483155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2CECB-DFF6-FA4E-B4EC-2C44D36A3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075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65</a:t>
            </a:fld>
            <a:endParaRPr lang="en-GB"/>
          </a:p>
        </p:txBody>
      </p:sp>
    </p:spTree>
    <p:extLst>
      <p:ext uri="{BB962C8B-B14F-4D97-AF65-F5344CB8AC3E}">
        <p14:creationId xmlns:p14="http://schemas.microsoft.com/office/powerpoint/2010/main" val="14952058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2CECB-DFF6-FA4E-B4EC-2C44D36A3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89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67</a:t>
            </a:fld>
            <a:endParaRPr lang="en-GB"/>
          </a:p>
        </p:txBody>
      </p:sp>
    </p:spTree>
    <p:extLst>
      <p:ext uri="{BB962C8B-B14F-4D97-AF65-F5344CB8AC3E}">
        <p14:creationId xmlns:p14="http://schemas.microsoft.com/office/powerpoint/2010/main" val="15248256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2CECB-DFF6-FA4E-B4EC-2C44D36A3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9888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69</a:t>
            </a:fld>
            <a:endParaRPr lang="en-GB"/>
          </a:p>
        </p:txBody>
      </p:sp>
    </p:spTree>
    <p:extLst>
      <p:ext uri="{BB962C8B-B14F-4D97-AF65-F5344CB8AC3E}">
        <p14:creationId xmlns:p14="http://schemas.microsoft.com/office/powerpoint/2010/main" val="85205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7</a:t>
            </a:fld>
            <a:endParaRPr lang="en-GB"/>
          </a:p>
        </p:txBody>
      </p:sp>
    </p:spTree>
    <p:extLst>
      <p:ext uri="{BB962C8B-B14F-4D97-AF65-F5344CB8AC3E}">
        <p14:creationId xmlns:p14="http://schemas.microsoft.com/office/powerpoint/2010/main" val="72461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16CA-7F7C-E4AF-FB2E-79C2C7F6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D0E29-7931-DA55-3096-73BF6170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D10-2B7C-B0A1-AA20-BAD1D155B2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A38A74-BB3C-A858-68CD-F13F0C5F2AB5}"/>
              </a:ext>
            </a:extLst>
          </p:cNvPr>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69C51658-60C5-491E-AC61-1F8F6577900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33668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481E-4A96-6ADF-9094-30B2B6AD1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B3E2-9BF5-97A4-CD7B-23D0E1F75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73173-7EE9-75BD-9155-E08F3D9B435D}"/>
              </a:ext>
            </a:extLst>
          </p:cNvPr>
          <p:cNvSpPr>
            <a:spLocks noGrp="1"/>
          </p:cNvSpPr>
          <p:nvPr>
            <p:ph type="body" idx="1"/>
          </p:nvPr>
        </p:nvSpPr>
        <p:spPr/>
        <p:txBody>
          <a:bodyPr/>
          <a:lstStyle/>
          <a:p>
            <a:pPr>
              <a:lnSpc>
                <a:spcPct val="107000"/>
              </a:lnSpc>
              <a:spcAft>
                <a:spcPts val="800"/>
              </a:spcAft>
            </a:pPr>
            <a:endParaRPr lang="en-GB" dirty="0"/>
          </a:p>
        </p:txBody>
      </p:sp>
      <p:sp>
        <p:nvSpPr>
          <p:cNvPr id="4" name="Slide Number Placeholder 3">
            <a:extLst>
              <a:ext uri="{FF2B5EF4-FFF2-40B4-BE49-F238E27FC236}">
                <a16:creationId xmlns:a16="http://schemas.microsoft.com/office/drawing/2014/main" id="{076F54F6-1E4F-23FF-2190-171C7BDFD5E2}"/>
              </a:ext>
            </a:extLst>
          </p:cNvPr>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69C51658-60C5-491E-AC61-1F8F6577900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64859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56DE-A3BA-D83D-7568-5DF9E7609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F438-58C6-CB5B-ACB1-9FE2847E3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082F5-CF1C-A48F-725E-4C5BFBA78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EFA099-ABBC-27F6-7C19-E67AA32F305C}"/>
              </a:ext>
            </a:extLst>
          </p:cNvPr>
          <p:cNvSpPr>
            <a:spLocks noGrp="1"/>
          </p:cNvSpPr>
          <p:nvPr>
            <p:ph type="sldNum" sz="quarter" idx="5"/>
          </p:nvPr>
        </p:nvSpPr>
        <p:spPr/>
        <p:txBody>
          <a:bodyPr/>
          <a:lstStyle/>
          <a:p>
            <a:pPr marL="0" marR="0" lvl="0" indent="0" algn="r" defTabSz="2438339" rtl="0" eaLnBrk="1" fontAlgn="auto" latinLnBrk="0" hangingPunct="1">
              <a:lnSpc>
                <a:spcPct val="100000"/>
              </a:lnSpc>
              <a:spcBef>
                <a:spcPts val="0"/>
              </a:spcBef>
              <a:spcAft>
                <a:spcPts val="0"/>
              </a:spcAft>
              <a:buClrTx/>
              <a:buSzTx/>
              <a:buFontTx/>
              <a:buNone/>
              <a:tabLst/>
              <a:defRPr/>
            </a:pPr>
            <a:fld id="{69C51658-60C5-491E-AC61-1F8F6577900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2438339"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5801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73</a:t>
            </a:fld>
            <a:endParaRPr lang="en-GB"/>
          </a:p>
        </p:txBody>
      </p:sp>
    </p:spTree>
    <p:extLst>
      <p:ext uri="{BB962C8B-B14F-4D97-AF65-F5344CB8AC3E}">
        <p14:creationId xmlns:p14="http://schemas.microsoft.com/office/powerpoint/2010/main" val="3474143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74</a:t>
            </a:fld>
            <a:endParaRPr lang="en-GB"/>
          </a:p>
        </p:txBody>
      </p:sp>
    </p:spTree>
    <p:extLst>
      <p:ext uri="{BB962C8B-B14F-4D97-AF65-F5344CB8AC3E}">
        <p14:creationId xmlns:p14="http://schemas.microsoft.com/office/powerpoint/2010/main" val="1637256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75</a:t>
            </a:fld>
            <a:endParaRPr lang="en-GB"/>
          </a:p>
        </p:txBody>
      </p:sp>
    </p:spTree>
    <p:extLst>
      <p:ext uri="{BB962C8B-B14F-4D97-AF65-F5344CB8AC3E}">
        <p14:creationId xmlns:p14="http://schemas.microsoft.com/office/powerpoint/2010/main" val="210766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8</a:t>
            </a:fld>
            <a:endParaRPr lang="en-GB"/>
          </a:p>
        </p:txBody>
      </p:sp>
    </p:spTree>
    <p:extLst>
      <p:ext uri="{BB962C8B-B14F-4D97-AF65-F5344CB8AC3E}">
        <p14:creationId xmlns:p14="http://schemas.microsoft.com/office/powerpoint/2010/main" val="105086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C9147-0685-45E5-823E-6AF463AB4AE5}" type="slidenum">
              <a:rPr lang="en-GB" smtClean="0"/>
              <a:t>9</a:t>
            </a:fld>
            <a:endParaRPr lang="en-GB"/>
          </a:p>
        </p:txBody>
      </p:sp>
    </p:spTree>
    <p:extLst>
      <p:ext uri="{BB962C8B-B14F-4D97-AF65-F5344CB8AC3E}">
        <p14:creationId xmlns:p14="http://schemas.microsoft.com/office/powerpoint/2010/main" val="155901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9D48-5BF9-4304-9B93-A35F4C5672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F0156E-3CF2-4E12-B24C-201D239500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5107E0-4A34-466D-A0AF-8992877624A5}"/>
              </a:ext>
            </a:extLst>
          </p:cNvPr>
          <p:cNvSpPr>
            <a:spLocks noGrp="1"/>
          </p:cNvSpPr>
          <p:nvPr>
            <p:ph type="dt" sz="half" idx="10"/>
          </p:nvPr>
        </p:nvSpPr>
        <p:spPr/>
        <p:txBody>
          <a:bodyPr/>
          <a:lstStyle/>
          <a:p>
            <a:fld id="{5D4F824A-74C1-4E96-80D3-432D2C30460D}" type="datetimeFigureOut">
              <a:rPr lang="en-GB" smtClean="0"/>
              <a:t>19/09/2025</a:t>
            </a:fld>
            <a:endParaRPr lang="en-GB"/>
          </a:p>
        </p:txBody>
      </p:sp>
      <p:sp>
        <p:nvSpPr>
          <p:cNvPr id="5" name="Footer Placeholder 4">
            <a:extLst>
              <a:ext uri="{FF2B5EF4-FFF2-40B4-BE49-F238E27FC236}">
                <a16:creationId xmlns:a16="http://schemas.microsoft.com/office/drawing/2014/main" id="{D027BDA7-A310-46BA-A307-982259610E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DF2B0-4DD4-43D8-AB73-83DC94CD0FD6}"/>
              </a:ext>
            </a:extLst>
          </p:cNvPr>
          <p:cNvSpPr>
            <a:spLocks noGrp="1"/>
          </p:cNvSpPr>
          <p:nvPr>
            <p:ph type="sldNum" sz="quarter" idx="12"/>
          </p:nvPr>
        </p:nvSpPr>
        <p:spPr/>
        <p:txBody>
          <a:bodyPr/>
          <a:lstStyle/>
          <a:p>
            <a:fld id="{60972CFE-7008-4023-9A84-69565EE3A049}" type="slidenum">
              <a:rPr lang="en-GB" smtClean="0"/>
              <a:t>‹#›</a:t>
            </a:fld>
            <a:endParaRPr lang="en-GB"/>
          </a:p>
        </p:txBody>
      </p:sp>
    </p:spTree>
    <p:extLst>
      <p:ext uri="{BB962C8B-B14F-4D97-AF65-F5344CB8AC3E}">
        <p14:creationId xmlns:p14="http://schemas.microsoft.com/office/powerpoint/2010/main" val="76412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4E51-F5E5-4C12-ADDF-81FD4B46A7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F1A7BB-2FFF-421F-BF55-D4D6A8E9A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9377ED-3799-46E0-A022-60721B526B6F}"/>
              </a:ext>
            </a:extLst>
          </p:cNvPr>
          <p:cNvSpPr>
            <a:spLocks noGrp="1"/>
          </p:cNvSpPr>
          <p:nvPr>
            <p:ph type="dt" sz="half" idx="10"/>
          </p:nvPr>
        </p:nvSpPr>
        <p:spPr/>
        <p:txBody>
          <a:bodyPr/>
          <a:lstStyle/>
          <a:p>
            <a:fld id="{5D4F824A-74C1-4E96-80D3-432D2C30460D}" type="datetimeFigureOut">
              <a:rPr lang="en-GB" smtClean="0"/>
              <a:t>19/09/2025</a:t>
            </a:fld>
            <a:endParaRPr lang="en-GB"/>
          </a:p>
        </p:txBody>
      </p:sp>
      <p:sp>
        <p:nvSpPr>
          <p:cNvPr id="5" name="Footer Placeholder 4">
            <a:extLst>
              <a:ext uri="{FF2B5EF4-FFF2-40B4-BE49-F238E27FC236}">
                <a16:creationId xmlns:a16="http://schemas.microsoft.com/office/drawing/2014/main" id="{C1AB5D02-4F1F-490F-A039-CBC0F03CB5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521178-0D5F-4B11-BE22-48601AAE0E2A}"/>
              </a:ext>
            </a:extLst>
          </p:cNvPr>
          <p:cNvSpPr>
            <a:spLocks noGrp="1"/>
          </p:cNvSpPr>
          <p:nvPr>
            <p:ph type="sldNum" sz="quarter" idx="12"/>
          </p:nvPr>
        </p:nvSpPr>
        <p:spPr/>
        <p:txBody>
          <a:bodyPr/>
          <a:lstStyle/>
          <a:p>
            <a:fld id="{60972CFE-7008-4023-9A84-69565EE3A049}" type="slidenum">
              <a:rPr lang="en-GB" smtClean="0"/>
              <a:t>‹#›</a:t>
            </a:fld>
            <a:endParaRPr lang="en-GB"/>
          </a:p>
        </p:txBody>
      </p:sp>
    </p:spTree>
    <p:extLst>
      <p:ext uri="{BB962C8B-B14F-4D97-AF65-F5344CB8AC3E}">
        <p14:creationId xmlns:p14="http://schemas.microsoft.com/office/powerpoint/2010/main" val="398553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0AA0-4364-5CC2-6D27-83A96700FB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90C6DD-1878-AC76-085C-D8E5E8D112C5}"/>
              </a:ext>
            </a:extLst>
          </p:cNvPr>
          <p:cNvSpPr>
            <a:spLocks noGrp="1"/>
          </p:cNvSpPr>
          <p:nvPr>
            <p:ph type="dt" sz="half" idx="10"/>
          </p:nvPr>
        </p:nvSpPr>
        <p:spPr/>
        <p:txBody>
          <a:bodyPr/>
          <a:lstStyle/>
          <a:p>
            <a:fld id="{966F6B26-D9D2-4510-AA3E-88A01037D472}" type="datetimeFigureOut">
              <a:rPr lang="en-GB" smtClean="0"/>
              <a:t>19/09/2025</a:t>
            </a:fld>
            <a:endParaRPr lang="en-GB"/>
          </a:p>
        </p:txBody>
      </p:sp>
      <p:sp>
        <p:nvSpPr>
          <p:cNvPr id="4" name="Footer Placeholder 3">
            <a:extLst>
              <a:ext uri="{FF2B5EF4-FFF2-40B4-BE49-F238E27FC236}">
                <a16:creationId xmlns:a16="http://schemas.microsoft.com/office/drawing/2014/main" id="{3AFECA39-E7AC-933F-040F-CD0D777942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78C398-105D-433F-F435-611EF0F062C3}"/>
              </a:ext>
            </a:extLst>
          </p:cNvPr>
          <p:cNvSpPr>
            <a:spLocks noGrp="1"/>
          </p:cNvSpPr>
          <p:nvPr>
            <p:ph type="sldNum" sz="quarter" idx="12"/>
          </p:nvPr>
        </p:nvSpPr>
        <p:spPr/>
        <p:txBody>
          <a:bodyPr/>
          <a:lstStyle/>
          <a:p>
            <a:fld id="{642D7043-581B-4D11-B719-F62CBC906C40}" type="slidenum">
              <a:rPr lang="en-GB" smtClean="0"/>
              <a:t>‹#›</a:t>
            </a:fld>
            <a:endParaRPr lang="en-GB"/>
          </a:p>
        </p:txBody>
      </p:sp>
    </p:spTree>
    <p:extLst>
      <p:ext uri="{BB962C8B-B14F-4D97-AF65-F5344CB8AC3E}">
        <p14:creationId xmlns:p14="http://schemas.microsoft.com/office/powerpoint/2010/main" val="185388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153C8-472F-5E28-BD45-5F2B19A6F0E6}"/>
              </a:ext>
            </a:extLst>
          </p:cNvPr>
          <p:cNvSpPr>
            <a:spLocks noGrp="1"/>
          </p:cNvSpPr>
          <p:nvPr>
            <p:ph type="dt" sz="half" idx="10"/>
          </p:nvPr>
        </p:nvSpPr>
        <p:spPr/>
        <p:txBody>
          <a:bodyPr/>
          <a:lstStyle/>
          <a:p>
            <a:fld id="{966F6B26-D9D2-4510-AA3E-88A01037D472}" type="datetimeFigureOut">
              <a:rPr lang="en-GB" smtClean="0"/>
              <a:t>19/09/2025</a:t>
            </a:fld>
            <a:endParaRPr lang="en-GB"/>
          </a:p>
        </p:txBody>
      </p:sp>
      <p:sp>
        <p:nvSpPr>
          <p:cNvPr id="3" name="Footer Placeholder 2">
            <a:extLst>
              <a:ext uri="{FF2B5EF4-FFF2-40B4-BE49-F238E27FC236}">
                <a16:creationId xmlns:a16="http://schemas.microsoft.com/office/drawing/2014/main" id="{A3D89CFB-1515-2A4E-DA81-B2E3970EE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B171C8-AAD4-8D38-8C4D-D2001617ED30}"/>
              </a:ext>
            </a:extLst>
          </p:cNvPr>
          <p:cNvSpPr>
            <a:spLocks noGrp="1"/>
          </p:cNvSpPr>
          <p:nvPr>
            <p:ph type="sldNum" sz="quarter" idx="12"/>
          </p:nvPr>
        </p:nvSpPr>
        <p:spPr/>
        <p:txBody>
          <a:bodyPr/>
          <a:lstStyle/>
          <a:p>
            <a:fld id="{642D7043-581B-4D11-B719-F62CBC906C40}" type="slidenum">
              <a:rPr lang="en-GB" smtClean="0"/>
              <a:t>‹#›</a:t>
            </a:fld>
            <a:endParaRPr lang="en-GB"/>
          </a:p>
        </p:txBody>
      </p:sp>
    </p:spTree>
    <p:extLst>
      <p:ext uri="{BB962C8B-B14F-4D97-AF65-F5344CB8AC3E}">
        <p14:creationId xmlns:p14="http://schemas.microsoft.com/office/powerpoint/2010/main" val="53685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7936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256421"/>
            <a:ext cx="5516397" cy="2295601"/>
          </a:xfrm>
        </p:spPr>
        <p:txBody>
          <a:bodyPr wrap="square" lIns="0" tIns="108000" bIns="108000" anchor="b" anchorCtr="0">
            <a:spAutoFit/>
          </a:bodyPr>
          <a:lstStyle>
            <a:lvl1pPr>
              <a:lnSpc>
                <a:spcPct val="80000"/>
              </a:lnSpc>
              <a:defRPr sz="5625"/>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57754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E09F16-2142-4D6F-81A1-B41C3FF4A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9B626E-4D81-40A5-9B47-43B5EE56CD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A46DFE-81E6-47AE-8AC3-78F0EA885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F824A-74C1-4E96-80D3-432D2C30460D}" type="datetimeFigureOut">
              <a:rPr lang="en-GB" smtClean="0"/>
              <a:t>19/09/2025</a:t>
            </a:fld>
            <a:endParaRPr lang="en-GB"/>
          </a:p>
        </p:txBody>
      </p:sp>
      <p:sp>
        <p:nvSpPr>
          <p:cNvPr id="5" name="Footer Placeholder 4">
            <a:extLst>
              <a:ext uri="{FF2B5EF4-FFF2-40B4-BE49-F238E27FC236}">
                <a16:creationId xmlns:a16="http://schemas.microsoft.com/office/drawing/2014/main" id="{2470F725-03F4-40CB-8662-1D2B3B946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B5D6DA-207C-41B3-8079-A8AC98B39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72CFE-7008-4023-9A84-69565EE3A049}" type="slidenum">
              <a:rPr lang="en-GB" smtClean="0"/>
              <a:t>‹#›</a:t>
            </a:fld>
            <a:endParaRPr lang="en-GB"/>
          </a:p>
        </p:txBody>
      </p:sp>
    </p:spTree>
    <p:extLst>
      <p:ext uri="{BB962C8B-B14F-4D97-AF65-F5344CB8AC3E}">
        <p14:creationId xmlns:p14="http://schemas.microsoft.com/office/powerpoint/2010/main" val="183470805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mysqa.org.uk/cs8/content/secure/my_homepage.js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www.mysqa.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mysqa.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youtube.com/watch?v=6aKZS7T3dUk" TargetMode="Externa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www.sqa.org.uk/sqa/files_ccc/ready-reckoner-for-SQA-qualifications.pdf"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www.sqa.org.uk/scq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teachermariajosealalpardo.blogspot.com/2020/05/tuesday-19th-may.html" TargetMode="External"/><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en/people-person-child-boy-girl-tie-117198/"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creativecommons.org/licenses/by-sa/3.0/" TargetMode="External"/><Relationship Id="rId4" Type="http://schemas.openxmlformats.org/officeDocument/2006/relationships/hyperlink" Target="https://www.geograph.org.uk/photo/526907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73.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e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33CF1B-A89B-4A80-A818-909B476E4793}"/>
              </a:ext>
            </a:extLst>
          </p:cNvPr>
          <p:cNvPicPr>
            <a:picLocks noChangeAspect="1"/>
          </p:cNvPicPr>
          <p:nvPr/>
        </p:nvPicPr>
        <p:blipFill rotWithShape="1">
          <a:blip r:embed="rId3"/>
          <a:srcRect t="15817" r="9089" b="11349"/>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D28291-8C31-488D-92AD-75E7472BAC2A}"/>
              </a:ext>
            </a:extLst>
          </p:cNvPr>
          <p:cNvSpPr>
            <a:spLocks noGrp="1"/>
          </p:cNvSpPr>
          <p:nvPr>
            <p:ph type="ctrTitle"/>
          </p:nvPr>
        </p:nvSpPr>
        <p:spPr>
          <a:xfrm>
            <a:off x="477981" y="1122363"/>
            <a:ext cx="4023360" cy="3204134"/>
          </a:xfrm>
        </p:spPr>
        <p:txBody>
          <a:bodyPr anchor="b">
            <a:normAutofit fontScale="90000"/>
          </a:bodyPr>
          <a:lstStyle/>
          <a:p>
            <a:pPr algn="l"/>
            <a:r>
              <a:rPr lang="en-GB" sz="4800" dirty="0"/>
              <a:t>Trinity High School </a:t>
            </a:r>
            <a:br>
              <a:rPr lang="en-GB" sz="4800" dirty="0"/>
            </a:br>
            <a:r>
              <a:rPr lang="en-GB" sz="4800" dirty="0"/>
              <a:t>Qualifications Information Event</a:t>
            </a:r>
          </a:p>
        </p:txBody>
      </p:sp>
      <p:sp>
        <p:nvSpPr>
          <p:cNvPr id="3" name="Subtitle 2">
            <a:extLst>
              <a:ext uri="{FF2B5EF4-FFF2-40B4-BE49-F238E27FC236}">
                <a16:creationId xmlns:a16="http://schemas.microsoft.com/office/drawing/2014/main" id="{BB25586C-37DE-4314-88C8-2B3BACE3C32F}"/>
              </a:ext>
            </a:extLst>
          </p:cNvPr>
          <p:cNvSpPr>
            <a:spLocks noGrp="1"/>
          </p:cNvSpPr>
          <p:nvPr>
            <p:ph type="subTitle" idx="1"/>
          </p:nvPr>
        </p:nvSpPr>
        <p:spPr>
          <a:xfrm>
            <a:off x="477980" y="4872922"/>
            <a:ext cx="4023359" cy="1208141"/>
          </a:xfrm>
        </p:spPr>
        <p:txBody>
          <a:bodyPr>
            <a:normAutofit/>
          </a:bodyPr>
          <a:lstStyle/>
          <a:p>
            <a:pPr algn="l"/>
            <a:r>
              <a:rPr lang="en-GB" sz="2000" dirty="0"/>
              <a:t>September 2025</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127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41D1-FFC8-4480-93D7-AC30E1DEE365}"/>
              </a:ext>
            </a:extLst>
          </p:cNvPr>
          <p:cNvSpPr>
            <a:spLocks noGrp="1"/>
          </p:cNvSpPr>
          <p:nvPr>
            <p:ph type="title"/>
          </p:nvPr>
        </p:nvSpPr>
        <p:spPr>
          <a:xfrm>
            <a:off x="0" y="1095516"/>
            <a:ext cx="3257007" cy="4666967"/>
          </a:xfrm>
          <a:solidFill>
            <a:srgbClr val="FF66FF"/>
          </a:solidFill>
        </p:spPr>
        <p:txBody>
          <a:bodyPr vert="horz" lIns="91440" tIns="45720" rIns="91440" bIns="45720" rtlCol="0" anchor="b">
            <a:normAutofit fontScale="90000"/>
          </a:bodyPr>
          <a:lstStyle/>
          <a:p>
            <a:pPr algn="ctr"/>
            <a:r>
              <a:rPr lang="en-US" sz="3700" dirty="0"/>
              <a:t>National qualifications</a:t>
            </a:r>
            <a:br>
              <a:rPr lang="en-US" sz="3700" dirty="0"/>
            </a:br>
            <a:br>
              <a:rPr lang="en-US" sz="3700" dirty="0"/>
            </a:br>
            <a:r>
              <a:rPr lang="en-US" sz="3700" dirty="0">
                <a:cs typeface="Calibri Light"/>
              </a:rPr>
              <a:t>Exam DIET only exists at </a:t>
            </a:r>
            <a:br>
              <a:rPr lang="en-US" sz="3700" dirty="0">
                <a:cs typeface="Calibri Light"/>
              </a:rPr>
            </a:br>
            <a:r>
              <a:rPr lang="en-US" sz="3700" dirty="0">
                <a:cs typeface="Calibri Light"/>
              </a:rPr>
              <a:t>National 5, </a:t>
            </a:r>
            <a:br>
              <a:rPr lang="en-US" sz="3700" dirty="0">
                <a:cs typeface="Calibri Light"/>
              </a:rPr>
            </a:br>
            <a:r>
              <a:rPr lang="en-US" sz="3700" dirty="0">
                <a:cs typeface="Calibri Light"/>
              </a:rPr>
              <a:t>Higher </a:t>
            </a:r>
            <a:br>
              <a:rPr lang="en-US" sz="3700" dirty="0">
                <a:cs typeface="Calibri Light"/>
              </a:rPr>
            </a:br>
            <a:r>
              <a:rPr lang="en-US" sz="3700" dirty="0">
                <a:cs typeface="Calibri Light"/>
              </a:rPr>
              <a:t>and </a:t>
            </a:r>
            <a:br>
              <a:rPr lang="en-US" sz="3700" dirty="0">
                <a:cs typeface="Calibri Light"/>
              </a:rPr>
            </a:br>
            <a:r>
              <a:rPr lang="en-US" sz="3700" dirty="0">
                <a:cs typeface="Calibri Light"/>
              </a:rPr>
              <a:t>Advanced Higher Level</a:t>
            </a:r>
          </a:p>
        </p:txBody>
      </p:sp>
      <p:pic>
        <p:nvPicPr>
          <p:cNvPr id="3" name="Picture 3" descr="Timeline&#10;&#10;Description automatically generated">
            <a:extLst>
              <a:ext uri="{FF2B5EF4-FFF2-40B4-BE49-F238E27FC236}">
                <a16:creationId xmlns:a16="http://schemas.microsoft.com/office/drawing/2014/main" id="{263D0405-6CC5-2C73-59C8-1A2E1B4C78A1}"/>
              </a:ext>
            </a:extLst>
          </p:cNvPr>
          <p:cNvPicPr>
            <a:picLocks noChangeAspect="1"/>
          </p:cNvPicPr>
          <p:nvPr/>
        </p:nvPicPr>
        <p:blipFill>
          <a:blip r:embed="rId3"/>
          <a:stretch>
            <a:fillRect/>
          </a:stretch>
        </p:blipFill>
        <p:spPr>
          <a:xfrm>
            <a:off x="3284035" y="294782"/>
            <a:ext cx="8504661" cy="59153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descr="A yellow circular logo with text&#10;&#10;Description automatically generated">
            <a:extLst>
              <a:ext uri="{FF2B5EF4-FFF2-40B4-BE49-F238E27FC236}">
                <a16:creationId xmlns:a16="http://schemas.microsoft.com/office/drawing/2014/main" id="{86BA05CA-2304-7CB5-742A-9EDD82C1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5" name="Picture 4" descr="A yellow circular logo with text&#10;&#10;Description automatically generated">
            <a:extLst>
              <a:ext uri="{FF2B5EF4-FFF2-40B4-BE49-F238E27FC236}">
                <a16:creationId xmlns:a16="http://schemas.microsoft.com/office/drawing/2014/main" id="{1EA7FB02-F28D-F12D-53CE-0400715A8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61" y="102372"/>
            <a:ext cx="675451" cy="658773"/>
          </a:xfrm>
          <a:prstGeom prst="ellipse">
            <a:avLst/>
          </a:prstGeom>
        </p:spPr>
      </p:pic>
    </p:spTree>
    <p:extLst>
      <p:ext uri="{BB962C8B-B14F-4D97-AF65-F5344CB8AC3E}">
        <p14:creationId xmlns:p14="http://schemas.microsoft.com/office/powerpoint/2010/main" val="192672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CC388A43-54C2-1002-5BC9-E045802B3152}"/>
              </a:ext>
            </a:extLst>
          </p:cNvPr>
          <p:cNvPicPr>
            <a:picLocks noChangeAspect="1"/>
          </p:cNvPicPr>
          <p:nvPr/>
        </p:nvPicPr>
        <p:blipFill rotWithShape="1">
          <a:blip r:embed="rId3"/>
          <a:srcRect l="7923" r="33255"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856F6-4264-80BB-F29A-EAC2764AC5E6}"/>
              </a:ext>
            </a:extLst>
          </p:cNvPr>
          <p:cNvSpPr>
            <a:spLocks noGrp="1"/>
          </p:cNvSpPr>
          <p:nvPr>
            <p:ph type="title"/>
          </p:nvPr>
        </p:nvSpPr>
        <p:spPr>
          <a:xfrm>
            <a:off x="352425" y="152400"/>
            <a:ext cx="5187763" cy="1805082"/>
          </a:xfrm>
          <a:solidFill>
            <a:schemeClr val="accent6">
              <a:lumMod val="20000"/>
              <a:lumOff val="80000"/>
            </a:schemeClr>
          </a:solidFill>
          <a:ln>
            <a:solidFill>
              <a:schemeClr val="accent1"/>
            </a:solidFill>
          </a:ln>
        </p:spPr>
        <p:txBody>
          <a:bodyPr anchor="ctr">
            <a:normAutofit/>
          </a:bodyPr>
          <a:lstStyle/>
          <a:p>
            <a:pPr algn="ctr"/>
            <a:r>
              <a:rPr lang="en-GB" sz="4000" dirty="0"/>
              <a:t>SQA 2025/26 </a:t>
            </a:r>
            <a:br>
              <a:rPr lang="en-GB" sz="4000" dirty="0"/>
            </a:br>
            <a:r>
              <a:rPr lang="en-GB" sz="4000" dirty="0"/>
              <a:t>National Qualifications</a:t>
            </a:r>
          </a:p>
        </p:txBody>
      </p:sp>
      <p:sp>
        <p:nvSpPr>
          <p:cNvPr id="3" name="Content Placeholder 2">
            <a:extLst>
              <a:ext uri="{FF2B5EF4-FFF2-40B4-BE49-F238E27FC236}">
                <a16:creationId xmlns:a16="http://schemas.microsoft.com/office/drawing/2014/main" id="{E69FDD66-5A17-58D9-9D8B-25B8EB801603}"/>
              </a:ext>
            </a:extLst>
          </p:cNvPr>
          <p:cNvSpPr>
            <a:spLocks noGrp="1"/>
          </p:cNvSpPr>
          <p:nvPr>
            <p:ph idx="1"/>
          </p:nvPr>
        </p:nvSpPr>
        <p:spPr>
          <a:xfrm>
            <a:off x="266700" y="1957482"/>
            <a:ext cx="5562600" cy="4681443"/>
          </a:xfrm>
          <a:solidFill>
            <a:schemeClr val="accent4">
              <a:lumMod val="40000"/>
              <a:lumOff val="60000"/>
            </a:schemeClr>
          </a:solidFill>
          <a:ln>
            <a:solidFill>
              <a:schemeClr val="accent1"/>
            </a:solidFill>
          </a:ln>
        </p:spPr>
        <p:txBody>
          <a:bodyPr anchor="ctr">
            <a:normAutofit/>
          </a:bodyPr>
          <a:lstStyle/>
          <a:p>
            <a:pPr marL="0" indent="0">
              <a:buNone/>
            </a:pPr>
            <a:r>
              <a:rPr lang="en-GB" sz="2000" b="1" u="sng" dirty="0"/>
              <a:t>What are National Qualifications?</a:t>
            </a:r>
          </a:p>
          <a:p>
            <a:r>
              <a:rPr lang="en-GB" sz="2000" b="0" i="0" dirty="0">
                <a:effectLst/>
              </a:rPr>
              <a:t>National Qualifications are one of the most important types of qualification in Scotland, and almost everyone leaving school or college today has one or more National Qualification. </a:t>
            </a:r>
          </a:p>
          <a:p>
            <a:r>
              <a:rPr lang="en-GB" sz="2000" b="0" i="0" dirty="0">
                <a:effectLst/>
              </a:rPr>
              <a:t>They are mainly taken by learners in the senior phase of secondary school (S4 to S6) and learners in colleges.</a:t>
            </a:r>
          </a:p>
          <a:p>
            <a:pPr marL="0" indent="0">
              <a:buNone/>
            </a:pPr>
            <a:br>
              <a:rPr lang="en-GB" sz="2000" dirty="0"/>
            </a:br>
            <a:r>
              <a:rPr lang="en-GB" sz="2000" b="0" i="1" dirty="0">
                <a:effectLst/>
              </a:rPr>
              <a:t>They cover a range of subjects and are designed to develop the skills and knowledge needed to succeed beyond the classroom; whether progressing to other SQA qualifications, training, employment or university.</a:t>
            </a:r>
            <a:endParaRPr lang="en-GB" sz="2000" i="1" dirty="0"/>
          </a:p>
        </p:txBody>
      </p:sp>
      <p:pic>
        <p:nvPicPr>
          <p:cNvPr id="4" name="Picture 3" descr="A yellow circular logo with text&#10;&#10;Description automatically generated">
            <a:extLst>
              <a:ext uri="{FF2B5EF4-FFF2-40B4-BE49-F238E27FC236}">
                <a16:creationId xmlns:a16="http://schemas.microsoft.com/office/drawing/2014/main" id="{52B80E7A-158D-119C-25A2-57F4D2FFE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C3977A9C-36F3-AF6A-155C-0A7A050CC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61" y="102371"/>
            <a:ext cx="675451" cy="658773"/>
          </a:xfrm>
          <a:prstGeom prst="ellipse">
            <a:avLst/>
          </a:prstGeom>
        </p:spPr>
      </p:pic>
    </p:spTree>
    <p:extLst>
      <p:ext uri="{BB962C8B-B14F-4D97-AF65-F5344CB8AC3E}">
        <p14:creationId xmlns:p14="http://schemas.microsoft.com/office/powerpoint/2010/main" val="411514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3217-D1EB-8A81-77CD-4B93D82AB389}"/>
              </a:ext>
            </a:extLst>
          </p:cNvPr>
          <p:cNvSpPr>
            <a:spLocks noGrp="1"/>
          </p:cNvSpPr>
          <p:nvPr>
            <p:ph type="title"/>
          </p:nvPr>
        </p:nvSpPr>
        <p:spPr>
          <a:xfrm>
            <a:off x="498112" y="965035"/>
            <a:ext cx="6256823" cy="735376"/>
          </a:xfrm>
          <a:solidFill>
            <a:schemeClr val="accent6">
              <a:lumMod val="20000"/>
              <a:lumOff val="80000"/>
            </a:schemeClr>
          </a:solidFill>
          <a:ln>
            <a:solidFill>
              <a:schemeClr val="accent1"/>
            </a:solidFill>
          </a:ln>
        </p:spPr>
        <p:txBody>
          <a:bodyPr anchor="b">
            <a:normAutofit/>
          </a:bodyPr>
          <a:lstStyle/>
          <a:p>
            <a:r>
              <a:rPr lang="en-GB" sz="3200" dirty="0"/>
              <a:t>How are National Courses Assessed?</a:t>
            </a:r>
          </a:p>
        </p:txBody>
      </p:sp>
      <p:sp>
        <p:nvSpPr>
          <p:cNvPr id="3" name="Content Placeholder 2">
            <a:extLst>
              <a:ext uri="{FF2B5EF4-FFF2-40B4-BE49-F238E27FC236}">
                <a16:creationId xmlns:a16="http://schemas.microsoft.com/office/drawing/2014/main" id="{B3AF7914-FD7D-BC80-957B-B869189B469E}"/>
              </a:ext>
            </a:extLst>
          </p:cNvPr>
          <p:cNvSpPr>
            <a:spLocks noGrp="1"/>
          </p:cNvSpPr>
          <p:nvPr>
            <p:ph idx="1"/>
          </p:nvPr>
        </p:nvSpPr>
        <p:spPr>
          <a:xfrm>
            <a:off x="316783" y="1904300"/>
            <a:ext cx="6619483" cy="4851327"/>
          </a:xfrm>
          <a:solidFill>
            <a:schemeClr val="accent4">
              <a:lumMod val="20000"/>
              <a:lumOff val="80000"/>
            </a:schemeClr>
          </a:solidFill>
          <a:ln>
            <a:solidFill>
              <a:schemeClr val="accent1"/>
            </a:solidFill>
          </a:ln>
        </p:spPr>
        <p:txBody>
          <a:bodyPr anchor="t">
            <a:normAutofit/>
          </a:bodyPr>
          <a:lstStyle/>
          <a:p>
            <a:pPr marL="0" indent="0">
              <a:buNone/>
            </a:pPr>
            <a:endParaRPr lang="en-GB" sz="1400" b="1" i="0" dirty="0">
              <a:effectLst/>
              <a:latin typeface="Helvetica Neue"/>
            </a:endParaRPr>
          </a:p>
          <a:p>
            <a:pPr marL="0" indent="0">
              <a:buNone/>
            </a:pPr>
            <a:r>
              <a:rPr lang="en-GB" sz="2000" b="1" i="0" dirty="0">
                <a:effectLst/>
                <a:latin typeface="Helvetica Neue"/>
              </a:rPr>
              <a:t>National 2, National 3 and National 4</a:t>
            </a:r>
            <a:endParaRPr lang="en-GB" sz="2000" b="0" i="0" dirty="0">
              <a:effectLst/>
              <a:latin typeface="Helvetica Neue"/>
            </a:endParaRPr>
          </a:p>
          <a:p>
            <a:r>
              <a:rPr lang="en-GB" sz="2000" b="0" i="0" dirty="0">
                <a:effectLst/>
                <a:latin typeface="Helvetica Neue"/>
              </a:rPr>
              <a:t>In National 2, National 3 and National 4 courses, learners complete </a:t>
            </a:r>
            <a:r>
              <a:rPr lang="en-GB" sz="2000" b="1" i="0" dirty="0">
                <a:effectLst/>
                <a:latin typeface="Helvetica Neue"/>
              </a:rPr>
              <a:t>unit assessments </a:t>
            </a:r>
            <a:r>
              <a:rPr lang="en-GB" sz="2000" b="0" i="0" dirty="0">
                <a:effectLst/>
                <a:latin typeface="Helvetica Neue"/>
              </a:rPr>
              <a:t>throughout the year. Most National 4 courses also include an end-of-year assessment called an </a:t>
            </a:r>
            <a:r>
              <a:rPr lang="en-GB" sz="2000" b="1" i="0" dirty="0">
                <a:effectLst/>
                <a:latin typeface="Helvetica Neue"/>
              </a:rPr>
              <a:t>Added </a:t>
            </a:r>
            <a:r>
              <a:rPr lang="en-GB" sz="2000" b="1" dirty="0">
                <a:latin typeface="Helvetica Neue"/>
              </a:rPr>
              <a:t>V</a:t>
            </a:r>
            <a:r>
              <a:rPr lang="en-GB" sz="2000" b="1" i="0" dirty="0">
                <a:effectLst/>
                <a:latin typeface="Helvetica Neue"/>
              </a:rPr>
              <a:t>alue </a:t>
            </a:r>
            <a:r>
              <a:rPr lang="en-GB" sz="2000" b="1" dirty="0">
                <a:latin typeface="Helvetica Neue"/>
              </a:rPr>
              <a:t>U</a:t>
            </a:r>
            <a:r>
              <a:rPr lang="en-GB" sz="2000" b="1" i="0" dirty="0">
                <a:effectLst/>
                <a:latin typeface="Helvetica Neue"/>
              </a:rPr>
              <a:t>nit</a:t>
            </a:r>
            <a:r>
              <a:rPr lang="en-GB" sz="2000" b="0" i="0" dirty="0">
                <a:effectLst/>
                <a:latin typeface="Helvetica Neue"/>
              </a:rPr>
              <a:t>. </a:t>
            </a:r>
          </a:p>
          <a:p>
            <a:r>
              <a:rPr lang="en-GB" sz="2000" b="0" i="0" dirty="0">
                <a:effectLst/>
                <a:latin typeface="Helvetica Neue"/>
              </a:rPr>
              <a:t>These assessments are </a:t>
            </a:r>
            <a:r>
              <a:rPr lang="en-GB" sz="2000" b="1" i="0" dirty="0">
                <a:effectLst/>
                <a:latin typeface="Helvetica Neue"/>
              </a:rPr>
              <a:t>marked internally </a:t>
            </a:r>
            <a:r>
              <a:rPr lang="en-GB" sz="2000" b="0" i="0" dirty="0">
                <a:effectLst/>
                <a:latin typeface="Helvetica Neue"/>
              </a:rPr>
              <a:t>by the teacher. National 2, National 3 and National 4 courses are assessed as ‘pass’ or ‘fail’ and are quality assured by SQA.</a:t>
            </a:r>
          </a:p>
          <a:p>
            <a:r>
              <a:rPr lang="en-GB" sz="2000" b="0" i="0" dirty="0">
                <a:effectLst/>
                <a:latin typeface="Helvetica Neue"/>
              </a:rPr>
              <a:t>Internal assessment is more suitable for courses at National 4 level and will help to build learners' confidence in preparation for National 5 exams. </a:t>
            </a:r>
          </a:p>
          <a:p>
            <a:pPr marL="0" indent="0">
              <a:buNone/>
            </a:pPr>
            <a:endParaRPr lang="en-GB" sz="1100" b="1" i="0" dirty="0">
              <a:effectLst/>
              <a:latin typeface="Helvetica Neue"/>
            </a:endParaRPr>
          </a:p>
          <a:p>
            <a:endParaRPr lang="en-GB" sz="1100" dirty="0"/>
          </a:p>
        </p:txBody>
      </p:sp>
      <p:pic>
        <p:nvPicPr>
          <p:cNvPr id="13" name="Picture 4" descr="Light bulb on yellow background with sketched light beams and cord">
            <a:extLst>
              <a:ext uri="{FF2B5EF4-FFF2-40B4-BE49-F238E27FC236}">
                <a16:creationId xmlns:a16="http://schemas.microsoft.com/office/drawing/2014/main" id="{158B5F16-33CE-80B5-4771-0CC644C50F1E}"/>
              </a:ext>
            </a:extLst>
          </p:cNvPr>
          <p:cNvPicPr>
            <a:picLocks noChangeAspect="1"/>
          </p:cNvPicPr>
          <p:nvPr/>
        </p:nvPicPr>
        <p:blipFill rotWithShape="1">
          <a:blip r:embed="rId3"/>
          <a:srcRect l="50063" r="5805"/>
          <a:stretch/>
        </p:blipFill>
        <p:spPr>
          <a:xfrm>
            <a:off x="7270812" y="10"/>
            <a:ext cx="4921187" cy="6857990"/>
          </a:xfrm>
          <a:prstGeom prst="rect">
            <a:avLst/>
          </a:prstGeom>
        </p:spPr>
      </p:pic>
      <p:grpSp>
        <p:nvGrpSpPr>
          <p:cNvPr id="14"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yellow circular logo with text&#10;&#10;Description automatically generated">
            <a:extLst>
              <a:ext uri="{FF2B5EF4-FFF2-40B4-BE49-F238E27FC236}">
                <a16:creationId xmlns:a16="http://schemas.microsoft.com/office/drawing/2014/main" id="{BB559C35-A6F6-433B-7865-9AA0CDBF8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5" name="Picture 4" descr="A yellow circular logo with text&#10;&#10;Description automatically generated">
            <a:extLst>
              <a:ext uri="{FF2B5EF4-FFF2-40B4-BE49-F238E27FC236}">
                <a16:creationId xmlns:a16="http://schemas.microsoft.com/office/drawing/2014/main" id="{8A88295D-4DB7-7C3A-A62E-963102868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3712" y="102371"/>
            <a:ext cx="675451" cy="658773"/>
          </a:xfrm>
          <a:prstGeom prst="ellipse">
            <a:avLst/>
          </a:prstGeom>
        </p:spPr>
      </p:pic>
    </p:spTree>
    <p:extLst>
      <p:ext uri="{BB962C8B-B14F-4D97-AF65-F5344CB8AC3E}">
        <p14:creationId xmlns:p14="http://schemas.microsoft.com/office/powerpoint/2010/main" val="32841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s in empty classroom">
            <a:extLst>
              <a:ext uri="{FF2B5EF4-FFF2-40B4-BE49-F238E27FC236}">
                <a16:creationId xmlns:a16="http://schemas.microsoft.com/office/drawing/2014/main" id="{2DDA64A4-4D52-22B1-406B-5268DAC3FD29}"/>
              </a:ext>
            </a:extLst>
          </p:cNvPr>
          <p:cNvPicPr>
            <a:picLocks noChangeAspect="1"/>
          </p:cNvPicPr>
          <p:nvPr/>
        </p:nvPicPr>
        <p:blipFill rotWithShape="1">
          <a:blip r:embed="rId3"/>
          <a:srcRect l="19686" r="16309" b="-1"/>
          <a:stretch/>
        </p:blipFill>
        <p:spPr>
          <a:xfrm>
            <a:off x="-9526" y="3725"/>
            <a:ext cx="5495926" cy="6850548"/>
          </a:xfrm>
          <a:prstGeom prst="rect">
            <a:avLst/>
          </a:prstGeom>
        </p:spPr>
      </p:pic>
      <p:grpSp>
        <p:nvGrpSpPr>
          <p:cNvPr id="11" name="Group 10">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2" name="Freeform: Shape 11">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5" name="Freeform: Shape 14">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7B743BB3-56E4-F5AB-D48D-24AD5F41F34C}"/>
              </a:ext>
            </a:extLst>
          </p:cNvPr>
          <p:cNvSpPr>
            <a:spLocks noGrp="1"/>
          </p:cNvSpPr>
          <p:nvPr>
            <p:ph type="title"/>
          </p:nvPr>
        </p:nvSpPr>
        <p:spPr>
          <a:xfrm>
            <a:off x="5495926" y="26065"/>
            <a:ext cx="5840720" cy="1036401"/>
          </a:xfrm>
          <a:solidFill>
            <a:schemeClr val="accent4">
              <a:lumMod val="20000"/>
              <a:lumOff val="80000"/>
            </a:schemeClr>
          </a:solidFill>
          <a:ln>
            <a:solidFill>
              <a:schemeClr val="accent1"/>
            </a:solidFill>
          </a:ln>
        </p:spPr>
        <p:txBody>
          <a:bodyPr anchor="b">
            <a:normAutofit fontScale="90000"/>
          </a:bodyPr>
          <a:lstStyle/>
          <a:p>
            <a:pPr algn="ctr"/>
            <a:r>
              <a:rPr lang="en-GB" sz="3600" dirty="0">
                <a:solidFill>
                  <a:schemeClr val="tx2"/>
                </a:solidFill>
              </a:rPr>
              <a:t>National 5, Higher and </a:t>
            </a:r>
            <a:br>
              <a:rPr lang="en-GB" sz="3600" dirty="0">
                <a:solidFill>
                  <a:schemeClr val="tx2"/>
                </a:solidFill>
              </a:rPr>
            </a:br>
            <a:r>
              <a:rPr lang="en-GB" sz="3600" dirty="0">
                <a:solidFill>
                  <a:schemeClr val="tx2"/>
                </a:solidFill>
              </a:rPr>
              <a:t>Advanced Higher</a:t>
            </a:r>
          </a:p>
        </p:txBody>
      </p:sp>
      <p:sp>
        <p:nvSpPr>
          <p:cNvPr id="3" name="Content Placeholder 2">
            <a:extLst>
              <a:ext uri="{FF2B5EF4-FFF2-40B4-BE49-F238E27FC236}">
                <a16:creationId xmlns:a16="http://schemas.microsoft.com/office/drawing/2014/main" id="{E06BDD12-0040-7BF8-4A3C-DE8D3D1644BB}"/>
              </a:ext>
            </a:extLst>
          </p:cNvPr>
          <p:cNvSpPr>
            <a:spLocks noGrp="1"/>
          </p:cNvSpPr>
          <p:nvPr>
            <p:ph idx="1"/>
          </p:nvPr>
        </p:nvSpPr>
        <p:spPr>
          <a:xfrm>
            <a:off x="5495926" y="1028701"/>
            <a:ext cx="6548540" cy="5694126"/>
          </a:xfrm>
          <a:solidFill>
            <a:schemeClr val="accent6">
              <a:lumMod val="20000"/>
              <a:lumOff val="80000"/>
            </a:schemeClr>
          </a:solidFill>
          <a:ln>
            <a:solidFill>
              <a:schemeClr val="accent1"/>
            </a:solidFill>
          </a:ln>
        </p:spPr>
        <p:txBody>
          <a:bodyPr anchor="ctr">
            <a:normAutofit/>
          </a:bodyPr>
          <a:lstStyle/>
          <a:p>
            <a:pPr marL="0" indent="0">
              <a:buNone/>
            </a:pPr>
            <a:r>
              <a:rPr lang="en-GB" sz="1400" b="0" i="0" dirty="0">
                <a:effectLst/>
                <a:latin typeface="Helvetica Neue"/>
              </a:rPr>
              <a:t>In National 5, Higher and Advanced Higher courses, learners complete a course assessment towards the end of the course. This will usually involve one or more of the following:</a:t>
            </a:r>
          </a:p>
          <a:p>
            <a:r>
              <a:rPr lang="en-GB" sz="1400" b="0" i="0" dirty="0">
                <a:effectLst/>
                <a:latin typeface="Helvetica Neue"/>
              </a:rPr>
              <a:t>Exam</a:t>
            </a:r>
          </a:p>
          <a:p>
            <a:pPr>
              <a:buFont typeface="Arial" panose="020B0604020202020204" pitchFamily="34" charset="0"/>
              <a:buChar char="•"/>
            </a:pPr>
            <a:r>
              <a:rPr lang="en-GB" sz="1400" b="0" i="0" dirty="0">
                <a:effectLst/>
                <a:latin typeface="Helvetica Neue"/>
              </a:rPr>
              <a:t>Coursework (such as an assignment, project or portfolio)</a:t>
            </a:r>
          </a:p>
          <a:p>
            <a:pPr>
              <a:buFont typeface="Arial" panose="020B0604020202020204" pitchFamily="34" charset="0"/>
              <a:buChar char="•"/>
            </a:pPr>
            <a:r>
              <a:rPr lang="en-GB" sz="1400" b="0" i="0" dirty="0">
                <a:effectLst/>
                <a:latin typeface="Helvetica Neue"/>
              </a:rPr>
              <a:t>Performance</a:t>
            </a:r>
          </a:p>
          <a:p>
            <a:pPr>
              <a:buFont typeface="Arial" panose="020B0604020202020204" pitchFamily="34" charset="0"/>
              <a:buChar char="•"/>
            </a:pPr>
            <a:r>
              <a:rPr lang="en-GB" sz="1400" b="0" i="0" dirty="0">
                <a:effectLst/>
                <a:latin typeface="Helvetica Neue"/>
              </a:rPr>
              <a:t>Practical activity</a:t>
            </a:r>
          </a:p>
          <a:p>
            <a:pPr marL="0" indent="0">
              <a:buNone/>
            </a:pPr>
            <a:endParaRPr lang="en-GB" sz="1400" b="0" i="0" dirty="0">
              <a:effectLst/>
              <a:latin typeface="Helvetica Neue"/>
            </a:endParaRPr>
          </a:p>
          <a:p>
            <a:pPr marL="0" indent="0">
              <a:buNone/>
            </a:pPr>
            <a:r>
              <a:rPr lang="en-GB" sz="1400" b="0" i="0" dirty="0">
                <a:effectLst/>
                <a:latin typeface="Helvetica Neue"/>
              </a:rPr>
              <a:t>Exams and coursework are submitted to SQA for marking. Depending on the subject, performances and practical activities will be marked through one of the following approaches:</a:t>
            </a:r>
          </a:p>
          <a:p>
            <a:pPr>
              <a:buFont typeface="Arial" panose="020B0604020202020204" pitchFamily="34" charset="0"/>
              <a:buChar char="•"/>
            </a:pPr>
            <a:r>
              <a:rPr lang="en-GB" sz="1400" b="0" i="0" dirty="0">
                <a:effectLst/>
                <a:latin typeface="Helvetica Neue"/>
              </a:rPr>
              <a:t>The teacher will mark the assessment and it will be quality assured by SQA.</a:t>
            </a:r>
          </a:p>
          <a:p>
            <a:pPr>
              <a:buFont typeface="Arial" panose="020B0604020202020204" pitchFamily="34" charset="0"/>
              <a:buChar char="•"/>
            </a:pPr>
            <a:r>
              <a:rPr lang="en-GB" sz="1400" b="0" i="0" dirty="0">
                <a:effectLst/>
                <a:latin typeface="Helvetica Neue"/>
              </a:rPr>
              <a:t>The assessment will be marked by a visiting examiner appointed by SQA.</a:t>
            </a:r>
          </a:p>
          <a:p>
            <a:pPr>
              <a:buFont typeface="Arial" panose="020B0604020202020204" pitchFamily="34" charset="0"/>
              <a:buChar char="•"/>
            </a:pPr>
            <a:r>
              <a:rPr lang="en-GB" sz="1400" b="0" i="0" dirty="0">
                <a:effectLst/>
                <a:latin typeface="Helvetica Neue"/>
              </a:rPr>
              <a:t>The assessment will be marked in collaboration between the teacher, lecturer or training practitioner and a visiting examiner appointed by SQA.</a:t>
            </a:r>
          </a:p>
          <a:p>
            <a:pPr marL="0" indent="0">
              <a:buNone/>
            </a:pPr>
            <a:endParaRPr lang="en-GB" sz="1400" b="0" i="0" dirty="0">
              <a:effectLst/>
              <a:latin typeface="Helvetica Neue"/>
            </a:endParaRPr>
          </a:p>
          <a:p>
            <a:pPr marL="0" indent="0" algn="ctr">
              <a:buNone/>
            </a:pPr>
            <a:r>
              <a:rPr lang="en-GB" sz="1400" b="1" i="0" dirty="0">
                <a:effectLst/>
                <a:latin typeface="Helvetica Neue"/>
              </a:rPr>
              <a:t>National 5, Higher and Advanced Higher courses are graded A to D or</a:t>
            </a:r>
          </a:p>
          <a:p>
            <a:pPr marL="0" indent="0" algn="ctr">
              <a:buNone/>
            </a:pPr>
            <a:r>
              <a:rPr lang="en-GB" sz="1400" b="1" i="0" dirty="0">
                <a:effectLst/>
                <a:latin typeface="Helvetica Neue"/>
              </a:rPr>
              <a:t> ‘No Award’.</a:t>
            </a:r>
          </a:p>
          <a:p>
            <a:endParaRPr lang="en-GB" sz="1100" dirty="0">
              <a:solidFill>
                <a:schemeClr val="tx2"/>
              </a:solidFill>
            </a:endParaRPr>
          </a:p>
        </p:txBody>
      </p:sp>
      <p:pic>
        <p:nvPicPr>
          <p:cNvPr id="4" name="Picture 3" descr="A yellow circular logo with text&#10;&#10;Description automatically generated">
            <a:extLst>
              <a:ext uri="{FF2B5EF4-FFF2-40B4-BE49-F238E27FC236}">
                <a16:creationId xmlns:a16="http://schemas.microsoft.com/office/drawing/2014/main" id="{5458F2AA-1CD1-A7D4-9250-C3455C007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0141253B-6CB6-14E2-5125-28BC9C9B2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6445" y="102372"/>
            <a:ext cx="675451" cy="658773"/>
          </a:xfrm>
          <a:prstGeom prst="ellipse">
            <a:avLst/>
          </a:prstGeom>
        </p:spPr>
      </p:pic>
    </p:spTree>
    <p:extLst>
      <p:ext uri="{BB962C8B-B14F-4D97-AF65-F5344CB8AC3E}">
        <p14:creationId xmlns:p14="http://schemas.microsoft.com/office/powerpoint/2010/main" val="265902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D5D75-ABD7-9D89-321E-52A14069388F}"/>
              </a:ext>
            </a:extLst>
          </p:cNvPr>
          <p:cNvSpPr>
            <a:spLocks noGrp="1"/>
          </p:cNvSpPr>
          <p:nvPr>
            <p:ph type="title"/>
          </p:nvPr>
        </p:nvSpPr>
        <p:spPr>
          <a:xfrm>
            <a:off x="640078" y="809898"/>
            <a:ext cx="10907487" cy="1554480"/>
          </a:xfrm>
          <a:solidFill>
            <a:schemeClr val="accent6">
              <a:lumMod val="20000"/>
              <a:lumOff val="80000"/>
            </a:schemeClr>
          </a:solidFill>
        </p:spPr>
        <p:txBody>
          <a:bodyPr anchor="ctr">
            <a:normAutofit/>
          </a:bodyPr>
          <a:lstStyle/>
          <a:p>
            <a:r>
              <a:rPr lang="en-GB" sz="4800" dirty="0"/>
              <a:t>Is a grade D worth more than a National 4?</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ABCBA89-AA60-1749-0CDA-5271BFEC38CA}"/>
              </a:ext>
            </a:extLst>
          </p:cNvPr>
          <p:cNvGraphicFramePr>
            <a:graphicFrameLocks noGrp="1"/>
          </p:cNvGraphicFramePr>
          <p:nvPr>
            <p:ph idx="1"/>
            <p:extLst>
              <p:ext uri="{D42A27DB-BD31-4B8C-83A1-F6EECF244321}">
                <p14:modId xmlns:p14="http://schemas.microsoft.com/office/powerpoint/2010/main" val="78787168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yellow circular logo with text&#10;&#10;Description automatically generated">
            <a:extLst>
              <a:ext uri="{FF2B5EF4-FFF2-40B4-BE49-F238E27FC236}">
                <a16:creationId xmlns:a16="http://schemas.microsoft.com/office/drawing/2014/main" id="{3FB6C9CB-1379-92A5-428D-06F0E4E787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1714EE5C-933B-DBE9-E3BE-D1805F424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800" y="151125"/>
            <a:ext cx="675451" cy="658773"/>
          </a:xfrm>
          <a:prstGeom prst="ellipse">
            <a:avLst/>
          </a:prstGeom>
        </p:spPr>
      </p:pic>
    </p:spTree>
    <p:extLst>
      <p:ext uri="{BB962C8B-B14F-4D97-AF65-F5344CB8AC3E}">
        <p14:creationId xmlns:p14="http://schemas.microsoft.com/office/powerpoint/2010/main" val="415468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A231F-0B9A-254C-450C-7F3C1D4803DB}"/>
              </a:ext>
            </a:extLst>
          </p:cNvPr>
          <p:cNvSpPr>
            <a:spLocks noGrp="1"/>
          </p:cNvSpPr>
          <p:nvPr>
            <p:ph type="title"/>
          </p:nvPr>
        </p:nvSpPr>
        <p:spPr>
          <a:xfrm>
            <a:off x="114100" y="863517"/>
            <a:ext cx="6667700" cy="988806"/>
          </a:xfrm>
          <a:solidFill>
            <a:schemeClr val="accent6">
              <a:lumMod val="20000"/>
              <a:lumOff val="80000"/>
            </a:schemeClr>
          </a:solidFill>
          <a:ln>
            <a:solidFill>
              <a:schemeClr val="accent1"/>
            </a:solidFill>
          </a:ln>
        </p:spPr>
        <p:txBody>
          <a:bodyPr anchor="ctr">
            <a:normAutofit/>
          </a:bodyPr>
          <a:lstStyle/>
          <a:p>
            <a:r>
              <a:rPr lang="en-GB" sz="4000" dirty="0"/>
              <a:t>What does a ‘No Award’ mean?</a:t>
            </a:r>
          </a:p>
        </p:txBody>
      </p:sp>
      <p:sp>
        <p:nvSpPr>
          <p:cNvPr id="3" name="Content Placeholder 2">
            <a:extLst>
              <a:ext uri="{FF2B5EF4-FFF2-40B4-BE49-F238E27FC236}">
                <a16:creationId xmlns:a16="http://schemas.microsoft.com/office/drawing/2014/main" id="{27E83A77-F5D4-A7B3-F345-82C864153648}"/>
              </a:ext>
            </a:extLst>
          </p:cNvPr>
          <p:cNvSpPr>
            <a:spLocks noGrp="1"/>
          </p:cNvSpPr>
          <p:nvPr>
            <p:ph idx="1"/>
          </p:nvPr>
        </p:nvSpPr>
        <p:spPr>
          <a:xfrm>
            <a:off x="114100" y="1996404"/>
            <a:ext cx="6467675" cy="4594896"/>
          </a:xfrm>
          <a:solidFill>
            <a:schemeClr val="accent4">
              <a:lumMod val="20000"/>
              <a:lumOff val="80000"/>
            </a:schemeClr>
          </a:solidFill>
          <a:ln>
            <a:solidFill>
              <a:schemeClr val="accent1"/>
            </a:solidFill>
          </a:ln>
        </p:spPr>
        <p:txBody>
          <a:bodyPr anchor="ctr">
            <a:normAutofit/>
          </a:bodyPr>
          <a:lstStyle/>
          <a:p>
            <a:r>
              <a:rPr lang="en-GB" sz="2000" b="0" i="0" dirty="0">
                <a:effectLst/>
                <a:latin typeface="Helvetica Neue"/>
              </a:rPr>
              <a:t>For National 5, Higher and Advanced Higher courses, a ‘No Award’ result means the candidate has not passed the course assessment and therefore has not been awarded the course.</a:t>
            </a:r>
          </a:p>
          <a:p>
            <a:r>
              <a:rPr lang="en-GB" sz="2000" b="0" i="0" dirty="0">
                <a:effectLst/>
                <a:latin typeface="Helvetica Neue"/>
              </a:rPr>
              <a:t>Candidates must score at least 40% in the course assessment to be awarded the course. Those who score less than 40% will receive a ‘No Award’ result.</a:t>
            </a:r>
          </a:p>
          <a:p>
            <a:endParaRPr lang="en-GB" sz="2000" dirty="0">
              <a:latin typeface="Helvetica Neue"/>
            </a:endParaRPr>
          </a:p>
          <a:p>
            <a:pPr marL="0" indent="0">
              <a:buNone/>
            </a:pPr>
            <a:r>
              <a:rPr lang="en-GB" sz="2000" b="1" i="0" u="sng" dirty="0">
                <a:effectLst/>
                <a:latin typeface="Helvetica Neue"/>
              </a:rPr>
              <a:t>Is there a fallback position for National Courses?</a:t>
            </a:r>
          </a:p>
          <a:p>
            <a:r>
              <a:rPr lang="en-GB" sz="2000" b="0" i="0" dirty="0">
                <a:effectLst/>
                <a:latin typeface="Helvetica Neue"/>
              </a:rPr>
              <a:t>No, there is no automatic fallback, or other compensatory arrangement at any level. For example, if you fail a National 5 course, you will not automatically receive a National 4 award.</a:t>
            </a:r>
          </a:p>
          <a:p>
            <a:endParaRPr lang="en-GB" sz="1600" dirty="0"/>
          </a:p>
        </p:txBody>
      </p:sp>
      <p:pic>
        <p:nvPicPr>
          <p:cNvPr id="5" name="Picture 4" descr="Large skydiving group mid-air">
            <a:extLst>
              <a:ext uri="{FF2B5EF4-FFF2-40B4-BE49-F238E27FC236}">
                <a16:creationId xmlns:a16="http://schemas.microsoft.com/office/drawing/2014/main" id="{356F9FA5-9AD1-FF89-FCBC-610C8AAA3B6D}"/>
              </a:ext>
            </a:extLst>
          </p:cNvPr>
          <p:cNvPicPr>
            <a:picLocks noChangeAspect="1"/>
          </p:cNvPicPr>
          <p:nvPr/>
        </p:nvPicPr>
        <p:blipFill rotWithShape="1">
          <a:blip r:embed="rId3"/>
          <a:srcRect l="24763" r="23595"/>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Picture 3" descr="A yellow circular logo with text&#10;&#10;Description automatically generated">
            <a:extLst>
              <a:ext uri="{FF2B5EF4-FFF2-40B4-BE49-F238E27FC236}">
                <a16:creationId xmlns:a16="http://schemas.microsoft.com/office/drawing/2014/main" id="{5F1FEFD8-36E8-9A49-8A9E-B6E1A6D50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C605317B-32FF-8E66-2C64-6295474D0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449" y="102371"/>
            <a:ext cx="675451" cy="658773"/>
          </a:xfrm>
          <a:prstGeom prst="ellipse">
            <a:avLst/>
          </a:prstGeom>
        </p:spPr>
      </p:pic>
    </p:spTree>
    <p:extLst>
      <p:ext uri="{BB962C8B-B14F-4D97-AF65-F5344CB8AC3E}">
        <p14:creationId xmlns:p14="http://schemas.microsoft.com/office/powerpoint/2010/main" val="3468461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D3840-C8B3-B33E-58C2-CB6086C99DEC}"/>
              </a:ext>
            </a:extLst>
          </p:cNvPr>
          <p:cNvSpPr>
            <a:spLocks noGrp="1"/>
          </p:cNvSpPr>
          <p:nvPr>
            <p:ph type="title"/>
          </p:nvPr>
        </p:nvSpPr>
        <p:spPr>
          <a:xfrm>
            <a:off x="4642820" y="98410"/>
            <a:ext cx="6633431" cy="1123550"/>
          </a:xfrm>
          <a:solidFill>
            <a:schemeClr val="accent4">
              <a:lumMod val="20000"/>
              <a:lumOff val="80000"/>
            </a:schemeClr>
          </a:solidFill>
          <a:ln>
            <a:solidFill>
              <a:schemeClr val="accent1"/>
            </a:solidFill>
          </a:ln>
        </p:spPr>
        <p:txBody>
          <a:bodyPr anchor="b">
            <a:normAutofit/>
          </a:bodyPr>
          <a:lstStyle/>
          <a:p>
            <a:pPr algn="ctr"/>
            <a:r>
              <a:rPr lang="en-GB" sz="3300" dirty="0">
                <a:solidFill>
                  <a:schemeClr val="tx2"/>
                </a:solidFill>
              </a:rPr>
              <a:t>What support is available for learners with support needs?</a:t>
            </a:r>
          </a:p>
        </p:txBody>
      </p:sp>
      <p:pic>
        <p:nvPicPr>
          <p:cNvPr id="5" name="Picture 4" descr="Working space background">
            <a:extLst>
              <a:ext uri="{FF2B5EF4-FFF2-40B4-BE49-F238E27FC236}">
                <a16:creationId xmlns:a16="http://schemas.microsoft.com/office/drawing/2014/main" id="{2129118E-E07C-5F00-A35E-2285BADDA810}"/>
              </a:ext>
            </a:extLst>
          </p:cNvPr>
          <p:cNvPicPr>
            <a:picLocks noChangeAspect="1"/>
          </p:cNvPicPr>
          <p:nvPr/>
        </p:nvPicPr>
        <p:blipFill rotWithShape="1">
          <a:blip r:embed="rId3">
            <a:alphaModFix/>
          </a:blip>
          <a:srcRect l="36226" r="-2"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11" name="Group 10">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2" name="Freeform: Shape 11">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6F5C4D7-1ECD-E378-8490-2FAC281F67B2}"/>
              </a:ext>
            </a:extLst>
          </p:cNvPr>
          <p:cNvSpPr>
            <a:spLocks noGrp="1"/>
          </p:cNvSpPr>
          <p:nvPr>
            <p:ph idx="1"/>
          </p:nvPr>
        </p:nvSpPr>
        <p:spPr>
          <a:xfrm>
            <a:off x="4642820" y="1352182"/>
            <a:ext cx="6996402" cy="5484268"/>
          </a:xfrm>
          <a:solidFill>
            <a:schemeClr val="accent6">
              <a:lumMod val="20000"/>
              <a:lumOff val="80000"/>
            </a:schemeClr>
          </a:solidFill>
          <a:ln>
            <a:solidFill>
              <a:schemeClr val="accent1"/>
            </a:solidFill>
          </a:ln>
        </p:spPr>
        <p:txBody>
          <a:bodyPr anchor="ctr">
            <a:normAutofit lnSpcReduction="10000"/>
          </a:bodyPr>
          <a:lstStyle/>
          <a:p>
            <a:r>
              <a:rPr lang="en-GB" sz="2000" b="0" i="0" dirty="0">
                <a:effectLst/>
                <a:latin typeface="Helvetica Neue"/>
              </a:rPr>
              <a:t>SQA can allow assessment arrangements to be made for learners in their exams and assessments. </a:t>
            </a:r>
          </a:p>
          <a:p>
            <a:pPr marL="0" indent="0">
              <a:buNone/>
            </a:pPr>
            <a:r>
              <a:rPr lang="en-GB" sz="2000" b="0" i="1" dirty="0">
                <a:effectLst/>
                <a:latin typeface="Helvetica Neue"/>
              </a:rPr>
              <a:t>For example, a learner who experiences difficulties with handwriting can use a laptop to write up their work. </a:t>
            </a:r>
          </a:p>
          <a:p>
            <a:pPr marL="0" indent="0">
              <a:buNone/>
            </a:pPr>
            <a:r>
              <a:rPr lang="en-GB" sz="2000" i="1" dirty="0">
                <a:latin typeface="Helvetica Neue"/>
              </a:rPr>
              <a:t>SQA</a:t>
            </a:r>
            <a:r>
              <a:rPr lang="en-GB" sz="2000" b="0" i="1" dirty="0">
                <a:effectLst/>
                <a:latin typeface="Helvetica Neue"/>
              </a:rPr>
              <a:t> allow many kinds of assessment support, such as using sign language, digital readers, human scribes or prompters, or allowing extra time to complete assessments. </a:t>
            </a:r>
          </a:p>
          <a:p>
            <a:r>
              <a:rPr lang="en-GB" sz="2000" i="1" dirty="0">
                <a:latin typeface="Helvetica Neue"/>
              </a:rPr>
              <a:t>SQA</a:t>
            </a:r>
            <a:r>
              <a:rPr lang="en-GB" sz="2000" b="0" i="1" dirty="0">
                <a:effectLst/>
                <a:latin typeface="Helvetica Neue"/>
              </a:rPr>
              <a:t> can also provide adapted question papers, including Braille question papers, digital question papers, large print question papers and question papers that printed on coloured paper.</a:t>
            </a:r>
          </a:p>
          <a:p>
            <a:r>
              <a:rPr lang="en-GB" sz="2000" dirty="0">
                <a:latin typeface="Helvetica Neue"/>
              </a:rPr>
              <a:t>SQA</a:t>
            </a:r>
            <a:r>
              <a:rPr lang="en-GB" sz="2000" b="0" i="0" dirty="0">
                <a:effectLst/>
                <a:latin typeface="Helvetica Neue"/>
              </a:rPr>
              <a:t> will then work with schools to find the most suitable arrangement for the learner to complete their assessments.</a:t>
            </a:r>
          </a:p>
          <a:p>
            <a:endParaRPr lang="en-GB" sz="2000" dirty="0">
              <a:latin typeface="Helvetica Neue"/>
            </a:endParaRPr>
          </a:p>
          <a:p>
            <a:r>
              <a:rPr lang="en-GB" sz="2000" b="0" i="0" dirty="0">
                <a:effectLst/>
                <a:highlight>
                  <a:srgbClr val="FFFF00"/>
                </a:highlight>
                <a:latin typeface="Helvetica Neue"/>
              </a:rPr>
              <a:t>Ms </a:t>
            </a:r>
            <a:r>
              <a:rPr lang="en-GB" sz="2000" dirty="0">
                <a:highlight>
                  <a:srgbClr val="FFFF00"/>
                </a:highlight>
                <a:latin typeface="Helvetica Neue"/>
              </a:rPr>
              <a:t>W</a:t>
            </a:r>
            <a:r>
              <a:rPr lang="en-GB" sz="2000" b="0" i="0" dirty="0">
                <a:effectLst/>
                <a:highlight>
                  <a:srgbClr val="FFFF00"/>
                </a:highlight>
                <a:latin typeface="Helvetica Neue"/>
              </a:rPr>
              <a:t>addel is our PT Inclusive Support and can be contacted if you have questions regarding AA. </a:t>
            </a:r>
            <a:endParaRPr lang="en-GB" sz="1400" dirty="0">
              <a:highlight>
                <a:srgbClr val="FFFF00"/>
              </a:highlight>
            </a:endParaRPr>
          </a:p>
        </p:txBody>
      </p:sp>
      <p:pic>
        <p:nvPicPr>
          <p:cNvPr id="4" name="Picture 3" descr="A yellow circular logo with text&#10;&#10;Description automatically generated">
            <a:extLst>
              <a:ext uri="{FF2B5EF4-FFF2-40B4-BE49-F238E27FC236}">
                <a16:creationId xmlns:a16="http://schemas.microsoft.com/office/drawing/2014/main" id="{74C6F29D-40CD-E211-B938-4B0FABB88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D27B3EE8-4345-36F6-1861-41B9DAA57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247" y="137922"/>
            <a:ext cx="675451" cy="658773"/>
          </a:xfrm>
          <a:prstGeom prst="ellipse">
            <a:avLst/>
          </a:prstGeom>
        </p:spPr>
      </p:pic>
    </p:spTree>
    <p:extLst>
      <p:ext uri="{BB962C8B-B14F-4D97-AF65-F5344CB8AC3E}">
        <p14:creationId xmlns:p14="http://schemas.microsoft.com/office/powerpoint/2010/main" val="377986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s in empty classroom">
            <a:extLst>
              <a:ext uri="{FF2B5EF4-FFF2-40B4-BE49-F238E27FC236}">
                <a16:creationId xmlns:a16="http://schemas.microsoft.com/office/drawing/2014/main" id="{E4FCE57A-AE4B-EFD8-C431-1E8B1BCF53BC}"/>
              </a:ext>
            </a:extLst>
          </p:cNvPr>
          <p:cNvPicPr>
            <a:picLocks noChangeAspect="1"/>
          </p:cNvPicPr>
          <p:nvPr/>
        </p:nvPicPr>
        <p:blipFill rotWithShape="1">
          <a:blip r:embed="rId3"/>
          <a:srcRect t="3893" b="154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3FB620-2691-2081-FD04-C3660B33DA99}"/>
              </a:ext>
            </a:extLst>
          </p:cNvPr>
          <p:cNvSpPr>
            <a:spLocks noGrp="1"/>
          </p:cNvSpPr>
          <p:nvPr>
            <p:ph type="title"/>
          </p:nvPr>
        </p:nvSpPr>
        <p:spPr>
          <a:xfrm>
            <a:off x="7531610" y="365125"/>
            <a:ext cx="3822189" cy="1899912"/>
          </a:xfrm>
          <a:solidFill>
            <a:schemeClr val="accent6">
              <a:lumMod val="20000"/>
              <a:lumOff val="80000"/>
            </a:schemeClr>
          </a:solidFill>
          <a:ln>
            <a:solidFill>
              <a:schemeClr val="accent1"/>
            </a:solidFill>
          </a:ln>
        </p:spPr>
        <p:txBody>
          <a:bodyPr>
            <a:normAutofit/>
          </a:bodyPr>
          <a:lstStyle/>
          <a:p>
            <a:r>
              <a:rPr lang="en-GB" sz="4000" dirty="0"/>
              <a:t>Do all learners sit ‘Prelims’ or</a:t>
            </a:r>
            <a:br>
              <a:rPr lang="en-GB" sz="4000" dirty="0"/>
            </a:br>
            <a:r>
              <a:rPr lang="en-GB" sz="4000" dirty="0"/>
              <a:t> ‘Exam Practice’?</a:t>
            </a:r>
          </a:p>
        </p:txBody>
      </p:sp>
      <p:sp>
        <p:nvSpPr>
          <p:cNvPr id="3" name="Content Placeholder 2">
            <a:extLst>
              <a:ext uri="{FF2B5EF4-FFF2-40B4-BE49-F238E27FC236}">
                <a16:creationId xmlns:a16="http://schemas.microsoft.com/office/drawing/2014/main" id="{8A040708-BD13-6E32-4CCA-F09DCECE04BE}"/>
              </a:ext>
            </a:extLst>
          </p:cNvPr>
          <p:cNvSpPr>
            <a:spLocks noGrp="1"/>
          </p:cNvSpPr>
          <p:nvPr>
            <p:ph idx="1"/>
          </p:nvPr>
        </p:nvSpPr>
        <p:spPr>
          <a:xfrm>
            <a:off x="7531610" y="2434200"/>
            <a:ext cx="3822189" cy="4317473"/>
          </a:xfrm>
          <a:solidFill>
            <a:schemeClr val="accent4">
              <a:lumMod val="40000"/>
              <a:lumOff val="60000"/>
            </a:schemeClr>
          </a:solidFill>
          <a:ln>
            <a:solidFill>
              <a:schemeClr val="accent1"/>
            </a:solidFill>
          </a:ln>
        </p:spPr>
        <p:txBody>
          <a:bodyPr>
            <a:normAutofit fontScale="85000" lnSpcReduction="20000"/>
          </a:bodyPr>
          <a:lstStyle/>
          <a:p>
            <a:r>
              <a:rPr lang="en-GB" sz="2600" b="0" i="0" dirty="0">
                <a:effectLst/>
                <a:latin typeface="Helvetica Neue"/>
              </a:rPr>
              <a:t>Individual schools</a:t>
            </a:r>
            <a:r>
              <a:rPr lang="en-GB" sz="2600" dirty="0">
                <a:latin typeface="Helvetica Neue"/>
              </a:rPr>
              <a:t> </a:t>
            </a:r>
            <a:r>
              <a:rPr lang="en-GB" sz="2600" b="0" i="0" dirty="0">
                <a:effectLst/>
                <a:latin typeface="Helvetica Neue"/>
              </a:rPr>
              <a:t>will decide whether to hold prelims/exam practice. Prelims are not part of the formal assessment process for National Qualifications and are not a requirement.</a:t>
            </a:r>
          </a:p>
          <a:p>
            <a:r>
              <a:rPr lang="en-GB" sz="2600" b="0" i="0" dirty="0">
                <a:effectLst/>
                <a:latin typeface="Helvetica Neue"/>
              </a:rPr>
              <a:t>SQA does not produce or mark prelim papers. Prelim papers are set and marked by the school.</a:t>
            </a:r>
          </a:p>
          <a:p>
            <a:r>
              <a:rPr lang="en-GB" sz="2600" dirty="0">
                <a:latin typeface="Helvetica Neue"/>
              </a:rPr>
              <a:t>Prelims often support next steps for learners or determine if the course level is too challenging.</a:t>
            </a:r>
            <a:endParaRPr lang="en-GB" sz="2600" b="0" i="0" dirty="0">
              <a:effectLst/>
              <a:latin typeface="Helvetica Neue"/>
            </a:endParaRPr>
          </a:p>
          <a:p>
            <a:endParaRPr lang="en-GB" sz="1900" dirty="0"/>
          </a:p>
        </p:txBody>
      </p:sp>
      <p:pic>
        <p:nvPicPr>
          <p:cNvPr id="4" name="Picture 3" descr="A yellow circular logo with text&#10;&#10;Description automatically generated">
            <a:extLst>
              <a:ext uri="{FF2B5EF4-FFF2-40B4-BE49-F238E27FC236}">
                <a16:creationId xmlns:a16="http://schemas.microsoft.com/office/drawing/2014/main" id="{EED11613-A27D-B063-6FBF-A0D8585F2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FD93BA3D-69D6-4974-DA88-A60EF38A1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0783" y="102371"/>
            <a:ext cx="675451" cy="658773"/>
          </a:xfrm>
          <a:prstGeom prst="ellipse">
            <a:avLst/>
          </a:prstGeom>
        </p:spPr>
      </p:pic>
    </p:spTree>
    <p:extLst>
      <p:ext uri="{BB962C8B-B14F-4D97-AF65-F5344CB8AC3E}">
        <p14:creationId xmlns:p14="http://schemas.microsoft.com/office/powerpoint/2010/main" val="53649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F4D9-6FA7-468D-B006-B420D2031A7E}"/>
              </a:ext>
            </a:extLst>
          </p:cNvPr>
          <p:cNvSpPr>
            <a:spLocks noGrp="1"/>
          </p:cNvSpPr>
          <p:nvPr>
            <p:ph type="title"/>
          </p:nvPr>
        </p:nvSpPr>
        <p:spPr>
          <a:xfrm>
            <a:off x="6195568" y="102373"/>
            <a:ext cx="5147730" cy="737600"/>
          </a:xfrm>
        </p:spPr>
        <p:txBody>
          <a:bodyPr>
            <a:normAutofit/>
          </a:bodyPr>
          <a:lstStyle/>
          <a:p>
            <a:r>
              <a:rPr lang="en-GB" dirty="0">
                <a:cs typeface="Calibri Light"/>
              </a:rPr>
              <a:t>Senior Phase Timeline</a:t>
            </a:r>
            <a:endParaRPr lang="en-GB" dirty="0"/>
          </a:p>
        </p:txBody>
      </p:sp>
      <p:pic>
        <p:nvPicPr>
          <p:cNvPr id="4" name="Picture 4" descr="A picture containing text, indoor&#10;&#10;Description automatically generated">
            <a:extLst>
              <a:ext uri="{FF2B5EF4-FFF2-40B4-BE49-F238E27FC236}">
                <a16:creationId xmlns:a16="http://schemas.microsoft.com/office/drawing/2014/main" id="{9B1DC8F6-701A-497F-BAD1-5B30EB6526FD}"/>
              </a:ext>
            </a:extLst>
          </p:cNvPr>
          <p:cNvPicPr>
            <a:picLocks noChangeAspect="1"/>
          </p:cNvPicPr>
          <p:nvPr/>
        </p:nvPicPr>
        <p:blipFill rotWithShape="1">
          <a:blip r:embed="rId3"/>
          <a:srcRect l="48336" r="2331"/>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ABF3D391-BD60-4711-8AA7-614DCF5A7DAD}"/>
              </a:ext>
            </a:extLst>
          </p:cNvPr>
          <p:cNvSpPr>
            <a:spLocks noGrp="1"/>
          </p:cNvSpPr>
          <p:nvPr>
            <p:ph idx="1"/>
          </p:nvPr>
        </p:nvSpPr>
        <p:spPr>
          <a:xfrm>
            <a:off x="6400800" y="956930"/>
            <a:ext cx="5147730" cy="5901069"/>
          </a:xfrm>
          <a:solidFill>
            <a:schemeClr val="accent2">
              <a:lumMod val="40000"/>
              <a:lumOff val="60000"/>
            </a:schemeClr>
          </a:solidFill>
          <a:ln>
            <a:solidFill>
              <a:schemeClr val="tx1"/>
            </a:solidFill>
          </a:ln>
        </p:spPr>
        <p:txBody>
          <a:bodyPr>
            <a:normAutofit fontScale="85000" lnSpcReduction="20000"/>
          </a:bodyPr>
          <a:lstStyle/>
          <a:p>
            <a:r>
              <a:rPr lang="en-GB" dirty="0">
                <a:cs typeface="Calibri"/>
              </a:rPr>
              <a:t>Such a quick year!</a:t>
            </a:r>
          </a:p>
          <a:p>
            <a:pPr>
              <a:buClr>
                <a:srgbClr val="FFFFFF"/>
              </a:buClr>
            </a:pPr>
            <a:r>
              <a:rPr lang="en-GB" dirty="0">
                <a:cs typeface="Calibri"/>
              </a:rPr>
              <a:t>SQA Exam diet is due to start on Wednesday 22</a:t>
            </a:r>
            <a:r>
              <a:rPr lang="en-GB" baseline="30000" dirty="0">
                <a:cs typeface="Calibri"/>
              </a:rPr>
              <a:t>nd</a:t>
            </a:r>
            <a:r>
              <a:rPr lang="en-GB" dirty="0">
                <a:cs typeface="Calibri"/>
              </a:rPr>
              <a:t> April and finish Monday 1</a:t>
            </a:r>
            <a:r>
              <a:rPr lang="en-GB" baseline="30000" dirty="0">
                <a:cs typeface="Calibri"/>
              </a:rPr>
              <a:t>st</a:t>
            </a:r>
            <a:r>
              <a:rPr lang="en-GB" dirty="0">
                <a:cs typeface="Calibri"/>
              </a:rPr>
              <a:t> June. Teaching prior to that will end on Thursday 2</a:t>
            </a:r>
            <a:r>
              <a:rPr lang="en-GB" baseline="30000" dirty="0">
                <a:cs typeface="Calibri"/>
              </a:rPr>
              <a:t>nd</a:t>
            </a:r>
            <a:r>
              <a:rPr lang="en-GB" dirty="0">
                <a:cs typeface="Calibri"/>
              </a:rPr>
              <a:t> April. </a:t>
            </a:r>
          </a:p>
          <a:p>
            <a:pPr>
              <a:buClr>
                <a:srgbClr val="FFFFFF"/>
              </a:buClr>
            </a:pPr>
            <a:r>
              <a:rPr lang="en-GB" dirty="0">
                <a:cs typeface="Calibri"/>
              </a:rPr>
              <a:t>Really about 6 months of teaching time – NOT a year!</a:t>
            </a:r>
          </a:p>
          <a:p>
            <a:pPr>
              <a:buClr>
                <a:srgbClr val="FFFFFF"/>
              </a:buClr>
            </a:pPr>
            <a:r>
              <a:rPr lang="en-GB" dirty="0">
                <a:cs typeface="Calibri"/>
              </a:rPr>
              <a:t>August – October 9 weeks</a:t>
            </a:r>
          </a:p>
          <a:p>
            <a:pPr>
              <a:buClr>
                <a:srgbClr val="FFFFFF"/>
              </a:buClr>
            </a:pPr>
            <a:r>
              <a:rPr lang="en-GB" dirty="0">
                <a:cs typeface="Calibri"/>
              </a:rPr>
              <a:t>October – Christmas 9 weeks</a:t>
            </a:r>
          </a:p>
          <a:p>
            <a:pPr>
              <a:buClr>
                <a:srgbClr val="FFFFFF"/>
              </a:buClr>
            </a:pPr>
            <a:r>
              <a:rPr lang="en-GB" dirty="0">
                <a:cs typeface="Calibri"/>
              </a:rPr>
              <a:t>January – Easter 12 weeks</a:t>
            </a:r>
          </a:p>
          <a:p>
            <a:pPr>
              <a:buClr>
                <a:srgbClr val="FFFFFF"/>
              </a:buClr>
            </a:pPr>
            <a:endParaRPr lang="en-GB" dirty="0">
              <a:cs typeface="Calibri"/>
            </a:endParaRPr>
          </a:p>
          <a:p>
            <a:pPr>
              <a:buClr>
                <a:srgbClr val="FFFFFF"/>
              </a:buClr>
            </a:pPr>
            <a:r>
              <a:rPr lang="en-GB" dirty="0">
                <a:ea typeface="+mn-lt"/>
                <a:cs typeface="+mn-lt"/>
              </a:rPr>
              <a:t>The intensity of the year can cause stress - don't waste time now – make sure you are meeting all your deadlines while the pace in just getting going.</a:t>
            </a:r>
            <a:endParaRPr lang="en-GB" dirty="0">
              <a:cs typeface="Calibri"/>
            </a:endParaRPr>
          </a:p>
          <a:p>
            <a:pPr>
              <a:buClr>
                <a:srgbClr val="FFFFFF"/>
              </a:buClr>
            </a:pPr>
            <a:r>
              <a:rPr lang="en-GB" dirty="0">
                <a:cs typeface="Calibri"/>
                <a:hlinkClick r:id="rId4"/>
              </a:rPr>
              <a:t>https://www.mysqa.org.uk/cs8/content/secure/my_homepage.jsp</a:t>
            </a:r>
            <a:endParaRPr lang="en-GB" dirty="0">
              <a:cs typeface="Calibri"/>
            </a:endParaRPr>
          </a:p>
          <a:p>
            <a:pPr>
              <a:buClr>
                <a:srgbClr val="FFFFFF"/>
              </a:buClr>
            </a:pPr>
            <a:endParaRPr lang="en-GB" dirty="0">
              <a:cs typeface="Calibri"/>
            </a:endParaRPr>
          </a:p>
        </p:txBody>
      </p:sp>
      <p:pic>
        <p:nvPicPr>
          <p:cNvPr id="5" name="Picture 4" descr="A yellow circular logo with text&#10;&#10;Description automatically generated">
            <a:extLst>
              <a:ext uri="{FF2B5EF4-FFF2-40B4-BE49-F238E27FC236}">
                <a16:creationId xmlns:a16="http://schemas.microsoft.com/office/drawing/2014/main" id="{3FF425B6-FD59-02B5-7428-E88BF61B0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DE454FA5-2774-E612-1371-60CA76659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8360" y="102372"/>
            <a:ext cx="675451" cy="658773"/>
          </a:xfrm>
          <a:prstGeom prst="ellipse">
            <a:avLst/>
          </a:prstGeom>
        </p:spPr>
      </p:pic>
    </p:spTree>
    <p:extLst>
      <p:ext uri="{BB962C8B-B14F-4D97-AF65-F5344CB8AC3E}">
        <p14:creationId xmlns:p14="http://schemas.microsoft.com/office/powerpoint/2010/main" val="2743201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9DDFBB-CA9A-ADB7-8C19-7BEA1593EB2A}"/>
              </a:ext>
            </a:extLst>
          </p:cNvPr>
          <p:cNvPicPr>
            <a:picLocks noChangeAspect="1"/>
          </p:cNvPicPr>
          <p:nvPr/>
        </p:nvPicPr>
        <p:blipFill>
          <a:blip r:embed="rId3"/>
          <a:srcRect t="1918" b="1117"/>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11B64ED-14AA-5AB7-D788-B18D1FB1DA8D}"/>
              </a:ext>
            </a:extLst>
          </p:cNvPr>
          <p:cNvSpPr txBox="1"/>
          <p:nvPr/>
        </p:nvSpPr>
        <p:spPr>
          <a:xfrm>
            <a:off x="0" y="0"/>
            <a:ext cx="3766457" cy="646331"/>
          </a:xfrm>
          <a:prstGeom prst="rect">
            <a:avLst/>
          </a:prstGeom>
          <a:noFill/>
        </p:spPr>
        <p:txBody>
          <a:bodyPr wrap="square">
            <a:spAutoFit/>
          </a:bodyPr>
          <a:lstStyle/>
          <a:p>
            <a:r>
              <a:rPr lang="en-GB" sz="3600" dirty="0">
                <a:highlight>
                  <a:srgbClr val="FFFF00"/>
                </a:highlight>
                <a:cs typeface="Calibri"/>
                <a:hlinkClick r:id="rId4"/>
              </a:rPr>
              <a:t>www.mysqa.org.uk</a:t>
            </a:r>
            <a:endParaRPr lang="en-GB" sz="3600" dirty="0">
              <a:highlight>
                <a:srgbClr val="FFFF00"/>
              </a:highlight>
            </a:endParaRPr>
          </a:p>
        </p:txBody>
      </p:sp>
    </p:spTree>
    <p:extLst>
      <p:ext uri="{BB962C8B-B14F-4D97-AF65-F5344CB8AC3E}">
        <p14:creationId xmlns:p14="http://schemas.microsoft.com/office/powerpoint/2010/main" val="347233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BA7EA311-0064-41A2-BF4E-6B9AFFC75641}"/>
              </a:ext>
            </a:extLst>
          </p:cNvPr>
          <p:cNvSpPr>
            <a:spLocks noGrp="1"/>
          </p:cNvSpPr>
          <p:nvPr>
            <p:ph type="title"/>
          </p:nvPr>
        </p:nvSpPr>
        <p:spPr>
          <a:xfrm>
            <a:off x="183897" y="159120"/>
            <a:ext cx="5323715" cy="500728"/>
          </a:xfrm>
        </p:spPr>
        <p:txBody>
          <a:bodyPr anchor="b">
            <a:normAutofit fontScale="90000"/>
          </a:bodyPr>
          <a:lstStyle/>
          <a:p>
            <a:r>
              <a:rPr lang="en-GB" sz="4000" dirty="0"/>
              <a:t>Tonight’s Event</a:t>
            </a:r>
          </a:p>
        </p:txBody>
      </p:sp>
      <p:sp>
        <p:nvSpPr>
          <p:cNvPr id="12" name="Content Placeholder 11">
            <a:extLst>
              <a:ext uri="{FF2B5EF4-FFF2-40B4-BE49-F238E27FC236}">
                <a16:creationId xmlns:a16="http://schemas.microsoft.com/office/drawing/2014/main" id="{513EDBFA-4DD0-46A3-B51B-188F040FBDC4}"/>
              </a:ext>
            </a:extLst>
          </p:cNvPr>
          <p:cNvSpPr>
            <a:spLocks noGrp="1"/>
          </p:cNvSpPr>
          <p:nvPr>
            <p:ph idx="1"/>
          </p:nvPr>
        </p:nvSpPr>
        <p:spPr>
          <a:xfrm>
            <a:off x="457200" y="909081"/>
            <a:ext cx="6286500" cy="5567919"/>
          </a:xfrm>
          <a:solidFill>
            <a:schemeClr val="accent6">
              <a:lumMod val="20000"/>
              <a:lumOff val="80000"/>
            </a:schemeClr>
          </a:solidFill>
          <a:ln>
            <a:solidFill>
              <a:schemeClr val="tx1"/>
            </a:solidFill>
          </a:ln>
        </p:spPr>
        <p:txBody>
          <a:bodyPr anchor="t">
            <a:normAutofit/>
          </a:bodyPr>
          <a:lstStyle/>
          <a:p>
            <a:pPr marL="0" indent="0">
              <a:buNone/>
            </a:pPr>
            <a:r>
              <a:rPr lang="en-GB" dirty="0"/>
              <a:t>Welcome </a:t>
            </a:r>
          </a:p>
          <a:p>
            <a:pPr marL="0" indent="0">
              <a:buNone/>
            </a:pPr>
            <a:r>
              <a:rPr lang="en-GB" dirty="0"/>
              <a:t>Mr Marshall</a:t>
            </a:r>
          </a:p>
          <a:p>
            <a:pPr marL="0" indent="0">
              <a:buNone/>
            </a:pPr>
            <a:endParaRPr lang="en-GB" dirty="0"/>
          </a:p>
          <a:p>
            <a:pPr marL="0" indent="0">
              <a:buNone/>
            </a:pPr>
            <a:endParaRPr lang="en-GB" dirty="0"/>
          </a:p>
          <a:p>
            <a:pPr marL="0" indent="0">
              <a:buNone/>
            </a:pPr>
            <a:r>
              <a:rPr lang="en-GB" dirty="0"/>
              <a:t>Key Information for Parents and Carers</a:t>
            </a:r>
          </a:p>
          <a:p>
            <a:pPr marL="0" indent="0">
              <a:buNone/>
            </a:pPr>
            <a:r>
              <a:rPr lang="en-GB" dirty="0"/>
              <a:t>SQA 2025/26</a:t>
            </a:r>
          </a:p>
          <a:p>
            <a:pPr marL="0" indent="0">
              <a:buNone/>
            </a:pPr>
            <a:r>
              <a:rPr lang="en-GB" dirty="0"/>
              <a:t>SCQF</a:t>
            </a:r>
          </a:p>
          <a:p>
            <a:pPr marL="0" indent="0">
              <a:buNone/>
            </a:pPr>
            <a:endParaRPr lang="en-GB" dirty="0"/>
          </a:p>
          <a:p>
            <a:pPr marL="0" indent="0">
              <a:buNone/>
            </a:pPr>
            <a:r>
              <a:rPr lang="en-GB" dirty="0"/>
              <a:t>UCAS and School Leavers (Ms Thomson)</a:t>
            </a:r>
          </a:p>
          <a:p>
            <a:pPr marL="0" indent="0">
              <a:buNone/>
            </a:pPr>
            <a:endParaRPr lang="en-GB" sz="1400" dirty="0"/>
          </a:p>
        </p:txBody>
      </p:sp>
      <p:sp>
        <p:nvSpPr>
          <p:cNvPr id="26" name="Rectangle 2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74D7A1E-1A65-0246-7638-0D81B14DD066}"/>
              </a:ext>
            </a:extLst>
          </p:cNvPr>
          <p:cNvPicPr>
            <a:picLocks noChangeAspect="1"/>
          </p:cNvPicPr>
          <p:nvPr/>
        </p:nvPicPr>
        <p:blipFill>
          <a:blip r:embed="rId3"/>
          <a:stretch>
            <a:fillRect/>
          </a:stretch>
        </p:blipFill>
        <p:spPr>
          <a:xfrm>
            <a:off x="7367106" y="909081"/>
            <a:ext cx="3588251" cy="5071731"/>
          </a:xfrm>
          <a:prstGeom prst="rect">
            <a:avLst/>
          </a:prstGeom>
        </p:spPr>
      </p:pic>
    </p:spTree>
    <p:extLst>
      <p:ext uri="{BB962C8B-B14F-4D97-AF65-F5344CB8AC3E}">
        <p14:creationId xmlns:p14="http://schemas.microsoft.com/office/powerpoint/2010/main" val="248901325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2322-B53A-4A32-A786-70870BC5408C}"/>
              </a:ext>
            </a:extLst>
          </p:cNvPr>
          <p:cNvSpPr>
            <a:spLocks noGrp="1"/>
          </p:cNvSpPr>
          <p:nvPr>
            <p:ph type="title"/>
          </p:nvPr>
        </p:nvSpPr>
        <p:spPr>
          <a:xfrm>
            <a:off x="572493" y="238539"/>
            <a:ext cx="11018520" cy="1434415"/>
          </a:xfrm>
        </p:spPr>
        <p:txBody>
          <a:bodyPr anchor="b">
            <a:normAutofit/>
          </a:bodyPr>
          <a:lstStyle/>
          <a:p>
            <a:r>
              <a:rPr lang="en-GB" sz="5400"/>
              <a:t>MySQA</a:t>
            </a:r>
          </a:p>
        </p:txBody>
      </p:sp>
      <p:sp>
        <p:nvSpPr>
          <p:cNvPr id="3" name="Content Placeholder 2">
            <a:extLst>
              <a:ext uri="{FF2B5EF4-FFF2-40B4-BE49-F238E27FC236}">
                <a16:creationId xmlns:a16="http://schemas.microsoft.com/office/drawing/2014/main" id="{902DD400-A9F4-4A5B-BAA0-6D7CBDEBEB0A}"/>
              </a:ext>
            </a:extLst>
          </p:cNvPr>
          <p:cNvSpPr>
            <a:spLocks noGrp="1"/>
          </p:cNvSpPr>
          <p:nvPr>
            <p:ph idx="1"/>
          </p:nvPr>
        </p:nvSpPr>
        <p:spPr>
          <a:xfrm>
            <a:off x="572493" y="2071316"/>
            <a:ext cx="6713552" cy="4119172"/>
          </a:xfrm>
          <a:solidFill>
            <a:schemeClr val="accent4">
              <a:lumMod val="20000"/>
              <a:lumOff val="80000"/>
            </a:schemeClr>
          </a:solidFill>
        </p:spPr>
        <p:txBody>
          <a:bodyPr anchor="t">
            <a:normAutofit/>
          </a:bodyPr>
          <a:lstStyle/>
          <a:p>
            <a:r>
              <a:rPr lang="en-GB" sz="2200" dirty="0"/>
              <a:t>SQA’s My Study Plan app will automatically create your own personalised study plan based on your exam times, their importance and when you want to study.</a:t>
            </a:r>
          </a:p>
          <a:p>
            <a:endParaRPr lang="en-GB" sz="2200" dirty="0"/>
          </a:p>
          <a:p>
            <a:r>
              <a:rPr lang="en-GB" sz="2200" dirty="0"/>
              <a:t>Once the study plan is generated you can view and edit it to customise it further to meet your needs. You can then share your plan as a printable calendar or list.</a:t>
            </a:r>
          </a:p>
          <a:p>
            <a:endParaRPr lang="en-GB" sz="2200" dirty="0"/>
          </a:p>
          <a:p>
            <a:r>
              <a:rPr lang="en-GB" sz="2200" dirty="0"/>
              <a:t>You can track study progress using the study timer and get optional reminders on the days you plan to study.</a:t>
            </a:r>
          </a:p>
        </p:txBody>
      </p:sp>
      <p:pic>
        <p:nvPicPr>
          <p:cNvPr id="5" name="Picture 4" descr="Icon&#10;&#10;Description automatically generated">
            <a:extLst>
              <a:ext uri="{FF2B5EF4-FFF2-40B4-BE49-F238E27FC236}">
                <a16:creationId xmlns:a16="http://schemas.microsoft.com/office/drawing/2014/main" id="{A6A7548A-08B6-491A-A814-8E4DB0425B35}"/>
              </a:ext>
            </a:extLst>
          </p:cNvPr>
          <p:cNvPicPr>
            <a:picLocks noChangeAspect="1"/>
          </p:cNvPicPr>
          <p:nvPr/>
        </p:nvPicPr>
        <p:blipFill rotWithShape="1">
          <a:blip r:embed="rId3"/>
          <a:srcRect l="1047" r="2747" b="-1"/>
          <a:stretch/>
        </p:blipFill>
        <p:spPr>
          <a:xfrm>
            <a:off x="7675658" y="2093976"/>
            <a:ext cx="3941064" cy="4096512"/>
          </a:xfrm>
          <a:prstGeom prst="rect">
            <a:avLst/>
          </a:prstGeom>
        </p:spPr>
      </p:pic>
    </p:spTree>
    <p:extLst>
      <p:ext uri="{BB962C8B-B14F-4D97-AF65-F5344CB8AC3E}">
        <p14:creationId xmlns:p14="http://schemas.microsoft.com/office/powerpoint/2010/main" val="34240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52EF-8B21-4C19-BE16-F94F4A1177CC}"/>
              </a:ext>
            </a:extLst>
          </p:cNvPr>
          <p:cNvSpPr>
            <a:spLocks noGrp="1"/>
          </p:cNvSpPr>
          <p:nvPr>
            <p:ph type="title"/>
          </p:nvPr>
        </p:nvSpPr>
        <p:spPr>
          <a:xfrm>
            <a:off x="5894962" y="479493"/>
            <a:ext cx="5458838" cy="1325563"/>
          </a:xfrm>
        </p:spPr>
        <p:txBody>
          <a:bodyPr>
            <a:normAutofit/>
          </a:bodyPr>
          <a:lstStyle/>
          <a:p>
            <a:r>
              <a:rPr lang="en-GB" dirty="0"/>
              <a:t>Study Planning</a:t>
            </a:r>
          </a:p>
        </p:txBody>
      </p:sp>
      <p:sp>
        <p:nvSpPr>
          <p:cNvPr id="15" name="Oval 14">
            <a:extLst>
              <a:ext uri="{FF2B5EF4-FFF2-40B4-BE49-F238E27FC236}">
                <a16:creationId xmlns:a16="http://schemas.microsoft.com/office/drawing/2014/main" id="{4B68D5FA-7651-3206-F106-9095DA21A047}"/>
              </a:ext>
            </a:extLst>
          </p:cNvPr>
          <p:cNvSpPr/>
          <p:nvPr/>
        </p:nvSpPr>
        <p:spPr>
          <a:xfrm>
            <a:off x="703182" y="955437"/>
            <a:ext cx="4777381" cy="4777382"/>
          </a:xfrm>
          <a:prstGeom prst="ellipse">
            <a:avLst/>
          </a:prstGeom>
          <a:solidFill>
            <a:prstClr val="ltGray"/>
          </a:solidFill>
        </p:spPr>
        <p:txBody>
          <a:bodyPr/>
          <a:lstStyle/>
          <a:p>
            <a:endParaRPr lang="en-GB"/>
          </a:p>
        </p:txBody>
      </p:sp>
      <p:sp>
        <p:nvSpPr>
          <p:cNvPr id="16" name="Partial Circle 15">
            <a:extLst>
              <a:ext uri="{FF2B5EF4-FFF2-40B4-BE49-F238E27FC236}">
                <a16:creationId xmlns:a16="http://schemas.microsoft.com/office/drawing/2014/main" id="{6881031E-9E58-0745-9716-53202D0A2B62}"/>
              </a:ext>
            </a:extLst>
          </p:cNvPr>
          <p:cNvSpPr/>
          <p:nvPr/>
        </p:nvSpPr>
        <p:spPr>
          <a:xfrm>
            <a:off x="703182" y="955437"/>
            <a:ext cx="4777381" cy="4777382"/>
          </a:xfrm>
          <a:prstGeom prst="pie">
            <a:avLst>
              <a:gd name="adj1" fmla="val 16200000"/>
              <a:gd name="adj2" fmla="val 4500000"/>
            </a:avLst>
          </a:prstGeom>
          <a:solidFill>
            <a:schemeClr val="accent1"/>
          </a:solidFill>
        </p:spPr>
        <p:txBody>
          <a:bodyPr/>
          <a:lstStyle/>
          <a:p>
            <a:endParaRPr lang="en-GB"/>
          </a:p>
        </p:txBody>
      </p:sp>
      <p:sp>
        <p:nvSpPr>
          <p:cNvPr id="17" name="Oval 16">
            <a:extLst>
              <a:ext uri="{FF2B5EF4-FFF2-40B4-BE49-F238E27FC236}">
                <a16:creationId xmlns:a16="http://schemas.microsoft.com/office/drawing/2014/main" id="{4B2862F9-9BF0-18EC-65A7-A64D5EC38FD9}"/>
              </a:ext>
            </a:extLst>
          </p:cNvPr>
          <p:cNvSpPr/>
          <p:nvPr/>
        </p:nvSpPr>
        <p:spPr>
          <a:xfrm>
            <a:off x="1061485" y="1313740"/>
            <a:ext cx="4060775" cy="4060776"/>
          </a:xfrm>
          <a:prstGeom prst="ellipse">
            <a:avLst/>
          </a:prstGeom>
          <a:solidFill>
            <a:prstClr val="white"/>
          </a:solidFill>
        </p:spPr>
        <p:txBody>
          <a:bodyPr/>
          <a:lstStyle/>
          <a:p>
            <a:endParaRPr lang="en-GB"/>
          </a:p>
        </p:txBody>
      </p:sp>
      <p:pic>
        <p:nvPicPr>
          <p:cNvPr id="7" name="Gráfico 38" descr="Clock">
            <a:extLst>
              <a:ext uri="{FF2B5EF4-FFF2-40B4-BE49-F238E27FC236}">
                <a16:creationId xmlns:a16="http://schemas.microsoft.com/office/drawing/2014/main" id="{91D64A49-7078-B84B-D31A-3FF9396A8F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6432" y="1958687"/>
            <a:ext cx="2770881" cy="2770882"/>
          </a:xfrm>
          <a:prstGeom prst="rect">
            <a:avLst/>
          </a:prstGeom>
          <a:solidFill>
            <a:prstClr val="white"/>
          </a:solidFill>
        </p:spPr>
      </p:pic>
      <p:sp>
        <p:nvSpPr>
          <p:cNvPr id="26" name="Content Placeholder 2">
            <a:extLst>
              <a:ext uri="{FF2B5EF4-FFF2-40B4-BE49-F238E27FC236}">
                <a16:creationId xmlns:a16="http://schemas.microsoft.com/office/drawing/2014/main" id="{71573AAA-FE6A-477A-8440-669B1E6D5F1F}"/>
              </a:ext>
            </a:extLst>
          </p:cNvPr>
          <p:cNvSpPr>
            <a:spLocks noGrp="1"/>
          </p:cNvSpPr>
          <p:nvPr>
            <p:ph idx="1"/>
          </p:nvPr>
        </p:nvSpPr>
        <p:spPr>
          <a:xfrm>
            <a:off x="5894962" y="1984443"/>
            <a:ext cx="5458838" cy="4192520"/>
          </a:xfrm>
          <a:solidFill>
            <a:schemeClr val="accent4">
              <a:lumMod val="20000"/>
              <a:lumOff val="80000"/>
            </a:schemeClr>
          </a:solidFill>
        </p:spPr>
        <p:txBody>
          <a:bodyPr>
            <a:normAutofit/>
          </a:bodyPr>
          <a:lstStyle/>
          <a:p>
            <a:r>
              <a:rPr lang="en-GB" dirty="0"/>
              <a:t>Planning ahead is extremely important.</a:t>
            </a:r>
          </a:p>
          <a:p>
            <a:pPr marL="0" indent="0">
              <a:buNone/>
            </a:pPr>
            <a:r>
              <a:rPr lang="en-GB" dirty="0"/>
              <a:t> </a:t>
            </a:r>
          </a:p>
          <a:p>
            <a:r>
              <a:rPr lang="en-GB" dirty="0"/>
              <a:t>We recommend that pupils create and follow a study timetable to cover all the necessary work in a sensible and manageable way.</a:t>
            </a:r>
          </a:p>
        </p:txBody>
      </p:sp>
    </p:spTree>
    <p:extLst>
      <p:ext uri="{BB962C8B-B14F-4D97-AF65-F5344CB8AC3E}">
        <p14:creationId xmlns:p14="http://schemas.microsoft.com/office/powerpoint/2010/main" val="1037556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B21AC-B1B2-4079-A33E-25B5449A5C7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Study Timetables</a:t>
            </a:r>
          </a:p>
        </p:txBody>
      </p:sp>
      <p:grpSp>
        <p:nvGrpSpPr>
          <p:cNvPr id="9" name="Group 8">
            <a:extLst>
              <a:ext uri="{FF2B5EF4-FFF2-40B4-BE49-F238E27FC236}">
                <a16:creationId xmlns:a16="http://schemas.microsoft.com/office/drawing/2014/main" id="{F3C1EA3A-0970-49A7-85F0-B635078DC6D8}"/>
              </a:ext>
            </a:extLst>
          </p:cNvPr>
          <p:cNvGrpSpPr/>
          <p:nvPr/>
        </p:nvGrpSpPr>
        <p:grpSpPr>
          <a:xfrm>
            <a:off x="4015189" y="351738"/>
            <a:ext cx="7814365" cy="6387738"/>
            <a:chOff x="2568132" y="528965"/>
            <a:chExt cx="7725399" cy="6004742"/>
          </a:xfrm>
        </p:grpSpPr>
        <p:pic>
          <p:nvPicPr>
            <p:cNvPr id="7" name="Picture 6">
              <a:extLst>
                <a:ext uri="{FF2B5EF4-FFF2-40B4-BE49-F238E27FC236}">
                  <a16:creationId xmlns:a16="http://schemas.microsoft.com/office/drawing/2014/main" id="{C687A72B-B219-4DC0-AD32-DDA6D7005F55}"/>
                </a:ext>
              </a:extLst>
            </p:cNvPr>
            <p:cNvPicPr>
              <a:picLocks noChangeAspect="1"/>
            </p:cNvPicPr>
            <p:nvPr/>
          </p:nvPicPr>
          <p:blipFill>
            <a:blip r:embed="rId3"/>
            <a:stretch>
              <a:fillRect/>
            </a:stretch>
          </p:blipFill>
          <p:spPr>
            <a:xfrm>
              <a:off x="2568132" y="528965"/>
              <a:ext cx="7725399" cy="6004742"/>
            </a:xfrm>
            <a:prstGeom prst="rect">
              <a:avLst/>
            </a:prstGeom>
          </p:spPr>
        </p:pic>
        <p:sp>
          <p:nvSpPr>
            <p:cNvPr id="8" name="Rectangle 7">
              <a:extLst>
                <a:ext uri="{FF2B5EF4-FFF2-40B4-BE49-F238E27FC236}">
                  <a16:creationId xmlns:a16="http://schemas.microsoft.com/office/drawing/2014/main" id="{6D07E2BD-996F-49F6-93DE-73D74DC27490}"/>
                </a:ext>
              </a:extLst>
            </p:cNvPr>
            <p:cNvSpPr/>
            <p:nvPr/>
          </p:nvSpPr>
          <p:spPr>
            <a:xfrm>
              <a:off x="2568132" y="528965"/>
              <a:ext cx="762897" cy="698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5211A9D7-A131-B138-DF59-5C0EFE6CF422}"/>
              </a:ext>
            </a:extLst>
          </p:cNvPr>
          <p:cNvPicPr>
            <a:picLocks noChangeAspect="1"/>
          </p:cNvPicPr>
          <p:nvPr/>
        </p:nvPicPr>
        <p:blipFill>
          <a:blip r:embed="rId4"/>
          <a:stretch>
            <a:fillRect/>
          </a:stretch>
        </p:blipFill>
        <p:spPr>
          <a:xfrm>
            <a:off x="747093" y="2054157"/>
            <a:ext cx="2627604" cy="2548349"/>
          </a:xfrm>
          <a:prstGeom prst="rect">
            <a:avLst/>
          </a:prstGeom>
          <a:solidFill>
            <a:schemeClr val="accent2"/>
          </a:solidFill>
        </p:spPr>
      </p:pic>
    </p:spTree>
    <p:extLst>
      <p:ext uri="{BB962C8B-B14F-4D97-AF65-F5344CB8AC3E}">
        <p14:creationId xmlns:p14="http://schemas.microsoft.com/office/powerpoint/2010/main" val="3175558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AD6965-D95F-A279-E2AE-6D9AE14EF82F}"/>
              </a:ext>
            </a:extLst>
          </p:cNvPr>
          <p:cNvPicPr>
            <a:picLocks noChangeAspect="1"/>
          </p:cNvPicPr>
          <p:nvPr/>
        </p:nvPicPr>
        <p:blipFill>
          <a:blip r:embed="rId3"/>
          <a:srcRect t="8135" b="329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42EAF71-CE25-09A3-DDD6-355806439EFA}"/>
              </a:ext>
            </a:extLst>
          </p:cNvPr>
          <p:cNvSpPr txBox="1"/>
          <p:nvPr/>
        </p:nvSpPr>
        <p:spPr>
          <a:xfrm>
            <a:off x="0" y="0"/>
            <a:ext cx="3766457" cy="646331"/>
          </a:xfrm>
          <a:prstGeom prst="rect">
            <a:avLst/>
          </a:prstGeom>
          <a:noFill/>
        </p:spPr>
        <p:txBody>
          <a:bodyPr wrap="square">
            <a:spAutoFit/>
          </a:bodyPr>
          <a:lstStyle/>
          <a:p>
            <a:r>
              <a:rPr lang="en-GB" sz="3600" dirty="0">
                <a:highlight>
                  <a:srgbClr val="FFFF00"/>
                </a:highlight>
                <a:cs typeface="Calibri"/>
                <a:hlinkClick r:id="rId4"/>
              </a:rPr>
              <a:t>www.mysqa.org.uk</a:t>
            </a:r>
            <a:endParaRPr lang="en-GB" sz="3600" dirty="0">
              <a:highlight>
                <a:srgbClr val="FFFF00"/>
              </a:highlight>
            </a:endParaRPr>
          </a:p>
        </p:txBody>
      </p:sp>
    </p:spTree>
    <p:extLst>
      <p:ext uri="{BB962C8B-B14F-4D97-AF65-F5344CB8AC3E}">
        <p14:creationId xmlns:p14="http://schemas.microsoft.com/office/powerpoint/2010/main" val="66124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8291-8C31-488D-92AD-75E7472BAC2A}"/>
              </a:ext>
            </a:extLst>
          </p:cNvPr>
          <p:cNvSpPr>
            <a:spLocks noGrp="1"/>
          </p:cNvSpPr>
          <p:nvPr>
            <p:ph type="ctrTitle"/>
          </p:nvPr>
        </p:nvSpPr>
        <p:spPr>
          <a:xfrm>
            <a:off x="7464614" y="1783959"/>
            <a:ext cx="4087306" cy="2889114"/>
          </a:xfrm>
        </p:spPr>
        <p:txBody>
          <a:bodyPr anchor="b">
            <a:normAutofit/>
          </a:bodyPr>
          <a:lstStyle/>
          <a:p>
            <a:pPr algn="l"/>
            <a:r>
              <a:rPr lang="en-GB" sz="5400" dirty="0"/>
              <a:t>Study CAFE</a:t>
            </a:r>
          </a:p>
        </p:txBody>
      </p:sp>
      <p:sp>
        <p:nvSpPr>
          <p:cNvPr id="3" name="Subtitle 2">
            <a:extLst>
              <a:ext uri="{FF2B5EF4-FFF2-40B4-BE49-F238E27FC236}">
                <a16:creationId xmlns:a16="http://schemas.microsoft.com/office/drawing/2014/main" id="{BB25586C-37DE-4314-88C8-2B3BACE3C32F}"/>
              </a:ext>
            </a:extLst>
          </p:cNvPr>
          <p:cNvSpPr>
            <a:spLocks noGrp="1"/>
          </p:cNvSpPr>
          <p:nvPr>
            <p:ph type="subTitle" idx="1"/>
          </p:nvPr>
        </p:nvSpPr>
        <p:spPr>
          <a:xfrm>
            <a:off x="7464612" y="4750893"/>
            <a:ext cx="4087305" cy="1147863"/>
          </a:xfrm>
        </p:spPr>
        <p:txBody>
          <a:bodyPr anchor="t">
            <a:normAutofit/>
          </a:bodyPr>
          <a:lstStyle/>
          <a:p>
            <a:pPr algn="l"/>
            <a:r>
              <a:rPr lang="en-GB" sz="2000" dirty="0"/>
              <a:t>Pupil study café beginning Tuesday 30</a:t>
            </a:r>
            <a:r>
              <a:rPr lang="en-GB" sz="2000" baseline="30000" dirty="0"/>
              <a:t>th</a:t>
            </a:r>
            <a:r>
              <a:rPr lang="en-GB" sz="2000" dirty="0"/>
              <a:t> September in the Assembly Hall</a:t>
            </a:r>
          </a:p>
          <a:p>
            <a:pPr algn="l"/>
            <a:r>
              <a:rPr lang="en-GB" sz="2000" dirty="0"/>
              <a:t>Until 5pm</a:t>
            </a:r>
          </a:p>
        </p:txBody>
      </p:sp>
      <p:pic>
        <p:nvPicPr>
          <p:cNvPr id="5" name="Picture 4" descr="Logo&#10;&#10;Description automatically generated">
            <a:extLst>
              <a:ext uri="{FF2B5EF4-FFF2-40B4-BE49-F238E27FC236}">
                <a16:creationId xmlns:a16="http://schemas.microsoft.com/office/drawing/2014/main" id="{CF2764DD-91C4-48C9-B9D7-14A6A1A90ACC}"/>
              </a:ext>
            </a:extLst>
          </p:cNvPr>
          <p:cNvPicPr>
            <a:picLocks noChangeAspect="1"/>
          </p:cNvPicPr>
          <p:nvPr/>
        </p:nvPicPr>
        <p:blipFill rotWithShape="1">
          <a:blip r:embed="rId3">
            <a:extLst>
              <a:ext uri="{28A0092B-C50C-407E-A947-70E740481C1C}">
                <a14:useLocalDpi xmlns:a14="http://schemas.microsoft.com/office/drawing/2010/main" val="0"/>
              </a:ext>
            </a:extLst>
          </a:blip>
          <a:srcRect t="17067" r="1" b="1390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3909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ren hands holding letters painted on them&#10;&#10;Description automatically generated">
            <a:extLst>
              <a:ext uri="{FF2B5EF4-FFF2-40B4-BE49-F238E27FC236}">
                <a16:creationId xmlns:a16="http://schemas.microsoft.com/office/drawing/2014/main" id="{DC347A50-C2F3-803A-A358-2ECDFDACF6AC}"/>
              </a:ext>
            </a:extLst>
          </p:cNvPr>
          <p:cNvPicPr>
            <a:picLocks noChangeAspect="1"/>
          </p:cNvPicPr>
          <p:nvPr/>
        </p:nvPicPr>
        <p:blipFill>
          <a:blip r:embed="rId3"/>
          <a:stretch>
            <a:fillRect/>
          </a:stretch>
        </p:blipFill>
        <p:spPr>
          <a:xfrm>
            <a:off x="1128099" y="1899670"/>
            <a:ext cx="9931992" cy="3054087"/>
          </a:xfrm>
          <a:prstGeom prst="rect">
            <a:avLst/>
          </a:prstGeom>
        </p:spPr>
      </p:pic>
      <p:pic>
        <p:nvPicPr>
          <p:cNvPr id="2" name="Picture 1" descr="A yellow circular logo with text&#10;&#10;Description automatically generated">
            <a:extLst>
              <a:ext uri="{FF2B5EF4-FFF2-40B4-BE49-F238E27FC236}">
                <a16:creationId xmlns:a16="http://schemas.microsoft.com/office/drawing/2014/main" id="{7A73E908-13D9-E46E-9F94-35F6B3668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2D8C5240-9DF4-2F6E-9613-D6BCE1E8B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9381" y="102372"/>
            <a:ext cx="675451" cy="658773"/>
          </a:xfrm>
          <a:prstGeom prst="ellipse">
            <a:avLst/>
          </a:prstGeom>
        </p:spPr>
      </p:pic>
    </p:spTree>
    <p:extLst>
      <p:ext uri="{BB962C8B-B14F-4D97-AF65-F5344CB8AC3E}">
        <p14:creationId xmlns:p14="http://schemas.microsoft.com/office/powerpoint/2010/main" val="1628609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002A97-05C6-4F83-85EA-DE4B897B3CB1}"/>
              </a:ext>
            </a:extLst>
          </p:cNvPr>
          <p:cNvPicPr>
            <a:picLocks noChangeAspect="1"/>
          </p:cNvPicPr>
          <p:nvPr/>
        </p:nvPicPr>
        <p:blipFill rotWithShape="1">
          <a:blip r:embed="rId3"/>
          <a:srcRect t="1747"/>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33EA10-FB1B-D6BD-8B9E-6595A54EE286}"/>
              </a:ext>
            </a:extLst>
          </p:cNvPr>
          <p:cNvSpPr>
            <a:spLocks noGrp="1"/>
          </p:cNvSpPr>
          <p:nvPr>
            <p:ph type="ctrTitle"/>
          </p:nvPr>
        </p:nvSpPr>
        <p:spPr>
          <a:xfrm>
            <a:off x="404553" y="3091928"/>
            <a:ext cx="9078562" cy="2387600"/>
          </a:xfrm>
        </p:spPr>
        <p:txBody>
          <a:bodyPr>
            <a:normAutofit/>
          </a:bodyPr>
          <a:lstStyle/>
          <a:p>
            <a:pPr algn="l"/>
            <a:r>
              <a:rPr lang="en-GB" sz="6600">
                <a:solidFill>
                  <a:schemeClr val="bg1"/>
                </a:solidFill>
              </a:rPr>
              <a:t>SCQF</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yellow circular logo with text&#10;&#10;Description automatically generated">
            <a:extLst>
              <a:ext uri="{FF2B5EF4-FFF2-40B4-BE49-F238E27FC236}">
                <a16:creationId xmlns:a16="http://schemas.microsoft.com/office/drawing/2014/main" id="{5FC4E891-8768-42A4-EDC9-190A3E96A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9FF22D65-470C-9C6E-8F7C-45D7EE268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61" y="102372"/>
            <a:ext cx="675451" cy="658773"/>
          </a:xfrm>
          <a:prstGeom prst="ellipse">
            <a:avLst/>
          </a:prstGeom>
        </p:spPr>
      </p:pic>
      <p:sp>
        <p:nvSpPr>
          <p:cNvPr id="7" name="TextBox 6">
            <a:extLst>
              <a:ext uri="{FF2B5EF4-FFF2-40B4-BE49-F238E27FC236}">
                <a16:creationId xmlns:a16="http://schemas.microsoft.com/office/drawing/2014/main" id="{E0ACFE1C-6542-70DC-B1FC-1A3E38DA43CC}"/>
              </a:ext>
            </a:extLst>
          </p:cNvPr>
          <p:cNvSpPr txBox="1"/>
          <p:nvPr/>
        </p:nvSpPr>
        <p:spPr>
          <a:xfrm>
            <a:off x="1687296" y="5711654"/>
            <a:ext cx="6201102" cy="646331"/>
          </a:xfrm>
          <a:prstGeom prst="rect">
            <a:avLst/>
          </a:prstGeom>
          <a:noFill/>
        </p:spPr>
        <p:txBody>
          <a:bodyPr wrap="square">
            <a:spAutoFit/>
          </a:bodyPr>
          <a:lstStyle/>
          <a:p>
            <a:r>
              <a:rPr lang="en-GB" dirty="0">
                <a:hlinkClick r:id="rId5"/>
              </a:rPr>
              <a:t>https://www.youtube.com/watch?v=6aKZS7T3dUk</a:t>
            </a:r>
            <a:endParaRPr lang="en-GB" dirty="0"/>
          </a:p>
          <a:p>
            <a:endParaRPr lang="en-GB" dirty="0"/>
          </a:p>
        </p:txBody>
      </p:sp>
    </p:spTree>
    <p:extLst>
      <p:ext uri="{BB962C8B-B14F-4D97-AF65-F5344CB8AC3E}">
        <p14:creationId xmlns:p14="http://schemas.microsoft.com/office/powerpoint/2010/main" val="39009012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93F45-BCF2-C8BD-6CA4-CA8A1109C41D}"/>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What does SCQF level mean?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ED3A9A-6779-2B5A-A27B-C1716A74D795}"/>
              </a:ext>
            </a:extLst>
          </p:cNvPr>
          <p:cNvSpPr>
            <a:spLocks noGrp="1"/>
          </p:cNvSpPr>
          <p:nvPr>
            <p:ph idx="1"/>
          </p:nvPr>
        </p:nvSpPr>
        <p:spPr>
          <a:xfrm>
            <a:off x="5370153" y="669851"/>
            <a:ext cx="5536397" cy="5582093"/>
          </a:xfrm>
          <a:solidFill>
            <a:schemeClr val="accent4">
              <a:lumMod val="20000"/>
              <a:lumOff val="80000"/>
            </a:schemeClr>
          </a:solidFill>
        </p:spPr>
        <p:txBody>
          <a:bodyPr>
            <a:normAutofit lnSpcReduction="10000"/>
          </a:bodyPr>
          <a:lstStyle/>
          <a:p>
            <a:r>
              <a:rPr lang="en-GB" sz="2600" dirty="0"/>
              <a:t>SCQF stands for </a:t>
            </a:r>
            <a:r>
              <a:rPr lang="en-GB" sz="2600" u="sng" dirty="0">
                <a:solidFill>
                  <a:srgbClr val="FF0000"/>
                </a:solidFill>
                <a:hlinkClick r:id="rId3">
                  <a:extLst>
                    <a:ext uri="{A12FA001-AC4F-418D-AE19-62706E023703}">
                      <ahyp:hlinkClr xmlns:ahyp="http://schemas.microsoft.com/office/drawing/2018/hyperlinkcolor" val="tx"/>
                    </a:ext>
                  </a:extLst>
                </a:hlinkClick>
              </a:rPr>
              <a:t>Scottish Credit and Qualifications Framework</a:t>
            </a:r>
            <a:r>
              <a:rPr lang="en-GB" sz="2600" dirty="0"/>
              <a:t>. The SCQF shows how all qualifications in Scotland, such as those awarded by SQA and universities, compare with each other. There's more information on the SCQF website </a:t>
            </a:r>
            <a:r>
              <a:rPr lang="en-GB" sz="2600" u="sng" dirty="0">
                <a:solidFill>
                  <a:srgbClr val="FF0000"/>
                </a:solidFill>
                <a:hlinkClick r:id="rId4">
                  <a:extLst>
                    <a:ext uri="{A12FA001-AC4F-418D-AE19-62706E023703}">
                      <ahyp:hlinkClr xmlns:ahyp="http://schemas.microsoft.com/office/drawing/2018/hyperlinkcolor" val="tx"/>
                    </a:ext>
                  </a:extLst>
                </a:hlinkClick>
              </a:rPr>
              <a:t>www.sqa.org.uk/scqf</a:t>
            </a:r>
            <a:r>
              <a:rPr lang="en-GB" sz="2600" dirty="0">
                <a:solidFill>
                  <a:srgbClr val="FF0000"/>
                </a:solidFill>
              </a:rPr>
              <a:t>.</a:t>
            </a:r>
            <a:endParaRPr lang="en-US" sz="2600" dirty="0">
              <a:solidFill>
                <a:srgbClr val="FF0000"/>
              </a:solidFill>
            </a:endParaRPr>
          </a:p>
          <a:p>
            <a:r>
              <a:rPr lang="en-GB" sz="2200" b="0" i="0" dirty="0">
                <a:effectLst/>
                <a:latin typeface="Helvetica Neue"/>
              </a:rPr>
              <a:t>The level of the qualification shows how demanding it is. There are 12 SCQF levels, with level 1 being the least demanding (the introductory level of qualification) and level 12 the most demanding (for example, PhDs).</a:t>
            </a:r>
          </a:p>
          <a:p>
            <a:r>
              <a:rPr lang="en-GB" sz="2200" b="0" i="0" dirty="0">
                <a:effectLst/>
                <a:latin typeface="Helvetica Neue"/>
              </a:rPr>
              <a:t>SCQF level 7 is the starting point of the higher education levels on the framework.</a:t>
            </a:r>
          </a:p>
          <a:p>
            <a:endParaRPr lang="en-GB" sz="2600" dirty="0"/>
          </a:p>
        </p:txBody>
      </p:sp>
      <p:pic>
        <p:nvPicPr>
          <p:cNvPr id="4" name="Picture 3" descr="A yellow circular logo with text&#10;&#10;Description automatically generated">
            <a:extLst>
              <a:ext uri="{FF2B5EF4-FFF2-40B4-BE49-F238E27FC236}">
                <a16:creationId xmlns:a16="http://schemas.microsoft.com/office/drawing/2014/main" id="{266793BC-1A8D-0830-6BB6-78A033B68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5" name="Picture 4" descr="A yellow circular logo with text&#10;&#10;Description automatically generated">
            <a:extLst>
              <a:ext uri="{FF2B5EF4-FFF2-40B4-BE49-F238E27FC236}">
                <a16:creationId xmlns:a16="http://schemas.microsoft.com/office/drawing/2014/main" id="{22A330A8-9B36-0607-5F21-32305BD17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6961" y="102372"/>
            <a:ext cx="675451" cy="658773"/>
          </a:xfrm>
          <a:prstGeom prst="ellipse">
            <a:avLst/>
          </a:prstGeom>
        </p:spPr>
      </p:pic>
    </p:spTree>
    <p:extLst>
      <p:ext uri="{BB962C8B-B14F-4D97-AF65-F5344CB8AC3E}">
        <p14:creationId xmlns:p14="http://schemas.microsoft.com/office/powerpoint/2010/main" val="2809680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D797F6-45A6-7D05-0687-A6BCCD674D6F}"/>
              </a:ext>
            </a:extLst>
          </p:cNvPr>
          <p:cNvPicPr>
            <a:picLocks noChangeAspect="1"/>
          </p:cNvPicPr>
          <p:nvPr/>
        </p:nvPicPr>
        <p:blipFill>
          <a:blip r:embed="rId3"/>
          <a:stretch>
            <a:fillRect/>
          </a:stretch>
        </p:blipFill>
        <p:spPr>
          <a:xfrm>
            <a:off x="0" y="-4157"/>
            <a:ext cx="12192000" cy="7150642"/>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circular logo with text&#10;&#10;Description automatically generated">
            <a:extLst>
              <a:ext uri="{FF2B5EF4-FFF2-40B4-BE49-F238E27FC236}">
                <a16:creationId xmlns:a16="http://schemas.microsoft.com/office/drawing/2014/main" id="{A44EACBC-9FB4-6D81-8169-B8EBEDB6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63474875-A93F-1B8D-DD3E-29A57C09E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1354" y="0"/>
            <a:ext cx="675451" cy="658773"/>
          </a:xfrm>
          <a:prstGeom prst="ellipse">
            <a:avLst/>
          </a:prstGeom>
        </p:spPr>
      </p:pic>
    </p:spTree>
    <p:extLst>
      <p:ext uri="{BB962C8B-B14F-4D97-AF65-F5344CB8AC3E}">
        <p14:creationId xmlns:p14="http://schemas.microsoft.com/office/powerpoint/2010/main" val="1818082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1E595-F470-E6A1-B04E-97DE89B31D58}"/>
              </a:ext>
            </a:extLst>
          </p:cNvPr>
          <p:cNvSpPr>
            <a:spLocks noGrp="1"/>
          </p:cNvSpPr>
          <p:nvPr>
            <p:ph type="title"/>
          </p:nvPr>
        </p:nvSpPr>
        <p:spPr>
          <a:xfrm>
            <a:off x="586478" y="1683756"/>
            <a:ext cx="3115265" cy="2396359"/>
          </a:xfrm>
        </p:spPr>
        <p:txBody>
          <a:bodyPr anchor="b">
            <a:normAutofit/>
          </a:bodyPr>
          <a:lstStyle/>
          <a:p>
            <a:pPr algn="r"/>
            <a:r>
              <a:rPr lang="en-GB" sz="3100">
                <a:solidFill>
                  <a:srgbClr val="FFFFFF"/>
                </a:solidFill>
              </a:rPr>
              <a:t>How do SCQF Credit points work and are they the same as UCAS points?</a:t>
            </a:r>
          </a:p>
        </p:txBody>
      </p:sp>
      <p:graphicFrame>
        <p:nvGraphicFramePr>
          <p:cNvPr id="5" name="Content Placeholder 2">
            <a:extLst>
              <a:ext uri="{FF2B5EF4-FFF2-40B4-BE49-F238E27FC236}">
                <a16:creationId xmlns:a16="http://schemas.microsoft.com/office/drawing/2014/main" id="{74AF27ED-D1A6-8670-0DF7-2A57FF93F8D9}"/>
              </a:ext>
            </a:extLst>
          </p:cNvPr>
          <p:cNvGraphicFramePr>
            <a:graphicFrameLocks noGrp="1"/>
          </p:cNvGraphicFramePr>
          <p:nvPr>
            <p:ph idx="1"/>
            <p:extLst>
              <p:ext uri="{D42A27DB-BD31-4B8C-83A1-F6EECF244321}">
                <p14:modId xmlns:p14="http://schemas.microsoft.com/office/powerpoint/2010/main" val="134265804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yellow circular logo with text&#10;&#10;Description automatically generated">
            <a:extLst>
              <a:ext uri="{FF2B5EF4-FFF2-40B4-BE49-F238E27FC236}">
                <a16:creationId xmlns:a16="http://schemas.microsoft.com/office/drawing/2014/main" id="{B113CFB4-3532-2333-D598-25AE3716E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9F4B0C10-13B9-5916-E8BF-48929FDC80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9891" y="102372"/>
            <a:ext cx="675451" cy="658773"/>
          </a:xfrm>
          <a:prstGeom prst="ellipse">
            <a:avLst/>
          </a:prstGeom>
        </p:spPr>
      </p:pic>
    </p:spTree>
    <p:extLst>
      <p:ext uri="{BB962C8B-B14F-4D97-AF65-F5344CB8AC3E}">
        <p14:creationId xmlns:p14="http://schemas.microsoft.com/office/powerpoint/2010/main" val="18304729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ky, outdoor, grass&#10;&#10;Description automatically generated">
            <a:extLst>
              <a:ext uri="{FF2B5EF4-FFF2-40B4-BE49-F238E27FC236}">
                <a16:creationId xmlns:a16="http://schemas.microsoft.com/office/drawing/2014/main" id="{798C3646-813F-4B5D-80D5-9C4A6F708C6B}"/>
              </a:ext>
            </a:extLst>
          </p:cNvPr>
          <p:cNvPicPr>
            <a:picLocks noChangeAspect="1"/>
          </p:cNvPicPr>
          <p:nvPr/>
        </p:nvPicPr>
        <p:blipFill rotWithShape="1">
          <a:blip r:embed="rId3"/>
          <a:srcRect t="9274"/>
          <a:stretch/>
        </p:blipFill>
        <p:spPr>
          <a:xfrm>
            <a:off x="20" y="10"/>
            <a:ext cx="12191980" cy="6857990"/>
          </a:xfrm>
          <a:prstGeom prst="rect">
            <a:avLst/>
          </a:prstGeom>
        </p:spPr>
      </p:pic>
      <p:pic>
        <p:nvPicPr>
          <p:cNvPr id="2" name="Picture 1" descr="A yellow circular logo with text&#10;&#10;Description automatically generated">
            <a:extLst>
              <a:ext uri="{FF2B5EF4-FFF2-40B4-BE49-F238E27FC236}">
                <a16:creationId xmlns:a16="http://schemas.microsoft.com/office/drawing/2014/main" id="{1A26F4C5-7F5D-8713-29C6-0B18ED52C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3" name="Picture 2" descr="A yellow circular logo with text&#10;&#10;Description automatically generated">
            <a:extLst>
              <a:ext uri="{FF2B5EF4-FFF2-40B4-BE49-F238E27FC236}">
                <a16:creationId xmlns:a16="http://schemas.microsoft.com/office/drawing/2014/main" id="{F4AD0465-AEF3-0ABE-5205-793BC8541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61" y="102372"/>
            <a:ext cx="675451" cy="658773"/>
          </a:xfrm>
          <a:prstGeom prst="ellipse">
            <a:avLst/>
          </a:prstGeom>
        </p:spPr>
      </p:pic>
      <p:sp>
        <p:nvSpPr>
          <p:cNvPr id="5" name="TextBox 4">
            <a:extLst>
              <a:ext uri="{FF2B5EF4-FFF2-40B4-BE49-F238E27FC236}">
                <a16:creationId xmlns:a16="http://schemas.microsoft.com/office/drawing/2014/main" id="{67BF3E50-8AB9-4D3F-92BB-79347296DD90}"/>
              </a:ext>
            </a:extLst>
          </p:cNvPr>
          <p:cNvSpPr txBox="1"/>
          <p:nvPr/>
        </p:nvSpPr>
        <p:spPr>
          <a:xfrm>
            <a:off x="1948143" y="0"/>
            <a:ext cx="8708065" cy="138499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GB" sz="2800" dirty="0"/>
              <a:t>To </a:t>
            </a:r>
            <a:r>
              <a:rPr lang="en-GB" sz="2800" i="1" dirty="0"/>
              <a:t>achieve excellence together </a:t>
            </a:r>
            <a:r>
              <a:rPr lang="en-GB" sz="2800" dirty="0"/>
              <a:t>and ensure all young people sustain a positive destination which maximises their potential.</a:t>
            </a:r>
          </a:p>
        </p:txBody>
      </p:sp>
      <p:pic>
        <p:nvPicPr>
          <p:cNvPr id="7" name="Picture 6" descr="A black background with a black square&#10;&#10;AI-generated content may be incorrect.">
            <a:extLst>
              <a:ext uri="{FF2B5EF4-FFF2-40B4-BE49-F238E27FC236}">
                <a16:creationId xmlns:a16="http://schemas.microsoft.com/office/drawing/2014/main" id="{F90492EF-185C-0356-84D6-8342F9EE31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71665" y="1962365"/>
            <a:ext cx="1583021" cy="2471057"/>
          </a:xfrm>
          <a:prstGeom prst="rect">
            <a:avLst/>
          </a:prstGeom>
        </p:spPr>
      </p:pic>
      <p:pic>
        <p:nvPicPr>
          <p:cNvPr id="9" name="Picture 8" descr="Cartoon person in front of a chalkboard&#10;&#10;AI-generated content may be incorrect.">
            <a:extLst>
              <a:ext uri="{FF2B5EF4-FFF2-40B4-BE49-F238E27FC236}">
                <a16:creationId xmlns:a16="http://schemas.microsoft.com/office/drawing/2014/main" id="{68536F3C-F247-635B-6B27-27B2012744D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1257983">
            <a:off x="203419" y="1817391"/>
            <a:ext cx="2200275" cy="2200275"/>
          </a:xfrm>
          <a:prstGeom prst="rect">
            <a:avLst/>
          </a:prstGeom>
        </p:spPr>
      </p:pic>
    </p:spTree>
    <p:extLst>
      <p:ext uri="{BB962C8B-B14F-4D97-AF65-F5344CB8AC3E}">
        <p14:creationId xmlns:p14="http://schemas.microsoft.com/office/powerpoint/2010/main" val="252344758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B9A2-78CC-4BC8-93C5-AED949804C54}"/>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lgn="r"/>
            <a:r>
              <a:rPr lang="en-US" sz="4800" dirty="0"/>
              <a:t>SQA Certificate</a:t>
            </a:r>
          </a:p>
        </p:txBody>
      </p:sp>
      <p:pic>
        <p:nvPicPr>
          <p:cNvPr id="4" name="Picture 4" descr="Table&#10;&#10;Description automatically generated">
            <a:extLst>
              <a:ext uri="{FF2B5EF4-FFF2-40B4-BE49-F238E27FC236}">
                <a16:creationId xmlns:a16="http://schemas.microsoft.com/office/drawing/2014/main" id="{72F74D74-5B18-4E24-8BD3-D663DA31402A}"/>
              </a:ext>
            </a:extLst>
          </p:cNvPr>
          <p:cNvPicPr>
            <a:picLocks noGrp="1" noChangeAspect="1"/>
          </p:cNvPicPr>
          <p:nvPr>
            <p:ph idx="4294967295"/>
          </p:nvPr>
        </p:nvPicPr>
        <p:blipFill>
          <a:blip r:embed="rId3"/>
          <a:stretch>
            <a:fillRect/>
          </a:stretch>
        </p:blipFill>
        <p:spPr>
          <a:xfrm>
            <a:off x="762657" y="639098"/>
            <a:ext cx="6512793" cy="558472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Rectangle: Rounded Corners 4">
            <a:extLst>
              <a:ext uri="{FF2B5EF4-FFF2-40B4-BE49-F238E27FC236}">
                <a16:creationId xmlns:a16="http://schemas.microsoft.com/office/drawing/2014/main" id="{5ABF2965-207D-4C9E-8C60-1A04C7CC299C}"/>
              </a:ext>
            </a:extLst>
          </p:cNvPr>
          <p:cNvSpPr/>
          <p:nvPr/>
        </p:nvSpPr>
        <p:spPr>
          <a:xfrm>
            <a:off x="66674" y="1257299"/>
            <a:ext cx="2536030" cy="916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Subjects</a:t>
            </a:r>
          </a:p>
          <a:p>
            <a:pPr algn="ctr"/>
            <a:r>
              <a:rPr lang="en-GB" dirty="0">
                <a:cs typeface="Calibri"/>
              </a:rPr>
              <a:t>Studied</a:t>
            </a:r>
          </a:p>
        </p:txBody>
      </p:sp>
      <p:cxnSp>
        <p:nvCxnSpPr>
          <p:cNvPr id="6" name="Straight Arrow Connector 5">
            <a:extLst>
              <a:ext uri="{FF2B5EF4-FFF2-40B4-BE49-F238E27FC236}">
                <a16:creationId xmlns:a16="http://schemas.microsoft.com/office/drawing/2014/main" id="{222EC6DF-3BD3-4E82-8E1C-90E9BCE02C36}"/>
              </a:ext>
            </a:extLst>
          </p:cNvPr>
          <p:cNvCxnSpPr/>
          <p:nvPr/>
        </p:nvCxnSpPr>
        <p:spPr>
          <a:xfrm>
            <a:off x="900114" y="2066925"/>
            <a:ext cx="759617" cy="1616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B1E4891-85D7-45C6-9122-74FC9B63464D}"/>
              </a:ext>
            </a:extLst>
          </p:cNvPr>
          <p:cNvSpPr/>
          <p:nvPr/>
        </p:nvSpPr>
        <p:spPr>
          <a:xfrm>
            <a:off x="5055393" y="519112"/>
            <a:ext cx="2536030" cy="916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Grade Achieved</a:t>
            </a:r>
          </a:p>
        </p:txBody>
      </p:sp>
      <p:cxnSp>
        <p:nvCxnSpPr>
          <p:cNvPr id="10" name="Straight Arrow Connector 9">
            <a:extLst>
              <a:ext uri="{FF2B5EF4-FFF2-40B4-BE49-F238E27FC236}">
                <a16:creationId xmlns:a16="http://schemas.microsoft.com/office/drawing/2014/main" id="{984948BE-4DFF-4843-9899-48477F754811}"/>
              </a:ext>
            </a:extLst>
          </p:cNvPr>
          <p:cNvCxnSpPr>
            <a:cxnSpLocks/>
          </p:cNvCxnSpPr>
          <p:nvPr/>
        </p:nvCxnSpPr>
        <p:spPr>
          <a:xfrm flipH="1">
            <a:off x="4636295" y="1376362"/>
            <a:ext cx="526257" cy="1962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DA56C12-0814-4166-A91F-BF804DEE2B5A}"/>
              </a:ext>
            </a:extLst>
          </p:cNvPr>
          <p:cNvSpPr/>
          <p:nvPr/>
        </p:nvSpPr>
        <p:spPr>
          <a:xfrm>
            <a:off x="6579394" y="1793081"/>
            <a:ext cx="2536030" cy="916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Date Qualification Achieved</a:t>
            </a:r>
          </a:p>
        </p:txBody>
      </p:sp>
      <p:cxnSp>
        <p:nvCxnSpPr>
          <p:cNvPr id="12" name="Straight Arrow Connector 11">
            <a:extLst>
              <a:ext uri="{FF2B5EF4-FFF2-40B4-BE49-F238E27FC236}">
                <a16:creationId xmlns:a16="http://schemas.microsoft.com/office/drawing/2014/main" id="{DB3B0B0E-6510-46C9-AE94-427D127F4480}"/>
              </a:ext>
            </a:extLst>
          </p:cNvPr>
          <p:cNvCxnSpPr>
            <a:cxnSpLocks/>
          </p:cNvCxnSpPr>
          <p:nvPr/>
        </p:nvCxnSpPr>
        <p:spPr>
          <a:xfrm flipH="1">
            <a:off x="5517357" y="2543174"/>
            <a:ext cx="1216819" cy="1283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6293B2A-797E-4D7A-914F-2C246A8231C1}"/>
              </a:ext>
            </a:extLst>
          </p:cNvPr>
          <p:cNvSpPr/>
          <p:nvPr/>
        </p:nvSpPr>
        <p:spPr>
          <a:xfrm>
            <a:off x="8472487" y="5305425"/>
            <a:ext cx="2536030" cy="916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SCQF Level of the Qualification</a:t>
            </a:r>
          </a:p>
        </p:txBody>
      </p:sp>
      <p:cxnSp>
        <p:nvCxnSpPr>
          <p:cNvPr id="14" name="Straight Arrow Connector 13">
            <a:extLst>
              <a:ext uri="{FF2B5EF4-FFF2-40B4-BE49-F238E27FC236}">
                <a16:creationId xmlns:a16="http://schemas.microsoft.com/office/drawing/2014/main" id="{72E8F221-0933-420D-BFD9-6EB89AA5B1E3}"/>
              </a:ext>
            </a:extLst>
          </p:cNvPr>
          <p:cNvCxnSpPr>
            <a:cxnSpLocks/>
          </p:cNvCxnSpPr>
          <p:nvPr/>
        </p:nvCxnSpPr>
        <p:spPr>
          <a:xfrm flipH="1" flipV="1">
            <a:off x="6338888" y="4564854"/>
            <a:ext cx="2252662" cy="75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yellow circular logo with text&#10;&#10;Description automatically generated">
            <a:extLst>
              <a:ext uri="{FF2B5EF4-FFF2-40B4-BE49-F238E27FC236}">
                <a16:creationId xmlns:a16="http://schemas.microsoft.com/office/drawing/2014/main" id="{B0C1DD8D-6F15-0D21-E446-B6D0FBFAE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7" name="Picture 6" descr="A yellow circular logo with text&#10;&#10;Description automatically generated">
            <a:extLst>
              <a:ext uri="{FF2B5EF4-FFF2-40B4-BE49-F238E27FC236}">
                <a16:creationId xmlns:a16="http://schemas.microsoft.com/office/drawing/2014/main" id="{886F52AF-772F-21DC-D27B-923FEBC43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8871" y="102371"/>
            <a:ext cx="675451" cy="658773"/>
          </a:xfrm>
          <a:prstGeom prst="ellipse">
            <a:avLst/>
          </a:prstGeom>
        </p:spPr>
      </p:pic>
    </p:spTree>
    <p:extLst>
      <p:ext uri="{BB962C8B-B14F-4D97-AF65-F5344CB8AC3E}">
        <p14:creationId xmlns:p14="http://schemas.microsoft.com/office/powerpoint/2010/main" val="1947150250"/>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ren hands holding letters painted on them&#10;&#10;Description automatically generated">
            <a:extLst>
              <a:ext uri="{FF2B5EF4-FFF2-40B4-BE49-F238E27FC236}">
                <a16:creationId xmlns:a16="http://schemas.microsoft.com/office/drawing/2014/main" id="{DC347A50-C2F3-803A-A358-2ECDFDACF6AC}"/>
              </a:ext>
            </a:extLst>
          </p:cNvPr>
          <p:cNvPicPr>
            <a:picLocks noChangeAspect="1"/>
          </p:cNvPicPr>
          <p:nvPr/>
        </p:nvPicPr>
        <p:blipFill>
          <a:blip r:embed="rId3"/>
          <a:stretch>
            <a:fillRect/>
          </a:stretch>
        </p:blipFill>
        <p:spPr>
          <a:xfrm>
            <a:off x="1128099" y="1899670"/>
            <a:ext cx="9931992" cy="3054087"/>
          </a:xfrm>
          <a:prstGeom prst="rect">
            <a:avLst/>
          </a:prstGeom>
        </p:spPr>
      </p:pic>
      <p:pic>
        <p:nvPicPr>
          <p:cNvPr id="2" name="Picture 1" descr="A yellow circular logo with text&#10;&#10;Description automatically generated">
            <a:extLst>
              <a:ext uri="{FF2B5EF4-FFF2-40B4-BE49-F238E27FC236}">
                <a16:creationId xmlns:a16="http://schemas.microsoft.com/office/drawing/2014/main" id="{7A73E908-13D9-E46E-9F94-35F6B3668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4" name="Picture 3" descr="A yellow circular logo with text&#10;&#10;Description automatically generated">
            <a:extLst>
              <a:ext uri="{FF2B5EF4-FFF2-40B4-BE49-F238E27FC236}">
                <a16:creationId xmlns:a16="http://schemas.microsoft.com/office/drawing/2014/main" id="{2D8C5240-9DF4-2F6E-9613-D6BCE1E8B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9381" y="102372"/>
            <a:ext cx="675451" cy="658773"/>
          </a:xfrm>
          <a:prstGeom prst="ellipse">
            <a:avLst/>
          </a:prstGeom>
        </p:spPr>
      </p:pic>
    </p:spTree>
    <p:extLst>
      <p:ext uri="{BB962C8B-B14F-4D97-AF65-F5344CB8AC3E}">
        <p14:creationId xmlns:p14="http://schemas.microsoft.com/office/powerpoint/2010/main" val="3671119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a tall tower&#10;&#10;Description automatically generated">
            <a:extLst>
              <a:ext uri="{FF2B5EF4-FFF2-40B4-BE49-F238E27FC236}">
                <a16:creationId xmlns:a16="http://schemas.microsoft.com/office/drawing/2014/main" id="{C223054B-48A1-3656-44C6-6EA0FD8985B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379" r="9089" b="-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16607-4748-023E-55CD-EC29D6BB72F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UCAS and Trinity High School</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E5F579B-53F2-887B-C086-0294E1064F67}"/>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geograph.org.uk/photo/5269076">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7" name="Picture 6" descr="A yellow circular logo with text&#10;&#10;Description automatically generated">
            <a:extLst>
              <a:ext uri="{FF2B5EF4-FFF2-40B4-BE49-F238E27FC236}">
                <a16:creationId xmlns:a16="http://schemas.microsoft.com/office/drawing/2014/main" id="{4C1D329B-43C6-7155-D0AC-8FC312C70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12" y="243167"/>
            <a:ext cx="675451" cy="658773"/>
          </a:xfrm>
          <a:prstGeom prst="ellipse">
            <a:avLst/>
          </a:prstGeom>
        </p:spPr>
      </p:pic>
      <p:pic>
        <p:nvPicPr>
          <p:cNvPr id="8" name="Picture 7" descr="A yellow circular logo with text&#10;&#10;Description automatically generated">
            <a:extLst>
              <a:ext uri="{FF2B5EF4-FFF2-40B4-BE49-F238E27FC236}">
                <a16:creationId xmlns:a16="http://schemas.microsoft.com/office/drawing/2014/main" id="{67CF0951-14D4-92C3-7BB8-BA317C4C5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2207" y="139476"/>
            <a:ext cx="675451" cy="658773"/>
          </a:xfrm>
          <a:prstGeom prst="ellipse">
            <a:avLst/>
          </a:prstGeom>
        </p:spPr>
      </p:pic>
    </p:spTree>
    <p:extLst>
      <p:ext uri="{BB962C8B-B14F-4D97-AF65-F5344CB8AC3E}">
        <p14:creationId xmlns:p14="http://schemas.microsoft.com/office/powerpoint/2010/main" val="204734490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9B16-34BB-87DA-C178-8E0B8A6F158C}"/>
              </a:ext>
            </a:extLst>
          </p:cNvPr>
          <p:cNvSpPr>
            <a:spLocks noGrp="1"/>
          </p:cNvSpPr>
          <p:nvPr>
            <p:ph type="ctrTitle"/>
          </p:nvPr>
        </p:nvSpPr>
        <p:spPr>
          <a:xfrm>
            <a:off x="1524000" y="1479558"/>
            <a:ext cx="9144000" cy="2387600"/>
          </a:xfrm>
        </p:spPr>
        <p:txBody>
          <a:bodyPr/>
          <a:lstStyle/>
          <a:p>
            <a:r>
              <a:rPr lang="en-US" dirty="0"/>
              <a:t>Information Evening</a:t>
            </a:r>
          </a:p>
        </p:txBody>
      </p:sp>
      <p:sp>
        <p:nvSpPr>
          <p:cNvPr id="3" name="Subtitle 2">
            <a:extLst>
              <a:ext uri="{FF2B5EF4-FFF2-40B4-BE49-F238E27FC236}">
                <a16:creationId xmlns:a16="http://schemas.microsoft.com/office/drawing/2014/main" id="{F41CFA6F-2B72-479A-BD03-27872E3C909A}"/>
              </a:ext>
            </a:extLst>
          </p:cNvPr>
          <p:cNvSpPr>
            <a:spLocks noGrp="1"/>
          </p:cNvSpPr>
          <p:nvPr>
            <p:ph type="subTitle" idx="1"/>
          </p:nvPr>
        </p:nvSpPr>
        <p:spPr>
          <a:xfrm>
            <a:off x="1524000" y="3959233"/>
            <a:ext cx="9144000" cy="1655762"/>
          </a:xfrm>
        </p:spPr>
        <p:txBody>
          <a:bodyPr/>
          <a:lstStyle/>
          <a:p>
            <a:r>
              <a:rPr lang="en-US" dirty="0"/>
              <a:t>2025_26</a:t>
            </a:r>
          </a:p>
        </p:txBody>
      </p:sp>
      <p:pic>
        <p:nvPicPr>
          <p:cNvPr id="1026" name="Picture 2" descr="UCAS | At the heart of connecting ...">
            <a:extLst>
              <a:ext uri="{FF2B5EF4-FFF2-40B4-BE49-F238E27FC236}">
                <a16:creationId xmlns:a16="http://schemas.microsoft.com/office/drawing/2014/main" id="{F08D5421-80FC-E5C9-0573-09EAC0D99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793" y="1766895"/>
            <a:ext cx="3046413" cy="10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989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1C1E-B6A7-8C80-95F8-0EA8B5E2F716}"/>
              </a:ext>
            </a:extLst>
          </p:cNvPr>
          <p:cNvSpPr>
            <a:spLocks noGrp="1"/>
          </p:cNvSpPr>
          <p:nvPr>
            <p:ph type="title"/>
          </p:nvPr>
        </p:nvSpPr>
        <p:spPr>
          <a:xfrm>
            <a:off x="1329520" y="0"/>
            <a:ext cx="10515600" cy="1325563"/>
          </a:xfrm>
        </p:spPr>
        <p:txBody>
          <a:bodyPr>
            <a:normAutofit/>
          </a:bodyPr>
          <a:lstStyle/>
          <a:p>
            <a:r>
              <a:rPr lang="en-US" sz="4000" dirty="0"/>
              <a:t>Choosing the Right Path</a:t>
            </a:r>
          </a:p>
        </p:txBody>
      </p:sp>
      <p:sp>
        <p:nvSpPr>
          <p:cNvPr id="3" name="Content Placeholder 2">
            <a:extLst>
              <a:ext uri="{FF2B5EF4-FFF2-40B4-BE49-F238E27FC236}">
                <a16:creationId xmlns:a16="http://schemas.microsoft.com/office/drawing/2014/main" id="{0C74FC98-473F-85B8-F5AC-CC578EE0BA26}"/>
              </a:ext>
            </a:extLst>
          </p:cNvPr>
          <p:cNvSpPr>
            <a:spLocks noGrp="1"/>
          </p:cNvSpPr>
          <p:nvPr>
            <p:ph idx="1"/>
          </p:nvPr>
        </p:nvSpPr>
        <p:spPr>
          <a:xfrm>
            <a:off x="381000" y="1528762"/>
            <a:ext cx="10320867" cy="4857289"/>
          </a:xfrm>
        </p:spPr>
        <p:txBody>
          <a:bodyPr>
            <a:normAutofit fontScale="85000" lnSpcReduction="20000"/>
          </a:bodyPr>
          <a:lstStyle/>
          <a:p>
            <a:pPr marL="0" indent="0">
              <a:buNone/>
            </a:pPr>
            <a:r>
              <a:rPr lang="en-US" dirty="0"/>
              <a:t>Each young person is unique and the right pathway post is highly individual:</a:t>
            </a:r>
          </a:p>
          <a:p>
            <a:pPr marL="0" indent="0">
              <a:buNone/>
            </a:pPr>
            <a:endParaRPr lang="en-US" dirty="0"/>
          </a:p>
          <a:p>
            <a:pPr marL="0" indent="0">
              <a:buNone/>
            </a:pPr>
            <a:r>
              <a:rPr lang="en-US" b="1" dirty="0"/>
              <a:t>Employment</a:t>
            </a:r>
          </a:p>
          <a:p>
            <a:pPr marL="0" indent="0">
              <a:buNone/>
            </a:pPr>
            <a:endParaRPr lang="en-US" dirty="0"/>
          </a:p>
          <a:p>
            <a:pPr marL="0" indent="0">
              <a:buNone/>
            </a:pPr>
            <a:r>
              <a:rPr lang="en-US" b="1" dirty="0"/>
              <a:t>College</a:t>
            </a:r>
            <a:r>
              <a:rPr lang="en-US" dirty="0"/>
              <a:t> – January and August start courses</a:t>
            </a:r>
          </a:p>
          <a:p>
            <a:pPr marL="0" indent="0">
              <a:buNone/>
            </a:pPr>
            <a:endParaRPr lang="en-US" dirty="0"/>
          </a:p>
          <a:p>
            <a:pPr marL="0" indent="0">
              <a:buNone/>
            </a:pPr>
            <a:r>
              <a:rPr lang="en-US" b="1" dirty="0"/>
              <a:t>Apprenticeships</a:t>
            </a:r>
            <a:r>
              <a:rPr lang="en-US" dirty="0"/>
              <a:t> </a:t>
            </a:r>
          </a:p>
          <a:p>
            <a:pPr lvl="1"/>
            <a:r>
              <a:rPr lang="en-US" dirty="0"/>
              <a:t>Modern Apprentice – opportunity to work in a paid job whilst undertaking workplace training in order to gain new and enhanced skills and recognized qualifications.</a:t>
            </a:r>
          </a:p>
          <a:p>
            <a:pPr lvl="1"/>
            <a:r>
              <a:rPr lang="en-US" dirty="0"/>
              <a:t>Graduate Apprenticeships – provides an alternative pathway to degree-level study for individuals who want to go straight into employment. Sectors include ICT and Digital, Cyber Security, Data, Civil Engineering, Engineering, Construction and Business (up to Masters level).</a:t>
            </a:r>
          </a:p>
          <a:p>
            <a:pPr marL="457200" lvl="1" indent="0">
              <a:buNone/>
            </a:pPr>
            <a:endParaRPr lang="en-US" dirty="0"/>
          </a:p>
          <a:p>
            <a:pPr marL="0" indent="0">
              <a:buNone/>
            </a:pPr>
            <a:r>
              <a:rPr lang="en-US" b="1" dirty="0"/>
              <a:t>University</a:t>
            </a:r>
          </a:p>
        </p:txBody>
      </p:sp>
    </p:spTree>
    <p:extLst>
      <p:ext uri="{BB962C8B-B14F-4D97-AF65-F5344CB8AC3E}">
        <p14:creationId xmlns:p14="http://schemas.microsoft.com/office/powerpoint/2010/main" val="412238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4275-C1BB-736F-D843-18DEF4224742}"/>
              </a:ext>
            </a:extLst>
          </p:cNvPr>
          <p:cNvSpPr>
            <a:spLocks noGrp="1"/>
          </p:cNvSpPr>
          <p:nvPr>
            <p:ph type="title"/>
          </p:nvPr>
        </p:nvSpPr>
        <p:spPr>
          <a:xfrm>
            <a:off x="3846394" y="0"/>
            <a:ext cx="10515600" cy="1325563"/>
          </a:xfrm>
        </p:spPr>
        <p:txBody>
          <a:bodyPr>
            <a:normAutofit/>
          </a:bodyPr>
          <a:lstStyle/>
          <a:p>
            <a:r>
              <a:rPr lang="en-US" sz="4000" dirty="0"/>
              <a:t>University Places</a:t>
            </a:r>
          </a:p>
        </p:txBody>
      </p:sp>
      <p:sp>
        <p:nvSpPr>
          <p:cNvPr id="3" name="Content Placeholder 2">
            <a:extLst>
              <a:ext uri="{FF2B5EF4-FFF2-40B4-BE49-F238E27FC236}">
                <a16:creationId xmlns:a16="http://schemas.microsoft.com/office/drawing/2014/main" id="{36CE6FEC-0355-4FFA-185E-3573AC22E74C}"/>
              </a:ext>
            </a:extLst>
          </p:cNvPr>
          <p:cNvSpPr>
            <a:spLocks noGrp="1"/>
          </p:cNvSpPr>
          <p:nvPr>
            <p:ph idx="1"/>
          </p:nvPr>
        </p:nvSpPr>
        <p:spPr/>
        <p:txBody>
          <a:bodyPr/>
          <a:lstStyle/>
          <a:p>
            <a:pPr marL="0" indent="0">
              <a:buNone/>
            </a:pPr>
            <a:r>
              <a:rPr lang="en-US" dirty="0"/>
              <a:t>In recent years, places at university have become more competitive. </a:t>
            </a:r>
          </a:p>
          <a:p>
            <a:pPr marL="0" indent="0">
              <a:buNone/>
            </a:pPr>
            <a:endParaRPr lang="en-US" dirty="0"/>
          </a:p>
          <a:p>
            <a:pPr marL="0" indent="0">
              <a:buNone/>
            </a:pPr>
            <a:r>
              <a:rPr lang="en-US" dirty="0"/>
              <a:t>There are several reasons for this including funding cuts and an increase in adult applicants and foreign students (who pay higher fees than the Scottish Government do for Scottish students).</a:t>
            </a:r>
          </a:p>
        </p:txBody>
      </p:sp>
    </p:spTree>
    <p:extLst>
      <p:ext uri="{BB962C8B-B14F-4D97-AF65-F5344CB8AC3E}">
        <p14:creationId xmlns:p14="http://schemas.microsoft.com/office/powerpoint/2010/main" val="731760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6F473-F597-FB37-DA2B-FC6456635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0622E-B7D7-FEEE-BEF2-607EF2B6D632}"/>
              </a:ext>
            </a:extLst>
          </p:cNvPr>
          <p:cNvSpPr>
            <a:spLocks noGrp="1"/>
          </p:cNvSpPr>
          <p:nvPr>
            <p:ph type="title"/>
          </p:nvPr>
        </p:nvSpPr>
        <p:spPr>
          <a:xfrm>
            <a:off x="1439779" y="18255"/>
            <a:ext cx="10515600" cy="1325563"/>
          </a:xfrm>
        </p:spPr>
        <p:txBody>
          <a:bodyPr/>
          <a:lstStyle/>
          <a:p>
            <a:r>
              <a:rPr lang="en-US" dirty="0"/>
              <a:t>Consequences of more competition</a:t>
            </a:r>
          </a:p>
        </p:txBody>
      </p:sp>
      <p:sp>
        <p:nvSpPr>
          <p:cNvPr id="3" name="Content Placeholder 2">
            <a:extLst>
              <a:ext uri="{FF2B5EF4-FFF2-40B4-BE49-F238E27FC236}">
                <a16:creationId xmlns:a16="http://schemas.microsoft.com/office/drawing/2014/main" id="{A6D8B3DE-1967-28D2-594C-948E5710C6EE}"/>
              </a:ext>
            </a:extLst>
          </p:cNvPr>
          <p:cNvSpPr>
            <a:spLocks noGrp="1"/>
          </p:cNvSpPr>
          <p:nvPr>
            <p:ph idx="1"/>
          </p:nvPr>
        </p:nvSpPr>
        <p:spPr>
          <a:xfrm>
            <a:off x="649705" y="1343818"/>
            <a:ext cx="10704095" cy="4833145"/>
          </a:xfrm>
        </p:spPr>
        <p:txBody>
          <a:bodyPr/>
          <a:lstStyle/>
          <a:p>
            <a:pPr marL="0" indent="0">
              <a:buNone/>
            </a:pPr>
            <a:r>
              <a:rPr lang="en-US" dirty="0"/>
              <a:t>S5 attainment is often not enough. Universities increasingly want to see progress in S6:</a:t>
            </a:r>
          </a:p>
          <a:p>
            <a:pPr lvl="1"/>
            <a:r>
              <a:rPr lang="en-US" dirty="0"/>
              <a:t>S6 students should be following a curriculum of 4 subjects in addition to attending PE, RE and SE.</a:t>
            </a:r>
          </a:p>
          <a:p>
            <a:pPr lvl="1"/>
            <a:r>
              <a:rPr lang="en-US" dirty="0"/>
              <a:t>S6  – Volunteering and Leadership</a:t>
            </a:r>
          </a:p>
          <a:p>
            <a:pPr lvl="1"/>
            <a:r>
              <a:rPr lang="en-US" dirty="0"/>
              <a:t>Pursuing work experience </a:t>
            </a:r>
          </a:p>
          <a:p>
            <a:pPr marL="457200" lvl="1" indent="0">
              <a:buNone/>
            </a:pPr>
            <a:endParaRPr lang="en-US" dirty="0"/>
          </a:p>
          <a:p>
            <a:pPr marL="0" indent="0">
              <a:buNone/>
            </a:pPr>
            <a:r>
              <a:rPr lang="en-US" dirty="0"/>
              <a:t>The key is for students to develop and broaden their skills!</a:t>
            </a:r>
          </a:p>
          <a:p>
            <a:pPr marL="457200" lvl="1" indent="0">
              <a:buNone/>
            </a:pPr>
            <a:r>
              <a:rPr lang="en-US" dirty="0"/>
              <a:t>Personal statements are becoming more and more important for many courses, particularly ‘person-</a:t>
            </a:r>
            <a:r>
              <a:rPr lang="en-US" dirty="0" err="1"/>
              <a:t>centred</a:t>
            </a:r>
            <a:r>
              <a:rPr lang="en-US" dirty="0"/>
              <a:t>’ courses such as Nursing and Teaching, as well as highly competitive courses such as Law and Engineering</a:t>
            </a:r>
          </a:p>
        </p:txBody>
      </p:sp>
    </p:spTree>
    <p:extLst>
      <p:ext uri="{BB962C8B-B14F-4D97-AF65-F5344CB8AC3E}">
        <p14:creationId xmlns:p14="http://schemas.microsoft.com/office/powerpoint/2010/main" val="346458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F0ADB07C-5A82-EB2F-A3F2-05CB1B9943D6}"/>
              </a:ext>
            </a:extLst>
          </p:cNvPr>
          <p:cNvPicPr>
            <a:picLocks noGrp="1" noChangeAspect="1"/>
          </p:cNvPicPr>
          <p:nvPr>
            <p:ph idx="1"/>
          </p:nvPr>
        </p:nvPicPr>
        <p:blipFill rotWithShape="1">
          <a:blip r:embed="rId3"/>
          <a:srcRect l="3959" t="17268" r="30124" b="31509"/>
          <a:stretch/>
        </p:blipFill>
        <p:spPr>
          <a:xfrm>
            <a:off x="643467" y="1045647"/>
            <a:ext cx="10905066" cy="4766704"/>
          </a:xfrm>
          <a:prstGeom prst="rect">
            <a:avLst/>
          </a:prstGeom>
        </p:spPr>
      </p:pic>
      <p:sp>
        <p:nvSpPr>
          <p:cNvPr id="4" name="Oval 3">
            <a:extLst>
              <a:ext uri="{FF2B5EF4-FFF2-40B4-BE49-F238E27FC236}">
                <a16:creationId xmlns:a16="http://schemas.microsoft.com/office/drawing/2014/main" id="{37B06790-9636-46A7-3A66-5589883D5108}"/>
              </a:ext>
            </a:extLst>
          </p:cNvPr>
          <p:cNvSpPr/>
          <p:nvPr/>
        </p:nvSpPr>
        <p:spPr>
          <a:xfrm>
            <a:off x="914399" y="3248526"/>
            <a:ext cx="4547938" cy="89033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2C5D421-167E-7840-0361-57F43ECD1D6C}"/>
              </a:ext>
            </a:extLst>
          </p:cNvPr>
          <p:cNvSpPr/>
          <p:nvPr/>
        </p:nvSpPr>
        <p:spPr>
          <a:xfrm>
            <a:off x="3400925" y="4748463"/>
            <a:ext cx="4547938" cy="89033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5237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03DF-3C80-6AE3-C710-FAD955985BCC}"/>
              </a:ext>
            </a:extLst>
          </p:cNvPr>
          <p:cNvSpPr>
            <a:spLocks noGrp="1"/>
          </p:cNvSpPr>
          <p:nvPr>
            <p:ph type="title"/>
          </p:nvPr>
        </p:nvSpPr>
        <p:spPr/>
        <p:txBody>
          <a:bodyPr/>
          <a:lstStyle/>
          <a:p>
            <a:pPr algn="ctr"/>
            <a:r>
              <a:rPr lang="en-GB" dirty="0"/>
              <a:t>Minimum entry requirements </a:t>
            </a:r>
          </a:p>
        </p:txBody>
      </p:sp>
      <p:sp>
        <p:nvSpPr>
          <p:cNvPr id="3" name="Content Placeholder 2">
            <a:extLst>
              <a:ext uri="{FF2B5EF4-FFF2-40B4-BE49-F238E27FC236}">
                <a16:creationId xmlns:a16="http://schemas.microsoft.com/office/drawing/2014/main" id="{F58CFBCE-7DF8-33E2-DB5C-B0F5280B288F}"/>
              </a:ext>
            </a:extLst>
          </p:cNvPr>
          <p:cNvSpPr>
            <a:spLocks noGrp="1"/>
          </p:cNvSpPr>
          <p:nvPr>
            <p:ph idx="1"/>
          </p:nvPr>
        </p:nvSpPr>
        <p:spPr/>
        <p:txBody>
          <a:bodyPr/>
          <a:lstStyle/>
          <a:p>
            <a:pPr marL="0" indent="0">
              <a:buNone/>
            </a:pPr>
            <a:r>
              <a:rPr lang="en-GB" dirty="0"/>
              <a:t>“Minimum entry requirements” are offered to applicants who may have faced barriers to entry to higher education. </a:t>
            </a:r>
          </a:p>
          <a:p>
            <a:endParaRPr lang="en-GB" dirty="0"/>
          </a:p>
          <a:p>
            <a:pPr marL="0" indent="0">
              <a:buNone/>
            </a:pPr>
            <a:r>
              <a:rPr lang="en-GB" dirty="0"/>
              <a:t>These include:</a:t>
            </a:r>
          </a:p>
          <a:p>
            <a:r>
              <a:rPr lang="en-GB" dirty="0"/>
              <a:t>SIMD 1-4 postcode</a:t>
            </a:r>
          </a:p>
          <a:p>
            <a:r>
              <a:rPr lang="en-GB" dirty="0"/>
              <a:t>Care experience </a:t>
            </a:r>
          </a:p>
          <a:p>
            <a:r>
              <a:rPr lang="en-GB" dirty="0"/>
              <a:t>Young Carer </a:t>
            </a:r>
          </a:p>
          <a:p>
            <a:pPr marL="0" indent="0">
              <a:buNone/>
            </a:pPr>
            <a:endParaRPr lang="en-GB" dirty="0"/>
          </a:p>
          <a:p>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938579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62F8-AD0D-143B-FFE7-E931A918BB1D}"/>
              </a:ext>
            </a:extLst>
          </p:cNvPr>
          <p:cNvSpPr>
            <a:spLocks noGrp="1"/>
          </p:cNvSpPr>
          <p:nvPr>
            <p:ph type="title"/>
          </p:nvPr>
        </p:nvSpPr>
        <p:spPr>
          <a:xfrm>
            <a:off x="3220453" y="0"/>
            <a:ext cx="10515600" cy="1325563"/>
          </a:xfrm>
        </p:spPr>
        <p:txBody>
          <a:bodyPr/>
          <a:lstStyle/>
          <a:p>
            <a:r>
              <a:rPr lang="en-US" dirty="0"/>
              <a:t>Choosing a course</a:t>
            </a:r>
          </a:p>
        </p:txBody>
      </p:sp>
      <p:sp>
        <p:nvSpPr>
          <p:cNvPr id="3" name="Content Placeholder 2">
            <a:extLst>
              <a:ext uri="{FF2B5EF4-FFF2-40B4-BE49-F238E27FC236}">
                <a16:creationId xmlns:a16="http://schemas.microsoft.com/office/drawing/2014/main" id="{0EED1957-A4AA-8B47-CF7A-27BEBC5AAE5C}"/>
              </a:ext>
            </a:extLst>
          </p:cNvPr>
          <p:cNvSpPr>
            <a:spLocks noGrp="1"/>
          </p:cNvSpPr>
          <p:nvPr>
            <p:ph idx="1"/>
          </p:nvPr>
        </p:nvSpPr>
        <p:spPr>
          <a:xfrm>
            <a:off x="838200" y="1512804"/>
            <a:ext cx="10515600" cy="4351338"/>
          </a:xfrm>
        </p:spPr>
        <p:txBody>
          <a:bodyPr/>
          <a:lstStyle/>
          <a:p>
            <a:r>
              <a:rPr lang="en-US" dirty="0"/>
              <a:t>Focus on your strengths</a:t>
            </a:r>
          </a:p>
          <a:p>
            <a:r>
              <a:rPr lang="en-US" dirty="0"/>
              <a:t>Does the course inspire you – try to go to a lecture during a university open day!</a:t>
            </a:r>
          </a:p>
          <a:p>
            <a:r>
              <a:rPr lang="en-US" dirty="0"/>
              <a:t>Length of course</a:t>
            </a:r>
          </a:p>
          <a:p>
            <a:r>
              <a:rPr lang="en-US" dirty="0"/>
              <a:t>Which faculty </a:t>
            </a:r>
          </a:p>
          <a:p>
            <a:pPr lvl="1"/>
            <a:r>
              <a:rPr lang="en-US" dirty="0"/>
              <a:t>Arts / Social Science / Science / Finance / Business / Languages / Engineering /Computing</a:t>
            </a:r>
          </a:p>
        </p:txBody>
      </p:sp>
    </p:spTree>
    <p:extLst>
      <p:ext uri="{BB962C8B-B14F-4D97-AF65-F5344CB8AC3E}">
        <p14:creationId xmlns:p14="http://schemas.microsoft.com/office/powerpoint/2010/main" val="234130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47EC1-F546-4EC8-A4EA-0C9F114745A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Scottish Education Structure</a:t>
            </a:r>
          </a:p>
        </p:txBody>
      </p:sp>
      <p:pic>
        <p:nvPicPr>
          <p:cNvPr id="4" name="Picture 4">
            <a:extLst>
              <a:ext uri="{FF2B5EF4-FFF2-40B4-BE49-F238E27FC236}">
                <a16:creationId xmlns:a16="http://schemas.microsoft.com/office/drawing/2014/main" id="{214ABA9B-B01A-4DAD-8F9D-441972599846}"/>
              </a:ext>
            </a:extLst>
          </p:cNvPr>
          <p:cNvPicPr>
            <a:picLocks noGrp="1" noChangeAspect="1"/>
          </p:cNvPicPr>
          <p:nvPr>
            <p:ph idx="1"/>
          </p:nvPr>
        </p:nvPicPr>
        <p:blipFill>
          <a:blip r:embed="rId3"/>
          <a:stretch>
            <a:fillRect/>
          </a:stretch>
        </p:blipFill>
        <p:spPr>
          <a:xfrm>
            <a:off x="1657414" y="1675227"/>
            <a:ext cx="8877171" cy="4394199"/>
          </a:xfrm>
          <a:prstGeom prst="rect">
            <a:avLst/>
          </a:prstGeom>
        </p:spPr>
      </p:pic>
      <p:pic>
        <p:nvPicPr>
          <p:cNvPr id="3" name="Picture 2" descr="A yellow circular logo with text&#10;&#10;Description automatically generated">
            <a:extLst>
              <a:ext uri="{FF2B5EF4-FFF2-40B4-BE49-F238E27FC236}">
                <a16:creationId xmlns:a16="http://schemas.microsoft.com/office/drawing/2014/main" id="{B88D401F-933C-2EBD-AE0F-CC9105998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49" y="72485"/>
            <a:ext cx="675451" cy="658773"/>
          </a:xfrm>
          <a:prstGeom prst="ellipse">
            <a:avLst/>
          </a:prstGeom>
        </p:spPr>
      </p:pic>
      <p:pic>
        <p:nvPicPr>
          <p:cNvPr id="5" name="Picture 4" descr="A yellow circular logo with text&#10;&#10;Description automatically generated">
            <a:extLst>
              <a:ext uri="{FF2B5EF4-FFF2-40B4-BE49-F238E27FC236}">
                <a16:creationId xmlns:a16="http://schemas.microsoft.com/office/drawing/2014/main" id="{47C4E208-209C-68DA-5020-C6F320DE0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125031"/>
            <a:ext cx="675451" cy="658773"/>
          </a:xfrm>
          <a:prstGeom prst="ellipse">
            <a:avLst/>
          </a:prstGeom>
        </p:spPr>
      </p:pic>
    </p:spTree>
    <p:extLst>
      <p:ext uri="{BB962C8B-B14F-4D97-AF65-F5344CB8AC3E}">
        <p14:creationId xmlns:p14="http://schemas.microsoft.com/office/powerpoint/2010/main" val="1543658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A5B9-431D-F21F-4105-668695DCD572}"/>
              </a:ext>
            </a:extLst>
          </p:cNvPr>
          <p:cNvSpPr>
            <a:spLocks noGrp="1"/>
          </p:cNvSpPr>
          <p:nvPr>
            <p:ph type="title"/>
          </p:nvPr>
        </p:nvSpPr>
        <p:spPr>
          <a:xfrm>
            <a:off x="2407692" y="-98899"/>
            <a:ext cx="10515600" cy="1325563"/>
          </a:xfrm>
        </p:spPr>
        <p:txBody>
          <a:bodyPr/>
          <a:lstStyle/>
          <a:p>
            <a:r>
              <a:rPr lang="en-US" dirty="0"/>
              <a:t>Choosing a University</a:t>
            </a:r>
          </a:p>
        </p:txBody>
      </p:sp>
      <p:sp>
        <p:nvSpPr>
          <p:cNvPr id="3" name="Content Placeholder 2">
            <a:extLst>
              <a:ext uri="{FF2B5EF4-FFF2-40B4-BE49-F238E27FC236}">
                <a16:creationId xmlns:a16="http://schemas.microsoft.com/office/drawing/2014/main" id="{B044BAD5-4BCD-205A-7267-C0F96019835E}"/>
              </a:ext>
            </a:extLst>
          </p:cNvPr>
          <p:cNvSpPr>
            <a:spLocks noGrp="1"/>
          </p:cNvSpPr>
          <p:nvPr>
            <p:ph idx="1"/>
          </p:nvPr>
        </p:nvSpPr>
        <p:spPr/>
        <p:txBody>
          <a:bodyPr/>
          <a:lstStyle/>
          <a:p>
            <a:r>
              <a:rPr lang="en-US" dirty="0"/>
              <a:t>Course content – may vary depending on the university</a:t>
            </a:r>
          </a:p>
          <a:p>
            <a:r>
              <a:rPr lang="en-US" dirty="0"/>
              <a:t>Stay at home/move out</a:t>
            </a:r>
          </a:p>
          <a:p>
            <a:r>
              <a:rPr lang="en-US" dirty="0"/>
              <a:t>Support available</a:t>
            </a:r>
          </a:p>
          <a:p>
            <a:r>
              <a:rPr lang="en-US" dirty="0"/>
              <a:t>Job prospects</a:t>
            </a:r>
          </a:p>
          <a:p>
            <a:r>
              <a:rPr lang="en-US" dirty="0"/>
              <a:t>Facilities</a:t>
            </a:r>
          </a:p>
          <a:p>
            <a:r>
              <a:rPr lang="en-US" dirty="0"/>
              <a:t>High performance sporting opportunities</a:t>
            </a:r>
          </a:p>
          <a:p>
            <a:endParaRPr lang="en-US" dirty="0"/>
          </a:p>
        </p:txBody>
      </p:sp>
      <p:pic>
        <p:nvPicPr>
          <p:cNvPr id="2050" name="Picture 2" descr="When Choosing a University ...">
            <a:extLst>
              <a:ext uri="{FF2B5EF4-FFF2-40B4-BE49-F238E27FC236}">
                <a16:creationId xmlns:a16="http://schemas.microsoft.com/office/drawing/2014/main" id="{A31D5859-1509-1CAA-C8C5-9E6DE3A65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594" y="2404494"/>
            <a:ext cx="3882626" cy="235923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41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4C46-206A-75B7-AE91-23E93024C5B2}"/>
              </a:ext>
            </a:extLst>
          </p:cNvPr>
          <p:cNvSpPr>
            <a:spLocks noGrp="1"/>
          </p:cNvSpPr>
          <p:nvPr>
            <p:ph type="title"/>
          </p:nvPr>
        </p:nvSpPr>
        <p:spPr>
          <a:xfrm>
            <a:off x="1964531" y="0"/>
            <a:ext cx="10515600" cy="1325563"/>
          </a:xfrm>
        </p:spPr>
        <p:txBody>
          <a:bodyPr/>
          <a:lstStyle/>
          <a:p>
            <a:r>
              <a:rPr lang="en-US" dirty="0"/>
              <a:t>What young people need to do…</a:t>
            </a:r>
          </a:p>
        </p:txBody>
      </p:sp>
      <p:sp>
        <p:nvSpPr>
          <p:cNvPr id="3" name="Content Placeholder 2">
            <a:extLst>
              <a:ext uri="{FF2B5EF4-FFF2-40B4-BE49-F238E27FC236}">
                <a16:creationId xmlns:a16="http://schemas.microsoft.com/office/drawing/2014/main" id="{54016542-5B81-87C7-A3A3-AF3C1D20FD10}"/>
              </a:ext>
            </a:extLst>
          </p:cNvPr>
          <p:cNvSpPr>
            <a:spLocks noGrp="1"/>
          </p:cNvSpPr>
          <p:nvPr>
            <p:ph idx="1"/>
          </p:nvPr>
        </p:nvSpPr>
        <p:spPr>
          <a:xfrm>
            <a:off x="900113" y="1253331"/>
            <a:ext cx="10515600" cy="4351338"/>
          </a:xfrm>
        </p:spPr>
        <p:txBody>
          <a:bodyPr/>
          <a:lstStyle/>
          <a:p>
            <a:r>
              <a:rPr lang="en-US" dirty="0"/>
              <a:t>Research the careers they are likely to be qualified for</a:t>
            </a:r>
          </a:p>
          <a:p>
            <a:r>
              <a:rPr lang="en-US" dirty="0"/>
              <a:t>Research whether the career/profession suits their interests/personality</a:t>
            </a:r>
          </a:p>
          <a:p>
            <a:r>
              <a:rPr lang="en-US" dirty="0"/>
              <a:t>Talk to professionals and look for work experience</a:t>
            </a:r>
          </a:p>
          <a:p>
            <a:r>
              <a:rPr lang="en-US" dirty="0"/>
              <a:t>Consider ‘graduate schemes’ – many companies offer these schemes for graduates with any/multiple different degrees</a:t>
            </a:r>
          </a:p>
          <a:p>
            <a:r>
              <a:rPr lang="en-US" dirty="0"/>
              <a:t>Attend open days</a:t>
            </a:r>
          </a:p>
          <a:p>
            <a:r>
              <a:rPr lang="en-US" dirty="0"/>
              <a:t>Check individual university websites</a:t>
            </a:r>
          </a:p>
          <a:p>
            <a:endParaRPr lang="en-US" dirty="0"/>
          </a:p>
        </p:txBody>
      </p:sp>
    </p:spTree>
    <p:extLst>
      <p:ext uri="{BB962C8B-B14F-4D97-AF65-F5344CB8AC3E}">
        <p14:creationId xmlns:p14="http://schemas.microsoft.com/office/powerpoint/2010/main" val="2924147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EC0C-A4E7-0DDF-2562-68DA074C3BB0}"/>
              </a:ext>
            </a:extLst>
          </p:cNvPr>
          <p:cNvSpPr>
            <a:spLocks noGrp="1"/>
          </p:cNvSpPr>
          <p:nvPr>
            <p:ph type="title"/>
          </p:nvPr>
        </p:nvSpPr>
        <p:spPr/>
        <p:txBody>
          <a:bodyPr/>
          <a:lstStyle/>
          <a:p>
            <a:r>
              <a:rPr lang="en-GB" dirty="0"/>
              <a:t>For those applying to start in September 2026</a:t>
            </a:r>
          </a:p>
        </p:txBody>
      </p:sp>
      <p:sp>
        <p:nvSpPr>
          <p:cNvPr id="3" name="Content Placeholder 2">
            <a:extLst>
              <a:ext uri="{FF2B5EF4-FFF2-40B4-BE49-F238E27FC236}">
                <a16:creationId xmlns:a16="http://schemas.microsoft.com/office/drawing/2014/main" id="{96187428-EC9F-D3D7-67CB-14E8C5310D71}"/>
              </a:ext>
            </a:extLst>
          </p:cNvPr>
          <p:cNvSpPr>
            <a:spLocks noGrp="1"/>
          </p:cNvSpPr>
          <p:nvPr>
            <p:ph idx="1"/>
          </p:nvPr>
        </p:nvSpPr>
        <p:spPr>
          <a:xfrm>
            <a:off x="838200" y="1415845"/>
            <a:ext cx="10515600" cy="4761118"/>
          </a:xfrm>
        </p:spPr>
        <p:txBody>
          <a:bodyPr>
            <a:normAutofit fontScale="70000" lnSpcReduction="20000"/>
          </a:bodyPr>
          <a:lstStyle/>
          <a:p>
            <a:r>
              <a:rPr lang="en-GB" dirty="0"/>
              <a:t>Attend all SE classes</a:t>
            </a:r>
          </a:p>
          <a:p>
            <a:r>
              <a:rPr lang="en-GB" dirty="0"/>
              <a:t>Check the S6 Teams page regularly </a:t>
            </a:r>
          </a:p>
          <a:p>
            <a:pPr marL="0" indent="0">
              <a:buNone/>
            </a:pPr>
            <a:endParaRPr lang="en-GB" dirty="0"/>
          </a:p>
          <a:p>
            <a:pPr marL="0" indent="0">
              <a:buNone/>
            </a:pPr>
            <a:r>
              <a:rPr lang="en-GB" b="1" dirty="0"/>
              <a:t>Key dates for all applicants:</a:t>
            </a:r>
          </a:p>
          <a:p>
            <a:pPr marL="0" indent="0">
              <a:buNone/>
            </a:pPr>
            <a:r>
              <a:rPr lang="en-GB" b="1" dirty="0"/>
              <a:t>Fri 19</a:t>
            </a:r>
            <a:r>
              <a:rPr lang="en-GB" b="1" baseline="30000" dirty="0"/>
              <a:t>th</a:t>
            </a:r>
            <a:r>
              <a:rPr lang="en-GB" b="1" dirty="0"/>
              <a:t> Sept </a:t>
            </a:r>
            <a:r>
              <a:rPr lang="en-GB" dirty="0"/>
              <a:t>(tomorrow) – Register with UCAS, link to school, add basic details and grades achieved so far</a:t>
            </a:r>
          </a:p>
          <a:p>
            <a:pPr marL="0" indent="0">
              <a:buNone/>
            </a:pPr>
            <a:endParaRPr lang="en-GB" dirty="0"/>
          </a:p>
          <a:p>
            <a:pPr marL="0" indent="0">
              <a:buNone/>
            </a:pPr>
            <a:r>
              <a:rPr lang="en-GB" b="1" dirty="0"/>
              <a:t>Fri 10</a:t>
            </a:r>
            <a:r>
              <a:rPr lang="en-GB" b="1" baseline="30000" dirty="0"/>
              <a:t>th</a:t>
            </a:r>
            <a:r>
              <a:rPr lang="en-GB" b="1" dirty="0"/>
              <a:t> Oct </a:t>
            </a:r>
            <a:r>
              <a:rPr lang="en-GB" dirty="0"/>
              <a:t>– Share personal statement with pastoral care teacher and add course choices to UCAS</a:t>
            </a:r>
          </a:p>
          <a:p>
            <a:pPr marL="0" indent="0">
              <a:buNone/>
            </a:pPr>
            <a:endParaRPr lang="en-GB" dirty="0"/>
          </a:p>
          <a:p>
            <a:pPr marL="0" indent="0">
              <a:buNone/>
            </a:pPr>
            <a:r>
              <a:rPr lang="en-GB" dirty="0"/>
              <a:t>During the </a:t>
            </a:r>
            <a:r>
              <a:rPr lang="en-GB" b="1" dirty="0"/>
              <a:t>fortnight following Oct break </a:t>
            </a:r>
            <a:r>
              <a:rPr lang="en-GB" dirty="0"/>
              <a:t>– Meet with pastoral care teacher to discuss application  </a:t>
            </a:r>
          </a:p>
          <a:p>
            <a:pPr marL="0" indent="0">
              <a:buNone/>
            </a:pPr>
            <a:endParaRPr lang="en-GB" dirty="0"/>
          </a:p>
          <a:p>
            <a:pPr marL="0" indent="0">
              <a:buNone/>
            </a:pPr>
            <a:r>
              <a:rPr lang="en-GB" b="1" dirty="0"/>
              <a:t>Fri 21</a:t>
            </a:r>
            <a:r>
              <a:rPr lang="en-GB" b="1" baseline="30000" dirty="0"/>
              <a:t>st</a:t>
            </a:r>
            <a:r>
              <a:rPr lang="en-GB" b="1" dirty="0"/>
              <a:t> Nov </a:t>
            </a:r>
            <a:r>
              <a:rPr lang="en-GB" dirty="0"/>
              <a:t>– Deadline for application to be submitted on UCAS (pastoral teachers then check applications and add their reference)</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807959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304E-75D4-0526-0DA4-AB846E9F1AD2}"/>
              </a:ext>
            </a:extLst>
          </p:cNvPr>
          <p:cNvSpPr>
            <a:spLocks noGrp="1"/>
          </p:cNvSpPr>
          <p:nvPr>
            <p:ph type="title"/>
          </p:nvPr>
        </p:nvSpPr>
        <p:spPr>
          <a:xfrm>
            <a:off x="3076073" y="18255"/>
            <a:ext cx="10515600" cy="1325563"/>
          </a:xfrm>
        </p:spPr>
        <p:txBody>
          <a:bodyPr/>
          <a:lstStyle/>
          <a:p>
            <a:r>
              <a:rPr lang="en-US" dirty="0"/>
              <a:t>School Reference</a:t>
            </a:r>
          </a:p>
        </p:txBody>
      </p:sp>
      <p:sp>
        <p:nvSpPr>
          <p:cNvPr id="3" name="Content Placeholder 2">
            <a:extLst>
              <a:ext uri="{FF2B5EF4-FFF2-40B4-BE49-F238E27FC236}">
                <a16:creationId xmlns:a16="http://schemas.microsoft.com/office/drawing/2014/main" id="{F54EDFA8-4E56-69C1-7C79-53D00386A9A3}"/>
              </a:ext>
            </a:extLst>
          </p:cNvPr>
          <p:cNvSpPr>
            <a:spLocks noGrp="1"/>
          </p:cNvSpPr>
          <p:nvPr>
            <p:ph idx="1"/>
          </p:nvPr>
        </p:nvSpPr>
        <p:spPr/>
        <p:txBody>
          <a:bodyPr>
            <a:normAutofit lnSpcReduction="10000"/>
          </a:bodyPr>
          <a:lstStyle/>
          <a:p>
            <a:r>
              <a:rPr lang="en-US" dirty="0"/>
              <a:t>Pastoral staff are required to provide and honest and accurate reference to UCAS</a:t>
            </a:r>
          </a:p>
          <a:p>
            <a:r>
              <a:rPr lang="en-US" dirty="0"/>
              <a:t>Universities are of the view that a strong performance throughout S6 is a reliable indicator of future success</a:t>
            </a:r>
          </a:p>
          <a:p>
            <a:endParaRPr lang="en-US" dirty="0"/>
          </a:p>
          <a:p>
            <a:r>
              <a:rPr lang="en-US" dirty="0"/>
              <a:t>Estimated grades</a:t>
            </a:r>
          </a:p>
          <a:p>
            <a:pPr lvl="1"/>
            <a:r>
              <a:rPr lang="en-US" dirty="0"/>
              <a:t>Based on evidence</a:t>
            </a:r>
          </a:p>
          <a:p>
            <a:pPr lvl="1"/>
            <a:r>
              <a:rPr lang="en-US" dirty="0"/>
              <a:t>1</a:t>
            </a:r>
            <a:r>
              <a:rPr lang="en-US" baseline="30000" dirty="0"/>
              <a:t>st</a:t>
            </a:r>
            <a:r>
              <a:rPr lang="en-US" dirty="0"/>
              <a:t> Tracking report </a:t>
            </a:r>
            <a:r>
              <a:rPr lang="en-US" b="1" dirty="0">
                <a:solidFill>
                  <a:schemeClr val="accent6">
                    <a:lumMod val="50000"/>
                  </a:schemeClr>
                </a:solidFill>
              </a:rPr>
              <a:t>– 7</a:t>
            </a:r>
            <a:r>
              <a:rPr lang="en-US" b="1" baseline="30000" dirty="0">
                <a:solidFill>
                  <a:schemeClr val="accent6">
                    <a:lumMod val="50000"/>
                  </a:schemeClr>
                </a:solidFill>
              </a:rPr>
              <a:t>th</a:t>
            </a:r>
            <a:r>
              <a:rPr lang="en-US" b="1" dirty="0">
                <a:solidFill>
                  <a:schemeClr val="accent6">
                    <a:lumMod val="50000"/>
                  </a:schemeClr>
                </a:solidFill>
              </a:rPr>
              <a:t> Nov</a:t>
            </a:r>
          </a:p>
          <a:p>
            <a:pPr lvl="1"/>
            <a:endParaRPr lang="en-US" dirty="0"/>
          </a:p>
          <a:p>
            <a:r>
              <a:rPr lang="en-US" dirty="0"/>
              <a:t>All references undergo a quality assurance process</a:t>
            </a:r>
          </a:p>
        </p:txBody>
      </p:sp>
    </p:spTree>
    <p:extLst>
      <p:ext uri="{BB962C8B-B14F-4D97-AF65-F5344CB8AC3E}">
        <p14:creationId xmlns:p14="http://schemas.microsoft.com/office/powerpoint/2010/main" val="4252034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C010-57EB-11A8-38DB-C105661584A2}"/>
              </a:ext>
            </a:extLst>
          </p:cNvPr>
          <p:cNvSpPr>
            <a:spLocks noGrp="1"/>
          </p:cNvSpPr>
          <p:nvPr>
            <p:ph type="title"/>
          </p:nvPr>
        </p:nvSpPr>
        <p:spPr/>
        <p:txBody>
          <a:bodyPr/>
          <a:lstStyle/>
          <a:p>
            <a:r>
              <a:rPr lang="en-GB" dirty="0"/>
              <a:t>For those applying for Medicine, Dentistry, Vet Med, Oxbridge or Conservatoires</a:t>
            </a:r>
          </a:p>
        </p:txBody>
      </p:sp>
      <p:sp>
        <p:nvSpPr>
          <p:cNvPr id="3" name="Content Placeholder 2">
            <a:extLst>
              <a:ext uri="{FF2B5EF4-FFF2-40B4-BE49-F238E27FC236}">
                <a16:creationId xmlns:a16="http://schemas.microsoft.com/office/drawing/2014/main" id="{385A39C2-8CBE-2783-74D4-806925252E0F}"/>
              </a:ext>
            </a:extLst>
          </p:cNvPr>
          <p:cNvSpPr>
            <a:spLocks noGrp="1"/>
          </p:cNvSpPr>
          <p:nvPr>
            <p:ph idx="1"/>
          </p:nvPr>
        </p:nvSpPr>
        <p:spPr/>
        <p:txBody>
          <a:bodyPr/>
          <a:lstStyle/>
          <a:p>
            <a:endParaRPr lang="en-GB" dirty="0"/>
          </a:p>
          <a:p>
            <a:r>
              <a:rPr lang="en-GB" dirty="0"/>
              <a:t>The deadlines for application to these courses are earlier</a:t>
            </a:r>
          </a:p>
          <a:p>
            <a:pPr marL="0" indent="0">
              <a:buNone/>
            </a:pPr>
            <a:endParaRPr lang="en-GB" dirty="0"/>
          </a:p>
          <a:p>
            <a:r>
              <a:rPr lang="en-GB" dirty="0"/>
              <a:t>Music courses at Conservatoires close on 2</a:t>
            </a:r>
            <a:r>
              <a:rPr lang="en-GB" baseline="30000" dirty="0"/>
              <a:t>nd</a:t>
            </a:r>
            <a:r>
              <a:rPr lang="en-GB" dirty="0"/>
              <a:t> October and all other courses listed above close on 15</a:t>
            </a:r>
            <a:r>
              <a:rPr lang="en-GB" baseline="30000" dirty="0"/>
              <a:t>th</a:t>
            </a:r>
            <a:r>
              <a:rPr lang="en-GB" dirty="0"/>
              <a:t> October</a:t>
            </a:r>
          </a:p>
          <a:p>
            <a:endParaRPr lang="en-GB" dirty="0"/>
          </a:p>
          <a:p>
            <a:r>
              <a:rPr lang="en-GB" dirty="0"/>
              <a:t>Young people applying to these courses will already have spoken with their pastoral teacher to discuss earlier deadlines</a:t>
            </a:r>
          </a:p>
        </p:txBody>
      </p:sp>
    </p:spTree>
    <p:extLst>
      <p:ext uri="{BB962C8B-B14F-4D97-AF65-F5344CB8AC3E}">
        <p14:creationId xmlns:p14="http://schemas.microsoft.com/office/powerpoint/2010/main" val="3742905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229C-3751-49E3-B672-1BEC6D37C704}"/>
              </a:ext>
            </a:extLst>
          </p:cNvPr>
          <p:cNvSpPr>
            <a:spLocks noGrp="1"/>
          </p:cNvSpPr>
          <p:nvPr>
            <p:ph type="title"/>
          </p:nvPr>
        </p:nvSpPr>
        <p:spPr>
          <a:xfrm>
            <a:off x="838200" y="500062"/>
            <a:ext cx="10515600" cy="1325563"/>
          </a:xfrm>
        </p:spPr>
        <p:txBody>
          <a:bodyPr/>
          <a:lstStyle/>
          <a:p>
            <a:r>
              <a:rPr lang="en-GB" dirty="0"/>
              <a:t>For those applying for Medicine, Dentistry, Vet Med, Oxbridge or Conservatoires</a:t>
            </a:r>
          </a:p>
        </p:txBody>
      </p:sp>
      <p:sp>
        <p:nvSpPr>
          <p:cNvPr id="3" name="Content Placeholder 2">
            <a:extLst>
              <a:ext uri="{FF2B5EF4-FFF2-40B4-BE49-F238E27FC236}">
                <a16:creationId xmlns:a16="http://schemas.microsoft.com/office/drawing/2014/main" id="{49A027B3-F20B-A396-51A7-B06488DDB5F2}"/>
              </a:ext>
            </a:extLst>
          </p:cNvPr>
          <p:cNvSpPr>
            <a:spLocks noGrp="1"/>
          </p:cNvSpPr>
          <p:nvPr>
            <p:ph idx="1"/>
          </p:nvPr>
        </p:nvSpPr>
        <p:spPr/>
        <p:txBody>
          <a:bodyPr>
            <a:normAutofit/>
          </a:bodyPr>
          <a:lstStyle/>
          <a:p>
            <a:pPr marL="0" indent="0">
              <a:buNone/>
            </a:pPr>
            <a:r>
              <a:rPr lang="en-GB" b="1" dirty="0"/>
              <a:t>Key dates for these applicants:</a:t>
            </a:r>
          </a:p>
          <a:p>
            <a:pPr marL="0" indent="0">
              <a:buNone/>
            </a:pPr>
            <a:endParaRPr lang="en-GB" b="1" dirty="0"/>
          </a:p>
          <a:p>
            <a:pPr marL="0" indent="0">
              <a:buNone/>
            </a:pPr>
            <a:r>
              <a:rPr lang="en-GB" b="1" dirty="0"/>
              <a:t>Fri 19</a:t>
            </a:r>
            <a:r>
              <a:rPr lang="en-GB" b="1" baseline="30000" dirty="0"/>
              <a:t>th</a:t>
            </a:r>
            <a:r>
              <a:rPr lang="en-GB" b="1" dirty="0"/>
              <a:t> Sept </a:t>
            </a:r>
            <a:r>
              <a:rPr lang="en-GB" dirty="0"/>
              <a:t>(tomorrow) – Register with UCAS, link to school, add all details of education, employment etc., make course choices, </a:t>
            </a:r>
            <a:r>
              <a:rPr lang="en-GB" b="1" dirty="0"/>
              <a:t>share personal statement with pastoral teacher </a:t>
            </a:r>
          </a:p>
          <a:p>
            <a:pPr marL="0" indent="0">
              <a:buNone/>
            </a:pPr>
            <a:endParaRPr lang="en-GB" dirty="0"/>
          </a:p>
          <a:p>
            <a:pPr marL="0" indent="0">
              <a:buNone/>
            </a:pPr>
            <a:r>
              <a:rPr lang="en-GB" b="1" dirty="0"/>
              <a:t>w/b 22</a:t>
            </a:r>
            <a:r>
              <a:rPr lang="en-GB" b="1" baseline="30000" dirty="0"/>
              <a:t>nd</a:t>
            </a:r>
            <a:r>
              <a:rPr lang="en-GB" b="1" dirty="0"/>
              <a:t> Sept </a:t>
            </a:r>
            <a:r>
              <a:rPr lang="en-GB" dirty="0"/>
              <a:t>– Meet with pastoral care teacher to discuss and submit application  </a:t>
            </a:r>
          </a:p>
          <a:p>
            <a:pPr marL="0" indent="0">
              <a:buNone/>
            </a:pPr>
            <a:endParaRPr lang="en-GB" dirty="0"/>
          </a:p>
        </p:txBody>
      </p:sp>
    </p:spTree>
    <p:extLst>
      <p:ext uri="{BB962C8B-B14F-4D97-AF65-F5344CB8AC3E}">
        <p14:creationId xmlns:p14="http://schemas.microsoft.com/office/powerpoint/2010/main" val="616988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9929-DBC4-A067-3DC0-F3EC6B203134}"/>
              </a:ext>
            </a:extLst>
          </p:cNvPr>
          <p:cNvSpPr>
            <a:spLocks noGrp="1"/>
          </p:cNvSpPr>
          <p:nvPr>
            <p:ph type="title"/>
          </p:nvPr>
        </p:nvSpPr>
        <p:spPr/>
        <p:txBody>
          <a:bodyPr/>
          <a:lstStyle/>
          <a:p>
            <a:pPr algn="ctr"/>
            <a:r>
              <a:rPr lang="en-GB" dirty="0"/>
              <a:t>Using the UCAS site</a:t>
            </a:r>
          </a:p>
        </p:txBody>
      </p:sp>
      <p:sp>
        <p:nvSpPr>
          <p:cNvPr id="3" name="Content Placeholder 2">
            <a:extLst>
              <a:ext uri="{FF2B5EF4-FFF2-40B4-BE49-F238E27FC236}">
                <a16:creationId xmlns:a16="http://schemas.microsoft.com/office/drawing/2014/main" id="{A99181BF-C79C-85C4-2721-76AECBDF54F8}"/>
              </a:ext>
            </a:extLst>
          </p:cNvPr>
          <p:cNvSpPr>
            <a:spLocks noGrp="1"/>
          </p:cNvSpPr>
          <p:nvPr>
            <p:ph idx="1"/>
          </p:nvPr>
        </p:nvSpPr>
        <p:spPr/>
        <p:txBody>
          <a:bodyPr/>
          <a:lstStyle/>
          <a:p>
            <a:r>
              <a:rPr lang="en-GB" dirty="0"/>
              <a:t>Detailed instructions, including screenshots from UCAS website, can be found on the S6 Teams page.</a:t>
            </a:r>
          </a:p>
          <a:p>
            <a:endParaRPr lang="en-GB" dirty="0"/>
          </a:p>
          <a:p>
            <a:r>
              <a:rPr lang="en-GB" dirty="0"/>
              <a:t>There are also sample paragraphs to support you to write your personal statement.</a:t>
            </a:r>
          </a:p>
          <a:p>
            <a:endParaRPr lang="en-GB" dirty="0"/>
          </a:p>
          <a:p>
            <a:endParaRPr lang="en-GB" dirty="0"/>
          </a:p>
          <a:p>
            <a:pPr marL="0" indent="0">
              <a:buNone/>
            </a:pPr>
            <a:endParaRPr lang="en-GB" dirty="0"/>
          </a:p>
        </p:txBody>
      </p:sp>
      <p:pic>
        <p:nvPicPr>
          <p:cNvPr id="7" name="Picture 6">
            <a:extLst>
              <a:ext uri="{FF2B5EF4-FFF2-40B4-BE49-F238E27FC236}">
                <a16:creationId xmlns:a16="http://schemas.microsoft.com/office/drawing/2014/main" id="{86C12096-AB90-DE55-2FD8-7A8FFD990A13}"/>
              </a:ext>
            </a:extLst>
          </p:cNvPr>
          <p:cNvPicPr>
            <a:picLocks noChangeAspect="1"/>
          </p:cNvPicPr>
          <p:nvPr/>
        </p:nvPicPr>
        <p:blipFill>
          <a:blip r:embed="rId3"/>
          <a:stretch>
            <a:fillRect/>
          </a:stretch>
        </p:blipFill>
        <p:spPr>
          <a:xfrm>
            <a:off x="3256766" y="4066226"/>
            <a:ext cx="5248799" cy="2942085"/>
          </a:xfrm>
          <a:prstGeom prst="rect">
            <a:avLst/>
          </a:prstGeom>
        </p:spPr>
      </p:pic>
    </p:spTree>
    <p:extLst>
      <p:ext uri="{BB962C8B-B14F-4D97-AF65-F5344CB8AC3E}">
        <p14:creationId xmlns:p14="http://schemas.microsoft.com/office/powerpoint/2010/main" val="396496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DE3CC-8E5C-684E-56B4-05BA75A8DC6F}"/>
              </a:ext>
            </a:extLst>
          </p:cNvPr>
          <p:cNvSpPr>
            <a:spLocks noGrp="1"/>
          </p:cNvSpPr>
          <p:nvPr>
            <p:ph type="title"/>
          </p:nvPr>
        </p:nvSpPr>
        <p:spPr/>
        <p:txBody>
          <a:bodyPr/>
          <a:lstStyle/>
          <a:p>
            <a:r>
              <a:rPr lang="en-GB" dirty="0">
                <a:latin typeface="Apricus Black" pitchFamily="50" charset="0"/>
              </a:rPr>
              <a:t>Starting your application </a:t>
            </a:r>
            <a:endParaRPr lang="en-GB" dirty="0"/>
          </a:p>
        </p:txBody>
      </p:sp>
      <p:sp>
        <p:nvSpPr>
          <p:cNvPr id="6" name="Text Placeholder 5">
            <a:extLst>
              <a:ext uri="{FF2B5EF4-FFF2-40B4-BE49-F238E27FC236}">
                <a16:creationId xmlns:a16="http://schemas.microsoft.com/office/drawing/2014/main" id="{B98345A5-FC9C-209F-E7B9-24856B2BF5C1}"/>
              </a:ext>
            </a:extLst>
          </p:cNvPr>
          <p:cNvSpPr>
            <a:spLocks noGrp="1"/>
          </p:cNvSpPr>
          <p:nvPr>
            <p:ph type="body" sz="quarter" idx="10"/>
          </p:nvPr>
        </p:nvSpPr>
        <p:spPr/>
        <p:txBody>
          <a:bodyPr/>
          <a:lstStyle/>
          <a:p>
            <a:r>
              <a:rPr lang="en-GB" dirty="0"/>
              <a:t>Public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791583" y="2126404"/>
            <a:ext cx="3897432" cy="3702873"/>
          </a:xfrm>
          <a:prstGeom prst="rect">
            <a:avLst/>
          </a:prstGeom>
          <a:noFill/>
        </p:spPr>
        <p:txBody>
          <a:bodyPr wrap="square">
            <a:spAutoFit/>
          </a:bodyPr>
          <a:lstStyle/>
          <a:p>
            <a:pPr defTabSz="914377"/>
            <a:r>
              <a:rPr lang="en-GB" sz="2133" dirty="0">
                <a:solidFill>
                  <a:srgbClr val="313537"/>
                </a:solidFill>
                <a:latin typeface="Roboto Light "/>
                <a:ea typeface="Calibri" panose="020F0502020204030204"/>
                <a:cs typeface="Calibri" panose="020F0502020204030204"/>
              </a:rPr>
              <a:t>Choose the year you want to start your studies, level of study (it's </a:t>
            </a:r>
            <a:r>
              <a:rPr lang="en-GB" sz="2133" b="1" dirty="0">
                <a:solidFill>
                  <a:srgbClr val="313537"/>
                </a:solidFill>
                <a:latin typeface="Roboto Light "/>
                <a:ea typeface="Calibri" panose="020F0502020204030204"/>
                <a:cs typeface="Calibri" panose="020F0502020204030204"/>
              </a:rPr>
              <a:t>Undergraduate </a:t>
            </a:r>
            <a:r>
              <a:rPr lang="en-GB" sz="2133" dirty="0">
                <a:solidFill>
                  <a:srgbClr val="313537"/>
                </a:solidFill>
                <a:latin typeface="Roboto Light "/>
                <a:ea typeface="Calibri" panose="020F0502020204030204"/>
                <a:cs typeface="Calibri" panose="020F0502020204030204"/>
              </a:rPr>
              <a:t>if you are still at school/college) and type of application you wish to make. </a:t>
            </a:r>
            <a:endParaRPr lang="en-GB" sz="2133" dirty="0">
              <a:solidFill>
                <a:srgbClr val="1F2834"/>
              </a:solidFill>
              <a:latin typeface="Roboto Light "/>
              <a:ea typeface="Calibri" panose="020F0502020204030204"/>
              <a:cs typeface="Calibri" panose="020F0502020204030204"/>
            </a:endParaRPr>
          </a:p>
          <a:p>
            <a:pPr defTabSz="914377"/>
            <a:endParaRPr lang="en-GB" sz="2133" dirty="0">
              <a:solidFill>
                <a:srgbClr val="132433"/>
              </a:solidFill>
              <a:latin typeface="Roboto Light "/>
              <a:ea typeface="Calibri" panose="020F0502020204030204"/>
              <a:cs typeface="Calibri" panose="020F0502020204030204"/>
            </a:endParaRPr>
          </a:p>
          <a:p>
            <a:pPr defTabSz="914377"/>
            <a:r>
              <a:rPr lang="en-GB" sz="2133" dirty="0">
                <a:solidFill>
                  <a:srgbClr val="132433"/>
                </a:solidFill>
                <a:latin typeface="Roboto Light "/>
                <a:ea typeface="Calibri" panose="020F0502020204030204"/>
                <a:cs typeface="Calibri" panose="020F0502020204030204"/>
              </a:rPr>
              <a:t>Make sure you choose </a:t>
            </a:r>
            <a:r>
              <a:rPr lang="en-GB" sz="2133" b="1" dirty="0">
                <a:solidFill>
                  <a:srgbClr val="132433"/>
                </a:solidFill>
                <a:latin typeface="Roboto Light "/>
                <a:ea typeface="Calibri" panose="020F0502020204030204"/>
                <a:cs typeface="Calibri" panose="020F0502020204030204"/>
              </a:rPr>
              <a:t>2026</a:t>
            </a:r>
            <a:r>
              <a:rPr lang="en-GB" sz="2133" dirty="0">
                <a:solidFill>
                  <a:srgbClr val="132433"/>
                </a:solidFill>
                <a:latin typeface="Roboto Light "/>
                <a:ea typeface="Calibri" panose="020F0502020204030204"/>
                <a:cs typeface="Calibri" panose="020F0502020204030204"/>
              </a:rPr>
              <a:t> if you want to start next year, including if you want to defer entry.  </a:t>
            </a:r>
          </a:p>
        </p:txBody>
      </p:sp>
      <p:pic>
        <p:nvPicPr>
          <p:cNvPr id="13" name="Picture 12" descr="A screenshot of a application&#10;&#10;AI-generated content may be incorrect.">
            <a:extLst>
              <a:ext uri="{FF2B5EF4-FFF2-40B4-BE49-F238E27FC236}">
                <a16:creationId xmlns:a16="http://schemas.microsoft.com/office/drawing/2014/main" id="{9C235BB9-E650-39E6-9AC4-ADA651DA323A}"/>
              </a:ext>
            </a:extLst>
          </p:cNvPr>
          <p:cNvPicPr>
            <a:picLocks noChangeAspect="1"/>
          </p:cNvPicPr>
          <p:nvPr/>
        </p:nvPicPr>
        <p:blipFill>
          <a:blip r:embed="rId3"/>
          <a:srcRect l="7431" t="8861" r="3902" b="6276"/>
          <a:stretch/>
        </p:blipFill>
        <p:spPr>
          <a:xfrm>
            <a:off x="4689015" y="1489365"/>
            <a:ext cx="6764616" cy="5003244"/>
          </a:xfrm>
          <a:prstGeom prst="rect">
            <a:avLst/>
          </a:prstGeom>
        </p:spPr>
      </p:pic>
    </p:spTree>
    <p:extLst>
      <p:ext uri="{BB962C8B-B14F-4D97-AF65-F5344CB8AC3E}">
        <p14:creationId xmlns:p14="http://schemas.microsoft.com/office/powerpoint/2010/main" val="67082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274D-D523-4E6C-F063-549B8EFA38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C31B38-9AB3-0FC3-EEBB-E727D03A53AF}"/>
              </a:ext>
            </a:extLst>
          </p:cNvPr>
          <p:cNvSpPr>
            <a:spLocks noGrp="1"/>
          </p:cNvSpPr>
          <p:nvPr>
            <p:ph type="title"/>
          </p:nvPr>
        </p:nvSpPr>
        <p:spPr>
          <a:xfrm>
            <a:off x="579602" y="586026"/>
            <a:ext cx="11308789" cy="1603104"/>
          </a:xfrm>
        </p:spPr>
        <p:txBody>
          <a:bodyPr/>
          <a:lstStyle/>
          <a:p>
            <a:r>
              <a:rPr lang="en-GB"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DE961D13-ABAA-D62F-B391-2BE48A2ED196}"/>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6EBCA3C1-9F1F-4E58-A811-F606AD70EF86}"/>
              </a:ext>
            </a:extLst>
          </p:cNvPr>
          <p:cNvSpPr txBox="1"/>
          <p:nvPr/>
        </p:nvSpPr>
        <p:spPr>
          <a:xfrm>
            <a:off x="847193" y="2233742"/>
            <a:ext cx="3470596" cy="2420727"/>
          </a:xfrm>
          <a:prstGeom prst="rect">
            <a:avLst/>
          </a:prstGeom>
          <a:noFill/>
          <a:ln cap="flat">
            <a:noFill/>
          </a:ln>
        </p:spPr>
        <p:txBody>
          <a:bodyPr vert="horz" wrap="square" lIns="121920" tIns="60960" rIns="121920" bIns="60960" anchor="t" anchorCtr="0" compatLnSpc="1">
            <a:spAutoFit/>
          </a:bodyPr>
          <a:lstStyle/>
          <a:p>
            <a:endParaRPr lang="en-GB" sz="2133" dirty="0">
              <a:solidFill>
                <a:srgbClr val="1F2834"/>
              </a:solidFill>
              <a:latin typeface="Roboto Light "/>
              <a:cs typeface="Calibri"/>
            </a:endParaRPr>
          </a:p>
          <a:p>
            <a:r>
              <a:rPr lang="en-GB" sz="2133" dirty="0">
                <a:solidFill>
                  <a:srgbClr val="1F2834"/>
                </a:solidFill>
                <a:latin typeface="Roboto Light "/>
                <a:cs typeface="Calibri"/>
              </a:rPr>
              <a:t>To link to Trinity High School, pupils should select ‘yes’ and the input the buzzword:</a:t>
            </a:r>
          </a:p>
          <a:p>
            <a:endParaRPr lang="en-GB" sz="2133" dirty="0">
              <a:solidFill>
                <a:srgbClr val="1F2834"/>
              </a:solidFill>
              <a:latin typeface="Roboto Light "/>
              <a:cs typeface="Calibri"/>
            </a:endParaRPr>
          </a:p>
          <a:p>
            <a:r>
              <a:rPr lang="en-GB" sz="2133" b="1" dirty="0">
                <a:solidFill>
                  <a:srgbClr val="1F2834"/>
                </a:solidFill>
                <a:latin typeface="Roboto Light "/>
                <a:cs typeface="Calibri"/>
              </a:rPr>
              <a:t>THSREN2026</a:t>
            </a:r>
          </a:p>
        </p:txBody>
      </p:sp>
      <p:pic>
        <p:nvPicPr>
          <p:cNvPr id="3" name="Picture 2">
            <a:extLst>
              <a:ext uri="{FF2B5EF4-FFF2-40B4-BE49-F238E27FC236}">
                <a16:creationId xmlns:a16="http://schemas.microsoft.com/office/drawing/2014/main" id="{A402DC02-0E15-4CDB-AA53-A4A2A6DA7A67}"/>
              </a:ext>
            </a:extLst>
          </p:cNvPr>
          <p:cNvPicPr/>
          <p:nvPr/>
        </p:nvPicPr>
        <p:blipFill rotWithShape="1">
          <a:blip r:embed="rId3"/>
          <a:srcRect b="28686"/>
          <a:stretch/>
        </p:blipFill>
        <p:spPr>
          <a:xfrm>
            <a:off x="4949953" y="1664073"/>
            <a:ext cx="6113614" cy="2347085"/>
          </a:xfrm>
          <a:prstGeom prst="rect">
            <a:avLst/>
          </a:prstGeom>
          <a:ln w="12700">
            <a:solidFill>
              <a:schemeClr val="bg2">
                <a:lumMod val="90000"/>
              </a:schemeClr>
            </a:solidFill>
          </a:ln>
          <a:effectLst/>
        </p:spPr>
      </p:pic>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p:nvPr/>
        </p:nvPicPr>
        <p:blipFill>
          <a:blip r:embed="rId4"/>
          <a:stretch>
            <a:fillRect/>
          </a:stretch>
        </p:blipFill>
        <p:spPr>
          <a:xfrm>
            <a:off x="4949953" y="4146871"/>
            <a:ext cx="6113614" cy="2215871"/>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57610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6140-32DF-EF76-6C88-425F89C2F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F281D5-A3EF-5587-7D61-E63096409734}"/>
              </a:ext>
            </a:extLst>
          </p:cNvPr>
          <p:cNvSpPr>
            <a:spLocks noGrp="1"/>
          </p:cNvSpPr>
          <p:nvPr>
            <p:ph type="title"/>
          </p:nvPr>
        </p:nvSpPr>
        <p:spPr>
          <a:xfrm>
            <a:off x="398324" y="163856"/>
            <a:ext cx="4091994" cy="2581833"/>
          </a:xfrm>
        </p:spPr>
        <p:txBody>
          <a:bodyPr/>
          <a:lstStyle/>
          <a:p>
            <a:r>
              <a:rPr lang="en-GB" sz="4800" dirty="0">
                <a:latin typeface="Apricus Black" pitchFamily="50" charset="0"/>
                <a:ea typeface="Roboto" panose="02000000000000000000" pitchFamily="2" charset="0"/>
                <a:cs typeface="Roboto" panose="02000000000000000000" pitchFamily="2" charset="0"/>
              </a:rPr>
              <a:t>Linking to your school, college or centre</a:t>
            </a:r>
            <a:endParaRPr lang="en-GB" sz="4800" dirty="0"/>
          </a:p>
        </p:txBody>
      </p:sp>
      <p:sp>
        <p:nvSpPr>
          <p:cNvPr id="6" name="Text Placeholder 5">
            <a:extLst>
              <a:ext uri="{FF2B5EF4-FFF2-40B4-BE49-F238E27FC236}">
                <a16:creationId xmlns:a16="http://schemas.microsoft.com/office/drawing/2014/main" id="{069F6DEA-BA9E-DE1F-A377-7517C15113A4}"/>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341EA298-C1E8-4042-811A-3B881F84CA1F}"/>
              </a:ext>
            </a:extLst>
          </p:cNvPr>
          <p:cNvSpPr txBox="1"/>
          <p:nvPr/>
        </p:nvSpPr>
        <p:spPr>
          <a:xfrm>
            <a:off x="579602" y="2991969"/>
            <a:ext cx="3729743" cy="2092496"/>
          </a:xfrm>
          <a:prstGeom prst="rect">
            <a:avLst/>
          </a:prstGeom>
          <a:noFill/>
          <a:ln cap="flat">
            <a:noFill/>
          </a:ln>
        </p:spPr>
        <p:txBody>
          <a:bodyPr vert="horz" wrap="square" lIns="121920" tIns="60960" rIns="121920" bIns="60960" anchor="t" anchorCtr="0" compatLnSpc="1">
            <a:spAutoFit/>
          </a:bodyPr>
          <a:lstStyle/>
          <a:p>
            <a:r>
              <a:rPr lang="en-GB" sz="2133" dirty="0">
                <a:solidFill>
                  <a:srgbClr val="000000"/>
                </a:solidFill>
                <a:latin typeface="Roboto Light "/>
              </a:rPr>
              <a:t>Once your application has been linked, you can then select a </a:t>
            </a:r>
            <a:r>
              <a:rPr lang="en-GB" sz="2133" b="1" dirty="0">
                <a:solidFill>
                  <a:srgbClr val="000000"/>
                </a:solidFill>
                <a:latin typeface="Roboto Light "/>
              </a:rPr>
              <a:t>group.</a:t>
            </a:r>
          </a:p>
          <a:p>
            <a:endParaRPr lang="en-GB" sz="2133" b="1" dirty="0">
              <a:solidFill>
                <a:srgbClr val="000000"/>
              </a:solidFill>
              <a:latin typeface="Roboto Light "/>
              <a:cs typeface="Calibri"/>
            </a:endParaRPr>
          </a:p>
          <a:p>
            <a:r>
              <a:rPr lang="en-GB" sz="2133" b="1" dirty="0">
                <a:solidFill>
                  <a:srgbClr val="000000"/>
                </a:solidFill>
                <a:latin typeface="Roboto Light "/>
                <a:cs typeface="Calibri"/>
              </a:rPr>
              <a:t>You should select your pastoral teacher.</a:t>
            </a:r>
            <a:endParaRPr lang="en-GB" sz="2133" dirty="0">
              <a:solidFill>
                <a:srgbClr val="000000"/>
              </a:solidFill>
              <a:latin typeface="Roboto Light "/>
              <a:cs typeface="Calibri"/>
            </a:endParaRPr>
          </a:p>
        </p:txBody>
      </p:sp>
      <p:pic>
        <p:nvPicPr>
          <p:cNvPr id="7" name="Picture 6">
            <a:extLst>
              <a:ext uri="{FF2B5EF4-FFF2-40B4-BE49-F238E27FC236}">
                <a16:creationId xmlns:a16="http://schemas.microsoft.com/office/drawing/2014/main" id="{8440A5F6-5489-9073-D6FB-4780F2155897}"/>
              </a:ext>
            </a:extLst>
          </p:cNvPr>
          <p:cNvPicPr>
            <a:picLocks noChangeAspect="1"/>
          </p:cNvPicPr>
          <p:nvPr/>
        </p:nvPicPr>
        <p:blipFill>
          <a:blip r:embed="rId3"/>
          <a:srcRect l="6219" t="5127" b="11053"/>
          <a:stretch/>
        </p:blipFill>
        <p:spPr>
          <a:xfrm>
            <a:off x="4671291" y="1840301"/>
            <a:ext cx="7041098" cy="4140681"/>
          </a:xfrm>
          <a:prstGeom prst="rect">
            <a:avLst/>
          </a:prstGeom>
          <a:ln w="12700">
            <a:solidFill>
              <a:schemeClr val="bg2">
                <a:lumMod val="90000"/>
              </a:schemeClr>
            </a:solidFill>
          </a:ln>
          <a:effectLst/>
        </p:spPr>
      </p:pic>
    </p:spTree>
    <p:extLst>
      <p:ext uri="{BB962C8B-B14F-4D97-AF65-F5344CB8AC3E}">
        <p14:creationId xmlns:p14="http://schemas.microsoft.com/office/powerpoint/2010/main" val="274523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Logo, icon&#10;&#10;Description automatically generated">
            <a:extLst>
              <a:ext uri="{FF2B5EF4-FFF2-40B4-BE49-F238E27FC236}">
                <a16:creationId xmlns:a16="http://schemas.microsoft.com/office/drawing/2014/main" id="{A3B72B2D-98F3-4DCB-8E23-C294AE18ECA0}"/>
              </a:ext>
            </a:extLst>
          </p:cNvPr>
          <p:cNvPicPr>
            <a:picLocks noChangeAspect="1"/>
          </p:cNvPicPr>
          <p:nvPr/>
        </p:nvPicPr>
        <p:blipFill rotWithShape="1">
          <a:blip r:embed="rId3"/>
          <a:srcRect t="1831" r="-1" b="2269"/>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5" descr="Calendar&#10;&#10;Description automatically generated">
            <a:extLst>
              <a:ext uri="{FF2B5EF4-FFF2-40B4-BE49-F238E27FC236}">
                <a16:creationId xmlns:a16="http://schemas.microsoft.com/office/drawing/2014/main" id="{2135C3FF-43F2-498E-BBCF-2BF46DA6E61F}"/>
              </a:ext>
            </a:extLst>
          </p:cNvPr>
          <p:cNvPicPr>
            <a:picLocks noChangeAspect="1"/>
          </p:cNvPicPr>
          <p:nvPr/>
        </p:nvPicPr>
        <p:blipFill rotWithShape="1">
          <a:blip r:embed="rId4"/>
          <a:srcRect l="13367" r="5922"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6" descr="Text&#10;&#10;Description automatically generated">
            <a:extLst>
              <a:ext uri="{FF2B5EF4-FFF2-40B4-BE49-F238E27FC236}">
                <a16:creationId xmlns:a16="http://schemas.microsoft.com/office/drawing/2014/main" id="{DEA4E987-6DAD-44A0-984B-E9484DF4360E}"/>
              </a:ext>
            </a:extLst>
          </p:cNvPr>
          <p:cNvPicPr>
            <a:picLocks noChangeAspect="1"/>
          </p:cNvPicPr>
          <p:nvPr/>
        </p:nvPicPr>
        <p:blipFill rotWithShape="1">
          <a:blip r:embed="rId5"/>
          <a:srcRect t="7553" r="-1" b="14958"/>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5" name="Freeform: Shape 1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FAEA4B-E87B-4286-960A-B19CDC04F05E}"/>
              </a:ext>
            </a:extLst>
          </p:cNvPr>
          <p:cNvSpPr>
            <a:spLocks noGrp="1"/>
          </p:cNvSpPr>
          <p:nvPr>
            <p:ph type="title"/>
          </p:nvPr>
        </p:nvSpPr>
        <p:spPr>
          <a:xfrm>
            <a:off x="448056" y="685800"/>
            <a:ext cx="4922338" cy="1325563"/>
          </a:xfrm>
        </p:spPr>
        <p:txBody>
          <a:bodyPr>
            <a:normAutofit/>
          </a:bodyPr>
          <a:lstStyle/>
          <a:p>
            <a:r>
              <a:rPr lang="en-GB" sz="3400" dirty="0">
                <a:cs typeface="Calibri Light"/>
              </a:rPr>
              <a:t>Being a Senior At </a:t>
            </a:r>
            <a:br>
              <a:rPr lang="en-GB" sz="3400" dirty="0">
                <a:cs typeface="Calibri Light"/>
              </a:rPr>
            </a:br>
            <a:r>
              <a:rPr lang="en-GB" sz="3400" dirty="0">
                <a:cs typeface="Calibri Light"/>
              </a:rPr>
              <a:t>Trinity High School</a:t>
            </a:r>
            <a:endParaRPr lang="en-GB" sz="3400" dirty="0"/>
          </a:p>
        </p:txBody>
      </p:sp>
      <p:sp>
        <p:nvSpPr>
          <p:cNvPr id="19" name="Rectangle 1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7D4F05-B15E-4E25-9EEB-CA140CC49941}"/>
              </a:ext>
            </a:extLst>
          </p:cNvPr>
          <p:cNvSpPr>
            <a:spLocks noGrp="1"/>
          </p:cNvSpPr>
          <p:nvPr>
            <p:ph idx="1"/>
          </p:nvPr>
        </p:nvSpPr>
        <p:spPr>
          <a:xfrm>
            <a:off x="276837" y="2514600"/>
            <a:ext cx="5093557" cy="3666744"/>
          </a:xfrm>
          <a:solidFill>
            <a:schemeClr val="accent4">
              <a:lumMod val="20000"/>
              <a:lumOff val="80000"/>
            </a:schemeClr>
          </a:solidFill>
          <a:ln>
            <a:solidFill>
              <a:schemeClr val="accent1"/>
            </a:solidFill>
          </a:ln>
        </p:spPr>
        <p:txBody>
          <a:bodyPr>
            <a:normAutofit/>
          </a:bodyPr>
          <a:lstStyle/>
          <a:p>
            <a:pPr marL="0" indent="0">
              <a:buNone/>
            </a:pPr>
            <a:r>
              <a:rPr lang="en-GB" sz="2000" u="sng" dirty="0">
                <a:cs typeface="Calibri"/>
              </a:rPr>
              <a:t>Senior Phase – S4, S5 and S6</a:t>
            </a:r>
            <a:endParaRPr lang="en-US" sz="2000" u="sng" dirty="0"/>
          </a:p>
          <a:p>
            <a:pPr>
              <a:buClr>
                <a:srgbClr val="FFFFFF"/>
              </a:buClr>
            </a:pPr>
            <a:r>
              <a:rPr lang="en-GB" sz="2000" dirty="0">
                <a:cs typeface="Calibri"/>
              </a:rPr>
              <a:t>Different from the Broad General Education (BGE)</a:t>
            </a:r>
            <a:endParaRPr lang="en-GB" sz="2000" dirty="0"/>
          </a:p>
          <a:p>
            <a:pPr>
              <a:buClr>
                <a:srgbClr val="FFFFFF"/>
              </a:buClr>
            </a:pPr>
            <a:r>
              <a:rPr lang="en-GB" sz="2000" dirty="0">
                <a:cs typeface="Calibri"/>
              </a:rPr>
              <a:t>Increased expectation and pressure</a:t>
            </a:r>
          </a:p>
          <a:p>
            <a:pPr>
              <a:buClr>
                <a:srgbClr val="FFFFFF"/>
              </a:buClr>
            </a:pPr>
            <a:r>
              <a:rPr lang="en-GB" sz="2000" dirty="0">
                <a:cs typeface="Calibri"/>
              </a:rPr>
              <a:t>Being a role model – uniform, conduct</a:t>
            </a:r>
          </a:p>
          <a:p>
            <a:pPr>
              <a:buClr>
                <a:srgbClr val="FFFFFF"/>
              </a:buClr>
            </a:pPr>
            <a:r>
              <a:rPr lang="en-GB" sz="2000" dirty="0">
                <a:cs typeface="Calibri"/>
              </a:rPr>
              <a:t>Developing skills and preparing for the next step</a:t>
            </a:r>
          </a:p>
          <a:p>
            <a:pPr>
              <a:buClr>
                <a:srgbClr val="FFFFFF"/>
              </a:buClr>
            </a:pPr>
            <a:r>
              <a:rPr lang="en-GB" sz="2000" dirty="0">
                <a:cs typeface="Calibri"/>
              </a:rPr>
              <a:t>Vital to take opportunities – S6 Leadership and representing views</a:t>
            </a:r>
          </a:p>
          <a:p>
            <a:pPr>
              <a:buClr>
                <a:srgbClr val="FFFFFF"/>
              </a:buClr>
            </a:pPr>
            <a:r>
              <a:rPr lang="en-GB" sz="2000" dirty="0">
                <a:cs typeface="Calibri"/>
              </a:rPr>
              <a:t>"Paying it forward"</a:t>
            </a:r>
          </a:p>
        </p:txBody>
      </p:sp>
      <p:pic>
        <p:nvPicPr>
          <p:cNvPr id="4" name="Picture 3" descr="A yellow circular logo with text&#10;&#10;Description automatically generated">
            <a:extLst>
              <a:ext uri="{FF2B5EF4-FFF2-40B4-BE49-F238E27FC236}">
                <a16:creationId xmlns:a16="http://schemas.microsoft.com/office/drawing/2014/main" id="{FD93FE4D-941D-8778-A7CB-A97803A49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8" name="Picture 7" descr="A yellow circular logo with text&#10;&#10;Description automatically generated">
            <a:extLst>
              <a:ext uri="{FF2B5EF4-FFF2-40B4-BE49-F238E27FC236}">
                <a16:creationId xmlns:a16="http://schemas.microsoft.com/office/drawing/2014/main" id="{CD926AF3-63B9-08E0-984E-D680C3B0F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5748" y="102372"/>
            <a:ext cx="675451" cy="658773"/>
          </a:xfrm>
          <a:prstGeom prst="ellipse">
            <a:avLst/>
          </a:prstGeom>
        </p:spPr>
      </p:pic>
    </p:spTree>
    <p:extLst>
      <p:ext uri="{BB962C8B-B14F-4D97-AF65-F5344CB8AC3E}">
        <p14:creationId xmlns:p14="http://schemas.microsoft.com/office/powerpoint/2010/main" val="3169208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90354-6702-1317-F2E7-552AB739102F}"/>
              </a:ext>
            </a:extLst>
          </p:cNvPr>
          <p:cNvSpPr>
            <a:spLocks noGrp="1"/>
          </p:cNvSpPr>
          <p:nvPr>
            <p:ph type="title"/>
          </p:nvPr>
        </p:nvSpPr>
        <p:spPr>
          <a:xfrm>
            <a:off x="579602" y="586026"/>
            <a:ext cx="11308789" cy="759796"/>
          </a:xfrm>
        </p:spPr>
        <p:txBody>
          <a:bodyPr/>
          <a:lstStyle/>
          <a:p>
            <a:r>
              <a:rPr lang="en-GB" sz="4400" dirty="0"/>
              <a:t>Personal details </a:t>
            </a:r>
          </a:p>
        </p:txBody>
      </p:sp>
      <p:sp>
        <p:nvSpPr>
          <p:cNvPr id="6" name="Text Placeholder 5">
            <a:extLst>
              <a:ext uri="{FF2B5EF4-FFF2-40B4-BE49-F238E27FC236}">
                <a16:creationId xmlns:a16="http://schemas.microsoft.com/office/drawing/2014/main" id="{B1BB764E-3066-51C4-C13C-9A0C183F1376}"/>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7EAB6AFC-F563-46E3-A647-CBE3C9786A23}"/>
              </a:ext>
            </a:extLst>
          </p:cNvPr>
          <p:cNvSpPr txBox="1"/>
          <p:nvPr/>
        </p:nvSpPr>
        <p:spPr>
          <a:xfrm>
            <a:off x="744431" y="1707314"/>
            <a:ext cx="3938846" cy="537480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133" dirty="0">
                <a:latin typeface="Roboto Light "/>
                <a:cs typeface="Calibri"/>
              </a:rPr>
              <a:t>Your</a:t>
            </a:r>
            <a:r>
              <a:rPr lang="en-GB" sz="2133" dirty="0">
                <a:latin typeface="Roboto Light "/>
                <a:ea typeface="+mn-lt"/>
                <a:cs typeface="+mn-lt"/>
              </a:rPr>
              <a:t> name should already show, but you'll need to add your title and complete the other mandatory fields (marked with a </a:t>
            </a:r>
            <a:r>
              <a:rPr lang="en-GB" sz="2133" dirty="0">
                <a:solidFill>
                  <a:srgbClr val="C00000"/>
                </a:solidFill>
                <a:latin typeface="Roboto Light "/>
                <a:ea typeface="+mn-lt"/>
                <a:cs typeface="+mn-lt"/>
              </a:rPr>
              <a:t>*</a:t>
            </a:r>
            <a:r>
              <a:rPr lang="en-GB" sz="2133" dirty="0">
                <a:latin typeface="Roboto Light "/>
                <a:ea typeface="+mn-lt"/>
                <a:cs typeface="+mn-lt"/>
              </a:rPr>
              <a:t>).</a:t>
            </a:r>
          </a:p>
          <a:p>
            <a:endParaRPr lang="en-GB" sz="2133" dirty="0">
              <a:latin typeface="Roboto Light "/>
              <a:ea typeface="+mn-lt"/>
              <a:cs typeface="+mn-lt"/>
            </a:endParaRPr>
          </a:p>
          <a:p>
            <a:r>
              <a:rPr lang="en-GB" sz="2133" dirty="0">
                <a:cs typeface="Calibri"/>
              </a:rPr>
              <a:t>Please be careful to capitalise proper nouns throughout the application process:</a:t>
            </a:r>
          </a:p>
          <a:p>
            <a:endParaRPr lang="en-GB" sz="2133" dirty="0">
              <a:cs typeface="Calibri"/>
            </a:endParaRPr>
          </a:p>
          <a:p>
            <a:r>
              <a:rPr lang="en-GB" sz="2133" dirty="0">
                <a:cs typeface="Calibri"/>
              </a:rPr>
              <a:t>-Your own name</a:t>
            </a:r>
          </a:p>
          <a:p>
            <a:r>
              <a:rPr lang="en-GB" sz="2133" dirty="0">
                <a:cs typeface="Calibri"/>
              </a:rPr>
              <a:t>-Street name</a:t>
            </a:r>
          </a:p>
          <a:p>
            <a:r>
              <a:rPr lang="en-GB" sz="2133" dirty="0">
                <a:cs typeface="Calibri"/>
              </a:rPr>
              <a:t>-Postcode</a:t>
            </a:r>
          </a:p>
          <a:p>
            <a:r>
              <a:rPr lang="en-GB" sz="2133" dirty="0">
                <a:cs typeface="Calibri"/>
              </a:rPr>
              <a:t>-School subject names (e.g. Higher Modern Studies)</a:t>
            </a:r>
          </a:p>
          <a:p>
            <a:endParaRPr lang="en-GB" sz="2133" dirty="0">
              <a:ea typeface="+mn-lt"/>
              <a:cs typeface="+mn-lt"/>
            </a:endParaRPr>
          </a:p>
        </p:txBody>
      </p:sp>
      <p:pic>
        <p:nvPicPr>
          <p:cNvPr id="8" name="Picture 7" descr="A screenshot of a computer&#10;&#10;AI-generated content may be incorrect.">
            <a:extLst>
              <a:ext uri="{FF2B5EF4-FFF2-40B4-BE49-F238E27FC236}">
                <a16:creationId xmlns:a16="http://schemas.microsoft.com/office/drawing/2014/main" id="{00F682F3-ADD2-7EA8-BA2D-6D6C259BEFA7}"/>
              </a:ext>
            </a:extLst>
          </p:cNvPr>
          <p:cNvPicPr>
            <a:picLocks noChangeAspect="1"/>
          </p:cNvPicPr>
          <p:nvPr/>
        </p:nvPicPr>
        <p:blipFill>
          <a:blip r:embed="rId3"/>
          <a:stretch>
            <a:fillRect/>
          </a:stretch>
        </p:blipFill>
        <p:spPr>
          <a:xfrm>
            <a:off x="5152517" y="412532"/>
            <a:ext cx="5839636" cy="6032937"/>
          </a:xfrm>
          <a:prstGeom prst="rect">
            <a:avLst/>
          </a:prstGeom>
          <a:ln w="12700">
            <a:solidFill>
              <a:schemeClr val="bg2">
                <a:lumMod val="90000"/>
              </a:schemeClr>
            </a:solidFill>
          </a:ln>
          <a:effectLst/>
        </p:spPr>
      </p:pic>
      <p:sp>
        <p:nvSpPr>
          <p:cNvPr id="9" name="Rectangle 8">
            <a:extLst>
              <a:ext uri="{FF2B5EF4-FFF2-40B4-BE49-F238E27FC236}">
                <a16:creationId xmlns:a16="http://schemas.microsoft.com/office/drawing/2014/main" id="{F8BF1F1B-5081-00EA-ECE0-93FC6826E752}"/>
              </a:ext>
            </a:extLst>
          </p:cNvPr>
          <p:cNvSpPr/>
          <p:nvPr/>
        </p:nvSpPr>
        <p:spPr>
          <a:xfrm>
            <a:off x="6260495" y="5109028"/>
            <a:ext cx="3154439" cy="9095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a:p>
        </p:txBody>
      </p:sp>
    </p:spTree>
    <p:extLst>
      <p:ext uri="{BB962C8B-B14F-4D97-AF65-F5344CB8AC3E}">
        <p14:creationId xmlns:p14="http://schemas.microsoft.com/office/powerpoint/2010/main" val="3216161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93EDE-AD52-723E-3317-CA633CE05E28}"/>
              </a:ext>
            </a:extLst>
          </p:cNvPr>
          <p:cNvSpPr>
            <a:spLocks noGrp="1"/>
          </p:cNvSpPr>
          <p:nvPr>
            <p:ph type="title"/>
          </p:nvPr>
        </p:nvSpPr>
        <p:spPr>
          <a:xfrm>
            <a:off x="579602" y="586026"/>
            <a:ext cx="11308789" cy="809040"/>
          </a:xfrm>
        </p:spPr>
        <p:txBody>
          <a:bodyPr/>
          <a:lstStyle/>
          <a:p>
            <a:r>
              <a:rPr lang="en-GB" sz="4800" dirty="0"/>
              <a:t>Nationality details  </a:t>
            </a:r>
          </a:p>
        </p:txBody>
      </p:sp>
      <p:sp>
        <p:nvSpPr>
          <p:cNvPr id="6" name="Text Placeholder 5">
            <a:extLst>
              <a:ext uri="{FF2B5EF4-FFF2-40B4-BE49-F238E27FC236}">
                <a16:creationId xmlns:a16="http://schemas.microsoft.com/office/drawing/2014/main" id="{DEF3C300-32D7-4A5A-3E2F-86CF7D533183}"/>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579602" y="1596959"/>
            <a:ext cx="5576249" cy="5703997"/>
          </a:xfrm>
          <a:prstGeom prst="rect">
            <a:avLst/>
          </a:prstGeom>
          <a:noFill/>
          <a:ln cap="flat">
            <a:noFill/>
          </a:ln>
        </p:spPr>
        <p:txBody>
          <a:bodyPr vert="horz" wrap="square" lIns="121920" tIns="60960" rIns="121920" bIns="60960" anchor="t" anchorCtr="0" compatLnSpc="1">
            <a:spAutoFit/>
          </a:bodyPr>
          <a:lstStyle/>
          <a:p>
            <a:r>
              <a:rPr lang="en-GB" sz="2000" dirty="0">
                <a:latin typeface="Roboto Light" panose="02000000000000000000" pitchFamily="2" charset="0"/>
              </a:rPr>
              <a:t>Your nationality is associated with the country that would issue you a passport for international travel. If you don't have a passport, it is usually the country in which you were born.</a:t>
            </a:r>
          </a:p>
          <a:p>
            <a:endParaRPr lang="en-GB" sz="2000" dirty="0">
              <a:latin typeface="Roboto Light" panose="02000000000000000000" pitchFamily="2" charset="0"/>
            </a:endParaRPr>
          </a:p>
          <a:p>
            <a:r>
              <a:rPr lang="en-GB" sz="2000" b="1" dirty="0">
                <a:latin typeface="Roboto Light" panose="02000000000000000000" pitchFamily="2" charset="0"/>
              </a:rPr>
              <a:t>This is not your ethnicity. Ethnicity refers to your cultural identity and ancestry</a:t>
            </a:r>
            <a:r>
              <a:rPr lang="en-GB" sz="2000" dirty="0">
                <a:latin typeface="Roboto Light" panose="02000000000000000000" pitchFamily="2" charset="0"/>
              </a:rPr>
              <a:t>. </a:t>
            </a:r>
          </a:p>
          <a:p>
            <a:endParaRPr lang="en-GB" sz="2000" dirty="0">
              <a:latin typeface="Roboto Light" panose="02000000000000000000" pitchFamily="2" charset="0"/>
            </a:endParaRPr>
          </a:p>
          <a:p>
            <a:endParaRPr lang="en-GB" sz="2000" dirty="0">
              <a:latin typeface="Roboto Light" panose="02000000000000000000" pitchFamily="2" charset="0"/>
            </a:endParaRPr>
          </a:p>
          <a:p>
            <a:r>
              <a:rPr lang="en-GB" sz="2000" dirty="0">
                <a:latin typeface="Roboto Light" panose="02000000000000000000" pitchFamily="2" charset="0"/>
              </a:rPr>
              <a:t>Additional questions may appear based on the information you provide.</a:t>
            </a:r>
          </a:p>
          <a:p>
            <a:endParaRPr lang="en-GB" sz="2000" dirty="0">
              <a:latin typeface="Roboto Light" panose="02000000000000000000" pitchFamily="2" charset="0"/>
            </a:endParaRPr>
          </a:p>
          <a:p>
            <a:r>
              <a:rPr lang="en-GB" sz="2000" b="1" dirty="0">
                <a:latin typeface="Roboto Light" panose="02000000000000000000" pitchFamily="2" charset="0"/>
              </a:rPr>
              <a:t>If you have lived in Scotland for less than 3 years, see your pastoral teacher to discuss. It is likely that you will not be entitled to have your tuition fees paid for by the Scottish Government.</a:t>
            </a:r>
          </a:p>
          <a:p>
            <a:endParaRPr lang="en-GB" sz="2133" dirty="0">
              <a:latin typeface="Roboto Light" panose="02000000000000000000" pitchFamily="2" charset="0"/>
            </a:endParaRPr>
          </a:p>
          <a:p>
            <a:pPr defTabSz="1219215">
              <a:defRPr sz="1800" b="0" i="0" u="none" strike="noStrike" kern="0" cap="none" spc="0" baseline="0">
                <a:solidFill>
                  <a:srgbClr val="000000"/>
                </a:solidFill>
                <a:uFillTx/>
              </a:defRPr>
            </a:pPr>
            <a:endParaRPr lang="en-GB" sz="2133" dirty="0"/>
          </a:p>
        </p:txBody>
      </p:sp>
      <p:pic>
        <p:nvPicPr>
          <p:cNvPr id="7" name="Picture 6">
            <a:extLst>
              <a:ext uri="{FF2B5EF4-FFF2-40B4-BE49-F238E27FC236}">
                <a16:creationId xmlns:a16="http://schemas.microsoft.com/office/drawing/2014/main" id="{31B21E8F-24C9-42C9-BC2E-B08A47507ACA}"/>
              </a:ext>
            </a:extLst>
          </p:cNvPr>
          <p:cNvPicPr/>
          <p:nvPr/>
        </p:nvPicPr>
        <p:blipFill rotWithShape="1">
          <a:blip r:embed="rId3"/>
          <a:srcRect l="16933" t="20289" r="22843" b="230"/>
          <a:stretch/>
        </p:blipFill>
        <p:spPr>
          <a:xfrm>
            <a:off x="6290593" y="1003556"/>
            <a:ext cx="5381657" cy="4850888"/>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67462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327B9-F55A-5AEA-358C-E2399AD47553}"/>
              </a:ext>
            </a:extLst>
          </p:cNvPr>
          <p:cNvSpPr>
            <a:spLocks noGrp="1"/>
          </p:cNvSpPr>
          <p:nvPr>
            <p:ph type="title"/>
          </p:nvPr>
        </p:nvSpPr>
        <p:spPr>
          <a:xfrm>
            <a:off x="579602" y="586026"/>
            <a:ext cx="11308789" cy="661308"/>
          </a:xfrm>
        </p:spPr>
        <p:txBody>
          <a:bodyPr/>
          <a:lstStyle/>
          <a:p>
            <a:r>
              <a:rPr lang="en-GB" sz="3600" dirty="0"/>
              <a:t>Contact Details</a:t>
            </a:r>
          </a:p>
        </p:txBody>
      </p:sp>
      <p:sp>
        <p:nvSpPr>
          <p:cNvPr id="6" name="Text Placeholder 5">
            <a:extLst>
              <a:ext uri="{FF2B5EF4-FFF2-40B4-BE49-F238E27FC236}">
                <a16:creationId xmlns:a16="http://schemas.microsoft.com/office/drawing/2014/main" id="{5A11C3B6-4125-108E-B6F6-41335E3889B8}"/>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771223" y="1926114"/>
            <a:ext cx="4559165" cy="3858300"/>
          </a:xfrm>
          <a:prstGeom prst="rect">
            <a:avLst/>
          </a:prstGeom>
          <a:noFill/>
          <a:ln cap="flat">
            <a:noFill/>
          </a:ln>
        </p:spPr>
        <p:txBody>
          <a:bodyPr vert="horz" wrap="square" lIns="121920" tIns="60960" rIns="121920" bIns="60960" anchor="t" anchorCtr="0" compatLnSpc="1">
            <a:spAutoFit/>
          </a:bodyPr>
          <a:lstStyle/>
          <a:p>
            <a:pPr defTabSz="1219215">
              <a:defRPr sz="1800" b="0" i="0" u="none" strike="noStrike" kern="0" cap="none" spc="0" baseline="0">
                <a:solidFill>
                  <a:srgbClr val="000000"/>
                </a:solidFill>
                <a:uFillTx/>
              </a:defRPr>
            </a:pPr>
            <a:r>
              <a:rPr lang="en-GB" sz="1867" kern="0" dirty="0">
                <a:solidFill>
                  <a:srgbClr val="000000"/>
                </a:solidFill>
                <a:latin typeface="Roboto Light "/>
                <a:cs typeface="Calibri"/>
              </a:rPr>
              <a:t>Your email will be used by both UCAS and your university and college choices. </a:t>
            </a:r>
          </a:p>
          <a:p>
            <a:pPr defTabSz="1219215">
              <a:defRPr sz="1800" b="0" i="0" u="none" strike="noStrike" kern="0" cap="none" spc="0" baseline="0">
                <a:solidFill>
                  <a:srgbClr val="000000"/>
                </a:solidFill>
                <a:uFillTx/>
              </a:defRPr>
            </a:pPr>
            <a:endParaRPr lang="en-GB" sz="1867" kern="0" dirty="0">
              <a:solidFill>
                <a:srgbClr val="000000"/>
              </a:solidFill>
              <a:latin typeface="Roboto Light "/>
              <a:cs typeface="Calibri"/>
            </a:endParaRPr>
          </a:p>
          <a:p>
            <a:pPr defTabSz="1219215">
              <a:defRPr sz="1800" b="0" i="0" u="none" strike="noStrike" kern="0" cap="none" spc="0" baseline="0">
                <a:solidFill>
                  <a:srgbClr val="000000"/>
                </a:solidFill>
                <a:uFillTx/>
              </a:defRPr>
            </a:pPr>
            <a:endParaRPr lang="en-GB" sz="1867" b="1" kern="0" dirty="0">
              <a:solidFill>
                <a:srgbClr val="000000"/>
              </a:solidFill>
              <a:latin typeface="Roboto Light "/>
              <a:cs typeface="Calibri"/>
            </a:endParaRPr>
          </a:p>
          <a:p>
            <a:pPr defTabSz="1219215">
              <a:defRPr sz="1800" b="0" i="0" u="none" strike="noStrike" kern="0" cap="none" spc="0" baseline="0">
                <a:solidFill>
                  <a:srgbClr val="000000"/>
                </a:solidFill>
                <a:uFillTx/>
              </a:defRPr>
            </a:pPr>
            <a:r>
              <a:rPr lang="en-GB" sz="1867" b="1" kern="0" dirty="0">
                <a:solidFill>
                  <a:srgbClr val="000000"/>
                </a:solidFill>
                <a:latin typeface="Roboto Light "/>
                <a:cs typeface="Calibri"/>
              </a:rPr>
              <a:t>Use your personal email address.</a:t>
            </a:r>
          </a:p>
          <a:p>
            <a:pPr defTabSz="1219215">
              <a:defRPr sz="1800" b="0" i="0" u="none" strike="noStrike" kern="0" cap="none" spc="0" baseline="0">
                <a:solidFill>
                  <a:srgbClr val="000000"/>
                </a:solidFill>
                <a:uFillTx/>
              </a:defRPr>
            </a:pPr>
            <a:endParaRPr lang="en-GB" sz="1867" b="1" kern="0" dirty="0">
              <a:solidFill>
                <a:srgbClr val="000000"/>
              </a:solidFill>
              <a:latin typeface="Roboto Light "/>
              <a:cs typeface="Calibri"/>
            </a:endParaRPr>
          </a:p>
          <a:p>
            <a:pPr defTabSz="1219215">
              <a:defRPr sz="1800" b="0" i="0" u="none" strike="noStrike" kern="0" cap="none" spc="0" baseline="0">
                <a:solidFill>
                  <a:srgbClr val="000000"/>
                </a:solidFill>
                <a:uFillTx/>
              </a:defRPr>
            </a:pPr>
            <a:endParaRPr lang="en-GB" sz="1867" b="1" kern="0" dirty="0">
              <a:solidFill>
                <a:srgbClr val="000000"/>
              </a:solidFill>
              <a:latin typeface="Roboto Light "/>
              <a:cs typeface="Calibri"/>
            </a:endParaRPr>
          </a:p>
          <a:p>
            <a:pPr defTabSz="1219215">
              <a:defRPr sz="1800" b="0" i="0" u="none" strike="noStrike" kern="0" cap="none" spc="0" baseline="0">
                <a:solidFill>
                  <a:srgbClr val="000000"/>
                </a:solidFill>
                <a:uFillTx/>
              </a:defRPr>
            </a:pPr>
            <a:r>
              <a:rPr lang="en-GB" sz="1867" b="1" kern="0" dirty="0">
                <a:solidFill>
                  <a:srgbClr val="000000"/>
                </a:solidFill>
                <a:latin typeface="Roboto Light "/>
                <a:cs typeface="Calibri"/>
              </a:rPr>
              <a:t>If there is any reason you may not be able to respond to university offers yourself, you will be given the option to nominate a parent/carer to be able to act on your behalf. </a:t>
            </a:r>
          </a:p>
          <a:p>
            <a:pPr defTabSz="1219215">
              <a:defRPr sz="1800" b="0" i="0" u="none" strike="noStrike" kern="0" cap="none" spc="0" baseline="0">
                <a:solidFill>
                  <a:srgbClr val="000000"/>
                </a:solidFill>
                <a:uFillTx/>
              </a:defRPr>
            </a:pPr>
            <a:endParaRPr lang="en-GB" sz="1867" kern="0" dirty="0">
              <a:solidFill>
                <a:srgbClr val="000000"/>
              </a:solidFill>
              <a:latin typeface="Roboto Light "/>
              <a:cs typeface="Calibri"/>
            </a:endParaRPr>
          </a:p>
        </p:txBody>
      </p:sp>
      <p:pic>
        <p:nvPicPr>
          <p:cNvPr id="7" name="Picture 6" descr="A screenshot of a computer&#10;&#10;Description automatically generated">
            <a:extLst>
              <a:ext uri="{FF2B5EF4-FFF2-40B4-BE49-F238E27FC236}">
                <a16:creationId xmlns:a16="http://schemas.microsoft.com/office/drawing/2014/main" id="{8C267ED9-AAD5-A329-F5C8-CA1B89A97DBF}"/>
              </a:ext>
            </a:extLst>
          </p:cNvPr>
          <p:cNvPicPr>
            <a:picLocks noChangeAspect="1"/>
          </p:cNvPicPr>
          <p:nvPr/>
        </p:nvPicPr>
        <p:blipFill>
          <a:blip r:embed="rId3"/>
          <a:stretch>
            <a:fillRect/>
          </a:stretch>
        </p:blipFill>
        <p:spPr>
          <a:xfrm>
            <a:off x="5782458" y="106569"/>
            <a:ext cx="4559167" cy="648325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32569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B734-59E5-E309-BD44-961149ADB550}"/>
              </a:ext>
            </a:extLst>
          </p:cNvPr>
          <p:cNvSpPr>
            <a:spLocks noGrp="1"/>
          </p:cNvSpPr>
          <p:nvPr>
            <p:ph type="title"/>
          </p:nvPr>
        </p:nvSpPr>
        <p:spPr/>
        <p:txBody>
          <a:bodyPr/>
          <a:lstStyle/>
          <a:p>
            <a:r>
              <a:rPr lang="en-GB" dirty="0">
                <a:latin typeface="Apricus Black" pitchFamily="50" charset="0"/>
              </a:rPr>
              <a:t>Finance and funding </a:t>
            </a:r>
            <a:endParaRPr lang="en-GB" dirty="0"/>
          </a:p>
        </p:txBody>
      </p:sp>
      <p:sp>
        <p:nvSpPr>
          <p:cNvPr id="6" name="Text Placeholder 5">
            <a:extLst>
              <a:ext uri="{FF2B5EF4-FFF2-40B4-BE49-F238E27FC236}">
                <a16:creationId xmlns:a16="http://schemas.microsoft.com/office/drawing/2014/main" id="{CD08F793-62B6-2DF7-944D-0C3D6484B65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631905" y="1481913"/>
            <a:ext cx="4368215" cy="4174220"/>
          </a:xfrm>
          <a:prstGeom prst="rect">
            <a:avLst/>
          </a:prstGeom>
          <a:noFill/>
          <a:ln cap="flat">
            <a:noFill/>
          </a:ln>
        </p:spPr>
        <p:txBody>
          <a:bodyPr vert="horz" wrap="square" lIns="121920" tIns="60960" rIns="121920" bIns="60960" anchor="t" anchorCtr="0" compatLnSpc="1">
            <a:spAutoFit/>
          </a:bodyPr>
          <a:lstStyle/>
          <a:p>
            <a:pPr defTabSz="914377"/>
            <a:r>
              <a:rPr lang="en-GB" sz="2025" dirty="0">
                <a:solidFill>
                  <a:srgbClr val="313537"/>
                </a:solidFill>
                <a:latin typeface="Roboto Light "/>
              </a:rPr>
              <a:t>You will only be asked further questions in finance and funding if you select UK, </a:t>
            </a:r>
            <a:r>
              <a:rPr lang="en-GB" sz="2025" dirty="0" err="1">
                <a:solidFill>
                  <a:srgbClr val="313537"/>
                </a:solidFill>
                <a:latin typeface="Roboto Light "/>
              </a:rPr>
              <a:t>ChI</a:t>
            </a:r>
            <a:r>
              <a:rPr lang="en-GB" sz="2025" dirty="0">
                <a:solidFill>
                  <a:srgbClr val="313537"/>
                </a:solidFill>
                <a:latin typeface="Roboto Light "/>
              </a:rPr>
              <a:t>, IoM or EU Student Finance Services.  </a:t>
            </a:r>
          </a:p>
          <a:p>
            <a:pPr defTabSz="914377"/>
            <a:endParaRPr lang="en-GB" sz="2025" dirty="0">
              <a:solidFill>
                <a:srgbClr val="313537"/>
              </a:solidFill>
              <a:latin typeface="Roboto Light "/>
            </a:endParaRPr>
          </a:p>
          <a:p>
            <a:pPr defTabSz="914377"/>
            <a:r>
              <a:rPr lang="en-GB" sz="2025" dirty="0">
                <a:solidFill>
                  <a:srgbClr val="313537"/>
                </a:solidFill>
                <a:latin typeface="Calibri" panose="020F0502020204030204"/>
              </a:rPr>
              <a:t>You should then select SAAS (Student Awards Agency Scotland). </a:t>
            </a:r>
          </a:p>
          <a:p>
            <a:pPr defTabSz="914377"/>
            <a:endParaRPr lang="en-GB" sz="2025" dirty="0">
              <a:solidFill>
                <a:srgbClr val="313537"/>
              </a:solidFill>
              <a:latin typeface="Calibri" panose="020F0502020204030204"/>
            </a:endParaRPr>
          </a:p>
          <a:p>
            <a:pPr defTabSz="914377"/>
            <a:endParaRPr lang="en-GB" sz="2025" dirty="0">
              <a:solidFill>
                <a:srgbClr val="313537"/>
              </a:solidFill>
              <a:latin typeface="Calibri" panose="020F0502020204030204"/>
            </a:endParaRPr>
          </a:p>
          <a:p>
            <a:pPr defTabSz="914377"/>
            <a:r>
              <a:rPr lang="en-GB" sz="2025" dirty="0">
                <a:solidFill>
                  <a:srgbClr val="313537"/>
                </a:solidFill>
                <a:latin typeface="Calibri" panose="020F0502020204030204"/>
              </a:rPr>
              <a:t>The Scottish Government will only pay your fees if you apply for SAAS (even if you choose not to also apply for a student loan or bursary).</a:t>
            </a:r>
          </a:p>
        </p:txBody>
      </p:sp>
      <p:pic>
        <p:nvPicPr>
          <p:cNvPr id="7" name="Picture 6">
            <a:extLst>
              <a:ext uri="{FF2B5EF4-FFF2-40B4-BE49-F238E27FC236}">
                <a16:creationId xmlns:a16="http://schemas.microsoft.com/office/drawing/2014/main" id="{1E122FE0-5625-472C-8BFC-9E9718004A94}"/>
              </a:ext>
            </a:extLst>
          </p:cNvPr>
          <p:cNvPicPr>
            <a:picLocks noChangeAspect="1"/>
          </p:cNvPicPr>
          <p:nvPr/>
        </p:nvPicPr>
        <p:blipFill>
          <a:blip r:embed="rId3"/>
          <a:srcRect r="4049"/>
          <a:stretch/>
        </p:blipFill>
        <p:spPr>
          <a:xfrm>
            <a:off x="5000120" y="1744205"/>
            <a:ext cx="6888271" cy="4275148"/>
          </a:xfrm>
          <a:prstGeom prst="rect">
            <a:avLst/>
          </a:prstGeom>
          <a:ln w="12700">
            <a:solidFill>
              <a:schemeClr val="bg2">
                <a:lumMod val="90000"/>
              </a:schemeClr>
            </a:solidFill>
          </a:ln>
          <a:effectLst/>
        </p:spPr>
      </p:pic>
    </p:spTree>
    <p:extLst>
      <p:ext uri="{BB962C8B-B14F-4D97-AF65-F5344CB8AC3E}">
        <p14:creationId xmlns:p14="http://schemas.microsoft.com/office/powerpoint/2010/main" val="3705887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25364-E64E-7A80-B914-57DCE80645FF}"/>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7222E381-2092-992C-E9E5-A9FD25C0277E}"/>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489CB2AD-EF19-4146-8260-7C478C17CD6C}"/>
              </a:ext>
            </a:extLst>
          </p:cNvPr>
          <p:cNvSpPr txBox="1"/>
          <p:nvPr/>
        </p:nvSpPr>
        <p:spPr>
          <a:xfrm>
            <a:off x="871941" y="1471332"/>
            <a:ext cx="11122159" cy="1361911"/>
          </a:xfrm>
          <a:prstGeom prst="rect">
            <a:avLst/>
          </a:prstGeom>
          <a:noFill/>
        </p:spPr>
        <p:txBody>
          <a:bodyPr wrap="square">
            <a:spAutoFit/>
          </a:bodyPr>
          <a:lstStyle/>
          <a:p>
            <a:r>
              <a:rPr lang="en-GB" sz="1650" dirty="0">
                <a:latin typeface="Roboto Light "/>
              </a:rPr>
              <a:t>You can share any individual needs or circumstances, such as a disability or health condition. </a:t>
            </a:r>
          </a:p>
          <a:p>
            <a:r>
              <a:rPr lang="en-GB" sz="1650" dirty="0">
                <a:latin typeface="Roboto Light "/>
              </a:rPr>
              <a:t>Sharing this information helps the university connect you to the right support – they may send you more information or contact you to discuss what would help you succeed. </a:t>
            </a:r>
          </a:p>
          <a:p>
            <a:endParaRPr lang="en-GB" sz="1650" dirty="0">
              <a:latin typeface="Roboto Light "/>
            </a:endParaRPr>
          </a:p>
          <a:p>
            <a:pPr algn="l"/>
            <a:r>
              <a:rPr lang="en-GB" sz="1650" dirty="0">
                <a:latin typeface="Roboto Light "/>
              </a:rPr>
              <a:t>If you don't have any conditions to report, you select "No disability" to mark the section as complete. </a:t>
            </a:r>
          </a:p>
        </p:txBody>
      </p:sp>
      <p:pic>
        <p:nvPicPr>
          <p:cNvPr id="8" name="Picture 7">
            <a:extLst>
              <a:ext uri="{FF2B5EF4-FFF2-40B4-BE49-F238E27FC236}">
                <a16:creationId xmlns:a16="http://schemas.microsoft.com/office/drawing/2014/main" id="{06F100B8-2869-1F74-FA12-47AD9B474388}"/>
              </a:ext>
            </a:extLst>
          </p:cNvPr>
          <p:cNvPicPr>
            <a:picLocks noChangeAspect="1"/>
          </p:cNvPicPr>
          <p:nvPr/>
        </p:nvPicPr>
        <p:blipFill>
          <a:blip r:embed="rId3"/>
          <a:srcRect t="29268"/>
          <a:stretch/>
        </p:blipFill>
        <p:spPr>
          <a:xfrm>
            <a:off x="1308100" y="3300684"/>
            <a:ext cx="9062197" cy="3212646"/>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84554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2FBC-FEAE-E6A9-D648-FDC4DB74FE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C8C0FF-0366-D2DF-2CF7-354D58502D51}"/>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DBE02524-0279-24B0-DEC3-FDF33AC921C1}"/>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654363" y="1675546"/>
            <a:ext cx="3455528" cy="3827523"/>
          </a:xfrm>
          <a:prstGeom prst="rect">
            <a:avLst/>
          </a:prstGeom>
          <a:noFill/>
        </p:spPr>
        <p:txBody>
          <a:bodyPr wrap="square">
            <a:spAutoFit/>
          </a:bodyPr>
          <a:lstStyle/>
          <a:p>
            <a:pPr algn="l"/>
            <a:r>
              <a:rPr lang="en-GB" sz="1867" dirty="0">
                <a:solidFill>
                  <a:srgbClr val="333333"/>
                </a:solidFill>
                <a:latin typeface="Roboto Light "/>
              </a:rPr>
              <a:t>You might feel uncertain about sharing personal circumstances, be reassured it’s never used to decide whether to offer you a place, but it might be used to make you an offer that looks at your achievements in context.</a:t>
            </a:r>
          </a:p>
          <a:p>
            <a:pPr algn="l"/>
            <a:endParaRPr lang="en-GB" sz="1867" dirty="0">
              <a:solidFill>
                <a:srgbClr val="333333"/>
              </a:solidFill>
              <a:latin typeface="Roboto Light "/>
            </a:endParaRPr>
          </a:p>
          <a:p>
            <a:r>
              <a:rPr lang="en-GB" sz="1867" dirty="0">
                <a:solidFill>
                  <a:srgbClr val="333333"/>
                </a:solidFill>
                <a:latin typeface="Roboto Light "/>
              </a:rPr>
              <a:t>These questions are intended to connect you  to the right support for your needs. </a:t>
            </a:r>
          </a:p>
          <a:p>
            <a:endParaRPr lang="en-GB" sz="1867" dirty="0">
              <a:solidFill>
                <a:srgbClr val="333333"/>
              </a:solidFill>
              <a:latin typeface="Roboto Light "/>
            </a:endParaRPr>
          </a:p>
        </p:txBody>
      </p:sp>
      <p:pic>
        <p:nvPicPr>
          <p:cNvPr id="2" name="Picture 1">
            <a:extLst>
              <a:ext uri="{FF2B5EF4-FFF2-40B4-BE49-F238E27FC236}">
                <a16:creationId xmlns:a16="http://schemas.microsoft.com/office/drawing/2014/main" id="{BCAED5B3-0522-BAA8-9932-A36EB92EFB41}"/>
              </a:ext>
            </a:extLst>
          </p:cNvPr>
          <p:cNvPicPr>
            <a:picLocks noChangeAspect="1"/>
          </p:cNvPicPr>
          <p:nvPr/>
        </p:nvPicPr>
        <p:blipFill>
          <a:blip r:embed="rId3"/>
          <a:stretch>
            <a:fillRect/>
          </a:stretch>
        </p:blipFill>
        <p:spPr>
          <a:xfrm>
            <a:off x="4400206" y="1528118"/>
            <a:ext cx="7363807" cy="4743857"/>
          </a:xfrm>
          <a:prstGeom prst="rect">
            <a:avLst/>
          </a:prstGeom>
          <a:ln w="12700">
            <a:solidFill>
              <a:schemeClr val="bg2">
                <a:lumMod val="90000"/>
              </a:schemeClr>
            </a:solidFill>
          </a:ln>
          <a:effectLst/>
        </p:spPr>
      </p:pic>
    </p:spTree>
    <p:extLst>
      <p:ext uri="{BB962C8B-B14F-4D97-AF65-F5344CB8AC3E}">
        <p14:creationId xmlns:p14="http://schemas.microsoft.com/office/powerpoint/2010/main" val="1900437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A338A-814F-B3F6-7C40-B28BD0EE56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9D00DB-59B9-7889-674B-C941BB8FB47E}"/>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C948D32B-53FD-5509-AA17-586A9AAF9D69}"/>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667357" y="1631367"/>
            <a:ext cx="4312394" cy="4976812"/>
          </a:xfrm>
          <a:prstGeom prst="rect">
            <a:avLst/>
          </a:prstGeom>
          <a:noFill/>
        </p:spPr>
        <p:txBody>
          <a:bodyPr wrap="square">
            <a:spAutoFit/>
          </a:bodyPr>
          <a:lstStyle/>
          <a:p>
            <a:r>
              <a:rPr lang="en-GB" sz="1867" b="1" dirty="0">
                <a:latin typeface="Roboto Light "/>
                <a:ea typeface="Roboto" panose="02000000000000000000" pitchFamily="2" charset="0"/>
                <a:cs typeface="Roboto" panose="02000000000000000000" pitchFamily="2" charset="0"/>
              </a:rPr>
              <a:t>UCAS Free Schools Meal Application Fee Waiver </a:t>
            </a:r>
          </a:p>
          <a:p>
            <a:endParaRPr lang="en-GB" sz="1867" b="1" dirty="0">
              <a:latin typeface="Roboto Light "/>
              <a:ea typeface="Roboto" panose="02000000000000000000" pitchFamily="2" charset="0"/>
              <a:cs typeface="Roboto" panose="02000000000000000000" pitchFamily="2" charset="0"/>
            </a:endParaRPr>
          </a:p>
          <a:p>
            <a:r>
              <a:rPr lang="en-GB" sz="1867" b="1" dirty="0">
                <a:latin typeface="Roboto Light "/>
                <a:ea typeface="Roboto" panose="02000000000000000000" pitchFamily="2" charset="0"/>
                <a:cs typeface="Roboto" panose="02000000000000000000" pitchFamily="2" charset="0"/>
              </a:rPr>
              <a:t>You must answer, ‘Yes’ to this question in ‘More about you’ to </a:t>
            </a:r>
            <a:r>
              <a:rPr lang="en-GB" sz="1867" dirty="0">
                <a:latin typeface="Roboto Light "/>
                <a:ea typeface="Roboto" panose="02000000000000000000" pitchFamily="2" charset="0"/>
                <a:cs typeface="Roboto" panose="02000000000000000000" pitchFamily="2" charset="0"/>
              </a:rPr>
              <a:t>identify you are eligible for the free school meals application fee waiver. </a:t>
            </a:r>
          </a:p>
          <a:p>
            <a:endParaRPr lang="en-GB" sz="1867" dirty="0">
              <a:latin typeface="Roboto Light "/>
              <a:ea typeface="Roboto" panose="02000000000000000000" pitchFamily="2" charset="0"/>
              <a:cs typeface="Roboto" panose="02000000000000000000" pitchFamily="2" charset="0"/>
            </a:endParaRPr>
          </a:p>
          <a:p>
            <a:endParaRPr lang="en-GB" sz="1867" dirty="0">
              <a:latin typeface="Roboto Light "/>
              <a:ea typeface="Roboto" panose="02000000000000000000" pitchFamily="2" charset="0"/>
              <a:cs typeface="Roboto" panose="02000000000000000000" pitchFamily="2" charset="0"/>
            </a:endParaRPr>
          </a:p>
          <a:p>
            <a:r>
              <a:rPr lang="en-GB" sz="1867" dirty="0">
                <a:latin typeface="Roboto Light "/>
                <a:ea typeface="Roboto" panose="02000000000000000000" pitchFamily="2" charset="0"/>
                <a:cs typeface="Roboto" panose="02000000000000000000" pitchFamily="2" charset="0"/>
              </a:rPr>
              <a:t>If you are not entitled to Free School Meals, you will be asked to pay </a:t>
            </a:r>
            <a:r>
              <a:rPr lang="en-GB" sz="1867" b="1" dirty="0">
                <a:latin typeface="Roboto Light "/>
                <a:ea typeface="Roboto" panose="02000000000000000000" pitchFamily="2" charset="0"/>
                <a:cs typeface="Roboto" panose="02000000000000000000" pitchFamily="2" charset="0"/>
              </a:rPr>
              <a:t>£28.95 by card </a:t>
            </a:r>
            <a:r>
              <a:rPr lang="en-GB" sz="1867" dirty="0">
                <a:latin typeface="Roboto Light "/>
                <a:ea typeface="Roboto" panose="02000000000000000000" pitchFamily="2" charset="0"/>
                <a:cs typeface="Roboto" panose="02000000000000000000" pitchFamily="2" charset="0"/>
              </a:rPr>
              <a:t>when you come to submit your application to the school. </a:t>
            </a:r>
          </a:p>
          <a:p>
            <a:endParaRPr lang="en-GB" sz="1867" b="1" dirty="0">
              <a:solidFill>
                <a:srgbClr val="333333"/>
              </a:solidFill>
              <a:latin typeface="Roboto Light "/>
              <a:ea typeface="Roboto" panose="02000000000000000000" pitchFamily="2" charset="0"/>
              <a:cs typeface="Roboto" panose="02000000000000000000" pitchFamily="2" charset="0"/>
            </a:endParaRPr>
          </a:p>
          <a:p>
            <a:endParaRPr lang="en-GB" sz="1867" b="1" dirty="0">
              <a:solidFill>
                <a:srgbClr val="333333"/>
              </a:solidFill>
              <a:latin typeface="Roboto Light "/>
            </a:endParaRPr>
          </a:p>
          <a:p>
            <a:endParaRPr lang="en-GB" sz="1867" b="1" dirty="0">
              <a:solidFill>
                <a:srgbClr val="333333"/>
              </a:solidFill>
              <a:latin typeface="Roboto Light "/>
            </a:endParaRPr>
          </a:p>
          <a:p>
            <a:endParaRPr lang="en-GB" sz="1867" b="1" dirty="0">
              <a:solidFill>
                <a:srgbClr val="333333"/>
              </a:solidFill>
              <a:latin typeface="Roboto Light "/>
            </a:endParaRPr>
          </a:p>
        </p:txBody>
      </p:sp>
      <p:grpSp>
        <p:nvGrpSpPr>
          <p:cNvPr id="3" name="Group 2">
            <a:extLst>
              <a:ext uri="{FF2B5EF4-FFF2-40B4-BE49-F238E27FC236}">
                <a16:creationId xmlns:a16="http://schemas.microsoft.com/office/drawing/2014/main" id="{0D0E69D3-C756-112A-1D02-EDEF6ECD6A9A}"/>
              </a:ext>
            </a:extLst>
          </p:cNvPr>
          <p:cNvGrpSpPr/>
          <p:nvPr/>
        </p:nvGrpSpPr>
        <p:grpSpPr>
          <a:xfrm>
            <a:off x="5511451" y="1496633"/>
            <a:ext cx="6376939" cy="4765617"/>
            <a:chOff x="13975431" y="2916908"/>
            <a:chExt cx="17726944" cy="13782425"/>
          </a:xfrm>
        </p:grpSpPr>
        <p:pic>
          <p:nvPicPr>
            <p:cNvPr id="2" name="Picture 1">
              <a:extLst>
                <a:ext uri="{FF2B5EF4-FFF2-40B4-BE49-F238E27FC236}">
                  <a16:creationId xmlns:a16="http://schemas.microsoft.com/office/drawing/2014/main" id="{91F51FD6-71F6-3588-E1F7-0C147B1FB812}"/>
                </a:ext>
              </a:extLst>
            </p:cNvPr>
            <p:cNvPicPr>
              <a:picLocks noChangeAspect="1"/>
            </p:cNvPicPr>
            <p:nvPr/>
          </p:nvPicPr>
          <p:blipFill rotWithShape="1">
            <a:blip r:embed="rId3"/>
            <a:srcRect r="27022"/>
            <a:stretch/>
          </p:blipFill>
          <p:spPr>
            <a:xfrm>
              <a:off x="13975431" y="2916908"/>
              <a:ext cx="17726944" cy="1378242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CF7504B0-6AF4-9467-EFD4-28C0C40DFF85}"/>
                </a:ext>
              </a:extLst>
            </p:cNvPr>
            <p:cNvPicPr>
              <a:picLocks noChangeAspect="1"/>
            </p:cNvPicPr>
            <p:nvPr/>
          </p:nvPicPr>
          <p:blipFill>
            <a:blip r:embed="rId4"/>
            <a:srcRect b="10193"/>
            <a:stretch/>
          </p:blipFill>
          <p:spPr>
            <a:xfrm>
              <a:off x="27465867" y="4350312"/>
              <a:ext cx="4236508" cy="6283822"/>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2626232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5C645-A29D-7492-BA4E-797817CCAD3E}"/>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1EF8229B-6A86-BC7C-1FB5-FF4DE69C200F}"/>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641414" y="1627026"/>
            <a:ext cx="5516398" cy="4174220"/>
          </a:xfrm>
          <a:prstGeom prst="rect">
            <a:avLst/>
          </a:prstGeom>
          <a:noFill/>
          <a:ln cap="flat">
            <a:noFill/>
          </a:ln>
        </p:spPr>
        <p:txBody>
          <a:bodyPr vert="horz" wrap="square" lIns="121920" tIns="60960" rIns="121920" bIns="60960" anchor="t" anchorCtr="0" compatLnSpc="1">
            <a:spAutoFit/>
          </a:bodyPr>
          <a:lstStyle/>
          <a:p>
            <a:pPr defTabSz="1219215">
              <a:defRPr sz="1800" b="0" i="0" u="none" strike="noStrike" kern="0" cap="none" spc="0" baseline="0">
                <a:solidFill>
                  <a:srgbClr val="000000"/>
                </a:solidFill>
                <a:uFillTx/>
              </a:defRPr>
            </a:pPr>
            <a:r>
              <a:rPr lang="en-GB" sz="2025" kern="0" dirty="0">
                <a:solidFill>
                  <a:srgbClr val="000000"/>
                </a:solidFill>
                <a:latin typeface="Roboto Light "/>
                <a:ea typeface="+mn-lt"/>
                <a:cs typeface="+mn-lt"/>
              </a:rPr>
              <a:t>You must enter all your qualifications from secondary education onwards – whether you have the result or you’re still awaiting exams and results.</a:t>
            </a:r>
          </a:p>
          <a:p>
            <a:pPr defTabSz="1219215">
              <a:defRPr sz="1800" b="0" i="0" u="none" strike="noStrike" kern="0" cap="none" spc="0" baseline="0">
                <a:solidFill>
                  <a:srgbClr val="000000"/>
                </a:solidFill>
                <a:uFillTx/>
              </a:defRPr>
            </a:pPr>
            <a:endParaRPr lang="en-GB" sz="2025" kern="0" dirty="0">
              <a:solidFill>
                <a:srgbClr val="000000"/>
              </a:solidFill>
              <a:latin typeface="Roboto Light "/>
              <a:ea typeface="+mn-lt"/>
              <a:cs typeface="+mn-lt"/>
            </a:endParaRPr>
          </a:p>
          <a:p>
            <a:pPr defTabSz="1219215">
              <a:defRPr sz="1800" b="0" i="0" u="none" strike="noStrike" kern="0" cap="none" spc="0" baseline="0">
                <a:solidFill>
                  <a:srgbClr val="000000"/>
                </a:solidFill>
                <a:uFillTx/>
              </a:defRPr>
            </a:pPr>
            <a:r>
              <a:rPr lang="en-GB" sz="2025" kern="0" dirty="0">
                <a:solidFill>
                  <a:srgbClr val="000000"/>
                </a:solidFill>
                <a:latin typeface="Roboto Light "/>
                <a:ea typeface="+mn-lt"/>
                <a:cs typeface="+mn-lt"/>
              </a:rPr>
              <a:t>For qualifications you are sitting this year, select </a:t>
            </a:r>
            <a:r>
              <a:rPr lang="en-GB" sz="2025" b="1" kern="0" dirty="0">
                <a:solidFill>
                  <a:srgbClr val="000000"/>
                </a:solidFill>
                <a:latin typeface="Roboto Light "/>
                <a:ea typeface="+mn-lt"/>
                <a:cs typeface="+mn-lt"/>
              </a:rPr>
              <a:t>‘pending’.</a:t>
            </a:r>
          </a:p>
          <a:p>
            <a:pPr defTabSz="1219215">
              <a:defRPr sz="1800" b="0" i="0" u="none" strike="noStrike" kern="0" cap="none" spc="0" baseline="0">
                <a:solidFill>
                  <a:srgbClr val="000000"/>
                </a:solidFill>
                <a:uFillTx/>
              </a:defRPr>
            </a:pPr>
            <a:endParaRPr lang="en-GB" sz="2025" dirty="0">
              <a:latin typeface="Roboto Light "/>
              <a:ea typeface="+mn-lt"/>
              <a:cs typeface="+mn-lt"/>
            </a:endParaRPr>
          </a:p>
          <a:p>
            <a:pPr defTabSz="1219215">
              <a:defRPr sz="1800" b="0" i="0" u="none" strike="noStrike" kern="0" cap="none" spc="0" baseline="0">
                <a:solidFill>
                  <a:srgbClr val="000000"/>
                </a:solidFill>
                <a:uFillTx/>
              </a:defRPr>
            </a:pPr>
            <a:endParaRPr lang="en-GB" sz="2025" dirty="0">
              <a:latin typeface="Roboto Light "/>
              <a:ea typeface="+mn-lt"/>
              <a:cs typeface="+mn-lt"/>
            </a:endParaRPr>
          </a:p>
          <a:p>
            <a:pPr defTabSz="1219215">
              <a:defRPr sz="1800" b="0" i="0" u="none" strike="noStrike" kern="0" cap="none" spc="0" baseline="0">
                <a:solidFill>
                  <a:srgbClr val="000000"/>
                </a:solidFill>
                <a:uFillTx/>
              </a:defRPr>
            </a:pPr>
            <a:endParaRPr lang="en-GB" sz="2025" dirty="0">
              <a:latin typeface="Roboto Light "/>
              <a:ea typeface="+mn-lt"/>
              <a:cs typeface="+mn-lt"/>
            </a:endParaRPr>
          </a:p>
          <a:p>
            <a:r>
              <a:rPr lang="en-GB" sz="2025" kern="0" dirty="0">
                <a:solidFill>
                  <a:srgbClr val="000000"/>
                </a:solidFill>
                <a:latin typeface="Roboto Light "/>
                <a:cs typeface="Calibri" panose="020F0502020204030204"/>
              </a:rPr>
              <a:t>When you add your ‘place of education’, y</a:t>
            </a:r>
            <a:r>
              <a:rPr lang="en-GB" sz="2025" kern="0" dirty="0">
                <a:latin typeface="Roboto Light "/>
                <a:ea typeface="+mn-lt"/>
                <a:cs typeface="+mn-lt"/>
              </a:rPr>
              <a:t>ou’ll be asked for a ‘Unique Learner Number’ – This is not required for Scottish students. </a:t>
            </a:r>
          </a:p>
        </p:txBody>
      </p:sp>
      <p:pic>
        <p:nvPicPr>
          <p:cNvPr id="14" name="Picture 13">
            <a:extLst>
              <a:ext uri="{FF2B5EF4-FFF2-40B4-BE49-F238E27FC236}">
                <a16:creationId xmlns:a16="http://schemas.microsoft.com/office/drawing/2014/main" id="{008E8D4E-D257-8C86-5D80-E01BABDCA393}"/>
              </a:ext>
            </a:extLst>
          </p:cNvPr>
          <p:cNvPicPr>
            <a:picLocks noChangeAspect="1"/>
          </p:cNvPicPr>
          <p:nvPr/>
        </p:nvPicPr>
        <p:blipFill>
          <a:blip r:embed="rId3"/>
          <a:stretch>
            <a:fillRect/>
          </a:stretch>
        </p:blipFill>
        <p:spPr>
          <a:xfrm>
            <a:off x="6321224" y="319314"/>
            <a:ext cx="4868177" cy="621937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05563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1D71-0465-430E-BE19-E4196BDC46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9A4FBE-80EE-C7E7-6251-54D3D3187087}"/>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C1E195AF-285D-5C59-5049-5D1B5189336A}"/>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4C1F2CDB-EB20-DE27-E8E1-B8A796A4F476}"/>
              </a:ext>
            </a:extLst>
          </p:cNvPr>
          <p:cNvPicPr>
            <a:picLocks noChangeAspect="1"/>
          </p:cNvPicPr>
          <p:nvPr/>
        </p:nvPicPr>
        <p:blipFill>
          <a:blip r:embed="rId3"/>
          <a:srcRect l="33533" t="8693" r="8496" b="3725"/>
          <a:stretch/>
        </p:blipFill>
        <p:spPr>
          <a:xfrm>
            <a:off x="4942006" y="12312"/>
            <a:ext cx="7249994" cy="6845688"/>
          </a:xfrm>
          <a:prstGeom prst="rect">
            <a:avLst/>
          </a:prstGeom>
        </p:spPr>
      </p:pic>
      <p:sp>
        <p:nvSpPr>
          <p:cNvPr id="3" name="TextBox 5">
            <a:extLst>
              <a:ext uri="{FF2B5EF4-FFF2-40B4-BE49-F238E27FC236}">
                <a16:creationId xmlns:a16="http://schemas.microsoft.com/office/drawing/2014/main" id="{C82379C3-22D8-EF9B-CE59-AE1CE3410BA3}"/>
              </a:ext>
            </a:extLst>
          </p:cNvPr>
          <p:cNvSpPr txBox="1"/>
          <p:nvPr/>
        </p:nvSpPr>
        <p:spPr>
          <a:xfrm>
            <a:off x="641414" y="1627026"/>
            <a:ext cx="4569413" cy="3239348"/>
          </a:xfrm>
          <a:prstGeom prst="rect">
            <a:avLst/>
          </a:prstGeom>
          <a:noFill/>
          <a:ln cap="flat">
            <a:noFill/>
          </a:ln>
        </p:spPr>
        <p:txBody>
          <a:bodyPr vert="horz" wrap="square" lIns="121920" tIns="60960" rIns="121920" bIns="60960" anchor="t" anchorCtr="0" compatLnSpc="1">
            <a:spAutoFit/>
          </a:bodyPr>
          <a:lstStyle/>
          <a:p>
            <a:pPr defTabSz="1219215">
              <a:defRPr sz="1800" b="0" i="0" u="none" strike="noStrike" kern="0" cap="none" spc="0" baseline="0">
                <a:solidFill>
                  <a:srgbClr val="000000"/>
                </a:solidFill>
                <a:uFillTx/>
              </a:defRPr>
            </a:pPr>
            <a:r>
              <a:rPr lang="en-GB" sz="2025" kern="0" dirty="0">
                <a:latin typeface="Roboto Light "/>
                <a:ea typeface="+mn-lt"/>
                <a:cs typeface="+mn-lt"/>
              </a:rPr>
              <a:t>For some courses, you will notice that there are different course code options. </a:t>
            </a:r>
          </a:p>
          <a:p>
            <a:pPr defTabSz="1219215">
              <a:defRPr sz="1800" b="0" i="0" u="none" strike="noStrike" kern="0" cap="none" spc="0" baseline="0">
                <a:solidFill>
                  <a:srgbClr val="000000"/>
                </a:solidFill>
                <a:uFillTx/>
              </a:defRPr>
            </a:pPr>
            <a:endParaRPr lang="en-GB" sz="2025" kern="0" dirty="0">
              <a:latin typeface="Roboto Light "/>
              <a:ea typeface="+mn-lt"/>
              <a:cs typeface="+mn-lt"/>
            </a:endParaRPr>
          </a:p>
          <a:p>
            <a:pPr defTabSz="1219215">
              <a:defRPr sz="1800" b="0" i="0" u="none" strike="noStrike" kern="0" cap="none" spc="0" baseline="0">
                <a:solidFill>
                  <a:srgbClr val="000000"/>
                </a:solidFill>
                <a:uFillTx/>
              </a:defRPr>
            </a:pPr>
            <a:endParaRPr lang="en-GB" sz="2025" kern="0" dirty="0">
              <a:latin typeface="Roboto Light "/>
              <a:ea typeface="+mn-lt"/>
              <a:cs typeface="+mn-lt"/>
            </a:endParaRPr>
          </a:p>
          <a:p>
            <a:pPr defTabSz="1219215">
              <a:defRPr sz="1800" b="0" i="0" u="none" strike="noStrike" kern="0" cap="none" spc="0" baseline="0">
                <a:solidFill>
                  <a:srgbClr val="000000"/>
                </a:solidFill>
                <a:uFillTx/>
              </a:defRPr>
            </a:pPr>
            <a:r>
              <a:rPr lang="en-GB" sz="2025" b="1" kern="0" dirty="0">
                <a:latin typeface="Roboto Light "/>
                <a:ea typeface="+mn-lt"/>
                <a:cs typeface="+mn-lt"/>
              </a:rPr>
              <a:t>Select the code beginning with ‘C’. </a:t>
            </a:r>
          </a:p>
          <a:p>
            <a:pPr defTabSz="1219215">
              <a:defRPr sz="1800" b="0" i="0" u="none" strike="noStrike" kern="0" cap="none" spc="0" baseline="0">
                <a:solidFill>
                  <a:srgbClr val="000000"/>
                </a:solidFill>
                <a:uFillTx/>
              </a:defRPr>
            </a:pPr>
            <a:endParaRPr lang="en-GB" sz="2025" kern="0" dirty="0">
              <a:latin typeface="Roboto Light "/>
              <a:ea typeface="+mn-lt"/>
              <a:cs typeface="+mn-lt"/>
            </a:endParaRPr>
          </a:p>
          <a:p>
            <a:pPr defTabSz="1219215">
              <a:defRPr sz="1800" b="0" i="0" u="none" strike="noStrike" kern="0" cap="none" spc="0" baseline="0">
                <a:solidFill>
                  <a:srgbClr val="000000"/>
                </a:solidFill>
                <a:uFillTx/>
              </a:defRPr>
            </a:pPr>
            <a:endParaRPr lang="en-GB" sz="2025" kern="0" dirty="0">
              <a:latin typeface="Roboto Light "/>
              <a:ea typeface="+mn-lt"/>
              <a:cs typeface="+mn-lt"/>
            </a:endParaRPr>
          </a:p>
          <a:p>
            <a:pPr defTabSz="1219215">
              <a:defRPr sz="1800" b="0" i="0" u="none" strike="noStrike" kern="0" cap="none" spc="0" baseline="0">
                <a:solidFill>
                  <a:srgbClr val="000000"/>
                </a:solidFill>
                <a:uFillTx/>
              </a:defRPr>
            </a:pPr>
            <a:r>
              <a:rPr lang="en-GB" sz="2025" kern="0" dirty="0">
                <a:latin typeface="Roboto Light "/>
                <a:ea typeface="+mn-lt"/>
                <a:cs typeface="+mn-lt"/>
              </a:rPr>
              <a:t>E.g. Higher English – C824; Higher Geography – C833</a:t>
            </a:r>
          </a:p>
        </p:txBody>
      </p:sp>
    </p:spTree>
    <p:extLst>
      <p:ext uri="{BB962C8B-B14F-4D97-AF65-F5344CB8AC3E}">
        <p14:creationId xmlns:p14="http://schemas.microsoft.com/office/powerpoint/2010/main" val="312392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D2990-60FB-0CF5-EAE4-D66C5FE2F711}"/>
              </a:ext>
            </a:extLst>
          </p:cNvPr>
          <p:cNvSpPr>
            <a:spLocks noGrp="1"/>
          </p:cNvSpPr>
          <p:nvPr>
            <p:ph type="title"/>
          </p:nvPr>
        </p:nvSpPr>
        <p:spPr/>
        <p:txBody>
          <a:bodyPr/>
          <a:lstStyle/>
          <a:p>
            <a:r>
              <a:rPr lang="en-GB" dirty="0"/>
              <a:t>Employment </a:t>
            </a:r>
          </a:p>
        </p:txBody>
      </p:sp>
      <p:sp>
        <p:nvSpPr>
          <p:cNvPr id="8" name="Text Placeholder 7">
            <a:extLst>
              <a:ext uri="{FF2B5EF4-FFF2-40B4-BE49-F238E27FC236}">
                <a16:creationId xmlns:a16="http://schemas.microsoft.com/office/drawing/2014/main" id="{00E48B98-2705-8E36-33CD-0687DCF40A84}"/>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815518" y="1821185"/>
            <a:ext cx="4703431" cy="4431983"/>
          </a:xfrm>
          <a:prstGeom prst="rect">
            <a:avLst/>
          </a:prstGeom>
          <a:noFill/>
          <a:ln cap="flat">
            <a:noFill/>
          </a:ln>
        </p:spPr>
        <p:txBody>
          <a:bodyPr vert="horz" wrap="square" lIns="121920" tIns="60960" rIns="121920" bIns="60960" anchor="t" anchorCtr="0" compatLnSpc="1">
            <a:spAutoFit/>
          </a:bodyPr>
          <a:lstStyle/>
          <a:p>
            <a:pPr defTabSz="1219215">
              <a:defRPr sz="1800" b="0" i="0" u="none" strike="noStrike" kern="0" cap="none" spc="0" baseline="0">
                <a:solidFill>
                  <a:srgbClr val="000000"/>
                </a:solidFill>
                <a:uFillTx/>
              </a:defRPr>
            </a:pPr>
            <a:r>
              <a:rPr lang="en-GB" sz="2000" kern="0" dirty="0">
                <a:solidFill>
                  <a:srgbClr val="000000"/>
                </a:solidFill>
                <a:latin typeface="Roboto Light "/>
                <a:ea typeface="Calibri" panose="020F0502020204030204"/>
                <a:cs typeface="Calibri" panose="020F0502020204030204"/>
              </a:rPr>
              <a:t>Include details of any paid employment relevant to the courses or subjects you're applying for.</a:t>
            </a:r>
          </a:p>
          <a:p>
            <a:pPr defTabSz="1219215">
              <a:defRPr sz="1800" b="0" i="0" u="none" strike="noStrike" kern="0" cap="none" spc="0" baseline="0">
                <a:solidFill>
                  <a:srgbClr val="000000"/>
                </a:solidFill>
                <a:uFillTx/>
              </a:defRPr>
            </a:pPr>
            <a:endParaRPr lang="en-GB" sz="2000" kern="0" dirty="0">
              <a:solidFill>
                <a:srgbClr val="000000"/>
              </a:solidFill>
              <a:latin typeface="Roboto Light "/>
              <a:ea typeface="Calibri" panose="020F0502020204030204"/>
              <a:cs typeface="Calibri" panose="020F0502020204030204"/>
            </a:endParaRPr>
          </a:p>
          <a:p>
            <a:pPr defTabSz="1219215">
              <a:defRPr sz="1800" b="0" i="0" u="none" strike="noStrike" kern="0" cap="none" spc="0" baseline="0">
                <a:solidFill>
                  <a:srgbClr val="000000"/>
                </a:solidFill>
                <a:uFillTx/>
              </a:defRPr>
            </a:pPr>
            <a:r>
              <a:rPr lang="en-GB" sz="2000" kern="0" dirty="0">
                <a:solidFill>
                  <a:srgbClr val="000000"/>
                </a:solidFill>
                <a:latin typeface="Roboto Light "/>
                <a:ea typeface="Calibri" panose="020F0502020204030204"/>
                <a:cs typeface="Calibri" panose="020F0502020204030204"/>
              </a:rPr>
              <a:t>Any unpaid or voluntary work relevant to the courses or subjects you're applying for shouldn’t be included in this section – you may wish mention that in your personal statement. </a:t>
            </a:r>
          </a:p>
          <a:p>
            <a:pPr defTabSz="1219215">
              <a:defRPr sz="1800" b="0" i="0" u="none" strike="noStrike" kern="0" cap="none" spc="0" baseline="0">
                <a:solidFill>
                  <a:srgbClr val="000000"/>
                </a:solidFill>
                <a:uFillTx/>
              </a:defRPr>
            </a:pPr>
            <a:endParaRPr lang="en-GB" sz="2000" kern="0" dirty="0">
              <a:solidFill>
                <a:srgbClr val="000000"/>
              </a:solidFill>
              <a:latin typeface="Roboto Light "/>
              <a:ea typeface="Calibri" panose="020F0502020204030204"/>
              <a:cs typeface="Calibri" panose="020F0502020204030204"/>
            </a:endParaRPr>
          </a:p>
          <a:p>
            <a:pPr defTabSz="1219215">
              <a:defRPr sz="1800" b="0" i="0" u="none" strike="noStrike" kern="0" cap="none" spc="0" baseline="0">
                <a:solidFill>
                  <a:srgbClr val="000000"/>
                </a:solidFill>
                <a:uFillTx/>
              </a:defRPr>
            </a:pPr>
            <a:r>
              <a:rPr lang="en-GB" sz="2000" kern="0" dirty="0">
                <a:solidFill>
                  <a:srgbClr val="000000"/>
                </a:solidFill>
                <a:latin typeface="Roboto Light "/>
                <a:ea typeface="Calibri" panose="020F0502020204030204"/>
                <a:cs typeface="Calibri" panose="020F0502020204030204"/>
              </a:rPr>
              <a:t>If you don’t have any paid work experience, leave this section blank, and mark it as complete.</a:t>
            </a:r>
          </a:p>
          <a:p>
            <a:pPr defTabSz="1219215">
              <a:defRPr sz="1800" b="0" i="0" u="none" strike="noStrike" kern="0" cap="none" spc="0" baseline="0">
                <a:solidFill>
                  <a:srgbClr val="000000"/>
                </a:solidFill>
                <a:uFillTx/>
              </a:defRPr>
            </a:pPr>
            <a:endParaRPr lang="en-GB" sz="2000" kern="0" dirty="0">
              <a:solidFill>
                <a:srgbClr val="000000"/>
              </a:solidFill>
              <a:latin typeface="Roboto Light "/>
              <a:ea typeface="Calibri" panose="020F0502020204030204"/>
              <a:cs typeface="Calibri" panose="020F0502020204030204"/>
            </a:endParaRPr>
          </a:p>
        </p:txBody>
      </p:sp>
      <p:pic>
        <p:nvPicPr>
          <p:cNvPr id="4" name="Picture 3" descr="A screenshot of a web page&#10;&#10;Description automatically generated">
            <a:extLst>
              <a:ext uri="{FF2B5EF4-FFF2-40B4-BE49-F238E27FC236}">
                <a16:creationId xmlns:a16="http://schemas.microsoft.com/office/drawing/2014/main" id="{D354B54E-3CFC-4DA9-57AE-8364B848A1FB}"/>
              </a:ext>
            </a:extLst>
          </p:cNvPr>
          <p:cNvPicPr>
            <a:picLocks noChangeAspect="1"/>
          </p:cNvPicPr>
          <p:nvPr/>
        </p:nvPicPr>
        <p:blipFill rotWithShape="1">
          <a:blip r:embed="rId4"/>
          <a:srcRect l="23919" t="6481"/>
          <a:stretch/>
        </p:blipFill>
        <p:spPr>
          <a:xfrm>
            <a:off x="5754865" y="296466"/>
            <a:ext cx="5294135" cy="6417236"/>
          </a:xfrm>
          <a:prstGeom prst="rect">
            <a:avLst/>
          </a:prstGeom>
          <a:ln w="12700">
            <a:solidFill>
              <a:schemeClr val="bg2">
                <a:lumMod val="90000"/>
              </a:schemeClr>
            </a:solidFill>
          </a:ln>
          <a:effectLst/>
        </p:spPr>
      </p:pic>
    </p:spTree>
    <p:custDataLst>
      <p:tags r:id="rId1"/>
    </p:custDataLst>
    <p:extLst>
      <p:ext uri="{BB962C8B-B14F-4D97-AF65-F5344CB8AC3E}">
        <p14:creationId xmlns:p14="http://schemas.microsoft.com/office/powerpoint/2010/main" val="143696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F066E-4080-4C0E-9831-481724107F59}"/>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cs typeface="Calibri Light"/>
              </a:rPr>
              <a:t>As a minimum....</a:t>
            </a:r>
            <a:endParaRPr lang="en-GB" sz="4000">
              <a:solidFill>
                <a:srgbClr val="FFFFFF"/>
              </a:solidFill>
            </a:endParaRPr>
          </a:p>
        </p:txBody>
      </p:sp>
      <p:sp>
        <p:nvSpPr>
          <p:cNvPr id="3" name="Content Placeholder 2">
            <a:extLst>
              <a:ext uri="{FF2B5EF4-FFF2-40B4-BE49-F238E27FC236}">
                <a16:creationId xmlns:a16="http://schemas.microsoft.com/office/drawing/2014/main" id="{DC0A7C9E-1291-4A0A-A3BE-DD91E494D5B3}"/>
              </a:ext>
            </a:extLst>
          </p:cNvPr>
          <p:cNvSpPr>
            <a:spLocks noGrp="1"/>
          </p:cNvSpPr>
          <p:nvPr>
            <p:ph idx="1"/>
          </p:nvPr>
        </p:nvSpPr>
        <p:spPr>
          <a:xfrm>
            <a:off x="4294323" y="1319549"/>
            <a:ext cx="4656729" cy="4287457"/>
          </a:xfrm>
          <a:solidFill>
            <a:schemeClr val="accent4">
              <a:lumMod val="40000"/>
              <a:lumOff val="60000"/>
            </a:schemeClr>
          </a:solidFill>
          <a:ln>
            <a:solidFill>
              <a:schemeClr val="accent1"/>
            </a:solidFill>
          </a:ln>
        </p:spPr>
        <p:txBody>
          <a:bodyPr anchor="ctr">
            <a:normAutofit/>
          </a:bodyPr>
          <a:lstStyle/>
          <a:p>
            <a:r>
              <a:rPr lang="en-GB" sz="2000" dirty="0">
                <a:ea typeface="+mn-lt"/>
                <a:cs typeface="+mn-lt"/>
              </a:rPr>
              <a:t>Full school uniform at all times – role model to juniors</a:t>
            </a:r>
            <a:endParaRPr lang="en-GB" sz="2000" dirty="0"/>
          </a:p>
          <a:p>
            <a:r>
              <a:rPr lang="en-GB" sz="2000" dirty="0">
                <a:ea typeface="+mn-lt"/>
                <a:cs typeface="+mn-lt"/>
              </a:rPr>
              <a:t>Working to full potential, attending all classes</a:t>
            </a:r>
            <a:endParaRPr lang="en-GB" sz="2000" dirty="0"/>
          </a:p>
          <a:p>
            <a:r>
              <a:rPr lang="en-GB" sz="2000" dirty="0">
                <a:ea typeface="+mn-lt"/>
                <a:cs typeface="+mn-lt"/>
              </a:rPr>
              <a:t>Submitting all required home learning and coursework</a:t>
            </a:r>
          </a:p>
          <a:p>
            <a:r>
              <a:rPr lang="en-GB" sz="2000" dirty="0">
                <a:ea typeface="+mn-lt"/>
                <a:cs typeface="+mn-lt"/>
              </a:rPr>
              <a:t>Excellent timekeeping and attendance</a:t>
            </a:r>
            <a:endParaRPr lang="en-GB" sz="2000" dirty="0"/>
          </a:p>
        </p:txBody>
      </p:sp>
      <p:pic>
        <p:nvPicPr>
          <p:cNvPr id="6" name="Picture 5" descr="A poster with text on it&#10;&#10;Description automatically generated">
            <a:extLst>
              <a:ext uri="{FF2B5EF4-FFF2-40B4-BE49-F238E27FC236}">
                <a16:creationId xmlns:a16="http://schemas.microsoft.com/office/drawing/2014/main" id="{CD2AFA01-5609-E7A7-1260-C6ED7FF496F7}"/>
              </a:ext>
            </a:extLst>
          </p:cNvPr>
          <p:cNvPicPr>
            <a:picLocks noChangeAspect="1"/>
          </p:cNvPicPr>
          <p:nvPr/>
        </p:nvPicPr>
        <p:blipFill>
          <a:blip r:embed="rId3"/>
          <a:srcRect l="6299" r="9561"/>
          <a:stretch/>
        </p:blipFill>
        <p:spPr>
          <a:xfrm>
            <a:off x="9525248" y="1440809"/>
            <a:ext cx="1980311" cy="3326628"/>
          </a:xfrm>
          <a:prstGeom prst="rect">
            <a:avLst/>
          </a:prstGeom>
        </p:spPr>
      </p:pic>
      <p:pic>
        <p:nvPicPr>
          <p:cNvPr id="4" name="Picture 3" descr="A yellow circular logo with text&#10;&#10;Description automatically generated">
            <a:extLst>
              <a:ext uri="{FF2B5EF4-FFF2-40B4-BE49-F238E27FC236}">
                <a16:creationId xmlns:a16="http://schemas.microsoft.com/office/drawing/2014/main" id="{E7E6EB7A-B901-8015-2668-68530843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5" name="Picture 4" descr="A yellow circular logo with text&#10;&#10;Description automatically generated">
            <a:extLst>
              <a:ext uri="{FF2B5EF4-FFF2-40B4-BE49-F238E27FC236}">
                <a16:creationId xmlns:a16="http://schemas.microsoft.com/office/drawing/2014/main" id="{3D209E64-911C-5E38-EC39-9DC2DCDD8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48" y="102372"/>
            <a:ext cx="675451" cy="658773"/>
          </a:xfrm>
          <a:prstGeom prst="ellipse">
            <a:avLst/>
          </a:prstGeom>
        </p:spPr>
      </p:pic>
    </p:spTree>
    <p:extLst>
      <p:ext uri="{BB962C8B-B14F-4D97-AF65-F5344CB8AC3E}">
        <p14:creationId xmlns:p14="http://schemas.microsoft.com/office/powerpoint/2010/main" val="3156037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36459-C6E0-2098-6BEA-949919130241}"/>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B9CEBC59-5A6C-25C8-5C68-8F1603F709C3}"/>
              </a:ext>
            </a:extLst>
          </p:cNvPr>
          <p:cNvSpPr>
            <a:spLocks noGrp="1"/>
          </p:cNvSpPr>
          <p:nvPr>
            <p:ph type="body" sz="quarter" idx="10"/>
          </p:nvPr>
        </p:nvSpPr>
        <p:spPr/>
        <p:txBody>
          <a:bodyPr/>
          <a:lstStyle/>
          <a:p>
            <a:r>
              <a:rPr lang="en-GB" dirty="0"/>
              <a:t>Public </a:t>
            </a:r>
          </a:p>
        </p:txBody>
      </p:sp>
      <p:sp>
        <p:nvSpPr>
          <p:cNvPr id="9" name="TextBox 8">
            <a:extLst>
              <a:ext uri="{FF2B5EF4-FFF2-40B4-BE49-F238E27FC236}">
                <a16:creationId xmlns:a16="http://schemas.microsoft.com/office/drawing/2014/main" id="{6379A713-A94B-42EA-84AA-9F9D3206FFA6}"/>
              </a:ext>
            </a:extLst>
          </p:cNvPr>
          <p:cNvSpPr txBox="1"/>
          <p:nvPr/>
        </p:nvSpPr>
        <p:spPr>
          <a:xfrm>
            <a:off x="809891" y="1586158"/>
            <a:ext cx="4813739" cy="4687565"/>
          </a:xfrm>
          <a:prstGeom prst="rect">
            <a:avLst/>
          </a:prstGeom>
          <a:noFill/>
        </p:spPr>
        <p:txBody>
          <a:bodyPr wrap="square">
            <a:spAutoFit/>
          </a:bodyPr>
          <a:lstStyle/>
          <a:p>
            <a:pPr defTabSz="914377"/>
            <a:r>
              <a:rPr lang="en-GB" sz="2133" dirty="0">
                <a:solidFill>
                  <a:srgbClr val="333333"/>
                </a:solidFill>
                <a:latin typeface="Roboto Light "/>
              </a:rPr>
              <a:t>Please add any activity you have taken part in to prepare for higher education. </a:t>
            </a:r>
          </a:p>
          <a:p>
            <a:pPr defTabSz="914377"/>
            <a:endParaRPr lang="en-GB" sz="2133" dirty="0">
              <a:solidFill>
                <a:srgbClr val="333333"/>
              </a:solidFill>
              <a:latin typeface="Roboto Light "/>
            </a:endParaRPr>
          </a:p>
          <a:p>
            <a:pPr defTabSz="914377"/>
            <a:r>
              <a:rPr lang="en-GB" sz="2133" dirty="0">
                <a:solidFill>
                  <a:srgbClr val="333333"/>
                </a:solidFill>
                <a:latin typeface="Roboto Light "/>
              </a:rPr>
              <a:t>These include national or regional schemes, university-run programmes, summer schools, taster courses, and booster courses. </a:t>
            </a:r>
          </a:p>
          <a:p>
            <a:pPr defTabSz="914377"/>
            <a:endParaRPr lang="en-GB" sz="2133" dirty="0">
              <a:solidFill>
                <a:srgbClr val="333333"/>
              </a:solidFill>
              <a:latin typeface="Roboto Light "/>
            </a:endParaRPr>
          </a:p>
          <a:p>
            <a:pPr defTabSz="914377"/>
            <a:r>
              <a:rPr lang="en-GB" sz="2133" dirty="0">
                <a:solidFill>
                  <a:srgbClr val="333333"/>
                </a:solidFill>
                <a:latin typeface="Roboto Light "/>
              </a:rPr>
              <a:t>Open days are </a:t>
            </a:r>
            <a:r>
              <a:rPr lang="en-GB" sz="2133" b="1" dirty="0">
                <a:solidFill>
                  <a:srgbClr val="333333"/>
                </a:solidFill>
                <a:latin typeface="Roboto Light "/>
              </a:rPr>
              <a:t>not relevant </a:t>
            </a:r>
            <a:r>
              <a:rPr lang="en-GB" sz="2133" dirty="0">
                <a:solidFill>
                  <a:srgbClr val="333333"/>
                </a:solidFill>
                <a:latin typeface="Roboto Light "/>
              </a:rPr>
              <a:t>to this question.</a:t>
            </a:r>
          </a:p>
          <a:p>
            <a:pPr defTabSz="914377"/>
            <a:endParaRPr lang="en-GB" sz="2133" dirty="0">
              <a:solidFill>
                <a:srgbClr val="333333"/>
              </a:solidFill>
              <a:latin typeface="Roboto Light "/>
            </a:endParaRPr>
          </a:p>
          <a:p>
            <a:pPr defTabSz="914377"/>
            <a:r>
              <a:rPr lang="en-GB" sz="2133" dirty="0">
                <a:solidFill>
                  <a:srgbClr val="333333"/>
                </a:solidFill>
                <a:latin typeface="Roboto Light "/>
              </a:rPr>
              <a:t>If you haven’t attended any such activity, please leave this section blank and mark it as complete </a:t>
            </a:r>
          </a:p>
        </p:txBody>
      </p:sp>
      <p:pic>
        <p:nvPicPr>
          <p:cNvPr id="7" name="Picture 6">
            <a:extLst>
              <a:ext uri="{FF2B5EF4-FFF2-40B4-BE49-F238E27FC236}">
                <a16:creationId xmlns:a16="http://schemas.microsoft.com/office/drawing/2014/main" id="{C3400BA8-D8CE-93C0-F027-A01D8910722B}"/>
              </a:ext>
            </a:extLst>
          </p:cNvPr>
          <p:cNvPicPr>
            <a:picLocks noChangeAspect="1"/>
          </p:cNvPicPr>
          <p:nvPr/>
        </p:nvPicPr>
        <p:blipFill>
          <a:blip r:embed="rId3"/>
          <a:stretch>
            <a:fillRect/>
          </a:stretch>
        </p:blipFill>
        <p:spPr>
          <a:xfrm>
            <a:off x="6324600" y="1018428"/>
            <a:ext cx="5464912" cy="5543107"/>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9689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6522C-9D47-A9B9-CB22-E7577971F8D2}"/>
              </a:ext>
            </a:extLst>
          </p:cNvPr>
          <p:cNvSpPr>
            <a:spLocks noGrp="1"/>
          </p:cNvSpPr>
          <p:nvPr>
            <p:ph type="title"/>
          </p:nvPr>
        </p:nvSpPr>
        <p:spPr>
          <a:xfrm>
            <a:off x="579602" y="586026"/>
            <a:ext cx="11308789" cy="710552"/>
          </a:xfrm>
        </p:spPr>
        <p:txBody>
          <a:bodyPr/>
          <a:lstStyle/>
          <a:p>
            <a:r>
              <a:rPr lang="en-GB" sz="4000" dirty="0">
                <a:latin typeface="Apricus Black" pitchFamily="50" charset="0"/>
              </a:rPr>
              <a:t>Personal statement</a:t>
            </a:r>
            <a:endParaRPr lang="en-GB" sz="4000" dirty="0"/>
          </a:p>
        </p:txBody>
      </p:sp>
      <p:sp>
        <p:nvSpPr>
          <p:cNvPr id="6" name="Text Placeholder 5">
            <a:extLst>
              <a:ext uri="{FF2B5EF4-FFF2-40B4-BE49-F238E27FC236}">
                <a16:creationId xmlns:a16="http://schemas.microsoft.com/office/drawing/2014/main" id="{6217F481-49E7-1363-C652-DF6BB2021937}"/>
              </a:ext>
            </a:extLst>
          </p:cNvPr>
          <p:cNvSpPr>
            <a:spLocks noGrp="1"/>
          </p:cNvSpPr>
          <p:nvPr>
            <p:ph type="body" sz="quarter" idx="10"/>
          </p:nvPr>
        </p:nvSpPr>
        <p:spPr/>
        <p:txBody>
          <a:bodyPr/>
          <a:lstStyle/>
          <a:p>
            <a:r>
              <a:rPr lang="en-GB" dirty="0"/>
              <a:t>Public </a:t>
            </a:r>
          </a:p>
        </p:txBody>
      </p:sp>
      <p:sp>
        <p:nvSpPr>
          <p:cNvPr id="8" name="TextBox 7">
            <a:extLst>
              <a:ext uri="{FF2B5EF4-FFF2-40B4-BE49-F238E27FC236}">
                <a16:creationId xmlns:a16="http://schemas.microsoft.com/office/drawing/2014/main" id="{8DA55FC3-6524-435A-AB5F-0774A57AD569}"/>
              </a:ext>
            </a:extLst>
          </p:cNvPr>
          <p:cNvSpPr txBox="1"/>
          <p:nvPr/>
        </p:nvSpPr>
        <p:spPr>
          <a:xfrm>
            <a:off x="770560" y="1481913"/>
            <a:ext cx="4284498" cy="3733651"/>
          </a:xfrm>
          <a:prstGeom prst="rect">
            <a:avLst/>
          </a:prstGeom>
          <a:noFill/>
        </p:spPr>
        <p:txBody>
          <a:bodyPr wrap="square" lIns="121920" tIns="60960" rIns="121920" bIns="60960" anchor="t">
            <a:spAutoFit/>
          </a:bodyPr>
          <a:lstStyle/>
          <a:p>
            <a:pPr defTabSz="1219215">
              <a:defRPr sz="1800" b="0" i="0" u="none" strike="noStrike" kern="0" cap="none" spc="0" baseline="0">
                <a:solidFill>
                  <a:srgbClr val="000000"/>
                </a:solidFill>
                <a:uFillTx/>
              </a:defRPr>
            </a:pPr>
            <a:r>
              <a:rPr lang="en-GB" sz="2133" kern="0" dirty="0">
                <a:solidFill>
                  <a:srgbClr val="000000"/>
                </a:solidFill>
                <a:latin typeface="Roboto Light "/>
              </a:rPr>
              <a:t>You can save and edit this as many times as you need to. </a:t>
            </a:r>
          </a:p>
          <a:p>
            <a:pPr defTabSz="1219215">
              <a:defRPr sz="1800" b="0" i="0" u="none" strike="noStrike" kern="0" cap="none" spc="0" baseline="0">
                <a:solidFill>
                  <a:srgbClr val="000000"/>
                </a:solidFill>
                <a:uFillTx/>
              </a:defRPr>
            </a:pPr>
            <a:endParaRPr lang="en-GB" sz="2133" kern="0" dirty="0">
              <a:solidFill>
                <a:srgbClr val="000000"/>
              </a:solidFill>
              <a:latin typeface="Roboto Light "/>
            </a:endParaRPr>
          </a:p>
          <a:p>
            <a:pPr defTabSz="1219215">
              <a:defRPr sz="1800" b="0" i="0" u="none" strike="noStrike" kern="0" cap="none" spc="0" baseline="0">
                <a:solidFill>
                  <a:srgbClr val="000000"/>
                </a:solidFill>
                <a:uFillTx/>
              </a:defRPr>
            </a:pPr>
            <a:endParaRPr lang="en-GB" sz="2133" kern="0" dirty="0">
              <a:solidFill>
                <a:srgbClr val="000000"/>
              </a:solidFill>
              <a:latin typeface="Roboto Light "/>
            </a:endParaRPr>
          </a:p>
          <a:p>
            <a:pPr defTabSz="1219215">
              <a:defRPr sz="1800" b="0" i="0" u="none" strike="noStrike" kern="0" cap="none" spc="0" baseline="0">
                <a:solidFill>
                  <a:srgbClr val="000000"/>
                </a:solidFill>
                <a:uFillTx/>
              </a:defRPr>
            </a:pPr>
            <a:endParaRPr lang="en-GB" sz="2133" kern="0" dirty="0">
              <a:solidFill>
                <a:srgbClr val="000000"/>
              </a:solidFill>
              <a:latin typeface="Roboto Light "/>
            </a:endParaRPr>
          </a:p>
          <a:p>
            <a:pPr defTabSz="1219215">
              <a:defRPr sz="1800" b="0" i="0" u="none" strike="noStrike" kern="0" cap="none" spc="0" baseline="0">
                <a:solidFill>
                  <a:srgbClr val="000000"/>
                </a:solidFill>
                <a:uFillTx/>
              </a:defRPr>
            </a:pPr>
            <a:r>
              <a:rPr lang="en-GB" sz="2133" kern="0" dirty="0">
                <a:solidFill>
                  <a:srgbClr val="000000"/>
                </a:solidFill>
                <a:latin typeface="Roboto Light "/>
              </a:rPr>
              <a:t>However, this should be shared with your pastoral teacher by </a:t>
            </a:r>
            <a:r>
              <a:rPr lang="en-GB" sz="2133" b="1" kern="0" dirty="0">
                <a:solidFill>
                  <a:srgbClr val="000000"/>
                </a:solidFill>
                <a:latin typeface="Roboto Light "/>
              </a:rPr>
              <a:t>Fri 10</a:t>
            </a:r>
            <a:r>
              <a:rPr lang="en-GB" sz="2133" b="1" kern="0" baseline="30000" dirty="0">
                <a:solidFill>
                  <a:srgbClr val="000000"/>
                </a:solidFill>
                <a:latin typeface="Roboto Light "/>
              </a:rPr>
              <a:t>th</a:t>
            </a:r>
            <a:r>
              <a:rPr lang="en-GB" sz="2133" b="1" kern="0" dirty="0">
                <a:solidFill>
                  <a:srgbClr val="000000"/>
                </a:solidFill>
                <a:latin typeface="Roboto Light "/>
              </a:rPr>
              <a:t> October</a:t>
            </a:r>
            <a:r>
              <a:rPr lang="en-GB" sz="2133" kern="0" dirty="0">
                <a:solidFill>
                  <a:srgbClr val="000000"/>
                </a:solidFill>
                <a:latin typeface="Roboto Light "/>
              </a:rPr>
              <a:t> as a word document.</a:t>
            </a:r>
          </a:p>
          <a:p>
            <a:pPr defTabSz="1219215">
              <a:defRPr sz="1800" b="0" i="0" u="none" strike="noStrike" kern="0" cap="none" spc="0" baseline="0">
                <a:solidFill>
                  <a:srgbClr val="000000"/>
                </a:solidFill>
                <a:uFillTx/>
              </a:defRPr>
            </a:pPr>
            <a:endParaRPr lang="en-GB" sz="2133" kern="0" dirty="0">
              <a:solidFill>
                <a:srgbClr val="000000"/>
              </a:solidFill>
              <a:latin typeface="Roboto Light "/>
            </a:endParaRPr>
          </a:p>
          <a:p>
            <a:pPr defTabSz="1219215">
              <a:defRPr sz="1800" b="0" i="0" u="none" strike="noStrike" kern="0" cap="none" spc="0" baseline="0">
                <a:solidFill>
                  <a:srgbClr val="000000"/>
                </a:solidFill>
                <a:uFillTx/>
              </a:defRPr>
            </a:pPr>
            <a:r>
              <a:rPr lang="en-GB" sz="2133" kern="0" dirty="0">
                <a:solidFill>
                  <a:srgbClr val="000000"/>
                </a:solidFill>
                <a:latin typeface="Roboto Light "/>
              </a:rPr>
              <a:t>This allows us to add comments and suggestions.  </a:t>
            </a:r>
          </a:p>
        </p:txBody>
      </p:sp>
      <p:grpSp>
        <p:nvGrpSpPr>
          <p:cNvPr id="7" name="Group 6">
            <a:extLst>
              <a:ext uri="{FF2B5EF4-FFF2-40B4-BE49-F238E27FC236}">
                <a16:creationId xmlns:a16="http://schemas.microsoft.com/office/drawing/2014/main" id="{14263FA0-ADE7-BBC7-5115-2952FFE09954}"/>
              </a:ext>
            </a:extLst>
          </p:cNvPr>
          <p:cNvGrpSpPr/>
          <p:nvPr/>
        </p:nvGrpSpPr>
        <p:grpSpPr>
          <a:xfrm>
            <a:off x="5442495" y="675379"/>
            <a:ext cx="6316498" cy="5704398"/>
            <a:chOff x="3789138" y="174171"/>
            <a:chExt cx="4928329" cy="4606716"/>
          </a:xfrm>
        </p:grpSpPr>
        <p:pic>
          <p:nvPicPr>
            <p:cNvPr id="9" name="Picture 8" descr="A screenshot of a computer screen&#10;&#10;AI-generated content may be incorrect.">
              <a:extLst>
                <a:ext uri="{FF2B5EF4-FFF2-40B4-BE49-F238E27FC236}">
                  <a16:creationId xmlns:a16="http://schemas.microsoft.com/office/drawing/2014/main" id="{7A539F42-4CD0-9848-1DE4-058E89F3205B}"/>
                </a:ext>
              </a:extLst>
            </p:cNvPr>
            <p:cNvPicPr>
              <a:picLocks noChangeAspect="1"/>
            </p:cNvPicPr>
            <p:nvPr/>
          </p:nvPicPr>
          <p:blipFill>
            <a:blip r:embed="rId3"/>
            <a:srcRect l="5523" b="5552"/>
            <a:stretch/>
          </p:blipFill>
          <p:spPr>
            <a:xfrm>
              <a:off x="3789138" y="174171"/>
              <a:ext cx="4928329" cy="4606716"/>
            </a:xfrm>
            <a:prstGeom prst="rect">
              <a:avLst/>
            </a:prstGeom>
            <a:ln w="12700">
              <a:solidFill>
                <a:schemeClr val="bg2">
                  <a:lumMod val="90000"/>
                </a:schemeClr>
              </a:solidFill>
            </a:ln>
            <a:effectLst/>
          </p:spPr>
        </p:pic>
        <p:sp>
          <p:nvSpPr>
            <p:cNvPr id="12" name="Oval 11">
              <a:extLst>
                <a:ext uri="{FF2B5EF4-FFF2-40B4-BE49-F238E27FC236}">
                  <a16:creationId xmlns:a16="http://schemas.microsoft.com/office/drawing/2014/main" id="{6911E627-564E-CAC8-C5AA-54ED477EDDEE}"/>
                </a:ext>
              </a:extLst>
            </p:cNvPr>
            <p:cNvSpPr/>
            <p:nvPr/>
          </p:nvSpPr>
          <p:spPr>
            <a:xfrm>
              <a:off x="7474689" y="1316148"/>
              <a:ext cx="414670" cy="318977"/>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6400" dirty="0">
                <a:solidFill>
                  <a:srgbClr val="FFFFFF"/>
                </a:solidFill>
                <a:latin typeface="Calibri" panose="020F0502020204030204"/>
              </a:endParaRPr>
            </a:p>
          </p:txBody>
        </p:sp>
      </p:grpSp>
      <p:sp>
        <p:nvSpPr>
          <p:cNvPr id="10" name="Rectangle 9">
            <a:extLst>
              <a:ext uri="{FF2B5EF4-FFF2-40B4-BE49-F238E27FC236}">
                <a16:creationId xmlns:a16="http://schemas.microsoft.com/office/drawing/2014/main" id="{4F23266A-11A1-BB37-E85B-FA1A27195F5F}"/>
              </a:ext>
            </a:extLst>
          </p:cNvPr>
          <p:cNvSpPr/>
          <p:nvPr/>
        </p:nvSpPr>
        <p:spPr>
          <a:xfrm>
            <a:off x="10495950" y="621464"/>
            <a:ext cx="1288443" cy="533316"/>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6400">
              <a:solidFill>
                <a:srgbClr val="FFFFFF"/>
              </a:solidFill>
              <a:latin typeface="Calibri" panose="020F0502020204030204"/>
            </a:endParaRPr>
          </a:p>
        </p:txBody>
      </p:sp>
    </p:spTree>
    <p:extLst>
      <p:ext uri="{BB962C8B-B14F-4D97-AF65-F5344CB8AC3E}">
        <p14:creationId xmlns:p14="http://schemas.microsoft.com/office/powerpoint/2010/main" val="726272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88053CA-0CEE-D78E-B6E9-F17D02768B9E}"/>
              </a:ext>
            </a:extLst>
          </p:cNvPr>
          <p:cNvSpPr/>
          <p:nvPr/>
        </p:nvSpPr>
        <p:spPr>
          <a:xfrm>
            <a:off x="985861" y="1557338"/>
            <a:ext cx="3004796" cy="41061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5DDAB62-A80A-D60D-334A-6DB766E0DB1E}"/>
              </a:ext>
            </a:extLst>
          </p:cNvPr>
          <p:cNvSpPr/>
          <p:nvPr/>
        </p:nvSpPr>
        <p:spPr>
          <a:xfrm>
            <a:off x="4582367" y="1557338"/>
            <a:ext cx="3004796" cy="41061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701EF3D2-1A5C-FA9B-7B2C-4D779D8B9424}"/>
              </a:ext>
            </a:extLst>
          </p:cNvPr>
          <p:cNvSpPr/>
          <p:nvPr/>
        </p:nvSpPr>
        <p:spPr>
          <a:xfrm>
            <a:off x="8178873" y="1557338"/>
            <a:ext cx="3004796" cy="41061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B2FBAC20-A6DC-A5E5-8E31-FDCE65E20C3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What are the questions?</a:t>
            </a:r>
          </a:p>
        </p:txBody>
      </p:sp>
      <p:pic>
        <p:nvPicPr>
          <p:cNvPr id="3" name="Graphic 2" descr="Lightbulb and gear with solid fill">
            <a:extLst>
              <a:ext uri="{FF2B5EF4-FFF2-40B4-BE49-F238E27FC236}">
                <a16:creationId xmlns:a16="http://schemas.microsoft.com/office/drawing/2014/main" id="{B51D4A32-1874-D23D-7CC5-CE021DA72B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0434" y="1901273"/>
            <a:ext cx="914400" cy="914400"/>
          </a:xfrm>
          <a:prstGeom prst="rect">
            <a:avLst/>
          </a:prstGeom>
        </p:spPr>
      </p:pic>
      <p:pic>
        <p:nvPicPr>
          <p:cNvPr id="14" name="Graphic 13" descr="Remote learning language with solid fill">
            <a:extLst>
              <a:ext uri="{FF2B5EF4-FFF2-40B4-BE49-F238E27FC236}">
                <a16:creationId xmlns:a16="http://schemas.microsoft.com/office/drawing/2014/main" id="{A04494E3-2709-3C2F-1D99-83E92F4CAA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7565" y="1901273"/>
            <a:ext cx="914400" cy="914400"/>
          </a:xfrm>
          <a:prstGeom prst="rect">
            <a:avLst/>
          </a:prstGeom>
        </p:spPr>
      </p:pic>
      <p:pic>
        <p:nvPicPr>
          <p:cNvPr id="16" name="Graphic 15" descr="Postit Notes with solid fill">
            <a:extLst>
              <a:ext uri="{FF2B5EF4-FFF2-40B4-BE49-F238E27FC236}">
                <a16:creationId xmlns:a16="http://schemas.microsoft.com/office/drawing/2014/main" id="{A996474D-01F6-E38B-B4FA-75EAFFD80C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4071" y="1873409"/>
            <a:ext cx="914400" cy="914400"/>
          </a:xfrm>
          <a:prstGeom prst="rect">
            <a:avLst/>
          </a:prstGeom>
        </p:spPr>
      </p:pic>
      <p:grpSp>
        <p:nvGrpSpPr>
          <p:cNvPr id="42" name="Group 41">
            <a:extLst>
              <a:ext uri="{FF2B5EF4-FFF2-40B4-BE49-F238E27FC236}">
                <a16:creationId xmlns:a16="http://schemas.microsoft.com/office/drawing/2014/main" id="{6D6A5BB5-51FE-307B-B71C-AC28E5515A8A}"/>
              </a:ext>
            </a:extLst>
          </p:cNvPr>
          <p:cNvGrpSpPr/>
          <p:nvPr/>
        </p:nvGrpSpPr>
        <p:grpSpPr>
          <a:xfrm>
            <a:off x="8238515" y="2455699"/>
            <a:ext cx="2751940" cy="4280766"/>
            <a:chOff x="8271470" y="2672178"/>
            <a:chExt cx="2751940" cy="4280766"/>
          </a:xfrm>
        </p:grpSpPr>
        <p:sp>
          <p:nvSpPr>
            <p:cNvPr id="30" name="TextBox 29">
              <a:extLst>
                <a:ext uri="{FF2B5EF4-FFF2-40B4-BE49-F238E27FC236}">
                  <a16:creationId xmlns:a16="http://schemas.microsoft.com/office/drawing/2014/main" id="{EB68ED39-F6B1-37F2-6C78-2F2F677B2035}"/>
                </a:ext>
              </a:extLst>
            </p:cNvPr>
            <p:cNvSpPr txBox="1"/>
            <p:nvPr/>
          </p:nvSpPr>
          <p:spPr>
            <a:xfrm>
              <a:off x="8707735" y="3158313"/>
              <a:ext cx="1947072" cy="210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What else have you done to prepare outside of education, and why are these experiences useful?</a:t>
              </a:r>
              <a:endParaRPr kumimoji="0" lang="en-US" sz="1800" b="0" i="1"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2EDAA0E2-F14E-28FF-2FFF-9D54910C9A1C}"/>
                </a:ext>
              </a:extLst>
            </p:cNvPr>
            <p:cNvSpPr txBox="1"/>
            <p:nvPr/>
          </p:nvSpPr>
          <p:spPr>
            <a:xfrm>
              <a:off x="8271470"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6DDBE7DF-9BD9-FB73-CB8E-4FC9CC07A7ED}"/>
                </a:ext>
              </a:extLst>
            </p:cNvPr>
            <p:cNvSpPr txBox="1"/>
            <p:nvPr/>
          </p:nvSpPr>
          <p:spPr>
            <a:xfrm>
              <a:off x="10150880" y="455228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3DEDA191-1AB6-5D1D-B9F8-3A8E288E7A5C}"/>
              </a:ext>
            </a:extLst>
          </p:cNvPr>
          <p:cNvGrpSpPr/>
          <p:nvPr/>
        </p:nvGrpSpPr>
        <p:grpSpPr>
          <a:xfrm>
            <a:off x="4673512" y="2455699"/>
            <a:ext cx="2751940" cy="4280766"/>
            <a:chOff x="4706467" y="2672178"/>
            <a:chExt cx="2751940" cy="4280766"/>
          </a:xfrm>
        </p:grpSpPr>
        <p:sp>
          <p:nvSpPr>
            <p:cNvPr id="34" name="TextBox 33">
              <a:extLst>
                <a:ext uri="{FF2B5EF4-FFF2-40B4-BE49-F238E27FC236}">
                  <a16:creationId xmlns:a16="http://schemas.microsoft.com/office/drawing/2014/main" id="{AD1B26B3-F2C7-2ED3-4ED7-68C5C467F9CC}"/>
                </a:ext>
              </a:extLst>
            </p:cNvPr>
            <p:cNvSpPr txBox="1"/>
            <p:nvPr/>
          </p:nvSpPr>
          <p:spPr>
            <a:xfrm>
              <a:off x="5142732" y="3158313"/>
              <a:ext cx="1947072" cy="210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How have your qualifications and studies helped you to prepare for this course or subject?</a:t>
              </a:r>
              <a:endParaRPr kumimoji="0" lang="en-US" sz="1800" b="0" i="0" u="none" strike="noStrike" kern="1200" cap="none" spc="0" normalizeH="0" baseline="0" noProof="0" dirty="0">
                <a:ln>
                  <a:noFill/>
                </a:ln>
                <a:solidFill>
                  <a:srgbClr val="FFFFFF"/>
                </a:solidFill>
                <a:effectLst/>
                <a:uLnTx/>
                <a:uFillTx/>
                <a:latin typeface="Aptos Display" panose="02110004020202020204"/>
                <a:ea typeface="+mn-ea"/>
                <a:cs typeface="+mn-cs"/>
              </a:endParaRPr>
            </a:p>
          </p:txBody>
        </p:sp>
        <p:sp>
          <p:nvSpPr>
            <p:cNvPr id="35" name="TextBox 34">
              <a:extLst>
                <a:ext uri="{FF2B5EF4-FFF2-40B4-BE49-F238E27FC236}">
                  <a16:creationId xmlns:a16="http://schemas.microsoft.com/office/drawing/2014/main" id="{7C7ABD3D-30F8-9D0D-5373-71FE69617530}"/>
                </a:ext>
              </a:extLst>
            </p:cNvPr>
            <p:cNvSpPr txBox="1"/>
            <p:nvPr/>
          </p:nvSpPr>
          <p:spPr>
            <a:xfrm>
              <a:off x="4706467"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1D5F0743-14DF-69B0-C6AD-647CC72772F8}"/>
                </a:ext>
              </a:extLst>
            </p:cNvPr>
            <p:cNvSpPr txBox="1"/>
            <p:nvPr/>
          </p:nvSpPr>
          <p:spPr>
            <a:xfrm>
              <a:off x="6585877" y="455228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grpSp>
        <p:nvGrpSpPr>
          <p:cNvPr id="40" name="Group 39">
            <a:extLst>
              <a:ext uri="{FF2B5EF4-FFF2-40B4-BE49-F238E27FC236}">
                <a16:creationId xmlns:a16="http://schemas.microsoft.com/office/drawing/2014/main" id="{E62B957B-C51E-1130-B9A7-D56FCBFE7027}"/>
              </a:ext>
            </a:extLst>
          </p:cNvPr>
          <p:cNvGrpSpPr/>
          <p:nvPr/>
        </p:nvGrpSpPr>
        <p:grpSpPr>
          <a:xfrm>
            <a:off x="1185056" y="2455699"/>
            <a:ext cx="2606405" cy="3486956"/>
            <a:chOff x="1218011" y="2672178"/>
            <a:chExt cx="2606405" cy="3486956"/>
          </a:xfrm>
        </p:grpSpPr>
        <p:sp>
          <p:nvSpPr>
            <p:cNvPr id="37" name="TextBox 36">
              <a:extLst>
                <a:ext uri="{FF2B5EF4-FFF2-40B4-BE49-F238E27FC236}">
                  <a16:creationId xmlns:a16="http://schemas.microsoft.com/office/drawing/2014/main" id="{F40E71DA-15AB-DA15-CABD-148486D118AC}"/>
                </a:ext>
              </a:extLst>
            </p:cNvPr>
            <p:cNvSpPr txBox="1"/>
            <p:nvPr/>
          </p:nvSpPr>
          <p:spPr>
            <a:xfrm>
              <a:off x="1508741" y="3158313"/>
              <a:ext cx="19470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Why do you </a:t>
              </a:r>
              <a:b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b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want to study this course or subject?</a:t>
              </a:r>
              <a:endPar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38" name="TextBox 37">
              <a:extLst>
                <a:ext uri="{FF2B5EF4-FFF2-40B4-BE49-F238E27FC236}">
                  <a16:creationId xmlns:a16="http://schemas.microsoft.com/office/drawing/2014/main" id="{FAA4CF8E-4555-485D-725D-2BDBC9E054E8}"/>
                </a:ext>
              </a:extLst>
            </p:cNvPr>
            <p:cNvSpPr txBox="1"/>
            <p:nvPr/>
          </p:nvSpPr>
          <p:spPr>
            <a:xfrm>
              <a:off x="1218011"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B67766DA-B3B6-84E5-0BD3-B39EC7E14949}"/>
                </a:ext>
              </a:extLst>
            </p:cNvPr>
            <p:cNvSpPr txBox="1"/>
            <p:nvPr/>
          </p:nvSpPr>
          <p:spPr>
            <a:xfrm>
              <a:off x="2951886" y="375847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pic>
        <p:nvPicPr>
          <p:cNvPr id="44" name="Graphic 43">
            <a:extLst>
              <a:ext uri="{FF2B5EF4-FFF2-40B4-BE49-F238E27FC236}">
                <a16:creationId xmlns:a16="http://schemas.microsoft.com/office/drawing/2014/main" id="{DD632B8B-BF11-AE89-D1D6-DF91C4AD34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91771" y="3032567"/>
            <a:ext cx="4542795" cy="4542795"/>
          </a:xfrm>
          <a:prstGeom prst="rect">
            <a:avLst/>
          </a:prstGeom>
        </p:spPr>
      </p:pic>
    </p:spTree>
    <p:extLst>
      <p:ext uri="{BB962C8B-B14F-4D97-AF65-F5344CB8AC3E}">
        <p14:creationId xmlns:p14="http://schemas.microsoft.com/office/powerpoint/2010/main" val="18320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97B0-A992-29AA-D287-E687C1729CF7}"/>
              </a:ext>
            </a:extLst>
          </p:cNvPr>
          <p:cNvSpPr txBox="1">
            <a:spLocks/>
          </p:cNvSpPr>
          <p:nvPr/>
        </p:nvSpPr>
        <p:spPr>
          <a:xfrm>
            <a:off x="803275" y="477403"/>
            <a:ext cx="681367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Personal statement guides</a:t>
            </a:r>
          </a:p>
        </p:txBody>
      </p:sp>
      <p:sp>
        <p:nvSpPr>
          <p:cNvPr id="3" name="TextBox 2">
            <a:extLst>
              <a:ext uri="{FF2B5EF4-FFF2-40B4-BE49-F238E27FC236}">
                <a16:creationId xmlns:a16="http://schemas.microsoft.com/office/drawing/2014/main" id="{E09358C9-A298-EB29-8592-3894F3799AD2}"/>
              </a:ext>
            </a:extLst>
          </p:cNvPr>
          <p:cNvSpPr txBox="1">
            <a:spLocks noGrp="1" noRot="1" noMove="1" noResize="1" noEditPoints="1" noAdjustHandles="1" noChangeArrowheads="1" noChangeShapeType="1"/>
          </p:cNvSpPr>
          <p:nvPr/>
        </p:nvSpPr>
        <p:spPr>
          <a:xfrm>
            <a:off x="9643817" y="6333952"/>
            <a:ext cx="1744908" cy="92333"/>
          </a:xfrm>
          <a:prstGeom prst="rect">
            <a:avLst/>
          </a:prstGeom>
          <a:noFill/>
        </p:spPr>
        <p:txBody>
          <a:bodyPr wrap="square" lIns="0" tIns="0" rIns="0" bIns="0" rtlCol="0">
            <a:spAutoFit/>
          </a:bodyPr>
          <a:lstStyle/>
          <a:p>
            <a:r>
              <a:rPr lang="en-GB" sz="600" dirty="0">
                <a:effectLst/>
                <a:latin typeface="Roboto Light" panose="02000000000000000000" pitchFamily="2" charset="0"/>
                <a:ea typeface="Roboto Light" panose="02000000000000000000" pitchFamily="2" charset="0"/>
                <a:cs typeface="Roboto Light" panose="02000000000000000000" pitchFamily="2" charset="0"/>
              </a:rPr>
              <a:t>All illustrations designed by </a:t>
            </a:r>
            <a:r>
              <a:rPr lang="en-GB" sz="600" dirty="0" err="1">
                <a:effectLst/>
                <a:latin typeface="Roboto Light" panose="02000000000000000000" pitchFamily="2" charset="0"/>
                <a:ea typeface="Roboto Light" panose="02000000000000000000" pitchFamily="2" charset="0"/>
                <a:cs typeface="Roboto Light" panose="02000000000000000000" pitchFamily="2" charset="0"/>
              </a:rPr>
              <a:t>Storyset</a:t>
            </a:r>
            <a:r>
              <a:rPr lang="en-GB" sz="600" dirty="0">
                <a:effectLst/>
                <a:latin typeface="Roboto Light" panose="02000000000000000000" pitchFamily="2" charset="0"/>
                <a:ea typeface="Roboto Light" panose="02000000000000000000" pitchFamily="2" charset="0"/>
                <a:cs typeface="Roboto Light" panose="02000000000000000000" pitchFamily="2" charset="0"/>
              </a:rPr>
              <a:t> on </a:t>
            </a:r>
            <a:r>
              <a:rPr lang="en-GB" sz="600" dirty="0" err="1">
                <a:effectLst/>
                <a:latin typeface="Roboto Light" panose="02000000000000000000" pitchFamily="2" charset="0"/>
                <a:ea typeface="Roboto Light" panose="02000000000000000000" pitchFamily="2" charset="0"/>
                <a:cs typeface="Roboto Light" panose="02000000000000000000" pitchFamily="2" charset="0"/>
              </a:rPr>
              <a:t>Freepik.com</a:t>
            </a:r>
            <a:endParaRPr lang="en-GB" sz="600" dirty="0">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0B0671BF-9B40-7E56-DF7D-B05A9EFB9395}"/>
              </a:ext>
            </a:extLst>
          </p:cNvPr>
          <p:cNvPicPr>
            <a:picLocks noChangeAspect="1"/>
          </p:cNvPicPr>
          <p:nvPr/>
        </p:nvPicPr>
        <p:blipFill>
          <a:blip r:embed="rId3"/>
          <a:stretch>
            <a:fillRect/>
          </a:stretch>
        </p:blipFill>
        <p:spPr>
          <a:xfrm>
            <a:off x="648042" y="1420677"/>
            <a:ext cx="10967821" cy="4724091"/>
          </a:xfrm>
          <a:prstGeom prst="roundRect">
            <a:avLst>
              <a:gd name="adj" fmla="val 11304"/>
            </a:avLst>
          </a:prstGeom>
        </p:spPr>
      </p:pic>
    </p:spTree>
    <p:extLst>
      <p:ext uri="{BB962C8B-B14F-4D97-AF65-F5344CB8AC3E}">
        <p14:creationId xmlns:p14="http://schemas.microsoft.com/office/powerpoint/2010/main" val="17584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50D6-2B3E-A45B-7883-28320483C22F}"/>
              </a:ext>
            </a:extLst>
          </p:cNvPr>
          <p:cNvSpPr txBox="1">
            <a:spLocks/>
          </p:cNvSpPr>
          <p:nvPr/>
        </p:nvSpPr>
        <p:spPr>
          <a:xfrm>
            <a:off x="803275" y="350080"/>
            <a:ext cx="10053778"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6007E"/>
                </a:solidFill>
                <a:effectLst/>
                <a:uLnTx/>
                <a:uFillTx/>
                <a:latin typeface="Apricus Black" pitchFamily="2" charset="0"/>
                <a:ea typeface="Roboto" panose="02000000000000000000" pitchFamily="2" charset="0"/>
                <a:cs typeface="Roboto" panose="02000000000000000000" pitchFamily="2" charset="0"/>
              </a:rPr>
              <a:t>Q1: </a:t>
            </a:r>
            <a:r>
              <a:rPr lang="en-GB" sz="3200" dirty="0">
                <a:solidFill>
                  <a:srgbClr val="3B92D9"/>
                </a:solidFill>
                <a:latin typeface="Apricus Black" pitchFamily="2" charset="0"/>
              </a:rPr>
              <a:t>W</a:t>
            </a:r>
            <a:r>
              <a:rPr kumimoji="0" lang="en-GB" sz="3200" b="1" i="0" u="none" strike="noStrike" kern="1200" cap="none" spc="0" normalizeH="0" baseline="0" noProof="0" dirty="0" err="1">
                <a:ln>
                  <a:noFill/>
                </a:ln>
                <a:solidFill>
                  <a:srgbClr val="3B92D9"/>
                </a:solidFill>
                <a:effectLst/>
                <a:uLnTx/>
                <a:uFillTx/>
                <a:latin typeface="Apricus Black" pitchFamily="2" charset="0"/>
                <a:ea typeface="Roboto" panose="02000000000000000000" pitchFamily="2" charset="0"/>
                <a:cs typeface="Roboto" panose="02000000000000000000" pitchFamily="2" charset="0"/>
              </a:rPr>
              <a:t>hy</a:t>
            </a:r>
            <a: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 do you want to study this course or subject?</a:t>
            </a:r>
          </a:p>
        </p:txBody>
      </p:sp>
      <p:grpSp>
        <p:nvGrpSpPr>
          <p:cNvPr id="12" name="Group 11">
            <a:extLst>
              <a:ext uri="{FF2B5EF4-FFF2-40B4-BE49-F238E27FC236}">
                <a16:creationId xmlns:a16="http://schemas.microsoft.com/office/drawing/2014/main" id="{9A2146A3-C07F-AACC-77AC-093A38CB6A23}"/>
              </a:ext>
            </a:extLst>
          </p:cNvPr>
          <p:cNvGrpSpPr/>
          <p:nvPr/>
        </p:nvGrpSpPr>
        <p:grpSpPr>
          <a:xfrm>
            <a:off x="803275" y="1877990"/>
            <a:ext cx="3004796" cy="3677859"/>
            <a:chOff x="803275" y="1611774"/>
            <a:chExt cx="3004796" cy="3677859"/>
          </a:xfrm>
        </p:grpSpPr>
        <p:sp>
          <p:nvSpPr>
            <p:cNvPr id="13" name="Rectangle 12">
              <a:extLst>
                <a:ext uri="{FF2B5EF4-FFF2-40B4-BE49-F238E27FC236}">
                  <a16:creationId xmlns:a16="http://schemas.microsoft.com/office/drawing/2014/main" id="{EBA8591A-DEDC-B04E-025E-B0218BA644DC}"/>
                </a:ext>
              </a:extLst>
            </p:cNvPr>
            <p:cNvSpPr/>
            <p:nvPr/>
          </p:nvSpPr>
          <p:spPr>
            <a:xfrm>
              <a:off x="803275" y="1611774"/>
              <a:ext cx="3004796" cy="3677859"/>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33F36F-8BB0-0E17-111B-16CF5CC8EE8C}"/>
                </a:ext>
              </a:extLst>
            </p:cNvPr>
            <p:cNvSpPr/>
            <p:nvPr/>
          </p:nvSpPr>
          <p:spPr>
            <a:xfrm>
              <a:off x="803275" y="1611774"/>
              <a:ext cx="3004796"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D1695EE5-E1B4-FA69-9EEE-BBF5FD8536F6}"/>
                </a:ext>
              </a:extLst>
            </p:cNvPr>
            <p:cNvSpPr txBox="1"/>
            <p:nvPr/>
          </p:nvSpPr>
          <p:spPr>
            <a:xfrm>
              <a:off x="1088020" y="1827225"/>
              <a:ext cx="24306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Motivations for studying this course(s):</a:t>
              </a:r>
              <a:r>
                <a:rPr kumimoji="0" lang="en-GB" sz="1600" b="0" i="0" u="none" strike="noStrike" kern="1200" cap="none" spc="0" normalizeH="0" baseline="0" noProof="0" dirty="0">
                  <a:ln>
                    <a:noFill/>
                  </a:ln>
                  <a:solidFill>
                    <a:srgbClr val="FFFFFF"/>
                  </a:solidFill>
                  <a:effectLst/>
                  <a:uLnTx/>
                  <a:uFillTx/>
                  <a:latin typeface="Roboto"/>
                  <a:ea typeface="Roboto"/>
                  <a:cs typeface="Roboto"/>
                </a:rPr>
                <a:t> </a:t>
              </a:r>
            </a:p>
          </p:txBody>
        </p:sp>
        <p:sp>
          <p:nvSpPr>
            <p:cNvPr id="16" name="TextBox 15">
              <a:extLst>
                <a:ext uri="{FF2B5EF4-FFF2-40B4-BE49-F238E27FC236}">
                  <a16:creationId xmlns:a16="http://schemas.microsoft.com/office/drawing/2014/main" id="{1D5BBFA1-D980-6FBF-C5D5-961AE1B964B5}"/>
                </a:ext>
              </a:extLst>
            </p:cNvPr>
            <p:cNvSpPr txBox="1"/>
            <p:nvPr/>
          </p:nvSpPr>
          <p:spPr>
            <a:xfrm>
              <a:off x="966485" y="2847372"/>
              <a:ext cx="2604303" cy="22621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Have you been inspired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by a key role model or moment in your life?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Is it a subject you love and want to pursue further? </a:t>
              </a:r>
            </a:p>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What is your drive? </a:t>
              </a:r>
              <a:endParaRPr kumimoji="0" lang="en-GB" sz="14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How has your path led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you to this course or subject area? </a:t>
              </a:r>
              <a:endParaRPr kumimoji="0" lang="en-GB" sz="14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endParaRPr>
            </a:p>
          </p:txBody>
        </p:sp>
      </p:grpSp>
      <p:grpSp>
        <p:nvGrpSpPr>
          <p:cNvPr id="17" name="Group 16">
            <a:extLst>
              <a:ext uri="{FF2B5EF4-FFF2-40B4-BE49-F238E27FC236}">
                <a16:creationId xmlns:a16="http://schemas.microsoft.com/office/drawing/2014/main" id="{0E3E847A-E8A8-4BA4-F421-7BA329A8B872}"/>
              </a:ext>
            </a:extLst>
          </p:cNvPr>
          <p:cNvGrpSpPr/>
          <p:nvPr/>
        </p:nvGrpSpPr>
        <p:grpSpPr>
          <a:xfrm>
            <a:off x="4087411" y="1877990"/>
            <a:ext cx="3004796" cy="3677859"/>
            <a:chOff x="4593602" y="1611774"/>
            <a:chExt cx="3004796" cy="3677859"/>
          </a:xfrm>
        </p:grpSpPr>
        <p:sp>
          <p:nvSpPr>
            <p:cNvPr id="18" name="Rectangle 17">
              <a:extLst>
                <a:ext uri="{FF2B5EF4-FFF2-40B4-BE49-F238E27FC236}">
                  <a16:creationId xmlns:a16="http://schemas.microsoft.com/office/drawing/2014/main" id="{873C56F1-1E80-CF4D-238D-A002EC707B9E}"/>
                </a:ext>
              </a:extLst>
            </p:cNvPr>
            <p:cNvSpPr/>
            <p:nvPr/>
          </p:nvSpPr>
          <p:spPr>
            <a:xfrm>
              <a:off x="4593602" y="1611774"/>
              <a:ext cx="3004796" cy="3677859"/>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AAB1E42A-26DD-3A49-7D93-BADEB180A18A}"/>
                </a:ext>
              </a:extLst>
            </p:cNvPr>
            <p:cNvSpPr/>
            <p:nvPr/>
          </p:nvSpPr>
          <p:spPr>
            <a:xfrm>
              <a:off x="4593602" y="1611774"/>
              <a:ext cx="3004796"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5AB09751-7442-B34C-829F-757C88528657}"/>
                </a:ext>
              </a:extLst>
            </p:cNvPr>
            <p:cNvSpPr txBox="1"/>
            <p:nvPr/>
          </p:nvSpPr>
          <p:spPr>
            <a:xfrm>
              <a:off x="4797706" y="1827225"/>
              <a:ext cx="25695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Knowledge of this subject area and interests:</a:t>
              </a:r>
              <a:r>
                <a:rPr kumimoji="0" lang="en-GB" sz="1600" b="0" i="0" u="none" strike="noStrike" kern="1200" cap="none" spc="0" normalizeH="0" baseline="0" noProof="0" dirty="0">
                  <a:ln>
                    <a:noFill/>
                  </a:ln>
                  <a:solidFill>
                    <a:srgbClr val="FFFFFF"/>
                  </a:solidFill>
                  <a:effectLst/>
                  <a:uLnTx/>
                  <a:uFillTx/>
                  <a:latin typeface="Roboto"/>
                  <a:ea typeface="Roboto"/>
                  <a:cs typeface="Roboto"/>
                </a:rPr>
                <a:t> </a:t>
              </a:r>
            </a:p>
          </p:txBody>
        </p:sp>
        <p:sp>
          <p:nvSpPr>
            <p:cNvPr id="21" name="TextBox 20">
              <a:extLst>
                <a:ext uri="{FF2B5EF4-FFF2-40B4-BE49-F238E27FC236}">
                  <a16:creationId xmlns:a16="http://schemas.microsoft.com/office/drawing/2014/main" id="{F3F0C4E4-5856-017E-B20C-AC9A32828946}"/>
                </a:ext>
              </a:extLst>
            </p:cNvPr>
            <p:cNvSpPr txBox="1"/>
            <p:nvPr/>
          </p:nvSpPr>
          <p:spPr>
            <a:xfrm>
              <a:off x="4739831" y="2847373"/>
              <a:ext cx="2627453"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Is there a particular subject area you’ve researched?</a:t>
              </a:r>
            </a:p>
            <a:p>
              <a:pPr marL="285750" marR="0" lvl="0" indent="-2857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Something you can’t wait to learn more about?</a:t>
              </a:r>
            </a:p>
            <a:p>
              <a:pPr marL="285750" marR="0" lvl="0" indent="-2857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What about a book or subject expert doing great things that’s sparked your interest? </a:t>
              </a:r>
            </a:p>
          </p:txBody>
        </p:sp>
      </p:grpSp>
      <p:grpSp>
        <p:nvGrpSpPr>
          <p:cNvPr id="22" name="Group 21">
            <a:extLst>
              <a:ext uri="{FF2B5EF4-FFF2-40B4-BE49-F238E27FC236}">
                <a16:creationId xmlns:a16="http://schemas.microsoft.com/office/drawing/2014/main" id="{CD0676AA-2AB3-CB24-1C52-B44E15F4CC23}"/>
              </a:ext>
            </a:extLst>
          </p:cNvPr>
          <p:cNvGrpSpPr/>
          <p:nvPr/>
        </p:nvGrpSpPr>
        <p:grpSpPr>
          <a:xfrm>
            <a:off x="7371546" y="1877990"/>
            <a:ext cx="3300312" cy="3677859"/>
            <a:chOff x="8378522" y="1611774"/>
            <a:chExt cx="3300312" cy="3677859"/>
          </a:xfrm>
        </p:grpSpPr>
        <p:sp>
          <p:nvSpPr>
            <p:cNvPr id="23" name="Rectangle 22">
              <a:extLst>
                <a:ext uri="{FF2B5EF4-FFF2-40B4-BE49-F238E27FC236}">
                  <a16:creationId xmlns:a16="http://schemas.microsoft.com/office/drawing/2014/main" id="{83E588EE-2887-6409-C50F-A98840851BD1}"/>
                </a:ext>
              </a:extLst>
            </p:cNvPr>
            <p:cNvSpPr/>
            <p:nvPr/>
          </p:nvSpPr>
          <p:spPr>
            <a:xfrm>
              <a:off x="8378522" y="1611774"/>
              <a:ext cx="3300312" cy="3677859"/>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CC35C083-1684-37F6-2AA5-A5B8F7091CA6}"/>
                </a:ext>
              </a:extLst>
            </p:cNvPr>
            <p:cNvSpPr/>
            <p:nvPr/>
          </p:nvSpPr>
          <p:spPr>
            <a:xfrm>
              <a:off x="8378522" y="1611774"/>
              <a:ext cx="3300311" cy="103669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34D98843-F2CD-6563-E3FF-3441D422A571}"/>
                </a:ext>
              </a:extLst>
            </p:cNvPr>
            <p:cNvSpPr txBox="1"/>
            <p:nvPr/>
          </p:nvSpPr>
          <p:spPr>
            <a:xfrm>
              <a:off x="8552916" y="1724969"/>
              <a:ext cx="29515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Future plans; demonstrate why this course/subject </a:t>
              </a:r>
              <a:br>
                <a:rPr kumimoji="0" lang="en-GB" sz="1600" b="1" i="0" u="none" strike="noStrike" kern="1200" cap="none" spc="0" normalizeH="0" baseline="0" noProof="0" dirty="0">
                  <a:ln>
                    <a:noFill/>
                  </a:ln>
                  <a:solidFill>
                    <a:srgbClr val="FFFFFF"/>
                  </a:solidFill>
                  <a:effectLst/>
                  <a:uLnTx/>
                  <a:uFillTx/>
                  <a:latin typeface="Roboto"/>
                  <a:ea typeface="Roboto"/>
                  <a:cs typeface="Roboto"/>
                </a:rPr>
              </a:br>
              <a:r>
                <a:rPr kumimoji="0" lang="en-GB" sz="1600" b="1" i="0" u="none" strike="noStrike" kern="1200" cap="none" spc="0" normalizeH="0" baseline="0" noProof="0" dirty="0">
                  <a:ln>
                    <a:noFill/>
                  </a:ln>
                  <a:solidFill>
                    <a:srgbClr val="FFFFFF"/>
                  </a:solidFill>
                  <a:effectLst/>
                  <a:uLnTx/>
                  <a:uFillTx/>
                  <a:latin typeface="Roboto"/>
                  <a:ea typeface="Roboto"/>
                  <a:cs typeface="Roboto"/>
                </a:rPr>
                <a:t>is a good fit: </a:t>
              </a:r>
              <a:endParaRPr kumimoji="0" lang="en-GB" sz="1600" b="0" i="0" u="none" strike="noStrike" kern="1200" cap="none" spc="0" normalizeH="0" baseline="0" noProof="0" dirty="0">
                <a:ln>
                  <a:noFill/>
                </a:ln>
                <a:solidFill>
                  <a:srgbClr val="FFFFFF"/>
                </a:solidFill>
                <a:effectLst/>
                <a:uLnTx/>
                <a:uFillTx/>
                <a:latin typeface="Roboto"/>
                <a:ea typeface="Roboto"/>
                <a:cs typeface="Roboto"/>
              </a:endParaRPr>
            </a:p>
          </p:txBody>
        </p:sp>
        <p:sp>
          <p:nvSpPr>
            <p:cNvPr id="26" name="TextBox 25">
              <a:extLst>
                <a:ext uri="{FF2B5EF4-FFF2-40B4-BE49-F238E27FC236}">
                  <a16:creationId xmlns:a16="http://schemas.microsoft.com/office/drawing/2014/main" id="{CF833E99-2401-4225-0545-026A056D2C7D}"/>
                </a:ext>
              </a:extLst>
            </p:cNvPr>
            <p:cNvSpPr txBox="1"/>
            <p:nvPr/>
          </p:nvSpPr>
          <p:spPr>
            <a:xfrm>
              <a:off x="8542118" y="2893670"/>
              <a:ext cx="2858923" cy="209288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Do you already have a particular profession in mind?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How might you use your studies to launch your career? </a:t>
              </a:r>
            </a:p>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What’s important to you and your future, and how might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the knowledge gained from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this course(s) help you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achieve this?</a:t>
              </a:r>
            </a:p>
          </p:txBody>
        </p:sp>
      </p:grpSp>
      <p:sp>
        <p:nvSpPr>
          <p:cNvPr id="28" name="TextBox 27">
            <a:extLst>
              <a:ext uri="{FF2B5EF4-FFF2-40B4-BE49-F238E27FC236}">
                <a16:creationId xmlns:a16="http://schemas.microsoft.com/office/drawing/2014/main" id="{9C4E4F1A-C6D6-DE5E-8118-DF48201078CB}"/>
              </a:ext>
            </a:extLst>
          </p:cNvPr>
          <p:cNvSpPr txBox="1"/>
          <p:nvPr/>
        </p:nvSpPr>
        <p:spPr>
          <a:xfrm>
            <a:off x="707208" y="1392968"/>
            <a:ext cx="11677967"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You’ll want to show </a:t>
            </a:r>
            <a:r>
              <a:rPr kumimoji="0" lang="en-GB" sz="17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evidence</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 of passion, curiosity and interest, this might include: </a:t>
            </a:r>
            <a:endParaRPr kumimoji="0" lang="en-GB" sz="17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endParaRPr>
          </a:p>
        </p:txBody>
      </p:sp>
      <p:pic>
        <p:nvPicPr>
          <p:cNvPr id="33" name="Graphic 32">
            <a:extLst>
              <a:ext uri="{FF2B5EF4-FFF2-40B4-BE49-F238E27FC236}">
                <a16:creationId xmlns:a16="http://schemas.microsoft.com/office/drawing/2014/main" id="{4ECB60AA-87E2-E5E8-81EB-DF15A3689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068" y="3306721"/>
            <a:ext cx="3553275" cy="3553275"/>
          </a:xfrm>
          <a:prstGeom prst="rect">
            <a:avLst/>
          </a:prstGeom>
        </p:spPr>
      </p:pic>
      <p:sp>
        <p:nvSpPr>
          <p:cNvPr id="34" name="TextBox 33">
            <a:extLst>
              <a:ext uri="{FF2B5EF4-FFF2-40B4-BE49-F238E27FC236}">
                <a16:creationId xmlns:a16="http://schemas.microsoft.com/office/drawing/2014/main" id="{99617EAF-C2C9-742E-DC22-43F511504F37}"/>
              </a:ext>
            </a:extLst>
          </p:cNvPr>
          <p:cNvSpPr txBox="1"/>
          <p:nvPr/>
        </p:nvSpPr>
        <p:spPr>
          <a:xfrm>
            <a:off x="803275" y="5855341"/>
            <a:ext cx="9127803" cy="512961"/>
          </a:xfrm>
          <a:prstGeom prst="rect">
            <a:avLst/>
          </a:prstGeom>
          <a:noFill/>
        </p:spPr>
        <p:txBody>
          <a:bodyPr wrap="squar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3B92D9"/>
                </a:solidFill>
                <a:effectLst/>
                <a:uLnTx/>
                <a:uFillTx/>
                <a:latin typeface="Roboto" panose="02000000000000000000" pitchFamily="2" charset="0"/>
                <a:ea typeface="Roboto" panose="02000000000000000000" pitchFamily="2" charset="0"/>
                <a:cs typeface="Roboto" panose="02000000000000000000" pitchFamily="2" charset="0"/>
              </a:rPr>
              <a:t>Remember</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 these are just some examples, you don’t need to include it all. </a:t>
            </a:r>
            <a:b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The key is to research the course(s) to find out what might be most relevant.  </a:t>
            </a:r>
          </a:p>
        </p:txBody>
      </p:sp>
    </p:spTree>
    <p:extLst>
      <p:ext uri="{BB962C8B-B14F-4D97-AF65-F5344CB8AC3E}">
        <p14:creationId xmlns:p14="http://schemas.microsoft.com/office/powerpoint/2010/main" val="332110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0D7CE-A9EA-C878-6659-6CD4FC25DF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15967-4214-D80D-59D2-2FC6F16317F4}"/>
              </a:ext>
            </a:extLst>
          </p:cNvPr>
          <p:cNvSpPr>
            <a:spLocks noGrp="1"/>
          </p:cNvSpPr>
          <p:nvPr>
            <p:ph idx="1"/>
          </p:nvPr>
        </p:nvSpPr>
        <p:spPr>
          <a:xfrm>
            <a:off x="838200" y="298938"/>
            <a:ext cx="10515600" cy="5878025"/>
          </a:xfrm>
        </p:spPr>
        <p:txBody>
          <a:bodyPr>
            <a:normAutofit fontScale="92500" lnSpcReduction="20000"/>
          </a:bodyPr>
          <a:lstStyle/>
          <a:p>
            <a:pPr marL="0" indent="0">
              <a:lnSpc>
                <a:spcPct val="150000"/>
              </a:lnSpc>
              <a:buNone/>
            </a:pPr>
            <a:r>
              <a:rPr lang="en-GB" b="1" dirty="0">
                <a:latin typeface="Calibri"/>
                <a:ea typeface="Calibri"/>
                <a:cs typeface="Adobe Hebrew"/>
              </a:rPr>
              <a:t>Example: Law</a:t>
            </a:r>
          </a:p>
          <a:p>
            <a:pPr marL="0" indent="0">
              <a:lnSpc>
                <a:spcPct val="150000"/>
              </a:lnSpc>
              <a:buNone/>
            </a:pPr>
            <a:r>
              <a:rPr lang="en-GB" dirty="0">
                <a:latin typeface="Calibri"/>
                <a:ea typeface="Calibri"/>
                <a:cs typeface="Adobe Hebrew"/>
              </a:rPr>
              <a:t>I first gained an insight into the nuanced and ever-changing nature of law when studying drug laws in Scotland and was particularly struck by the way in which legislation evolves in response to the challenges faced by society. </a:t>
            </a:r>
          </a:p>
          <a:p>
            <a:pPr marL="0" indent="0">
              <a:lnSpc>
                <a:spcPct val="150000"/>
              </a:lnSpc>
              <a:buNone/>
            </a:pPr>
            <a:r>
              <a:rPr lang="en-GB" b="1" dirty="0">
                <a:ea typeface="Calibri"/>
                <a:cs typeface="Calibri"/>
              </a:rPr>
              <a:t>Example: Sports Science</a:t>
            </a:r>
          </a:p>
          <a:p>
            <a:pPr marL="0" indent="0">
              <a:lnSpc>
                <a:spcPct val="150000"/>
              </a:lnSpc>
              <a:buNone/>
            </a:pPr>
            <a:r>
              <a:rPr lang="en-GB" dirty="0">
                <a:ea typeface="+mn-lt"/>
                <a:cs typeface="+mn-lt"/>
              </a:rPr>
              <a:t>Studying Sports Science is the ideal course to prepare me for a career as a strength and conditioning coach for Olympic athletes. Studying Sports Science will provide me with a deep understanding of human physiology and biomechanics, allowing me to apply scientific principles to elite training environments.</a:t>
            </a:r>
            <a:endParaRPr lang="en-GB" dirty="0">
              <a:latin typeface="Calibri"/>
              <a:ea typeface="Calibri"/>
              <a:cs typeface="Adobe Hebrew"/>
            </a:endParaRPr>
          </a:p>
          <a:p>
            <a:pPr marL="0" indent="0">
              <a:buNone/>
            </a:pPr>
            <a:endParaRPr lang="en-GB" dirty="0"/>
          </a:p>
        </p:txBody>
      </p:sp>
    </p:spTree>
    <p:extLst>
      <p:ext uri="{BB962C8B-B14F-4D97-AF65-F5344CB8AC3E}">
        <p14:creationId xmlns:p14="http://schemas.microsoft.com/office/powerpoint/2010/main" val="695572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9CE6-1C20-2E36-68A7-E90C59BFFC9F}"/>
              </a:ext>
            </a:extLst>
          </p:cNvPr>
          <p:cNvSpPr txBox="1">
            <a:spLocks/>
          </p:cNvSpPr>
          <p:nvPr/>
        </p:nvSpPr>
        <p:spPr>
          <a:xfrm>
            <a:off x="803275" y="234597"/>
            <a:ext cx="10586214" cy="1478720"/>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ts val="4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6007E"/>
                </a:solidFill>
                <a:effectLst/>
                <a:uLnTx/>
                <a:uFillTx/>
                <a:latin typeface="Apricus Black" pitchFamily="2" charset="0"/>
                <a:ea typeface="Roboto" panose="02000000000000000000" pitchFamily="2" charset="0"/>
                <a:cs typeface="Roboto" panose="02000000000000000000" pitchFamily="2" charset="0"/>
              </a:rPr>
              <a:t>Q2: </a:t>
            </a:r>
            <a: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How have your qualifications and studies helped</a:t>
            </a:r>
            <a:b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br>
            <a: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        you to prepare for this course or subject?</a:t>
            </a:r>
          </a:p>
        </p:txBody>
      </p:sp>
      <p:grpSp>
        <p:nvGrpSpPr>
          <p:cNvPr id="5" name="Group 4">
            <a:extLst>
              <a:ext uri="{FF2B5EF4-FFF2-40B4-BE49-F238E27FC236}">
                <a16:creationId xmlns:a16="http://schemas.microsoft.com/office/drawing/2014/main" id="{4E795F0E-EF64-76BF-54BD-251A41A77FC6}"/>
              </a:ext>
            </a:extLst>
          </p:cNvPr>
          <p:cNvGrpSpPr/>
          <p:nvPr/>
        </p:nvGrpSpPr>
        <p:grpSpPr>
          <a:xfrm>
            <a:off x="803275" y="2225229"/>
            <a:ext cx="3004796" cy="3029677"/>
            <a:chOff x="803275" y="1611774"/>
            <a:chExt cx="3004796" cy="3029677"/>
          </a:xfrm>
        </p:grpSpPr>
        <p:sp>
          <p:nvSpPr>
            <p:cNvPr id="6" name="Rectangle 5">
              <a:extLst>
                <a:ext uri="{FF2B5EF4-FFF2-40B4-BE49-F238E27FC236}">
                  <a16:creationId xmlns:a16="http://schemas.microsoft.com/office/drawing/2014/main" id="{5C04EA20-C95D-FA73-A682-D4242B1AA571}"/>
                </a:ext>
              </a:extLst>
            </p:cNvPr>
            <p:cNvSpPr/>
            <p:nvPr/>
          </p:nvSpPr>
          <p:spPr>
            <a:xfrm>
              <a:off x="803275" y="1611774"/>
              <a:ext cx="3004796" cy="302967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2C59CCA-0C88-52CE-63B6-6F2EFC25CB3D}"/>
                </a:ext>
              </a:extLst>
            </p:cNvPr>
            <p:cNvSpPr/>
            <p:nvPr/>
          </p:nvSpPr>
          <p:spPr>
            <a:xfrm>
              <a:off x="803275" y="1611774"/>
              <a:ext cx="3004796"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70B772B-3656-F60E-6578-48B3D2A93D61}"/>
                </a:ext>
              </a:extLst>
            </p:cNvPr>
            <p:cNvSpPr txBox="1"/>
            <p:nvPr/>
          </p:nvSpPr>
          <p:spPr>
            <a:xfrm>
              <a:off x="914401" y="1723052"/>
              <a:ext cx="27547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How your studies or training relate to chosen course(s) or subject area: </a:t>
              </a:r>
              <a:endPar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0AEFFE9F-6674-7CAE-2C5F-F1E18781A62E}"/>
                </a:ext>
              </a:extLst>
            </p:cNvPr>
            <p:cNvSpPr txBox="1"/>
            <p:nvPr/>
          </p:nvSpPr>
          <p:spPr>
            <a:xfrm>
              <a:off x="966485" y="2766347"/>
              <a:ext cx="2604303" cy="16773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This could be your current or previous studies.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This could be from any form of formal education – think school, college, training, or short online courses.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820725CB-9286-10C9-423A-54DBCCFFF666}"/>
              </a:ext>
            </a:extLst>
          </p:cNvPr>
          <p:cNvGrpSpPr/>
          <p:nvPr/>
        </p:nvGrpSpPr>
        <p:grpSpPr>
          <a:xfrm>
            <a:off x="4017187" y="2225229"/>
            <a:ext cx="3434608" cy="3281808"/>
            <a:chOff x="4523378" y="1611774"/>
            <a:chExt cx="3434608" cy="3281808"/>
          </a:xfrm>
        </p:grpSpPr>
        <p:sp>
          <p:nvSpPr>
            <p:cNvPr id="11" name="Rectangle 10">
              <a:extLst>
                <a:ext uri="{FF2B5EF4-FFF2-40B4-BE49-F238E27FC236}">
                  <a16:creationId xmlns:a16="http://schemas.microsoft.com/office/drawing/2014/main" id="{52E7F045-6543-BD1E-0B0E-0FB6EA1AA531}"/>
                </a:ext>
              </a:extLst>
            </p:cNvPr>
            <p:cNvSpPr/>
            <p:nvPr/>
          </p:nvSpPr>
          <p:spPr>
            <a:xfrm>
              <a:off x="4523378" y="1611775"/>
              <a:ext cx="3434608" cy="3281807"/>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B3A77AC-CB43-DFBE-BECB-30BFE86C770E}"/>
                </a:ext>
              </a:extLst>
            </p:cNvPr>
            <p:cNvSpPr/>
            <p:nvPr/>
          </p:nvSpPr>
          <p:spPr>
            <a:xfrm>
              <a:off x="4523379" y="1611774"/>
              <a:ext cx="3434607"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B599763-89F3-33DF-5E78-DDD87F376EFB}"/>
                </a:ext>
              </a:extLst>
            </p:cNvPr>
            <p:cNvSpPr txBox="1"/>
            <p:nvPr/>
          </p:nvSpPr>
          <p:spPr>
            <a:xfrm>
              <a:off x="4760087" y="1734629"/>
              <a:ext cx="2858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What relevant or transferable skills have you got that make you a great candidate:</a:t>
              </a:r>
              <a:r>
                <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 </a:t>
              </a:r>
              <a:endPar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0C2E8192-DBD4-E649-BD38-2AAE32A4F37F}"/>
                </a:ext>
              </a:extLst>
            </p:cNvPr>
            <p:cNvSpPr txBox="1"/>
            <p:nvPr/>
          </p:nvSpPr>
          <p:spPr>
            <a:xfrm>
              <a:off x="4739831" y="2751876"/>
              <a:ext cx="2965813" cy="18928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Are there a couple of subjects that helped you  develop a core set of relevant skills required for your chosen course(s).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Maybe a particular module or project helped you understand where your interests and strengths lie.</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66A20ACE-D214-AA41-B943-E22328A6C5DB}"/>
              </a:ext>
            </a:extLst>
          </p:cNvPr>
          <p:cNvGrpSpPr/>
          <p:nvPr/>
        </p:nvGrpSpPr>
        <p:grpSpPr>
          <a:xfrm>
            <a:off x="7660913" y="2225229"/>
            <a:ext cx="3740147" cy="3388493"/>
            <a:chOff x="8378522" y="1611774"/>
            <a:chExt cx="3740147" cy="3388493"/>
          </a:xfrm>
        </p:grpSpPr>
        <p:sp>
          <p:nvSpPr>
            <p:cNvPr id="16" name="Rectangle 15">
              <a:extLst>
                <a:ext uri="{FF2B5EF4-FFF2-40B4-BE49-F238E27FC236}">
                  <a16:creationId xmlns:a16="http://schemas.microsoft.com/office/drawing/2014/main" id="{27332395-4BB1-5A89-7744-B8D505607CC0}"/>
                </a:ext>
              </a:extLst>
            </p:cNvPr>
            <p:cNvSpPr/>
            <p:nvPr/>
          </p:nvSpPr>
          <p:spPr>
            <a:xfrm>
              <a:off x="8378523" y="1611775"/>
              <a:ext cx="3740146" cy="3388492"/>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6B2E8ED4-CB7A-D3C0-EB59-50D536DB8CC7}"/>
                </a:ext>
              </a:extLst>
            </p:cNvPr>
            <p:cNvSpPr/>
            <p:nvPr/>
          </p:nvSpPr>
          <p:spPr>
            <a:xfrm>
              <a:off x="8378522" y="1611774"/>
              <a:ext cx="3727812" cy="830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74869B90-6B46-CA0A-0DEC-F2F8F965DCDC}"/>
                </a:ext>
              </a:extLst>
            </p:cNvPr>
            <p:cNvSpPr txBox="1"/>
            <p:nvPr/>
          </p:nvSpPr>
          <p:spPr>
            <a:xfrm>
              <a:off x="8484243" y="1756213"/>
              <a:ext cx="3458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Any relevant educational achievements</a:t>
              </a:r>
              <a:endPar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4C6CE0F8-0832-B9A6-4769-11410465E206}"/>
                </a:ext>
              </a:extLst>
            </p:cNvPr>
            <p:cNvSpPr txBox="1"/>
            <p:nvPr/>
          </p:nvSpPr>
          <p:spPr>
            <a:xfrm>
              <a:off x="8542118" y="2625409"/>
              <a:ext cx="3401006" cy="1815049"/>
            </a:xfrm>
            <a:prstGeom prst="rect">
              <a:avLst/>
            </a:prstGeom>
            <a:noFill/>
          </p:spPr>
          <p:txBody>
            <a:bodyPr wrap="square" lIns="0" tIns="0" rIns="0" bIns="0" rtlCol="0">
              <a:spAutoFit/>
            </a:bodyPr>
            <a:lstStyle/>
            <a:p>
              <a:pPr marL="285750" marR="0" lvl="0" indent="-285750" algn="l" defTabSz="914400" rtl="0" eaLnBrk="1" fontAlgn="auto" latinLnBrk="0" hangingPunct="1">
                <a:lnSpc>
                  <a:spcPts val="168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Universities and colleges will </a:t>
              </a:r>
              <a:b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b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see your grades on your application - don’t waste space talking about these.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285750" marR="0" lvl="0" indent="-285750" algn="l" defTabSz="914400" rtl="0" eaLnBrk="1" fontAlgn="auto" latinLnBrk="0" hangingPunct="1">
                <a:lnSpc>
                  <a:spcPts val="168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Focus on your other accomplishments like a competition, holding a position </a:t>
              </a:r>
              <a:b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b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of responsibility or </a:t>
              </a:r>
              <a:b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b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representing the </a:t>
              </a:r>
              <a:b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br>
              <a:r>
                <a:rPr kumimoji="0" lang="en-GB" sz="14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school/college.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p:txBody>
        </p:sp>
      </p:grpSp>
      <p:sp>
        <p:nvSpPr>
          <p:cNvPr id="20" name="TextBox 19">
            <a:extLst>
              <a:ext uri="{FF2B5EF4-FFF2-40B4-BE49-F238E27FC236}">
                <a16:creationId xmlns:a16="http://schemas.microsoft.com/office/drawing/2014/main" id="{BCFB3C24-15EE-4BE8-AC9A-9DC6B4212104}"/>
              </a:ext>
            </a:extLst>
          </p:cNvPr>
          <p:cNvSpPr txBox="1"/>
          <p:nvPr/>
        </p:nvSpPr>
        <p:spPr>
          <a:xfrm>
            <a:off x="803275" y="1815400"/>
            <a:ext cx="11677967"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Focus on what’s most</a:t>
            </a:r>
            <a:r>
              <a:rPr kumimoji="0" lang="en-GB" sz="16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 recent </a:t>
            </a:r>
            <a:r>
              <a:rPr kumimoji="0" lang="en-GB" sz="16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and </a:t>
            </a:r>
            <a:r>
              <a:rPr kumimoji="0" lang="en-GB" sz="16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relevant </a:t>
            </a:r>
            <a:r>
              <a:rPr kumimoji="0" lang="en-GB" sz="16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rPr>
              <a:t>to your subject or course(s), examples could include:</a:t>
            </a:r>
            <a:endParaRPr kumimoji="0" lang="en-GB" sz="1600" b="1" i="0" u="none" strike="noStrike" kern="1200" cap="none" spc="0" normalizeH="0" baseline="0" noProof="0" dirty="0">
              <a:ln>
                <a:noFill/>
              </a:ln>
              <a:solidFill>
                <a:srgbClr val="1F2834"/>
              </a:solidFill>
              <a:effectLst/>
              <a:uLnTx/>
              <a:uFillTx/>
              <a:latin typeface="Roboto" panose="02000000000000000000" pitchFamily="2" charset="0"/>
              <a:ea typeface="+mn-ea"/>
              <a:cs typeface="+mn-cs"/>
            </a:endParaRPr>
          </a:p>
        </p:txBody>
      </p:sp>
      <p:sp>
        <p:nvSpPr>
          <p:cNvPr id="22" name="TextBox 21">
            <a:extLst>
              <a:ext uri="{FF2B5EF4-FFF2-40B4-BE49-F238E27FC236}">
                <a16:creationId xmlns:a16="http://schemas.microsoft.com/office/drawing/2014/main" id="{FD16347A-99E1-229E-09BA-A05B89E47702}"/>
              </a:ext>
            </a:extLst>
          </p:cNvPr>
          <p:cNvSpPr txBox="1"/>
          <p:nvPr/>
        </p:nvSpPr>
        <p:spPr>
          <a:xfrm>
            <a:off x="803275" y="5855340"/>
            <a:ext cx="8440933" cy="512961"/>
          </a:xfrm>
          <a:prstGeom prst="rect">
            <a:avLst/>
          </a:prstGeom>
          <a:noFill/>
        </p:spPr>
        <p:txBody>
          <a:bodyPr wrap="squar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3B92D9"/>
                </a:solidFill>
                <a:effectLst/>
                <a:uLnTx/>
                <a:uFillTx/>
                <a:latin typeface="Roboto" panose="02000000000000000000" pitchFamily="2" charset="0"/>
                <a:ea typeface="Roboto" panose="02000000000000000000" pitchFamily="2" charset="0"/>
                <a:cs typeface="Roboto" panose="02000000000000000000" pitchFamily="2" charset="0"/>
              </a:rPr>
              <a:t>Focus </a:t>
            </a:r>
            <a:r>
              <a:rPr kumimoji="0" lang="en-GB" sz="1700"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panose="02000000000000000000" pitchFamily="2" charset="0"/>
              </a:rPr>
              <a:t>on the </a:t>
            </a:r>
            <a:r>
              <a:rPr kumimoji="0" lang="en-GB" sz="1700" b="1"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panose="02000000000000000000" pitchFamily="2" charset="0"/>
              </a:rPr>
              <a:t>skills</a:t>
            </a:r>
            <a:r>
              <a:rPr kumimoji="0" lang="en-GB" sz="1700"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panose="02000000000000000000" pitchFamily="2" charset="0"/>
              </a:rPr>
              <a:t> you have developed through your studies and how this has prepared your for studying your chosen course.</a:t>
            </a:r>
            <a:endParaRPr kumimoji="0" lang="en-GB" sz="170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4" name="Graphic 23">
            <a:extLst>
              <a:ext uri="{FF2B5EF4-FFF2-40B4-BE49-F238E27FC236}">
                <a16:creationId xmlns:a16="http://schemas.microsoft.com/office/drawing/2014/main" id="{F48CCB49-6965-3F2C-25CB-4C87AEC27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2529" y="4041608"/>
            <a:ext cx="3066797" cy="3066797"/>
          </a:xfrm>
          <a:prstGeom prst="rect">
            <a:avLst/>
          </a:prstGeom>
        </p:spPr>
      </p:pic>
    </p:spTree>
    <p:extLst>
      <p:ext uri="{BB962C8B-B14F-4D97-AF65-F5344CB8AC3E}">
        <p14:creationId xmlns:p14="http://schemas.microsoft.com/office/powerpoint/2010/main" val="271826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0F124-8B8F-5EF9-8F06-459A0640FC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EEDF9-8CB2-22B5-52B0-E1F6A7C83C83}"/>
              </a:ext>
            </a:extLst>
          </p:cNvPr>
          <p:cNvSpPr>
            <a:spLocks noGrp="1"/>
          </p:cNvSpPr>
          <p:nvPr>
            <p:ph idx="1"/>
          </p:nvPr>
        </p:nvSpPr>
        <p:spPr>
          <a:xfrm>
            <a:off x="838200" y="298938"/>
            <a:ext cx="10515600" cy="5878025"/>
          </a:xfrm>
        </p:spPr>
        <p:txBody>
          <a:bodyPr>
            <a:normAutofit fontScale="92500"/>
          </a:bodyPr>
          <a:lstStyle/>
          <a:p>
            <a:pPr marL="0" indent="0">
              <a:lnSpc>
                <a:spcPct val="150000"/>
              </a:lnSpc>
              <a:buNone/>
            </a:pPr>
            <a:r>
              <a:rPr lang="en-GB" b="1" dirty="0">
                <a:latin typeface="Calibri"/>
                <a:ea typeface="Calibri"/>
                <a:cs typeface="Adobe Hebrew"/>
              </a:rPr>
              <a:t>Example: Biomedical Science</a:t>
            </a:r>
          </a:p>
          <a:p>
            <a:pPr marL="0" indent="0">
              <a:lnSpc>
                <a:spcPct val="150000"/>
              </a:lnSpc>
              <a:buNone/>
            </a:pPr>
            <a:r>
              <a:rPr lang="en-GB" dirty="0">
                <a:latin typeface="Calibri"/>
                <a:ea typeface="Calibri"/>
                <a:cs typeface="Adobe Hebrew"/>
              </a:rPr>
              <a:t>I have outstanding scientific knowledge, analytical skills and time management skills, as demonstrated by my success in Higher Biology and Chemistry. I am also adept at applying and transferring the knowledge I have acquired from one area of study to another. For example, studying molecular structures allowed me to better understand gene expression. Furthermore, the excellent scores I achieved for both my Biology and Chemistry assignments highlight my ability to plan, carry out and evaluate an experiment safely and effectively.</a:t>
            </a:r>
          </a:p>
          <a:p>
            <a:pPr marL="0" indent="0">
              <a:buNone/>
            </a:pPr>
            <a:endParaRPr lang="en-GB" dirty="0"/>
          </a:p>
        </p:txBody>
      </p:sp>
    </p:spTree>
    <p:extLst>
      <p:ext uri="{BB962C8B-B14F-4D97-AF65-F5344CB8AC3E}">
        <p14:creationId xmlns:p14="http://schemas.microsoft.com/office/powerpoint/2010/main" val="1465054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8949-6F56-3673-9BB2-A28FEEB82CC9}"/>
              </a:ext>
            </a:extLst>
          </p:cNvPr>
          <p:cNvSpPr txBox="1">
            <a:spLocks/>
          </p:cNvSpPr>
          <p:nvPr/>
        </p:nvSpPr>
        <p:spPr>
          <a:xfrm>
            <a:off x="803275" y="234597"/>
            <a:ext cx="10586214" cy="1478720"/>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ts val="4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6007E"/>
                </a:solidFill>
                <a:effectLst/>
                <a:uLnTx/>
                <a:uFillTx/>
                <a:latin typeface="Apricus Black" pitchFamily="2" charset="0"/>
                <a:ea typeface="Roboto" panose="02000000000000000000" pitchFamily="2" charset="0"/>
                <a:cs typeface="Roboto" panose="02000000000000000000" pitchFamily="2" charset="0"/>
              </a:rPr>
              <a:t>Q3: </a:t>
            </a:r>
            <a:r>
              <a:rPr lang="en-GB" sz="3200" dirty="0">
                <a:solidFill>
                  <a:srgbClr val="3B92D9"/>
                </a:solidFill>
                <a:latin typeface="Apricus Black" pitchFamily="2" charset="0"/>
              </a:rPr>
              <a:t>W</a:t>
            </a:r>
            <a: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hat else have you done to prepare outside of </a:t>
            </a:r>
            <a:b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br>
            <a:r>
              <a:rPr kumimoji="0" lang="en-GB" sz="32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        education, and why are these experiences useful?</a:t>
            </a:r>
          </a:p>
        </p:txBody>
      </p:sp>
      <p:sp>
        <p:nvSpPr>
          <p:cNvPr id="4" name="Rectangle 3">
            <a:extLst>
              <a:ext uri="{FF2B5EF4-FFF2-40B4-BE49-F238E27FC236}">
                <a16:creationId xmlns:a16="http://schemas.microsoft.com/office/drawing/2014/main" id="{D4D04659-BED4-15B3-D77B-2E40AE24CDB0}"/>
              </a:ext>
            </a:extLst>
          </p:cNvPr>
          <p:cNvSpPr/>
          <p:nvPr/>
        </p:nvSpPr>
        <p:spPr>
          <a:xfrm>
            <a:off x="803274" y="2225229"/>
            <a:ext cx="2541047" cy="3284320"/>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E116EBC-DCCA-C7A1-3232-4B69E9C7EAF7}"/>
              </a:ext>
            </a:extLst>
          </p:cNvPr>
          <p:cNvSpPr/>
          <p:nvPr/>
        </p:nvSpPr>
        <p:spPr>
          <a:xfrm>
            <a:off x="803274" y="2225229"/>
            <a:ext cx="2541809"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3D255D0-BBEB-2B6F-548C-A5505A6656AD}"/>
              </a:ext>
            </a:extLst>
          </p:cNvPr>
          <p:cNvSpPr txBox="1"/>
          <p:nvPr/>
        </p:nvSpPr>
        <p:spPr>
          <a:xfrm>
            <a:off x="914401" y="2381108"/>
            <a:ext cx="2141315"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Work experience, employment, or volunteering</a:t>
            </a:r>
            <a:endParaRPr kumimoji="0" lang="en-GB" sz="1600" b="0" i="0" u="none" strike="noStrike" kern="1200" cap="none" spc="0" normalizeH="0" baseline="0" noProof="0" dirty="0">
              <a:ln>
                <a:noFill/>
              </a:ln>
              <a:solidFill>
                <a:srgbClr val="FFFFFF"/>
              </a:solidFill>
              <a:effectLst/>
              <a:uLnTx/>
              <a:uFillTx/>
              <a:latin typeface="Roboto"/>
              <a:ea typeface="Roboto"/>
              <a:cs typeface="Roboto"/>
            </a:endParaRPr>
          </a:p>
        </p:txBody>
      </p:sp>
      <p:sp>
        <p:nvSpPr>
          <p:cNvPr id="7" name="TextBox 6">
            <a:extLst>
              <a:ext uri="{FF2B5EF4-FFF2-40B4-BE49-F238E27FC236}">
                <a16:creationId xmlns:a16="http://schemas.microsoft.com/office/drawing/2014/main" id="{5D3DC6D3-F63C-2C3B-7A0E-07C4FA5FCF1A}"/>
              </a:ext>
            </a:extLst>
          </p:cNvPr>
          <p:cNvSpPr txBox="1"/>
          <p:nvPr/>
        </p:nvSpPr>
        <p:spPr>
          <a:xfrm>
            <a:off x="966485" y="3379802"/>
            <a:ext cx="2314534" cy="187743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In-person or virtual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work experience.</a:t>
            </a:r>
          </a:p>
          <a:p>
            <a:pPr marL="171450" marR="0" lvl="0" indent="-1714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Paid for work or volunteering. </a:t>
            </a:r>
            <a:endParaRPr kumimoji="0" lang="en-GB" sz="1400" b="0" i="0" u="none" strike="noStrike" kern="1200" cap="none" spc="0" normalizeH="0" baseline="0" noProof="0" dirty="0">
              <a:ln>
                <a:noFill/>
              </a:ln>
              <a:solidFill>
                <a:srgbClr val="1F2834"/>
              </a:solidFill>
              <a:effectLst/>
              <a:uLnTx/>
              <a:uFillTx/>
              <a:latin typeface="Calibri Light" panose="020F0302020204030204"/>
              <a:ea typeface="+mn-ea"/>
              <a:cs typeface="+mn-cs"/>
            </a:endParaRPr>
          </a:p>
          <a:p>
            <a:pPr marL="171450" marR="0" lvl="0" indent="-171450" algn="l" defTabSz="914400" rtl="0" eaLnBrk="1" fontAlgn="auto" latinLnBrk="0" hangingPunct="1">
              <a:lnSpc>
                <a:spcPct val="100000"/>
              </a:lnSpc>
              <a:spcBef>
                <a:spcPts val="0"/>
              </a:spcBef>
              <a:spcAft>
                <a:spcPts val="600"/>
              </a:spcAft>
              <a:buClr>
                <a:srgbClr val="3B92D9"/>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The key thing is reflection on the experiences and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the skills gained relevant to your chosen course(s).</a:t>
            </a:r>
          </a:p>
        </p:txBody>
      </p:sp>
      <p:sp>
        <p:nvSpPr>
          <p:cNvPr id="18" name="TextBox 17">
            <a:extLst>
              <a:ext uri="{FF2B5EF4-FFF2-40B4-BE49-F238E27FC236}">
                <a16:creationId xmlns:a16="http://schemas.microsoft.com/office/drawing/2014/main" id="{2D8FD65A-3E78-2D52-7361-25BCA84BC872}"/>
              </a:ext>
            </a:extLst>
          </p:cNvPr>
          <p:cNvSpPr txBox="1"/>
          <p:nvPr/>
        </p:nvSpPr>
        <p:spPr>
          <a:xfrm>
            <a:off x="803275" y="1815400"/>
            <a:ext cx="11677967"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2834"/>
                </a:solidFill>
                <a:effectLst/>
                <a:uLnTx/>
                <a:uFillTx/>
                <a:latin typeface="Roboto"/>
                <a:ea typeface="Roboto"/>
                <a:cs typeface="Roboto"/>
              </a:rPr>
              <a:t>Examples should be </a:t>
            </a:r>
            <a:r>
              <a:rPr kumimoji="0" lang="en-GB" sz="1600" b="1" i="0" u="none" strike="noStrike" kern="1200" cap="none" spc="0" normalizeH="0" baseline="0" noProof="0" dirty="0">
                <a:ln>
                  <a:noFill/>
                </a:ln>
                <a:solidFill>
                  <a:srgbClr val="1F2834"/>
                </a:solidFill>
                <a:effectLst/>
                <a:uLnTx/>
                <a:uFillTx/>
                <a:latin typeface="Roboto"/>
                <a:ea typeface="Roboto"/>
                <a:cs typeface="Roboto"/>
              </a:rPr>
              <a:t>reflective</a:t>
            </a:r>
            <a:r>
              <a:rPr kumimoji="0" lang="en-GB" sz="1600" b="0" i="0" u="none" strike="noStrike" kern="1200" cap="none" spc="0" normalizeH="0" baseline="0" noProof="0" dirty="0">
                <a:ln>
                  <a:noFill/>
                </a:ln>
                <a:solidFill>
                  <a:srgbClr val="1F2834"/>
                </a:solidFill>
                <a:effectLst/>
                <a:uLnTx/>
                <a:uFillTx/>
                <a:latin typeface="Roboto"/>
                <a:ea typeface="Roboto"/>
                <a:cs typeface="Roboto"/>
              </a:rPr>
              <a:t> and </a:t>
            </a:r>
            <a:r>
              <a:rPr kumimoji="0" lang="en-GB" sz="1600" b="1" i="0" u="none" strike="noStrike" kern="1200" cap="none" spc="0" normalizeH="0" baseline="0" noProof="0" dirty="0">
                <a:ln>
                  <a:noFill/>
                </a:ln>
                <a:solidFill>
                  <a:srgbClr val="1F2834"/>
                </a:solidFill>
                <a:effectLst/>
                <a:uLnTx/>
                <a:uFillTx/>
                <a:latin typeface="Roboto"/>
                <a:ea typeface="Roboto"/>
                <a:cs typeface="Roboto"/>
              </a:rPr>
              <a:t>demonstrate</a:t>
            </a:r>
            <a:r>
              <a:rPr kumimoji="0" lang="en-GB" sz="1600" b="0" i="0" u="none" strike="noStrike" kern="1200" cap="none" spc="0" normalizeH="0" baseline="0" noProof="0" dirty="0">
                <a:ln>
                  <a:noFill/>
                </a:ln>
                <a:solidFill>
                  <a:srgbClr val="1F2834"/>
                </a:solidFill>
                <a:effectLst/>
                <a:uLnTx/>
                <a:uFillTx/>
                <a:latin typeface="Roboto"/>
                <a:ea typeface="Roboto"/>
                <a:cs typeface="Roboto"/>
              </a:rPr>
              <a:t> further </a:t>
            </a:r>
            <a:r>
              <a:rPr kumimoji="0" lang="en-GB" sz="1600" b="1" i="0" u="none" strike="noStrike" kern="1200" cap="none" spc="0" normalizeH="0" baseline="0" noProof="0" dirty="0">
                <a:ln>
                  <a:noFill/>
                </a:ln>
                <a:solidFill>
                  <a:srgbClr val="1F2834"/>
                </a:solidFill>
                <a:effectLst/>
                <a:uLnTx/>
                <a:uFillTx/>
                <a:latin typeface="Roboto"/>
                <a:ea typeface="Roboto"/>
                <a:cs typeface="Roboto"/>
              </a:rPr>
              <a:t>suitability</a:t>
            </a:r>
            <a:r>
              <a:rPr kumimoji="0" lang="en-GB" sz="1600" b="0" i="0" u="none" strike="noStrike" kern="1200" cap="none" spc="0" normalizeH="0" baseline="0" noProof="0" dirty="0">
                <a:ln>
                  <a:noFill/>
                </a:ln>
                <a:solidFill>
                  <a:srgbClr val="1F2834"/>
                </a:solidFill>
                <a:effectLst/>
                <a:uLnTx/>
                <a:uFillTx/>
                <a:latin typeface="Roboto"/>
                <a:ea typeface="Roboto"/>
                <a:cs typeface="Roboto"/>
              </a:rPr>
              <a:t> for your subject or course(s), this could include:</a:t>
            </a:r>
            <a:endParaRPr kumimoji="0" lang="en-GB" sz="1600" b="0" i="0" u="none" strike="noStrike" kern="1200" cap="none" spc="0" normalizeH="0" baseline="0" noProof="0" dirty="0">
              <a:ln>
                <a:noFill/>
              </a:ln>
              <a:solidFill>
                <a:srgbClr val="1F2834"/>
              </a:solidFill>
              <a:effectLst/>
              <a:uLnTx/>
              <a:uFillTx/>
              <a:latin typeface="Roboto" panose="02000000000000000000" pitchFamily="2" charset="0"/>
              <a:ea typeface="+mn-ea"/>
              <a:cs typeface="+mn-cs"/>
            </a:endParaRPr>
          </a:p>
        </p:txBody>
      </p:sp>
      <p:sp>
        <p:nvSpPr>
          <p:cNvPr id="19" name="TextBox 18">
            <a:extLst>
              <a:ext uri="{FF2B5EF4-FFF2-40B4-BE49-F238E27FC236}">
                <a16:creationId xmlns:a16="http://schemas.microsoft.com/office/drawing/2014/main" id="{8DA738ED-4D41-53EB-4308-AA45906EDE63}"/>
              </a:ext>
            </a:extLst>
          </p:cNvPr>
          <p:cNvSpPr txBox="1"/>
          <p:nvPr/>
        </p:nvSpPr>
        <p:spPr>
          <a:xfrm>
            <a:off x="803276" y="5947937"/>
            <a:ext cx="8219190" cy="769441"/>
          </a:xfrm>
          <a:prstGeom prst="rect">
            <a:avLst/>
          </a:prstGeom>
          <a:noFill/>
        </p:spPr>
        <p:txBody>
          <a:bodyPr wrap="square" lIns="0" tIns="0" rIns="0" bIns="0">
            <a:spAutoFit/>
          </a:bodyPr>
          <a:lstStyle/>
          <a:p>
            <a:pPr lvl="0">
              <a:lnSpc>
                <a:spcPts val="2000"/>
              </a:lnSpc>
              <a:defRPr/>
            </a:pPr>
            <a:r>
              <a:rPr lang="en-GB" sz="1700" b="1" dirty="0">
                <a:solidFill>
                  <a:srgbClr val="3B92D9"/>
                </a:solidFill>
                <a:latin typeface="Roboto" panose="02000000000000000000" pitchFamily="2" charset="0"/>
                <a:ea typeface="Roboto" panose="02000000000000000000" pitchFamily="2" charset="0"/>
                <a:cs typeface="Roboto" panose="02000000000000000000" pitchFamily="2" charset="0"/>
              </a:rPr>
              <a:t>Focus </a:t>
            </a:r>
            <a:r>
              <a:rPr lang="en-GB" sz="1700" dirty="0">
                <a:solidFill>
                  <a:schemeClr val="tx2"/>
                </a:solidFill>
                <a:latin typeface="Roboto" panose="02000000000000000000" pitchFamily="2" charset="0"/>
                <a:ea typeface="Roboto" panose="02000000000000000000" pitchFamily="2" charset="0"/>
                <a:cs typeface="Roboto" panose="02000000000000000000" pitchFamily="2" charset="0"/>
              </a:rPr>
              <a:t>on the </a:t>
            </a:r>
            <a:r>
              <a:rPr lang="en-GB" sz="1700" b="1" dirty="0">
                <a:solidFill>
                  <a:schemeClr val="tx2"/>
                </a:solidFill>
                <a:latin typeface="Roboto" panose="02000000000000000000" pitchFamily="2" charset="0"/>
                <a:ea typeface="Roboto" panose="02000000000000000000" pitchFamily="2" charset="0"/>
                <a:cs typeface="Roboto" panose="02000000000000000000" pitchFamily="2" charset="0"/>
              </a:rPr>
              <a:t>skills</a:t>
            </a:r>
            <a:r>
              <a:rPr lang="en-GB" sz="1700" dirty="0">
                <a:solidFill>
                  <a:schemeClr val="tx2"/>
                </a:solidFill>
                <a:latin typeface="Roboto" panose="02000000000000000000" pitchFamily="2" charset="0"/>
                <a:ea typeface="Roboto" panose="02000000000000000000" pitchFamily="2" charset="0"/>
                <a:cs typeface="Roboto" panose="02000000000000000000" pitchFamily="2" charset="0"/>
              </a:rPr>
              <a:t> you have developed through these activities. Try to ensure roughly 70% of your personal statement focuses on academics and relevant work experience and around 30% on hobbies and non-related employment.</a:t>
            </a:r>
            <a:endParaRPr lang="en-GB" sz="1700" dirty="0">
              <a:solidFill>
                <a:srgbClr val="1F2834"/>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40EF4B51-0E83-08E2-1144-80C851C62FD4}"/>
              </a:ext>
            </a:extLst>
          </p:cNvPr>
          <p:cNvSpPr/>
          <p:nvPr/>
        </p:nvSpPr>
        <p:spPr>
          <a:xfrm>
            <a:off x="3484742" y="2225229"/>
            <a:ext cx="2541809"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BEEABA09-FA5A-05F7-AF01-4AA4FCDAA525}"/>
              </a:ext>
            </a:extLst>
          </p:cNvPr>
          <p:cNvSpPr/>
          <p:nvPr/>
        </p:nvSpPr>
        <p:spPr>
          <a:xfrm>
            <a:off x="6166210" y="2225229"/>
            <a:ext cx="2541809" cy="10252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058AE5DB-51D4-3B3A-BC2E-8E7C280B88FF}"/>
              </a:ext>
            </a:extLst>
          </p:cNvPr>
          <p:cNvSpPr/>
          <p:nvPr/>
        </p:nvSpPr>
        <p:spPr>
          <a:xfrm>
            <a:off x="8847679" y="2225229"/>
            <a:ext cx="2541809" cy="10252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4EEE8F22-25AC-7EBF-F5F2-E444B6EDE61B}"/>
              </a:ext>
            </a:extLst>
          </p:cNvPr>
          <p:cNvSpPr/>
          <p:nvPr/>
        </p:nvSpPr>
        <p:spPr>
          <a:xfrm>
            <a:off x="3488601" y="2225228"/>
            <a:ext cx="2541047" cy="3550539"/>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318C9AF6-A444-5361-B587-4BCDEDAE1968}"/>
              </a:ext>
            </a:extLst>
          </p:cNvPr>
          <p:cNvSpPr/>
          <p:nvPr/>
        </p:nvSpPr>
        <p:spPr>
          <a:xfrm>
            <a:off x="6173927" y="2225229"/>
            <a:ext cx="2541047" cy="3284320"/>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A77CF85D-E8E9-C7E5-EE84-60B3F6367FCF}"/>
              </a:ext>
            </a:extLst>
          </p:cNvPr>
          <p:cNvSpPr/>
          <p:nvPr/>
        </p:nvSpPr>
        <p:spPr>
          <a:xfrm>
            <a:off x="8847679" y="2225228"/>
            <a:ext cx="2541047" cy="2955067"/>
          </a:xfrm>
          <a:prstGeom prst="rect">
            <a:avLst/>
          </a:prstGeom>
          <a:solidFill>
            <a:schemeClr val="accent6">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D7B51369-1073-33BF-4859-6513E9A7A7C7}"/>
              </a:ext>
            </a:extLst>
          </p:cNvPr>
          <p:cNvSpPr txBox="1"/>
          <p:nvPr/>
        </p:nvSpPr>
        <p:spPr>
          <a:xfrm>
            <a:off x="3680751" y="2381108"/>
            <a:ext cx="2141315"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Personal life </a:t>
            </a:r>
            <a:br>
              <a:rPr kumimoji="0" lang="en-GB" sz="1600" b="1" i="0" u="none" strike="noStrike" kern="1200" cap="none" spc="0" normalizeH="0" baseline="0" noProof="0" dirty="0">
                <a:ln>
                  <a:noFill/>
                </a:ln>
                <a:solidFill>
                  <a:srgbClr val="FFFFFF"/>
                </a:solidFill>
                <a:effectLst/>
                <a:uLnTx/>
                <a:uFillTx/>
                <a:latin typeface="Roboto"/>
                <a:ea typeface="Roboto"/>
                <a:cs typeface="Roboto"/>
              </a:rPr>
            </a:br>
            <a:r>
              <a:rPr kumimoji="0" lang="en-GB" sz="1600" b="1" i="0" u="none" strike="noStrike" kern="1200" cap="none" spc="0" normalizeH="0" baseline="0" noProof="0" dirty="0">
                <a:ln>
                  <a:noFill/>
                </a:ln>
                <a:solidFill>
                  <a:srgbClr val="FFFFFF"/>
                </a:solidFill>
                <a:effectLst/>
                <a:uLnTx/>
                <a:uFillTx/>
                <a:latin typeface="Roboto"/>
                <a:ea typeface="Roboto"/>
                <a:cs typeface="Roboto"/>
              </a:rPr>
              <a:t>experiences or responsibilities</a:t>
            </a:r>
            <a:endParaRPr kumimoji="0" lang="en-GB" sz="1600" b="0" i="0" u="none" strike="noStrike" kern="1200" cap="none" spc="0" normalizeH="0" baseline="0" noProof="0" dirty="0">
              <a:ln>
                <a:noFill/>
              </a:ln>
              <a:solidFill>
                <a:srgbClr val="FFFFFF"/>
              </a:solidFill>
              <a:effectLst/>
              <a:uLnTx/>
              <a:uFillTx/>
              <a:latin typeface="Roboto"/>
              <a:ea typeface="Roboto"/>
              <a:cs typeface="Roboto"/>
            </a:endParaRPr>
          </a:p>
        </p:txBody>
      </p:sp>
      <p:sp>
        <p:nvSpPr>
          <p:cNvPr id="30" name="TextBox 29">
            <a:extLst>
              <a:ext uri="{FF2B5EF4-FFF2-40B4-BE49-F238E27FC236}">
                <a16:creationId xmlns:a16="http://schemas.microsoft.com/office/drawing/2014/main" id="{0919F556-43CE-834B-BB90-528C3EED3C7D}"/>
              </a:ext>
            </a:extLst>
          </p:cNvPr>
          <p:cNvSpPr txBox="1"/>
          <p:nvPr/>
        </p:nvSpPr>
        <p:spPr>
          <a:xfrm>
            <a:off x="6366078" y="2381108"/>
            <a:ext cx="2141315"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Hobbies and any extracurricular or outreach activities: </a:t>
            </a:r>
            <a:endParaRPr kumimoji="0" lang="en-GB" sz="1600" b="0" i="0" u="none" strike="noStrike" kern="1200" cap="none" spc="0" normalizeH="0" baseline="0" noProof="0" dirty="0">
              <a:ln>
                <a:noFill/>
              </a:ln>
              <a:solidFill>
                <a:srgbClr val="FFFFFF"/>
              </a:solidFill>
              <a:effectLst/>
              <a:uLnTx/>
              <a:uFillTx/>
              <a:latin typeface="Roboto"/>
              <a:ea typeface="Roboto"/>
              <a:cs typeface="Roboto"/>
            </a:endParaRPr>
          </a:p>
        </p:txBody>
      </p:sp>
      <p:sp>
        <p:nvSpPr>
          <p:cNvPr id="31" name="TextBox 30">
            <a:extLst>
              <a:ext uri="{FF2B5EF4-FFF2-40B4-BE49-F238E27FC236}">
                <a16:creationId xmlns:a16="http://schemas.microsoft.com/office/drawing/2014/main" id="{DF2ADB9A-2718-C874-FF99-6D69EB3C1427}"/>
              </a:ext>
            </a:extLst>
          </p:cNvPr>
          <p:cNvSpPr txBox="1"/>
          <p:nvPr/>
        </p:nvSpPr>
        <p:spPr>
          <a:xfrm>
            <a:off x="9051405" y="2381108"/>
            <a:ext cx="2141315"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a:ea typeface="Roboto"/>
                <a:cs typeface="Roboto"/>
              </a:rPr>
              <a:t>Achievements </a:t>
            </a:r>
            <a:br>
              <a:rPr kumimoji="0" lang="en-GB" sz="1600" b="1" i="0" u="none" strike="noStrike" kern="1200" cap="none" spc="0" normalizeH="0" baseline="0" noProof="0" dirty="0">
                <a:ln>
                  <a:noFill/>
                </a:ln>
                <a:solidFill>
                  <a:srgbClr val="FFFFFF"/>
                </a:solidFill>
                <a:effectLst/>
                <a:uLnTx/>
                <a:uFillTx/>
                <a:latin typeface="Roboto"/>
                <a:ea typeface="Roboto"/>
                <a:cs typeface="Roboto"/>
              </a:rPr>
            </a:br>
            <a:r>
              <a:rPr kumimoji="0" lang="en-GB" sz="1600" b="1" i="0" u="none" strike="noStrike" kern="1200" cap="none" spc="0" normalizeH="0" baseline="0" noProof="0" dirty="0">
                <a:ln>
                  <a:noFill/>
                </a:ln>
                <a:solidFill>
                  <a:srgbClr val="FFFFFF"/>
                </a:solidFill>
                <a:effectLst/>
                <a:uLnTx/>
                <a:uFillTx/>
                <a:latin typeface="Roboto"/>
                <a:ea typeface="Roboto"/>
                <a:cs typeface="Roboto"/>
              </a:rPr>
              <a:t>outside of school </a:t>
            </a:r>
            <a:br>
              <a:rPr kumimoji="0" lang="en-GB" sz="1600" b="1" i="0" u="none" strike="noStrike" kern="1200" cap="none" spc="0" normalizeH="0" baseline="0" noProof="0" dirty="0">
                <a:ln>
                  <a:noFill/>
                </a:ln>
                <a:solidFill>
                  <a:srgbClr val="FFFFFF"/>
                </a:solidFill>
                <a:effectLst/>
                <a:uLnTx/>
                <a:uFillTx/>
                <a:latin typeface="Roboto"/>
                <a:ea typeface="Roboto"/>
                <a:cs typeface="Roboto"/>
              </a:rPr>
            </a:br>
            <a:r>
              <a:rPr kumimoji="0" lang="en-GB" sz="1600" b="1" i="0" u="none" strike="noStrike" kern="1200" cap="none" spc="0" normalizeH="0" baseline="0" noProof="0" dirty="0">
                <a:ln>
                  <a:noFill/>
                </a:ln>
                <a:solidFill>
                  <a:srgbClr val="FFFFFF"/>
                </a:solidFill>
                <a:effectLst/>
                <a:uLnTx/>
                <a:uFillTx/>
                <a:latin typeface="Roboto"/>
                <a:ea typeface="Roboto"/>
                <a:cs typeface="Roboto"/>
              </a:rPr>
              <a:t>or college</a:t>
            </a:r>
            <a:endParaRPr kumimoji="0" lang="en-GB" sz="1600" b="0" i="0" u="none" strike="noStrike" kern="1200" cap="none" spc="0" normalizeH="0" baseline="0" noProof="0" dirty="0">
              <a:ln>
                <a:noFill/>
              </a:ln>
              <a:solidFill>
                <a:srgbClr val="FFFFFF"/>
              </a:solidFill>
              <a:effectLst/>
              <a:uLnTx/>
              <a:uFillTx/>
              <a:latin typeface="Roboto"/>
              <a:ea typeface="Roboto"/>
              <a:cs typeface="Roboto"/>
            </a:endParaRPr>
          </a:p>
        </p:txBody>
      </p:sp>
      <p:sp>
        <p:nvSpPr>
          <p:cNvPr id="32" name="TextBox 31">
            <a:extLst>
              <a:ext uri="{FF2B5EF4-FFF2-40B4-BE49-F238E27FC236}">
                <a16:creationId xmlns:a16="http://schemas.microsoft.com/office/drawing/2014/main" id="{F0329EF6-757D-2982-8CAE-CD9609D762C9}"/>
              </a:ext>
            </a:extLst>
          </p:cNvPr>
          <p:cNvSpPr txBox="1"/>
          <p:nvPr/>
        </p:nvSpPr>
        <p:spPr>
          <a:xfrm>
            <a:off x="3663387" y="3379802"/>
            <a:ext cx="2158679" cy="223138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Is there a situation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you’ve personally overcome that has influenced your decision?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600"/>
              </a:spcAft>
              <a:buClr>
                <a:srgbClr val="1F2834"/>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Are there personal experiences that have helped you develop essential qualities for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the course?</a:t>
            </a:r>
          </a:p>
        </p:txBody>
      </p:sp>
      <p:sp>
        <p:nvSpPr>
          <p:cNvPr id="33" name="TextBox 32">
            <a:extLst>
              <a:ext uri="{FF2B5EF4-FFF2-40B4-BE49-F238E27FC236}">
                <a16:creationId xmlns:a16="http://schemas.microsoft.com/office/drawing/2014/main" id="{5719F24D-A31E-52CC-F891-6FD95A090386}"/>
              </a:ext>
            </a:extLst>
          </p:cNvPr>
          <p:cNvSpPr txBox="1"/>
          <p:nvPr/>
        </p:nvSpPr>
        <p:spPr>
          <a:xfrm>
            <a:off x="6348713" y="3379802"/>
            <a:ext cx="2170253" cy="1800493"/>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Think sports, reading, community work,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summer schools. </a:t>
            </a:r>
            <a:endParaRPr kumimoji="0" lang="en-GB" sz="1400" b="0" i="0" u="none" strike="noStrike" kern="1200" cap="none" spc="0" normalizeH="0" baseline="0" noProof="0" dirty="0">
              <a:ln>
                <a:noFill/>
              </a:ln>
              <a:solidFill>
                <a:srgbClr val="1F2834"/>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Any activities outside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of core studies that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help further showcase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why you’d make a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great student.</a:t>
            </a:r>
          </a:p>
        </p:txBody>
      </p:sp>
      <p:sp>
        <p:nvSpPr>
          <p:cNvPr id="34" name="TextBox 33">
            <a:extLst>
              <a:ext uri="{FF2B5EF4-FFF2-40B4-BE49-F238E27FC236}">
                <a16:creationId xmlns:a16="http://schemas.microsoft.com/office/drawing/2014/main" id="{87EF7B28-98A1-6A7F-9963-C3F56481DA23}"/>
              </a:ext>
            </a:extLst>
          </p:cNvPr>
          <p:cNvSpPr txBox="1"/>
          <p:nvPr/>
        </p:nvSpPr>
        <p:spPr>
          <a:xfrm>
            <a:off x="9022465" y="3379802"/>
            <a:ext cx="2170253" cy="1508105"/>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
                <a:srgbClr val="836CD8"/>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F2834"/>
                </a:solidFill>
                <a:effectLst/>
                <a:uLnTx/>
                <a:uFillTx/>
                <a:latin typeface="Roboto"/>
                <a:ea typeface="Roboto"/>
                <a:cs typeface="Roboto"/>
              </a:rPr>
              <a:t>This could be a position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of responsibility for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local clubs or groups, competitions, or qualifications you’ve attained outside of </a:t>
            </a:r>
            <a:br>
              <a:rPr kumimoji="0" lang="en-GB" sz="1400" b="0" i="0" u="none" strike="noStrike" kern="1200" cap="none" spc="0" normalizeH="0" baseline="0" noProof="0" dirty="0">
                <a:ln>
                  <a:noFill/>
                </a:ln>
                <a:solidFill>
                  <a:srgbClr val="1F2834"/>
                </a:solidFill>
                <a:effectLst/>
                <a:uLnTx/>
                <a:uFillTx/>
                <a:latin typeface="Roboto"/>
                <a:ea typeface="Roboto"/>
                <a:cs typeface="Roboto"/>
              </a:rPr>
            </a:br>
            <a:r>
              <a:rPr kumimoji="0" lang="en-GB" sz="1400" b="0" i="0" u="none" strike="noStrike" kern="1200" cap="none" spc="0" normalizeH="0" baseline="0" noProof="0" dirty="0">
                <a:ln>
                  <a:noFill/>
                </a:ln>
                <a:solidFill>
                  <a:srgbClr val="1F2834"/>
                </a:solidFill>
                <a:effectLst/>
                <a:uLnTx/>
                <a:uFillTx/>
                <a:latin typeface="Roboto"/>
                <a:ea typeface="Roboto"/>
                <a:cs typeface="Roboto"/>
              </a:rPr>
              <a:t>the classroom. </a:t>
            </a:r>
          </a:p>
        </p:txBody>
      </p:sp>
      <p:grpSp>
        <p:nvGrpSpPr>
          <p:cNvPr id="38" name="Group 37">
            <a:extLst>
              <a:ext uri="{FF2B5EF4-FFF2-40B4-BE49-F238E27FC236}">
                <a16:creationId xmlns:a16="http://schemas.microsoft.com/office/drawing/2014/main" id="{73847F0F-1D48-0C9E-7340-0AE5DAFD19AA}"/>
              </a:ext>
            </a:extLst>
          </p:cNvPr>
          <p:cNvGrpSpPr/>
          <p:nvPr/>
        </p:nvGrpSpPr>
        <p:grpSpPr>
          <a:xfrm>
            <a:off x="8439462" y="4332115"/>
            <a:ext cx="3424589" cy="2525885"/>
            <a:chOff x="8525574" y="4395629"/>
            <a:chExt cx="3338477" cy="2462371"/>
          </a:xfrm>
        </p:grpSpPr>
        <p:sp>
          <p:nvSpPr>
            <p:cNvPr id="37" name="Oval 36">
              <a:extLst>
                <a:ext uri="{FF2B5EF4-FFF2-40B4-BE49-F238E27FC236}">
                  <a16:creationId xmlns:a16="http://schemas.microsoft.com/office/drawing/2014/main" id="{2526730C-718B-CF04-2455-8BFE5D1952EA}"/>
                </a:ext>
              </a:extLst>
            </p:cNvPr>
            <p:cNvSpPr/>
            <p:nvPr/>
          </p:nvSpPr>
          <p:spPr>
            <a:xfrm>
              <a:off x="9183046" y="5036695"/>
              <a:ext cx="911243" cy="9112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6" name="Graphic 35">
              <a:extLst>
                <a:ext uri="{FF2B5EF4-FFF2-40B4-BE49-F238E27FC236}">
                  <a16:creationId xmlns:a16="http://schemas.microsoft.com/office/drawing/2014/main" id="{109CAC11-C745-D84A-F6B7-1A3E39C256EB}"/>
                </a:ext>
              </a:extLst>
            </p:cNvPr>
            <p:cNvPicPr>
              <a:picLocks noChangeAspect="1"/>
            </p:cNvPicPr>
            <p:nvPr/>
          </p:nvPicPr>
          <p:blipFill>
            <a:blip r:embed="rId3">
              <a:extLst>
                <a:ext uri="{96DAC541-7B7A-43D3-8B79-37D633B846F1}">
                  <asvg:svgBlip xmlns:asvg="http://schemas.microsoft.com/office/drawing/2016/SVG/main" r:embed="rId4"/>
                </a:ext>
              </a:extLst>
            </a:blip>
            <a:srcRect b="26243"/>
            <a:stretch/>
          </p:blipFill>
          <p:spPr>
            <a:xfrm>
              <a:off x="8525574" y="4395629"/>
              <a:ext cx="3338477" cy="2462371"/>
            </a:xfrm>
            <a:prstGeom prst="rect">
              <a:avLst/>
            </a:prstGeom>
          </p:spPr>
        </p:pic>
      </p:grpSp>
    </p:spTree>
    <p:extLst>
      <p:ext uri="{BB962C8B-B14F-4D97-AF65-F5344CB8AC3E}">
        <p14:creationId xmlns:p14="http://schemas.microsoft.com/office/powerpoint/2010/main" val="22294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78E0-B7F1-C921-C265-0E23CF2978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F9A8D-B2B8-590C-720F-BA65DBEDB50F}"/>
              </a:ext>
            </a:extLst>
          </p:cNvPr>
          <p:cNvSpPr>
            <a:spLocks noGrp="1"/>
          </p:cNvSpPr>
          <p:nvPr>
            <p:ph idx="1"/>
          </p:nvPr>
        </p:nvSpPr>
        <p:spPr>
          <a:xfrm>
            <a:off x="838200" y="298938"/>
            <a:ext cx="10515600" cy="5878025"/>
          </a:xfrm>
        </p:spPr>
        <p:txBody>
          <a:bodyPr>
            <a:normAutofit fontScale="85000" lnSpcReduction="10000"/>
          </a:bodyPr>
          <a:lstStyle/>
          <a:p>
            <a:pPr marL="0" indent="0">
              <a:lnSpc>
                <a:spcPct val="150000"/>
              </a:lnSpc>
              <a:buNone/>
            </a:pPr>
            <a:r>
              <a:rPr lang="en-GB" b="1" dirty="0">
                <a:latin typeface="Calibri"/>
                <a:ea typeface="Calibri"/>
                <a:cs typeface="Adobe Hebrew"/>
              </a:rPr>
              <a:t>Example: Generic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 the captain of my basketball team, I have developed a range of skills that extend beyond the court and into my academic development. Being the captain has required me to communicate effectively, motivate others and foster a sense of unity among the team. The role has also strengthened my ability to make strategic decisions and remain resilient in challenging situations, qualities that are vital both in sport and study.</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400" dirty="0">
              <a:solidFill>
                <a:prstClr val="black"/>
              </a:solidFill>
              <a:latin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Calibri"/>
                <a:cs typeface="Calibri"/>
              </a:rPr>
              <a:t>Example: Maths</a:t>
            </a:r>
          </a:p>
          <a:p>
            <a:pPr marL="0" lvl="0" indent="0">
              <a:lnSpc>
                <a:spcPct val="150000"/>
              </a:lnSpc>
              <a:spcBef>
                <a:spcPts val="0"/>
              </a:spcBef>
              <a:buNone/>
              <a:defRPr/>
            </a:pPr>
            <a:r>
              <a:rPr lang="en-GB" sz="2400" dirty="0"/>
              <a:t>Working at Next has developed skills directly transferable to studying Maths. In a fast-paced retail environment, I regularly use problem solving and logical thinking to help manage stock, organise displays and respond efficiently to customer needs. </a:t>
            </a:r>
            <a:r>
              <a:rPr lang="en-GB" sz="2400" dirty="0">
                <a:ea typeface="+mn-lt"/>
                <a:cs typeface="+mn-lt"/>
              </a:rPr>
              <a:t>Teamwork with colleagues and clear communication with customers have further enhanced my interpersonal skills. These experiences have prepared me to thrive both academically and socially in a university setting.</a:t>
            </a:r>
            <a:endParaRPr kumimoji="0" lang="en-GB"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42006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692253-BA12-0FDC-C396-6C77B7439195}"/>
              </a:ext>
            </a:extLst>
          </p:cNvPr>
          <p:cNvGrpSpPr/>
          <p:nvPr/>
        </p:nvGrpSpPr>
        <p:grpSpPr>
          <a:xfrm>
            <a:off x="99588" y="102371"/>
            <a:ext cx="12510135" cy="6713012"/>
            <a:chOff x="99588" y="102371"/>
            <a:chExt cx="12510135" cy="6713012"/>
          </a:xfrm>
        </p:grpSpPr>
        <p:sp>
          <p:nvSpPr>
            <p:cNvPr id="4" name="TextBox 3">
              <a:extLst>
                <a:ext uri="{FF2B5EF4-FFF2-40B4-BE49-F238E27FC236}">
                  <a16:creationId xmlns:a16="http://schemas.microsoft.com/office/drawing/2014/main" id="{D790F641-157D-CE82-1EBB-1A9CD8804D92}"/>
                </a:ext>
              </a:extLst>
            </p:cNvPr>
            <p:cNvSpPr txBox="1"/>
            <p:nvPr/>
          </p:nvSpPr>
          <p:spPr>
            <a:xfrm>
              <a:off x="1019185" y="145802"/>
              <a:ext cx="9223513" cy="369332"/>
            </a:xfrm>
            <a:prstGeom prst="rect">
              <a:avLst/>
            </a:prstGeom>
            <a:noFill/>
          </p:spPr>
          <p:txBody>
            <a:bodyPr wrap="square" rtlCol="0">
              <a:spAutoFit/>
            </a:bodyPr>
            <a:lstStyle/>
            <a:p>
              <a:r>
                <a:rPr lang="en-GB" b="1" dirty="0"/>
                <a:t>Promoting Good Attendance</a:t>
              </a:r>
            </a:p>
          </p:txBody>
        </p:sp>
        <p:pic>
          <p:nvPicPr>
            <p:cNvPr id="65" name="Picture 64" descr="A yellow circular logo with text&#10;&#10;Description automatically generated">
              <a:extLst>
                <a:ext uri="{FF2B5EF4-FFF2-40B4-BE49-F238E27FC236}">
                  <a16:creationId xmlns:a16="http://schemas.microsoft.com/office/drawing/2014/main" id="{3DCE3940-89E0-FC94-EA69-B628ABB06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3699" y="102371"/>
              <a:ext cx="675451" cy="658773"/>
            </a:xfrm>
            <a:prstGeom prst="ellipse">
              <a:avLst/>
            </a:prstGeom>
          </p:spPr>
        </p:pic>
        <p:pic>
          <p:nvPicPr>
            <p:cNvPr id="66" name="Picture 65" descr="A yellow circular logo with text&#10;&#10;Description automatically generated">
              <a:extLst>
                <a:ext uri="{FF2B5EF4-FFF2-40B4-BE49-F238E27FC236}">
                  <a16:creationId xmlns:a16="http://schemas.microsoft.com/office/drawing/2014/main" id="{A06185DB-AD1F-EEF3-F870-1C93198F5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7" name="Picture 66">
              <a:extLst>
                <a:ext uri="{FF2B5EF4-FFF2-40B4-BE49-F238E27FC236}">
                  <a16:creationId xmlns:a16="http://schemas.microsoft.com/office/drawing/2014/main" id="{D9CD83AD-2187-4273-803D-80CB0C9E4D48}"/>
                </a:ext>
              </a:extLst>
            </p:cNvPr>
            <p:cNvPicPr>
              <a:picLocks noChangeAspect="1"/>
            </p:cNvPicPr>
            <p:nvPr/>
          </p:nvPicPr>
          <p:blipFill>
            <a:blip r:embed="rId4"/>
            <a:stretch>
              <a:fillRect/>
            </a:stretch>
          </p:blipFill>
          <p:spPr>
            <a:xfrm>
              <a:off x="3763035" y="5965687"/>
              <a:ext cx="3744670" cy="849696"/>
            </a:xfrm>
            <a:prstGeom prst="rect">
              <a:avLst/>
            </a:prstGeom>
          </p:spPr>
        </p:pic>
        <p:sp>
          <p:nvSpPr>
            <p:cNvPr id="2" name="TextBox 1">
              <a:extLst>
                <a:ext uri="{FF2B5EF4-FFF2-40B4-BE49-F238E27FC236}">
                  <a16:creationId xmlns:a16="http://schemas.microsoft.com/office/drawing/2014/main" id="{E5BAD638-F1ED-6D97-354A-F813F8888D9A}"/>
                </a:ext>
              </a:extLst>
            </p:cNvPr>
            <p:cNvSpPr txBox="1"/>
            <p:nvPr/>
          </p:nvSpPr>
          <p:spPr>
            <a:xfrm>
              <a:off x="3473116" y="710191"/>
              <a:ext cx="5245768" cy="461665"/>
            </a:xfrm>
            <a:prstGeom prst="rect">
              <a:avLst/>
            </a:prstGeom>
            <a:noFill/>
            <a:ln>
              <a:solidFill>
                <a:schemeClr val="tx1"/>
              </a:solidFill>
            </a:ln>
          </p:spPr>
          <p:txBody>
            <a:bodyPr wrap="square" rtlCol="0">
              <a:spAutoFit/>
            </a:bodyPr>
            <a:lstStyle/>
            <a:p>
              <a:pPr algn="ctr"/>
              <a:r>
                <a:rPr lang="en-GB" sz="2400" b="1" dirty="0"/>
                <a:t>Promoting Good Attendance</a:t>
              </a:r>
            </a:p>
          </p:txBody>
        </p:sp>
        <p:sp>
          <p:nvSpPr>
            <p:cNvPr id="3" name="TextBox 2">
              <a:extLst>
                <a:ext uri="{FF2B5EF4-FFF2-40B4-BE49-F238E27FC236}">
                  <a16:creationId xmlns:a16="http://schemas.microsoft.com/office/drawing/2014/main" id="{E542C2BD-CF4E-1D5C-44CD-47248DFA4026}"/>
                </a:ext>
              </a:extLst>
            </p:cNvPr>
            <p:cNvSpPr txBox="1"/>
            <p:nvPr/>
          </p:nvSpPr>
          <p:spPr>
            <a:xfrm>
              <a:off x="3473116" y="1337621"/>
              <a:ext cx="5245768" cy="923330"/>
            </a:xfrm>
            <a:prstGeom prst="rect">
              <a:avLst/>
            </a:prstGeom>
            <a:noFill/>
            <a:ln>
              <a:solidFill>
                <a:schemeClr val="tx1"/>
              </a:solidFill>
            </a:ln>
          </p:spPr>
          <p:txBody>
            <a:bodyPr wrap="square" rtlCol="0">
              <a:spAutoFit/>
            </a:bodyPr>
            <a:lstStyle/>
            <a:p>
              <a:pPr algn="ctr"/>
              <a:r>
                <a:rPr lang="en-GB" b="1" dirty="0"/>
                <a:t>Every Moment Matters – Know Your Score</a:t>
              </a:r>
            </a:p>
            <a:p>
              <a:r>
                <a:rPr lang="en-GB" dirty="0"/>
                <a:t>An average school year comprises 190 days, therefore…..</a:t>
              </a:r>
            </a:p>
          </p:txBody>
        </p:sp>
        <p:sp>
          <p:nvSpPr>
            <p:cNvPr id="5" name="TextBox 4">
              <a:extLst>
                <a:ext uri="{FF2B5EF4-FFF2-40B4-BE49-F238E27FC236}">
                  <a16:creationId xmlns:a16="http://schemas.microsoft.com/office/drawing/2014/main" id="{A99E816C-EA72-ED64-F93F-CF7E973DECC9}"/>
                </a:ext>
              </a:extLst>
            </p:cNvPr>
            <p:cNvSpPr txBox="1"/>
            <p:nvPr/>
          </p:nvSpPr>
          <p:spPr>
            <a:xfrm>
              <a:off x="1019185" y="2619595"/>
              <a:ext cx="2413329" cy="1200329"/>
            </a:xfrm>
            <a:prstGeom prst="rect">
              <a:avLst/>
            </a:prstGeom>
            <a:noFill/>
            <a:ln>
              <a:solidFill>
                <a:srgbClr val="FF0000"/>
              </a:solidFill>
            </a:ln>
          </p:spPr>
          <p:txBody>
            <a:bodyPr wrap="square" rtlCol="0">
              <a:spAutoFit/>
            </a:bodyPr>
            <a:lstStyle/>
            <a:p>
              <a:pPr algn="ctr"/>
              <a:r>
                <a:rPr lang="en-GB" b="1" dirty="0"/>
                <a:t>92% Attendance</a:t>
              </a:r>
            </a:p>
            <a:p>
              <a:r>
                <a:rPr lang="en-GB" dirty="0"/>
                <a:t>Means your child will have missed 15 days or 3 weeks of school</a:t>
              </a:r>
            </a:p>
          </p:txBody>
        </p:sp>
        <p:sp>
          <p:nvSpPr>
            <p:cNvPr id="6" name="TextBox 5">
              <a:extLst>
                <a:ext uri="{FF2B5EF4-FFF2-40B4-BE49-F238E27FC236}">
                  <a16:creationId xmlns:a16="http://schemas.microsoft.com/office/drawing/2014/main" id="{3511E89E-06EE-6B55-E5B3-98ABDFF0FB36}"/>
                </a:ext>
              </a:extLst>
            </p:cNvPr>
            <p:cNvSpPr txBox="1"/>
            <p:nvPr/>
          </p:nvSpPr>
          <p:spPr>
            <a:xfrm>
              <a:off x="4753482" y="2619595"/>
              <a:ext cx="2413329" cy="1200329"/>
            </a:xfrm>
            <a:prstGeom prst="rect">
              <a:avLst/>
            </a:prstGeom>
            <a:noFill/>
            <a:ln>
              <a:solidFill>
                <a:srgbClr val="FF0000"/>
              </a:solidFill>
            </a:ln>
          </p:spPr>
          <p:txBody>
            <a:bodyPr wrap="square" rtlCol="0">
              <a:spAutoFit/>
            </a:bodyPr>
            <a:lstStyle/>
            <a:p>
              <a:pPr algn="ctr"/>
              <a:r>
                <a:rPr lang="en-GB" b="1" dirty="0"/>
                <a:t>88% Attendance</a:t>
              </a:r>
            </a:p>
            <a:p>
              <a:r>
                <a:rPr lang="en-GB" dirty="0"/>
                <a:t>Means your child will have missed 23 days or 4.5 weeks of school</a:t>
              </a:r>
            </a:p>
          </p:txBody>
        </p:sp>
        <p:sp>
          <p:nvSpPr>
            <p:cNvPr id="7" name="TextBox 6">
              <a:extLst>
                <a:ext uri="{FF2B5EF4-FFF2-40B4-BE49-F238E27FC236}">
                  <a16:creationId xmlns:a16="http://schemas.microsoft.com/office/drawing/2014/main" id="{5AE58919-9898-787E-2914-E609A14956F6}"/>
                </a:ext>
              </a:extLst>
            </p:cNvPr>
            <p:cNvSpPr txBox="1"/>
            <p:nvPr/>
          </p:nvSpPr>
          <p:spPr>
            <a:xfrm>
              <a:off x="8455198" y="2619595"/>
              <a:ext cx="2413329" cy="1200329"/>
            </a:xfrm>
            <a:prstGeom prst="rect">
              <a:avLst/>
            </a:prstGeom>
            <a:noFill/>
            <a:ln>
              <a:solidFill>
                <a:srgbClr val="FF0000"/>
              </a:solidFill>
            </a:ln>
          </p:spPr>
          <p:txBody>
            <a:bodyPr wrap="square" rtlCol="0">
              <a:spAutoFit/>
            </a:bodyPr>
            <a:lstStyle/>
            <a:p>
              <a:pPr algn="ctr"/>
              <a:r>
                <a:rPr lang="en-GB" b="1" dirty="0"/>
                <a:t>84% Attendance</a:t>
              </a:r>
            </a:p>
            <a:p>
              <a:r>
                <a:rPr lang="en-GB" dirty="0"/>
                <a:t>Means your child will have missed 30 days or 6 weeks of school</a:t>
              </a:r>
            </a:p>
          </p:txBody>
        </p:sp>
        <p:sp>
          <p:nvSpPr>
            <p:cNvPr id="8" name="TextBox 7">
              <a:extLst>
                <a:ext uri="{FF2B5EF4-FFF2-40B4-BE49-F238E27FC236}">
                  <a16:creationId xmlns:a16="http://schemas.microsoft.com/office/drawing/2014/main" id="{465B719D-6069-5406-77B6-95AE21FA9DCC}"/>
                </a:ext>
              </a:extLst>
            </p:cNvPr>
            <p:cNvSpPr txBox="1"/>
            <p:nvPr/>
          </p:nvSpPr>
          <p:spPr>
            <a:xfrm>
              <a:off x="1019185" y="4150895"/>
              <a:ext cx="9849342" cy="1754326"/>
            </a:xfrm>
            <a:prstGeom prst="rect">
              <a:avLst/>
            </a:prstGeom>
            <a:noFill/>
            <a:ln>
              <a:solidFill>
                <a:schemeClr val="accent6"/>
              </a:solidFill>
            </a:ln>
          </p:spPr>
          <p:txBody>
            <a:bodyPr wrap="square" rtlCol="0">
              <a:spAutoFit/>
            </a:bodyPr>
            <a:lstStyle/>
            <a:p>
              <a:r>
                <a:rPr lang="en-GB" dirty="0"/>
                <a:t>Good attendance gives every young person the opportunity to:</a:t>
              </a:r>
            </a:p>
            <a:p>
              <a:endParaRPr lang="en-GB" dirty="0"/>
            </a:p>
            <a:p>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A2201847-C76F-9239-B142-37750BAC62B1}"/>
                </a:ext>
              </a:extLst>
            </p:cNvPr>
            <p:cNvSpPr txBox="1"/>
            <p:nvPr/>
          </p:nvSpPr>
          <p:spPr>
            <a:xfrm>
              <a:off x="1181851" y="4579012"/>
              <a:ext cx="4914149" cy="1200329"/>
            </a:xfrm>
            <a:prstGeom prst="rect">
              <a:avLst/>
            </a:prstGeom>
            <a:noFill/>
          </p:spPr>
          <p:txBody>
            <a:bodyPr wrap="square" rtlCol="0">
              <a:spAutoFit/>
            </a:bodyPr>
            <a:lstStyle/>
            <a:p>
              <a:pPr marL="285750" indent="-285750">
                <a:buFont typeface="Arial" panose="020B0604020202020204" pitchFamily="34" charset="0"/>
                <a:buChar char="•"/>
              </a:pPr>
              <a:r>
                <a:rPr lang="en-GB"/>
                <a:t>Learn new things			</a:t>
              </a:r>
            </a:p>
            <a:p>
              <a:pPr marL="285750" indent="-285750">
                <a:buFont typeface="Arial" panose="020B0604020202020204" pitchFamily="34" charset="0"/>
                <a:buChar char="•"/>
              </a:pPr>
              <a:r>
                <a:rPr lang="en-GB"/>
                <a:t>Engage in physical exercise</a:t>
              </a:r>
            </a:p>
            <a:p>
              <a:pPr marL="285750" indent="-285750">
                <a:buFont typeface="Arial" panose="020B0604020202020204" pitchFamily="34" charset="0"/>
                <a:buChar char="•"/>
              </a:pPr>
              <a:r>
                <a:rPr lang="en-GB"/>
                <a:t>Increase their achievement</a:t>
              </a:r>
            </a:p>
            <a:p>
              <a:pPr marL="285750" indent="-285750">
                <a:buFont typeface="Arial" panose="020B0604020202020204" pitchFamily="34" charset="0"/>
                <a:buChar char="•"/>
              </a:pPr>
              <a:r>
                <a:rPr lang="en-GB"/>
                <a:t>Build their confidence</a:t>
              </a:r>
              <a:endParaRPr lang="en-GB" dirty="0"/>
            </a:p>
          </p:txBody>
        </p:sp>
        <p:sp>
          <p:nvSpPr>
            <p:cNvPr id="11" name="TextBox 10">
              <a:extLst>
                <a:ext uri="{FF2B5EF4-FFF2-40B4-BE49-F238E27FC236}">
                  <a16:creationId xmlns:a16="http://schemas.microsoft.com/office/drawing/2014/main" id="{9BB28FC2-3502-C095-4643-F45F56CA61E3}"/>
                </a:ext>
              </a:extLst>
            </p:cNvPr>
            <p:cNvSpPr txBox="1"/>
            <p:nvPr/>
          </p:nvSpPr>
          <p:spPr>
            <a:xfrm>
              <a:off x="4262687" y="4573992"/>
              <a:ext cx="5824538" cy="1200329"/>
            </a:xfrm>
            <a:prstGeom prst="rect">
              <a:avLst/>
            </a:prstGeom>
            <a:noFill/>
          </p:spPr>
          <p:txBody>
            <a:bodyPr wrap="square" rtlCol="0">
              <a:spAutoFit/>
            </a:bodyPr>
            <a:lstStyle/>
            <a:p>
              <a:pPr marL="285750" indent="-285750">
                <a:buFont typeface="Arial" panose="020B0604020202020204" pitchFamily="34" charset="0"/>
                <a:buChar char="•"/>
              </a:pPr>
              <a:r>
                <a:rPr lang="en-GB" dirty="0"/>
                <a:t>Develop &amp; practise new skills			</a:t>
              </a:r>
            </a:p>
            <a:p>
              <a:pPr marL="285750" indent="-285750">
                <a:buFont typeface="Arial" panose="020B0604020202020204" pitchFamily="34" charset="0"/>
                <a:buChar char="•"/>
              </a:pPr>
              <a:r>
                <a:rPr lang="en-GB" dirty="0"/>
                <a:t>Improve self-esteem</a:t>
              </a:r>
            </a:p>
            <a:p>
              <a:pPr marL="285750" indent="-285750">
                <a:buFont typeface="Arial" panose="020B0604020202020204" pitchFamily="34" charset="0"/>
                <a:buChar char="•"/>
              </a:pPr>
              <a:r>
                <a:rPr lang="en-GB" dirty="0"/>
                <a:t>Make friends and feel included</a:t>
              </a:r>
            </a:p>
            <a:p>
              <a:pPr marL="285750" indent="-285750">
                <a:buFont typeface="Arial" panose="020B0604020202020204" pitchFamily="34" charset="0"/>
                <a:buChar char="•"/>
              </a:pPr>
              <a:r>
                <a:rPr lang="en-GB" dirty="0"/>
                <a:t>Take responsibility for learning</a:t>
              </a:r>
            </a:p>
          </p:txBody>
        </p:sp>
        <p:sp>
          <p:nvSpPr>
            <p:cNvPr id="12" name="TextBox 11">
              <a:extLst>
                <a:ext uri="{FF2B5EF4-FFF2-40B4-BE49-F238E27FC236}">
                  <a16:creationId xmlns:a16="http://schemas.microsoft.com/office/drawing/2014/main" id="{BB506D5B-762E-2844-2BA9-C33600CDDE8F}"/>
                </a:ext>
              </a:extLst>
            </p:cNvPr>
            <p:cNvSpPr txBox="1"/>
            <p:nvPr/>
          </p:nvSpPr>
          <p:spPr>
            <a:xfrm>
              <a:off x="7695574" y="4579012"/>
              <a:ext cx="4914149" cy="1200329"/>
            </a:xfrm>
            <a:prstGeom prst="rect">
              <a:avLst/>
            </a:prstGeom>
            <a:noFill/>
          </p:spPr>
          <p:txBody>
            <a:bodyPr wrap="square" rtlCol="0">
              <a:spAutoFit/>
            </a:bodyPr>
            <a:lstStyle/>
            <a:p>
              <a:pPr marL="285750" indent="-285750">
                <a:buFont typeface="Arial" panose="020B0604020202020204" pitchFamily="34" charset="0"/>
                <a:buChar char="•"/>
              </a:pPr>
              <a:r>
                <a:rPr lang="en-GB" dirty="0"/>
                <a:t>Develop skills for work			</a:t>
              </a:r>
            </a:p>
            <a:p>
              <a:pPr marL="285750" indent="-285750">
                <a:buFont typeface="Arial" panose="020B0604020202020204" pitchFamily="34" charset="0"/>
                <a:buChar char="•"/>
              </a:pPr>
              <a:r>
                <a:rPr lang="en-GB" dirty="0"/>
                <a:t>Prepare for the world of work</a:t>
              </a:r>
            </a:p>
            <a:p>
              <a:pPr marL="285750" indent="-285750">
                <a:buFont typeface="Arial" panose="020B0604020202020204" pitchFamily="34" charset="0"/>
                <a:buChar char="•"/>
              </a:pPr>
              <a:r>
                <a:rPr lang="en-GB" dirty="0"/>
                <a:t>Increase their attainment</a:t>
              </a:r>
            </a:p>
            <a:p>
              <a:pPr marL="285750" indent="-285750">
                <a:buFont typeface="Arial" panose="020B0604020202020204" pitchFamily="34" charset="0"/>
                <a:buChar char="•"/>
              </a:pPr>
              <a:r>
                <a:rPr lang="en-GB" dirty="0"/>
                <a:t>Engage in digital learning</a:t>
              </a:r>
            </a:p>
          </p:txBody>
        </p:sp>
      </p:grpSp>
      <p:pic>
        <p:nvPicPr>
          <p:cNvPr id="9" name="Picture 8">
            <a:extLst>
              <a:ext uri="{FF2B5EF4-FFF2-40B4-BE49-F238E27FC236}">
                <a16:creationId xmlns:a16="http://schemas.microsoft.com/office/drawing/2014/main" id="{30F9848C-B82E-7AF2-D87F-56FB7F45CFA2}"/>
              </a:ext>
            </a:extLst>
          </p:cNvPr>
          <p:cNvPicPr>
            <a:picLocks noChangeAspect="1"/>
          </p:cNvPicPr>
          <p:nvPr/>
        </p:nvPicPr>
        <p:blipFill>
          <a:blip r:embed="rId5"/>
          <a:stretch>
            <a:fillRect/>
          </a:stretch>
        </p:blipFill>
        <p:spPr>
          <a:xfrm>
            <a:off x="1061741" y="498815"/>
            <a:ext cx="2176555" cy="1906263"/>
          </a:xfrm>
          <a:prstGeom prst="rect">
            <a:avLst/>
          </a:prstGeom>
        </p:spPr>
      </p:pic>
    </p:spTree>
    <p:extLst>
      <p:ext uri="{BB962C8B-B14F-4D97-AF65-F5344CB8AC3E}">
        <p14:creationId xmlns:p14="http://schemas.microsoft.com/office/powerpoint/2010/main" val="1730830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A9FE-77D7-E74A-3553-F1ECD5B1C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134BF-B692-929C-74E2-281A477227AE}"/>
              </a:ext>
            </a:extLst>
          </p:cNvPr>
          <p:cNvSpPr>
            <a:spLocks noGrp="1"/>
          </p:cNvSpPr>
          <p:nvPr>
            <p:ph type="title"/>
          </p:nvPr>
        </p:nvSpPr>
        <p:spPr/>
        <p:txBody>
          <a:bodyPr/>
          <a:lstStyle/>
          <a:p>
            <a:r>
              <a:rPr lang="en-GB" dirty="0">
                <a:solidFill>
                  <a:schemeClr val="tx1"/>
                </a:solidFill>
              </a:rPr>
              <a:t>Decisions</a:t>
            </a:r>
            <a:endParaRPr lang="en-GB" dirty="0">
              <a:solidFill>
                <a:schemeClr val="accent6"/>
              </a:solidFill>
            </a:endParaRPr>
          </a:p>
        </p:txBody>
      </p:sp>
      <p:sp>
        <p:nvSpPr>
          <p:cNvPr id="12" name="Text Placeholder 11">
            <a:extLst>
              <a:ext uri="{FF2B5EF4-FFF2-40B4-BE49-F238E27FC236}">
                <a16:creationId xmlns:a16="http://schemas.microsoft.com/office/drawing/2014/main" id="{DB39175D-9485-9984-C1F1-D6E459F1E4DE}"/>
              </a:ext>
            </a:extLst>
          </p:cNvPr>
          <p:cNvSpPr>
            <a:spLocks noGrp="1"/>
          </p:cNvSpPr>
          <p:nvPr>
            <p:ph type="body" sz="quarter" idx="10"/>
          </p:nvPr>
        </p:nvSpPr>
        <p:spPr/>
        <p:txBody>
          <a:bodyPr/>
          <a:lstStyle/>
          <a:p>
            <a:r>
              <a:rPr lang="en-GB"/>
              <a:t>Public</a:t>
            </a:r>
          </a:p>
        </p:txBody>
      </p:sp>
      <p:pic>
        <p:nvPicPr>
          <p:cNvPr id="79" name="Picture 78">
            <a:extLst>
              <a:ext uri="{FF2B5EF4-FFF2-40B4-BE49-F238E27FC236}">
                <a16:creationId xmlns:a16="http://schemas.microsoft.com/office/drawing/2014/main" id="{3ED33FA4-A355-07F0-B47E-A16995A73776}"/>
              </a:ext>
            </a:extLst>
          </p:cNvPr>
          <p:cNvPicPr>
            <a:picLocks noChangeAspect="1"/>
          </p:cNvPicPr>
          <p:nvPr/>
        </p:nvPicPr>
        <p:blipFill>
          <a:blip r:embed="rId4"/>
          <a:stretch>
            <a:fillRect/>
          </a:stretch>
        </p:blipFill>
        <p:spPr>
          <a:xfrm>
            <a:off x="892763" y="1773052"/>
            <a:ext cx="10657249" cy="4607337"/>
          </a:xfrm>
          <a:prstGeom prst="rect">
            <a:avLst/>
          </a:prstGeom>
        </p:spPr>
      </p:pic>
    </p:spTree>
    <p:custDataLst>
      <p:tags r:id="rId1"/>
    </p:custDataLst>
    <p:extLst>
      <p:ext uri="{BB962C8B-B14F-4D97-AF65-F5344CB8AC3E}">
        <p14:creationId xmlns:p14="http://schemas.microsoft.com/office/powerpoint/2010/main" val="4062023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9C30-117F-AB0C-D51D-29E6F6A9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18502-DE2C-C943-BCCE-B14E8D156A7A}"/>
              </a:ext>
            </a:extLst>
          </p:cNvPr>
          <p:cNvSpPr>
            <a:spLocks noGrp="1"/>
          </p:cNvSpPr>
          <p:nvPr>
            <p:ph type="title"/>
          </p:nvPr>
        </p:nvSpPr>
        <p:spPr/>
        <p:txBody>
          <a:bodyPr/>
          <a:lstStyle/>
          <a:p>
            <a:r>
              <a:rPr lang="en-GB">
                <a:solidFill>
                  <a:srgbClr val="12BCBC"/>
                </a:solidFill>
              </a:rPr>
              <a:t>Replies</a:t>
            </a:r>
            <a:r>
              <a:rPr lang="en-GB">
                <a:solidFill>
                  <a:schemeClr val="tx1"/>
                </a:solidFill>
              </a:rPr>
              <a:t> to offers</a:t>
            </a:r>
            <a:endParaRPr lang="en-GB">
              <a:solidFill>
                <a:schemeClr val="accent6"/>
              </a:solidFill>
            </a:endParaRPr>
          </a:p>
        </p:txBody>
      </p:sp>
      <p:sp>
        <p:nvSpPr>
          <p:cNvPr id="12" name="Text Placeholder 11">
            <a:extLst>
              <a:ext uri="{FF2B5EF4-FFF2-40B4-BE49-F238E27FC236}">
                <a16:creationId xmlns:a16="http://schemas.microsoft.com/office/drawing/2014/main" id="{C8EF029D-2383-9F59-6F07-7FCDB7C8C0F2}"/>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3BC9766-540A-3FB3-6AF4-618BD3C56858}"/>
              </a:ext>
            </a:extLst>
          </p:cNvPr>
          <p:cNvSpPr txBox="1"/>
          <p:nvPr/>
        </p:nvSpPr>
        <p:spPr>
          <a:xfrm>
            <a:off x="756009" y="1642076"/>
            <a:ext cx="4844453" cy="6948056"/>
          </a:xfrm>
          <a:prstGeom prst="rect">
            <a:avLst/>
          </a:prstGeom>
          <a:noFill/>
        </p:spPr>
        <p:txBody>
          <a:bodyPr wrap="square" rtlCol="0">
            <a:spAutoFit/>
          </a:bodyPr>
          <a:lstStyle/>
          <a:p>
            <a:pPr marL="257175" indent="-257175" defTabSz="914377">
              <a:buClr>
                <a:srgbClr val="12BCBC"/>
              </a:buClr>
              <a:buFont typeface="Wingdings" panose="05000000000000000000" pitchFamily="2" charset="2"/>
              <a:buChar char="§"/>
            </a:pPr>
            <a:r>
              <a:rPr lang="en-GB" sz="2250" dirty="0">
                <a:solidFill>
                  <a:srgbClr val="132433"/>
                </a:solidFill>
                <a:latin typeface="Roboto Light "/>
                <a:ea typeface="Roboto" panose="02000000000000000000" pitchFamily="2" charset="0"/>
                <a:cs typeface="Roboto" panose="02000000000000000000" pitchFamily="2" charset="0"/>
              </a:rPr>
              <a:t>Once you've made your decisions, choose a 'firm' and 'insurance' choice. </a:t>
            </a: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r>
              <a:rPr lang="en-GB" sz="2250" dirty="0">
                <a:solidFill>
                  <a:srgbClr val="132433"/>
                </a:solidFill>
                <a:latin typeface="Roboto Light "/>
                <a:ea typeface="Roboto" panose="02000000000000000000" pitchFamily="2" charset="0"/>
                <a:cs typeface="Roboto" panose="02000000000000000000" pitchFamily="2" charset="0"/>
              </a:rPr>
              <a:t>Decline any remaining offers. </a:t>
            </a: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t>If you receive your last decision on or before </a:t>
            </a:r>
            <a:r>
              <a:rPr lang="en-GB" b="1" dirty="0"/>
              <a:t>31 March 2026</a:t>
            </a:r>
            <a:r>
              <a:rPr lang="en-GB" dirty="0"/>
              <a:t>, your reply date is </a:t>
            </a:r>
            <a:r>
              <a:rPr lang="en-GB" b="1" dirty="0"/>
              <a:t>6 May 2026 </a:t>
            </a:r>
          </a:p>
          <a:p>
            <a:endParaRPr lang="en-GB" dirty="0"/>
          </a:p>
          <a:p>
            <a:pPr marL="285750" indent="-285750">
              <a:buFont typeface="Arial" panose="020B0604020202020204" pitchFamily="34" charset="0"/>
              <a:buChar char="•"/>
            </a:pPr>
            <a:r>
              <a:rPr lang="en-GB" dirty="0"/>
              <a:t>If you receive your last decision on or before </a:t>
            </a:r>
            <a:r>
              <a:rPr lang="en-GB" b="1" dirty="0"/>
              <a:t>13 May 2026</a:t>
            </a:r>
            <a:r>
              <a:rPr lang="en-GB" dirty="0"/>
              <a:t>, your reply date is </a:t>
            </a:r>
            <a:r>
              <a:rPr lang="en-GB" b="1" dirty="0"/>
              <a:t>3 June 2026 </a:t>
            </a:r>
          </a:p>
          <a:p>
            <a:endParaRPr lang="en-GB" b="1" dirty="0"/>
          </a:p>
          <a:p>
            <a:pPr marL="285750" indent="-285750">
              <a:buFont typeface="Arial" panose="020B0604020202020204" pitchFamily="34" charset="0"/>
              <a:buChar char="•"/>
            </a:pPr>
            <a:r>
              <a:rPr lang="en-GB" dirty="0"/>
              <a:t>If you receive your last decision on or before </a:t>
            </a:r>
            <a:r>
              <a:rPr lang="en-GB" b="1" dirty="0"/>
              <a:t>15 July 2026</a:t>
            </a:r>
            <a:r>
              <a:rPr lang="en-GB" dirty="0"/>
              <a:t>, your reply date is </a:t>
            </a:r>
            <a:r>
              <a:rPr lang="en-GB" b="1" dirty="0"/>
              <a:t>22 July 2026</a:t>
            </a: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a:p>
            <a:pPr marL="257175" indent="-257175" defTabSz="914377">
              <a:buClr>
                <a:srgbClr val="12BCBC"/>
              </a:buClr>
              <a:buFont typeface="Wingdings" panose="05000000000000000000" pitchFamily="2" charset="2"/>
              <a:buChar char="§"/>
            </a:pPr>
            <a:endParaRPr lang="en-GB" sz="2250" dirty="0">
              <a:solidFill>
                <a:srgbClr val="132433"/>
              </a:solidFill>
              <a:latin typeface="Roboto Light "/>
              <a:ea typeface="Roboto" panose="02000000000000000000" pitchFamily="2" charset="0"/>
              <a:cs typeface="Roboto" panose="02000000000000000000" pitchFamily="2" charset="0"/>
            </a:endParaRPr>
          </a:p>
        </p:txBody>
      </p:sp>
      <p:pic>
        <p:nvPicPr>
          <p:cNvPr id="3" name="Picture 2" descr="A screenshot of a website&#10;&#10;AI-generated content may be incorrect.">
            <a:extLst>
              <a:ext uri="{FF2B5EF4-FFF2-40B4-BE49-F238E27FC236}">
                <a16:creationId xmlns:a16="http://schemas.microsoft.com/office/drawing/2014/main" id="{5368A2AD-1F8D-D148-705F-33BCCA504A1C}"/>
              </a:ext>
            </a:extLst>
          </p:cNvPr>
          <p:cNvPicPr>
            <a:picLocks noGrp="1" noRot="1" noChangeAspect="1" noMove="1" noResize="1" noEditPoints="1" noAdjustHandles="1" noChangeArrowheads="1" noChangeShapeType="1" noCrop="1"/>
          </p:cNvPicPr>
          <p:nvPr/>
        </p:nvPicPr>
        <p:blipFill>
          <a:blip r:embed="rId4"/>
          <a:stretch>
            <a:fillRect/>
          </a:stretch>
        </p:blipFill>
        <p:spPr>
          <a:xfrm>
            <a:off x="6342889" y="99826"/>
            <a:ext cx="5849111" cy="6758174"/>
          </a:xfrm>
          <a:prstGeom prst="rect">
            <a:avLst/>
          </a:prstGeom>
        </p:spPr>
      </p:pic>
    </p:spTree>
    <p:custDataLst>
      <p:tags r:id="rId1"/>
    </p:custDataLst>
    <p:extLst>
      <p:ext uri="{BB962C8B-B14F-4D97-AF65-F5344CB8AC3E}">
        <p14:creationId xmlns:p14="http://schemas.microsoft.com/office/powerpoint/2010/main" val="2624023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19B7-071E-2935-6D8C-572B628951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D8D310-AA81-7CE6-001C-599973895094}"/>
              </a:ext>
            </a:extLst>
          </p:cNvPr>
          <p:cNvSpPr>
            <a:spLocks noGrp="1"/>
          </p:cNvSpPr>
          <p:nvPr>
            <p:ph type="title"/>
          </p:nvPr>
        </p:nvSpPr>
        <p:spPr>
          <a:xfrm>
            <a:off x="579602" y="353755"/>
            <a:ext cx="5516397" cy="910607"/>
          </a:xfrm>
        </p:spPr>
        <p:txBody>
          <a:bodyPr/>
          <a:lstStyle/>
          <a:p>
            <a:r>
              <a:rPr lang="en-GB" dirty="0">
                <a:solidFill>
                  <a:schemeClr val="tx1"/>
                </a:solidFill>
              </a:rPr>
              <a:t>Other</a:t>
            </a:r>
            <a:r>
              <a:rPr lang="en-GB" dirty="0">
                <a:solidFill>
                  <a:srgbClr val="12BCBC"/>
                </a:solidFill>
              </a:rPr>
              <a:t> options</a:t>
            </a:r>
            <a:endParaRPr lang="en-GB" dirty="0">
              <a:solidFill>
                <a:schemeClr val="accent6"/>
              </a:solidFill>
            </a:endParaRPr>
          </a:p>
        </p:txBody>
      </p:sp>
      <p:sp>
        <p:nvSpPr>
          <p:cNvPr id="12" name="Text Placeholder 11">
            <a:extLst>
              <a:ext uri="{FF2B5EF4-FFF2-40B4-BE49-F238E27FC236}">
                <a16:creationId xmlns:a16="http://schemas.microsoft.com/office/drawing/2014/main" id="{9A02DD3E-B350-4F1A-7996-E7F4E9268C31}"/>
              </a:ext>
            </a:extLst>
          </p:cNvPr>
          <p:cNvSpPr>
            <a:spLocks noGrp="1"/>
          </p:cNvSpPr>
          <p:nvPr>
            <p:ph type="body" sz="quarter" idx="10"/>
          </p:nvPr>
        </p:nvSpPr>
        <p:spPr/>
        <p:txBody>
          <a:bodyPr/>
          <a:lstStyle/>
          <a:p>
            <a:r>
              <a:rPr lang="en-GB"/>
              <a:t>Public</a:t>
            </a:r>
          </a:p>
        </p:txBody>
      </p:sp>
      <p:pic>
        <p:nvPicPr>
          <p:cNvPr id="7" name="Picture Placeholder 6" descr="A person sitting on the ground with her computer&#10;&#10;AI-generated content may be incorrect.">
            <a:extLst>
              <a:ext uri="{FF2B5EF4-FFF2-40B4-BE49-F238E27FC236}">
                <a16:creationId xmlns:a16="http://schemas.microsoft.com/office/drawing/2014/main" id="{A279704D-4732-1278-0223-D89F504FE834}"/>
              </a:ext>
            </a:extLst>
          </p:cNvPr>
          <p:cNvPicPr>
            <a:picLocks noGrp="1" noChangeAspect="1"/>
          </p:cNvPicPr>
          <p:nvPr>
            <p:ph type="pic" sz="quarter" idx="13"/>
          </p:nvPr>
        </p:nvPicPr>
        <p:blipFill>
          <a:blip r:embed="rId4"/>
          <a:srcRect l="582" r="582"/>
          <a:stretch>
            <a:fillRect/>
          </a:stretch>
        </p:blipFill>
        <p:spPr>
          <a:xfrm>
            <a:off x="6461522" y="708422"/>
            <a:ext cx="5014317" cy="5444133"/>
          </a:xfrm>
          <a:prstGeom prst="rect">
            <a:avLst/>
          </a:prstGeom>
        </p:spPr>
      </p:pic>
      <p:sp>
        <p:nvSpPr>
          <p:cNvPr id="8" name="Content Placeholder 3">
            <a:extLst>
              <a:ext uri="{FF2B5EF4-FFF2-40B4-BE49-F238E27FC236}">
                <a16:creationId xmlns:a16="http://schemas.microsoft.com/office/drawing/2014/main" id="{48B6AC65-5EE2-7271-4B0B-C57DED6FBD06}"/>
              </a:ext>
            </a:extLst>
          </p:cNvPr>
          <p:cNvSpPr>
            <a:spLocks noGrp="1"/>
          </p:cNvSpPr>
          <p:nvPr>
            <p:ph idx="1"/>
          </p:nvPr>
        </p:nvSpPr>
        <p:spPr>
          <a:xfrm>
            <a:off x="579602" y="2032392"/>
            <a:ext cx="5379839" cy="4225533"/>
          </a:xfrm>
        </p:spPr>
        <p:txBody>
          <a:bodyPr/>
          <a:lstStyle/>
          <a:p>
            <a:pPr defTabSz="342900">
              <a:spcBef>
                <a:spcPts val="75"/>
              </a:spcBef>
            </a:pPr>
            <a:r>
              <a:rPr lang="en-US" sz="2250" b="1" dirty="0">
                <a:latin typeface="Roboto Light "/>
              </a:rPr>
              <a:t>Extra </a:t>
            </a:r>
            <a:r>
              <a:rPr lang="en-US" sz="2250" dirty="0">
                <a:latin typeface="Roboto Light "/>
              </a:rPr>
              <a:t>(26 Feb – 1 Jul)</a:t>
            </a:r>
          </a:p>
          <a:p>
            <a:pPr marL="107156" indent="-107156" defTabSz="342900">
              <a:spcBef>
                <a:spcPts val="225"/>
              </a:spcBef>
              <a:spcAft>
                <a:spcPts val="225"/>
              </a:spcAft>
              <a:buClr>
                <a:srgbClr val="12BCBC"/>
              </a:buClr>
              <a:buFont typeface="Arial" panose="020B0604020202020204" pitchFamily="34" charset="0"/>
              <a:buChar char="•"/>
            </a:pPr>
            <a:r>
              <a:rPr lang="en-US" sz="2250" dirty="0">
                <a:latin typeface="Roboto Light "/>
              </a:rPr>
              <a:t>If you have used all five choices and had no offers, you can still find a place using Extra.</a:t>
            </a:r>
          </a:p>
          <a:p>
            <a:pPr defTabSz="342900">
              <a:spcBef>
                <a:spcPts val="225"/>
              </a:spcBef>
              <a:spcAft>
                <a:spcPts val="225"/>
              </a:spcAft>
              <a:buClr>
                <a:srgbClr val="836CD8"/>
              </a:buClr>
            </a:pPr>
            <a:endParaRPr lang="en-US" sz="2250" dirty="0">
              <a:latin typeface="Roboto Light "/>
            </a:endParaRPr>
          </a:p>
          <a:p>
            <a:pPr defTabSz="342900">
              <a:spcBef>
                <a:spcPts val="225"/>
              </a:spcBef>
              <a:spcAft>
                <a:spcPts val="225"/>
              </a:spcAft>
              <a:buClr>
                <a:srgbClr val="836CD8"/>
              </a:buClr>
            </a:pPr>
            <a:endParaRPr lang="en-US" sz="2250" dirty="0">
              <a:latin typeface="Roboto Light "/>
            </a:endParaRPr>
          </a:p>
          <a:p>
            <a:pPr defTabSz="342900">
              <a:spcBef>
                <a:spcPts val="75"/>
              </a:spcBef>
            </a:pPr>
            <a:r>
              <a:rPr lang="en-US" sz="2250" b="1" dirty="0">
                <a:latin typeface="Roboto Light "/>
              </a:rPr>
              <a:t>Clearing</a:t>
            </a:r>
            <a:r>
              <a:rPr lang="en-US" sz="2250" dirty="0">
                <a:latin typeface="Roboto Light "/>
              </a:rPr>
              <a:t> (2 Jul – Oct)</a:t>
            </a:r>
          </a:p>
          <a:p>
            <a:pPr marL="128588" indent="-128588">
              <a:buClr>
                <a:srgbClr val="12BCBC"/>
              </a:buClr>
              <a:buFont typeface="Arial" panose="020B0604020202020204" pitchFamily="34" charset="0"/>
              <a:buChar char="•"/>
            </a:pPr>
            <a:r>
              <a:rPr lang="en-GB" sz="2250" dirty="0">
                <a:latin typeface="Roboto Light "/>
              </a:rPr>
              <a:t>Clearing is for students in various situations, whether you've exceeded expectations, changed your mind, or don’t have a place. </a:t>
            </a:r>
          </a:p>
        </p:txBody>
      </p:sp>
    </p:spTree>
    <p:custDataLst>
      <p:tags r:id="rId1"/>
    </p:custDataLst>
    <p:extLst>
      <p:ext uri="{BB962C8B-B14F-4D97-AF65-F5344CB8AC3E}">
        <p14:creationId xmlns:p14="http://schemas.microsoft.com/office/powerpoint/2010/main" val="513369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4B8B-0530-D192-45F7-08DA234A3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E90DB-02F8-E02A-4FB0-062C6E6DE84D}"/>
              </a:ext>
            </a:extLst>
          </p:cNvPr>
          <p:cNvSpPr>
            <a:spLocks noGrp="1"/>
          </p:cNvSpPr>
          <p:nvPr>
            <p:ph type="title"/>
          </p:nvPr>
        </p:nvSpPr>
        <p:spPr>
          <a:xfrm>
            <a:off x="838200" y="0"/>
            <a:ext cx="10515600" cy="1325563"/>
          </a:xfrm>
        </p:spPr>
        <p:txBody>
          <a:bodyPr>
            <a:normAutofit/>
          </a:bodyPr>
          <a:lstStyle/>
          <a:p>
            <a:pPr algn="ctr"/>
            <a:r>
              <a:rPr lang="en-GB" sz="4000" dirty="0"/>
              <a:t>Applying for SAAS</a:t>
            </a:r>
            <a:endParaRPr lang="en-US" sz="4000" dirty="0"/>
          </a:p>
        </p:txBody>
      </p:sp>
      <p:sp>
        <p:nvSpPr>
          <p:cNvPr id="3" name="Content Placeholder 2">
            <a:extLst>
              <a:ext uri="{FF2B5EF4-FFF2-40B4-BE49-F238E27FC236}">
                <a16:creationId xmlns:a16="http://schemas.microsoft.com/office/drawing/2014/main" id="{C16914C8-01AE-D2E8-AE92-AE1D95A7ABF8}"/>
              </a:ext>
            </a:extLst>
          </p:cNvPr>
          <p:cNvSpPr>
            <a:spLocks noGrp="1"/>
          </p:cNvSpPr>
          <p:nvPr>
            <p:ph idx="1"/>
          </p:nvPr>
        </p:nvSpPr>
        <p:spPr>
          <a:xfrm>
            <a:off x="381000" y="1528762"/>
            <a:ext cx="10320867" cy="4857289"/>
          </a:xfrm>
        </p:spPr>
        <p:txBody>
          <a:bodyPr>
            <a:normAutofit/>
          </a:bodyPr>
          <a:lstStyle/>
          <a:p>
            <a:r>
              <a:rPr lang="en-GB" dirty="0"/>
              <a:t>Apply to SAAS for your first choice of course. If you do not get on that course, or if you change your mind, contact SAAS to change your application to another course or cancel your application.</a:t>
            </a:r>
          </a:p>
          <a:p>
            <a:endParaRPr lang="en-GB" dirty="0"/>
          </a:p>
          <a:p>
            <a:r>
              <a:rPr lang="en-GB" dirty="0"/>
              <a:t>The deadline to apply for student finance for academic year 2025 to 2026 is </a:t>
            </a:r>
            <a:r>
              <a:rPr lang="en-GB" b="1" dirty="0"/>
              <a:t>31 March 2026</a:t>
            </a:r>
            <a:r>
              <a:rPr lang="en-GB" dirty="0"/>
              <a:t>.</a:t>
            </a:r>
          </a:p>
          <a:p>
            <a:endParaRPr lang="en-GB" dirty="0"/>
          </a:p>
          <a:p>
            <a:r>
              <a:rPr lang="en-GB" b="1" dirty="0"/>
              <a:t>You need to apply for SAAS so the government pay your tuition fees.</a:t>
            </a:r>
          </a:p>
        </p:txBody>
      </p:sp>
    </p:spTree>
    <p:extLst>
      <p:ext uri="{BB962C8B-B14F-4D97-AF65-F5344CB8AC3E}">
        <p14:creationId xmlns:p14="http://schemas.microsoft.com/office/powerpoint/2010/main" val="2398048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68FD-8F66-47CB-53EF-1FAAB10EA7C2}"/>
              </a:ext>
            </a:extLst>
          </p:cNvPr>
          <p:cNvSpPr>
            <a:spLocks noGrp="1"/>
          </p:cNvSpPr>
          <p:nvPr>
            <p:ph type="title"/>
          </p:nvPr>
        </p:nvSpPr>
        <p:spPr/>
        <p:txBody>
          <a:bodyPr/>
          <a:lstStyle/>
          <a:p>
            <a:pPr algn="ctr"/>
            <a:r>
              <a:rPr lang="en-GB" dirty="0"/>
              <a:t>Living cost support</a:t>
            </a:r>
          </a:p>
        </p:txBody>
      </p:sp>
      <p:graphicFrame>
        <p:nvGraphicFramePr>
          <p:cNvPr id="4" name="Content Placeholder 3">
            <a:extLst>
              <a:ext uri="{FF2B5EF4-FFF2-40B4-BE49-F238E27FC236}">
                <a16:creationId xmlns:a16="http://schemas.microsoft.com/office/drawing/2014/main" id="{756676A8-34A4-A868-2D16-0F809EE93CEA}"/>
              </a:ext>
            </a:extLst>
          </p:cNvPr>
          <p:cNvGraphicFramePr>
            <a:graphicFrameLocks noGrp="1"/>
          </p:cNvGraphicFramePr>
          <p:nvPr>
            <p:ph idx="1"/>
            <p:extLst>
              <p:ext uri="{D42A27DB-BD31-4B8C-83A1-F6EECF244321}">
                <p14:modId xmlns:p14="http://schemas.microsoft.com/office/powerpoint/2010/main" val="3496406037"/>
              </p:ext>
            </p:extLst>
          </p:nvPr>
        </p:nvGraphicFramePr>
        <p:xfrm>
          <a:off x="4293493" y="1727940"/>
          <a:ext cx="7599568" cy="3962291"/>
        </p:xfrm>
        <a:graphic>
          <a:graphicData uri="http://schemas.openxmlformats.org/drawingml/2006/table">
            <a:tbl>
              <a:tblPr/>
              <a:tblGrid>
                <a:gridCol w="1899892">
                  <a:extLst>
                    <a:ext uri="{9D8B030D-6E8A-4147-A177-3AD203B41FA5}">
                      <a16:colId xmlns:a16="http://schemas.microsoft.com/office/drawing/2014/main" val="1179061059"/>
                    </a:ext>
                  </a:extLst>
                </a:gridCol>
                <a:gridCol w="1899892">
                  <a:extLst>
                    <a:ext uri="{9D8B030D-6E8A-4147-A177-3AD203B41FA5}">
                      <a16:colId xmlns:a16="http://schemas.microsoft.com/office/drawing/2014/main" val="982256865"/>
                    </a:ext>
                  </a:extLst>
                </a:gridCol>
                <a:gridCol w="1899892">
                  <a:extLst>
                    <a:ext uri="{9D8B030D-6E8A-4147-A177-3AD203B41FA5}">
                      <a16:colId xmlns:a16="http://schemas.microsoft.com/office/drawing/2014/main" val="1401855863"/>
                    </a:ext>
                  </a:extLst>
                </a:gridCol>
                <a:gridCol w="1899892">
                  <a:extLst>
                    <a:ext uri="{9D8B030D-6E8A-4147-A177-3AD203B41FA5}">
                      <a16:colId xmlns:a16="http://schemas.microsoft.com/office/drawing/2014/main" val="3143667554"/>
                    </a:ext>
                  </a:extLst>
                </a:gridCol>
              </a:tblGrid>
              <a:tr h="956415">
                <a:tc>
                  <a:txBody>
                    <a:bodyPr/>
                    <a:lstStyle/>
                    <a:p>
                      <a:pPr algn="l"/>
                      <a:r>
                        <a:rPr lang="en-GB">
                          <a:effectLst/>
                        </a:rPr>
                        <a:t>Household Income</a:t>
                      </a:r>
                    </a:p>
                  </a:txBody>
                  <a:tcPr anchor="ctr">
                    <a:lnL>
                      <a:noFill/>
                    </a:lnL>
                    <a:lnR>
                      <a:noFill/>
                    </a:lnR>
                    <a:lnT>
                      <a:noFill/>
                    </a:lnT>
                    <a:lnB>
                      <a:noFill/>
                    </a:lnB>
                    <a:solidFill>
                      <a:srgbClr val="FFFFFF"/>
                    </a:solidFill>
                  </a:tcPr>
                </a:tc>
                <a:tc>
                  <a:txBody>
                    <a:bodyPr/>
                    <a:lstStyle/>
                    <a:p>
                      <a:pPr algn="l"/>
                      <a:r>
                        <a:rPr lang="en-GB">
                          <a:effectLst/>
                        </a:rPr>
                        <a:t>Young Student Bursary (Grant)</a:t>
                      </a:r>
                    </a:p>
                  </a:txBody>
                  <a:tcPr anchor="ctr">
                    <a:lnL>
                      <a:noFill/>
                    </a:lnL>
                    <a:lnR>
                      <a:noFill/>
                    </a:lnR>
                    <a:lnT>
                      <a:noFill/>
                    </a:lnT>
                    <a:lnB>
                      <a:noFill/>
                    </a:lnB>
                    <a:solidFill>
                      <a:srgbClr val="FFFFFF"/>
                    </a:solidFill>
                  </a:tcPr>
                </a:tc>
                <a:tc>
                  <a:txBody>
                    <a:bodyPr/>
                    <a:lstStyle/>
                    <a:p>
                      <a:pPr algn="l"/>
                      <a:r>
                        <a:rPr lang="en-GB">
                          <a:effectLst/>
                        </a:rPr>
                        <a:t>Loan (Max)</a:t>
                      </a:r>
                    </a:p>
                  </a:txBody>
                  <a:tcPr anchor="ctr">
                    <a:lnL>
                      <a:noFill/>
                    </a:lnL>
                    <a:lnR>
                      <a:noFill/>
                    </a:lnR>
                    <a:lnT>
                      <a:noFill/>
                    </a:lnT>
                    <a:lnB>
                      <a:noFill/>
                    </a:lnB>
                    <a:solidFill>
                      <a:srgbClr val="FFFFFF"/>
                    </a:solidFill>
                  </a:tcPr>
                </a:tc>
                <a:tc>
                  <a:txBody>
                    <a:bodyPr/>
                    <a:lstStyle/>
                    <a:p>
                      <a:pPr algn="l"/>
                      <a:r>
                        <a:rPr lang="en-GB">
                          <a:effectLst/>
                        </a:rPr>
                        <a:t>Total Support</a:t>
                      </a:r>
                    </a:p>
                  </a:txBody>
                  <a:tcPr anchor="ctr">
                    <a:lnL>
                      <a:noFill/>
                    </a:lnL>
                    <a:lnR>
                      <a:noFill/>
                    </a:lnR>
                    <a:lnT>
                      <a:noFill/>
                    </a:lnT>
                    <a:lnB>
                      <a:noFill/>
                    </a:lnB>
                    <a:solidFill>
                      <a:srgbClr val="FFFFFF"/>
                    </a:solidFill>
                  </a:tcPr>
                </a:tc>
                <a:extLst>
                  <a:ext uri="{0D108BD9-81ED-4DB2-BD59-A6C34878D82A}">
                    <a16:rowId xmlns:a16="http://schemas.microsoft.com/office/drawing/2014/main" val="3836047563"/>
                  </a:ext>
                </a:extLst>
              </a:tr>
              <a:tr h="546523">
                <a:tc>
                  <a:txBody>
                    <a:bodyPr/>
                    <a:lstStyle/>
                    <a:p>
                      <a:pPr algn="l"/>
                      <a:r>
                        <a:rPr lang="en-GB">
                          <a:effectLst/>
                        </a:rPr>
                        <a:t>£0 – £20,999</a:t>
                      </a:r>
                    </a:p>
                  </a:txBody>
                  <a:tcPr anchor="ctr">
                    <a:lnL>
                      <a:noFill/>
                    </a:lnL>
                    <a:lnR>
                      <a:noFill/>
                    </a:lnR>
                    <a:lnT>
                      <a:noFill/>
                    </a:lnT>
                    <a:lnB>
                      <a:noFill/>
                    </a:lnB>
                    <a:solidFill>
                      <a:srgbClr val="F0F0F0"/>
                    </a:solidFill>
                  </a:tcPr>
                </a:tc>
                <a:tc>
                  <a:txBody>
                    <a:bodyPr/>
                    <a:lstStyle/>
                    <a:p>
                      <a:pPr algn="l"/>
                      <a:r>
                        <a:rPr lang="en-GB" dirty="0">
                          <a:effectLst/>
                        </a:rPr>
                        <a:t>£2,000</a:t>
                      </a:r>
                    </a:p>
                  </a:txBody>
                  <a:tcPr anchor="ctr">
                    <a:lnL>
                      <a:noFill/>
                    </a:lnL>
                    <a:lnR>
                      <a:noFill/>
                    </a:lnR>
                    <a:lnT>
                      <a:noFill/>
                    </a:lnT>
                    <a:lnB>
                      <a:noFill/>
                    </a:lnB>
                    <a:solidFill>
                      <a:srgbClr val="F0F0F0"/>
                    </a:solidFill>
                  </a:tcPr>
                </a:tc>
                <a:tc>
                  <a:txBody>
                    <a:bodyPr/>
                    <a:lstStyle/>
                    <a:p>
                      <a:pPr algn="l"/>
                      <a:r>
                        <a:rPr lang="en-GB">
                          <a:effectLst/>
                        </a:rPr>
                        <a:t>£9,400</a:t>
                      </a:r>
                    </a:p>
                  </a:txBody>
                  <a:tcPr anchor="ctr">
                    <a:lnL>
                      <a:noFill/>
                    </a:lnL>
                    <a:lnR>
                      <a:noFill/>
                    </a:lnR>
                    <a:lnT>
                      <a:noFill/>
                    </a:lnT>
                    <a:lnB>
                      <a:noFill/>
                    </a:lnB>
                    <a:solidFill>
                      <a:srgbClr val="F0F0F0"/>
                    </a:solidFill>
                  </a:tcPr>
                </a:tc>
                <a:tc>
                  <a:txBody>
                    <a:bodyPr/>
                    <a:lstStyle/>
                    <a:p>
                      <a:pPr algn="l"/>
                      <a:r>
                        <a:rPr lang="en-GB">
                          <a:effectLst/>
                        </a:rPr>
                        <a:t>£11,400</a:t>
                      </a:r>
                    </a:p>
                  </a:txBody>
                  <a:tcPr anchor="ctr">
                    <a:lnL>
                      <a:noFill/>
                    </a:lnL>
                    <a:lnR>
                      <a:noFill/>
                    </a:lnR>
                    <a:lnT>
                      <a:noFill/>
                    </a:lnT>
                    <a:lnB>
                      <a:noFill/>
                    </a:lnB>
                    <a:solidFill>
                      <a:srgbClr val="F0F0F0"/>
                    </a:solidFill>
                  </a:tcPr>
                </a:tc>
                <a:extLst>
                  <a:ext uri="{0D108BD9-81ED-4DB2-BD59-A6C34878D82A}">
                    <a16:rowId xmlns:a16="http://schemas.microsoft.com/office/drawing/2014/main" val="94071039"/>
                  </a:ext>
                </a:extLst>
              </a:tr>
              <a:tr h="956415">
                <a:tc>
                  <a:txBody>
                    <a:bodyPr/>
                    <a:lstStyle/>
                    <a:p>
                      <a:pPr algn="l"/>
                      <a:r>
                        <a:rPr lang="en-GB">
                          <a:effectLst/>
                        </a:rPr>
                        <a:t>£21,000 – £23,999</a:t>
                      </a:r>
                    </a:p>
                  </a:txBody>
                  <a:tcPr anchor="ctr">
                    <a:lnL>
                      <a:noFill/>
                    </a:lnL>
                    <a:lnR>
                      <a:noFill/>
                    </a:lnR>
                    <a:lnT>
                      <a:noFill/>
                    </a:lnT>
                    <a:lnB>
                      <a:noFill/>
                    </a:lnB>
                    <a:solidFill>
                      <a:srgbClr val="FFFFFF"/>
                    </a:solidFill>
                  </a:tcPr>
                </a:tc>
                <a:tc>
                  <a:txBody>
                    <a:bodyPr/>
                    <a:lstStyle/>
                    <a:p>
                      <a:pPr algn="l"/>
                      <a:r>
                        <a:rPr lang="en-GB">
                          <a:effectLst/>
                        </a:rPr>
                        <a:t>£1,125</a:t>
                      </a:r>
                    </a:p>
                  </a:txBody>
                  <a:tcPr anchor="ctr">
                    <a:lnL>
                      <a:noFill/>
                    </a:lnL>
                    <a:lnR>
                      <a:noFill/>
                    </a:lnR>
                    <a:lnT>
                      <a:noFill/>
                    </a:lnT>
                    <a:lnB>
                      <a:noFill/>
                    </a:lnB>
                    <a:solidFill>
                      <a:srgbClr val="FFFFFF"/>
                    </a:solidFill>
                  </a:tcPr>
                </a:tc>
                <a:tc>
                  <a:txBody>
                    <a:bodyPr/>
                    <a:lstStyle/>
                    <a:p>
                      <a:pPr algn="l"/>
                      <a:r>
                        <a:rPr lang="en-GB" dirty="0">
                          <a:effectLst/>
                        </a:rPr>
                        <a:t>£9,400</a:t>
                      </a:r>
                    </a:p>
                  </a:txBody>
                  <a:tcPr anchor="ctr">
                    <a:lnL>
                      <a:noFill/>
                    </a:lnL>
                    <a:lnR>
                      <a:noFill/>
                    </a:lnR>
                    <a:lnT>
                      <a:noFill/>
                    </a:lnT>
                    <a:lnB>
                      <a:noFill/>
                    </a:lnB>
                    <a:solidFill>
                      <a:srgbClr val="FFFFFF"/>
                    </a:solidFill>
                  </a:tcPr>
                </a:tc>
                <a:tc>
                  <a:txBody>
                    <a:bodyPr/>
                    <a:lstStyle/>
                    <a:p>
                      <a:pPr algn="l"/>
                      <a:r>
                        <a:rPr lang="en-GB">
                          <a:effectLst/>
                        </a:rPr>
                        <a:t>£10,525</a:t>
                      </a:r>
                    </a:p>
                  </a:txBody>
                  <a:tcPr anchor="ctr">
                    <a:lnL>
                      <a:noFill/>
                    </a:lnL>
                    <a:lnR>
                      <a:noFill/>
                    </a:lnR>
                    <a:lnT>
                      <a:noFill/>
                    </a:lnT>
                    <a:lnB>
                      <a:noFill/>
                    </a:lnB>
                    <a:solidFill>
                      <a:srgbClr val="FFFFFF"/>
                    </a:solidFill>
                  </a:tcPr>
                </a:tc>
                <a:extLst>
                  <a:ext uri="{0D108BD9-81ED-4DB2-BD59-A6C34878D82A}">
                    <a16:rowId xmlns:a16="http://schemas.microsoft.com/office/drawing/2014/main" val="4141475139"/>
                  </a:ext>
                </a:extLst>
              </a:tr>
              <a:tr h="956415">
                <a:tc>
                  <a:txBody>
                    <a:bodyPr/>
                    <a:lstStyle/>
                    <a:p>
                      <a:pPr algn="l"/>
                      <a:r>
                        <a:rPr lang="en-GB">
                          <a:effectLst/>
                        </a:rPr>
                        <a:t>£24,000 – £33,999</a:t>
                      </a:r>
                    </a:p>
                  </a:txBody>
                  <a:tcPr anchor="ctr">
                    <a:lnL>
                      <a:noFill/>
                    </a:lnL>
                    <a:lnR>
                      <a:noFill/>
                    </a:lnR>
                    <a:lnT>
                      <a:noFill/>
                    </a:lnT>
                    <a:lnB>
                      <a:noFill/>
                    </a:lnB>
                    <a:solidFill>
                      <a:srgbClr val="F0F0F0"/>
                    </a:solidFill>
                  </a:tcPr>
                </a:tc>
                <a:tc>
                  <a:txBody>
                    <a:bodyPr/>
                    <a:lstStyle/>
                    <a:p>
                      <a:pPr algn="l"/>
                      <a:r>
                        <a:rPr lang="en-GB">
                          <a:effectLst/>
                        </a:rPr>
                        <a:t>£500</a:t>
                      </a:r>
                    </a:p>
                  </a:txBody>
                  <a:tcPr anchor="ctr">
                    <a:lnL>
                      <a:noFill/>
                    </a:lnL>
                    <a:lnR>
                      <a:noFill/>
                    </a:lnR>
                    <a:lnT>
                      <a:noFill/>
                    </a:lnT>
                    <a:lnB>
                      <a:noFill/>
                    </a:lnB>
                    <a:solidFill>
                      <a:srgbClr val="F0F0F0"/>
                    </a:solidFill>
                  </a:tcPr>
                </a:tc>
                <a:tc>
                  <a:txBody>
                    <a:bodyPr/>
                    <a:lstStyle/>
                    <a:p>
                      <a:pPr algn="l"/>
                      <a:r>
                        <a:rPr lang="en-GB">
                          <a:effectLst/>
                        </a:rPr>
                        <a:t>£9,400</a:t>
                      </a:r>
                    </a:p>
                  </a:txBody>
                  <a:tcPr anchor="ctr">
                    <a:lnL>
                      <a:noFill/>
                    </a:lnL>
                    <a:lnR>
                      <a:noFill/>
                    </a:lnR>
                    <a:lnT>
                      <a:noFill/>
                    </a:lnT>
                    <a:lnB>
                      <a:noFill/>
                    </a:lnB>
                    <a:solidFill>
                      <a:srgbClr val="F0F0F0"/>
                    </a:solidFill>
                  </a:tcPr>
                </a:tc>
                <a:tc>
                  <a:txBody>
                    <a:bodyPr/>
                    <a:lstStyle/>
                    <a:p>
                      <a:pPr algn="l"/>
                      <a:r>
                        <a:rPr lang="en-GB">
                          <a:effectLst/>
                        </a:rPr>
                        <a:t>£9,900</a:t>
                      </a:r>
                    </a:p>
                  </a:txBody>
                  <a:tcPr anchor="ctr">
                    <a:lnL>
                      <a:noFill/>
                    </a:lnL>
                    <a:lnR>
                      <a:noFill/>
                    </a:lnR>
                    <a:lnT>
                      <a:noFill/>
                    </a:lnT>
                    <a:lnB>
                      <a:noFill/>
                    </a:lnB>
                    <a:solidFill>
                      <a:srgbClr val="F0F0F0"/>
                    </a:solidFill>
                  </a:tcPr>
                </a:tc>
                <a:extLst>
                  <a:ext uri="{0D108BD9-81ED-4DB2-BD59-A6C34878D82A}">
                    <a16:rowId xmlns:a16="http://schemas.microsoft.com/office/drawing/2014/main" val="3921988526"/>
                  </a:ext>
                </a:extLst>
              </a:tr>
              <a:tr h="546523">
                <a:tc>
                  <a:txBody>
                    <a:bodyPr/>
                    <a:lstStyle/>
                    <a:p>
                      <a:pPr algn="l"/>
                      <a:r>
                        <a:rPr lang="en-GB">
                          <a:effectLst/>
                        </a:rPr>
                        <a:t>£34,000+</a:t>
                      </a:r>
                    </a:p>
                  </a:txBody>
                  <a:tcPr anchor="ctr">
                    <a:lnL>
                      <a:noFill/>
                    </a:lnL>
                    <a:lnR>
                      <a:noFill/>
                    </a:lnR>
                    <a:lnT>
                      <a:noFill/>
                    </a:lnT>
                    <a:lnB>
                      <a:noFill/>
                    </a:lnB>
                    <a:solidFill>
                      <a:srgbClr val="FFFFFF"/>
                    </a:solidFill>
                  </a:tcPr>
                </a:tc>
                <a:tc>
                  <a:txBody>
                    <a:bodyPr/>
                    <a:lstStyle/>
                    <a:p>
                      <a:pPr algn="l"/>
                      <a:r>
                        <a:rPr lang="en-GB">
                          <a:effectLst/>
                        </a:rPr>
                        <a:t>£0</a:t>
                      </a:r>
                    </a:p>
                  </a:txBody>
                  <a:tcPr anchor="ctr">
                    <a:lnL>
                      <a:noFill/>
                    </a:lnL>
                    <a:lnR>
                      <a:noFill/>
                    </a:lnR>
                    <a:lnT>
                      <a:noFill/>
                    </a:lnT>
                    <a:lnB>
                      <a:noFill/>
                    </a:lnB>
                    <a:solidFill>
                      <a:srgbClr val="FFFFFF"/>
                    </a:solidFill>
                  </a:tcPr>
                </a:tc>
                <a:tc>
                  <a:txBody>
                    <a:bodyPr/>
                    <a:lstStyle/>
                    <a:p>
                      <a:pPr algn="l"/>
                      <a:r>
                        <a:rPr lang="en-GB">
                          <a:effectLst/>
                        </a:rPr>
                        <a:t>£9,400</a:t>
                      </a:r>
                    </a:p>
                  </a:txBody>
                  <a:tcPr anchor="ctr">
                    <a:lnL>
                      <a:noFill/>
                    </a:lnL>
                    <a:lnR>
                      <a:noFill/>
                    </a:lnR>
                    <a:lnT>
                      <a:noFill/>
                    </a:lnT>
                    <a:lnB>
                      <a:noFill/>
                    </a:lnB>
                    <a:solidFill>
                      <a:srgbClr val="FFFFFF"/>
                    </a:solidFill>
                  </a:tcPr>
                </a:tc>
                <a:tc>
                  <a:txBody>
                    <a:bodyPr/>
                    <a:lstStyle/>
                    <a:p>
                      <a:pPr algn="l"/>
                      <a:r>
                        <a:rPr lang="en-GB" dirty="0">
                          <a:effectLst/>
                        </a:rPr>
                        <a:t>£9,400</a:t>
                      </a:r>
                    </a:p>
                  </a:txBody>
                  <a:tcPr anchor="ctr">
                    <a:lnL>
                      <a:noFill/>
                    </a:lnL>
                    <a:lnR>
                      <a:noFill/>
                    </a:lnR>
                    <a:lnT>
                      <a:noFill/>
                    </a:lnT>
                    <a:lnB>
                      <a:noFill/>
                    </a:lnB>
                    <a:solidFill>
                      <a:srgbClr val="FFFFFF"/>
                    </a:solidFill>
                  </a:tcPr>
                </a:tc>
                <a:extLst>
                  <a:ext uri="{0D108BD9-81ED-4DB2-BD59-A6C34878D82A}">
                    <a16:rowId xmlns:a16="http://schemas.microsoft.com/office/drawing/2014/main" val="3698665457"/>
                  </a:ext>
                </a:extLst>
              </a:tr>
            </a:tbl>
          </a:graphicData>
        </a:graphic>
      </p:graphicFrame>
      <p:sp>
        <p:nvSpPr>
          <p:cNvPr id="5" name="Rectangle 1">
            <a:extLst>
              <a:ext uri="{FF2B5EF4-FFF2-40B4-BE49-F238E27FC236}">
                <a16:creationId xmlns:a16="http://schemas.microsoft.com/office/drawing/2014/main" id="{2A8E0B76-CC00-B1AB-C3D7-35F4D4071030}"/>
              </a:ext>
            </a:extLst>
          </p:cNvPr>
          <p:cNvSpPr>
            <a:spLocks noChangeArrowheads="1"/>
          </p:cNvSpPr>
          <p:nvPr/>
        </p:nvSpPr>
        <p:spPr bwMode="auto">
          <a:xfrm>
            <a:off x="298939" y="235679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29B321A-E0EC-754E-16E7-852A6D358BB7}"/>
              </a:ext>
            </a:extLst>
          </p:cNvPr>
          <p:cNvSpPr txBox="1"/>
          <p:nvPr/>
        </p:nvSpPr>
        <p:spPr>
          <a:xfrm>
            <a:off x="483670" y="2277924"/>
            <a:ext cx="3081403" cy="2862322"/>
          </a:xfrm>
          <a:prstGeom prst="rect">
            <a:avLst/>
          </a:prstGeom>
          <a:noFill/>
        </p:spPr>
        <p:txBody>
          <a:bodyPr wrap="square" rtlCol="0">
            <a:spAutoFit/>
          </a:bodyPr>
          <a:lstStyle/>
          <a:p>
            <a:pPr marL="285750" indent="-285750">
              <a:buFont typeface="Arial" panose="020B0604020202020204" pitchFamily="34" charset="0"/>
              <a:buChar char="•"/>
            </a:pPr>
            <a:r>
              <a:rPr lang="en-GB" b="1" dirty="0"/>
              <a:t>Bursaries do not need to be repaid.</a:t>
            </a:r>
          </a:p>
          <a:p>
            <a:endParaRPr lang="en-GB" b="1" dirty="0"/>
          </a:p>
          <a:p>
            <a:pPr marL="285750" indent="-285750">
              <a:buFont typeface="Arial" panose="020B0604020202020204" pitchFamily="34" charset="0"/>
              <a:buChar char="•"/>
            </a:pPr>
            <a:r>
              <a:rPr lang="en-GB" dirty="0"/>
              <a:t>You will have student loan repayments deducted from your wage when you start earning </a:t>
            </a:r>
            <a:r>
              <a:rPr lang="en-GB" b="1" i="0" dirty="0">
                <a:solidFill>
                  <a:srgbClr val="333333"/>
                </a:solidFill>
                <a:effectLst/>
                <a:latin typeface="Trebuchet MS" panose="020B0603020202020204" pitchFamily="34" charset="0"/>
              </a:rPr>
              <a:t>once you earn over £32,745 per year</a:t>
            </a:r>
            <a:r>
              <a:rPr lang="en-GB" b="0" i="0" dirty="0">
                <a:solidFill>
                  <a:srgbClr val="333333"/>
                </a:solidFill>
                <a:effectLst/>
                <a:latin typeface="Trebuchet MS" panose="020B0603020202020204" pitchFamily="34" charset="0"/>
              </a:rPr>
              <a:t>.</a:t>
            </a:r>
          </a:p>
          <a:p>
            <a:endParaRPr lang="en-GB" dirty="0">
              <a:solidFill>
                <a:srgbClr val="333333"/>
              </a:solidFill>
              <a:latin typeface="Trebuchet MS" panose="020B0603020202020204" pitchFamily="34" charset="0"/>
            </a:endParaRPr>
          </a:p>
        </p:txBody>
      </p:sp>
    </p:spTree>
    <p:extLst>
      <p:ext uri="{BB962C8B-B14F-4D97-AF65-F5344CB8AC3E}">
        <p14:creationId xmlns:p14="http://schemas.microsoft.com/office/powerpoint/2010/main" val="3122995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A7EF-9A83-7CEA-1DB0-7711710BC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BC17A-1CFC-ED65-2BF4-B82D0182F099}"/>
              </a:ext>
            </a:extLst>
          </p:cNvPr>
          <p:cNvSpPr>
            <a:spLocks noGrp="1"/>
          </p:cNvSpPr>
          <p:nvPr>
            <p:ph type="ctrTitle"/>
          </p:nvPr>
        </p:nvSpPr>
        <p:spPr>
          <a:xfrm>
            <a:off x="1524000" y="1479558"/>
            <a:ext cx="9144000" cy="2387600"/>
          </a:xfrm>
        </p:spPr>
        <p:txBody>
          <a:bodyPr/>
          <a:lstStyle/>
          <a:p>
            <a:r>
              <a:rPr lang="en-US" dirty="0"/>
              <a:t>Information Evening</a:t>
            </a:r>
          </a:p>
        </p:txBody>
      </p:sp>
      <p:sp>
        <p:nvSpPr>
          <p:cNvPr id="3" name="Subtitle 2">
            <a:extLst>
              <a:ext uri="{FF2B5EF4-FFF2-40B4-BE49-F238E27FC236}">
                <a16:creationId xmlns:a16="http://schemas.microsoft.com/office/drawing/2014/main" id="{6C901D5F-EEE9-1B13-41C3-80D2A9C2F71C}"/>
              </a:ext>
            </a:extLst>
          </p:cNvPr>
          <p:cNvSpPr>
            <a:spLocks noGrp="1"/>
          </p:cNvSpPr>
          <p:nvPr>
            <p:ph type="subTitle" idx="1"/>
          </p:nvPr>
        </p:nvSpPr>
        <p:spPr>
          <a:xfrm>
            <a:off x="1524000" y="3584284"/>
            <a:ext cx="9144000" cy="1655762"/>
          </a:xfrm>
        </p:spPr>
        <p:txBody>
          <a:bodyPr/>
          <a:lstStyle/>
          <a:p>
            <a:endParaRPr lang="en-US" dirty="0"/>
          </a:p>
          <a:p>
            <a:endParaRPr lang="en-US" dirty="0"/>
          </a:p>
          <a:p>
            <a:r>
              <a:rPr lang="en-US" sz="4400" dirty="0">
                <a:solidFill>
                  <a:schemeClr val="accent6">
                    <a:lumMod val="75000"/>
                  </a:schemeClr>
                </a:solidFill>
              </a:rPr>
              <a:t>Any questions?</a:t>
            </a:r>
          </a:p>
        </p:txBody>
      </p:sp>
      <p:pic>
        <p:nvPicPr>
          <p:cNvPr id="1026" name="Picture 2" descr="UCAS | At the heart of connecting ...">
            <a:extLst>
              <a:ext uri="{FF2B5EF4-FFF2-40B4-BE49-F238E27FC236}">
                <a16:creationId xmlns:a16="http://schemas.microsoft.com/office/drawing/2014/main" id="{46C9E94E-BEDF-D682-3E21-CFC3EA54D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793" y="1766895"/>
            <a:ext cx="3046413" cy="10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7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83B0-7C5D-96DD-FEAD-8101D25156CC}"/>
              </a:ext>
            </a:extLst>
          </p:cNvPr>
          <p:cNvPicPr>
            <a:picLocks noChangeAspect="1"/>
          </p:cNvPicPr>
          <p:nvPr/>
        </p:nvPicPr>
        <p:blipFill>
          <a:blip r:embed="rId3"/>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115642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Logo, company name&#10;&#10;Description automatically generated">
            <a:extLst>
              <a:ext uri="{FF2B5EF4-FFF2-40B4-BE49-F238E27FC236}">
                <a16:creationId xmlns:a16="http://schemas.microsoft.com/office/drawing/2014/main" id="{B2366454-1CFB-4300-8B1C-3C21417C0B03}"/>
              </a:ext>
            </a:extLst>
          </p:cNvPr>
          <p:cNvPicPr>
            <a:picLocks noChangeAspect="1"/>
          </p:cNvPicPr>
          <p:nvPr/>
        </p:nvPicPr>
        <p:blipFill>
          <a:blip r:embed="rId3"/>
          <a:stretch>
            <a:fillRect/>
          </a:stretch>
        </p:blipFill>
        <p:spPr>
          <a:xfrm>
            <a:off x="1011899" y="287927"/>
            <a:ext cx="6221895" cy="2255437"/>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AA08C7-27A4-4880-B61A-83D45B8E903D}"/>
              </a:ext>
            </a:extLst>
          </p:cNvPr>
          <p:cNvSpPr>
            <a:spLocks noGrp="1"/>
          </p:cNvSpPr>
          <p:nvPr>
            <p:ph idx="1"/>
          </p:nvPr>
        </p:nvSpPr>
        <p:spPr>
          <a:xfrm>
            <a:off x="1524025" y="2831291"/>
            <a:ext cx="5344608" cy="3599019"/>
          </a:xfrm>
          <a:solidFill>
            <a:srgbClr val="FF66FF"/>
          </a:solidFill>
          <a:ln>
            <a:solidFill>
              <a:schemeClr val="tx1"/>
            </a:solidFill>
          </a:ln>
        </p:spPr>
        <p:txBody>
          <a:bodyPr>
            <a:normAutofit fontScale="92500" lnSpcReduction="10000"/>
          </a:bodyPr>
          <a:lstStyle/>
          <a:p>
            <a:r>
              <a:rPr lang="en-GB" sz="3000" dirty="0">
                <a:cs typeface="Calibri"/>
              </a:rPr>
              <a:t>The main qualifications awarding body in Scottish schools</a:t>
            </a:r>
          </a:p>
          <a:p>
            <a:pPr>
              <a:buClr>
                <a:srgbClr val="FFFFFF"/>
              </a:buClr>
            </a:pPr>
            <a:r>
              <a:rPr lang="en-GB" sz="3000" dirty="0">
                <a:cs typeface="Calibri"/>
              </a:rPr>
              <a:t>Responsible for setting content and mode of assessment for qualifications</a:t>
            </a:r>
          </a:p>
          <a:p>
            <a:pPr>
              <a:buClr>
                <a:srgbClr val="FFFFFF"/>
              </a:buClr>
            </a:pPr>
            <a:r>
              <a:rPr lang="en-GB" sz="3000" dirty="0">
                <a:cs typeface="Calibri"/>
              </a:rPr>
              <a:t>Qualifications Scotland now operational – SQA will be replaced but not during this academic session</a:t>
            </a:r>
          </a:p>
          <a:p>
            <a:pPr>
              <a:buClr>
                <a:srgbClr val="FFFFFF"/>
              </a:buClr>
            </a:pPr>
            <a:endParaRPr lang="en-GB" sz="2000" dirty="0">
              <a:cs typeface="Calibri"/>
            </a:endParaRPr>
          </a:p>
          <a:p>
            <a:pPr>
              <a:buClr>
                <a:srgbClr val="FFFFFF"/>
              </a:buClr>
            </a:pPr>
            <a:endParaRPr lang="en-GB" sz="2000" dirty="0">
              <a:cs typeface="Calibri"/>
            </a:endParaRPr>
          </a:p>
          <a:p>
            <a:pPr>
              <a:buClr>
                <a:srgbClr val="FFFFFF"/>
              </a:buClr>
            </a:pPr>
            <a:endParaRPr lang="en-GB" sz="2000" dirty="0">
              <a:cs typeface="Calibri"/>
            </a:endParaRPr>
          </a:p>
        </p:txBody>
      </p:sp>
      <p:pic>
        <p:nvPicPr>
          <p:cNvPr id="4" name="Picture 3" descr="A yellow circular logo with text&#10;&#10;Description automatically generated">
            <a:extLst>
              <a:ext uri="{FF2B5EF4-FFF2-40B4-BE49-F238E27FC236}">
                <a16:creationId xmlns:a16="http://schemas.microsoft.com/office/drawing/2014/main" id="{33521460-2330-8EFE-20A3-E97807513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88" y="102372"/>
            <a:ext cx="675451" cy="658773"/>
          </a:xfrm>
          <a:prstGeom prst="ellipse">
            <a:avLst/>
          </a:prstGeom>
        </p:spPr>
      </p:pic>
      <p:pic>
        <p:nvPicPr>
          <p:cNvPr id="6" name="Picture 5" descr="A yellow circular logo with text&#10;&#10;Description automatically generated">
            <a:extLst>
              <a:ext uri="{FF2B5EF4-FFF2-40B4-BE49-F238E27FC236}">
                <a16:creationId xmlns:a16="http://schemas.microsoft.com/office/drawing/2014/main" id="{D8042C59-A9BD-7FF6-1B30-B4C866D07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61" y="129283"/>
            <a:ext cx="675451" cy="658773"/>
          </a:xfrm>
          <a:prstGeom prst="ellipse">
            <a:avLst/>
          </a:prstGeom>
        </p:spPr>
      </p:pic>
      <p:sp>
        <p:nvSpPr>
          <p:cNvPr id="8" name="TextBox 7">
            <a:extLst>
              <a:ext uri="{FF2B5EF4-FFF2-40B4-BE49-F238E27FC236}">
                <a16:creationId xmlns:a16="http://schemas.microsoft.com/office/drawing/2014/main" id="{2DD82D48-3A58-58FF-5229-3548E70A17DD}"/>
              </a:ext>
            </a:extLst>
          </p:cNvPr>
          <p:cNvSpPr txBox="1"/>
          <p:nvPr/>
        </p:nvSpPr>
        <p:spPr>
          <a:xfrm>
            <a:off x="7941680" y="761145"/>
            <a:ext cx="3565941" cy="5759141"/>
          </a:xfrm>
          <a:prstGeom prst="rect">
            <a:avLst/>
          </a:prstGeom>
          <a:solidFill>
            <a:schemeClr val="accent4">
              <a:lumMod val="20000"/>
              <a:lumOff val="80000"/>
            </a:schemeClr>
          </a:solidFill>
          <a:ln>
            <a:solidFill>
              <a:schemeClr val="tx1"/>
            </a:solidFill>
          </a:ln>
        </p:spPr>
        <p:txBody>
          <a:bodyPr wrap="square">
            <a:spAutoFit/>
          </a:bodyPr>
          <a:lstStyle/>
          <a:p>
            <a:pPr algn="l">
              <a:lnSpc>
                <a:spcPts val="2100"/>
              </a:lnSpc>
              <a:spcBef>
                <a:spcPts val="1500"/>
              </a:spcBef>
              <a:spcAft>
                <a:spcPts val="750"/>
              </a:spcAft>
              <a:buNone/>
            </a:pPr>
            <a:r>
              <a:rPr lang="en-GB" sz="2800" b="0" i="0" dirty="0">
                <a:solidFill>
                  <a:srgbClr val="001D35"/>
                </a:solidFill>
                <a:effectLst/>
                <a:latin typeface="Google Sans"/>
              </a:rPr>
              <a:t>Here's a breakdown of the timeline:</a:t>
            </a:r>
          </a:p>
          <a:p>
            <a:pPr algn="l" fontAlgn="ctr">
              <a:lnSpc>
                <a:spcPts val="1800"/>
              </a:lnSpc>
              <a:spcBef>
                <a:spcPts val="750"/>
              </a:spcBef>
              <a:spcAft>
                <a:spcPts val="600"/>
              </a:spcAft>
            </a:pPr>
            <a:r>
              <a:rPr lang="en-GB" sz="2800" b="1" i="0" dirty="0">
                <a:solidFill>
                  <a:srgbClr val="001D35"/>
                </a:solidFill>
                <a:effectLst/>
                <a:latin typeface="Google Sans"/>
              </a:rPr>
              <a:t>Autumn</a:t>
            </a:r>
          </a:p>
          <a:p>
            <a:pPr algn="l" fontAlgn="ctr">
              <a:lnSpc>
                <a:spcPts val="1800"/>
              </a:lnSpc>
              <a:spcBef>
                <a:spcPts val="750"/>
              </a:spcBef>
              <a:spcAft>
                <a:spcPts val="600"/>
              </a:spcAft>
              <a:buFont typeface="Arial" panose="020B0604020202020204" pitchFamily="34" charset="0"/>
              <a:buChar char="•"/>
            </a:pPr>
            <a:r>
              <a:rPr lang="en-GB" sz="2800" b="1" i="0" dirty="0">
                <a:solidFill>
                  <a:srgbClr val="001D35"/>
                </a:solidFill>
                <a:effectLst/>
                <a:latin typeface="Google Sans"/>
              </a:rPr>
              <a:t> 2025:</a:t>
            </a:r>
            <a:r>
              <a:rPr lang="en-GB" sz="2800" b="0" i="0" dirty="0">
                <a:solidFill>
                  <a:srgbClr val="001D35"/>
                </a:solidFill>
                <a:effectLst/>
                <a:latin typeface="Google Sans"/>
              </a:rPr>
              <a:t> </a:t>
            </a:r>
          </a:p>
          <a:p>
            <a:pPr algn="l" fontAlgn="ctr">
              <a:lnSpc>
                <a:spcPts val="1800"/>
              </a:lnSpc>
              <a:spcBef>
                <a:spcPts val="750"/>
              </a:spcBef>
              <a:spcAft>
                <a:spcPts val="600"/>
              </a:spcAft>
            </a:pPr>
            <a:r>
              <a:rPr lang="en-GB" sz="2800" b="0" i="0" dirty="0">
                <a:solidFill>
                  <a:srgbClr val="001D35"/>
                </a:solidFill>
                <a:effectLst/>
                <a:latin typeface="Google Sans"/>
              </a:rPr>
              <a:t>Qualifications Scotland is expected to become operational. </a:t>
            </a:r>
            <a:endParaRPr lang="en-GB" sz="2800" b="0" i="0" dirty="0">
              <a:solidFill>
                <a:srgbClr val="0B57D0"/>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GB" sz="2800" b="1" i="0" dirty="0">
                <a:solidFill>
                  <a:srgbClr val="001D35"/>
                </a:solidFill>
                <a:effectLst/>
                <a:latin typeface="Google Sans"/>
              </a:rPr>
              <a:t>2026:</a:t>
            </a:r>
            <a:r>
              <a:rPr lang="en-GB" sz="2800" b="0" i="0" dirty="0">
                <a:solidFill>
                  <a:srgbClr val="001D35"/>
                </a:solidFill>
                <a:effectLst/>
                <a:latin typeface="Google Sans"/>
              </a:rPr>
              <a:t> </a:t>
            </a:r>
          </a:p>
          <a:p>
            <a:pPr algn="l" fontAlgn="ctr">
              <a:lnSpc>
                <a:spcPts val="1800"/>
              </a:lnSpc>
              <a:spcBef>
                <a:spcPts val="750"/>
              </a:spcBef>
              <a:spcAft>
                <a:spcPts val="600"/>
              </a:spcAft>
            </a:pPr>
            <a:r>
              <a:rPr lang="en-GB" sz="2800" b="0" i="0" dirty="0">
                <a:solidFill>
                  <a:srgbClr val="001D35"/>
                </a:solidFill>
                <a:effectLst/>
                <a:latin typeface="Google Sans"/>
              </a:rPr>
              <a:t>Rebalancing assessment in existing national qualifications will take place. </a:t>
            </a:r>
            <a:endParaRPr lang="en-GB" sz="2800" b="0" i="0" dirty="0">
              <a:solidFill>
                <a:srgbClr val="0B57D0"/>
              </a:solidFill>
              <a:effectLst/>
              <a:latin typeface="Google Sans"/>
            </a:endParaRPr>
          </a:p>
          <a:p>
            <a:pPr algn="l">
              <a:lnSpc>
                <a:spcPts val="1800"/>
              </a:lnSpc>
              <a:spcBef>
                <a:spcPts val="750"/>
              </a:spcBef>
              <a:spcAft>
                <a:spcPts val="1500"/>
              </a:spcAft>
              <a:buFont typeface="Arial" panose="020B0604020202020204" pitchFamily="34" charset="0"/>
              <a:buChar char="•"/>
            </a:pPr>
            <a:r>
              <a:rPr lang="en-GB" sz="2800" b="1" i="0" dirty="0">
                <a:solidFill>
                  <a:srgbClr val="001D35"/>
                </a:solidFill>
                <a:effectLst/>
                <a:latin typeface="Google Sans"/>
              </a:rPr>
              <a:t>2028:</a:t>
            </a:r>
            <a:r>
              <a:rPr lang="en-GB" sz="2800" b="0" i="0" dirty="0">
                <a:solidFill>
                  <a:srgbClr val="001D35"/>
                </a:solidFill>
                <a:effectLst/>
                <a:latin typeface="Google Sans"/>
              </a:rPr>
              <a:t> </a:t>
            </a:r>
          </a:p>
          <a:p>
            <a:pPr algn="l">
              <a:lnSpc>
                <a:spcPts val="1800"/>
              </a:lnSpc>
              <a:spcBef>
                <a:spcPts val="750"/>
              </a:spcBef>
              <a:spcAft>
                <a:spcPts val="1500"/>
              </a:spcAft>
            </a:pPr>
            <a:r>
              <a:rPr lang="en-GB" sz="2800" b="0" i="0" dirty="0">
                <a:solidFill>
                  <a:srgbClr val="001D35"/>
                </a:solidFill>
                <a:effectLst/>
                <a:latin typeface="Google Sans"/>
              </a:rPr>
              <a:t>The start of new qualification development at the subject level is scheduled. </a:t>
            </a:r>
          </a:p>
        </p:txBody>
      </p:sp>
      <p:cxnSp>
        <p:nvCxnSpPr>
          <p:cNvPr id="14" name="Straight Arrow Connector 13">
            <a:extLst>
              <a:ext uri="{FF2B5EF4-FFF2-40B4-BE49-F238E27FC236}">
                <a16:creationId xmlns:a16="http://schemas.microsoft.com/office/drawing/2014/main" id="{27EE0D8B-9E06-0969-C4A2-B7AA4B142036}"/>
              </a:ext>
            </a:extLst>
          </p:cNvPr>
          <p:cNvCxnSpPr/>
          <p:nvPr/>
        </p:nvCxnSpPr>
        <p:spPr>
          <a:xfrm flipV="1">
            <a:off x="5964865" y="3551274"/>
            <a:ext cx="1786270" cy="192449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22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4036</TotalTime>
  <Words>4930</Words>
  <Application>Microsoft Office PowerPoint</Application>
  <PresentationFormat>Widescreen</PresentationFormat>
  <Paragraphs>579</Paragraphs>
  <Slides>75</Slides>
  <Notes>75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Apricus Black</vt:lpstr>
      <vt:lpstr>Aptos</vt:lpstr>
      <vt:lpstr>Aptos Display</vt:lpstr>
      <vt:lpstr>Arial</vt:lpstr>
      <vt:lpstr>Calibri</vt:lpstr>
      <vt:lpstr>Calibri Light</vt:lpstr>
      <vt:lpstr>Google Sans</vt:lpstr>
      <vt:lpstr>Helvetica Neue</vt:lpstr>
      <vt:lpstr>Roboto</vt:lpstr>
      <vt:lpstr>Roboto Light</vt:lpstr>
      <vt:lpstr>Roboto Light </vt:lpstr>
      <vt:lpstr>Trebuchet MS</vt:lpstr>
      <vt:lpstr>Wingdings</vt:lpstr>
      <vt:lpstr>Office Theme</vt:lpstr>
      <vt:lpstr>Trinity High School  Qualifications Information Event</vt:lpstr>
      <vt:lpstr>Tonight’s Event</vt:lpstr>
      <vt:lpstr>PowerPoint Presentation</vt:lpstr>
      <vt:lpstr>Scottish Education Structure</vt:lpstr>
      <vt:lpstr>Being a Senior At  Trinity High School</vt:lpstr>
      <vt:lpstr>As a minimum....</vt:lpstr>
      <vt:lpstr>PowerPoint Presentation</vt:lpstr>
      <vt:lpstr>PowerPoint Presentation</vt:lpstr>
      <vt:lpstr>PowerPoint Presentation</vt:lpstr>
      <vt:lpstr>National qualifications  Exam DIET only exists at  National 5,  Higher  and  Advanced Higher Level</vt:lpstr>
      <vt:lpstr>SQA 2025/26  National Qualifications</vt:lpstr>
      <vt:lpstr>How are National Courses Assessed?</vt:lpstr>
      <vt:lpstr>National 5, Higher and  Advanced Higher</vt:lpstr>
      <vt:lpstr>Is a grade D worth more than a National 4?</vt:lpstr>
      <vt:lpstr>What does a ‘No Award’ mean?</vt:lpstr>
      <vt:lpstr>What support is available for learners with support needs?</vt:lpstr>
      <vt:lpstr>Do all learners sit ‘Prelims’ or  ‘Exam Practice’?</vt:lpstr>
      <vt:lpstr>Senior Phase Timeline</vt:lpstr>
      <vt:lpstr>PowerPoint Presentation</vt:lpstr>
      <vt:lpstr>MySQA</vt:lpstr>
      <vt:lpstr>Study Planning</vt:lpstr>
      <vt:lpstr>Study Timetables</vt:lpstr>
      <vt:lpstr>PowerPoint Presentation</vt:lpstr>
      <vt:lpstr>Study CAFE</vt:lpstr>
      <vt:lpstr>PowerPoint Presentation</vt:lpstr>
      <vt:lpstr>SCQF</vt:lpstr>
      <vt:lpstr>What does SCQF level mean?</vt:lpstr>
      <vt:lpstr>PowerPoint Presentation</vt:lpstr>
      <vt:lpstr>How do SCQF Credit points work and are they the same as UCAS points?</vt:lpstr>
      <vt:lpstr>SQA Certificate</vt:lpstr>
      <vt:lpstr>PowerPoint Presentation</vt:lpstr>
      <vt:lpstr>UCAS and Trinity High School</vt:lpstr>
      <vt:lpstr>Information Evening</vt:lpstr>
      <vt:lpstr>Choosing the Right Path</vt:lpstr>
      <vt:lpstr>University Places</vt:lpstr>
      <vt:lpstr>Consequences of more competition</vt:lpstr>
      <vt:lpstr>PowerPoint Presentation</vt:lpstr>
      <vt:lpstr>Minimum entry requirements </vt:lpstr>
      <vt:lpstr>Choosing a course</vt:lpstr>
      <vt:lpstr>Choosing a University</vt:lpstr>
      <vt:lpstr>What young people need to do…</vt:lpstr>
      <vt:lpstr>For those applying to start in September 2026</vt:lpstr>
      <vt:lpstr>School Reference</vt:lpstr>
      <vt:lpstr>For those applying for Medicine, Dentistry, Vet Med, Oxbridge or Conservatoires</vt:lpstr>
      <vt:lpstr>For those applying for Medicine, Dentistry, Vet Med, Oxbridge or Conservatoires</vt:lpstr>
      <vt:lpstr>Using the UCAS site</vt:lpstr>
      <vt:lpstr>Starting your application </vt:lpstr>
      <vt:lpstr>Linking to your school, college or centre</vt:lpstr>
      <vt:lpstr>Linking to your school, college or centre</vt:lpstr>
      <vt:lpstr>Personal details </vt:lpstr>
      <vt:lpstr>Nationality details  </vt:lpstr>
      <vt:lpstr>Contact Details</vt:lpstr>
      <vt:lpstr>Finance and funding </vt:lpstr>
      <vt:lpstr>More about you </vt:lpstr>
      <vt:lpstr>More about you </vt:lpstr>
      <vt:lpstr>More about you </vt:lpstr>
      <vt:lpstr>Education</vt:lpstr>
      <vt:lpstr>Education</vt:lpstr>
      <vt:lpstr>Employment </vt:lpstr>
      <vt:lpstr>Extra activities </vt:lpstr>
      <vt:lpstr>Personal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Decisions</vt:lpstr>
      <vt:lpstr>Replies to offers</vt:lpstr>
      <vt:lpstr>Other options</vt:lpstr>
      <vt:lpstr>Applying for SAAS</vt:lpstr>
      <vt:lpstr>Living cost support</vt:lpstr>
      <vt:lpstr>Information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Monaghan</dc:creator>
  <cp:lastModifiedBy>P Marshall</cp:lastModifiedBy>
  <cp:revision>47</cp:revision>
  <cp:lastPrinted>2024-09-12T14:17:02Z</cp:lastPrinted>
  <dcterms:created xsi:type="dcterms:W3CDTF">2023-08-22T11:50:22Z</dcterms:created>
  <dcterms:modified xsi:type="dcterms:W3CDTF">2025-09-19T07:48:33Z</dcterms:modified>
</cp:coreProperties>
</file>