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handoutMasterIdLst>
    <p:handoutMasterId r:id="rId13"/>
  </p:handoutMasterIdLst>
  <p:sldIdLst>
    <p:sldId id="464" r:id="rId2"/>
    <p:sldId id="460" r:id="rId3"/>
    <p:sldId id="463" r:id="rId4"/>
    <p:sldId id="468" r:id="rId5"/>
    <p:sldId id="461" r:id="rId6"/>
    <p:sldId id="469" r:id="rId7"/>
    <p:sldId id="462" r:id="rId8"/>
    <p:sldId id="470" r:id="rId9"/>
    <p:sldId id="466" r:id="rId10"/>
    <p:sldId id="467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30" autoAdjust="0"/>
    <p:restoredTop sz="79648" autoAdjust="0"/>
  </p:normalViewPr>
  <p:slideViewPr>
    <p:cSldViewPr snapToGrid="0">
      <p:cViewPr varScale="1">
        <p:scale>
          <a:sx n="79" d="100"/>
          <a:sy n="79" d="100"/>
        </p:scale>
        <p:origin x="90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09EDD-69B6-4848-B96E-8F5974EB7C17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FDDA0-F4E2-47A2-95A0-208E4B35D7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025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48DF4-2D20-4847-8B25-7A4F81F9E575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E4C44-D6D5-4047-B6E7-323548C73C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611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E4C44-D6D5-4047-B6E7-323548C73C7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350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567-2ECD-4528-9349-478512653813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F465-D754-4D27-8DF0-86D6C86E9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48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567-2ECD-4528-9349-478512653813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F465-D754-4D27-8DF0-86D6C86E9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00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567-2ECD-4528-9349-478512653813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F465-D754-4D27-8DF0-86D6C86E9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72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567-2ECD-4528-9349-478512653813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F465-D754-4D27-8DF0-86D6C86E9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4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567-2ECD-4528-9349-478512653813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F465-D754-4D27-8DF0-86D6C86E9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84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567-2ECD-4528-9349-478512653813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F465-D754-4D27-8DF0-86D6C86E9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15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567-2ECD-4528-9349-478512653813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F465-D754-4D27-8DF0-86D6C86E9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0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567-2ECD-4528-9349-478512653813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F465-D754-4D27-8DF0-86D6C86E9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89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567-2ECD-4528-9349-478512653813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F465-D754-4D27-8DF0-86D6C86E9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85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567-2ECD-4528-9349-478512653813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F465-D754-4D27-8DF0-86D6C86E9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91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567-2ECD-4528-9349-478512653813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F465-D754-4D27-8DF0-86D6C86E9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3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38567-2ECD-4528-9349-478512653813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EF465-D754-4D27-8DF0-86D6C86E9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56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93262" y="4964765"/>
            <a:ext cx="11605476" cy="1667768"/>
          </a:xfrm>
          <a:solidFill>
            <a:schemeClr val="bg1">
              <a:alpha val="95000"/>
            </a:schemeClr>
          </a:solidFill>
        </p:spPr>
        <p:txBody>
          <a:bodyPr>
            <a:normAutofit/>
          </a:bodyPr>
          <a:lstStyle/>
          <a:p>
            <a:r>
              <a:rPr lang="en-GB" sz="4500" dirty="0">
                <a:solidFill>
                  <a:srgbClr val="002060"/>
                </a:solidFill>
                <a:latin typeface="Comic Sans MS" panose="030F0702030302020204" pitchFamily="66" charset="0"/>
              </a:rPr>
              <a:t>You will have the opportunity to choose </a:t>
            </a:r>
            <a:r>
              <a:rPr lang="en-GB" sz="45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RMPS</a:t>
            </a:r>
            <a:r>
              <a:rPr lang="en-GB" sz="4500" dirty="0">
                <a:solidFill>
                  <a:srgbClr val="002060"/>
                </a:solidFill>
                <a:latin typeface="Comic Sans MS" panose="030F0702030302020204" pitchFamily="66" charset="0"/>
              </a:rPr>
              <a:t> for your </a:t>
            </a:r>
            <a:r>
              <a:rPr lang="en-GB" sz="4500" b="1" dirty="0">
                <a:solidFill>
                  <a:srgbClr val="002060"/>
                </a:solidFill>
                <a:latin typeface="Comic Sans MS" panose="030F0702030302020204" pitchFamily="66" charset="0"/>
              </a:rPr>
              <a:t>Nat 4 </a:t>
            </a:r>
            <a:r>
              <a:rPr lang="en-GB" sz="4500" dirty="0">
                <a:solidFill>
                  <a:srgbClr val="002060"/>
                </a:solidFill>
                <a:latin typeface="Comic Sans MS" panose="030F0702030302020204" pitchFamily="66" charset="0"/>
              </a:rPr>
              <a:t>and </a:t>
            </a:r>
            <a:r>
              <a:rPr lang="en-GB" sz="4500" b="1" dirty="0">
                <a:solidFill>
                  <a:srgbClr val="002060"/>
                </a:solidFill>
                <a:latin typeface="Comic Sans MS" panose="030F0702030302020204" pitchFamily="66" charset="0"/>
              </a:rPr>
              <a:t>Nat 5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1D4C116D-B8B4-4F85-BA2E-EDFBF4340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61" y="225467"/>
            <a:ext cx="8588413" cy="2342921"/>
          </a:xfrm>
          <a:prstGeom prst="rect">
            <a:avLst/>
          </a:prstGeom>
        </p:spPr>
      </p:pic>
      <p:pic>
        <p:nvPicPr>
          <p:cNvPr id="5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DCC7525-FB78-4E41-8575-DBDDAB278B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2769" y="207002"/>
            <a:ext cx="2705970" cy="382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8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93262" y="172632"/>
            <a:ext cx="11605476" cy="1351368"/>
          </a:xfrm>
          <a:solidFill>
            <a:schemeClr val="bg1">
              <a:alpha val="95000"/>
            </a:schemeClr>
          </a:solidFill>
        </p:spPr>
        <p:txBody>
          <a:bodyPr>
            <a:normAutofit/>
          </a:bodyPr>
          <a:lstStyle/>
          <a:p>
            <a:r>
              <a:rPr lang="en-GB" sz="4500" b="1" dirty="0">
                <a:solidFill>
                  <a:srgbClr val="002060"/>
                </a:solidFill>
                <a:latin typeface="Comic Sans MS" panose="030F0702030302020204" pitchFamily="66" charset="0"/>
              </a:rPr>
              <a:t>Here are some examples of RMPS graduates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A781C37F-AC6E-4466-9C7B-76F41F2513CA}"/>
              </a:ext>
            </a:extLst>
          </p:cNvPr>
          <p:cNvSpPr txBox="1">
            <a:spLocks/>
          </p:cNvSpPr>
          <p:nvPr/>
        </p:nvSpPr>
        <p:spPr>
          <a:xfrm>
            <a:off x="453786" y="5334000"/>
            <a:ext cx="4363491" cy="135136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Ricky Gervais – Comedian, Actor, Producer</a:t>
            </a:r>
          </a:p>
        </p:txBody>
      </p:sp>
      <p:sp>
        <p:nvSpPr>
          <p:cNvPr id="10" name="Sottotitolo 2">
            <a:extLst>
              <a:ext uri="{FF2B5EF4-FFF2-40B4-BE49-F238E27FC236}">
                <a16:creationId xmlns:a16="http://schemas.microsoft.com/office/drawing/2014/main" id="{99402112-ADDA-4A07-9633-21AF7CBDAAE9}"/>
              </a:ext>
            </a:extLst>
          </p:cNvPr>
          <p:cNvSpPr txBox="1">
            <a:spLocks/>
          </p:cNvSpPr>
          <p:nvPr/>
        </p:nvSpPr>
        <p:spPr>
          <a:xfrm>
            <a:off x="5782733" y="5333991"/>
            <a:ext cx="5749807" cy="135136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Phil Jackson – Basketball Coach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183959-4078-41CC-AD16-492D0A6CD2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287" y="1610186"/>
            <a:ext cx="2424487" cy="3637619"/>
          </a:xfrm>
          <a:prstGeom prst="rect">
            <a:avLst/>
          </a:prstGeom>
        </p:spPr>
      </p:pic>
      <p:pic>
        <p:nvPicPr>
          <p:cNvPr id="8" name="Picture 7" descr="A picture containing person, sport, player, athletic game&#10;&#10;Description automatically generated">
            <a:extLst>
              <a:ext uri="{FF2B5EF4-FFF2-40B4-BE49-F238E27FC236}">
                <a16:creationId xmlns:a16="http://schemas.microsoft.com/office/drawing/2014/main" id="{EEBA8E3C-8652-4865-8AA6-AFDD73D119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978" y="1862662"/>
            <a:ext cx="5137316" cy="313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8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80669" y="545519"/>
            <a:ext cx="4546382" cy="1444978"/>
          </a:xfrm>
          <a:solidFill>
            <a:schemeClr val="bg1">
              <a:alpha val="95000"/>
            </a:schemeClr>
          </a:solidFill>
        </p:spPr>
        <p:txBody>
          <a:bodyPr>
            <a:normAutofit/>
          </a:bodyPr>
          <a:lstStyle/>
          <a:p>
            <a:r>
              <a:rPr lang="en-GB" sz="45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RMPS</a:t>
            </a:r>
            <a:r>
              <a:rPr lang="en-GB" sz="4500" dirty="0">
                <a:solidFill>
                  <a:srgbClr val="002060"/>
                </a:solidFill>
                <a:latin typeface="Comic Sans MS" panose="030F0702030302020204" pitchFamily="66" charset="0"/>
              </a:rPr>
              <a:t> stands for…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6C95C4AD-3978-4C49-A5C9-46184AE80E44}"/>
              </a:ext>
            </a:extLst>
          </p:cNvPr>
          <p:cNvSpPr txBox="1">
            <a:spLocks/>
          </p:cNvSpPr>
          <p:nvPr/>
        </p:nvSpPr>
        <p:spPr>
          <a:xfrm>
            <a:off x="6345466" y="1400653"/>
            <a:ext cx="4605867" cy="780262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Religious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A082D6D8-7374-454E-BD63-9A0B506F7016}"/>
              </a:ext>
            </a:extLst>
          </p:cNvPr>
          <p:cNvSpPr txBox="1">
            <a:spLocks/>
          </p:cNvSpPr>
          <p:nvPr/>
        </p:nvSpPr>
        <p:spPr>
          <a:xfrm>
            <a:off x="728082" y="3180893"/>
            <a:ext cx="4605867" cy="780262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Moral</a:t>
            </a:r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BE5F91EA-7C46-4C4F-8DD2-A825F4EFAD8B}"/>
              </a:ext>
            </a:extLst>
          </p:cNvPr>
          <p:cNvSpPr txBox="1">
            <a:spLocks/>
          </p:cNvSpPr>
          <p:nvPr/>
        </p:nvSpPr>
        <p:spPr>
          <a:xfrm>
            <a:off x="7229983" y="3962483"/>
            <a:ext cx="4605867" cy="780262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Philosophical</a:t>
            </a:r>
          </a:p>
        </p:txBody>
      </p:sp>
      <p:sp>
        <p:nvSpPr>
          <p:cNvPr id="10" name="Sottotitolo 2">
            <a:extLst>
              <a:ext uri="{FF2B5EF4-FFF2-40B4-BE49-F238E27FC236}">
                <a16:creationId xmlns:a16="http://schemas.microsoft.com/office/drawing/2014/main" id="{B75E0E7A-31FC-403C-BD44-669904C65D3E}"/>
              </a:ext>
            </a:extLst>
          </p:cNvPr>
          <p:cNvSpPr txBox="1">
            <a:spLocks/>
          </p:cNvSpPr>
          <p:nvPr/>
        </p:nvSpPr>
        <p:spPr>
          <a:xfrm>
            <a:off x="539823" y="5774266"/>
            <a:ext cx="4605867" cy="780262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5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Studies</a:t>
            </a:r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4D6DD95F-C5CC-498F-8711-E109D127AED1}"/>
              </a:ext>
            </a:extLst>
          </p:cNvPr>
          <p:cNvSpPr txBox="1">
            <a:spLocks/>
          </p:cNvSpPr>
          <p:nvPr/>
        </p:nvSpPr>
        <p:spPr>
          <a:xfrm>
            <a:off x="7471751" y="5883546"/>
            <a:ext cx="4546382" cy="670982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500" dirty="0">
                <a:solidFill>
                  <a:srgbClr val="002060"/>
                </a:solidFill>
                <a:latin typeface="Comic Sans MS" panose="030F0702030302020204" pitchFamily="66" charset="0"/>
              </a:rPr>
              <a:t>Which means…</a:t>
            </a:r>
          </a:p>
        </p:txBody>
      </p:sp>
    </p:spTree>
    <p:extLst>
      <p:ext uri="{BB962C8B-B14F-4D97-AF65-F5344CB8AC3E}">
        <p14:creationId xmlns:p14="http://schemas.microsoft.com/office/powerpoint/2010/main" val="61478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2408" y="5225096"/>
            <a:ext cx="5199863" cy="1444978"/>
          </a:xfrm>
          <a:solidFill>
            <a:schemeClr val="bg1">
              <a:alpha val="95000"/>
            </a:schemeClr>
          </a:solidFill>
        </p:spPr>
        <p:txBody>
          <a:bodyPr>
            <a:normAutofit fontScale="92500"/>
          </a:bodyPr>
          <a:lstStyle/>
          <a:p>
            <a:r>
              <a:rPr lang="en-GB" sz="4500" dirty="0">
                <a:solidFill>
                  <a:srgbClr val="002060"/>
                </a:solidFill>
                <a:latin typeface="Comic Sans MS" panose="030F0702030302020204" pitchFamily="66" charset="0"/>
              </a:rPr>
              <a:t>You will be studying One </a:t>
            </a:r>
            <a:r>
              <a:rPr lang="en-GB" sz="4500" b="1" dirty="0">
                <a:solidFill>
                  <a:srgbClr val="002060"/>
                </a:solidFill>
                <a:latin typeface="Comic Sans MS" panose="030F0702030302020204" pitchFamily="66" charset="0"/>
              </a:rPr>
              <a:t>World Religion</a:t>
            </a: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49DAF7DF-7308-474C-BCEB-29137399F29F}"/>
              </a:ext>
            </a:extLst>
          </p:cNvPr>
          <p:cNvSpPr txBox="1">
            <a:spLocks/>
          </p:cNvSpPr>
          <p:nvPr/>
        </p:nvSpPr>
        <p:spPr>
          <a:xfrm>
            <a:off x="8364071" y="5584444"/>
            <a:ext cx="3635521" cy="780262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5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Religious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14488253-23AB-417D-B8CF-2274298C73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013" y="5503858"/>
            <a:ext cx="941435" cy="94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4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47DAEBB-3DF9-4883-8A1C-176EDEF88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75580" cy="6848764"/>
          </a:xfrm>
          <a:prstGeom prst="rect">
            <a:avLst/>
          </a:prstGeom>
        </p:spPr>
      </p:pic>
      <p:sp>
        <p:nvSpPr>
          <p:cNvPr id="6" name="Sottotitolo 2">
            <a:extLst>
              <a:ext uri="{FF2B5EF4-FFF2-40B4-BE49-F238E27FC236}">
                <a16:creationId xmlns:a16="http://schemas.microsoft.com/office/drawing/2014/main" id="{9759F8FD-31B2-4F32-87A8-B36247F70E01}"/>
              </a:ext>
            </a:extLst>
          </p:cNvPr>
          <p:cNvSpPr txBox="1">
            <a:spLocks/>
          </p:cNvSpPr>
          <p:nvPr/>
        </p:nvSpPr>
        <p:spPr>
          <a:xfrm>
            <a:off x="192406" y="295120"/>
            <a:ext cx="5199863" cy="1011112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500" dirty="0">
                <a:solidFill>
                  <a:srgbClr val="002060"/>
                </a:solidFill>
                <a:latin typeface="Comic Sans MS" panose="030F0702030302020204" pitchFamily="66" charset="0"/>
              </a:rPr>
              <a:t>What is God like?</a:t>
            </a:r>
            <a:endParaRPr lang="en-GB" sz="45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672BDE44-4DA2-4430-B1C3-018347DB3358}"/>
              </a:ext>
            </a:extLst>
          </p:cNvPr>
          <p:cNvSpPr txBox="1">
            <a:spLocks/>
          </p:cNvSpPr>
          <p:nvPr/>
        </p:nvSpPr>
        <p:spPr>
          <a:xfrm>
            <a:off x="192406" y="2244850"/>
            <a:ext cx="5199863" cy="1011112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500" dirty="0">
                <a:solidFill>
                  <a:srgbClr val="002060"/>
                </a:solidFill>
                <a:latin typeface="Comic Sans MS" panose="030F0702030302020204" pitchFamily="66" charset="0"/>
              </a:rPr>
              <a:t>Why do humans act in a particular way?</a:t>
            </a:r>
            <a:endParaRPr lang="en-GB" sz="45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DB400FD9-49B6-43FD-96B8-8E6BF5787D7D}"/>
              </a:ext>
            </a:extLst>
          </p:cNvPr>
          <p:cNvSpPr txBox="1">
            <a:spLocks/>
          </p:cNvSpPr>
          <p:nvPr/>
        </p:nvSpPr>
        <p:spPr>
          <a:xfrm>
            <a:off x="16420" y="3777600"/>
            <a:ext cx="5199863" cy="1011112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500" dirty="0">
                <a:solidFill>
                  <a:srgbClr val="002060"/>
                </a:solidFill>
                <a:latin typeface="Comic Sans MS" panose="030F0702030302020204" pitchFamily="66" charset="0"/>
              </a:rPr>
              <a:t>What was Jesus like? Did he exist?</a:t>
            </a:r>
            <a:endParaRPr lang="en-GB" sz="45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40040063-8B55-4C15-9047-30F2954D9BEB}"/>
              </a:ext>
            </a:extLst>
          </p:cNvPr>
          <p:cNvSpPr txBox="1">
            <a:spLocks/>
          </p:cNvSpPr>
          <p:nvPr/>
        </p:nvSpPr>
        <p:spPr>
          <a:xfrm>
            <a:off x="6697420" y="3926307"/>
            <a:ext cx="5199863" cy="140442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500" dirty="0">
                <a:solidFill>
                  <a:srgbClr val="002060"/>
                </a:solidFill>
                <a:latin typeface="Comic Sans MS" panose="030F0702030302020204" pitchFamily="66" charset="0"/>
              </a:rPr>
              <a:t>What happens after we die?</a:t>
            </a:r>
            <a:endParaRPr lang="en-GB" sz="45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Sottotitolo 2">
            <a:extLst>
              <a:ext uri="{FF2B5EF4-FFF2-40B4-BE49-F238E27FC236}">
                <a16:creationId xmlns:a16="http://schemas.microsoft.com/office/drawing/2014/main" id="{A97B9C38-224C-4210-B3A9-1197BB567788}"/>
              </a:ext>
            </a:extLst>
          </p:cNvPr>
          <p:cNvSpPr txBox="1">
            <a:spLocks/>
          </p:cNvSpPr>
          <p:nvPr/>
        </p:nvSpPr>
        <p:spPr>
          <a:xfrm>
            <a:off x="6697421" y="284351"/>
            <a:ext cx="5199863" cy="1011112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500" dirty="0">
                <a:solidFill>
                  <a:srgbClr val="002060"/>
                </a:solidFill>
                <a:latin typeface="Comic Sans MS" panose="030F0702030302020204" pitchFamily="66" charset="0"/>
              </a:rPr>
              <a:t>What is the golden rule?</a:t>
            </a:r>
            <a:endParaRPr lang="en-GB" sz="45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827AFD2E-B65B-41A4-8D9D-A321028651DE}"/>
              </a:ext>
            </a:extLst>
          </p:cNvPr>
          <p:cNvSpPr txBox="1">
            <a:spLocks/>
          </p:cNvSpPr>
          <p:nvPr/>
        </p:nvSpPr>
        <p:spPr>
          <a:xfrm>
            <a:off x="6697421" y="1993200"/>
            <a:ext cx="5199863" cy="1516915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500" dirty="0">
                <a:solidFill>
                  <a:srgbClr val="002060"/>
                </a:solidFill>
                <a:latin typeface="Comic Sans MS" panose="030F0702030302020204" pitchFamily="66" charset="0"/>
              </a:rPr>
              <a:t>How, where and why do religious people worship?</a:t>
            </a:r>
            <a:endParaRPr lang="en-GB" sz="45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78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9644" y="5431661"/>
            <a:ext cx="5105732" cy="1193207"/>
          </a:xfrm>
          <a:solidFill>
            <a:schemeClr val="bg1">
              <a:alpha val="95000"/>
            </a:schemeClr>
          </a:solidFill>
        </p:spPr>
        <p:txBody>
          <a:bodyPr>
            <a:noAutofit/>
          </a:bodyPr>
          <a:lstStyle/>
          <a:p>
            <a:r>
              <a:rPr lang="en-GB" sz="3800" dirty="0">
                <a:solidFill>
                  <a:srgbClr val="002060"/>
                </a:solidFill>
                <a:latin typeface="Comic Sans MS" panose="030F0702030302020204" pitchFamily="66" charset="0"/>
              </a:rPr>
              <a:t>You will be studying </a:t>
            </a:r>
            <a:r>
              <a:rPr lang="en-GB" sz="3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Human Relationships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6C95C4AD-3978-4C49-A5C9-46184AE80E44}"/>
              </a:ext>
            </a:extLst>
          </p:cNvPr>
          <p:cNvSpPr txBox="1">
            <a:spLocks/>
          </p:cNvSpPr>
          <p:nvPr/>
        </p:nvSpPr>
        <p:spPr>
          <a:xfrm>
            <a:off x="8088923" y="5644858"/>
            <a:ext cx="3843433" cy="766815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Moral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2A6270BC-8760-4C2F-8BAC-D9CCCFAC8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557549"/>
            <a:ext cx="941435" cy="94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97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47452" y="347597"/>
            <a:ext cx="5105732" cy="1193207"/>
          </a:xfrm>
          <a:solidFill>
            <a:schemeClr val="bg1">
              <a:alpha val="95000"/>
            </a:schemeClr>
          </a:solidFill>
        </p:spPr>
        <p:txBody>
          <a:bodyPr>
            <a:noAutofit/>
          </a:bodyPr>
          <a:lstStyle/>
          <a:p>
            <a:r>
              <a:rPr lang="en-GB" sz="3800" dirty="0">
                <a:solidFill>
                  <a:srgbClr val="002060"/>
                </a:solidFill>
                <a:latin typeface="Comic Sans MS" panose="030F0702030302020204" pitchFamily="66" charset="0"/>
              </a:rPr>
              <a:t>You will be studying </a:t>
            </a:r>
            <a:r>
              <a:rPr lang="en-GB" sz="3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Human Relationships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6C95C4AD-3978-4C49-A5C9-46184AE80E44}"/>
              </a:ext>
            </a:extLst>
          </p:cNvPr>
          <p:cNvSpPr txBox="1">
            <a:spLocks/>
          </p:cNvSpPr>
          <p:nvPr/>
        </p:nvSpPr>
        <p:spPr>
          <a:xfrm>
            <a:off x="7247675" y="347559"/>
            <a:ext cx="3843433" cy="766815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Moral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2A6270BC-8760-4C2F-8BAC-D9CCCFAC8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40" y="347597"/>
            <a:ext cx="941435" cy="941435"/>
          </a:xfrm>
          <a:prstGeom prst="rect">
            <a:avLst/>
          </a:prstGeom>
        </p:spPr>
      </p:pic>
      <p:sp>
        <p:nvSpPr>
          <p:cNvPr id="5" name="Sottotitolo 2">
            <a:extLst>
              <a:ext uri="{FF2B5EF4-FFF2-40B4-BE49-F238E27FC236}">
                <a16:creationId xmlns:a16="http://schemas.microsoft.com/office/drawing/2014/main" id="{F4F9D4BD-08F2-4833-B4FB-14FFA0A9E700}"/>
              </a:ext>
            </a:extLst>
          </p:cNvPr>
          <p:cNvSpPr txBox="1">
            <a:spLocks/>
          </p:cNvSpPr>
          <p:nvPr/>
        </p:nvSpPr>
        <p:spPr>
          <a:xfrm>
            <a:off x="247452" y="1670429"/>
            <a:ext cx="5105732" cy="1193207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800" dirty="0">
                <a:solidFill>
                  <a:srgbClr val="002060"/>
                </a:solidFill>
                <a:latin typeface="Comic Sans MS" panose="030F0702030302020204" pitchFamily="66" charset="0"/>
              </a:rPr>
              <a:t>Consideration of gender roles</a:t>
            </a:r>
            <a:endParaRPr lang="en-GB" sz="3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E1E02B19-D275-416F-938B-1BD247108062}"/>
              </a:ext>
            </a:extLst>
          </p:cNvPr>
          <p:cNvSpPr txBox="1">
            <a:spLocks/>
          </p:cNvSpPr>
          <p:nvPr/>
        </p:nvSpPr>
        <p:spPr>
          <a:xfrm>
            <a:off x="247452" y="3121277"/>
            <a:ext cx="5105732" cy="767971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800" dirty="0">
                <a:solidFill>
                  <a:srgbClr val="002060"/>
                </a:solidFill>
                <a:latin typeface="Comic Sans MS" panose="030F0702030302020204" pitchFamily="66" charset="0"/>
              </a:rPr>
              <a:t>Sexual relationships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FF40319E-336F-4852-8C02-50EABCA83C2D}"/>
              </a:ext>
            </a:extLst>
          </p:cNvPr>
          <p:cNvSpPr txBox="1">
            <a:spLocks/>
          </p:cNvSpPr>
          <p:nvPr/>
        </p:nvSpPr>
        <p:spPr>
          <a:xfrm>
            <a:off x="247452" y="4146889"/>
            <a:ext cx="5105732" cy="1705271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800" dirty="0">
                <a:solidFill>
                  <a:srgbClr val="002060"/>
                </a:solidFill>
                <a:latin typeface="Comic Sans MS" panose="030F0702030302020204" pitchFamily="66" charset="0"/>
              </a:rPr>
              <a:t>Marriage, civil partnerships and divorce</a:t>
            </a:r>
            <a:endParaRPr lang="en-GB" sz="3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55E63E00-052E-4F28-8963-F0AE1F76431C}"/>
              </a:ext>
            </a:extLst>
          </p:cNvPr>
          <p:cNvSpPr txBox="1">
            <a:spLocks/>
          </p:cNvSpPr>
          <p:nvPr/>
        </p:nvSpPr>
        <p:spPr>
          <a:xfrm>
            <a:off x="6946956" y="1511933"/>
            <a:ext cx="5105732" cy="1351703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800" dirty="0">
                <a:solidFill>
                  <a:srgbClr val="002060"/>
                </a:solidFill>
                <a:latin typeface="Comic Sans MS" panose="030F0702030302020204" pitchFamily="66" charset="0"/>
              </a:rPr>
              <a:t>Equality and exploitation</a:t>
            </a:r>
            <a:endParaRPr lang="en-GB" sz="3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Sottotitolo 2">
            <a:extLst>
              <a:ext uri="{FF2B5EF4-FFF2-40B4-BE49-F238E27FC236}">
                <a16:creationId xmlns:a16="http://schemas.microsoft.com/office/drawing/2014/main" id="{0046AE4F-CAEC-44F3-AAAA-A8270DA9F292}"/>
              </a:ext>
            </a:extLst>
          </p:cNvPr>
          <p:cNvSpPr txBox="1">
            <a:spLocks/>
          </p:cNvSpPr>
          <p:nvPr/>
        </p:nvSpPr>
        <p:spPr>
          <a:xfrm>
            <a:off x="6946956" y="3314150"/>
            <a:ext cx="5105732" cy="1705271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800" dirty="0">
                <a:solidFill>
                  <a:srgbClr val="002060"/>
                </a:solidFill>
                <a:latin typeface="Comic Sans MS" panose="030F0702030302020204" pitchFamily="66" charset="0"/>
              </a:rPr>
              <a:t>How religion is presented in the media</a:t>
            </a:r>
            <a:endParaRPr lang="en-GB" sz="3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01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25186" y="5607423"/>
            <a:ext cx="4546382" cy="753368"/>
          </a:xfrm>
          <a:solidFill>
            <a:schemeClr val="bg1">
              <a:alpha val="95000"/>
            </a:schemeClr>
          </a:solidFill>
        </p:spPr>
        <p:txBody>
          <a:bodyPr>
            <a:normAutofit/>
          </a:bodyPr>
          <a:lstStyle/>
          <a:p>
            <a:r>
              <a:rPr lang="en-GB" sz="4500" b="1" dirty="0">
                <a:solidFill>
                  <a:srgbClr val="002060"/>
                </a:solidFill>
                <a:latin typeface="Comic Sans MS" panose="030F0702030302020204" pitchFamily="66" charset="0"/>
              </a:rPr>
              <a:t>Philosophical</a:t>
            </a: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51B70847-AAC6-47DC-A132-2D7E00661FF7}"/>
              </a:ext>
            </a:extLst>
          </p:cNvPr>
          <p:cNvSpPr txBox="1">
            <a:spLocks/>
          </p:cNvSpPr>
          <p:nvPr/>
        </p:nvSpPr>
        <p:spPr>
          <a:xfrm>
            <a:off x="259644" y="281437"/>
            <a:ext cx="5065391" cy="2475210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300" dirty="0">
                <a:solidFill>
                  <a:srgbClr val="002060"/>
                </a:solidFill>
                <a:latin typeface="Comic Sans MS" panose="030F0702030302020204" pitchFamily="66" charset="0"/>
              </a:rPr>
              <a:t>You will be studying One </a:t>
            </a:r>
            <a:r>
              <a:rPr lang="en-GB" sz="4300" b="1" dirty="0">
                <a:solidFill>
                  <a:srgbClr val="002060"/>
                </a:solidFill>
                <a:latin typeface="Comic Sans MS" panose="030F0702030302020204" pitchFamily="66" charset="0"/>
              </a:rPr>
              <a:t>Philosophical Question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54688A7B-0871-4ED3-A25E-FE460D37A2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27659" y="3711317"/>
            <a:ext cx="941435" cy="941435"/>
          </a:xfrm>
          <a:prstGeom prst="rect">
            <a:avLst/>
          </a:prstGeom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5B265A82-42A3-42B4-96F2-484F924D81FB}"/>
              </a:ext>
            </a:extLst>
          </p:cNvPr>
          <p:cNvSpPr/>
          <p:nvPr/>
        </p:nvSpPr>
        <p:spPr>
          <a:xfrm>
            <a:off x="9241536" y="86365"/>
            <a:ext cx="2804160" cy="1730243"/>
          </a:xfrm>
          <a:prstGeom prst="cloud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00" b="1" dirty="0">
                <a:solidFill>
                  <a:srgbClr val="002060"/>
                </a:solidFill>
                <a:latin typeface="Comic Sans MS" panose="030F0702030302020204" pitchFamily="66" charset="0"/>
              </a:rPr>
              <a:t>Does God really exist or not?</a:t>
            </a:r>
          </a:p>
        </p:txBody>
      </p:sp>
    </p:spTree>
    <p:extLst>
      <p:ext uri="{BB962C8B-B14F-4D97-AF65-F5344CB8AC3E}">
        <p14:creationId xmlns:p14="http://schemas.microsoft.com/office/powerpoint/2010/main" val="244530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34855" y="2690872"/>
            <a:ext cx="4546382" cy="753368"/>
          </a:xfrm>
          <a:solidFill>
            <a:schemeClr val="bg1">
              <a:alpha val="95000"/>
            </a:schemeClr>
          </a:solidFill>
        </p:spPr>
        <p:txBody>
          <a:bodyPr>
            <a:normAutofit/>
          </a:bodyPr>
          <a:lstStyle/>
          <a:p>
            <a:r>
              <a:rPr lang="en-GB" sz="4500" b="1" dirty="0">
                <a:solidFill>
                  <a:srgbClr val="002060"/>
                </a:solidFill>
                <a:latin typeface="Comic Sans MS" panose="030F0702030302020204" pitchFamily="66" charset="0"/>
              </a:rPr>
              <a:t>Philosophical</a:t>
            </a: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51B70847-AAC6-47DC-A132-2D7E00661FF7}"/>
              </a:ext>
            </a:extLst>
          </p:cNvPr>
          <p:cNvSpPr txBox="1">
            <a:spLocks/>
          </p:cNvSpPr>
          <p:nvPr/>
        </p:nvSpPr>
        <p:spPr>
          <a:xfrm>
            <a:off x="259644" y="281437"/>
            <a:ext cx="7896804" cy="1303523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You will be studying One </a:t>
            </a:r>
            <a:r>
              <a:rPr kumimoji="0" lang="en-GB" sz="4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Philosophical Question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54688A7B-0871-4ED3-A25E-FE460D37A2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22809" y="1644834"/>
            <a:ext cx="941435" cy="941435"/>
          </a:xfrm>
          <a:prstGeom prst="rect">
            <a:avLst/>
          </a:prstGeom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5B265A82-42A3-42B4-96F2-484F924D81FB}"/>
              </a:ext>
            </a:extLst>
          </p:cNvPr>
          <p:cNvSpPr/>
          <p:nvPr/>
        </p:nvSpPr>
        <p:spPr>
          <a:xfrm>
            <a:off x="9241536" y="86365"/>
            <a:ext cx="2804160" cy="1730243"/>
          </a:xfrm>
          <a:prstGeom prst="cloud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Does God really exist or not?</a:t>
            </a: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1B9F823D-37E0-4E18-884B-9312F830F93F}"/>
              </a:ext>
            </a:extLst>
          </p:cNvPr>
          <p:cNvSpPr txBox="1">
            <a:spLocks/>
          </p:cNvSpPr>
          <p:nvPr/>
        </p:nvSpPr>
        <p:spPr>
          <a:xfrm>
            <a:off x="259644" y="4572082"/>
            <a:ext cx="4546382" cy="576072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Does God exist?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B81F2A14-F5F9-411A-B6EE-7BE3AF214908}"/>
              </a:ext>
            </a:extLst>
          </p:cNvPr>
          <p:cNvSpPr txBox="1">
            <a:spLocks/>
          </p:cNvSpPr>
          <p:nvPr/>
        </p:nvSpPr>
        <p:spPr>
          <a:xfrm>
            <a:off x="259644" y="5575866"/>
            <a:ext cx="4546382" cy="75336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500" dirty="0">
                <a:solidFill>
                  <a:srgbClr val="002060"/>
                </a:solidFill>
                <a:latin typeface="Comic Sans MS" panose="030F0702030302020204" pitchFamily="66" charset="0"/>
              </a:rPr>
              <a:t>Where does our knowledge come from?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017A63D9-DD37-4AE0-8A7C-B6EFFEF87779}"/>
              </a:ext>
            </a:extLst>
          </p:cNvPr>
          <p:cNvSpPr txBox="1">
            <a:spLocks/>
          </p:cNvSpPr>
          <p:nvPr/>
        </p:nvSpPr>
        <p:spPr>
          <a:xfrm>
            <a:off x="5301036" y="4536661"/>
            <a:ext cx="4546382" cy="75336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500" dirty="0">
                <a:solidFill>
                  <a:srgbClr val="002060"/>
                </a:solidFill>
                <a:latin typeface="Comic Sans MS" panose="030F0702030302020204" pitchFamily="66" charset="0"/>
              </a:rPr>
              <a:t>How was the universe created?</a:t>
            </a:r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BE12E67C-3D7A-48B8-B141-798BFF6AEA11}"/>
              </a:ext>
            </a:extLst>
          </p:cNvPr>
          <p:cNvSpPr txBox="1">
            <a:spLocks/>
          </p:cNvSpPr>
          <p:nvPr/>
        </p:nvSpPr>
        <p:spPr>
          <a:xfrm>
            <a:off x="5301036" y="5539720"/>
            <a:ext cx="4546382" cy="75336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500" dirty="0">
                <a:solidFill>
                  <a:srgbClr val="002060"/>
                </a:solidFill>
                <a:latin typeface="Comic Sans MS" panose="030F0702030302020204" pitchFamily="66" charset="0"/>
              </a:rPr>
              <a:t>What makes an argument good or bad?</a:t>
            </a:r>
          </a:p>
        </p:txBody>
      </p:sp>
      <p:sp>
        <p:nvSpPr>
          <p:cNvPr id="10" name="Sottotitolo 2">
            <a:extLst>
              <a:ext uri="{FF2B5EF4-FFF2-40B4-BE49-F238E27FC236}">
                <a16:creationId xmlns:a16="http://schemas.microsoft.com/office/drawing/2014/main" id="{2C109785-A323-4C8F-931D-E899066DBED5}"/>
              </a:ext>
            </a:extLst>
          </p:cNvPr>
          <p:cNvSpPr txBox="1">
            <a:spLocks/>
          </p:cNvSpPr>
          <p:nvPr/>
        </p:nvSpPr>
        <p:spPr>
          <a:xfrm>
            <a:off x="259644" y="3573821"/>
            <a:ext cx="4546382" cy="75336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500" dirty="0">
                <a:solidFill>
                  <a:srgbClr val="002060"/>
                </a:solidFill>
                <a:latin typeface="Comic Sans MS" panose="030F0702030302020204" pitchFamily="66" charset="0"/>
              </a:rPr>
              <a:t>How do you create a successful argument?</a:t>
            </a:r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2AF3B2D0-5EF6-48D6-AB8E-EC14DFA989D2}"/>
              </a:ext>
            </a:extLst>
          </p:cNvPr>
          <p:cNvSpPr txBox="1">
            <a:spLocks/>
          </p:cNvSpPr>
          <p:nvPr/>
        </p:nvSpPr>
        <p:spPr>
          <a:xfrm>
            <a:off x="5301036" y="3533603"/>
            <a:ext cx="4546382" cy="75336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500" dirty="0">
                <a:solidFill>
                  <a:srgbClr val="002060"/>
                </a:solidFill>
                <a:latin typeface="Comic Sans MS" panose="030F0702030302020204" pitchFamily="66" charset="0"/>
              </a:rPr>
              <a:t>Can religion and science be compatible?</a:t>
            </a:r>
          </a:p>
        </p:txBody>
      </p:sp>
    </p:spTree>
    <p:extLst>
      <p:ext uri="{BB962C8B-B14F-4D97-AF65-F5344CB8AC3E}">
        <p14:creationId xmlns:p14="http://schemas.microsoft.com/office/powerpoint/2010/main" val="36626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93262" y="172632"/>
            <a:ext cx="11605476" cy="1351368"/>
          </a:xfrm>
          <a:solidFill>
            <a:schemeClr val="bg1">
              <a:alpha val="95000"/>
            </a:schemeClr>
          </a:solidFill>
        </p:spPr>
        <p:txBody>
          <a:bodyPr>
            <a:normAutofit/>
          </a:bodyPr>
          <a:lstStyle/>
          <a:p>
            <a:r>
              <a:rPr lang="en-GB" sz="4500" b="1" dirty="0">
                <a:solidFill>
                  <a:srgbClr val="002060"/>
                </a:solidFill>
                <a:latin typeface="Comic Sans MS" panose="030F0702030302020204" pitchFamily="66" charset="0"/>
              </a:rPr>
              <a:t>Here are some examples of RMPS graduates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EA7A2E-E8BE-43B6-BBE1-495B570454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86" y="1845731"/>
            <a:ext cx="4363491" cy="3234267"/>
          </a:xfrm>
          <a:prstGeom prst="rect">
            <a:avLst/>
          </a:prstGeom>
        </p:spPr>
      </p:pic>
      <p:sp>
        <p:nvSpPr>
          <p:cNvPr id="7" name="Sottotitolo 2">
            <a:extLst>
              <a:ext uri="{FF2B5EF4-FFF2-40B4-BE49-F238E27FC236}">
                <a16:creationId xmlns:a16="http://schemas.microsoft.com/office/drawing/2014/main" id="{A781C37F-AC6E-4466-9C7B-76F41F2513CA}"/>
              </a:ext>
            </a:extLst>
          </p:cNvPr>
          <p:cNvSpPr txBox="1">
            <a:spLocks/>
          </p:cNvSpPr>
          <p:nvPr/>
        </p:nvSpPr>
        <p:spPr>
          <a:xfrm>
            <a:off x="453786" y="5334000"/>
            <a:ext cx="4363491" cy="135136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Matt Groening – Creator of The Simpsons and Futurama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016236-0E7D-4F2C-975F-98741F8D80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733" y="1845731"/>
            <a:ext cx="5749808" cy="3234267"/>
          </a:xfrm>
          <a:prstGeom prst="rect">
            <a:avLst/>
          </a:prstGeom>
        </p:spPr>
      </p:pic>
      <p:sp>
        <p:nvSpPr>
          <p:cNvPr id="10" name="Sottotitolo 2">
            <a:extLst>
              <a:ext uri="{FF2B5EF4-FFF2-40B4-BE49-F238E27FC236}">
                <a16:creationId xmlns:a16="http://schemas.microsoft.com/office/drawing/2014/main" id="{99402112-ADDA-4A07-9633-21AF7CBDAAE9}"/>
              </a:ext>
            </a:extLst>
          </p:cNvPr>
          <p:cNvSpPr txBox="1">
            <a:spLocks/>
          </p:cNvSpPr>
          <p:nvPr/>
        </p:nvSpPr>
        <p:spPr>
          <a:xfrm>
            <a:off x="5782733" y="5333991"/>
            <a:ext cx="5749807" cy="135136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500" b="1" dirty="0">
                <a:solidFill>
                  <a:srgbClr val="002060"/>
                </a:solidFill>
                <a:latin typeface="Comic Sans MS" panose="030F0702030302020204" pitchFamily="66" charset="0"/>
              </a:rPr>
              <a:t>Martin Luther King – Human Rights Activist</a:t>
            </a:r>
          </a:p>
        </p:txBody>
      </p:sp>
    </p:spTree>
    <p:extLst>
      <p:ext uri="{BB962C8B-B14F-4D97-AF65-F5344CB8AC3E}">
        <p14:creationId xmlns:p14="http://schemas.microsoft.com/office/powerpoint/2010/main" val="154214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3039</TotalTime>
  <Words>229</Words>
  <Application>Microsoft Office PowerPoint</Application>
  <PresentationFormat>Widescreen</PresentationFormat>
  <Paragraphs>43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3_Tema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Baptism and Transfiguration</dc:title>
  <dc:creator>Asus</dc:creator>
  <cp:lastModifiedBy>h mckillop</cp:lastModifiedBy>
  <cp:revision>276</cp:revision>
  <dcterms:created xsi:type="dcterms:W3CDTF">2018-11-07T17:41:46Z</dcterms:created>
  <dcterms:modified xsi:type="dcterms:W3CDTF">2022-11-14T10:24:27Z</dcterms:modified>
</cp:coreProperties>
</file>